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9" r:id="rId2"/>
  </p:sldMasterIdLst>
  <p:notesMasterIdLst>
    <p:notesMasterId r:id="rId65"/>
  </p:notesMasterIdLst>
  <p:sldIdLst>
    <p:sldId id="309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10" r:id="rId12"/>
    <p:sldId id="311" r:id="rId13"/>
    <p:sldId id="312" r:id="rId14"/>
    <p:sldId id="315" r:id="rId15"/>
    <p:sldId id="316" r:id="rId16"/>
    <p:sldId id="317" r:id="rId17"/>
    <p:sldId id="308" r:id="rId18"/>
    <p:sldId id="267" r:id="rId19"/>
    <p:sldId id="269" r:id="rId20"/>
    <p:sldId id="270" r:id="rId21"/>
    <p:sldId id="274" r:id="rId22"/>
    <p:sldId id="287" r:id="rId23"/>
    <p:sldId id="273" r:id="rId24"/>
    <p:sldId id="275" r:id="rId25"/>
    <p:sldId id="271" r:id="rId26"/>
    <p:sldId id="278" r:id="rId27"/>
    <p:sldId id="279" r:id="rId28"/>
    <p:sldId id="280" r:id="rId29"/>
    <p:sldId id="281" r:id="rId30"/>
    <p:sldId id="283" r:id="rId31"/>
    <p:sldId id="289" r:id="rId32"/>
    <p:sldId id="344" r:id="rId33"/>
    <p:sldId id="345" r:id="rId34"/>
    <p:sldId id="346" r:id="rId35"/>
    <p:sldId id="347" r:id="rId36"/>
    <p:sldId id="348" r:id="rId37"/>
    <p:sldId id="349" r:id="rId38"/>
    <p:sldId id="350" r:id="rId39"/>
    <p:sldId id="286" r:id="rId40"/>
    <p:sldId id="292" r:id="rId41"/>
    <p:sldId id="294" r:id="rId42"/>
    <p:sldId id="296" r:id="rId43"/>
    <p:sldId id="295" r:id="rId44"/>
    <p:sldId id="290" r:id="rId45"/>
    <p:sldId id="291" r:id="rId46"/>
    <p:sldId id="293" r:id="rId47"/>
    <p:sldId id="318" r:id="rId48"/>
    <p:sldId id="325" r:id="rId49"/>
    <p:sldId id="326" r:id="rId50"/>
    <p:sldId id="323" r:id="rId51"/>
    <p:sldId id="324" r:id="rId52"/>
    <p:sldId id="328" r:id="rId53"/>
    <p:sldId id="329" r:id="rId54"/>
    <p:sldId id="330" r:id="rId55"/>
    <p:sldId id="331" r:id="rId56"/>
    <p:sldId id="332" r:id="rId57"/>
    <p:sldId id="333" r:id="rId58"/>
    <p:sldId id="334" r:id="rId59"/>
    <p:sldId id="335" r:id="rId60"/>
    <p:sldId id="336" r:id="rId61"/>
    <p:sldId id="337" r:id="rId62"/>
    <p:sldId id="338" r:id="rId63"/>
    <p:sldId id="352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5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7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slide" Target="slides/slide59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7BCCE4-472C-4102-8CAE-A11F560876B5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1EF987-D3C3-49E2-8107-98B898512C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63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596" y="4343507"/>
            <a:ext cx="5030808" cy="4115015"/>
          </a:xfrm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87094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NB – </a:t>
            </a:r>
            <a:r>
              <a:rPr lang="en-GB" dirty="0" err="1" smtClean="0"/>
              <a:t>DEMo</a:t>
            </a:r>
            <a:r>
              <a:rPr lang="en-GB" dirty="0" smtClean="0"/>
              <a:t>  - 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50-80 </a:t>
            </a:r>
            <a:r>
              <a:rPr lang="en-GB" sz="1200" b="1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dpa</a:t>
            </a:r>
            <a:r>
              <a:rPr lang="en-GB" sz="1200" b="1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	per FPY at </a:t>
            </a:r>
            <a:r>
              <a:rPr lang="en-GB" sz="1200" b="0" i="0" u="none" strike="noStrike" kern="1200" baseline="0" dirty="0" err="1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divertor</a:t>
            </a:r>
            <a:r>
              <a:rPr lang="en-GB" sz="1200" b="0" i="0" u="none" strike="noStrike" kern="1200" baseline="0" dirty="0" smtClean="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rPr>
              <a:t>, ITER, ~1dpa / FPY.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943781-2764-4977-9CEC-5F485B710D72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58805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Thanks to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Krishna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Rajan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,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8943781-2764-4977-9CEC-5F485B710D72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38052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BFA0A3-536B-4AB4-9F06-4E82ECBA5E49}" type="slidenum">
              <a:rPr lang="en-GB" altLang="en-GB"/>
              <a:pPr/>
              <a:t>49</a:t>
            </a:fld>
            <a:endParaRPr lang="en-GB" altLang="en-GB"/>
          </a:p>
        </p:txBody>
      </p:sp>
    </p:spTree>
    <p:extLst>
      <p:ext uri="{BB962C8B-B14F-4D97-AF65-F5344CB8AC3E}">
        <p14:creationId xmlns:p14="http://schemas.microsoft.com/office/powerpoint/2010/main" val="6526316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596" y="4343507"/>
            <a:ext cx="5030808" cy="4115015"/>
          </a:xfrm>
          <a:noFill/>
        </p:spPr>
        <p:txBody>
          <a:bodyPr/>
          <a:lstStyle/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487094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2809A4-3854-446B-8A57-DB2442E186C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311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5052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2193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 b="1">
              <a:solidFill>
                <a:srgbClr val="3333FF"/>
              </a:solidFill>
            </a:endParaRP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200" b="1">
                <a:solidFill>
                  <a:srgbClr val="3333FF"/>
                </a:solidFill>
              </a:rPr>
              <a:t>H. Bolt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4E82D90-D38A-4E18-9EEE-93ABC4A5EBDD}" type="slidenum">
              <a:rPr lang="en-GB" sz="1200" b="1">
                <a:solidFill>
                  <a:srgbClr val="3333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sz="1200" b="1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2261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682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5171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6007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80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519336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96272"/>
          </a:xfrm>
        </p:spPr>
        <p:txBody>
          <a:bodyPr/>
          <a:lstStyle>
            <a:lvl1pPr>
              <a:defRPr b="1"/>
            </a:lvl1pPr>
            <a:lvl2pPr>
              <a:defRPr b="1"/>
            </a:lvl2pPr>
            <a:lvl3pPr>
              <a:defRPr b="1"/>
            </a:lvl3pPr>
            <a:lvl4pPr>
              <a:defRPr b="1"/>
            </a:lvl4pPr>
            <a:lvl5pPr>
              <a:defRPr b="1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68413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68413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773488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73488"/>
            <a:ext cx="4038600" cy="2352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113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/>
          <a:lstStyle/>
          <a:p>
            <a:fld id="{F24B285E-6ADC-446C-AE11-6A3157ACCC53}" type="datetimeFigureOut">
              <a:rPr lang="en-GB" smtClean="0"/>
              <a:t>18/05/2015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52736"/>
            <a:ext cx="8229600" cy="54242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78698E19-60E3-41BD-81D0-4318083B5CBD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b="1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7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1241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chemeClr val="accent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chemeClr val="accent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chemeClr val="accent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chemeClr val="accent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chemeClr val="accent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chemeClr val="accent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 b="1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4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../../../../2%20-%20conferences%20and%20talks/5%20-%20fusion/1%20-%20fusion-%20public%20lectures/bacon_video.wmv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6.png"/><Relationship Id="rId4" Type="http://schemas.openxmlformats.org/officeDocument/2006/relationships/hyperlink" Target="bacon_video.wmv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wmv"/><Relationship Id="rId1" Type="http://schemas.microsoft.com/office/2007/relationships/media" Target="../media/media3.wmv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2.png"/><Relationship Id="rId4" Type="http://schemas.openxmlformats.org/officeDocument/2006/relationships/image" Target="../media/image61.e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62.png"/><Relationship Id="rId4" Type="http://schemas.openxmlformats.org/officeDocument/2006/relationships/image" Target="../media/image61.emf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1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wmf"/><Relationship Id="rId1" Type="http://schemas.openxmlformats.org/officeDocument/2006/relationships/slideLayout" Target="../slideLayouts/slideLayout1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.emf"/><Relationship Id="rId4" Type="http://schemas.openxmlformats.org/officeDocument/2006/relationships/image" Target="../media/image8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14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smtClean="0">
                <a:solidFill>
                  <a:srgbClr val="CC0000"/>
                </a:solidFill>
              </a:rPr>
              <a:t>Radiation damage in Materials</a:t>
            </a:r>
            <a:endParaRPr lang="en-US" sz="3400" smtClean="0">
              <a:solidFill>
                <a:srgbClr val="CC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923354"/>
            <a:ext cx="7934326" cy="5439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7225" y="6400800"/>
            <a:ext cx="1570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C.A. English (2011)</a:t>
            </a:r>
            <a:endParaRPr lang="en-GB" sz="1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47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 smtClean="0"/>
              <a:t>Transmutation</a:t>
            </a:r>
            <a:br>
              <a:rPr lang="en-GB" sz="4000" dirty="0" smtClean="0"/>
            </a:br>
            <a:r>
              <a:rPr lang="en-GB" sz="4000" dirty="0" smtClean="0"/>
              <a:t>gases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4538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662" y="1388854"/>
            <a:ext cx="8320787" cy="4651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457200" y="274637"/>
            <a:ext cx="8229600" cy="61388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2400" kern="0" dirty="0" smtClean="0"/>
              <a:t>Transmutations producing He in fusion power reactor</a:t>
            </a:r>
          </a:p>
        </p:txBody>
      </p:sp>
    </p:spTree>
    <p:extLst>
      <p:ext uri="{BB962C8B-B14F-4D97-AF65-F5344CB8AC3E}">
        <p14:creationId xmlns:p14="http://schemas.microsoft.com/office/powerpoint/2010/main" val="257194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048" y="1001383"/>
            <a:ext cx="3688061" cy="2580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444" y="1001383"/>
            <a:ext cx="2962275" cy="2390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2320505" y="1423359"/>
            <a:ext cx="181155" cy="129396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cxnSp>
        <p:nvCxnSpPr>
          <p:cNvPr id="4" name="Straight Arrow Connector 3"/>
          <p:cNvCxnSpPr>
            <a:stCxn id="2" idx="6"/>
          </p:cNvCxnSpPr>
          <p:nvPr/>
        </p:nvCxnSpPr>
        <p:spPr bwMode="auto">
          <a:xfrm>
            <a:off x="2501660" y="1488057"/>
            <a:ext cx="2607784" cy="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Rectangle 5"/>
          <p:cNvSpPr/>
          <p:nvPr/>
        </p:nvSpPr>
        <p:spPr>
          <a:xfrm>
            <a:off x="4711376" y="6617479"/>
            <a:ext cx="443262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100" b="1" dirty="0">
                <a:solidFill>
                  <a:srgbClr val="FFFFFF">
                    <a:lumMod val="50000"/>
                  </a:srgbClr>
                </a:solidFill>
              </a:rPr>
              <a:t>P. Jung, J. Henry, J. </a:t>
            </a:r>
            <a:r>
              <a:rPr lang="en-GB" sz="1100" b="1" dirty="0" err="1">
                <a:solidFill>
                  <a:srgbClr val="FFFFFF">
                    <a:lumMod val="50000"/>
                  </a:srgbClr>
                </a:solidFill>
              </a:rPr>
              <a:t>Nucl</a:t>
            </a:r>
            <a:r>
              <a:rPr lang="en-GB" sz="1100" b="1" dirty="0">
                <a:solidFill>
                  <a:srgbClr val="FFFFFF">
                    <a:lumMod val="50000"/>
                  </a:srgbClr>
                </a:solidFill>
              </a:rPr>
              <a:t>. Mater. 318 (2003) 241–248 &amp; 249–259.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6603044"/>
            <a:ext cx="362631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100" b="1" dirty="0">
                <a:solidFill>
                  <a:srgbClr val="FFFFFF">
                    <a:lumMod val="50000"/>
                  </a:srgbClr>
                </a:solidFill>
              </a:rPr>
              <a:t>J.-L. </a:t>
            </a:r>
            <a:r>
              <a:rPr lang="fr-FR" sz="1100" b="1" dirty="0" err="1">
                <a:solidFill>
                  <a:srgbClr val="FFFFFF">
                    <a:lumMod val="50000"/>
                  </a:srgbClr>
                </a:solidFill>
              </a:rPr>
              <a:t>Boutard</a:t>
            </a:r>
            <a:r>
              <a:rPr lang="fr-FR" sz="1100" b="1" dirty="0">
                <a:solidFill>
                  <a:srgbClr val="FFFFFF">
                    <a:lumMod val="50000"/>
                  </a:srgbClr>
                </a:solidFill>
              </a:rPr>
              <a:t> et al. </a:t>
            </a:r>
            <a:r>
              <a:rPr lang="fr-FR" sz="1100" b="1" dirty="0" smtClean="0">
                <a:solidFill>
                  <a:srgbClr val="FFFFFF">
                    <a:lumMod val="50000"/>
                  </a:srgbClr>
                </a:solidFill>
              </a:rPr>
              <a:t> </a:t>
            </a:r>
            <a:r>
              <a:rPr lang="fr-FR" sz="1100" b="1" dirty="0">
                <a:solidFill>
                  <a:srgbClr val="FFFFFF">
                    <a:lumMod val="50000"/>
                  </a:srgbClr>
                </a:solidFill>
              </a:rPr>
              <a:t>C. R. Physique 9 (2008) 287–302</a:t>
            </a:r>
            <a:endParaRPr lang="en-GB" sz="1100" b="1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2485" y="3805505"/>
            <a:ext cx="2680209" cy="2240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 bwMode="auto">
          <a:xfrm flipH="1">
            <a:off x="3174521" y="1488057"/>
            <a:ext cx="268069" cy="227239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6758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9443" y="3837092"/>
            <a:ext cx="29622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Arrow Connector 15"/>
          <p:cNvCxnSpPr/>
          <p:nvPr/>
        </p:nvCxnSpPr>
        <p:spPr bwMode="auto">
          <a:xfrm>
            <a:off x="3442590" y="1488057"/>
            <a:ext cx="1667505" cy="2424798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5110095" y="1002337"/>
            <a:ext cx="1386918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Fracture surface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10095" y="3856971"/>
            <a:ext cx="133402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He </a:t>
            </a:r>
            <a:r>
              <a:rPr lang="en-GB" sz="1200" b="1" dirty="0" err="1" smtClean="0">
                <a:solidFill>
                  <a:srgbClr val="3333FF"/>
                </a:solidFill>
              </a:rPr>
              <a:t>g.b</a:t>
            </a:r>
            <a:r>
              <a:rPr lang="en-GB" sz="1200" b="1" dirty="0" smtClean="0">
                <a:solidFill>
                  <a:srgbClr val="3333FF"/>
                </a:solidFill>
              </a:rPr>
              <a:t>. bubbles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01084" y="3805505"/>
            <a:ext cx="165462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He –V </a:t>
            </a:r>
            <a:r>
              <a:rPr lang="en-GB" sz="1200" b="1" dirty="0" err="1" smtClean="0">
                <a:solidFill>
                  <a:srgbClr val="3333FF"/>
                </a:solidFill>
              </a:rPr>
              <a:t>nanoclusters</a:t>
            </a:r>
            <a:r>
              <a:rPr lang="en-GB" sz="1200" b="1" dirty="0" smtClean="0">
                <a:solidFill>
                  <a:srgbClr val="3333FF"/>
                </a:solidFill>
              </a:rPr>
              <a:t>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21" name="Rectangle 4"/>
          <p:cNvSpPr txBox="1">
            <a:spLocks noChangeArrowheads="1"/>
          </p:cNvSpPr>
          <p:nvPr/>
        </p:nvSpPr>
        <p:spPr>
          <a:xfrm>
            <a:off x="457200" y="274637"/>
            <a:ext cx="8229600" cy="613883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2400" kern="0" dirty="0" smtClean="0"/>
              <a:t>Effects of Implanted He on T91 steel</a:t>
            </a:r>
          </a:p>
        </p:txBody>
      </p:sp>
      <p:sp>
        <p:nvSpPr>
          <p:cNvPr id="14" name="Rectangle 13"/>
          <p:cNvSpPr/>
          <p:nvPr/>
        </p:nvSpPr>
        <p:spPr>
          <a:xfrm>
            <a:off x="0" y="4082504"/>
            <a:ext cx="181315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3333FF"/>
                </a:solidFill>
              </a:rPr>
              <a:t>“Uniform implantation </a:t>
            </a:r>
            <a:r>
              <a:rPr lang="en-US" sz="1200" dirty="0">
                <a:solidFill>
                  <a:srgbClr val="3333FF"/>
                </a:solidFill>
              </a:rPr>
              <a:t>of 23 MeV </a:t>
            </a:r>
            <a:r>
              <a:rPr lang="en-US" sz="1200" i="1" dirty="0">
                <a:solidFill>
                  <a:srgbClr val="3333FF"/>
                </a:solidFill>
              </a:rPr>
              <a:t>α</a:t>
            </a:r>
            <a:r>
              <a:rPr lang="en-US" sz="1200" dirty="0">
                <a:solidFill>
                  <a:srgbClr val="3333FF"/>
                </a:solidFill>
              </a:rPr>
              <a:t>-particles up to </a:t>
            </a:r>
            <a:r>
              <a:rPr lang="en-US" sz="1200" dirty="0" smtClean="0">
                <a:solidFill>
                  <a:srgbClr val="3333FF"/>
                </a:solidFill>
              </a:rPr>
              <a:t>5000 </a:t>
            </a:r>
            <a:r>
              <a:rPr lang="en-US" sz="1200" dirty="0" err="1">
                <a:solidFill>
                  <a:srgbClr val="3333FF"/>
                </a:solidFill>
              </a:rPr>
              <a:t>appm</a:t>
            </a:r>
            <a:r>
              <a:rPr lang="en-US" sz="1200" dirty="0">
                <a:solidFill>
                  <a:srgbClr val="3333FF"/>
                </a:solidFill>
              </a:rPr>
              <a:t> at </a:t>
            </a:r>
            <a:r>
              <a:rPr lang="en-US" sz="1200" dirty="0" smtClean="0">
                <a:solidFill>
                  <a:srgbClr val="3333FF"/>
                </a:solidFill>
              </a:rPr>
              <a:t>250°C carried </a:t>
            </a:r>
            <a:r>
              <a:rPr lang="en-US" sz="1200" dirty="0">
                <a:solidFill>
                  <a:srgbClr val="3333FF"/>
                </a:solidFill>
              </a:rPr>
              <a:t>out at the compact cyclotron of </a:t>
            </a:r>
            <a:r>
              <a:rPr lang="en-US" sz="1200" dirty="0" err="1">
                <a:solidFill>
                  <a:srgbClr val="3333FF"/>
                </a:solidFill>
              </a:rPr>
              <a:t>Forschungszentrum</a:t>
            </a:r>
            <a:r>
              <a:rPr lang="en-US" sz="1200" dirty="0">
                <a:solidFill>
                  <a:srgbClr val="3333FF"/>
                </a:solidFill>
              </a:rPr>
              <a:t> </a:t>
            </a:r>
            <a:r>
              <a:rPr lang="en-US" sz="1200" dirty="0" err="1">
                <a:solidFill>
                  <a:srgbClr val="3333FF"/>
                </a:solidFill>
              </a:rPr>
              <a:t>Jülich</a:t>
            </a:r>
            <a:r>
              <a:rPr lang="en-US" sz="1200" dirty="0">
                <a:solidFill>
                  <a:srgbClr val="3333FF"/>
                </a:solidFill>
              </a:rPr>
              <a:t> (FZJ</a:t>
            </a:r>
            <a:r>
              <a:rPr lang="en-US" sz="1200" dirty="0" smtClean="0">
                <a:solidFill>
                  <a:srgbClr val="3333FF"/>
                </a:solidFill>
              </a:rPr>
              <a:t>)”</a:t>
            </a:r>
            <a:endParaRPr lang="en-GB" sz="1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72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992" y="1268760"/>
            <a:ext cx="6768752" cy="371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835968" y="40895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35968" y="34975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4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35968" y="29055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6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35968" y="23134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8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8950" y="17214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10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8950" y="112941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12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98344" y="1332059"/>
            <a:ext cx="1121204" cy="646331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kern="0" dirty="0" smtClean="0">
                <a:solidFill>
                  <a:prstClr val="black"/>
                </a:solidFill>
                <a:latin typeface="Calibri"/>
              </a:rPr>
              <a:t>Hardness </a:t>
            </a:r>
            <a:br>
              <a:rPr lang="en-GB" kern="0" dirty="0" smtClean="0">
                <a:solidFill>
                  <a:prstClr val="black"/>
                </a:solidFill>
                <a:latin typeface="Calibri"/>
              </a:rPr>
            </a:br>
            <a:r>
              <a:rPr lang="en-GB" kern="0" dirty="0" smtClean="0">
                <a:solidFill>
                  <a:prstClr val="black"/>
                </a:solidFill>
                <a:latin typeface="Calibri"/>
              </a:rPr>
              <a:t>(GPa)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196008" y="4869160"/>
            <a:ext cx="6552728" cy="79208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196008" y="5264036"/>
            <a:ext cx="6552728" cy="0"/>
          </a:xfrm>
          <a:prstGeom prst="line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grpSp>
        <p:nvGrpSpPr>
          <p:cNvPr id="42" name="Group 41"/>
          <p:cNvGrpSpPr/>
          <p:nvPr/>
        </p:nvGrpSpPr>
        <p:grpSpPr>
          <a:xfrm>
            <a:off x="2132112" y="4869160"/>
            <a:ext cx="4680520" cy="792088"/>
            <a:chOff x="1979712" y="4869160"/>
            <a:chExt cx="4680520" cy="1152128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1979712" y="4869161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>
            <a:xfrm flipV="1">
              <a:off x="6660232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>
            <a:xfrm flipV="1">
              <a:off x="5724128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>
            <a:xfrm flipV="1">
              <a:off x="4788024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>
            <a:xfrm flipV="1">
              <a:off x="3851920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>
            <a:xfrm flipV="1">
              <a:off x="2915816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sp>
        <p:nvSpPr>
          <p:cNvPr id="49" name="TextBox 48"/>
          <p:cNvSpPr txBox="1"/>
          <p:nvPr/>
        </p:nvSpPr>
        <p:spPr>
          <a:xfrm>
            <a:off x="2316468" y="525766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212232" y="525766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143665" y="525766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060884" y="525766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956648" y="525766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220344" y="486916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0.4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228456" y="48691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13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164560" y="48691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13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063492" y="48691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13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786280" y="486916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 smtClean="0">
                <a:solidFill>
                  <a:prstClr val="black"/>
                </a:solidFill>
                <a:latin typeface="Calibri"/>
              </a:rPr>
              <a:t>dpa</a:t>
            </a:r>
            <a:endParaRPr lang="en-GB" b="1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815134" y="5301208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 smtClean="0">
                <a:solidFill>
                  <a:prstClr val="black"/>
                </a:solidFill>
                <a:latin typeface="Calibri"/>
              </a:rPr>
              <a:t>appm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He</a:t>
            </a:r>
          </a:p>
        </p:txBody>
      </p:sp>
      <p:sp>
        <p:nvSpPr>
          <p:cNvPr id="60" name="Rectangle 2"/>
          <p:cNvSpPr txBox="1">
            <a:spLocks noChangeArrowheads="1"/>
          </p:cNvSpPr>
          <p:nvPr/>
        </p:nvSpPr>
        <p:spPr bwMode="auto">
          <a:xfrm>
            <a:off x="349729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+mj-lt"/>
                <a:ea typeface="+mj-ea"/>
                <a:cs typeface="+mj-cs"/>
              </a:defRPr>
            </a:lvl1pPr>
            <a:lvl2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2pPr>
            <a:lvl3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3pPr>
            <a:lvl4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4pPr>
            <a:lvl5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5pPr>
            <a:lvl6pPr marL="4572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6pPr>
            <a:lvl7pPr marL="9144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7pPr>
            <a:lvl8pPr marL="13716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8pPr>
            <a:lvl9pPr marL="18288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3200" kern="0" dirty="0" smtClean="0"/>
              <a:t>Tungsten – Hardening by Displacement Damage and Helium</a:t>
            </a:r>
          </a:p>
        </p:txBody>
      </p:sp>
      <p:sp>
        <p:nvSpPr>
          <p:cNvPr id="61" name="Rectangle 60"/>
          <p:cNvSpPr/>
          <p:nvPr/>
        </p:nvSpPr>
        <p:spPr>
          <a:xfrm>
            <a:off x="1204850" y="5909876"/>
            <a:ext cx="62808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Polycrystalline W 99.99% pure, sequentially ion-implanted with W</a:t>
            </a:r>
            <a:r>
              <a:rPr lang="en-GB" sz="1200" b="1" baseline="30000" dirty="0" smtClean="0">
                <a:solidFill>
                  <a:srgbClr val="3333FF"/>
                </a:solidFill>
              </a:rPr>
              <a:t>+</a:t>
            </a:r>
            <a:r>
              <a:rPr lang="en-GB" sz="1200" b="1" dirty="0" smtClean="0">
                <a:solidFill>
                  <a:srgbClr val="3333FF"/>
                </a:solidFill>
              </a:rPr>
              <a:t> and He</a:t>
            </a:r>
            <a:r>
              <a:rPr lang="en-GB" sz="1200" b="1" baseline="30000" dirty="0" smtClean="0">
                <a:solidFill>
                  <a:srgbClr val="3333FF"/>
                </a:solidFill>
              </a:rPr>
              <a:t>+ </a:t>
            </a:r>
            <a:r>
              <a:rPr lang="en-GB" sz="1200" b="1" dirty="0" smtClean="0">
                <a:solidFill>
                  <a:srgbClr val="3333FF"/>
                </a:solidFill>
              </a:rPr>
              <a:t>at 300°C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W implantation depth  0 - 200nm; He implantation depth range 0 - 2500 nm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Hardness data at 100 nm indenter depth .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1619007" y="3061205"/>
            <a:ext cx="114415" cy="121382"/>
            <a:chOff x="8289825" y="1380846"/>
            <a:chExt cx="119505" cy="324006"/>
          </a:xfrm>
        </p:grpSpPr>
        <p:cxnSp>
          <p:nvCxnSpPr>
            <p:cNvPr id="63" name="Straight Connector 62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Straight Connector 74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7" name="Group 76"/>
          <p:cNvGrpSpPr/>
          <p:nvPr/>
        </p:nvGrpSpPr>
        <p:grpSpPr>
          <a:xfrm>
            <a:off x="4419616" y="1788566"/>
            <a:ext cx="114415" cy="121382"/>
            <a:chOff x="8289825" y="1380846"/>
            <a:chExt cx="119505" cy="324006"/>
          </a:xfrm>
        </p:grpSpPr>
        <p:cxnSp>
          <p:nvCxnSpPr>
            <p:cNvPr id="78" name="Straight Connector 77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78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Straight Connector 79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1" name="Group 80"/>
          <p:cNvGrpSpPr/>
          <p:nvPr/>
        </p:nvGrpSpPr>
        <p:grpSpPr>
          <a:xfrm>
            <a:off x="5369642" y="2471397"/>
            <a:ext cx="114415" cy="121382"/>
            <a:chOff x="8289825" y="1380846"/>
            <a:chExt cx="119505" cy="324006"/>
          </a:xfrm>
        </p:grpSpPr>
        <p:cxnSp>
          <p:nvCxnSpPr>
            <p:cNvPr id="82" name="Straight Connector 81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Straight Connector 82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Straight Connector 83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5" name="Group 84"/>
          <p:cNvGrpSpPr/>
          <p:nvPr/>
        </p:nvGrpSpPr>
        <p:grpSpPr>
          <a:xfrm>
            <a:off x="7228131" y="1960757"/>
            <a:ext cx="114415" cy="121382"/>
            <a:chOff x="8289825" y="1380846"/>
            <a:chExt cx="119505" cy="324006"/>
          </a:xfrm>
        </p:grpSpPr>
        <p:cxnSp>
          <p:nvCxnSpPr>
            <p:cNvPr id="86" name="Straight Connector 85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Straight Connector 86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Straight Connector 87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9" name="Group 88"/>
          <p:cNvGrpSpPr/>
          <p:nvPr/>
        </p:nvGrpSpPr>
        <p:grpSpPr>
          <a:xfrm>
            <a:off x="6305814" y="2499106"/>
            <a:ext cx="140508" cy="83778"/>
            <a:chOff x="8289825" y="1380846"/>
            <a:chExt cx="119505" cy="324006"/>
          </a:xfrm>
        </p:grpSpPr>
        <p:cxnSp>
          <p:nvCxnSpPr>
            <p:cNvPr id="90" name="Straight Connector 89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Straight Connector 90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Straight Connector 91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3" name="Group 92"/>
          <p:cNvGrpSpPr/>
          <p:nvPr/>
        </p:nvGrpSpPr>
        <p:grpSpPr>
          <a:xfrm>
            <a:off x="3481466" y="1521370"/>
            <a:ext cx="126653" cy="153049"/>
            <a:chOff x="8289825" y="1380846"/>
            <a:chExt cx="119505" cy="324006"/>
          </a:xfrm>
        </p:grpSpPr>
        <p:cxnSp>
          <p:nvCxnSpPr>
            <p:cNvPr id="94" name="Straight Connector 93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Straight Connector 94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Straight Connector 95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7" name="Group 96"/>
          <p:cNvGrpSpPr/>
          <p:nvPr/>
        </p:nvGrpSpPr>
        <p:grpSpPr>
          <a:xfrm>
            <a:off x="2517586" y="2582233"/>
            <a:ext cx="170196" cy="350972"/>
            <a:chOff x="8289825" y="1380846"/>
            <a:chExt cx="119505" cy="324006"/>
          </a:xfrm>
        </p:grpSpPr>
        <p:cxnSp>
          <p:nvCxnSpPr>
            <p:cNvPr id="98" name="Straight Connector 97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Straight Connector 98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Straight Connector 99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01" name="TextBox 100"/>
          <p:cNvSpPr txBox="1"/>
          <p:nvPr/>
        </p:nvSpPr>
        <p:spPr>
          <a:xfrm>
            <a:off x="654140" y="4878685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 smtClean="0">
                <a:solidFill>
                  <a:prstClr val="black"/>
                </a:solidFill>
                <a:latin typeface="Calibri"/>
              </a:rPr>
              <a:t>dpa</a:t>
            </a:r>
            <a:endParaRPr lang="en-GB" b="1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52400" y="5310733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 smtClean="0">
                <a:solidFill>
                  <a:prstClr val="black"/>
                </a:solidFill>
                <a:latin typeface="Calibri"/>
              </a:rPr>
              <a:t>appm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He</a:t>
            </a:r>
          </a:p>
        </p:txBody>
      </p:sp>
      <p:pic>
        <p:nvPicPr>
          <p:cNvPr id="62" name="Picture 3" descr="J:\He in W\Region 2 - .00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8150" y="1047749"/>
            <a:ext cx="3619500" cy="36195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2" name="Rectangle 1"/>
          <p:cNvSpPr/>
          <p:nvPr/>
        </p:nvSpPr>
        <p:spPr bwMode="auto">
          <a:xfrm>
            <a:off x="3352800" y="1571625"/>
            <a:ext cx="361950" cy="33051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038600" y="4695825"/>
            <a:ext cx="4981575" cy="10763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93955" y="491532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0.03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369368" y="4924851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0.003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69549" y="6581001"/>
            <a:ext cx="391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C. Beck &amp; D. Armstrong (Oxford) </a:t>
            </a:r>
            <a:r>
              <a:rPr lang="en-GB" sz="1200" b="1" i="1" dirty="0" smtClean="0">
                <a:solidFill>
                  <a:srgbClr val="FFFFFF">
                    <a:lumMod val="65000"/>
                  </a:srgbClr>
                </a:solidFill>
              </a:rPr>
              <a:t>unpublished</a:t>
            </a: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 2013</a:t>
            </a:r>
            <a:endParaRPr lang="en-GB" sz="1200" b="1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00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992" y="1268760"/>
            <a:ext cx="6768752" cy="3715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835968" y="40895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35968" y="34975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4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35968" y="29055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6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35968" y="23134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8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8950" y="17214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10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18950" y="112941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b="1" dirty="0" smtClean="0">
                <a:solidFill>
                  <a:prstClr val="black"/>
                </a:solidFill>
                <a:latin typeface="Calibri"/>
              </a:rPr>
              <a:t>12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198344" y="1332059"/>
            <a:ext cx="1121204" cy="646331"/>
          </a:xfrm>
          <a:prstGeom prst="rect">
            <a:avLst/>
          </a:prstGeom>
          <a:solidFill>
            <a:sysClr val="window" lastClr="FFFFFF"/>
          </a:solidFill>
          <a:ln w="19050"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GB" kern="0" dirty="0" smtClean="0">
                <a:solidFill>
                  <a:prstClr val="black"/>
                </a:solidFill>
                <a:latin typeface="Calibri"/>
              </a:rPr>
              <a:t>Hardness </a:t>
            </a:r>
            <a:br>
              <a:rPr lang="en-GB" kern="0" dirty="0" smtClean="0">
                <a:solidFill>
                  <a:prstClr val="black"/>
                </a:solidFill>
                <a:latin typeface="Calibri"/>
              </a:rPr>
            </a:br>
            <a:r>
              <a:rPr lang="en-GB" kern="0" dirty="0" smtClean="0">
                <a:solidFill>
                  <a:prstClr val="black"/>
                </a:solidFill>
                <a:latin typeface="Calibri"/>
              </a:rPr>
              <a:t>(GPa)</a:t>
            </a:r>
          </a:p>
        </p:txBody>
      </p:sp>
      <p:sp>
        <p:nvSpPr>
          <p:cNvPr id="40" name="Rectangle 39"/>
          <p:cNvSpPr/>
          <p:nvPr/>
        </p:nvSpPr>
        <p:spPr>
          <a:xfrm>
            <a:off x="1196008" y="4869160"/>
            <a:ext cx="6552728" cy="79208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196008" y="5264036"/>
            <a:ext cx="6552728" cy="0"/>
          </a:xfrm>
          <a:prstGeom prst="line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/>
        </p:spPr>
      </p:cxnSp>
      <p:grpSp>
        <p:nvGrpSpPr>
          <p:cNvPr id="42" name="Group 41"/>
          <p:cNvGrpSpPr/>
          <p:nvPr/>
        </p:nvGrpSpPr>
        <p:grpSpPr>
          <a:xfrm>
            <a:off x="2132112" y="4869160"/>
            <a:ext cx="4680520" cy="792088"/>
            <a:chOff x="1979712" y="4869160"/>
            <a:chExt cx="4680520" cy="1152128"/>
          </a:xfrm>
        </p:grpSpPr>
        <p:cxnSp>
          <p:nvCxnSpPr>
            <p:cNvPr id="43" name="Straight Connector 42"/>
            <p:cNvCxnSpPr/>
            <p:nvPr/>
          </p:nvCxnSpPr>
          <p:spPr>
            <a:xfrm flipV="1">
              <a:off x="1979712" y="4869161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4" name="Straight Connector 43"/>
            <p:cNvCxnSpPr/>
            <p:nvPr/>
          </p:nvCxnSpPr>
          <p:spPr>
            <a:xfrm flipV="1">
              <a:off x="6660232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>
            <a:xfrm flipV="1">
              <a:off x="5724128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6" name="Straight Connector 45"/>
            <p:cNvCxnSpPr/>
            <p:nvPr/>
          </p:nvCxnSpPr>
          <p:spPr>
            <a:xfrm flipV="1">
              <a:off x="4788024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7" name="Straight Connector 46"/>
            <p:cNvCxnSpPr/>
            <p:nvPr/>
          </p:nvCxnSpPr>
          <p:spPr>
            <a:xfrm flipV="1">
              <a:off x="3851920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  <p:cxnSp>
          <p:nvCxnSpPr>
            <p:cNvPr id="48" name="Straight Connector 47"/>
            <p:cNvCxnSpPr/>
            <p:nvPr/>
          </p:nvCxnSpPr>
          <p:spPr>
            <a:xfrm flipV="1">
              <a:off x="2915816" y="4869160"/>
              <a:ext cx="0" cy="1152127"/>
            </a:xfrm>
            <a:prstGeom prst="line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</a:ln>
            <a:effectLst/>
          </p:spPr>
        </p:cxnSp>
      </p:grpSp>
      <p:sp>
        <p:nvSpPr>
          <p:cNvPr id="49" name="TextBox 48"/>
          <p:cNvSpPr txBox="1"/>
          <p:nvPr/>
        </p:nvSpPr>
        <p:spPr>
          <a:xfrm>
            <a:off x="2316468" y="525766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212232" y="525766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3000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143665" y="525766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060884" y="5257663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956648" y="5257663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3000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220344" y="4869160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0.4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228456" y="48691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13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164560" y="48691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13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063492" y="486916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  <a:latin typeface="Calibri"/>
              </a:rPr>
              <a:t>13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7786280" y="4869160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 smtClean="0">
                <a:solidFill>
                  <a:prstClr val="black"/>
                </a:solidFill>
                <a:latin typeface="Calibri"/>
              </a:rPr>
              <a:t>dpa</a:t>
            </a:r>
            <a:endParaRPr lang="en-GB" b="1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Rectangle 2"/>
          <p:cNvSpPr txBox="1">
            <a:spLocks noChangeArrowheads="1"/>
          </p:cNvSpPr>
          <p:nvPr/>
        </p:nvSpPr>
        <p:spPr bwMode="auto">
          <a:xfrm>
            <a:off x="349729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+mj-lt"/>
                <a:ea typeface="+mj-ea"/>
                <a:cs typeface="+mj-cs"/>
              </a:defRPr>
            </a:lvl1pPr>
            <a:lvl2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2pPr>
            <a:lvl3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3pPr>
            <a:lvl4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4pPr>
            <a:lvl5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5pPr>
            <a:lvl6pPr marL="4572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6pPr>
            <a:lvl7pPr marL="9144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7pPr>
            <a:lvl8pPr marL="13716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8pPr>
            <a:lvl9pPr marL="18288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3200" kern="0" dirty="0" smtClean="0"/>
              <a:t>Tungsten – Hardening by Displacement Damage and Helium</a:t>
            </a:r>
          </a:p>
        </p:txBody>
      </p:sp>
      <p:sp>
        <p:nvSpPr>
          <p:cNvPr id="61" name="Rectangle 60"/>
          <p:cNvSpPr/>
          <p:nvPr/>
        </p:nvSpPr>
        <p:spPr>
          <a:xfrm>
            <a:off x="1204850" y="5909876"/>
            <a:ext cx="62808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Polycrystalline W 99.99% pure, sequentially ion-implanted with W</a:t>
            </a:r>
            <a:r>
              <a:rPr lang="en-GB" sz="1200" b="1" baseline="30000" dirty="0" smtClean="0">
                <a:solidFill>
                  <a:srgbClr val="3333FF"/>
                </a:solidFill>
              </a:rPr>
              <a:t>+</a:t>
            </a:r>
            <a:r>
              <a:rPr lang="en-GB" sz="1200" b="1" dirty="0" smtClean="0">
                <a:solidFill>
                  <a:srgbClr val="3333FF"/>
                </a:solidFill>
              </a:rPr>
              <a:t> and He</a:t>
            </a:r>
            <a:r>
              <a:rPr lang="en-GB" sz="1200" b="1" baseline="30000" dirty="0" smtClean="0">
                <a:solidFill>
                  <a:srgbClr val="3333FF"/>
                </a:solidFill>
              </a:rPr>
              <a:t>+ </a:t>
            </a:r>
            <a:r>
              <a:rPr lang="en-GB" sz="1200" b="1" dirty="0" smtClean="0">
                <a:solidFill>
                  <a:srgbClr val="3333FF"/>
                </a:solidFill>
              </a:rPr>
              <a:t>at 300°C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W implantation depth  0 - 200nm; He implantation depth range 0 - 2500 nm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Hardness data at 100 nm indenter depth .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1619007" y="3061205"/>
            <a:ext cx="114415" cy="121382"/>
            <a:chOff x="8289825" y="1380846"/>
            <a:chExt cx="119505" cy="324006"/>
          </a:xfrm>
        </p:grpSpPr>
        <p:cxnSp>
          <p:nvCxnSpPr>
            <p:cNvPr id="63" name="Straight Connector 62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5" name="Straight Connector 74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7" name="Group 76"/>
          <p:cNvGrpSpPr/>
          <p:nvPr/>
        </p:nvGrpSpPr>
        <p:grpSpPr>
          <a:xfrm>
            <a:off x="4419616" y="1788566"/>
            <a:ext cx="114415" cy="121382"/>
            <a:chOff x="8289825" y="1380846"/>
            <a:chExt cx="119505" cy="324006"/>
          </a:xfrm>
        </p:grpSpPr>
        <p:cxnSp>
          <p:nvCxnSpPr>
            <p:cNvPr id="78" name="Straight Connector 77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9" name="Straight Connector 78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0" name="Straight Connector 79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1" name="Group 80"/>
          <p:cNvGrpSpPr/>
          <p:nvPr/>
        </p:nvGrpSpPr>
        <p:grpSpPr>
          <a:xfrm>
            <a:off x="5369642" y="2471397"/>
            <a:ext cx="114415" cy="121382"/>
            <a:chOff x="8289825" y="1380846"/>
            <a:chExt cx="119505" cy="324006"/>
          </a:xfrm>
        </p:grpSpPr>
        <p:cxnSp>
          <p:nvCxnSpPr>
            <p:cNvPr id="82" name="Straight Connector 81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3" name="Straight Connector 82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4" name="Straight Connector 83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5" name="Group 84"/>
          <p:cNvGrpSpPr/>
          <p:nvPr/>
        </p:nvGrpSpPr>
        <p:grpSpPr>
          <a:xfrm>
            <a:off x="7228131" y="1960757"/>
            <a:ext cx="114415" cy="121382"/>
            <a:chOff x="8289825" y="1380846"/>
            <a:chExt cx="119505" cy="324006"/>
          </a:xfrm>
        </p:grpSpPr>
        <p:cxnSp>
          <p:nvCxnSpPr>
            <p:cNvPr id="86" name="Straight Connector 85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7" name="Straight Connector 86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8" name="Straight Connector 87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89" name="Group 88"/>
          <p:cNvGrpSpPr/>
          <p:nvPr/>
        </p:nvGrpSpPr>
        <p:grpSpPr>
          <a:xfrm>
            <a:off x="6305814" y="2499106"/>
            <a:ext cx="140508" cy="83778"/>
            <a:chOff x="8289825" y="1380846"/>
            <a:chExt cx="119505" cy="324006"/>
          </a:xfrm>
        </p:grpSpPr>
        <p:cxnSp>
          <p:nvCxnSpPr>
            <p:cNvPr id="90" name="Straight Connector 89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1" name="Straight Connector 90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2" name="Straight Connector 91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3" name="Group 92"/>
          <p:cNvGrpSpPr/>
          <p:nvPr/>
        </p:nvGrpSpPr>
        <p:grpSpPr>
          <a:xfrm>
            <a:off x="3481466" y="1521370"/>
            <a:ext cx="126653" cy="153049"/>
            <a:chOff x="8289825" y="1380846"/>
            <a:chExt cx="119505" cy="324006"/>
          </a:xfrm>
        </p:grpSpPr>
        <p:cxnSp>
          <p:nvCxnSpPr>
            <p:cNvPr id="94" name="Straight Connector 93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5" name="Straight Connector 94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6" name="Straight Connector 95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97" name="Group 96"/>
          <p:cNvGrpSpPr/>
          <p:nvPr/>
        </p:nvGrpSpPr>
        <p:grpSpPr>
          <a:xfrm>
            <a:off x="2517586" y="2582233"/>
            <a:ext cx="170196" cy="350972"/>
            <a:chOff x="8289825" y="1380846"/>
            <a:chExt cx="119505" cy="324006"/>
          </a:xfrm>
        </p:grpSpPr>
        <p:cxnSp>
          <p:nvCxnSpPr>
            <p:cNvPr id="98" name="Straight Connector 97"/>
            <p:cNvCxnSpPr/>
            <p:nvPr/>
          </p:nvCxnSpPr>
          <p:spPr bwMode="auto">
            <a:xfrm>
              <a:off x="8340684" y="1381002"/>
              <a:ext cx="0" cy="32385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9" name="Straight Connector 98"/>
            <p:cNvCxnSpPr/>
            <p:nvPr/>
          </p:nvCxnSpPr>
          <p:spPr bwMode="auto">
            <a:xfrm rot="5400000">
              <a:off x="8350572" y="164472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0" name="Straight Connector 99"/>
            <p:cNvCxnSpPr/>
            <p:nvPr/>
          </p:nvCxnSpPr>
          <p:spPr bwMode="auto">
            <a:xfrm rot="5400000">
              <a:off x="8348584" y="1322087"/>
              <a:ext cx="0" cy="11751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01" name="TextBox 100"/>
          <p:cNvSpPr txBox="1"/>
          <p:nvPr/>
        </p:nvSpPr>
        <p:spPr>
          <a:xfrm>
            <a:off x="654140" y="4878685"/>
            <a:ext cx="545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 smtClean="0">
                <a:solidFill>
                  <a:prstClr val="black"/>
                </a:solidFill>
                <a:latin typeface="Calibri"/>
              </a:rPr>
              <a:t>dpa</a:t>
            </a:r>
            <a:endParaRPr lang="en-GB" b="1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152400" y="5310733"/>
            <a:ext cx="1047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err="1" smtClean="0">
                <a:solidFill>
                  <a:prstClr val="black"/>
                </a:solidFill>
                <a:latin typeface="Calibri"/>
              </a:rPr>
              <a:t>appm</a:t>
            </a:r>
            <a:r>
              <a:rPr lang="en-GB" b="1" dirty="0" smtClean="0">
                <a:solidFill>
                  <a:prstClr val="black"/>
                </a:solidFill>
                <a:latin typeface="Calibri"/>
              </a:rPr>
              <a:t> He</a:t>
            </a:r>
          </a:p>
        </p:txBody>
      </p:sp>
      <p:pic>
        <p:nvPicPr>
          <p:cNvPr id="62" name="Picture 3" descr="J:\He in W\Region 2 - .002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8150" y="1047749"/>
            <a:ext cx="3619500" cy="361950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2" name="Rectangle 1"/>
          <p:cNvSpPr/>
          <p:nvPr/>
        </p:nvSpPr>
        <p:spPr bwMode="auto">
          <a:xfrm>
            <a:off x="3352800" y="1571625"/>
            <a:ext cx="361950" cy="33051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pic>
        <p:nvPicPr>
          <p:cNvPr id="64" name="Picture 4" descr="J:\He in W\Region 1 - .00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29100" y="1371601"/>
            <a:ext cx="4343399" cy="4343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124825" y="6410325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293955" y="491532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0.03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369368" y="4924851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0.003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269549" y="6581001"/>
            <a:ext cx="39171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C. Beck &amp; D. Armstrong (Oxford) </a:t>
            </a:r>
            <a:r>
              <a:rPr lang="en-GB" sz="1200" b="1" i="1" dirty="0" smtClean="0">
                <a:solidFill>
                  <a:srgbClr val="FFFFFF">
                    <a:lumMod val="65000"/>
                  </a:srgbClr>
                </a:solidFill>
              </a:rPr>
              <a:t>unpublished</a:t>
            </a: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 2013</a:t>
            </a:r>
            <a:endParaRPr lang="en-GB" sz="1200" b="1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87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2"/>
          <p:cNvSpPr txBox="1">
            <a:spLocks noChangeArrowheads="1"/>
          </p:cNvSpPr>
          <p:nvPr/>
        </p:nvSpPr>
        <p:spPr bwMode="auto">
          <a:xfrm>
            <a:off x="349729" y="0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>
            <a:lvl1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+mj-lt"/>
                <a:ea typeface="+mj-ea"/>
                <a:cs typeface="+mj-cs"/>
              </a:defRPr>
            </a:lvl1pPr>
            <a:lvl2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2pPr>
            <a:lvl3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3pPr>
            <a:lvl4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4pPr>
            <a:lvl5pPr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5pPr>
            <a:lvl6pPr marL="4572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6pPr>
            <a:lvl7pPr marL="9144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7pPr>
            <a:lvl8pPr marL="13716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8pPr>
            <a:lvl9pPr marL="1828800" algn="ctr" defTabSz="762000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CC0000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3200" kern="0" dirty="0" smtClean="0"/>
              <a:t>Tungsten – Embrittlement by Displacement Damage and Helium</a:t>
            </a:r>
          </a:p>
        </p:txBody>
      </p:sp>
      <p:sp>
        <p:nvSpPr>
          <p:cNvPr id="61" name="Rectangle 60"/>
          <p:cNvSpPr/>
          <p:nvPr/>
        </p:nvSpPr>
        <p:spPr>
          <a:xfrm>
            <a:off x="1643000" y="5700326"/>
            <a:ext cx="60949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Polycrystalline W 99.99% pure, ion-implanted with W</a:t>
            </a:r>
            <a:r>
              <a:rPr lang="en-GB" sz="1200" b="1" baseline="30000" dirty="0" smtClean="0">
                <a:solidFill>
                  <a:srgbClr val="3333FF"/>
                </a:solidFill>
              </a:rPr>
              <a:t>12+</a:t>
            </a:r>
            <a:r>
              <a:rPr lang="en-GB" sz="1200" b="1" dirty="0" smtClean="0">
                <a:solidFill>
                  <a:srgbClr val="3333FF"/>
                </a:solidFill>
              </a:rPr>
              <a:t>  (36MeV) and He</a:t>
            </a:r>
            <a:r>
              <a:rPr lang="en-GB" sz="1200" b="1" baseline="30000" dirty="0" smtClean="0">
                <a:solidFill>
                  <a:srgbClr val="3333FF"/>
                </a:solidFill>
              </a:rPr>
              <a:t>+ </a:t>
            </a:r>
            <a:r>
              <a:rPr lang="en-GB" sz="1200" b="1" dirty="0" smtClean="0">
                <a:solidFill>
                  <a:srgbClr val="3333FF"/>
                </a:solidFill>
              </a:rPr>
              <a:t>at 800°C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W + He </a:t>
            </a:r>
            <a:r>
              <a:rPr lang="en-GB" sz="1200" b="1" dirty="0">
                <a:solidFill>
                  <a:srgbClr val="3333FF"/>
                </a:solidFill>
              </a:rPr>
              <a:t>simultaneously </a:t>
            </a:r>
            <a:r>
              <a:rPr lang="en-GB" sz="1200" b="1" dirty="0" smtClean="0">
                <a:solidFill>
                  <a:srgbClr val="3333FF"/>
                </a:solidFill>
              </a:rPr>
              <a:t>implanted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W implantation depth  ~2.5 </a:t>
            </a:r>
            <a:r>
              <a:rPr lang="en-GB" sz="12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m; He depth range ~ 2.8 </a:t>
            </a:r>
            <a:r>
              <a:rPr lang="en-GB" sz="1200" b="1" dirty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Fracture data from </a:t>
            </a:r>
            <a:r>
              <a:rPr lang="en-GB" sz="1200" b="1" dirty="0" err="1" smtClean="0">
                <a:solidFill>
                  <a:srgbClr val="3333FF"/>
                </a:solidFill>
              </a:rPr>
              <a:t>microbeams</a:t>
            </a:r>
            <a:r>
              <a:rPr lang="en-GB" sz="1200" b="1" dirty="0" smtClean="0">
                <a:solidFill>
                  <a:srgbClr val="3333FF"/>
                </a:solidFill>
              </a:rPr>
              <a:t> 3 </a:t>
            </a:r>
            <a:r>
              <a:rPr lang="en-GB" sz="12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deep .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24825" y="6410325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50" y="1720850"/>
            <a:ext cx="4883150" cy="366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580069"/>
              </p:ext>
            </p:extLst>
          </p:nvPr>
        </p:nvGraphicFramePr>
        <p:xfrm>
          <a:off x="423080" y="1424295"/>
          <a:ext cx="3215326" cy="38512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01505"/>
                <a:gridCol w="1413821"/>
              </a:tblGrid>
              <a:tr h="770255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70C0"/>
                          </a:solidFill>
                        </a:rPr>
                        <a:t>Irradiation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0070C0"/>
                          </a:solidFill>
                        </a:rPr>
                        <a:t>Fracture ?</a:t>
                      </a:r>
                      <a:endParaRPr lang="en-GB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770255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none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0 / 7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0255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1.7 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dpa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 W</a:t>
                      </a:r>
                      <a:r>
                        <a:rPr lang="en-GB" b="1" baseline="30000" dirty="0" smtClean="0">
                          <a:solidFill>
                            <a:schemeClr val="tx1"/>
                          </a:solidFill>
                        </a:rPr>
                        <a:t>12+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1 / 16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0255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600 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appm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 He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0 / 13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702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1.7 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dpa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 W</a:t>
                      </a:r>
                      <a:r>
                        <a:rPr lang="en-GB" b="1" baseline="30000" dirty="0" smtClean="0">
                          <a:solidFill>
                            <a:schemeClr val="tx1"/>
                          </a:solidFill>
                        </a:rPr>
                        <a:t>12+</a:t>
                      </a:r>
                      <a:endParaRPr lang="en-GB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+ 600 </a:t>
                      </a:r>
                      <a:r>
                        <a:rPr lang="en-GB" b="1" dirty="0" err="1" smtClean="0">
                          <a:solidFill>
                            <a:schemeClr val="tx1"/>
                          </a:solidFill>
                        </a:rPr>
                        <a:t>appm</a:t>
                      </a:r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 He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tx1"/>
                          </a:solidFill>
                        </a:rPr>
                        <a:t>7 / 10</a:t>
                      </a:r>
                      <a:endParaRPr lang="en-GB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128485" y="6581001"/>
            <a:ext cx="405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J. Gibson &amp; D. Armstrong (Oxford) </a:t>
            </a:r>
            <a:r>
              <a:rPr lang="en-GB" sz="1200" b="1" i="1" dirty="0" smtClean="0">
                <a:solidFill>
                  <a:srgbClr val="FFFFFF">
                    <a:lumMod val="65000"/>
                  </a:srgbClr>
                </a:solidFill>
              </a:rPr>
              <a:t>unpublished</a:t>
            </a: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 2013</a:t>
            </a:r>
            <a:endParaRPr lang="en-GB" sz="1200" b="1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04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 smtClean="0"/>
              <a:t>“Damage”</a:t>
            </a:r>
            <a:endParaRPr lang="en-GB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4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67544" y="332656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Elastic </a:t>
            </a:r>
            <a:r>
              <a:rPr lang="en-GB" dirty="0"/>
              <a:t>s</a:t>
            </a:r>
            <a:r>
              <a:rPr lang="en-GB" dirty="0" smtClean="0"/>
              <a:t>cattering of neutrons</a:t>
            </a:r>
            <a:endParaRPr lang="en-GB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67544" y="836712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dirty="0" smtClean="0"/>
              <a:t>…. What about the “target” atoms?</a:t>
            </a:r>
            <a:endParaRPr lang="en-GB" dirty="0"/>
          </a:p>
        </p:txBody>
      </p: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1115616" y="1844824"/>
            <a:ext cx="2674938" cy="2482850"/>
            <a:chOff x="627" y="2320"/>
            <a:chExt cx="1556" cy="1564"/>
          </a:xfrm>
        </p:grpSpPr>
        <p:sp>
          <p:nvSpPr>
            <p:cNvPr id="14" name="Freeform 12"/>
            <p:cNvSpPr>
              <a:spLocks noChangeAspect="1"/>
            </p:cNvSpPr>
            <p:nvPr/>
          </p:nvSpPr>
          <p:spPr bwMode="auto">
            <a:xfrm>
              <a:off x="799" y="2493"/>
              <a:ext cx="1233" cy="388"/>
            </a:xfrm>
            <a:custGeom>
              <a:avLst/>
              <a:gdLst>
                <a:gd name="T0" fmla="*/ 858 w 2259"/>
                <a:gd name="T1" fmla="*/ 0 h 702"/>
                <a:gd name="T2" fmla="*/ 2259 w 2259"/>
                <a:gd name="T3" fmla="*/ 15 h 702"/>
                <a:gd name="T4" fmla="*/ 1572 w 2259"/>
                <a:gd name="T5" fmla="*/ 702 h 702"/>
                <a:gd name="T6" fmla="*/ 0 w 2259"/>
                <a:gd name="T7" fmla="*/ 672 h 702"/>
                <a:gd name="T8" fmla="*/ 858 w 2259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9" h="702">
                  <a:moveTo>
                    <a:pt x="858" y="0"/>
                  </a:moveTo>
                  <a:lnTo>
                    <a:pt x="2259" y="15"/>
                  </a:lnTo>
                  <a:lnTo>
                    <a:pt x="1572" y="702"/>
                  </a:lnTo>
                  <a:lnTo>
                    <a:pt x="0" y="672"/>
                  </a:lnTo>
                  <a:lnTo>
                    <a:pt x="858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15" name="Freeform 13"/>
            <p:cNvSpPr>
              <a:spLocks noChangeAspect="1"/>
            </p:cNvSpPr>
            <p:nvPr/>
          </p:nvSpPr>
          <p:spPr bwMode="auto">
            <a:xfrm>
              <a:off x="799" y="3296"/>
              <a:ext cx="1237" cy="431"/>
            </a:xfrm>
            <a:custGeom>
              <a:avLst/>
              <a:gdLst>
                <a:gd name="T0" fmla="*/ 858 w 2268"/>
                <a:gd name="T1" fmla="*/ 0 h 672"/>
                <a:gd name="T2" fmla="*/ 2268 w 2268"/>
                <a:gd name="T3" fmla="*/ 0 h 672"/>
                <a:gd name="T4" fmla="*/ 1596 w 2268"/>
                <a:gd name="T5" fmla="*/ 672 h 672"/>
                <a:gd name="T6" fmla="*/ 0 w 2268"/>
                <a:gd name="T7" fmla="*/ 672 h 672"/>
                <a:gd name="T8" fmla="*/ 858 w 2268"/>
                <a:gd name="T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8" h="672">
                  <a:moveTo>
                    <a:pt x="858" y="0"/>
                  </a:moveTo>
                  <a:lnTo>
                    <a:pt x="2268" y="0"/>
                  </a:lnTo>
                  <a:lnTo>
                    <a:pt x="1596" y="672"/>
                  </a:lnTo>
                  <a:lnTo>
                    <a:pt x="0" y="672"/>
                  </a:lnTo>
                  <a:lnTo>
                    <a:pt x="858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16" name="Freeform 14"/>
            <p:cNvSpPr>
              <a:spLocks noChangeAspect="1"/>
            </p:cNvSpPr>
            <p:nvPr/>
          </p:nvSpPr>
          <p:spPr bwMode="auto">
            <a:xfrm>
              <a:off x="1251" y="2493"/>
              <a:ext cx="782" cy="806"/>
            </a:xfrm>
            <a:custGeom>
              <a:avLst/>
              <a:gdLst>
                <a:gd name="T0" fmla="*/ 1596 w 1596"/>
                <a:gd name="T1" fmla="*/ 24 h 1578"/>
                <a:gd name="T2" fmla="*/ 1596 w 1596"/>
                <a:gd name="T3" fmla="*/ 1578 h 1578"/>
                <a:gd name="T4" fmla="*/ 0 w 1596"/>
                <a:gd name="T5" fmla="*/ 1566 h 1578"/>
                <a:gd name="T6" fmla="*/ 0 w 1596"/>
                <a:gd name="T7" fmla="*/ 0 h 1578"/>
                <a:gd name="T8" fmla="*/ 1596 w 1596"/>
                <a:gd name="T9" fmla="*/ 24 h 1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78">
                  <a:moveTo>
                    <a:pt x="1596" y="24"/>
                  </a:moveTo>
                  <a:lnTo>
                    <a:pt x="1596" y="1578"/>
                  </a:lnTo>
                  <a:lnTo>
                    <a:pt x="0" y="1566"/>
                  </a:lnTo>
                  <a:lnTo>
                    <a:pt x="0" y="0"/>
                  </a:lnTo>
                  <a:lnTo>
                    <a:pt x="1596" y="24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17" name="Oval 15"/>
            <p:cNvSpPr>
              <a:spLocks noChangeAspect="1" noChangeArrowheads="1"/>
            </p:cNvSpPr>
            <p:nvPr/>
          </p:nvSpPr>
          <p:spPr bwMode="auto">
            <a:xfrm rot="4119962">
              <a:off x="1102" y="3147"/>
              <a:ext cx="326" cy="321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8" name="Oval 16"/>
            <p:cNvSpPr>
              <a:spLocks noChangeAspect="1" noChangeArrowheads="1"/>
            </p:cNvSpPr>
            <p:nvPr/>
          </p:nvSpPr>
          <p:spPr bwMode="auto">
            <a:xfrm rot="4119962">
              <a:off x="1290" y="2946"/>
              <a:ext cx="326" cy="322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19" name="Oval 17"/>
            <p:cNvSpPr>
              <a:spLocks noChangeAspect="1" noChangeArrowheads="1"/>
            </p:cNvSpPr>
            <p:nvPr/>
          </p:nvSpPr>
          <p:spPr bwMode="auto">
            <a:xfrm rot="4119962">
              <a:off x="1859" y="2346"/>
              <a:ext cx="326" cy="322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0" name="Line 18"/>
            <p:cNvSpPr>
              <a:spLocks noChangeAspect="1" noChangeShapeType="1"/>
            </p:cNvSpPr>
            <p:nvPr/>
          </p:nvSpPr>
          <p:spPr bwMode="auto">
            <a:xfrm>
              <a:off x="1404" y="2492"/>
              <a:ext cx="61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1" name="Line 19"/>
            <p:cNvSpPr>
              <a:spLocks noChangeAspect="1" noChangeShapeType="1"/>
            </p:cNvSpPr>
            <p:nvPr/>
          </p:nvSpPr>
          <p:spPr bwMode="auto">
            <a:xfrm flipV="1">
              <a:off x="1056" y="3379"/>
              <a:ext cx="121" cy="10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2" name="Line 20"/>
            <p:cNvSpPr>
              <a:spLocks noChangeAspect="1" noChangeShapeType="1"/>
            </p:cNvSpPr>
            <p:nvPr/>
          </p:nvSpPr>
          <p:spPr bwMode="auto">
            <a:xfrm>
              <a:off x="1390" y="3291"/>
              <a:ext cx="60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3" name="Line 21"/>
            <p:cNvSpPr>
              <a:spLocks noChangeAspect="1" noChangeShapeType="1"/>
            </p:cNvSpPr>
            <p:nvPr/>
          </p:nvSpPr>
          <p:spPr bwMode="auto">
            <a:xfrm rot="5400000">
              <a:off x="2002" y="3149"/>
              <a:ext cx="62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4" name="Line 22"/>
            <p:cNvSpPr>
              <a:spLocks noChangeAspect="1" noChangeShapeType="1"/>
            </p:cNvSpPr>
            <p:nvPr/>
          </p:nvSpPr>
          <p:spPr bwMode="auto">
            <a:xfrm rot="5400000">
              <a:off x="1216" y="3146"/>
              <a:ext cx="61" cy="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6" name="Oval 23"/>
            <p:cNvSpPr>
              <a:spLocks noChangeAspect="1" noChangeArrowheads="1"/>
            </p:cNvSpPr>
            <p:nvPr/>
          </p:nvSpPr>
          <p:spPr bwMode="auto">
            <a:xfrm rot="4119962">
              <a:off x="1851" y="3159"/>
              <a:ext cx="327" cy="322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7" name="Line 24"/>
            <p:cNvSpPr>
              <a:spLocks noChangeAspect="1" noChangeShapeType="1"/>
            </p:cNvSpPr>
            <p:nvPr/>
          </p:nvSpPr>
          <p:spPr bwMode="auto">
            <a:xfrm flipV="1">
              <a:off x="1835" y="3405"/>
              <a:ext cx="105" cy="12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8" name="Oval 25"/>
            <p:cNvSpPr>
              <a:spLocks noChangeAspect="1" noChangeArrowheads="1"/>
            </p:cNvSpPr>
            <p:nvPr/>
          </p:nvSpPr>
          <p:spPr bwMode="auto">
            <a:xfrm rot="4119962">
              <a:off x="1110" y="2322"/>
              <a:ext cx="326" cy="322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9" name="Line 26"/>
            <p:cNvSpPr>
              <a:spLocks noChangeAspect="1" noChangeShapeType="1"/>
            </p:cNvSpPr>
            <p:nvPr/>
          </p:nvSpPr>
          <p:spPr bwMode="auto">
            <a:xfrm flipV="1">
              <a:off x="1061" y="2533"/>
              <a:ext cx="159" cy="12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0" name="Freeform 27"/>
            <p:cNvSpPr>
              <a:spLocks noChangeAspect="1"/>
            </p:cNvSpPr>
            <p:nvPr/>
          </p:nvSpPr>
          <p:spPr bwMode="auto">
            <a:xfrm>
              <a:off x="789" y="2865"/>
              <a:ext cx="871" cy="872"/>
            </a:xfrm>
            <a:custGeom>
              <a:avLst/>
              <a:gdLst>
                <a:gd name="T0" fmla="*/ 1596 w 1596"/>
                <a:gd name="T1" fmla="*/ 24 h 1578"/>
                <a:gd name="T2" fmla="*/ 1596 w 1596"/>
                <a:gd name="T3" fmla="*/ 1578 h 1578"/>
                <a:gd name="T4" fmla="*/ 0 w 1596"/>
                <a:gd name="T5" fmla="*/ 1566 h 1578"/>
                <a:gd name="T6" fmla="*/ 0 w 1596"/>
                <a:gd name="T7" fmla="*/ 0 h 1578"/>
                <a:gd name="T8" fmla="*/ 1596 w 1596"/>
                <a:gd name="T9" fmla="*/ 24 h 1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78">
                  <a:moveTo>
                    <a:pt x="1596" y="24"/>
                  </a:moveTo>
                  <a:lnTo>
                    <a:pt x="1596" y="1578"/>
                  </a:lnTo>
                  <a:lnTo>
                    <a:pt x="0" y="1566"/>
                  </a:lnTo>
                  <a:lnTo>
                    <a:pt x="0" y="0"/>
                  </a:lnTo>
                  <a:lnTo>
                    <a:pt x="1596" y="24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1" name="Oval 28"/>
            <p:cNvSpPr>
              <a:spLocks noChangeAspect="1" noChangeArrowheads="1"/>
            </p:cNvSpPr>
            <p:nvPr/>
          </p:nvSpPr>
          <p:spPr bwMode="auto">
            <a:xfrm rot="4119962">
              <a:off x="628" y="3560"/>
              <a:ext cx="326" cy="322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2" name="Oval 29"/>
            <p:cNvSpPr>
              <a:spLocks noChangeAspect="1" noChangeArrowheads="1"/>
            </p:cNvSpPr>
            <p:nvPr/>
          </p:nvSpPr>
          <p:spPr bwMode="auto">
            <a:xfrm rot="4119962">
              <a:off x="1506" y="3559"/>
              <a:ext cx="326" cy="323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3" name="Oval 30"/>
            <p:cNvSpPr>
              <a:spLocks noChangeAspect="1" noChangeArrowheads="1"/>
            </p:cNvSpPr>
            <p:nvPr/>
          </p:nvSpPr>
          <p:spPr bwMode="auto">
            <a:xfrm rot="4119962">
              <a:off x="625" y="2707"/>
              <a:ext cx="326" cy="322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4" name="Freeform 31"/>
            <p:cNvSpPr>
              <a:spLocks noChangeAspect="1"/>
            </p:cNvSpPr>
            <p:nvPr/>
          </p:nvSpPr>
          <p:spPr bwMode="auto">
            <a:xfrm>
              <a:off x="1327" y="2945"/>
              <a:ext cx="291" cy="306"/>
            </a:xfrm>
            <a:custGeom>
              <a:avLst/>
              <a:gdLst>
                <a:gd name="T0" fmla="*/ 0 w 532"/>
                <a:gd name="T1" fmla="*/ 116 h 554"/>
                <a:gd name="T2" fmla="*/ 33 w 532"/>
                <a:gd name="T3" fmla="*/ 260 h 554"/>
                <a:gd name="T4" fmla="*/ 135 w 532"/>
                <a:gd name="T5" fmla="*/ 398 h 554"/>
                <a:gd name="T6" fmla="*/ 300 w 532"/>
                <a:gd name="T7" fmla="*/ 506 h 554"/>
                <a:gd name="T8" fmla="*/ 363 w 532"/>
                <a:gd name="T9" fmla="*/ 527 h 554"/>
                <a:gd name="T10" fmla="*/ 411 w 532"/>
                <a:gd name="T11" fmla="*/ 530 h 554"/>
                <a:gd name="T12" fmla="*/ 516 w 532"/>
                <a:gd name="T13" fmla="*/ 380 h 554"/>
                <a:gd name="T14" fmla="*/ 507 w 532"/>
                <a:gd name="T15" fmla="*/ 224 h 554"/>
                <a:gd name="T16" fmla="*/ 435 w 532"/>
                <a:gd name="T17" fmla="*/ 89 h 554"/>
                <a:gd name="T18" fmla="*/ 315 w 532"/>
                <a:gd name="T19" fmla="*/ 14 h 554"/>
                <a:gd name="T20" fmla="*/ 198 w 532"/>
                <a:gd name="T21" fmla="*/ 8 h 554"/>
                <a:gd name="T22" fmla="*/ 93 w 532"/>
                <a:gd name="T23" fmla="*/ 44 h 554"/>
                <a:gd name="T24" fmla="*/ 0 w 532"/>
                <a:gd name="T25" fmla="*/ 113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2" h="554">
                  <a:moveTo>
                    <a:pt x="0" y="116"/>
                  </a:moveTo>
                  <a:cubicBezTo>
                    <a:pt x="5" y="164"/>
                    <a:pt x="11" y="213"/>
                    <a:pt x="33" y="260"/>
                  </a:cubicBezTo>
                  <a:cubicBezTo>
                    <a:pt x="55" y="307"/>
                    <a:pt x="91" y="357"/>
                    <a:pt x="135" y="398"/>
                  </a:cubicBezTo>
                  <a:cubicBezTo>
                    <a:pt x="179" y="439"/>
                    <a:pt x="262" y="485"/>
                    <a:pt x="300" y="506"/>
                  </a:cubicBezTo>
                  <a:cubicBezTo>
                    <a:pt x="338" y="527"/>
                    <a:pt x="345" y="523"/>
                    <a:pt x="363" y="527"/>
                  </a:cubicBezTo>
                  <a:cubicBezTo>
                    <a:pt x="381" y="531"/>
                    <a:pt x="386" y="554"/>
                    <a:pt x="411" y="530"/>
                  </a:cubicBezTo>
                  <a:cubicBezTo>
                    <a:pt x="436" y="506"/>
                    <a:pt x="500" y="431"/>
                    <a:pt x="516" y="380"/>
                  </a:cubicBezTo>
                  <a:cubicBezTo>
                    <a:pt x="532" y="329"/>
                    <a:pt x="520" y="272"/>
                    <a:pt x="507" y="224"/>
                  </a:cubicBezTo>
                  <a:cubicBezTo>
                    <a:pt x="494" y="176"/>
                    <a:pt x="467" y="124"/>
                    <a:pt x="435" y="89"/>
                  </a:cubicBezTo>
                  <a:cubicBezTo>
                    <a:pt x="403" y="54"/>
                    <a:pt x="355" y="28"/>
                    <a:pt x="315" y="14"/>
                  </a:cubicBezTo>
                  <a:cubicBezTo>
                    <a:pt x="275" y="0"/>
                    <a:pt x="235" y="3"/>
                    <a:pt x="198" y="8"/>
                  </a:cubicBezTo>
                  <a:cubicBezTo>
                    <a:pt x="161" y="13"/>
                    <a:pt x="126" y="27"/>
                    <a:pt x="93" y="44"/>
                  </a:cubicBezTo>
                  <a:cubicBezTo>
                    <a:pt x="60" y="61"/>
                    <a:pt x="19" y="99"/>
                    <a:pt x="0" y="113"/>
                  </a:cubicBezTo>
                </a:path>
              </a:pathLst>
            </a:cu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5" name="Oval 32"/>
            <p:cNvSpPr>
              <a:spLocks noChangeAspect="1" noChangeArrowheads="1"/>
            </p:cNvSpPr>
            <p:nvPr/>
          </p:nvSpPr>
          <p:spPr bwMode="auto">
            <a:xfrm rot="4119962">
              <a:off x="1492" y="2727"/>
              <a:ext cx="326" cy="322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4" name="Oval 3"/>
          <p:cNvSpPr/>
          <p:nvPr/>
        </p:nvSpPr>
        <p:spPr>
          <a:xfrm>
            <a:off x="467544" y="3573016"/>
            <a:ext cx="144016" cy="144016"/>
          </a:xfrm>
          <a:prstGeom prst="ellipse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ight Arrow 4"/>
          <p:cNvSpPr/>
          <p:nvPr/>
        </p:nvSpPr>
        <p:spPr>
          <a:xfrm rot="20762012">
            <a:off x="699248" y="3257170"/>
            <a:ext cx="1592891" cy="271652"/>
          </a:xfrm>
          <a:prstGeom prst="rightArrow">
            <a:avLst/>
          </a:prstGeom>
          <a:solidFill>
            <a:schemeClr val="tx2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4860032" y="1700807"/>
            <a:ext cx="4029582" cy="2482850"/>
            <a:chOff x="4860032" y="1700807"/>
            <a:chExt cx="4029582" cy="2482850"/>
          </a:xfrm>
        </p:grpSpPr>
        <p:sp>
          <p:nvSpPr>
            <p:cNvPr id="37" name="Freeform 12"/>
            <p:cNvSpPr>
              <a:spLocks noChangeAspect="1"/>
            </p:cNvSpPr>
            <p:nvPr/>
          </p:nvSpPr>
          <p:spPr bwMode="auto">
            <a:xfrm>
              <a:off x="5587767" y="1975446"/>
              <a:ext cx="2119665" cy="615950"/>
            </a:xfrm>
            <a:custGeom>
              <a:avLst/>
              <a:gdLst>
                <a:gd name="T0" fmla="*/ 858 w 2259"/>
                <a:gd name="T1" fmla="*/ 0 h 702"/>
                <a:gd name="T2" fmla="*/ 2259 w 2259"/>
                <a:gd name="T3" fmla="*/ 15 h 702"/>
                <a:gd name="T4" fmla="*/ 1572 w 2259"/>
                <a:gd name="T5" fmla="*/ 702 h 702"/>
                <a:gd name="T6" fmla="*/ 0 w 2259"/>
                <a:gd name="T7" fmla="*/ 672 h 702"/>
                <a:gd name="T8" fmla="*/ 858 w 2259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59" h="702">
                  <a:moveTo>
                    <a:pt x="858" y="0"/>
                  </a:moveTo>
                  <a:lnTo>
                    <a:pt x="2259" y="15"/>
                  </a:lnTo>
                  <a:lnTo>
                    <a:pt x="1572" y="702"/>
                  </a:lnTo>
                  <a:lnTo>
                    <a:pt x="0" y="672"/>
                  </a:lnTo>
                  <a:lnTo>
                    <a:pt x="858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8" name="Freeform 13"/>
            <p:cNvSpPr>
              <a:spLocks noChangeAspect="1"/>
            </p:cNvSpPr>
            <p:nvPr/>
          </p:nvSpPr>
          <p:spPr bwMode="auto">
            <a:xfrm>
              <a:off x="5587767" y="3250208"/>
              <a:ext cx="2126541" cy="684213"/>
            </a:xfrm>
            <a:custGeom>
              <a:avLst/>
              <a:gdLst>
                <a:gd name="T0" fmla="*/ 858 w 2268"/>
                <a:gd name="T1" fmla="*/ 0 h 672"/>
                <a:gd name="T2" fmla="*/ 2268 w 2268"/>
                <a:gd name="T3" fmla="*/ 0 h 672"/>
                <a:gd name="T4" fmla="*/ 1596 w 2268"/>
                <a:gd name="T5" fmla="*/ 672 h 672"/>
                <a:gd name="T6" fmla="*/ 0 w 2268"/>
                <a:gd name="T7" fmla="*/ 672 h 672"/>
                <a:gd name="T8" fmla="*/ 858 w 2268"/>
                <a:gd name="T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68" h="672">
                  <a:moveTo>
                    <a:pt x="858" y="0"/>
                  </a:moveTo>
                  <a:lnTo>
                    <a:pt x="2268" y="0"/>
                  </a:lnTo>
                  <a:lnTo>
                    <a:pt x="1596" y="672"/>
                  </a:lnTo>
                  <a:lnTo>
                    <a:pt x="0" y="672"/>
                  </a:lnTo>
                  <a:lnTo>
                    <a:pt x="858" y="0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39" name="Freeform 14"/>
            <p:cNvSpPr>
              <a:spLocks noChangeAspect="1"/>
            </p:cNvSpPr>
            <p:nvPr/>
          </p:nvSpPr>
          <p:spPr bwMode="auto">
            <a:xfrm>
              <a:off x="6364806" y="1975446"/>
              <a:ext cx="1344345" cy="1279525"/>
            </a:xfrm>
            <a:custGeom>
              <a:avLst/>
              <a:gdLst>
                <a:gd name="T0" fmla="*/ 1596 w 1596"/>
                <a:gd name="T1" fmla="*/ 24 h 1578"/>
                <a:gd name="T2" fmla="*/ 1596 w 1596"/>
                <a:gd name="T3" fmla="*/ 1578 h 1578"/>
                <a:gd name="T4" fmla="*/ 0 w 1596"/>
                <a:gd name="T5" fmla="*/ 1566 h 1578"/>
                <a:gd name="T6" fmla="*/ 0 w 1596"/>
                <a:gd name="T7" fmla="*/ 0 h 1578"/>
                <a:gd name="T8" fmla="*/ 1596 w 1596"/>
                <a:gd name="T9" fmla="*/ 24 h 1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78">
                  <a:moveTo>
                    <a:pt x="1596" y="24"/>
                  </a:moveTo>
                  <a:lnTo>
                    <a:pt x="1596" y="1578"/>
                  </a:lnTo>
                  <a:lnTo>
                    <a:pt x="0" y="1566"/>
                  </a:lnTo>
                  <a:lnTo>
                    <a:pt x="0" y="0"/>
                  </a:lnTo>
                  <a:lnTo>
                    <a:pt x="1596" y="24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0" name="Oval 15"/>
            <p:cNvSpPr>
              <a:spLocks noChangeAspect="1" noChangeArrowheads="1"/>
            </p:cNvSpPr>
            <p:nvPr/>
          </p:nvSpPr>
          <p:spPr bwMode="auto">
            <a:xfrm rot="4119962">
              <a:off x="6130111" y="2992547"/>
              <a:ext cx="517525" cy="551835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42" name="Oval 17"/>
            <p:cNvSpPr>
              <a:spLocks noChangeAspect="1" noChangeArrowheads="1"/>
            </p:cNvSpPr>
            <p:nvPr/>
          </p:nvSpPr>
          <p:spPr bwMode="auto">
            <a:xfrm rot="4119962">
              <a:off x="7431478" y="1720893"/>
              <a:ext cx="517525" cy="553554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43" name="Line 18"/>
            <p:cNvSpPr>
              <a:spLocks noChangeAspect="1" noChangeShapeType="1"/>
            </p:cNvSpPr>
            <p:nvPr/>
          </p:nvSpPr>
          <p:spPr bwMode="auto">
            <a:xfrm>
              <a:off x="6627830" y="1973858"/>
              <a:ext cx="104866" cy="47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4" name="Line 19"/>
            <p:cNvSpPr>
              <a:spLocks noChangeAspect="1" noChangeShapeType="1"/>
            </p:cNvSpPr>
            <p:nvPr/>
          </p:nvSpPr>
          <p:spPr bwMode="auto">
            <a:xfrm flipV="1">
              <a:off x="6029579" y="3381971"/>
              <a:ext cx="208013" cy="17145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5" name="Line 20"/>
            <p:cNvSpPr>
              <a:spLocks noChangeAspect="1" noChangeShapeType="1"/>
            </p:cNvSpPr>
            <p:nvPr/>
          </p:nvSpPr>
          <p:spPr bwMode="auto">
            <a:xfrm>
              <a:off x="6603762" y="3242271"/>
              <a:ext cx="103147" cy="476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6" name="Line 21"/>
            <p:cNvSpPr>
              <a:spLocks noChangeAspect="1" noChangeShapeType="1"/>
            </p:cNvSpPr>
            <p:nvPr/>
          </p:nvSpPr>
          <p:spPr bwMode="auto">
            <a:xfrm rot="5400000">
              <a:off x="7659939" y="3016648"/>
              <a:ext cx="98425" cy="51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7" name="Line 22"/>
            <p:cNvSpPr>
              <a:spLocks noChangeAspect="1" noChangeShapeType="1"/>
            </p:cNvSpPr>
            <p:nvPr/>
          </p:nvSpPr>
          <p:spPr bwMode="auto">
            <a:xfrm rot="5400000">
              <a:off x="6308651" y="3011886"/>
              <a:ext cx="96838" cy="515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48" name="Oval 23"/>
            <p:cNvSpPr>
              <a:spLocks noChangeAspect="1" noChangeArrowheads="1"/>
            </p:cNvSpPr>
            <p:nvPr/>
          </p:nvSpPr>
          <p:spPr bwMode="auto">
            <a:xfrm rot="4119962">
              <a:off x="7417791" y="3011531"/>
              <a:ext cx="519113" cy="553554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59" name="Right Arrow 58"/>
            <p:cNvSpPr/>
            <p:nvPr/>
          </p:nvSpPr>
          <p:spPr>
            <a:xfrm rot="12661655">
              <a:off x="4960104" y="2163910"/>
              <a:ext cx="1592891" cy="271652"/>
            </a:xfrm>
            <a:prstGeom prst="rightArrow">
              <a:avLst/>
            </a:prstGeom>
            <a:solidFill>
              <a:schemeClr val="tx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Line 24"/>
            <p:cNvSpPr>
              <a:spLocks noChangeAspect="1" noChangeShapeType="1"/>
            </p:cNvSpPr>
            <p:nvPr/>
          </p:nvSpPr>
          <p:spPr bwMode="auto">
            <a:xfrm flipV="1">
              <a:off x="7368767" y="3423246"/>
              <a:ext cx="180507" cy="203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50" name="Oval 25"/>
            <p:cNvSpPr>
              <a:spLocks noChangeAspect="1" noChangeArrowheads="1"/>
            </p:cNvSpPr>
            <p:nvPr/>
          </p:nvSpPr>
          <p:spPr bwMode="auto">
            <a:xfrm rot="4119962">
              <a:off x="6143864" y="1682793"/>
              <a:ext cx="517525" cy="553554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51" name="Line 26"/>
            <p:cNvSpPr>
              <a:spLocks noChangeAspect="1" noChangeShapeType="1"/>
            </p:cNvSpPr>
            <p:nvPr/>
          </p:nvSpPr>
          <p:spPr bwMode="auto">
            <a:xfrm flipV="1">
              <a:off x="6038175" y="2038946"/>
              <a:ext cx="273339" cy="19208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52" name="Freeform 27"/>
            <p:cNvSpPr>
              <a:spLocks noChangeAspect="1"/>
            </p:cNvSpPr>
            <p:nvPr/>
          </p:nvSpPr>
          <p:spPr bwMode="auto">
            <a:xfrm>
              <a:off x="5570576" y="2565996"/>
              <a:ext cx="1497346" cy="1384300"/>
            </a:xfrm>
            <a:custGeom>
              <a:avLst/>
              <a:gdLst>
                <a:gd name="T0" fmla="*/ 1596 w 1596"/>
                <a:gd name="T1" fmla="*/ 24 h 1578"/>
                <a:gd name="T2" fmla="*/ 1596 w 1596"/>
                <a:gd name="T3" fmla="*/ 1578 h 1578"/>
                <a:gd name="T4" fmla="*/ 0 w 1596"/>
                <a:gd name="T5" fmla="*/ 1566 h 1578"/>
                <a:gd name="T6" fmla="*/ 0 w 1596"/>
                <a:gd name="T7" fmla="*/ 0 h 1578"/>
                <a:gd name="T8" fmla="*/ 1596 w 1596"/>
                <a:gd name="T9" fmla="*/ 24 h 1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6" h="1578">
                  <a:moveTo>
                    <a:pt x="1596" y="24"/>
                  </a:moveTo>
                  <a:lnTo>
                    <a:pt x="1596" y="1578"/>
                  </a:lnTo>
                  <a:lnTo>
                    <a:pt x="0" y="1566"/>
                  </a:lnTo>
                  <a:lnTo>
                    <a:pt x="0" y="0"/>
                  </a:lnTo>
                  <a:lnTo>
                    <a:pt x="1596" y="24"/>
                  </a:lnTo>
                  <a:close/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53" name="Oval 28"/>
            <p:cNvSpPr>
              <a:spLocks noChangeAspect="1" noChangeArrowheads="1"/>
            </p:cNvSpPr>
            <p:nvPr/>
          </p:nvSpPr>
          <p:spPr bwMode="auto">
            <a:xfrm rot="4119962">
              <a:off x="5315252" y="3648118"/>
              <a:ext cx="517525" cy="553554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54" name="Oval 29"/>
            <p:cNvSpPr>
              <a:spLocks noChangeAspect="1" noChangeArrowheads="1"/>
            </p:cNvSpPr>
            <p:nvPr/>
          </p:nvSpPr>
          <p:spPr bwMode="auto">
            <a:xfrm rot="4119962">
              <a:off x="6824632" y="3646465"/>
              <a:ext cx="517525" cy="555273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55" name="Oval 30"/>
            <p:cNvSpPr>
              <a:spLocks noChangeAspect="1" noChangeArrowheads="1"/>
            </p:cNvSpPr>
            <p:nvPr/>
          </p:nvSpPr>
          <p:spPr bwMode="auto">
            <a:xfrm rot="4119962">
              <a:off x="5310095" y="2293981"/>
              <a:ext cx="517525" cy="553554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7740352" y="2564904"/>
              <a:ext cx="560430" cy="517525"/>
              <a:chOff x="6435290" y="2691407"/>
              <a:chExt cx="560430" cy="517525"/>
            </a:xfrm>
          </p:grpSpPr>
          <p:sp>
            <p:nvSpPr>
              <p:cNvPr id="41" name="Oval 16"/>
              <p:cNvSpPr>
                <a:spLocks noChangeAspect="1" noChangeArrowheads="1"/>
              </p:cNvSpPr>
              <p:nvPr/>
            </p:nvSpPr>
            <p:spPr bwMode="auto">
              <a:xfrm rot="4119962">
                <a:off x="6453304" y="2673393"/>
                <a:ext cx="517525" cy="553554"/>
              </a:xfrm>
              <a:prstGeom prst="ellipse">
                <a:avLst/>
              </a:prstGeom>
              <a:gradFill rotWithShape="0">
                <a:gsLst>
                  <a:gs pos="0">
                    <a:srgbClr val="9999FF"/>
                  </a:gs>
                  <a:gs pos="100000">
                    <a:srgbClr val="9999FF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56" name="Freeform 31"/>
              <p:cNvSpPr>
                <a:spLocks noChangeAspect="1"/>
              </p:cNvSpPr>
              <p:nvPr/>
            </p:nvSpPr>
            <p:spPr bwMode="auto">
              <a:xfrm>
                <a:off x="6495458" y="2692996"/>
                <a:ext cx="500262" cy="485775"/>
              </a:xfrm>
              <a:custGeom>
                <a:avLst/>
                <a:gdLst>
                  <a:gd name="T0" fmla="*/ 0 w 532"/>
                  <a:gd name="T1" fmla="*/ 116 h 554"/>
                  <a:gd name="T2" fmla="*/ 33 w 532"/>
                  <a:gd name="T3" fmla="*/ 260 h 554"/>
                  <a:gd name="T4" fmla="*/ 135 w 532"/>
                  <a:gd name="T5" fmla="*/ 398 h 554"/>
                  <a:gd name="T6" fmla="*/ 300 w 532"/>
                  <a:gd name="T7" fmla="*/ 506 h 554"/>
                  <a:gd name="T8" fmla="*/ 363 w 532"/>
                  <a:gd name="T9" fmla="*/ 527 h 554"/>
                  <a:gd name="T10" fmla="*/ 411 w 532"/>
                  <a:gd name="T11" fmla="*/ 530 h 554"/>
                  <a:gd name="T12" fmla="*/ 516 w 532"/>
                  <a:gd name="T13" fmla="*/ 380 h 554"/>
                  <a:gd name="T14" fmla="*/ 507 w 532"/>
                  <a:gd name="T15" fmla="*/ 224 h 554"/>
                  <a:gd name="T16" fmla="*/ 435 w 532"/>
                  <a:gd name="T17" fmla="*/ 89 h 554"/>
                  <a:gd name="T18" fmla="*/ 315 w 532"/>
                  <a:gd name="T19" fmla="*/ 14 h 554"/>
                  <a:gd name="T20" fmla="*/ 198 w 532"/>
                  <a:gd name="T21" fmla="*/ 8 h 554"/>
                  <a:gd name="T22" fmla="*/ 93 w 532"/>
                  <a:gd name="T23" fmla="*/ 44 h 554"/>
                  <a:gd name="T24" fmla="*/ 0 w 532"/>
                  <a:gd name="T25" fmla="*/ 113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2" h="554">
                    <a:moveTo>
                      <a:pt x="0" y="116"/>
                    </a:moveTo>
                    <a:cubicBezTo>
                      <a:pt x="5" y="164"/>
                      <a:pt x="11" y="213"/>
                      <a:pt x="33" y="260"/>
                    </a:cubicBezTo>
                    <a:cubicBezTo>
                      <a:pt x="55" y="307"/>
                      <a:pt x="91" y="357"/>
                      <a:pt x="135" y="398"/>
                    </a:cubicBezTo>
                    <a:cubicBezTo>
                      <a:pt x="179" y="439"/>
                      <a:pt x="262" y="485"/>
                      <a:pt x="300" y="506"/>
                    </a:cubicBezTo>
                    <a:cubicBezTo>
                      <a:pt x="338" y="527"/>
                      <a:pt x="345" y="523"/>
                      <a:pt x="363" y="527"/>
                    </a:cubicBezTo>
                    <a:cubicBezTo>
                      <a:pt x="381" y="531"/>
                      <a:pt x="386" y="554"/>
                      <a:pt x="411" y="530"/>
                    </a:cubicBezTo>
                    <a:cubicBezTo>
                      <a:pt x="436" y="506"/>
                      <a:pt x="500" y="431"/>
                      <a:pt x="516" y="380"/>
                    </a:cubicBezTo>
                    <a:cubicBezTo>
                      <a:pt x="532" y="329"/>
                      <a:pt x="520" y="272"/>
                      <a:pt x="507" y="224"/>
                    </a:cubicBezTo>
                    <a:cubicBezTo>
                      <a:pt x="494" y="176"/>
                      <a:pt x="467" y="124"/>
                      <a:pt x="435" y="89"/>
                    </a:cubicBezTo>
                    <a:cubicBezTo>
                      <a:pt x="403" y="54"/>
                      <a:pt x="355" y="28"/>
                      <a:pt x="315" y="14"/>
                    </a:cubicBezTo>
                    <a:cubicBezTo>
                      <a:pt x="275" y="0"/>
                      <a:pt x="235" y="3"/>
                      <a:pt x="198" y="8"/>
                    </a:cubicBezTo>
                    <a:cubicBezTo>
                      <a:pt x="161" y="13"/>
                      <a:pt x="126" y="27"/>
                      <a:pt x="93" y="44"/>
                    </a:cubicBezTo>
                    <a:cubicBezTo>
                      <a:pt x="60" y="61"/>
                      <a:pt x="19" y="99"/>
                      <a:pt x="0" y="113"/>
                    </a:cubicBezTo>
                  </a:path>
                </a:pathLst>
              </a:custGeom>
              <a:gradFill rotWithShape="0">
                <a:gsLst>
                  <a:gs pos="0">
                    <a:srgbClr val="9999FF"/>
                  </a:gs>
                  <a:gs pos="100000">
                    <a:srgbClr val="9999FF">
                      <a:gamma/>
                      <a:shade val="46275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2857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57" name="Oval 32"/>
            <p:cNvSpPr>
              <a:spLocks noChangeAspect="1" noChangeArrowheads="1"/>
            </p:cNvSpPr>
            <p:nvPr/>
          </p:nvSpPr>
          <p:spPr bwMode="auto">
            <a:xfrm rot="4119962">
              <a:off x="6800564" y="2325731"/>
              <a:ext cx="517525" cy="553554"/>
            </a:xfrm>
            <a:prstGeom prst="ellipse">
              <a:avLst/>
            </a:prstGeom>
            <a:gradFill rotWithShape="0">
              <a:gsLst>
                <a:gs pos="0">
                  <a:srgbClr val="9999FF"/>
                </a:gs>
                <a:gs pos="100000">
                  <a:srgbClr val="9999F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4860032" y="1772816"/>
              <a:ext cx="144016" cy="144016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ight Arrow 59"/>
            <p:cNvSpPr/>
            <p:nvPr/>
          </p:nvSpPr>
          <p:spPr>
            <a:xfrm rot="20762012">
              <a:off x="8363322" y="2521788"/>
              <a:ext cx="526292" cy="271652"/>
            </a:xfrm>
            <a:prstGeom prst="rightArrow">
              <a:avLst/>
            </a:prstGeom>
            <a:solidFill>
              <a:schemeClr val="tx2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0949857"/>
              </p:ext>
            </p:extLst>
          </p:nvPr>
        </p:nvGraphicFramePr>
        <p:xfrm>
          <a:off x="1259632" y="4725144"/>
          <a:ext cx="6336704" cy="129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256704"/>
              </a:tblGrid>
              <a:tr h="370840">
                <a:tc>
                  <a:txBody>
                    <a:bodyPr/>
                    <a:lstStyle/>
                    <a:p>
                      <a:pPr algn="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</a:t>
                      </a:r>
                      <a:r>
                        <a:rPr lang="en-GB" baseline="-25000" dirty="0" smtClean="0"/>
                        <a:t>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</a:t>
                      </a:r>
                      <a:r>
                        <a:rPr lang="en-GB" baseline="-25000" dirty="0" smtClean="0"/>
                        <a:t>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E</a:t>
                      </a:r>
                      <a:r>
                        <a:rPr lang="en-GB" baseline="-25000" dirty="0" smtClean="0"/>
                        <a:t>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~32eV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Fe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~24eV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Si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~13eV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Cu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~25eV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~40eV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800" dirty="0" smtClean="0"/>
                        <a:t>C</a:t>
                      </a:r>
                      <a:r>
                        <a:rPr lang="en-GB" sz="1200" dirty="0" smtClean="0"/>
                        <a:t> (graphite)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~25-60eV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1" name="TextBox 60"/>
          <p:cNvSpPr txBox="1"/>
          <p:nvPr/>
        </p:nvSpPr>
        <p:spPr>
          <a:xfrm>
            <a:off x="2843808" y="6093296"/>
            <a:ext cx="3294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Fusion neutrons are ~14MeV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3033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67544" y="332656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Elastic </a:t>
            </a:r>
            <a:r>
              <a:rPr lang="en-GB" dirty="0"/>
              <a:t>s</a:t>
            </a:r>
            <a:r>
              <a:rPr lang="en-GB" dirty="0" smtClean="0"/>
              <a:t>cattering of neutrons</a:t>
            </a:r>
            <a:endParaRPr lang="en-GB" dirty="0"/>
          </a:p>
        </p:txBody>
      </p:sp>
      <p:pic>
        <p:nvPicPr>
          <p:cNvPr id="4098" name="Picture 2" descr="http://www.sidmouthconservativeclub.co.uk/images/snook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9890" y="332656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10" name="Group 4109"/>
          <p:cNvGrpSpPr/>
          <p:nvPr/>
        </p:nvGrpSpPr>
        <p:grpSpPr>
          <a:xfrm>
            <a:off x="1403648" y="1196752"/>
            <a:ext cx="3318769" cy="1959633"/>
            <a:chOff x="1403648" y="1196752"/>
            <a:chExt cx="3318769" cy="1959633"/>
          </a:xfrm>
        </p:grpSpPr>
        <p:sp>
          <p:nvSpPr>
            <p:cNvPr id="2" name="Oval 1"/>
            <p:cNvSpPr/>
            <p:nvPr/>
          </p:nvSpPr>
          <p:spPr>
            <a:xfrm>
              <a:off x="1691680" y="1988840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" name="Oval 2"/>
            <p:cNvSpPr/>
            <p:nvPr/>
          </p:nvSpPr>
          <p:spPr>
            <a:xfrm>
              <a:off x="2699792" y="1988840"/>
              <a:ext cx="864096" cy="86409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ight Arrow 7"/>
            <p:cNvSpPr/>
            <p:nvPr/>
          </p:nvSpPr>
          <p:spPr>
            <a:xfrm>
              <a:off x="1979712" y="1988840"/>
              <a:ext cx="792088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ight Arrow 61"/>
            <p:cNvSpPr/>
            <p:nvPr/>
          </p:nvSpPr>
          <p:spPr>
            <a:xfrm rot="19418262">
              <a:off x="2953400" y="1561557"/>
              <a:ext cx="792088" cy="14401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Oval 62"/>
            <p:cNvSpPr/>
            <p:nvPr/>
          </p:nvSpPr>
          <p:spPr>
            <a:xfrm>
              <a:off x="3707904" y="1196752"/>
              <a:ext cx="216024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ight Arrow 63"/>
            <p:cNvSpPr/>
            <p:nvPr/>
          </p:nvSpPr>
          <p:spPr>
            <a:xfrm rot="2976423" flipV="1">
              <a:off x="3343607" y="2906006"/>
              <a:ext cx="400874" cy="9988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03648" y="1628800"/>
              <a:ext cx="7393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M</a:t>
              </a:r>
              <a:r>
                <a:rPr lang="en-GB" baseline="-25000" dirty="0" smtClean="0"/>
                <a:t>1</a:t>
              </a:r>
              <a:r>
                <a:rPr lang="en-GB" dirty="0" smtClean="0"/>
                <a:t>,u</a:t>
              </a:r>
              <a:r>
                <a:rPr lang="en-GB" baseline="-25000" dirty="0" smtClean="0"/>
                <a:t>1</a:t>
              </a:r>
              <a:endParaRPr lang="en-GB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95936" y="1196752"/>
              <a:ext cx="7264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M</a:t>
              </a:r>
              <a:r>
                <a:rPr lang="en-GB" baseline="-25000" dirty="0" smtClean="0"/>
                <a:t>1</a:t>
              </a:r>
              <a:r>
                <a:rPr lang="en-GB" dirty="0" smtClean="0"/>
                <a:t>,v</a:t>
              </a:r>
              <a:r>
                <a:rPr lang="en-GB" baseline="-25000" dirty="0" smtClean="0"/>
                <a:t>1</a:t>
              </a:r>
              <a:endParaRPr lang="en-GB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2843808" y="2204864"/>
              <a:ext cx="4619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M</a:t>
              </a:r>
              <a:r>
                <a:rPr lang="en-GB" baseline="-25000" dirty="0" smtClean="0"/>
                <a:t>2</a:t>
              </a:r>
              <a:endParaRPr lang="en-GB" baseline="-25000" dirty="0"/>
            </a:p>
          </p:txBody>
        </p:sp>
        <p:cxnSp>
          <p:nvCxnSpPr>
            <p:cNvPr id="4097" name="Straight Connector 4096"/>
            <p:cNvCxnSpPr>
              <a:stCxn id="62" idx="1"/>
            </p:cNvCxnSpPr>
            <p:nvPr/>
          </p:nvCxnSpPr>
          <p:spPr>
            <a:xfrm flipV="1">
              <a:off x="3030516" y="1844824"/>
              <a:ext cx="1037428" cy="2355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99" name="Arc 4098"/>
            <p:cNvSpPr/>
            <p:nvPr/>
          </p:nvSpPr>
          <p:spPr>
            <a:xfrm>
              <a:off x="3203848" y="1700808"/>
              <a:ext cx="288032" cy="288032"/>
            </a:xfrm>
            <a:prstGeom prst="arc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00" name="TextBox 4099"/>
            <p:cNvSpPr txBox="1"/>
            <p:nvPr/>
          </p:nvSpPr>
          <p:spPr>
            <a:xfrm>
              <a:off x="3405242" y="1498272"/>
              <a:ext cx="304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 smtClean="0">
                  <a:latin typeface="Symbol" pitchFamily="18" charset="2"/>
                </a:rPr>
                <a:t>f</a:t>
              </a:r>
              <a:endParaRPr lang="en-GB" i="1" dirty="0">
                <a:latin typeface="Symbol" pitchFamily="18" charset="2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3635896" y="2564904"/>
              <a:ext cx="385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v</a:t>
              </a:r>
              <a:r>
                <a:rPr lang="en-GB" baseline="-25000" dirty="0"/>
                <a:t>2</a:t>
              </a:r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05" name="TextBox 4104"/>
              <p:cNvSpPr txBox="1"/>
              <p:nvPr/>
            </p:nvSpPr>
            <p:spPr>
              <a:xfrm>
                <a:off x="1403648" y="3284984"/>
                <a:ext cx="3095591" cy="71795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en-GB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1</m:t>
                          </m:r>
                        </m:sub>
                        <m:sup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sup>
                      </m:sSubSup>
                      <m:r>
                        <a:rPr lang="en-GB">
                          <a:latin typeface="Cambria Math"/>
                        </a:rPr>
                        <m:t>=2</m:t>
                      </m:r>
                      <m:d>
                        <m:dPr>
                          <m:ctrlPr>
                            <a:rPr lang="en-GB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GB">
                              <a:latin typeface="Cambria Math"/>
                            </a:rPr>
                            <m:t>1−</m:t>
                          </m:r>
                          <m:func>
                            <m:func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GB">
                                  <a:latin typeface="Cambria Math"/>
                                </a:rPr>
                                <m:t>∅</m:t>
                              </m:r>
                            </m:e>
                          </m:func>
                        </m:e>
                      </m:d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  <m:sSubSup>
                            <m:sSub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lang="en-GB" i="1">
                                      <a:latin typeface="Cambria Math"/>
                                    </a:rPr>
                                    <m:t>𝑀</m:t>
                                  </m:r>
                                  <m:r>
                                    <a:rPr lang="en-GB">
                                      <a:latin typeface="Cambria Math"/>
                                    </a:rPr>
                                    <m:t>,+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GB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05" name="TextBox 410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3284984"/>
                <a:ext cx="3095591" cy="71795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06" name="TextBox 4105"/>
              <p:cNvSpPr txBox="1"/>
              <p:nvPr/>
            </p:nvSpPr>
            <p:spPr>
              <a:xfrm>
                <a:off x="4499992" y="3933056"/>
                <a:ext cx="1850185" cy="6570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𝛬</m:t>
                      </m:r>
                      <m:r>
                        <a:rPr lang="en-GB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>
                              <a:latin typeface="Cambria Math"/>
                            </a:rPr>
                            <m:t>4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GB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GB">
                                      <a:latin typeface="Cambria Math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GB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i="1">
                                          <a:latin typeface="Cambria Math"/>
                                        </a:rPr>
                                        <m:t>𝑀</m:t>
                                      </m:r>
                                    </m:e>
                                    <m:sub>
                                      <m:r>
                                        <a:rPr lang="en-GB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06" name="TextBox 410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99992" y="3933056"/>
                <a:ext cx="1850185" cy="65703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07" name="TextBox 4106"/>
              <p:cNvSpPr txBox="1"/>
              <p:nvPr/>
            </p:nvSpPr>
            <p:spPr>
              <a:xfrm>
                <a:off x="1475656" y="4149080"/>
                <a:ext cx="2212657" cy="3911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𝛬</m:t>
                          </m:r>
                          <m:r>
                            <a:rPr lang="en-GB" i="1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1</m:t>
                          </m:r>
                        </m:sub>
                      </m:sSub>
                      <m:func>
                        <m:funcPr>
                          <m:ctrlPr>
                            <a:rPr lang="en-GB" i="1">
                              <a:latin typeface="Cambria Math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type m:val="lin"/>
                                  <m:ctrlPr>
                                    <a:rPr lang="en-GB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GB">
                                      <a:latin typeface="Cambria Math"/>
                                    </a:rPr>
                                    <m:t>∅</m:t>
                                  </m:r>
                                </m:num>
                                <m:den>
                                  <m:r>
                                    <a:rPr lang="en-GB">
                                      <a:latin typeface="Cambria Math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4107" name="TextBox 410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5656" y="4149080"/>
                <a:ext cx="2212657" cy="391133"/>
              </a:xfrm>
              <a:prstGeom prst="rect">
                <a:avLst/>
              </a:prstGeom>
              <a:blipFill rotWithShape="1">
                <a:blip r:embed="rId5"/>
                <a:stretch>
                  <a:fillRect t="-103125" r="-17080" b="-1703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08" name="TextBox 4107"/>
              <p:cNvSpPr txBox="1"/>
              <p:nvPr/>
            </p:nvSpPr>
            <p:spPr>
              <a:xfrm>
                <a:off x="827584" y="5517232"/>
                <a:ext cx="6393097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For 14 MeV neutrons into iron, M</a:t>
                </a:r>
                <a:r>
                  <a:rPr lang="en-GB" baseline="-25000" dirty="0" smtClean="0"/>
                  <a:t>1</a:t>
                </a:r>
                <a:r>
                  <a:rPr lang="en-GB" dirty="0" smtClean="0"/>
                  <a:t> = 1, M</a:t>
                </a:r>
                <a:r>
                  <a:rPr lang="en-GB" baseline="-25000" dirty="0" smtClean="0"/>
                  <a:t>2</a:t>
                </a:r>
                <a:r>
                  <a:rPr lang="en-GB" dirty="0" smtClean="0"/>
                  <a:t> = 56, so </a:t>
                </a:r>
                <a:r>
                  <a:rPr lang="en-GB" dirty="0" smtClean="0">
                    <a:latin typeface="Symbol" pitchFamily="18" charset="2"/>
                  </a:rPr>
                  <a:t>L</a:t>
                </a:r>
                <a:r>
                  <a:rPr lang="en-GB" dirty="0" smtClean="0"/>
                  <a:t> = 0.069</a:t>
                </a:r>
              </a:p>
              <a:p>
                <a:endParaRPr lang="en-GB" dirty="0"/>
              </a:p>
              <a:p>
                <a:r>
                  <a:rPr lang="en-GB" dirty="0" smtClean="0"/>
                  <a:t>So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GB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GB" i="1">
                                <a:latin typeface="Cambria Math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en-GB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/>
                  <a:t> = 482 </a:t>
                </a:r>
                <a:r>
                  <a:rPr lang="en-GB" dirty="0" err="1" smtClean="0"/>
                  <a:t>keV</a:t>
                </a:r>
                <a:r>
                  <a:rPr lang="en-GB" dirty="0" smtClean="0"/>
                  <a:t> ….   about 34 collisions per neutron</a:t>
                </a:r>
                <a:endParaRPr lang="en-GB" dirty="0"/>
              </a:p>
            </p:txBody>
          </p:sp>
        </mc:Choice>
        <mc:Fallback xmlns="">
          <p:sp>
            <p:nvSpPr>
              <p:cNvPr id="4108" name="TextBox 410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5517232"/>
                <a:ext cx="6393097" cy="923330"/>
              </a:xfrm>
              <a:prstGeom prst="rect">
                <a:avLst/>
              </a:prstGeom>
              <a:blipFill rotWithShape="1">
                <a:blip r:embed="rId6"/>
                <a:stretch>
                  <a:fillRect l="-859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09" name="Rectangle 4108"/>
              <p:cNvSpPr/>
              <p:nvPr/>
            </p:nvSpPr>
            <p:spPr>
              <a:xfrm>
                <a:off x="1547664" y="4797152"/>
                <a:ext cx="140961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𝛬</m:t>
                          </m:r>
                          <m:r>
                            <a:rPr lang="en-GB" i="1">
                              <a:latin typeface="Cambria Math"/>
                            </a:rPr>
                            <m:t>𝐸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latin typeface="Cambria Math"/>
                        </a:rPr>
                        <m:t>/2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4109" name="Rectangle 410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4797152"/>
                <a:ext cx="1409617" cy="369332"/>
              </a:xfrm>
              <a:prstGeom prst="rect">
                <a:avLst/>
              </a:prstGeom>
              <a:blipFill rotWithShape="1">
                <a:blip r:embed="rId7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234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67544" y="332656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Elastic </a:t>
            </a:r>
            <a:r>
              <a:rPr lang="en-GB" dirty="0"/>
              <a:t>s</a:t>
            </a:r>
            <a:r>
              <a:rPr lang="en-GB" dirty="0" smtClean="0"/>
              <a:t>cattering of neutrons</a:t>
            </a:r>
            <a:endParaRPr lang="en-GB" dirty="0"/>
          </a:p>
        </p:txBody>
      </p:sp>
      <p:grpSp>
        <p:nvGrpSpPr>
          <p:cNvPr id="22" name="Group 21"/>
          <p:cNvGrpSpPr/>
          <p:nvPr/>
        </p:nvGrpSpPr>
        <p:grpSpPr>
          <a:xfrm>
            <a:off x="611560" y="836712"/>
            <a:ext cx="3231876" cy="1684138"/>
            <a:chOff x="971600" y="2636912"/>
            <a:chExt cx="3231876" cy="1684138"/>
          </a:xfrm>
        </p:grpSpPr>
        <p:sp>
          <p:nvSpPr>
            <p:cNvPr id="23" name="Rectangle 22"/>
            <p:cNvSpPr/>
            <p:nvPr/>
          </p:nvSpPr>
          <p:spPr>
            <a:xfrm>
              <a:off x="1907704" y="2924944"/>
              <a:ext cx="360040" cy="100811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971600" y="3140968"/>
              <a:ext cx="864096" cy="432048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ight Arrow 25"/>
            <p:cNvSpPr/>
            <p:nvPr/>
          </p:nvSpPr>
          <p:spPr>
            <a:xfrm>
              <a:off x="2411760" y="3212976"/>
              <a:ext cx="720080" cy="288032"/>
            </a:xfrm>
            <a:prstGeom prst="right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187624" y="3645024"/>
              <a:ext cx="3465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I</a:t>
              </a:r>
              <a:r>
                <a:rPr lang="en-GB" baseline="-25000" dirty="0" smtClean="0"/>
                <a:t>0</a:t>
              </a:r>
              <a:endParaRPr lang="en-GB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55776" y="3573016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GB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1907704" y="4077072"/>
              <a:ext cx="36004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935697" y="395171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</a:t>
              </a:r>
              <a:endParaRPr lang="en-GB" dirty="0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2087623" y="2832246"/>
              <a:ext cx="783772" cy="391886"/>
            </a:xfrm>
            <a:custGeom>
              <a:avLst/>
              <a:gdLst>
                <a:gd name="connsiteX0" fmla="*/ 783772 w 783772"/>
                <a:gd name="connsiteY0" fmla="*/ 0 h 391886"/>
                <a:gd name="connsiteX1" fmla="*/ 410547 w 783772"/>
                <a:gd name="connsiteY1" fmla="*/ 74645 h 391886"/>
                <a:gd name="connsiteX2" fmla="*/ 0 w 783772"/>
                <a:gd name="connsiteY2" fmla="*/ 391886 h 391886"/>
                <a:gd name="connsiteX3" fmla="*/ 0 w 783772"/>
                <a:gd name="connsiteY3" fmla="*/ 391886 h 391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3772" h="391886">
                  <a:moveTo>
                    <a:pt x="783772" y="0"/>
                  </a:moveTo>
                  <a:cubicBezTo>
                    <a:pt x="662474" y="4665"/>
                    <a:pt x="541176" y="9331"/>
                    <a:pt x="410547" y="74645"/>
                  </a:cubicBezTo>
                  <a:cubicBezTo>
                    <a:pt x="279918" y="139959"/>
                    <a:pt x="0" y="391886"/>
                    <a:pt x="0" y="391886"/>
                  </a:cubicBezTo>
                  <a:lnTo>
                    <a:pt x="0" y="391886"/>
                  </a:lnTo>
                </a:path>
              </a:pathLst>
            </a:custGeom>
            <a:noFill/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843808" y="2636912"/>
              <a:ext cx="1359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N nuclei/m</a:t>
              </a:r>
              <a:r>
                <a:rPr lang="en-GB" baseline="30000" dirty="0" smtClean="0"/>
                <a:t>3</a:t>
              </a:r>
              <a:endParaRPr lang="en-GB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467544" y="2564904"/>
                <a:ext cx="295232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𝐼</m:t>
                      </m:r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0</m:t>
                          </m:r>
                        </m:sub>
                      </m:sSub>
                      <m:func>
                        <m:funcPr>
                          <m:ctrlPr>
                            <a:rPr lang="en-GB" i="1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GB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𝑁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𝜎</m:t>
                              </m:r>
                              <m:r>
                                <a:rPr lang="en-GB" i="1">
                                  <a:latin typeface="Cambria Math"/>
                                </a:rPr>
                                <m:t>𝑥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2564904"/>
                <a:ext cx="2952328" cy="369332"/>
              </a:xfrm>
              <a:prstGeom prst="rect">
                <a:avLst/>
              </a:prstGeom>
              <a:blipFill rotWithShape="1">
                <a:blip r:embed="rId2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196752"/>
            <a:ext cx="4584700" cy="27559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5536" y="3212976"/>
            <a:ext cx="557716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For </a:t>
            </a:r>
            <a:r>
              <a:rPr lang="en-GB" dirty="0" smtClean="0">
                <a:latin typeface="Symbol" pitchFamily="18" charset="2"/>
              </a:rPr>
              <a:t>s</a:t>
            </a:r>
            <a:r>
              <a:rPr lang="en-GB" dirty="0" smtClean="0"/>
              <a:t> = 3.2 barns, </a:t>
            </a:r>
            <a:br>
              <a:rPr lang="en-GB" dirty="0" smtClean="0"/>
            </a:br>
            <a:r>
              <a:rPr lang="en-GB" dirty="0" smtClean="0"/>
              <a:t>N = 8x10</a:t>
            </a:r>
            <a:r>
              <a:rPr lang="en-GB" baseline="30000" dirty="0" smtClean="0"/>
              <a:t>28 </a:t>
            </a:r>
            <a:r>
              <a:rPr lang="en-GB" dirty="0" smtClean="0"/>
              <a:t>m</a:t>
            </a:r>
            <a:r>
              <a:rPr lang="en-GB" baseline="30000" dirty="0" smtClean="0"/>
              <a:t>-3</a:t>
            </a:r>
          </a:p>
          <a:p>
            <a:endParaRPr lang="en-GB" baseline="30000" dirty="0"/>
          </a:p>
          <a:p>
            <a:r>
              <a:rPr lang="en-GB" dirty="0" smtClean="0"/>
              <a:t>Neutrons penetrate in Fe  to 100 – 200 mm</a:t>
            </a:r>
          </a:p>
          <a:p>
            <a:endParaRPr lang="en-GB" dirty="0"/>
          </a:p>
          <a:p>
            <a:r>
              <a:rPr lang="en-GB" dirty="0" smtClean="0"/>
              <a:t>If ~ 30 collisions over this depth, and “random walk”, </a:t>
            </a:r>
          </a:p>
          <a:p>
            <a:endParaRPr lang="en-GB" dirty="0" smtClean="0"/>
          </a:p>
          <a:p>
            <a:r>
              <a:rPr lang="en-GB" dirty="0" smtClean="0"/>
              <a:t>Spacing between neutron collisions is ~ 10 - 20mm</a:t>
            </a:r>
            <a:endParaRPr lang="en-GB" dirty="0"/>
          </a:p>
        </p:txBody>
      </p:sp>
      <p:grpSp>
        <p:nvGrpSpPr>
          <p:cNvPr id="60" name="Group 59"/>
          <p:cNvGrpSpPr/>
          <p:nvPr/>
        </p:nvGrpSpPr>
        <p:grpSpPr>
          <a:xfrm>
            <a:off x="1403648" y="4259959"/>
            <a:ext cx="7632848" cy="2769441"/>
            <a:chOff x="1403648" y="4259959"/>
            <a:chExt cx="7632848" cy="2769441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4122793" y="5999699"/>
              <a:ext cx="737617" cy="875416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Freeform 10"/>
            <p:cNvSpPr/>
            <p:nvPr/>
          </p:nvSpPr>
          <p:spPr>
            <a:xfrm rot="20057100">
              <a:off x="4605670" y="5744338"/>
              <a:ext cx="181857" cy="296125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Arrow Connector 43"/>
            <p:cNvCxnSpPr/>
            <p:nvPr/>
          </p:nvCxnSpPr>
          <p:spPr>
            <a:xfrm rot="20057100">
              <a:off x="4932747" y="5884573"/>
              <a:ext cx="432048" cy="432048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Freeform 45"/>
            <p:cNvSpPr/>
            <p:nvPr/>
          </p:nvSpPr>
          <p:spPr>
            <a:xfrm rot="20057100" flipV="1">
              <a:off x="5362618" y="6209866"/>
              <a:ext cx="181857" cy="296125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 rot="20057100">
              <a:off x="5405041" y="6060897"/>
              <a:ext cx="648072" cy="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Freeform 48"/>
            <p:cNvSpPr/>
            <p:nvPr/>
          </p:nvSpPr>
          <p:spPr>
            <a:xfrm rot="18617225" flipH="1" flipV="1">
              <a:off x="6044698" y="5800629"/>
              <a:ext cx="241855" cy="341998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50" name="Straight Arrow Connector 49"/>
            <p:cNvCxnSpPr>
              <a:stCxn id="49" idx="0"/>
              <a:endCxn id="56" idx="0"/>
            </p:cNvCxnSpPr>
            <p:nvPr/>
          </p:nvCxnSpPr>
          <p:spPr>
            <a:xfrm rot="20057100" flipH="1" flipV="1">
              <a:off x="5506877" y="5544484"/>
              <a:ext cx="383313" cy="491684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 rot="20057100">
              <a:off x="5422543" y="5522906"/>
              <a:ext cx="589156" cy="72008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Freeform 55"/>
            <p:cNvSpPr/>
            <p:nvPr/>
          </p:nvSpPr>
          <p:spPr>
            <a:xfrm rot="7859306" flipH="1" flipV="1">
              <a:off x="5091186" y="5422209"/>
              <a:ext cx="257672" cy="363612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rot="20057100" flipV="1">
              <a:off x="5946408" y="5168709"/>
              <a:ext cx="648072" cy="144016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Freeform 67"/>
            <p:cNvSpPr/>
            <p:nvPr/>
          </p:nvSpPr>
          <p:spPr>
            <a:xfrm rot="20057100" flipV="1">
              <a:off x="5937048" y="5458111"/>
              <a:ext cx="144016" cy="210855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 rot="20057100">
              <a:off x="6608777" y="4886647"/>
              <a:ext cx="720080" cy="504056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Freeform 70"/>
            <p:cNvSpPr/>
            <p:nvPr/>
          </p:nvSpPr>
          <p:spPr>
            <a:xfrm rot="10372003" flipH="1" flipV="1">
              <a:off x="6307591" y="4815290"/>
              <a:ext cx="215280" cy="224634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Freeform 79"/>
            <p:cNvSpPr/>
            <p:nvPr/>
          </p:nvSpPr>
          <p:spPr>
            <a:xfrm rot="21496975" flipH="1">
              <a:off x="7349672" y="4859290"/>
              <a:ext cx="241855" cy="341998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1" name="Straight Arrow Connector 80"/>
            <p:cNvCxnSpPr>
              <a:stCxn id="80" idx="0"/>
              <a:endCxn id="83" idx="0"/>
            </p:cNvCxnSpPr>
            <p:nvPr/>
          </p:nvCxnSpPr>
          <p:spPr>
            <a:xfrm rot="20057100" flipH="1">
              <a:off x="7129475" y="5262679"/>
              <a:ext cx="383313" cy="491684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 rot="20057100" flipV="1">
              <a:off x="7219075" y="5602265"/>
              <a:ext cx="589156" cy="72008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Freeform 82"/>
            <p:cNvSpPr/>
            <p:nvPr/>
          </p:nvSpPr>
          <p:spPr>
            <a:xfrm rot="10654894" flipH="1">
              <a:off x="7039625" y="5816997"/>
              <a:ext cx="257672" cy="363612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rot="20057100">
              <a:off x="7783376" y="5332030"/>
              <a:ext cx="648072" cy="144016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Freeform 84"/>
            <p:cNvSpPr/>
            <p:nvPr/>
          </p:nvSpPr>
          <p:spPr>
            <a:xfrm rot="20057100">
              <a:off x="7620038" y="5301707"/>
              <a:ext cx="144016" cy="210855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86" name="Straight Arrow Connector 85"/>
            <p:cNvCxnSpPr/>
            <p:nvPr/>
          </p:nvCxnSpPr>
          <p:spPr>
            <a:xfrm rot="20057100" flipV="1">
              <a:off x="8262568" y="4669610"/>
              <a:ext cx="720080" cy="504056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Freeform 86"/>
            <p:cNvSpPr/>
            <p:nvPr/>
          </p:nvSpPr>
          <p:spPr>
            <a:xfrm rot="8142197" flipH="1">
              <a:off x="8334845" y="5373735"/>
              <a:ext cx="215280" cy="224634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1" name="Freeform 90"/>
            <p:cNvSpPr/>
            <p:nvPr/>
          </p:nvSpPr>
          <p:spPr>
            <a:xfrm rot="10120658" flipH="1" flipV="1">
              <a:off x="8577989" y="4259959"/>
              <a:ext cx="257672" cy="363612"/>
            </a:xfrm>
            <a:custGeom>
              <a:avLst/>
              <a:gdLst>
                <a:gd name="connsiteX0" fmla="*/ 164960 w 189249"/>
                <a:gd name="connsiteY0" fmla="*/ 255182 h 255182"/>
                <a:gd name="connsiteX1" fmla="*/ 164960 w 189249"/>
                <a:gd name="connsiteY1" fmla="*/ 255182 h 255182"/>
                <a:gd name="connsiteX2" fmla="*/ 79900 w 189249"/>
                <a:gd name="connsiteY2" fmla="*/ 223284 h 255182"/>
                <a:gd name="connsiteX3" fmla="*/ 58635 w 189249"/>
                <a:gd name="connsiteY3" fmla="*/ 191386 h 255182"/>
                <a:gd name="connsiteX4" fmla="*/ 26737 w 189249"/>
                <a:gd name="connsiteY4" fmla="*/ 170121 h 255182"/>
                <a:gd name="connsiteX5" fmla="*/ 16104 w 189249"/>
                <a:gd name="connsiteY5" fmla="*/ 127591 h 255182"/>
                <a:gd name="connsiteX6" fmla="*/ 16104 w 189249"/>
                <a:gd name="connsiteY6" fmla="*/ 10633 h 255182"/>
                <a:gd name="connsiteX7" fmla="*/ 48002 w 189249"/>
                <a:gd name="connsiteY7" fmla="*/ 0 h 255182"/>
                <a:gd name="connsiteX8" fmla="*/ 164960 w 189249"/>
                <a:gd name="connsiteY8" fmla="*/ 10633 h 255182"/>
                <a:gd name="connsiteX9" fmla="*/ 186225 w 189249"/>
                <a:gd name="connsiteY9" fmla="*/ 42530 h 255182"/>
                <a:gd name="connsiteX10" fmla="*/ 164960 w 189249"/>
                <a:gd name="connsiteY10" fmla="*/ 255182 h 255182"/>
                <a:gd name="connsiteX0" fmla="*/ 157568 w 181857"/>
                <a:gd name="connsiteY0" fmla="*/ 296125 h 296125"/>
                <a:gd name="connsiteX1" fmla="*/ 157568 w 181857"/>
                <a:gd name="connsiteY1" fmla="*/ 296125 h 296125"/>
                <a:gd name="connsiteX2" fmla="*/ 72508 w 181857"/>
                <a:gd name="connsiteY2" fmla="*/ 264227 h 296125"/>
                <a:gd name="connsiteX3" fmla="*/ 51243 w 181857"/>
                <a:gd name="connsiteY3" fmla="*/ 232329 h 296125"/>
                <a:gd name="connsiteX4" fmla="*/ 19345 w 181857"/>
                <a:gd name="connsiteY4" fmla="*/ 211064 h 296125"/>
                <a:gd name="connsiteX5" fmla="*/ 8712 w 181857"/>
                <a:gd name="connsiteY5" fmla="*/ 168534 h 296125"/>
                <a:gd name="connsiteX6" fmla="*/ 8712 w 181857"/>
                <a:gd name="connsiteY6" fmla="*/ 51576 h 296125"/>
                <a:gd name="connsiteX7" fmla="*/ 67906 w 181857"/>
                <a:gd name="connsiteY7" fmla="*/ 0 h 296125"/>
                <a:gd name="connsiteX8" fmla="*/ 157568 w 181857"/>
                <a:gd name="connsiteY8" fmla="*/ 51576 h 296125"/>
                <a:gd name="connsiteX9" fmla="*/ 178833 w 181857"/>
                <a:gd name="connsiteY9" fmla="*/ 83473 h 296125"/>
                <a:gd name="connsiteX10" fmla="*/ 157568 w 181857"/>
                <a:gd name="connsiteY10" fmla="*/ 296125 h 29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1857" h="296125">
                  <a:moveTo>
                    <a:pt x="157568" y="296125"/>
                  </a:moveTo>
                  <a:lnTo>
                    <a:pt x="157568" y="296125"/>
                  </a:lnTo>
                  <a:cubicBezTo>
                    <a:pt x="129215" y="285492"/>
                    <a:pt x="98474" y="279807"/>
                    <a:pt x="72508" y="264227"/>
                  </a:cubicBezTo>
                  <a:cubicBezTo>
                    <a:pt x="61550" y="257652"/>
                    <a:pt x="60279" y="241365"/>
                    <a:pt x="51243" y="232329"/>
                  </a:cubicBezTo>
                  <a:cubicBezTo>
                    <a:pt x="42207" y="223293"/>
                    <a:pt x="29978" y="218152"/>
                    <a:pt x="19345" y="211064"/>
                  </a:cubicBezTo>
                  <a:cubicBezTo>
                    <a:pt x="15801" y="196887"/>
                    <a:pt x="12726" y="182585"/>
                    <a:pt x="8712" y="168534"/>
                  </a:cubicBezTo>
                  <a:cubicBezTo>
                    <a:pt x="-4530" y="122187"/>
                    <a:pt x="-1154" y="79665"/>
                    <a:pt x="8712" y="51576"/>
                  </a:cubicBezTo>
                  <a:cubicBezTo>
                    <a:pt x="18578" y="23487"/>
                    <a:pt x="57273" y="3544"/>
                    <a:pt x="67906" y="0"/>
                  </a:cubicBezTo>
                  <a:cubicBezTo>
                    <a:pt x="106892" y="3544"/>
                    <a:pt x="120152" y="40064"/>
                    <a:pt x="157568" y="51576"/>
                  </a:cubicBezTo>
                  <a:cubicBezTo>
                    <a:pt x="169781" y="55334"/>
                    <a:pt x="176478" y="70913"/>
                    <a:pt x="178833" y="83473"/>
                  </a:cubicBezTo>
                  <a:cubicBezTo>
                    <a:pt x="191369" y="150330"/>
                    <a:pt x="161112" y="260683"/>
                    <a:pt x="157568" y="296125"/>
                  </a:cubicBezTo>
                  <a:close/>
                </a:path>
              </a:pathLst>
            </a:cu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92" name="Straight Arrow Connector 91"/>
            <p:cNvCxnSpPr/>
            <p:nvPr/>
          </p:nvCxnSpPr>
          <p:spPr>
            <a:xfrm>
              <a:off x="8820473" y="4605536"/>
              <a:ext cx="216023" cy="47600"/>
            </a:xfrm>
            <a:prstGeom prst="straightConnector1">
              <a:avLst/>
            </a:prstGeom>
            <a:ln>
              <a:solidFill>
                <a:schemeClr val="bg2">
                  <a:lumMod val="2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/>
            <p:cNvGrpSpPr/>
            <p:nvPr/>
          </p:nvGrpSpPr>
          <p:grpSpPr>
            <a:xfrm>
              <a:off x="1619672" y="5550952"/>
              <a:ext cx="1800200" cy="1307048"/>
              <a:chOff x="1115616" y="4936655"/>
              <a:chExt cx="2232248" cy="1959633"/>
            </a:xfrm>
          </p:grpSpPr>
          <p:sp>
            <p:nvSpPr>
              <p:cNvPr id="94" name="Oval 93"/>
              <p:cNvSpPr/>
              <p:nvPr/>
            </p:nvSpPr>
            <p:spPr>
              <a:xfrm>
                <a:off x="1115616" y="5728743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5" name="Oval 94"/>
              <p:cNvSpPr/>
              <p:nvPr/>
            </p:nvSpPr>
            <p:spPr>
              <a:xfrm>
                <a:off x="2123728" y="5728743"/>
                <a:ext cx="864096" cy="86409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6" name="Right Arrow 95"/>
              <p:cNvSpPr/>
              <p:nvPr/>
            </p:nvSpPr>
            <p:spPr>
              <a:xfrm>
                <a:off x="1403648" y="5728743"/>
                <a:ext cx="792088" cy="14401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7" name="Right Arrow 96"/>
              <p:cNvSpPr/>
              <p:nvPr/>
            </p:nvSpPr>
            <p:spPr>
              <a:xfrm rot="19418262">
                <a:off x="2377336" y="5301460"/>
                <a:ext cx="792088" cy="144016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3131840" y="4936655"/>
                <a:ext cx="216024" cy="216024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9" name="Right Arrow 98"/>
              <p:cNvSpPr/>
              <p:nvPr/>
            </p:nvSpPr>
            <p:spPr>
              <a:xfrm rot="2976423" flipV="1">
                <a:off x="2767543" y="6645909"/>
                <a:ext cx="400874" cy="99883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2267744" y="5944767"/>
                <a:ext cx="4619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M</a:t>
                </a:r>
                <a:r>
                  <a:rPr lang="en-GB" baseline="-25000" dirty="0" smtClean="0"/>
                  <a:t>2</a:t>
                </a:r>
                <a:endParaRPr lang="en-GB" baseline="-25000" dirty="0"/>
              </a:p>
            </p:txBody>
          </p:sp>
        </p:grpSp>
        <p:sp>
          <p:nvSpPr>
            <p:cNvPr id="57" name="Oval 56"/>
            <p:cNvSpPr/>
            <p:nvPr/>
          </p:nvSpPr>
          <p:spPr>
            <a:xfrm>
              <a:off x="5292080" y="6021288"/>
              <a:ext cx="288032" cy="288032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Oval 108"/>
            <p:cNvSpPr/>
            <p:nvPr/>
          </p:nvSpPr>
          <p:spPr>
            <a:xfrm>
              <a:off x="1403648" y="5373216"/>
              <a:ext cx="2520280" cy="1656184"/>
            </a:xfrm>
            <a:prstGeom prst="ellipse">
              <a:avLst/>
            </a:prstGeom>
            <a:noFill/>
            <a:ln>
              <a:solidFill>
                <a:srgbClr val="0070C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Straight Arrow Connector 58"/>
            <p:cNvCxnSpPr>
              <a:stCxn id="57" idx="2"/>
              <a:endCxn id="109" idx="6"/>
            </p:cNvCxnSpPr>
            <p:nvPr/>
          </p:nvCxnSpPr>
          <p:spPr>
            <a:xfrm flipH="1">
              <a:off x="3923928" y="6165304"/>
              <a:ext cx="1368152" cy="36004"/>
            </a:xfrm>
            <a:prstGeom prst="straightConnector1">
              <a:avLst/>
            </a:prstGeom>
            <a:noFill/>
            <a:ln>
              <a:solidFill>
                <a:srgbClr val="0070C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53123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 smtClean="0"/>
              <a:t>Transmutation</a:t>
            </a:r>
            <a:endParaRPr lang="en-GB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64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6048672" cy="447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467544" y="332656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The collision cascade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843808" y="6165304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Ion energy (</a:t>
            </a:r>
            <a:r>
              <a:rPr lang="en-GB" dirty="0" err="1" smtClean="0"/>
              <a:t>keV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5877272"/>
            <a:ext cx="47000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0.1</a:t>
            </a:r>
            <a:endParaRPr lang="en-GB" sz="1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23728" y="5877272"/>
            <a:ext cx="2984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</a:t>
            </a:r>
            <a:endParaRPr lang="en-GB" sz="1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59832" y="5877272"/>
            <a:ext cx="41229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10</a:t>
            </a:r>
            <a:endParaRPr lang="en-GB" sz="1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42978" y="5877272"/>
            <a:ext cx="5261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100</a:t>
            </a:r>
            <a:endParaRPr lang="en-GB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5877272"/>
            <a:ext cx="63991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1000</a:t>
            </a:r>
            <a:endParaRPr lang="en-GB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68144" y="5877272"/>
            <a:ext cx="75373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10000</a:t>
            </a:r>
            <a:endParaRPr lang="en-GB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03648" y="1052736"/>
            <a:ext cx="3775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Energy loss from C ions in graphite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25373" y="3666510"/>
            <a:ext cx="5261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600" b="1" dirty="0" smtClean="0"/>
              <a:t>100</a:t>
            </a:r>
            <a:endParaRPr lang="en-GB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9187" y="4674622"/>
            <a:ext cx="41229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600" b="1" dirty="0" smtClean="0"/>
              <a:t>10</a:t>
            </a:r>
            <a:endParaRPr lang="en-GB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952999" y="5678542"/>
            <a:ext cx="2984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600" b="1" dirty="0" smtClean="0"/>
              <a:t>1</a:t>
            </a:r>
            <a:endParaRPr lang="en-GB" sz="16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11560" y="2730406"/>
            <a:ext cx="63991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GB" sz="1600" b="1" dirty="0" smtClean="0"/>
              <a:t>1000</a:t>
            </a:r>
            <a:endParaRPr lang="en-GB" sz="1600" b="1" dirty="0"/>
          </a:p>
        </p:txBody>
      </p:sp>
      <p:sp>
        <p:nvSpPr>
          <p:cNvPr id="7" name="Rectangle 6"/>
          <p:cNvSpPr/>
          <p:nvPr/>
        </p:nvSpPr>
        <p:spPr>
          <a:xfrm>
            <a:off x="827584" y="1700808"/>
            <a:ext cx="576064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1560" y="1772816"/>
                <a:ext cx="1656223" cy="63414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240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/>
                          </a:rPr>
                          <m:t>d</m:t>
                        </m:r>
                        <m:r>
                          <a:rPr lang="en-GB" sz="2400" i="1">
                            <a:latin typeface="Cambria Math"/>
                          </a:rPr>
                          <m:t>𝐸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/>
                          </a:rPr>
                          <m:t>d</m:t>
                        </m:r>
                        <m:r>
                          <a:rPr lang="en-GB" sz="2400" i="1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en-GB" sz="2400" dirty="0" smtClean="0"/>
                  <a:t> </a:t>
                </a:r>
                <a:r>
                  <a:rPr lang="en-GB" dirty="0" smtClean="0"/>
                  <a:t>(</a:t>
                </a:r>
                <a:r>
                  <a:rPr lang="en-GB" dirty="0" err="1" smtClean="0"/>
                  <a:t>eV</a:t>
                </a:r>
                <a:r>
                  <a:rPr lang="en-GB" dirty="0" smtClean="0"/>
                  <a:t>/nm)</a:t>
                </a:r>
                <a:endParaRPr lang="en-GB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772816"/>
                <a:ext cx="1656223" cy="634148"/>
              </a:xfrm>
              <a:prstGeom prst="rect">
                <a:avLst/>
              </a:prstGeom>
              <a:blipFill rotWithShape="1">
                <a:blip r:embed="rId3"/>
                <a:stretch>
                  <a:fillRect r="-33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 rot="20044881">
            <a:off x="3945696" y="265847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electronic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 rot="2199269">
            <a:off x="4355398" y="408708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collisions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059832" y="1734716"/>
            <a:ext cx="535724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E</a:t>
            </a:r>
            <a:r>
              <a:rPr lang="en-GB" sz="2000" baseline="-25000" dirty="0" err="1" smtClean="0"/>
              <a:t>ex</a:t>
            </a:r>
            <a:endParaRPr lang="en-GB" sz="2000" dirty="0"/>
          </a:p>
        </p:txBody>
      </p:sp>
      <p:sp>
        <p:nvSpPr>
          <p:cNvPr id="15" name="Rectangle 14"/>
          <p:cNvSpPr/>
          <p:nvPr/>
        </p:nvSpPr>
        <p:spPr>
          <a:xfrm>
            <a:off x="6156176" y="2204864"/>
            <a:ext cx="864096" cy="352839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6012160" y="4653136"/>
            <a:ext cx="2744662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E</a:t>
            </a:r>
            <a:r>
              <a:rPr lang="en-GB" sz="2000" baseline="-25000" dirty="0" err="1" smtClean="0"/>
              <a:t>ex</a:t>
            </a:r>
            <a:r>
              <a:rPr lang="en-GB" sz="2000" baseline="-25000" dirty="0" smtClean="0"/>
              <a:t> </a:t>
            </a:r>
            <a:r>
              <a:rPr lang="en-GB" sz="2000" dirty="0" smtClean="0"/>
              <a:t>(</a:t>
            </a:r>
            <a:r>
              <a:rPr lang="en-GB" sz="2000" dirty="0" err="1" smtClean="0"/>
              <a:t>keV</a:t>
            </a:r>
            <a:r>
              <a:rPr lang="en-GB" sz="2000" dirty="0" smtClean="0"/>
              <a:t>) ~ M</a:t>
            </a:r>
            <a:r>
              <a:rPr lang="en-GB" sz="2000" baseline="-25000" dirty="0" smtClean="0"/>
              <a:t>2</a:t>
            </a:r>
            <a:r>
              <a:rPr lang="en-GB" sz="2000" dirty="0" smtClean="0"/>
              <a:t> (</a:t>
            </a:r>
            <a:r>
              <a:rPr lang="en-GB" sz="2000" dirty="0" err="1" smtClean="0"/>
              <a:t>a.m.u</a:t>
            </a:r>
            <a:r>
              <a:rPr lang="en-GB" sz="2000" dirty="0" smtClean="0"/>
              <a:t>.)</a:t>
            </a:r>
            <a:endParaRPr lang="en-GB" sz="2000" dirty="0"/>
          </a:p>
        </p:txBody>
      </p:sp>
      <p:sp>
        <p:nvSpPr>
          <p:cNvPr id="20" name="Rectangle 19"/>
          <p:cNvSpPr/>
          <p:nvPr/>
        </p:nvSpPr>
        <p:spPr>
          <a:xfrm>
            <a:off x="5508104" y="3140968"/>
            <a:ext cx="352536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dirty="0"/>
          </a:p>
          <a:p>
            <a:r>
              <a:rPr lang="en-GB" sz="1400" dirty="0"/>
              <a:t>At high energies, ions lose energy </a:t>
            </a:r>
            <a:r>
              <a:rPr lang="en-GB" sz="1400" dirty="0" smtClean="0"/>
              <a:t>mostly by </a:t>
            </a:r>
            <a:r>
              <a:rPr lang="en-GB" sz="1400" dirty="0"/>
              <a:t>electronic excitation</a:t>
            </a:r>
          </a:p>
          <a:p>
            <a:endParaRPr lang="en-GB" sz="1400" dirty="0"/>
          </a:p>
          <a:p>
            <a:r>
              <a:rPr lang="en-GB" sz="1400" dirty="0"/>
              <a:t>At low energies, ions lose energy </a:t>
            </a:r>
            <a:r>
              <a:rPr lang="en-GB" sz="1400" dirty="0" smtClean="0"/>
              <a:t>mostly by </a:t>
            </a:r>
            <a:r>
              <a:rPr lang="en-GB" sz="1400" dirty="0"/>
              <a:t>collisions</a:t>
            </a:r>
          </a:p>
        </p:txBody>
      </p:sp>
    </p:spTree>
    <p:extLst>
      <p:ext uri="{BB962C8B-B14F-4D97-AF65-F5344CB8AC3E}">
        <p14:creationId xmlns:p14="http://schemas.microsoft.com/office/powerpoint/2010/main" val="4828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6912768" cy="5503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67544" y="332656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SRIM  / TRIM</a:t>
            </a:r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5652120" y="1844824"/>
            <a:ext cx="3143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/>
              <a:t>http://www.srim.org/</a:t>
            </a:r>
          </a:p>
        </p:txBody>
      </p:sp>
    </p:spTree>
    <p:extLst>
      <p:ext uri="{BB962C8B-B14F-4D97-AF65-F5344CB8AC3E}">
        <p14:creationId xmlns:p14="http://schemas.microsoft.com/office/powerpoint/2010/main" val="165763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4991100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itle 1"/>
          <p:cNvSpPr txBox="1">
            <a:spLocks/>
          </p:cNvSpPr>
          <p:nvPr/>
        </p:nvSpPr>
        <p:spPr>
          <a:xfrm>
            <a:off x="467544" y="332656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The collision cascade</a:t>
            </a:r>
            <a:endParaRPr lang="en-GB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229200"/>
            <a:ext cx="7493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8104" y="1340768"/>
            <a:ext cx="33843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Tracks of ten 482keV Fe ions in Fe target.</a:t>
            </a:r>
          </a:p>
          <a:p>
            <a:endParaRPr lang="en-GB" dirty="0"/>
          </a:p>
          <a:p>
            <a:r>
              <a:rPr lang="en-GB" dirty="0" smtClean="0"/>
              <a:t>“Consequent events” show in red and green.</a:t>
            </a:r>
          </a:p>
          <a:p>
            <a:endParaRPr lang="en-GB" dirty="0"/>
          </a:p>
          <a:p>
            <a:r>
              <a:rPr lang="en-GB" dirty="0" smtClean="0"/>
              <a:t>Note long gaps between sub-cascades, and randomness of process.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655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67544" y="332656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Ion irradiation: </a:t>
            </a:r>
            <a:r>
              <a:rPr lang="en-GB" dirty="0" err="1" smtClean="0"/>
              <a:t>dpa</a:t>
            </a:r>
            <a:endParaRPr lang="en-GB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34159"/>
            <a:ext cx="2808312" cy="2742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3616325" cy="3763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52120" y="364502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750 ion tracks:</a:t>
            </a:r>
            <a:r>
              <a:rPr lang="en-GB" sz="1400" dirty="0"/>
              <a:t>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482keV </a:t>
            </a:r>
            <a:r>
              <a:rPr lang="en-GB" sz="1400" dirty="0"/>
              <a:t>Fe ion in Fe target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1340768"/>
            <a:ext cx="31683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Displaced target atoms </a:t>
            </a:r>
            <a:r>
              <a:rPr lang="en-GB" sz="1600" dirty="0" err="1" smtClean="0"/>
              <a:t>vs</a:t>
            </a:r>
            <a:r>
              <a:rPr lang="en-GB" sz="1600" dirty="0" smtClean="0"/>
              <a:t> depth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331640" y="1628800"/>
            <a:ext cx="316835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Unit: Number / (Å – ion)  (!)</a:t>
            </a:r>
            <a:endParaRPr lang="en-GB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2843808" y="5733256"/>
            <a:ext cx="241284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D: displacements / (m – ion)</a:t>
            </a:r>
            <a:br>
              <a:rPr lang="en-GB" sz="1400" dirty="0" smtClean="0"/>
            </a:br>
            <a:r>
              <a:rPr lang="en-GB" sz="1400" dirty="0" smtClean="0">
                <a:latin typeface="Symbol" pitchFamily="18" charset="2"/>
              </a:rPr>
              <a:t>f: </a:t>
            </a:r>
            <a:r>
              <a:rPr lang="en-GB" sz="1400" dirty="0" smtClean="0"/>
              <a:t>irradiating particles / m^2</a:t>
            </a:r>
          </a:p>
          <a:p>
            <a:r>
              <a:rPr lang="en-GB" sz="1400" dirty="0" smtClean="0">
                <a:latin typeface="Symbol" pitchFamily="18" charset="2"/>
              </a:rPr>
              <a:t>r:</a:t>
            </a:r>
            <a:r>
              <a:rPr lang="en-GB" sz="1400" dirty="0" smtClean="0"/>
              <a:t> atoms / m^3 in target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83568" y="5157192"/>
                <a:ext cx="4564070" cy="104765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d</a:t>
                </a:r>
                <a:r>
                  <a:rPr lang="en-GB" dirty="0" err="1" smtClean="0"/>
                  <a:t>pa</a:t>
                </a:r>
                <a:r>
                  <a:rPr lang="en-GB" dirty="0" smtClean="0"/>
                  <a:t> 	= displacements per (target) atom</a:t>
                </a:r>
              </a:p>
              <a:p>
                <a:r>
                  <a:rPr lang="en-GB" dirty="0" smtClean="0"/>
                  <a:t>	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latin typeface="Cambria Math"/>
                          </a:rPr>
                        </m:ctrlPr>
                      </m:fPr>
                      <m:num>
                        <m:r>
                          <a:rPr lang="en-GB" sz="2800" i="1">
                            <a:latin typeface="Cambria Math"/>
                          </a:rPr>
                          <m:t>𝐷</m:t>
                        </m:r>
                        <m:r>
                          <a:rPr lang="en-GB" sz="2800" i="1" smtClean="0">
                            <a:latin typeface="Cambria Math"/>
                          </a:rPr>
                          <m:t>𝜙</m:t>
                        </m:r>
                      </m:num>
                      <m:den>
                        <m:r>
                          <a:rPr lang="en-GB" sz="2800" i="1">
                            <a:latin typeface="Cambria Math"/>
                          </a:rPr>
                          <m:t>𝜌</m:t>
                        </m:r>
                      </m:den>
                    </m:f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5157192"/>
                <a:ext cx="4564070" cy="1047659"/>
              </a:xfrm>
              <a:prstGeom prst="rect">
                <a:avLst/>
              </a:prstGeom>
              <a:blipFill rotWithShape="1">
                <a:blip r:embed="rId4"/>
                <a:stretch>
                  <a:fillRect l="-1068" t="-2907" r="-53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5868144" y="4725144"/>
            <a:ext cx="2531462" cy="17440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Here: Fe ions into Fe</a:t>
            </a:r>
          </a:p>
          <a:p>
            <a:endParaRPr lang="en-GB" sz="1400" dirty="0"/>
          </a:p>
          <a:p>
            <a:r>
              <a:rPr lang="en-GB" sz="1400" dirty="0" smtClean="0"/>
              <a:t>D: ~ 4.5 at peak</a:t>
            </a:r>
          </a:p>
          <a:p>
            <a:r>
              <a:rPr lang="en-GB" sz="1400" dirty="0">
                <a:latin typeface="Symbol" pitchFamily="18" charset="2"/>
              </a:rPr>
              <a:t>r:</a:t>
            </a:r>
            <a:r>
              <a:rPr lang="en-GB" sz="1400" dirty="0"/>
              <a:t> </a:t>
            </a:r>
            <a:r>
              <a:rPr lang="en-GB" sz="1400" dirty="0" smtClean="0"/>
              <a:t>8x10</a:t>
            </a:r>
            <a:r>
              <a:rPr lang="en-GB" sz="1400" baseline="30000" dirty="0" smtClean="0"/>
              <a:t>28</a:t>
            </a:r>
            <a:r>
              <a:rPr lang="en-GB" sz="1400" dirty="0" smtClean="0"/>
              <a:t>m</a:t>
            </a:r>
            <a:r>
              <a:rPr lang="en-GB" sz="1400" baseline="30000" dirty="0" smtClean="0"/>
              <a:t>-3</a:t>
            </a:r>
          </a:p>
          <a:p>
            <a:endParaRPr lang="en-GB" sz="1400" dirty="0"/>
          </a:p>
          <a:p>
            <a:r>
              <a:rPr lang="en-GB" sz="1400" dirty="0" smtClean="0">
                <a:latin typeface="Symbol" pitchFamily="18" charset="2"/>
              </a:rPr>
              <a:t>f: </a:t>
            </a:r>
            <a:r>
              <a:rPr lang="en-GB" sz="1400" dirty="0" smtClean="0"/>
              <a:t>typically 10</a:t>
            </a:r>
            <a:r>
              <a:rPr lang="en-GB" sz="1400" baseline="30000" dirty="0" smtClean="0"/>
              <a:t>18</a:t>
            </a:r>
            <a:r>
              <a:rPr lang="en-GB" sz="1400" dirty="0" smtClean="0"/>
              <a:t> m</a:t>
            </a:r>
            <a:r>
              <a:rPr lang="en-GB" sz="1400" baseline="30000" dirty="0" smtClean="0"/>
              <a:t>-2 </a:t>
            </a:r>
            <a:r>
              <a:rPr lang="en-GB" sz="1400" dirty="0" smtClean="0"/>
              <a:t>(10</a:t>
            </a:r>
            <a:r>
              <a:rPr lang="en-GB" sz="1400" baseline="30000" dirty="0" smtClean="0"/>
              <a:t>14</a:t>
            </a:r>
            <a:r>
              <a:rPr lang="en-GB" sz="1400" dirty="0" smtClean="0"/>
              <a:t>cm</a:t>
            </a:r>
            <a:r>
              <a:rPr lang="en-GB" sz="1400" baseline="30000" dirty="0" smtClean="0"/>
              <a:t>-2</a:t>
            </a:r>
            <a:r>
              <a:rPr lang="en-GB" sz="1400" dirty="0" smtClean="0"/>
              <a:t>)</a:t>
            </a:r>
          </a:p>
          <a:p>
            <a:endParaRPr lang="en-GB" sz="1400" baseline="30000" dirty="0"/>
          </a:p>
          <a:p>
            <a:r>
              <a:rPr lang="en-GB" sz="1400" dirty="0" smtClean="0"/>
              <a:t>= 0.56 </a:t>
            </a:r>
            <a:r>
              <a:rPr lang="en-GB" sz="1400" dirty="0" err="1" smtClean="0"/>
              <a:t>dpa</a:t>
            </a:r>
            <a:endParaRPr lang="en-GB" sz="1400" dirty="0" smtClean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2852936"/>
            <a:ext cx="7493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077072"/>
            <a:ext cx="749300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67744" y="4581128"/>
            <a:ext cx="8002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Depth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115616" y="4561383"/>
            <a:ext cx="2840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0</a:t>
            </a:r>
            <a:endParaRPr lang="en-GB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563888" y="4561383"/>
            <a:ext cx="75212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400nm</a:t>
            </a:r>
            <a:endParaRPr lang="en-GB" sz="1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067944" y="4293096"/>
            <a:ext cx="2840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0</a:t>
            </a:r>
            <a:endParaRPr lang="en-GB" sz="1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067944" y="3260601"/>
            <a:ext cx="2840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/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067944" y="2276872"/>
            <a:ext cx="28405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4</a:t>
            </a:r>
            <a:endParaRPr lang="en-GB" sz="1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6516216" y="3356992"/>
            <a:ext cx="66236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Depth</a:t>
            </a:r>
            <a:endParaRPr lang="en-GB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5364088" y="3356992"/>
            <a:ext cx="2696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0</a:t>
            </a:r>
            <a:endParaRPr lang="en-GB" sz="1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812360" y="3356992"/>
            <a:ext cx="67037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400nm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46163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67544" y="332656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The collision cascade: evolution after initiation</a:t>
            </a:r>
            <a:endParaRPr lang="en-GB" dirty="0"/>
          </a:p>
        </p:txBody>
      </p:sp>
      <p:sp>
        <p:nvSpPr>
          <p:cNvPr id="65" name="Oval 64"/>
          <p:cNvSpPr/>
          <p:nvPr/>
        </p:nvSpPr>
        <p:spPr>
          <a:xfrm>
            <a:off x="467544" y="2843644"/>
            <a:ext cx="162330" cy="1587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Oval 65"/>
          <p:cNvSpPr/>
          <p:nvPr/>
        </p:nvSpPr>
        <p:spPr>
          <a:xfrm>
            <a:off x="1115616" y="219557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ight Arrow 68"/>
          <p:cNvSpPr/>
          <p:nvPr/>
        </p:nvSpPr>
        <p:spPr>
          <a:xfrm rot="18746303">
            <a:off x="553832" y="2542011"/>
            <a:ext cx="595209" cy="1058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ight Arrow 71"/>
          <p:cNvSpPr/>
          <p:nvPr/>
        </p:nvSpPr>
        <p:spPr>
          <a:xfrm rot="14138352">
            <a:off x="525610" y="1986145"/>
            <a:ext cx="595209" cy="10583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3" name="Oval 72"/>
          <p:cNvSpPr/>
          <p:nvPr/>
        </p:nvSpPr>
        <p:spPr>
          <a:xfrm>
            <a:off x="501452" y="1590933"/>
            <a:ext cx="162330" cy="15875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4" name="Right Arrow 73"/>
          <p:cNvSpPr/>
          <p:nvPr/>
        </p:nvSpPr>
        <p:spPr>
          <a:xfrm rot="21329220" flipV="1">
            <a:off x="1478152" y="2279054"/>
            <a:ext cx="294608" cy="75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TextBox 74"/>
          <p:cNvSpPr txBox="1"/>
          <p:nvPr/>
        </p:nvSpPr>
        <p:spPr>
          <a:xfrm>
            <a:off x="179512" y="255561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</a:t>
            </a:r>
            <a:endParaRPr lang="en-GB" dirty="0"/>
          </a:p>
        </p:txBody>
      </p:sp>
      <p:sp>
        <p:nvSpPr>
          <p:cNvPr id="78" name="TextBox 77"/>
          <p:cNvSpPr txBox="1"/>
          <p:nvPr/>
        </p:nvSpPr>
        <p:spPr>
          <a:xfrm>
            <a:off x="1763688" y="1907540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2</a:t>
            </a:r>
            <a:r>
              <a:rPr lang="en-GB" dirty="0" smtClean="0"/>
              <a:t> &gt;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k</a:t>
            </a:r>
            <a:endParaRPr lang="en-GB" baseline="-250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262762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pka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403648" y="2267580"/>
            <a:ext cx="2808312" cy="10801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Oval 78"/>
          <p:cNvSpPr/>
          <p:nvPr/>
        </p:nvSpPr>
        <p:spPr>
          <a:xfrm>
            <a:off x="4139952" y="226758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Oval 87"/>
          <p:cNvSpPr/>
          <p:nvPr/>
        </p:nvSpPr>
        <p:spPr>
          <a:xfrm>
            <a:off x="4211960" y="1979548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ight Arrow 88"/>
          <p:cNvSpPr/>
          <p:nvPr/>
        </p:nvSpPr>
        <p:spPr>
          <a:xfrm rot="20425678" flipV="1">
            <a:off x="4645053" y="1941562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Oval 92"/>
          <p:cNvSpPr/>
          <p:nvPr/>
        </p:nvSpPr>
        <p:spPr>
          <a:xfrm>
            <a:off x="5292080" y="154750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0" name="Oval 99"/>
          <p:cNvSpPr/>
          <p:nvPr/>
        </p:nvSpPr>
        <p:spPr>
          <a:xfrm>
            <a:off x="5364088" y="190754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1" name="Oval 100"/>
          <p:cNvSpPr/>
          <p:nvPr/>
        </p:nvSpPr>
        <p:spPr>
          <a:xfrm>
            <a:off x="5220072" y="2339588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/>
          <p:cNvSpPr/>
          <p:nvPr/>
        </p:nvSpPr>
        <p:spPr>
          <a:xfrm>
            <a:off x="5220072" y="262762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ight Arrow 104"/>
          <p:cNvSpPr/>
          <p:nvPr/>
        </p:nvSpPr>
        <p:spPr>
          <a:xfrm rot="1174322">
            <a:off x="4501036" y="2589635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0" name="Right Arrow 109"/>
          <p:cNvSpPr/>
          <p:nvPr/>
        </p:nvSpPr>
        <p:spPr>
          <a:xfrm rot="21004638" flipV="1">
            <a:off x="5657480" y="1530912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1" name="Right Arrow 110"/>
          <p:cNvSpPr/>
          <p:nvPr/>
        </p:nvSpPr>
        <p:spPr>
          <a:xfrm rot="21004638" flipV="1">
            <a:off x="5661797" y="2488413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ight Arrow 111"/>
          <p:cNvSpPr/>
          <p:nvPr/>
        </p:nvSpPr>
        <p:spPr>
          <a:xfrm rot="595362">
            <a:off x="5729489" y="1962959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ight Arrow 112"/>
          <p:cNvSpPr/>
          <p:nvPr/>
        </p:nvSpPr>
        <p:spPr>
          <a:xfrm rot="595362">
            <a:off x="5733806" y="2920460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TextBox 115"/>
          <p:cNvSpPr txBox="1"/>
          <p:nvPr/>
        </p:nvSpPr>
        <p:spPr>
          <a:xfrm>
            <a:off x="2627784" y="2339588"/>
            <a:ext cx="692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>
                <a:sym typeface="Wingdings"/>
              </a:rPr>
              <a:t></a:t>
            </a:r>
            <a:endParaRPr lang="en-GB" baseline="-25000" dirty="0"/>
          </a:p>
        </p:txBody>
      </p:sp>
      <p:sp>
        <p:nvSpPr>
          <p:cNvPr id="117" name="TextBox 116"/>
          <p:cNvSpPr txBox="1"/>
          <p:nvPr/>
        </p:nvSpPr>
        <p:spPr>
          <a:xfrm>
            <a:off x="3851920" y="1619508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2</a:t>
            </a:r>
            <a:r>
              <a:rPr lang="en-GB" dirty="0" smtClean="0"/>
              <a:t> </a:t>
            </a:r>
            <a:r>
              <a:rPr lang="en-GB" dirty="0" smtClean="0">
                <a:sym typeface="Wingdings"/>
              </a:rPr>
              <a:t>&lt; </a:t>
            </a:r>
            <a:r>
              <a:rPr lang="en-GB" dirty="0" err="1" smtClean="0">
                <a:sym typeface="Wingdings"/>
              </a:rPr>
              <a:t>E</a:t>
            </a:r>
            <a:r>
              <a:rPr lang="en-GB" baseline="-25000" dirty="0" err="1" smtClean="0">
                <a:sym typeface="Wingdings"/>
              </a:rPr>
              <a:t>k</a:t>
            </a:r>
            <a:endParaRPr lang="en-GB" baseline="-25000" dirty="0"/>
          </a:p>
        </p:txBody>
      </p:sp>
      <p:sp>
        <p:nvSpPr>
          <p:cNvPr id="118" name="Oval 117"/>
          <p:cNvSpPr/>
          <p:nvPr/>
        </p:nvSpPr>
        <p:spPr>
          <a:xfrm>
            <a:off x="6300192" y="111545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Oval 118"/>
          <p:cNvSpPr/>
          <p:nvPr/>
        </p:nvSpPr>
        <p:spPr>
          <a:xfrm>
            <a:off x="6372200" y="1475492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ight Arrow 119"/>
          <p:cNvSpPr/>
          <p:nvPr/>
        </p:nvSpPr>
        <p:spPr>
          <a:xfrm rot="21004638" flipV="1">
            <a:off x="6665592" y="1098864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ight Arrow 120"/>
          <p:cNvSpPr/>
          <p:nvPr/>
        </p:nvSpPr>
        <p:spPr>
          <a:xfrm rot="595362">
            <a:off x="6737601" y="1530911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Oval 121"/>
          <p:cNvSpPr/>
          <p:nvPr/>
        </p:nvSpPr>
        <p:spPr>
          <a:xfrm>
            <a:off x="6300192" y="1763524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Oval 122"/>
          <p:cNvSpPr/>
          <p:nvPr/>
        </p:nvSpPr>
        <p:spPr>
          <a:xfrm>
            <a:off x="6372200" y="2123564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ight Arrow 123"/>
          <p:cNvSpPr/>
          <p:nvPr/>
        </p:nvSpPr>
        <p:spPr>
          <a:xfrm rot="21004638" flipV="1">
            <a:off x="6665592" y="1746936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ight Arrow 124"/>
          <p:cNvSpPr/>
          <p:nvPr/>
        </p:nvSpPr>
        <p:spPr>
          <a:xfrm rot="595362">
            <a:off x="6737601" y="2178983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Oval 125"/>
          <p:cNvSpPr/>
          <p:nvPr/>
        </p:nvSpPr>
        <p:spPr>
          <a:xfrm>
            <a:off x="6084168" y="2123564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Oval 126"/>
          <p:cNvSpPr/>
          <p:nvPr/>
        </p:nvSpPr>
        <p:spPr>
          <a:xfrm>
            <a:off x="6156176" y="2483604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ight Arrow 127"/>
          <p:cNvSpPr/>
          <p:nvPr/>
        </p:nvSpPr>
        <p:spPr>
          <a:xfrm rot="21004638" flipV="1">
            <a:off x="6449568" y="2106976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ight Arrow 128"/>
          <p:cNvSpPr/>
          <p:nvPr/>
        </p:nvSpPr>
        <p:spPr>
          <a:xfrm rot="595362">
            <a:off x="6521577" y="2539023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Oval 129"/>
          <p:cNvSpPr/>
          <p:nvPr/>
        </p:nvSpPr>
        <p:spPr>
          <a:xfrm>
            <a:off x="6228184" y="2699628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Oval 130"/>
          <p:cNvSpPr/>
          <p:nvPr/>
        </p:nvSpPr>
        <p:spPr>
          <a:xfrm>
            <a:off x="6300192" y="3059668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Right Arrow 131"/>
          <p:cNvSpPr/>
          <p:nvPr/>
        </p:nvSpPr>
        <p:spPr>
          <a:xfrm rot="21004638" flipV="1">
            <a:off x="6593584" y="2683040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Right Arrow 132"/>
          <p:cNvSpPr/>
          <p:nvPr/>
        </p:nvSpPr>
        <p:spPr>
          <a:xfrm rot="595362">
            <a:off x="6665593" y="3115087"/>
            <a:ext cx="653553" cy="118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3995936" y="4067780"/>
            <a:ext cx="4644008" cy="1263274"/>
            <a:chOff x="4139952" y="3356992"/>
            <a:chExt cx="4644008" cy="1263274"/>
          </a:xfrm>
        </p:grpSpPr>
        <p:sp>
          <p:nvSpPr>
            <p:cNvPr id="134" name="Freeform 133"/>
            <p:cNvSpPr/>
            <p:nvPr/>
          </p:nvSpPr>
          <p:spPr>
            <a:xfrm>
              <a:off x="4139952" y="3356992"/>
              <a:ext cx="4644008" cy="1263274"/>
            </a:xfrm>
            <a:custGeom>
              <a:avLst/>
              <a:gdLst>
                <a:gd name="connsiteX0" fmla="*/ 762000 w 8162925"/>
                <a:gd name="connsiteY0" fmla="*/ 800100 h 1971675"/>
                <a:gd name="connsiteX1" fmla="*/ 2019300 w 8162925"/>
                <a:gd name="connsiteY1" fmla="*/ 685800 h 1971675"/>
                <a:gd name="connsiteX2" fmla="*/ 3714750 w 8162925"/>
                <a:gd name="connsiteY2" fmla="*/ 428625 h 1971675"/>
                <a:gd name="connsiteX3" fmla="*/ 3800475 w 8162925"/>
                <a:gd name="connsiteY3" fmla="*/ 428625 h 1971675"/>
                <a:gd name="connsiteX4" fmla="*/ 5553075 w 8162925"/>
                <a:gd name="connsiteY4" fmla="*/ 28575 h 1971675"/>
                <a:gd name="connsiteX5" fmla="*/ 5924550 w 8162925"/>
                <a:gd name="connsiteY5" fmla="*/ 0 h 1971675"/>
                <a:gd name="connsiteX6" fmla="*/ 6905625 w 8162925"/>
                <a:gd name="connsiteY6" fmla="*/ 28575 h 1971675"/>
                <a:gd name="connsiteX7" fmla="*/ 7943850 w 8162925"/>
                <a:gd name="connsiteY7" fmla="*/ 257175 h 1971675"/>
                <a:gd name="connsiteX8" fmla="*/ 8124825 w 8162925"/>
                <a:gd name="connsiteY8" fmla="*/ 723900 h 1971675"/>
                <a:gd name="connsiteX9" fmla="*/ 8153400 w 8162925"/>
                <a:gd name="connsiteY9" fmla="*/ 809625 h 1971675"/>
                <a:gd name="connsiteX10" fmla="*/ 8162925 w 8162925"/>
                <a:gd name="connsiteY10" fmla="*/ 1152525 h 1971675"/>
                <a:gd name="connsiteX11" fmla="*/ 8029575 w 8162925"/>
                <a:gd name="connsiteY11" fmla="*/ 1485900 h 1971675"/>
                <a:gd name="connsiteX12" fmla="*/ 7524750 w 8162925"/>
                <a:gd name="connsiteY12" fmla="*/ 1790700 h 1971675"/>
                <a:gd name="connsiteX13" fmla="*/ 7439025 w 8162925"/>
                <a:gd name="connsiteY13" fmla="*/ 1838325 h 1971675"/>
                <a:gd name="connsiteX14" fmla="*/ 7010400 w 8162925"/>
                <a:gd name="connsiteY14" fmla="*/ 1971675 h 1971675"/>
                <a:gd name="connsiteX15" fmla="*/ 6848475 w 8162925"/>
                <a:gd name="connsiteY15" fmla="*/ 1971675 h 1971675"/>
                <a:gd name="connsiteX16" fmla="*/ 6324600 w 8162925"/>
                <a:gd name="connsiteY16" fmla="*/ 1971675 h 1971675"/>
                <a:gd name="connsiteX17" fmla="*/ 5991225 w 8162925"/>
                <a:gd name="connsiteY17" fmla="*/ 1971675 h 1971675"/>
                <a:gd name="connsiteX18" fmla="*/ 4419600 w 8162925"/>
                <a:gd name="connsiteY18" fmla="*/ 1781175 h 1971675"/>
                <a:gd name="connsiteX19" fmla="*/ 4067175 w 8162925"/>
                <a:gd name="connsiteY19" fmla="*/ 1771650 h 1971675"/>
                <a:gd name="connsiteX20" fmla="*/ 3667125 w 8162925"/>
                <a:gd name="connsiteY20" fmla="*/ 1762125 h 1971675"/>
                <a:gd name="connsiteX21" fmla="*/ 3524250 w 8162925"/>
                <a:gd name="connsiteY21" fmla="*/ 1752600 h 1971675"/>
                <a:gd name="connsiteX22" fmla="*/ 2362200 w 8162925"/>
                <a:gd name="connsiteY22" fmla="*/ 1504950 h 1971675"/>
                <a:gd name="connsiteX23" fmla="*/ 2286000 w 8162925"/>
                <a:gd name="connsiteY23" fmla="*/ 1476375 h 1971675"/>
                <a:gd name="connsiteX24" fmla="*/ 2228850 w 8162925"/>
                <a:gd name="connsiteY24" fmla="*/ 1457325 h 1971675"/>
                <a:gd name="connsiteX25" fmla="*/ 2095500 w 8162925"/>
                <a:gd name="connsiteY25" fmla="*/ 1447800 h 1971675"/>
                <a:gd name="connsiteX26" fmla="*/ 0 w 8162925"/>
                <a:gd name="connsiteY26" fmla="*/ 952500 h 1971675"/>
                <a:gd name="connsiteX27" fmla="*/ 847725 w 8162925"/>
                <a:gd name="connsiteY27" fmla="*/ 819150 h 1971675"/>
                <a:gd name="connsiteX0" fmla="*/ 762000 w 8162925"/>
                <a:gd name="connsiteY0" fmla="*/ 800100 h 1971675"/>
                <a:gd name="connsiteX1" fmla="*/ 2019300 w 8162925"/>
                <a:gd name="connsiteY1" fmla="*/ 685800 h 1971675"/>
                <a:gd name="connsiteX2" fmla="*/ 3714750 w 8162925"/>
                <a:gd name="connsiteY2" fmla="*/ 428625 h 1971675"/>
                <a:gd name="connsiteX3" fmla="*/ 3800475 w 8162925"/>
                <a:gd name="connsiteY3" fmla="*/ 428625 h 1971675"/>
                <a:gd name="connsiteX4" fmla="*/ 5553075 w 8162925"/>
                <a:gd name="connsiteY4" fmla="*/ 28575 h 1971675"/>
                <a:gd name="connsiteX5" fmla="*/ 5924550 w 8162925"/>
                <a:gd name="connsiteY5" fmla="*/ 0 h 1971675"/>
                <a:gd name="connsiteX6" fmla="*/ 6905625 w 8162925"/>
                <a:gd name="connsiteY6" fmla="*/ 28575 h 1971675"/>
                <a:gd name="connsiteX7" fmla="*/ 7448550 w 8162925"/>
                <a:gd name="connsiteY7" fmla="*/ 104775 h 1971675"/>
                <a:gd name="connsiteX8" fmla="*/ 7943850 w 8162925"/>
                <a:gd name="connsiteY8" fmla="*/ 257175 h 1971675"/>
                <a:gd name="connsiteX9" fmla="*/ 8124825 w 8162925"/>
                <a:gd name="connsiteY9" fmla="*/ 723900 h 1971675"/>
                <a:gd name="connsiteX10" fmla="*/ 8153400 w 8162925"/>
                <a:gd name="connsiteY10" fmla="*/ 809625 h 1971675"/>
                <a:gd name="connsiteX11" fmla="*/ 8162925 w 8162925"/>
                <a:gd name="connsiteY11" fmla="*/ 1152525 h 1971675"/>
                <a:gd name="connsiteX12" fmla="*/ 8029575 w 8162925"/>
                <a:gd name="connsiteY12" fmla="*/ 1485900 h 1971675"/>
                <a:gd name="connsiteX13" fmla="*/ 7524750 w 8162925"/>
                <a:gd name="connsiteY13" fmla="*/ 1790700 h 1971675"/>
                <a:gd name="connsiteX14" fmla="*/ 7439025 w 8162925"/>
                <a:gd name="connsiteY14" fmla="*/ 1838325 h 1971675"/>
                <a:gd name="connsiteX15" fmla="*/ 7010400 w 8162925"/>
                <a:gd name="connsiteY15" fmla="*/ 1971675 h 1971675"/>
                <a:gd name="connsiteX16" fmla="*/ 6848475 w 8162925"/>
                <a:gd name="connsiteY16" fmla="*/ 1971675 h 1971675"/>
                <a:gd name="connsiteX17" fmla="*/ 6324600 w 8162925"/>
                <a:gd name="connsiteY17" fmla="*/ 1971675 h 1971675"/>
                <a:gd name="connsiteX18" fmla="*/ 5991225 w 8162925"/>
                <a:gd name="connsiteY18" fmla="*/ 1971675 h 1971675"/>
                <a:gd name="connsiteX19" fmla="*/ 4419600 w 8162925"/>
                <a:gd name="connsiteY19" fmla="*/ 1781175 h 1971675"/>
                <a:gd name="connsiteX20" fmla="*/ 4067175 w 8162925"/>
                <a:gd name="connsiteY20" fmla="*/ 1771650 h 1971675"/>
                <a:gd name="connsiteX21" fmla="*/ 3667125 w 8162925"/>
                <a:gd name="connsiteY21" fmla="*/ 1762125 h 1971675"/>
                <a:gd name="connsiteX22" fmla="*/ 3524250 w 8162925"/>
                <a:gd name="connsiteY22" fmla="*/ 1752600 h 1971675"/>
                <a:gd name="connsiteX23" fmla="*/ 2362200 w 8162925"/>
                <a:gd name="connsiteY23" fmla="*/ 1504950 h 1971675"/>
                <a:gd name="connsiteX24" fmla="*/ 2286000 w 8162925"/>
                <a:gd name="connsiteY24" fmla="*/ 1476375 h 1971675"/>
                <a:gd name="connsiteX25" fmla="*/ 2228850 w 8162925"/>
                <a:gd name="connsiteY25" fmla="*/ 1457325 h 1971675"/>
                <a:gd name="connsiteX26" fmla="*/ 2095500 w 8162925"/>
                <a:gd name="connsiteY26" fmla="*/ 1447800 h 1971675"/>
                <a:gd name="connsiteX27" fmla="*/ 0 w 8162925"/>
                <a:gd name="connsiteY27" fmla="*/ 952500 h 1971675"/>
                <a:gd name="connsiteX28" fmla="*/ 847725 w 8162925"/>
                <a:gd name="connsiteY28" fmla="*/ 819150 h 1971675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3800475 w 8162925"/>
                <a:gd name="connsiteY3" fmla="*/ 457866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43850 w 8162925"/>
                <a:gd name="connsiteY9" fmla="*/ 286416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43850 w 8162925"/>
                <a:gd name="connsiteY9" fmla="*/ 286416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648200 w 8162925"/>
                <a:gd name="connsiteY20" fmla="*/ 1877091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648200 w 8162925"/>
                <a:gd name="connsiteY20" fmla="*/ 1877091 h 2000916"/>
                <a:gd name="connsiteX21" fmla="*/ 4095750 w 8162925"/>
                <a:gd name="connsiteY21" fmla="*/ 1848516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05775 w 8162925"/>
                <a:gd name="connsiteY10" fmla="*/ 6769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648200 w 8162925"/>
                <a:gd name="connsiteY20" fmla="*/ 1877091 h 2000916"/>
                <a:gd name="connsiteX21" fmla="*/ 4095750 w 8162925"/>
                <a:gd name="connsiteY21" fmla="*/ 1848516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162925" h="2000916">
                  <a:moveTo>
                    <a:pt x="762000" y="829341"/>
                  </a:moveTo>
                  <a:lnTo>
                    <a:pt x="2019300" y="715041"/>
                  </a:lnTo>
                  <a:lnTo>
                    <a:pt x="3714750" y="457866"/>
                  </a:lnTo>
                  <a:lnTo>
                    <a:pt x="4467225" y="276891"/>
                  </a:lnTo>
                  <a:lnTo>
                    <a:pt x="5553075" y="57816"/>
                  </a:lnTo>
                  <a:lnTo>
                    <a:pt x="5924550" y="29241"/>
                  </a:lnTo>
                  <a:cubicBezTo>
                    <a:pt x="6092825" y="35591"/>
                    <a:pt x="6251575" y="-5684"/>
                    <a:pt x="6419850" y="666"/>
                  </a:cubicBezTo>
                  <a:lnTo>
                    <a:pt x="6905625" y="57816"/>
                  </a:lnTo>
                  <a:cubicBezTo>
                    <a:pt x="7064375" y="92741"/>
                    <a:pt x="7289800" y="99091"/>
                    <a:pt x="7448550" y="134016"/>
                  </a:cubicBezTo>
                  <a:cubicBezTo>
                    <a:pt x="7600950" y="200691"/>
                    <a:pt x="7743825" y="229266"/>
                    <a:pt x="7905750" y="334041"/>
                  </a:cubicBezTo>
                  <a:cubicBezTo>
                    <a:pt x="8045450" y="473741"/>
                    <a:pt x="8032750" y="537241"/>
                    <a:pt x="8105775" y="676941"/>
                  </a:cubicBezTo>
                  <a:cubicBezTo>
                    <a:pt x="8135465" y="756114"/>
                    <a:pt x="8153400" y="802214"/>
                    <a:pt x="8153400" y="838866"/>
                  </a:cubicBezTo>
                  <a:lnTo>
                    <a:pt x="8162925" y="1181766"/>
                  </a:lnTo>
                  <a:lnTo>
                    <a:pt x="8029575" y="1515141"/>
                  </a:lnTo>
                  <a:lnTo>
                    <a:pt x="7524750" y="1819941"/>
                  </a:lnTo>
                  <a:cubicBezTo>
                    <a:pt x="7444534" y="1860049"/>
                    <a:pt x="7468630" y="1837961"/>
                    <a:pt x="7439025" y="1867566"/>
                  </a:cubicBezTo>
                  <a:lnTo>
                    <a:pt x="7010400" y="2000916"/>
                  </a:lnTo>
                  <a:lnTo>
                    <a:pt x="6848475" y="2000916"/>
                  </a:lnTo>
                  <a:lnTo>
                    <a:pt x="6324600" y="2000916"/>
                  </a:lnTo>
                  <a:lnTo>
                    <a:pt x="5991225" y="2000916"/>
                  </a:lnTo>
                  <a:lnTo>
                    <a:pt x="4648200" y="1877091"/>
                  </a:lnTo>
                  <a:cubicBezTo>
                    <a:pt x="4454525" y="1851691"/>
                    <a:pt x="4259262" y="1862803"/>
                    <a:pt x="4095750" y="1848516"/>
                  </a:cubicBezTo>
                  <a:cubicBezTo>
                    <a:pt x="3932238" y="1834229"/>
                    <a:pt x="3762375" y="1802478"/>
                    <a:pt x="3667125" y="1791366"/>
                  </a:cubicBezTo>
                  <a:cubicBezTo>
                    <a:pt x="3571875" y="1780254"/>
                    <a:pt x="3524250" y="1781841"/>
                    <a:pt x="3524250" y="1781841"/>
                  </a:cubicBezTo>
                  <a:lnTo>
                    <a:pt x="2362200" y="1534191"/>
                  </a:lnTo>
                  <a:lnTo>
                    <a:pt x="2286000" y="1505616"/>
                  </a:lnTo>
                  <a:cubicBezTo>
                    <a:pt x="2267089" y="1498862"/>
                    <a:pt x="2248831" y="1488564"/>
                    <a:pt x="2228850" y="1486566"/>
                  </a:cubicBezTo>
                  <a:cubicBezTo>
                    <a:pt x="2120963" y="1475777"/>
                    <a:pt x="2165508" y="1477041"/>
                    <a:pt x="2095500" y="1477041"/>
                  </a:cubicBezTo>
                  <a:lnTo>
                    <a:pt x="0" y="981741"/>
                  </a:lnTo>
                  <a:lnTo>
                    <a:pt x="847725" y="848391"/>
                  </a:lnTo>
                </a:path>
              </a:pathLst>
            </a:cu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Freeform 134"/>
            <p:cNvSpPr/>
            <p:nvPr/>
          </p:nvSpPr>
          <p:spPr>
            <a:xfrm>
              <a:off x="4283968" y="3645024"/>
              <a:ext cx="3816424" cy="687210"/>
            </a:xfrm>
            <a:custGeom>
              <a:avLst/>
              <a:gdLst>
                <a:gd name="connsiteX0" fmla="*/ 762000 w 8162925"/>
                <a:gd name="connsiteY0" fmla="*/ 800100 h 1971675"/>
                <a:gd name="connsiteX1" fmla="*/ 2019300 w 8162925"/>
                <a:gd name="connsiteY1" fmla="*/ 685800 h 1971675"/>
                <a:gd name="connsiteX2" fmla="*/ 3714750 w 8162925"/>
                <a:gd name="connsiteY2" fmla="*/ 428625 h 1971675"/>
                <a:gd name="connsiteX3" fmla="*/ 3800475 w 8162925"/>
                <a:gd name="connsiteY3" fmla="*/ 428625 h 1971675"/>
                <a:gd name="connsiteX4" fmla="*/ 5553075 w 8162925"/>
                <a:gd name="connsiteY4" fmla="*/ 28575 h 1971675"/>
                <a:gd name="connsiteX5" fmla="*/ 5924550 w 8162925"/>
                <a:gd name="connsiteY5" fmla="*/ 0 h 1971675"/>
                <a:gd name="connsiteX6" fmla="*/ 6905625 w 8162925"/>
                <a:gd name="connsiteY6" fmla="*/ 28575 h 1971675"/>
                <a:gd name="connsiteX7" fmla="*/ 7943850 w 8162925"/>
                <a:gd name="connsiteY7" fmla="*/ 257175 h 1971675"/>
                <a:gd name="connsiteX8" fmla="*/ 8124825 w 8162925"/>
                <a:gd name="connsiteY8" fmla="*/ 723900 h 1971675"/>
                <a:gd name="connsiteX9" fmla="*/ 8153400 w 8162925"/>
                <a:gd name="connsiteY9" fmla="*/ 809625 h 1971675"/>
                <a:gd name="connsiteX10" fmla="*/ 8162925 w 8162925"/>
                <a:gd name="connsiteY10" fmla="*/ 1152525 h 1971675"/>
                <a:gd name="connsiteX11" fmla="*/ 8029575 w 8162925"/>
                <a:gd name="connsiteY11" fmla="*/ 1485900 h 1971675"/>
                <a:gd name="connsiteX12" fmla="*/ 7524750 w 8162925"/>
                <a:gd name="connsiteY12" fmla="*/ 1790700 h 1971675"/>
                <a:gd name="connsiteX13" fmla="*/ 7439025 w 8162925"/>
                <a:gd name="connsiteY13" fmla="*/ 1838325 h 1971675"/>
                <a:gd name="connsiteX14" fmla="*/ 7010400 w 8162925"/>
                <a:gd name="connsiteY14" fmla="*/ 1971675 h 1971675"/>
                <a:gd name="connsiteX15" fmla="*/ 6848475 w 8162925"/>
                <a:gd name="connsiteY15" fmla="*/ 1971675 h 1971675"/>
                <a:gd name="connsiteX16" fmla="*/ 6324600 w 8162925"/>
                <a:gd name="connsiteY16" fmla="*/ 1971675 h 1971675"/>
                <a:gd name="connsiteX17" fmla="*/ 5991225 w 8162925"/>
                <a:gd name="connsiteY17" fmla="*/ 1971675 h 1971675"/>
                <a:gd name="connsiteX18" fmla="*/ 4419600 w 8162925"/>
                <a:gd name="connsiteY18" fmla="*/ 1781175 h 1971675"/>
                <a:gd name="connsiteX19" fmla="*/ 4067175 w 8162925"/>
                <a:gd name="connsiteY19" fmla="*/ 1771650 h 1971675"/>
                <a:gd name="connsiteX20" fmla="*/ 3667125 w 8162925"/>
                <a:gd name="connsiteY20" fmla="*/ 1762125 h 1971675"/>
                <a:gd name="connsiteX21" fmla="*/ 3524250 w 8162925"/>
                <a:gd name="connsiteY21" fmla="*/ 1752600 h 1971675"/>
                <a:gd name="connsiteX22" fmla="*/ 2362200 w 8162925"/>
                <a:gd name="connsiteY22" fmla="*/ 1504950 h 1971675"/>
                <a:gd name="connsiteX23" fmla="*/ 2286000 w 8162925"/>
                <a:gd name="connsiteY23" fmla="*/ 1476375 h 1971675"/>
                <a:gd name="connsiteX24" fmla="*/ 2228850 w 8162925"/>
                <a:gd name="connsiteY24" fmla="*/ 1457325 h 1971675"/>
                <a:gd name="connsiteX25" fmla="*/ 2095500 w 8162925"/>
                <a:gd name="connsiteY25" fmla="*/ 1447800 h 1971675"/>
                <a:gd name="connsiteX26" fmla="*/ 0 w 8162925"/>
                <a:gd name="connsiteY26" fmla="*/ 952500 h 1971675"/>
                <a:gd name="connsiteX27" fmla="*/ 847725 w 8162925"/>
                <a:gd name="connsiteY27" fmla="*/ 819150 h 1971675"/>
                <a:gd name="connsiteX0" fmla="*/ 762000 w 8162925"/>
                <a:gd name="connsiteY0" fmla="*/ 800100 h 1971675"/>
                <a:gd name="connsiteX1" fmla="*/ 2019300 w 8162925"/>
                <a:gd name="connsiteY1" fmla="*/ 685800 h 1971675"/>
                <a:gd name="connsiteX2" fmla="*/ 3714750 w 8162925"/>
                <a:gd name="connsiteY2" fmla="*/ 428625 h 1971675"/>
                <a:gd name="connsiteX3" fmla="*/ 3800475 w 8162925"/>
                <a:gd name="connsiteY3" fmla="*/ 428625 h 1971675"/>
                <a:gd name="connsiteX4" fmla="*/ 5553075 w 8162925"/>
                <a:gd name="connsiteY4" fmla="*/ 28575 h 1971675"/>
                <a:gd name="connsiteX5" fmla="*/ 5924550 w 8162925"/>
                <a:gd name="connsiteY5" fmla="*/ 0 h 1971675"/>
                <a:gd name="connsiteX6" fmla="*/ 6905625 w 8162925"/>
                <a:gd name="connsiteY6" fmla="*/ 28575 h 1971675"/>
                <a:gd name="connsiteX7" fmla="*/ 7448550 w 8162925"/>
                <a:gd name="connsiteY7" fmla="*/ 104775 h 1971675"/>
                <a:gd name="connsiteX8" fmla="*/ 7943850 w 8162925"/>
                <a:gd name="connsiteY8" fmla="*/ 257175 h 1971675"/>
                <a:gd name="connsiteX9" fmla="*/ 8124825 w 8162925"/>
                <a:gd name="connsiteY9" fmla="*/ 723900 h 1971675"/>
                <a:gd name="connsiteX10" fmla="*/ 8153400 w 8162925"/>
                <a:gd name="connsiteY10" fmla="*/ 809625 h 1971675"/>
                <a:gd name="connsiteX11" fmla="*/ 8162925 w 8162925"/>
                <a:gd name="connsiteY11" fmla="*/ 1152525 h 1971675"/>
                <a:gd name="connsiteX12" fmla="*/ 8029575 w 8162925"/>
                <a:gd name="connsiteY12" fmla="*/ 1485900 h 1971675"/>
                <a:gd name="connsiteX13" fmla="*/ 7524750 w 8162925"/>
                <a:gd name="connsiteY13" fmla="*/ 1790700 h 1971675"/>
                <a:gd name="connsiteX14" fmla="*/ 7439025 w 8162925"/>
                <a:gd name="connsiteY14" fmla="*/ 1838325 h 1971675"/>
                <a:gd name="connsiteX15" fmla="*/ 7010400 w 8162925"/>
                <a:gd name="connsiteY15" fmla="*/ 1971675 h 1971675"/>
                <a:gd name="connsiteX16" fmla="*/ 6848475 w 8162925"/>
                <a:gd name="connsiteY16" fmla="*/ 1971675 h 1971675"/>
                <a:gd name="connsiteX17" fmla="*/ 6324600 w 8162925"/>
                <a:gd name="connsiteY17" fmla="*/ 1971675 h 1971675"/>
                <a:gd name="connsiteX18" fmla="*/ 5991225 w 8162925"/>
                <a:gd name="connsiteY18" fmla="*/ 1971675 h 1971675"/>
                <a:gd name="connsiteX19" fmla="*/ 4419600 w 8162925"/>
                <a:gd name="connsiteY19" fmla="*/ 1781175 h 1971675"/>
                <a:gd name="connsiteX20" fmla="*/ 4067175 w 8162925"/>
                <a:gd name="connsiteY20" fmla="*/ 1771650 h 1971675"/>
                <a:gd name="connsiteX21" fmla="*/ 3667125 w 8162925"/>
                <a:gd name="connsiteY21" fmla="*/ 1762125 h 1971675"/>
                <a:gd name="connsiteX22" fmla="*/ 3524250 w 8162925"/>
                <a:gd name="connsiteY22" fmla="*/ 1752600 h 1971675"/>
                <a:gd name="connsiteX23" fmla="*/ 2362200 w 8162925"/>
                <a:gd name="connsiteY23" fmla="*/ 1504950 h 1971675"/>
                <a:gd name="connsiteX24" fmla="*/ 2286000 w 8162925"/>
                <a:gd name="connsiteY24" fmla="*/ 1476375 h 1971675"/>
                <a:gd name="connsiteX25" fmla="*/ 2228850 w 8162925"/>
                <a:gd name="connsiteY25" fmla="*/ 1457325 h 1971675"/>
                <a:gd name="connsiteX26" fmla="*/ 2095500 w 8162925"/>
                <a:gd name="connsiteY26" fmla="*/ 1447800 h 1971675"/>
                <a:gd name="connsiteX27" fmla="*/ 0 w 8162925"/>
                <a:gd name="connsiteY27" fmla="*/ 952500 h 1971675"/>
                <a:gd name="connsiteX28" fmla="*/ 847725 w 8162925"/>
                <a:gd name="connsiteY28" fmla="*/ 819150 h 1971675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3800475 w 8162925"/>
                <a:gd name="connsiteY3" fmla="*/ 457866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43850 w 8162925"/>
                <a:gd name="connsiteY9" fmla="*/ 286416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43850 w 8162925"/>
                <a:gd name="connsiteY9" fmla="*/ 286416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419600 w 8162925"/>
                <a:gd name="connsiteY20" fmla="*/ 1810416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648200 w 8162925"/>
                <a:gd name="connsiteY20" fmla="*/ 1877091 h 2000916"/>
                <a:gd name="connsiteX21" fmla="*/ 4067175 w 8162925"/>
                <a:gd name="connsiteY21" fmla="*/ 1800891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24825 w 8162925"/>
                <a:gd name="connsiteY10" fmla="*/ 7531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648200 w 8162925"/>
                <a:gd name="connsiteY20" fmla="*/ 1877091 h 2000916"/>
                <a:gd name="connsiteX21" fmla="*/ 4095750 w 8162925"/>
                <a:gd name="connsiteY21" fmla="*/ 1848516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  <a:gd name="connsiteX0" fmla="*/ 762000 w 8162925"/>
                <a:gd name="connsiteY0" fmla="*/ 829341 h 2000916"/>
                <a:gd name="connsiteX1" fmla="*/ 2019300 w 8162925"/>
                <a:gd name="connsiteY1" fmla="*/ 715041 h 2000916"/>
                <a:gd name="connsiteX2" fmla="*/ 3714750 w 8162925"/>
                <a:gd name="connsiteY2" fmla="*/ 457866 h 2000916"/>
                <a:gd name="connsiteX3" fmla="*/ 4467225 w 8162925"/>
                <a:gd name="connsiteY3" fmla="*/ 276891 h 2000916"/>
                <a:gd name="connsiteX4" fmla="*/ 5553075 w 8162925"/>
                <a:gd name="connsiteY4" fmla="*/ 57816 h 2000916"/>
                <a:gd name="connsiteX5" fmla="*/ 5924550 w 8162925"/>
                <a:gd name="connsiteY5" fmla="*/ 29241 h 2000916"/>
                <a:gd name="connsiteX6" fmla="*/ 6419850 w 8162925"/>
                <a:gd name="connsiteY6" fmla="*/ 666 h 2000916"/>
                <a:gd name="connsiteX7" fmla="*/ 6905625 w 8162925"/>
                <a:gd name="connsiteY7" fmla="*/ 57816 h 2000916"/>
                <a:gd name="connsiteX8" fmla="*/ 7448550 w 8162925"/>
                <a:gd name="connsiteY8" fmla="*/ 134016 h 2000916"/>
                <a:gd name="connsiteX9" fmla="*/ 7905750 w 8162925"/>
                <a:gd name="connsiteY9" fmla="*/ 334041 h 2000916"/>
                <a:gd name="connsiteX10" fmla="*/ 8105775 w 8162925"/>
                <a:gd name="connsiteY10" fmla="*/ 676941 h 2000916"/>
                <a:gd name="connsiteX11" fmla="*/ 8153400 w 8162925"/>
                <a:gd name="connsiteY11" fmla="*/ 838866 h 2000916"/>
                <a:gd name="connsiteX12" fmla="*/ 8162925 w 8162925"/>
                <a:gd name="connsiteY12" fmla="*/ 1181766 h 2000916"/>
                <a:gd name="connsiteX13" fmla="*/ 8029575 w 8162925"/>
                <a:gd name="connsiteY13" fmla="*/ 1515141 h 2000916"/>
                <a:gd name="connsiteX14" fmla="*/ 7524750 w 8162925"/>
                <a:gd name="connsiteY14" fmla="*/ 1819941 h 2000916"/>
                <a:gd name="connsiteX15" fmla="*/ 7439025 w 8162925"/>
                <a:gd name="connsiteY15" fmla="*/ 1867566 h 2000916"/>
                <a:gd name="connsiteX16" fmla="*/ 7010400 w 8162925"/>
                <a:gd name="connsiteY16" fmla="*/ 2000916 h 2000916"/>
                <a:gd name="connsiteX17" fmla="*/ 6848475 w 8162925"/>
                <a:gd name="connsiteY17" fmla="*/ 2000916 h 2000916"/>
                <a:gd name="connsiteX18" fmla="*/ 6324600 w 8162925"/>
                <a:gd name="connsiteY18" fmla="*/ 2000916 h 2000916"/>
                <a:gd name="connsiteX19" fmla="*/ 5991225 w 8162925"/>
                <a:gd name="connsiteY19" fmla="*/ 2000916 h 2000916"/>
                <a:gd name="connsiteX20" fmla="*/ 4648200 w 8162925"/>
                <a:gd name="connsiteY20" fmla="*/ 1877091 h 2000916"/>
                <a:gd name="connsiteX21" fmla="*/ 4095750 w 8162925"/>
                <a:gd name="connsiteY21" fmla="*/ 1848516 h 2000916"/>
                <a:gd name="connsiteX22" fmla="*/ 3667125 w 8162925"/>
                <a:gd name="connsiteY22" fmla="*/ 1791366 h 2000916"/>
                <a:gd name="connsiteX23" fmla="*/ 3524250 w 8162925"/>
                <a:gd name="connsiteY23" fmla="*/ 1781841 h 2000916"/>
                <a:gd name="connsiteX24" fmla="*/ 2362200 w 8162925"/>
                <a:gd name="connsiteY24" fmla="*/ 1534191 h 2000916"/>
                <a:gd name="connsiteX25" fmla="*/ 2286000 w 8162925"/>
                <a:gd name="connsiteY25" fmla="*/ 1505616 h 2000916"/>
                <a:gd name="connsiteX26" fmla="*/ 2228850 w 8162925"/>
                <a:gd name="connsiteY26" fmla="*/ 1486566 h 2000916"/>
                <a:gd name="connsiteX27" fmla="*/ 2095500 w 8162925"/>
                <a:gd name="connsiteY27" fmla="*/ 1477041 h 2000916"/>
                <a:gd name="connsiteX28" fmla="*/ 0 w 8162925"/>
                <a:gd name="connsiteY28" fmla="*/ 981741 h 2000916"/>
                <a:gd name="connsiteX29" fmla="*/ 847725 w 8162925"/>
                <a:gd name="connsiteY29" fmla="*/ 848391 h 2000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162925" h="2000916">
                  <a:moveTo>
                    <a:pt x="762000" y="829341"/>
                  </a:moveTo>
                  <a:lnTo>
                    <a:pt x="2019300" y="715041"/>
                  </a:lnTo>
                  <a:lnTo>
                    <a:pt x="3714750" y="457866"/>
                  </a:lnTo>
                  <a:lnTo>
                    <a:pt x="4467225" y="276891"/>
                  </a:lnTo>
                  <a:lnTo>
                    <a:pt x="5553075" y="57816"/>
                  </a:lnTo>
                  <a:lnTo>
                    <a:pt x="5924550" y="29241"/>
                  </a:lnTo>
                  <a:cubicBezTo>
                    <a:pt x="6092825" y="35591"/>
                    <a:pt x="6251575" y="-5684"/>
                    <a:pt x="6419850" y="666"/>
                  </a:cubicBezTo>
                  <a:lnTo>
                    <a:pt x="6905625" y="57816"/>
                  </a:lnTo>
                  <a:cubicBezTo>
                    <a:pt x="7064375" y="92741"/>
                    <a:pt x="7289800" y="99091"/>
                    <a:pt x="7448550" y="134016"/>
                  </a:cubicBezTo>
                  <a:cubicBezTo>
                    <a:pt x="7600950" y="200691"/>
                    <a:pt x="7743825" y="229266"/>
                    <a:pt x="7905750" y="334041"/>
                  </a:cubicBezTo>
                  <a:cubicBezTo>
                    <a:pt x="8045450" y="473741"/>
                    <a:pt x="8032750" y="537241"/>
                    <a:pt x="8105775" y="676941"/>
                  </a:cubicBezTo>
                  <a:cubicBezTo>
                    <a:pt x="8135465" y="756114"/>
                    <a:pt x="8153400" y="802214"/>
                    <a:pt x="8153400" y="838866"/>
                  </a:cubicBezTo>
                  <a:lnTo>
                    <a:pt x="8162925" y="1181766"/>
                  </a:lnTo>
                  <a:lnTo>
                    <a:pt x="8029575" y="1515141"/>
                  </a:lnTo>
                  <a:lnTo>
                    <a:pt x="7524750" y="1819941"/>
                  </a:lnTo>
                  <a:cubicBezTo>
                    <a:pt x="7444534" y="1860049"/>
                    <a:pt x="7468630" y="1837961"/>
                    <a:pt x="7439025" y="1867566"/>
                  </a:cubicBezTo>
                  <a:lnTo>
                    <a:pt x="7010400" y="2000916"/>
                  </a:lnTo>
                  <a:lnTo>
                    <a:pt x="6848475" y="2000916"/>
                  </a:lnTo>
                  <a:lnTo>
                    <a:pt x="6324600" y="2000916"/>
                  </a:lnTo>
                  <a:lnTo>
                    <a:pt x="5991225" y="2000916"/>
                  </a:lnTo>
                  <a:lnTo>
                    <a:pt x="4648200" y="1877091"/>
                  </a:lnTo>
                  <a:cubicBezTo>
                    <a:pt x="4454525" y="1851691"/>
                    <a:pt x="4259262" y="1862803"/>
                    <a:pt x="4095750" y="1848516"/>
                  </a:cubicBezTo>
                  <a:cubicBezTo>
                    <a:pt x="3932238" y="1834229"/>
                    <a:pt x="3762375" y="1802478"/>
                    <a:pt x="3667125" y="1791366"/>
                  </a:cubicBezTo>
                  <a:cubicBezTo>
                    <a:pt x="3571875" y="1780254"/>
                    <a:pt x="3524250" y="1781841"/>
                    <a:pt x="3524250" y="1781841"/>
                  </a:cubicBezTo>
                  <a:lnTo>
                    <a:pt x="2362200" y="1534191"/>
                  </a:lnTo>
                  <a:lnTo>
                    <a:pt x="2286000" y="1505616"/>
                  </a:lnTo>
                  <a:cubicBezTo>
                    <a:pt x="2267089" y="1498862"/>
                    <a:pt x="2248831" y="1488564"/>
                    <a:pt x="2228850" y="1486566"/>
                  </a:cubicBezTo>
                  <a:cubicBezTo>
                    <a:pt x="2120963" y="1475777"/>
                    <a:pt x="2165508" y="1477041"/>
                    <a:pt x="2095500" y="1477041"/>
                  </a:cubicBezTo>
                  <a:lnTo>
                    <a:pt x="0" y="981741"/>
                  </a:lnTo>
                  <a:lnTo>
                    <a:pt x="847725" y="848391"/>
                  </a:lnTo>
                </a:path>
              </a:pathLst>
            </a:cu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2" name="Straight Arrow Connector 11"/>
          <p:cNvCxnSpPr/>
          <p:nvPr/>
        </p:nvCxnSpPr>
        <p:spPr>
          <a:xfrm>
            <a:off x="4067944" y="3995772"/>
            <a:ext cx="4464496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860032" y="3851756"/>
            <a:ext cx="15825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 few 100 nm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076056" y="3419708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“Displacement spike”</a:t>
            </a:r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444208" y="4715852"/>
            <a:ext cx="504056" cy="1512168"/>
          </a:xfrm>
          <a:prstGeom prst="straightConnector1">
            <a:avLst/>
          </a:prstGeom>
          <a:ln w="190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156176" y="6300028"/>
            <a:ext cx="2014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Vacancy-rich core</a:t>
            </a:r>
            <a:endParaRPr lang="en-GB" dirty="0"/>
          </a:p>
        </p:txBody>
      </p:sp>
      <p:cxnSp>
        <p:nvCxnSpPr>
          <p:cNvPr id="136" name="Straight Arrow Connector 135"/>
          <p:cNvCxnSpPr>
            <a:stCxn id="134" idx="15"/>
          </p:cNvCxnSpPr>
          <p:nvPr/>
        </p:nvCxnSpPr>
        <p:spPr>
          <a:xfrm>
            <a:off x="8228107" y="5246864"/>
            <a:ext cx="16301" cy="40509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TextBox 136"/>
          <p:cNvSpPr txBox="1"/>
          <p:nvPr/>
        </p:nvSpPr>
        <p:spPr>
          <a:xfrm>
            <a:off x="6876256" y="5723964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Interstitial-rich shell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2267744" y="1475492"/>
            <a:ext cx="1189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“Thermal”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4139952" y="1124744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dirty="0" smtClean="0"/>
              <a:t>=1</a:t>
            </a:r>
            <a:endParaRPr lang="en-GB" dirty="0"/>
          </a:p>
        </p:txBody>
      </p:sp>
      <p:sp>
        <p:nvSpPr>
          <p:cNvPr id="138" name="TextBox 137"/>
          <p:cNvSpPr txBox="1"/>
          <p:nvPr/>
        </p:nvSpPr>
        <p:spPr>
          <a:xfrm>
            <a:off x="5220072" y="908720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dirty="0" smtClean="0"/>
              <a:t>=2</a:t>
            </a:r>
            <a:endParaRPr lang="en-GB" dirty="0"/>
          </a:p>
        </p:txBody>
      </p:sp>
      <p:sp>
        <p:nvSpPr>
          <p:cNvPr id="139" name="TextBox 138"/>
          <p:cNvSpPr txBox="1"/>
          <p:nvPr/>
        </p:nvSpPr>
        <p:spPr>
          <a:xfrm>
            <a:off x="6300192" y="764704"/>
            <a:ext cx="498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dirty="0" smtClean="0"/>
              <a:t>=3</a:t>
            </a:r>
            <a:endParaRPr lang="en-GB" dirty="0"/>
          </a:p>
        </p:txBody>
      </p:sp>
      <p:sp>
        <p:nvSpPr>
          <p:cNvPr id="140" name="TextBox 139"/>
          <p:cNvSpPr txBox="1"/>
          <p:nvPr/>
        </p:nvSpPr>
        <p:spPr>
          <a:xfrm>
            <a:off x="7596336" y="836712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i</a:t>
            </a:r>
            <a:r>
              <a:rPr lang="en-GB" dirty="0" smtClean="0"/>
              <a:t>=….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395536" y="3933056"/>
                <a:ext cx="3112390" cy="20172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After </a:t>
                </a:r>
                <a:r>
                  <a:rPr lang="en-GB" i="1" dirty="0" err="1" smtClean="0"/>
                  <a:t>i</a:t>
                </a:r>
                <a:r>
                  <a:rPr lang="en-GB" baseline="30000" dirty="0" err="1" smtClean="0"/>
                  <a:t>th</a:t>
                </a:r>
                <a:r>
                  <a:rPr lang="en-GB" baseline="30000" dirty="0" smtClean="0"/>
                  <a:t> </a:t>
                </a:r>
                <a:r>
                  <a:rPr lang="en-GB" dirty="0" smtClean="0"/>
                  <a:t>stage,</a:t>
                </a:r>
              </a:p>
              <a:p>
                <a:r>
                  <a:rPr lang="en-GB" dirty="0" smtClean="0"/>
                  <a:t>We have 2</a:t>
                </a:r>
                <a:r>
                  <a:rPr lang="en-GB" baseline="30000" dirty="0" smtClean="0"/>
                  <a:t>i</a:t>
                </a:r>
                <a:r>
                  <a:rPr lang="en-GB" dirty="0" smtClean="0"/>
                  <a:t> displaced atoms:</a:t>
                </a:r>
              </a:p>
              <a:p>
                <a:endParaRPr lang="en-GB" dirty="0"/>
              </a:p>
              <a:p>
                <a:r>
                  <a:rPr lang="en-GB" dirty="0" smtClean="0"/>
                  <a:t>Stops when: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400" i="1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sz="2400" i="1">
                                <a:latin typeface="Cambria Math"/>
                              </a:rPr>
                              <m:t>𝐸</m:t>
                            </m:r>
                          </m:e>
                          <m:sub>
                            <m:r>
                              <a:rPr lang="en-GB" sz="2400" i="1">
                                <a:latin typeface="Cambria Math"/>
                              </a:rPr>
                              <m:t>𝑘</m:t>
                            </m:r>
                          </m:sub>
                        </m:sSub>
                      </m:num>
                      <m:den>
                        <m:sSup>
                          <m:sSupPr>
                            <m:ctrlPr>
                              <a:rPr lang="en-GB" sz="2400" i="1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GB" sz="2400">
                                <a:latin typeface="Cambria Math"/>
                              </a:rPr>
                              <m:t>2</m:t>
                            </m:r>
                          </m:e>
                          <m:sup>
                            <m:r>
                              <a:rPr lang="en-GB" sz="2400" i="1">
                                <a:latin typeface="Cambria Math"/>
                              </a:rPr>
                              <m:t>𝑖</m:t>
                            </m:r>
                          </m:sup>
                        </m:sSup>
                      </m:den>
                    </m:f>
                    <m:r>
                      <a:rPr lang="en-GB" sz="2400">
                        <a:latin typeface="Cambria Math"/>
                      </a:rPr>
                      <m:t>&lt;2</m:t>
                    </m:r>
                    <m:sSub>
                      <m:sSubPr>
                        <m:ctrlPr>
                          <a:rPr lang="en-GB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400" i="1">
                            <a:latin typeface="Cambria Math"/>
                          </a:rPr>
                          <m:t>𝐸</m:t>
                        </m:r>
                      </m:e>
                      <m:sub>
                        <m:r>
                          <a:rPr lang="en-GB" sz="2400" i="1">
                            <a:latin typeface="Cambria Math"/>
                          </a:rPr>
                          <m:t>𝑑</m:t>
                        </m:r>
                      </m:sub>
                    </m:sSub>
                  </m:oMath>
                </a14:m>
                <a:endParaRPr lang="en-GB" dirty="0" smtClean="0"/>
              </a:p>
              <a:p>
                <a:endParaRPr lang="en-GB" dirty="0"/>
              </a:p>
              <a:p>
                <a:r>
                  <a:rPr lang="en-GB" dirty="0" smtClean="0"/>
                  <a:t>So </a:t>
                </a:r>
                <a:r>
                  <a:rPr lang="en-GB" dirty="0" err="1" smtClean="0"/>
                  <a:t>N</a:t>
                </a:r>
                <a:r>
                  <a:rPr lang="en-GB" baseline="-25000" dirty="0" err="1" smtClean="0"/>
                  <a:t>displacements</a:t>
                </a:r>
                <a:r>
                  <a:rPr lang="en-GB" baseline="-25000" dirty="0" smtClean="0"/>
                  <a:t> </a:t>
                </a:r>
                <a:r>
                  <a:rPr lang="en-GB" dirty="0" smtClean="0"/>
                  <a:t>2</a:t>
                </a:r>
                <a:r>
                  <a:rPr lang="en-GB" baseline="30000" dirty="0" smtClean="0"/>
                  <a:t>i</a:t>
                </a:r>
                <a:r>
                  <a:rPr lang="en-GB" dirty="0" smtClean="0"/>
                  <a:t> = </a:t>
                </a:r>
                <a:r>
                  <a:rPr lang="en-GB" dirty="0" err="1" smtClean="0"/>
                  <a:t>E</a:t>
                </a:r>
                <a:r>
                  <a:rPr lang="en-GB" baseline="-25000" dirty="0" err="1" smtClean="0"/>
                  <a:t>k</a:t>
                </a:r>
                <a:r>
                  <a:rPr lang="en-GB" baseline="-25000" dirty="0" smtClean="0"/>
                  <a:t> </a:t>
                </a:r>
                <a:r>
                  <a:rPr lang="en-GB" dirty="0" smtClean="0"/>
                  <a:t>/ 2E</a:t>
                </a:r>
                <a:r>
                  <a:rPr lang="en-GB" baseline="-25000" dirty="0" smtClean="0"/>
                  <a:t>d</a:t>
                </a:r>
                <a:endParaRPr lang="en-GB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933056"/>
                <a:ext cx="3112390" cy="2017284"/>
              </a:xfrm>
              <a:prstGeom prst="rect">
                <a:avLst/>
              </a:prstGeom>
              <a:blipFill rotWithShape="1">
                <a:blip r:embed="rId2"/>
                <a:stretch>
                  <a:fillRect l="-1765" t="-1511" r="-1373" b="-30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207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itle 1"/>
          <p:cNvSpPr txBox="1">
            <a:spLocks/>
          </p:cNvSpPr>
          <p:nvPr/>
        </p:nvSpPr>
        <p:spPr>
          <a:xfrm>
            <a:off x="467544" y="332656"/>
            <a:ext cx="8229600" cy="519336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The collision cascade: evolution after initiation</a:t>
            </a:r>
            <a:endParaRPr lang="en-GB" dirty="0"/>
          </a:p>
        </p:txBody>
      </p:sp>
      <p:pic>
        <p:nvPicPr>
          <p:cNvPr id="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1047750"/>
            <a:ext cx="3182938" cy="241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2" name="Picture 4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52736"/>
            <a:ext cx="3124200" cy="2332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4" name="Picture 5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3608388"/>
            <a:ext cx="3192463" cy="241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 Box 6"/>
          <p:cNvSpPr txBox="1">
            <a:spLocks noChangeArrowheads="1"/>
          </p:cNvSpPr>
          <p:nvPr/>
        </p:nvSpPr>
        <p:spPr bwMode="auto">
          <a:xfrm>
            <a:off x="4570413" y="3568700"/>
            <a:ext cx="436880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1600" dirty="0" smtClean="0"/>
              <a:t>“Molecular dynamics” simulation: up to 30 ps.</a:t>
            </a:r>
            <a:endParaRPr lang="en-GB" sz="1600" dirty="0"/>
          </a:p>
          <a:p>
            <a:pPr eaLnBrk="0" hangingPunct="0"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1600" dirty="0"/>
              <a:t>Only the out-of-place atoms are shown – </a:t>
            </a:r>
            <a:br>
              <a:rPr lang="en-GB" sz="1600" dirty="0"/>
            </a:br>
            <a:r>
              <a:rPr lang="en-GB" sz="1600" dirty="0">
                <a:solidFill>
                  <a:srgbClr val="009900"/>
                </a:solidFill>
              </a:rPr>
              <a:t>vacancies in green</a:t>
            </a:r>
            <a:r>
              <a:rPr lang="en-GB" sz="1600" dirty="0"/>
              <a:t>; </a:t>
            </a:r>
            <a:r>
              <a:rPr lang="en-GB" sz="1600" dirty="0" smtClean="0">
                <a:solidFill>
                  <a:srgbClr val="FF0000"/>
                </a:solidFill>
              </a:rPr>
              <a:t>self </a:t>
            </a:r>
            <a:r>
              <a:rPr lang="en-GB" sz="1600" dirty="0">
                <a:solidFill>
                  <a:srgbClr val="FF0000"/>
                </a:solidFill>
              </a:rPr>
              <a:t>interstitials in red</a:t>
            </a:r>
            <a:r>
              <a:rPr lang="en-GB" sz="1600" dirty="0"/>
              <a:t>.</a:t>
            </a:r>
          </a:p>
          <a:p>
            <a:pPr eaLnBrk="0" hangingPunct="0"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1600" dirty="0" smtClean="0"/>
              <a:t>Started by a low-energy collision  (10keV ion): </a:t>
            </a:r>
            <a:br>
              <a:rPr lang="en-GB" sz="1600" dirty="0" smtClean="0"/>
            </a:br>
            <a:r>
              <a:rPr lang="en-GB" sz="1600" dirty="0" smtClean="0"/>
              <a:t>end of cascade branch.</a:t>
            </a:r>
          </a:p>
          <a:p>
            <a:pPr eaLnBrk="0" hangingPunct="0"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1600" dirty="0" smtClean="0"/>
              <a:t>10 </a:t>
            </a:r>
            <a:r>
              <a:rPr lang="en-GB" sz="1600" dirty="0" err="1" smtClean="0"/>
              <a:t>keV</a:t>
            </a:r>
            <a:r>
              <a:rPr lang="en-GB" sz="1600" dirty="0" smtClean="0"/>
              <a:t> &lt; </a:t>
            </a:r>
            <a:r>
              <a:rPr lang="en-GB" sz="1600" dirty="0" err="1" smtClean="0"/>
              <a:t>E</a:t>
            </a:r>
            <a:r>
              <a:rPr lang="en-GB" sz="1600" baseline="-25000" dirty="0" err="1" smtClean="0"/>
              <a:t>ex</a:t>
            </a:r>
            <a:r>
              <a:rPr lang="en-GB" sz="1600" dirty="0" smtClean="0"/>
              <a:t>, </a:t>
            </a:r>
          </a:p>
          <a:p>
            <a:pPr eaLnBrk="0" hangingPunct="0">
              <a:spcBef>
                <a:spcPct val="5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1600" dirty="0" smtClean="0"/>
              <a:t>so </a:t>
            </a:r>
            <a:r>
              <a:rPr lang="en-GB" sz="1600" dirty="0" err="1" smtClean="0"/>
              <a:t>N</a:t>
            </a:r>
            <a:r>
              <a:rPr lang="en-GB" sz="1600" baseline="-25000" dirty="0" err="1" smtClean="0"/>
              <a:t>displacement</a:t>
            </a:r>
            <a:r>
              <a:rPr lang="en-GB" sz="1600" dirty="0" smtClean="0"/>
              <a:t> </a:t>
            </a:r>
            <a:r>
              <a:rPr lang="en-GB" sz="1600" baseline="-25000" dirty="0" smtClean="0"/>
              <a:t> </a:t>
            </a:r>
            <a:r>
              <a:rPr lang="en-GB" sz="1600" dirty="0" smtClean="0"/>
              <a:t>~ 10000/25  = 400</a:t>
            </a:r>
            <a:endParaRPr lang="en-GB" sz="1600" dirty="0"/>
          </a:p>
        </p:txBody>
      </p:sp>
      <p:sp>
        <p:nvSpPr>
          <p:cNvPr id="60" name="Line 7"/>
          <p:cNvSpPr>
            <a:spLocks noChangeShapeType="1"/>
          </p:cNvSpPr>
          <p:nvPr/>
        </p:nvSpPr>
        <p:spPr bwMode="auto">
          <a:xfrm flipV="1">
            <a:off x="577850" y="2259013"/>
            <a:ext cx="2400300" cy="781050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" name="Oval 9"/>
          <p:cNvSpPr>
            <a:spLocks noChangeArrowheads="1"/>
          </p:cNvSpPr>
          <p:nvPr/>
        </p:nvSpPr>
        <p:spPr bwMode="auto">
          <a:xfrm>
            <a:off x="288925" y="2876550"/>
            <a:ext cx="390525" cy="3825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/>
              <a:t>n</a:t>
            </a:r>
          </a:p>
        </p:txBody>
      </p:sp>
      <p:sp>
        <p:nvSpPr>
          <p:cNvPr id="62" name="AutoShape 10"/>
          <p:cNvSpPr>
            <a:spLocks noChangeArrowheads="1"/>
          </p:cNvSpPr>
          <p:nvPr/>
        </p:nvSpPr>
        <p:spPr bwMode="auto">
          <a:xfrm rot="12626046">
            <a:off x="3086100" y="2074863"/>
            <a:ext cx="228600" cy="361950"/>
          </a:xfrm>
          <a:prstGeom prst="lef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" name="Line 7"/>
          <p:cNvSpPr>
            <a:spLocks noChangeShapeType="1"/>
          </p:cNvSpPr>
          <p:nvPr/>
        </p:nvSpPr>
        <p:spPr bwMode="auto">
          <a:xfrm flipV="1">
            <a:off x="2987824" y="908720"/>
            <a:ext cx="144016" cy="1296144"/>
          </a:xfrm>
          <a:prstGeom prst="line">
            <a:avLst/>
          </a:prstGeom>
          <a:noFill/>
          <a:ln w="57150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1043608" y="6021288"/>
            <a:ext cx="238078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 smtClean="0"/>
              <a:t>D. Bacon, Y. </a:t>
            </a:r>
            <a:r>
              <a:rPr lang="en-GB" sz="1050" b="1" dirty="0" err="1" smtClean="0"/>
              <a:t>Osetsky</a:t>
            </a:r>
            <a:r>
              <a:rPr lang="en-GB" sz="1050" b="1" dirty="0" smtClean="0"/>
              <a:t>, U. Liverpool</a:t>
            </a:r>
            <a:endParaRPr lang="en-GB" sz="1050" b="1" dirty="0"/>
          </a:p>
        </p:txBody>
      </p:sp>
    </p:spTree>
    <p:extLst>
      <p:ext uri="{BB962C8B-B14F-4D97-AF65-F5344CB8AC3E}">
        <p14:creationId xmlns:p14="http://schemas.microsoft.com/office/powerpoint/2010/main" val="370234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/>
              <a:t>Radiation  </a:t>
            </a:r>
            <a:r>
              <a:rPr lang="en-GB" sz="2800" b="1">
                <a:sym typeface="Wingdings" pitchFamily="2" charset="2"/>
              </a:rPr>
              <a:t> dislocation loops</a:t>
            </a:r>
          </a:p>
        </p:txBody>
      </p:sp>
      <p:graphicFrame>
        <p:nvGraphicFramePr>
          <p:cNvPr id="20507" name="Group 27"/>
          <p:cNvGraphicFramePr>
            <a:graphicFrameLocks noGrp="1"/>
          </p:cNvGraphicFramePr>
          <p:nvPr/>
        </p:nvGraphicFramePr>
        <p:xfrm>
          <a:off x="2559050" y="2393950"/>
          <a:ext cx="4027488" cy="2072640"/>
        </p:xfrm>
        <a:graphic>
          <a:graphicData uri="http://schemas.openxmlformats.org/drawingml/2006/table">
            <a:tbl>
              <a:tblPr/>
              <a:tblGrid>
                <a:gridCol w="4027488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9" name="Rectangle 29"/>
          <p:cNvSpPr>
            <a:spLocks noChangeArrowheads="1"/>
          </p:cNvSpPr>
          <p:nvPr/>
        </p:nvSpPr>
        <p:spPr bwMode="auto">
          <a:xfrm>
            <a:off x="0" y="2928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511" name="Rectangle 31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513" name="Rectangle 33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20515" name="Rectangle 35"/>
          <p:cNvSpPr>
            <a:spLocks noChangeArrowheads="1"/>
          </p:cNvSpPr>
          <p:nvPr/>
        </p:nvSpPr>
        <p:spPr bwMode="auto">
          <a:xfrm>
            <a:off x="0" y="2928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pSp>
        <p:nvGrpSpPr>
          <p:cNvPr id="20715" name="Group 235"/>
          <p:cNvGrpSpPr>
            <a:grpSpLocks/>
          </p:cNvGrpSpPr>
          <p:nvPr/>
        </p:nvGrpSpPr>
        <p:grpSpPr bwMode="auto">
          <a:xfrm>
            <a:off x="161925" y="1423988"/>
            <a:ext cx="3906838" cy="1000125"/>
            <a:chOff x="498" y="1083"/>
            <a:chExt cx="2461" cy="630"/>
          </a:xfrm>
        </p:grpSpPr>
        <p:sp>
          <p:nvSpPr>
            <p:cNvPr id="20516" name="AutoShape 36"/>
            <p:cNvSpPr>
              <a:spLocks noChangeAspect="1" noChangeArrowheads="1" noTextEdit="1"/>
            </p:cNvSpPr>
            <p:nvPr/>
          </p:nvSpPr>
          <p:spPr bwMode="auto">
            <a:xfrm>
              <a:off x="498" y="1083"/>
              <a:ext cx="2442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518" name="Oval 38"/>
            <p:cNvSpPr>
              <a:spLocks noChangeArrowheads="1"/>
            </p:cNvSpPr>
            <p:nvPr/>
          </p:nvSpPr>
          <p:spPr bwMode="auto">
            <a:xfrm>
              <a:off x="957" y="1269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19" name="Oval 39"/>
            <p:cNvSpPr>
              <a:spLocks noChangeArrowheads="1"/>
            </p:cNvSpPr>
            <p:nvPr/>
          </p:nvSpPr>
          <p:spPr bwMode="auto">
            <a:xfrm>
              <a:off x="2493" y="1269"/>
              <a:ext cx="75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0" name="Oval 40"/>
            <p:cNvSpPr>
              <a:spLocks noChangeArrowheads="1"/>
            </p:cNvSpPr>
            <p:nvPr/>
          </p:nvSpPr>
          <p:spPr bwMode="auto">
            <a:xfrm>
              <a:off x="1036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1" name="Oval 41"/>
            <p:cNvSpPr>
              <a:spLocks noChangeArrowheads="1"/>
            </p:cNvSpPr>
            <p:nvPr/>
          </p:nvSpPr>
          <p:spPr bwMode="auto">
            <a:xfrm>
              <a:off x="1110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2" name="Oval 42"/>
            <p:cNvSpPr>
              <a:spLocks noChangeArrowheads="1"/>
            </p:cNvSpPr>
            <p:nvPr/>
          </p:nvSpPr>
          <p:spPr bwMode="auto">
            <a:xfrm>
              <a:off x="1187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3" name="Oval 43"/>
            <p:cNvSpPr>
              <a:spLocks noChangeArrowheads="1"/>
            </p:cNvSpPr>
            <p:nvPr/>
          </p:nvSpPr>
          <p:spPr bwMode="auto">
            <a:xfrm>
              <a:off x="1266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4" name="Oval 44"/>
            <p:cNvSpPr>
              <a:spLocks noChangeArrowheads="1"/>
            </p:cNvSpPr>
            <p:nvPr/>
          </p:nvSpPr>
          <p:spPr bwMode="auto">
            <a:xfrm>
              <a:off x="1343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5" name="Oval 45"/>
            <p:cNvSpPr>
              <a:spLocks noChangeArrowheads="1"/>
            </p:cNvSpPr>
            <p:nvPr/>
          </p:nvSpPr>
          <p:spPr bwMode="auto">
            <a:xfrm>
              <a:off x="1421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6" name="Oval 46"/>
            <p:cNvSpPr>
              <a:spLocks noChangeArrowheads="1"/>
            </p:cNvSpPr>
            <p:nvPr/>
          </p:nvSpPr>
          <p:spPr bwMode="auto">
            <a:xfrm>
              <a:off x="1500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7" name="Oval 47"/>
            <p:cNvSpPr>
              <a:spLocks noChangeArrowheads="1"/>
            </p:cNvSpPr>
            <p:nvPr/>
          </p:nvSpPr>
          <p:spPr bwMode="auto">
            <a:xfrm>
              <a:off x="1652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8" name="Oval 48"/>
            <p:cNvSpPr>
              <a:spLocks noChangeArrowheads="1"/>
            </p:cNvSpPr>
            <p:nvPr/>
          </p:nvSpPr>
          <p:spPr bwMode="auto">
            <a:xfrm>
              <a:off x="1731" y="1269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29" name="Oval 49"/>
            <p:cNvSpPr>
              <a:spLocks noChangeArrowheads="1"/>
            </p:cNvSpPr>
            <p:nvPr/>
          </p:nvSpPr>
          <p:spPr bwMode="auto">
            <a:xfrm>
              <a:off x="1809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0" name="Oval 50"/>
            <p:cNvSpPr>
              <a:spLocks noChangeArrowheads="1"/>
            </p:cNvSpPr>
            <p:nvPr/>
          </p:nvSpPr>
          <p:spPr bwMode="auto">
            <a:xfrm>
              <a:off x="1886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1" name="Oval 51"/>
            <p:cNvSpPr>
              <a:spLocks noChangeArrowheads="1"/>
            </p:cNvSpPr>
            <p:nvPr/>
          </p:nvSpPr>
          <p:spPr bwMode="auto">
            <a:xfrm>
              <a:off x="1963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2" name="Oval 52"/>
            <p:cNvSpPr>
              <a:spLocks noChangeArrowheads="1"/>
            </p:cNvSpPr>
            <p:nvPr/>
          </p:nvSpPr>
          <p:spPr bwMode="auto">
            <a:xfrm>
              <a:off x="2036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3" name="Oval 53"/>
            <p:cNvSpPr>
              <a:spLocks noChangeArrowheads="1"/>
            </p:cNvSpPr>
            <p:nvPr/>
          </p:nvSpPr>
          <p:spPr bwMode="auto">
            <a:xfrm>
              <a:off x="2114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4" name="Oval 54"/>
            <p:cNvSpPr>
              <a:spLocks noChangeArrowheads="1"/>
            </p:cNvSpPr>
            <p:nvPr/>
          </p:nvSpPr>
          <p:spPr bwMode="auto">
            <a:xfrm>
              <a:off x="2193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5" name="Oval 55"/>
            <p:cNvSpPr>
              <a:spLocks noChangeArrowheads="1"/>
            </p:cNvSpPr>
            <p:nvPr/>
          </p:nvSpPr>
          <p:spPr bwMode="auto">
            <a:xfrm>
              <a:off x="2270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6" name="Oval 56"/>
            <p:cNvSpPr>
              <a:spLocks noChangeArrowheads="1"/>
            </p:cNvSpPr>
            <p:nvPr/>
          </p:nvSpPr>
          <p:spPr bwMode="auto">
            <a:xfrm>
              <a:off x="2349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7" name="Oval 57"/>
            <p:cNvSpPr>
              <a:spLocks noChangeArrowheads="1"/>
            </p:cNvSpPr>
            <p:nvPr/>
          </p:nvSpPr>
          <p:spPr bwMode="auto">
            <a:xfrm>
              <a:off x="2424" y="1269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8" name="Oval 58"/>
            <p:cNvSpPr>
              <a:spLocks noChangeArrowheads="1"/>
            </p:cNvSpPr>
            <p:nvPr/>
          </p:nvSpPr>
          <p:spPr bwMode="auto">
            <a:xfrm>
              <a:off x="2646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39" name="Oval 59"/>
            <p:cNvSpPr>
              <a:spLocks noChangeArrowheads="1"/>
            </p:cNvSpPr>
            <p:nvPr/>
          </p:nvSpPr>
          <p:spPr bwMode="auto">
            <a:xfrm>
              <a:off x="2723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40" name="Oval 60"/>
            <p:cNvSpPr>
              <a:spLocks noChangeArrowheads="1"/>
            </p:cNvSpPr>
            <p:nvPr/>
          </p:nvSpPr>
          <p:spPr bwMode="auto">
            <a:xfrm>
              <a:off x="2800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41" name="Oval 61"/>
            <p:cNvSpPr>
              <a:spLocks noChangeArrowheads="1"/>
            </p:cNvSpPr>
            <p:nvPr/>
          </p:nvSpPr>
          <p:spPr bwMode="auto">
            <a:xfrm>
              <a:off x="726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42" name="Oval 62"/>
            <p:cNvSpPr>
              <a:spLocks noChangeArrowheads="1"/>
            </p:cNvSpPr>
            <p:nvPr/>
          </p:nvSpPr>
          <p:spPr bwMode="auto">
            <a:xfrm>
              <a:off x="805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43" name="Oval 63"/>
            <p:cNvSpPr>
              <a:spLocks noChangeArrowheads="1"/>
            </p:cNvSpPr>
            <p:nvPr/>
          </p:nvSpPr>
          <p:spPr bwMode="auto">
            <a:xfrm>
              <a:off x="880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51" name="Oval 71"/>
            <p:cNvSpPr>
              <a:spLocks noChangeArrowheads="1"/>
            </p:cNvSpPr>
            <p:nvPr/>
          </p:nvSpPr>
          <p:spPr bwMode="auto">
            <a:xfrm>
              <a:off x="2725" y="1095"/>
              <a:ext cx="73" cy="7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52" name="Oval 72"/>
            <p:cNvSpPr>
              <a:spLocks noChangeArrowheads="1"/>
            </p:cNvSpPr>
            <p:nvPr/>
          </p:nvSpPr>
          <p:spPr bwMode="auto">
            <a:xfrm>
              <a:off x="1087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53" name="Oval 73"/>
            <p:cNvSpPr>
              <a:spLocks noChangeArrowheads="1"/>
            </p:cNvSpPr>
            <p:nvPr/>
          </p:nvSpPr>
          <p:spPr bwMode="auto">
            <a:xfrm>
              <a:off x="116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54" name="Oval 74"/>
            <p:cNvSpPr>
              <a:spLocks noChangeArrowheads="1"/>
            </p:cNvSpPr>
            <p:nvPr/>
          </p:nvSpPr>
          <p:spPr bwMode="auto">
            <a:xfrm>
              <a:off x="1239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55" name="Oval 75"/>
            <p:cNvSpPr>
              <a:spLocks noChangeArrowheads="1"/>
            </p:cNvSpPr>
            <p:nvPr/>
          </p:nvSpPr>
          <p:spPr bwMode="auto">
            <a:xfrm>
              <a:off x="1318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56" name="Oval 76"/>
            <p:cNvSpPr>
              <a:spLocks noChangeArrowheads="1"/>
            </p:cNvSpPr>
            <p:nvPr/>
          </p:nvSpPr>
          <p:spPr bwMode="auto">
            <a:xfrm>
              <a:off x="1396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57" name="Oval 77"/>
            <p:cNvSpPr>
              <a:spLocks noChangeArrowheads="1"/>
            </p:cNvSpPr>
            <p:nvPr/>
          </p:nvSpPr>
          <p:spPr bwMode="auto">
            <a:xfrm>
              <a:off x="1473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58" name="Oval 78"/>
            <p:cNvSpPr>
              <a:spLocks noChangeArrowheads="1"/>
            </p:cNvSpPr>
            <p:nvPr/>
          </p:nvSpPr>
          <p:spPr bwMode="auto">
            <a:xfrm>
              <a:off x="155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59" name="Oval 79"/>
            <p:cNvSpPr>
              <a:spLocks noChangeArrowheads="1"/>
            </p:cNvSpPr>
            <p:nvPr/>
          </p:nvSpPr>
          <p:spPr bwMode="auto">
            <a:xfrm>
              <a:off x="1627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0" name="Oval 80"/>
            <p:cNvSpPr>
              <a:spLocks noChangeArrowheads="1"/>
            </p:cNvSpPr>
            <p:nvPr/>
          </p:nvSpPr>
          <p:spPr bwMode="auto">
            <a:xfrm>
              <a:off x="1704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1" name="Oval 81"/>
            <p:cNvSpPr>
              <a:spLocks noChangeArrowheads="1"/>
            </p:cNvSpPr>
            <p:nvPr/>
          </p:nvSpPr>
          <p:spPr bwMode="auto">
            <a:xfrm>
              <a:off x="178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2" name="Oval 82"/>
            <p:cNvSpPr>
              <a:spLocks noChangeArrowheads="1"/>
            </p:cNvSpPr>
            <p:nvPr/>
          </p:nvSpPr>
          <p:spPr bwMode="auto">
            <a:xfrm>
              <a:off x="1861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3" name="Oval 83"/>
            <p:cNvSpPr>
              <a:spLocks noChangeArrowheads="1"/>
            </p:cNvSpPr>
            <p:nvPr/>
          </p:nvSpPr>
          <p:spPr bwMode="auto">
            <a:xfrm>
              <a:off x="1938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4" name="Oval 84"/>
            <p:cNvSpPr>
              <a:spLocks noChangeArrowheads="1"/>
            </p:cNvSpPr>
            <p:nvPr/>
          </p:nvSpPr>
          <p:spPr bwMode="auto">
            <a:xfrm>
              <a:off x="2015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5" name="Oval 85"/>
            <p:cNvSpPr>
              <a:spLocks noChangeArrowheads="1"/>
            </p:cNvSpPr>
            <p:nvPr/>
          </p:nvSpPr>
          <p:spPr bwMode="auto">
            <a:xfrm>
              <a:off x="2090" y="1617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6" name="Oval 86"/>
            <p:cNvSpPr>
              <a:spLocks noChangeArrowheads="1"/>
            </p:cNvSpPr>
            <p:nvPr/>
          </p:nvSpPr>
          <p:spPr bwMode="auto">
            <a:xfrm>
              <a:off x="2166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7" name="Oval 87"/>
            <p:cNvSpPr>
              <a:spLocks noChangeArrowheads="1"/>
            </p:cNvSpPr>
            <p:nvPr/>
          </p:nvSpPr>
          <p:spPr bwMode="auto">
            <a:xfrm>
              <a:off x="2245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8" name="Oval 88"/>
            <p:cNvSpPr>
              <a:spLocks noChangeArrowheads="1"/>
            </p:cNvSpPr>
            <p:nvPr/>
          </p:nvSpPr>
          <p:spPr bwMode="auto">
            <a:xfrm>
              <a:off x="2322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69" name="Oval 89"/>
            <p:cNvSpPr>
              <a:spLocks noChangeArrowheads="1"/>
            </p:cNvSpPr>
            <p:nvPr/>
          </p:nvSpPr>
          <p:spPr bwMode="auto">
            <a:xfrm>
              <a:off x="2401" y="1617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0" name="Oval 90"/>
            <p:cNvSpPr>
              <a:spLocks noChangeArrowheads="1"/>
            </p:cNvSpPr>
            <p:nvPr/>
          </p:nvSpPr>
          <p:spPr bwMode="auto">
            <a:xfrm>
              <a:off x="2475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1" name="Oval 91"/>
            <p:cNvSpPr>
              <a:spLocks noChangeArrowheads="1"/>
            </p:cNvSpPr>
            <p:nvPr/>
          </p:nvSpPr>
          <p:spPr bwMode="auto">
            <a:xfrm>
              <a:off x="2619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2" name="Oval 92"/>
            <p:cNvSpPr>
              <a:spLocks noChangeArrowheads="1"/>
            </p:cNvSpPr>
            <p:nvPr/>
          </p:nvSpPr>
          <p:spPr bwMode="auto">
            <a:xfrm>
              <a:off x="2698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3" name="Oval 93"/>
            <p:cNvSpPr>
              <a:spLocks noChangeArrowheads="1"/>
            </p:cNvSpPr>
            <p:nvPr/>
          </p:nvSpPr>
          <p:spPr bwMode="auto">
            <a:xfrm>
              <a:off x="2775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4" name="Oval 94"/>
            <p:cNvSpPr>
              <a:spLocks noChangeArrowheads="1"/>
            </p:cNvSpPr>
            <p:nvPr/>
          </p:nvSpPr>
          <p:spPr bwMode="auto">
            <a:xfrm>
              <a:off x="285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5" name="Oval 95"/>
            <p:cNvSpPr>
              <a:spLocks noChangeArrowheads="1"/>
            </p:cNvSpPr>
            <p:nvPr/>
          </p:nvSpPr>
          <p:spPr bwMode="auto">
            <a:xfrm>
              <a:off x="778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6" name="Oval 96"/>
            <p:cNvSpPr>
              <a:spLocks noChangeArrowheads="1"/>
            </p:cNvSpPr>
            <p:nvPr/>
          </p:nvSpPr>
          <p:spPr bwMode="auto">
            <a:xfrm>
              <a:off x="857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7" name="Oval 97"/>
            <p:cNvSpPr>
              <a:spLocks noChangeArrowheads="1"/>
            </p:cNvSpPr>
            <p:nvPr/>
          </p:nvSpPr>
          <p:spPr bwMode="auto">
            <a:xfrm>
              <a:off x="93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8" name="Oval 98"/>
            <p:cNvSpPr>
              <a:spLocks noChangeArrowheads="1"/>
            </p:cNvSpPr>
            <p:nvPr/>
          </p:nvSpPr>
          <p:spPr bwMode="auto">
            <a:xfrm>
              <a:off x="1416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79" name="Oval 99"/>
            <p:cNvSpPr>
              <a:spLocks noChangeArrowheads="1"/>
            </p:cNvSpPr>
            <p:nvPr/>
          </p:nvSpPr>
          <p:spPr bwMode="auto">
            <a:xfrm>
              <a:off x="1494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0" name="Oval 100"/>
            <p:cNvSpPr>
              <a:spLocks noChangeArrowheads="1"/>
            </p:cNvSpPr>
            <p:nvPr/>
          </p:nvSpPr>
          <p:spPr bwMode="auto">
            <a:xfrm>
              <a:off x="1571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1" name="Oval 101"/>
            <p:cNvSpPr>
              <a:spLocks noChangeArrowheads="1"/>
            </p:cNvSpPr>
            <p:nvPr/>
          </p:nvSpPr>
          <p:spPr bwMode="auto">
            <a:xfrm>
              <a:off x="1650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2" name="Oval 102"/>
            <p:cNvSpPr>
              <a:spLocks noChangeArrowheads="1"/>
            </p:cNvSpPr>
            <p:nvPr/>
          </p:nvSpPr>
          <p:spPr bwMode="auto">
            <a:xfrm>
              <a:off x="1729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3" name="Oval 103"/>
            <p:cNvSpPr>
              <a:spLocks noChangeArrowheads="1"/>
            </p:cNvSpPr>
            <p:nvPr/>
          </p:nvSpPr>
          <p:spPr bwMode="auto">
            <a:xfrm>
              <a:off x="1805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4" name="Oval 104"/>
            <p:cNvSpPr>
              <a:spLocks noChangeArrowheads="1"/>
            </p:cNvSpPr>
            <p:nvPr/>
          </p:nvSpPr>
          <p:spPr bwMode="auto">
            <a:xfrm>
              <a:off x="1880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5" name="Oval 105"/>
            <p:cNvSpPr>
              <a:spLocks noChangeArrowheads="1"/>
            </p:cNvSpPr>
            <p:nvPr/>
          </p:nvSpPr>
          <p:spPr bwMode="auto">
            <a:xfrm>
              <a:off x="1959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6" name="Oval 106"/>
            <p:cNvSpPr>
              <a:spLocks noChangeArrowheads="1"/>
            </p:cNvSpPr>
            <p:nvPr/>
          </p:nvSpPr>
          <p:spPr bwMode="auto">
            <a:xfrm>
              <a:off x="2036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7" name="Oval 107"/>
            <p:cNvSpPr>
              <a:spLocks noChangeArrowheads="1"/>
            </p:cNvSpPr>
            <p:nvPr/>
          </p:nvSpPr>
          <p:spPr bwMode="auto">
            <a:xfrm>
              <a:off x="2114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8" name="Oval 108"/>
            <p:cNvSpPr>
              <a:spLocks noChangeArrowheads="1"/>
            </p:cNvSpPr>
            <p:nvPr/>
          </p:nvSpPr>
          <p:spPr bwMode="auto">
            <a:xfrm>
              <a:off x="2193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89" name="Oval 109"/>
            <p:cNvSpPr>
              <a:spLocks noChangeArrowheads="1"/>
            </p:cNvSpPr>
            <p:nvPr/>
          </p:nvSpPr>
          <p:spPr bwMode="auto">
            <a:xfrm>
              <a:off x="2264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0" name="Oval 110"/>
            <p:cNvSpPr>
              <a:spLocks noChangeArrowheads="1"/>
            </p:cNvSpPr>
            <p:nvPr/>
          </p:nvSpPr>
          <p:spPr bwMode="auto">
            <a:xfrm>
              <a:off x="2343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1" name="Oval 111"/>
            <p:cNvSpPr>
              <a:spLocks noChangeArrowheads="1"/>
            </p:cNvSpPr>
            <p:nvPr/>
          </p:nvSpPr>
          <p:spPr bwMode="auto">
            <a:xfrm>
              <a:off x="2422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2" name="Oval 112"/>
            <p:cNvSpPr>
              <a:spLocks noChangeArrowheads="1"/>
            </p:cNvSpPr>
            <p:nvPr/>
          </p:nvSpPr>
          <p:spPr bwMode="auto">
            <a:xfrm>
              <a:off x="2498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3" name="Oval 113"/>
            <p:cNvSpPr>
              <a:spLocks noChangeArrowheads="1"/>
            </p:cNvSpPr>
            <p:nvPr/>
          </p:nvSpPr>
          <p:spPr bwMode="auto">
            <a:xfrm>
              <a:off x="2577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4" name="Oval 114"/>
            <p:cNvSpPr>
              <a:spLocks noChangeArrowheads="1"/>
            </p:cNvSpPr>
            <p:nvPr/>
          </p:nvSpPr>
          <p:spPr bwMode="auto">
            <a:xfrm>
              <a:off x="2654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5" name="Oval 115"/>
            <p:cNvSpPr>
              <a:spLocks noChangeArrowheads="1"/>
            </p:cNvSpPr>
            <p:nvPr/>
          </p:nvSpPr>
          <p:spPr bwMode="auto">
            <a:xfrm>
              <a:off x="2729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6" name="Oval 116"/>
            <p:cNvSpPr>
              <a:spLocks noChangeArrowheads="1"/>
            </p:cNvSpPr>
            <p:nvPr/>
          </p:nvSpPr>
          <p:spPr bwMode="auto">
            <a:xfrm>
              <a:off x="2808" y="1529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7" name="Oval 117"/>
            <p:cNvSpPr>
              <a:spLocks noChangeArrowheads="1"/>
            </p:cNvSpPr>
            <p:nvPr/>
          </p:nvSpPr>
          <p:spPr bwMode="auto">
            <a:xfrm>
              <a:off x="2886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8" name="Oval 118"/>
            <p:cNvSpPr>
              <a:spLocks noChangeArrowheads="1"/>
            </p:cNvSpPr>
            <p:nvPr/>
          </p:nvSpPr>
          <p:spPr bwMode="auto">
            <a:xfrm>
              <a:off x="803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599" name="Oval 119"/>
            <p:cNvSpPr>
              <a:spLocks noChangeArrowheads="1"/>
            </p:cNvSpPr>
            <p:nvPr/>
          </p:nvSpPr>
          <p:spPr bwMode="auto">
            <a:xfrm>
              <a:off x="882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0" name="Oval 120"/>
            <p:cNvSpPr>
              <a:spLocks noChangeArrowheads="1"/>
            </p:cNvSpPr>
            <p:nvPr/>
          </p:nvSpPr>
          <p:spPr bwMode="auto">
            <a:xfrm>
              <a:off x="957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1" name="Oval 121"/>
            <p:cNvSpPr>
              <a:spLocks noChangeArrowheads="1"/>
            </p:cNvSpPr>
            <p:nvPr/>
          </p:nvSpPr>
          <p:spPr bwMode="auto">
            <a:xfrm>
              <a:off x="1034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2" name="Oval 122"/>
            <p:cNvSpPr>
              <a:spLocks noChangeArrowheads="1"/>
            </p:cNvSpPr>
            <p:nvPr/>
          </p:nvSpPr>
          <p:spPr bwMode="auto">
            <a:xfrm>
              <a:off x="1112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3" name="Oval 123"/>
            <p:cNvSpPr>
              <a:spLocks noChangeArrowheads="1"/>
            </p:cNvSpPr>
            <p:nvPr/>
          </p:nvSpPr>
          <p:spPr bwMode="auto">
            <a:xfrm>
              <a:off x="1191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4" name="Oval 124"/>
            <p:cNvSpPr>
              <a:spLocks noChangeArrowheads="1"/>
            </p:cNvSpPr>
            <p:nvPr/>
          </p:nvSpPr>
          <p:spPr bwMode="auto">
            <a:xfrm>
              <a:off x="1268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5" name="Oval 125"/>
            <p:cNvSpPr>
              <a:spLocks noChangeArrowheads="1"/>
            </p:cNvSpPr>
            <p:nvPr/>
          </p:nvSpPr>
          <p:spPr bwMode="auto">
            <a:xfrm>
              <a:off x="1009" y="1352"/>
              <a:ext cx="73" cy="75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6" name="Oval 126"/>
            <p:cNvSpPr>
              <a:spLocks noChangeArrowheads="1"/>
            </p:cNvSpPr>
            <p:nvPr/>
          </p:nvSpPr>
          <p:spPr bwMode="auto">
            <a:xfrm>
              <a:off x="2545" y="1352"/>
              <a:ext cx="74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7" name="Oval 127"/>
            <p:cNvSpPr>
              <a:spLocks noChangeArrowheads="1"/>
            </p:cNvSpPr>
            <p:nvPr/>
          </p:nvSpPr>
          <p:spPr bwMode="auto">
            <a:xfrm>
              <a:off x="1087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8" name="Oval 128"/>
            <p:cNvSpPr>
              <a:spLocks noChangeArrowheads="1"/>
            </p:cNvSpPr>
            <p:nvPr/>
          </p:nvSpPr>
          <p:spPr bwMode="auto">
            <a:xfrm>
              <a:off x="116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09" name="Oval 129"/>
            <p:cNvSpPr>
              <a:spLocks noChangeArrowheads="1"/>
            </p:cNvSpPr>
            <p:nvPr/>
          </p:nvSpPr>
          <p:spPr bwMode="auto">
            <a:xfrm>
              <a:off x="1239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0" name="Oval 130"/>
            <p:cNvSpPr>
              <a:spLocks noChangeArrowheads="1"/>
            </p:cNvSpPr>
            <p:nvPr/>
          </p:nvSpPr>
          <p:spPr bwMode="auto">
            <a:xfrm>
              <a:off x="1318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1" name="Oval 131"/>
            <p:cNvSpPr>
              <a:spLocks noChangeArrowheads="1"/>
            </p:cNvSpPr>
            <p:nvPr/>
          </p:nvSpPr>
          <p:spPr bwMode="auto">
            <a:xfrm>
              <a:off x="1396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2" name="Oval 132"/>
            <p:cNvSpPr>
              <a:spLocks noChangeArrowheads="1"/>
            </p:cNvSpPr>
            <p:nvPr/>
          </p:nvSpPr>
          <p:spPr bwMode="auto">
            <a:xfrm>
              <a:off x="1473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3" name="Oval 133"/>
            <p:cNvSpPr>
              <a:spLocks noChangeArrowheads="1"/>
            </p:cNvSpPr>
            <p:nvPr/>
          </p:nvSpPr>
          <p:spPr bwMode="auto">
            <a:xfrm>
              <a:off x="155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4" name="Oval 134"/>
            <p:cNvSpPr>
              <a:spLocks noChangeArrowheads="1"/>
            </p:cNvSpPr>
            <p:nvPr/>
          </p:nvSpPr>
          <p:spPr bwMode="auto">
            <a:xfrm>
              <a:off x="1627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5" name="Oval 135"/>
            <p:cNvSpPr>
              <a:spLocks noChangeArrowheads="1"/>
            </p:cNvSpPr>
            <p:nvPr/>
          </p:nvSpPr>
          <p:spPr bwMode="auto">
            <a:xfrm>
              <a:off x="1704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6" name="Oval 136"/>
            <p:cNvSpPr>
              <a:spLocks noChangeArrowheads="1"/>
            </p:cNvSpPr>
            <p:nvPr/>
          </p:nvSpPr>
          <p:spPr bwMode="auto">
            <a:xfrm>
              <a:off x="178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7" name="Oval 137"/>
            <p:cNvSpPr>
              <a:spLocks noChangeArrowheads="1"/>
            </p:cNvSpPr>
            <p:nvPr/>
          </p:nvSpPr>
          <p:spPr bwMode="auto">
            <a:xfrm>
              <a:off x="1861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8" name="Oval 138"/>
            <p:cNvSpPr>
              <a:spLocks noChangeArrowheads="1"/>
            </p:cNvSpPr>
            <p:nvPr/>
          </p:nvSpPr>
          <p:spPr bwMode="auto">
            <a:xfrm>
              <a:off x="1938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19" name="Oval 139"/>
            <p:cNvSpPr>
              <a:spLocks noChangeArrowheads="1"/>
            </p:cNvSpPr>
            <p:nvPr/>
          </p:nvSpPr>
          <p:spPr bwMode="auto">
            <a:xfrm>
              <a:off x="2015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0" name="Oval 140"/>
            <p:cNvSpPr>
              <a:spLocks noChangeArrowheads="1"/>
            </p:cNvSpPr>
            <p:nvPr/>
          </p:nvSpPr>
          <p:spPr bwMode="auto">
            <a:xfrm>
              <a:off x="2090" y="1352"/>
              <a:ext cx="72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1" name="Oval 141"/>
            <p:cNvSpPr>
              <a:spLocks noChangeArrowheads="1"/>
            </p:cNvSpPr>
            <p:nvPr/>
          </p:nvSpPr>
          <p:spPr bwMode="auto">
            <a:xfrm>
              <a:off x="2166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2" name="Oval 142"/>
            <p:cNvSpPr>
              <a:spLocks noChangeArrowheads="1"/>
            </p:cNvSpPr>
            <p:nvPr/>
          </p:nvSpPr>
          <p:spPr bwMode="auto">
            <a:xfrm>
              <a:off x="2245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3" name="Oval 143"/>
            <p:cNvSpPr>
              <a:spLocks noChangeArrowheads="1"/>
            </p:cNvSpPr>
            <p:nvPr/>
          </p:nvSpPr>
          <p:spPr bwMode="auto">
            <a:xfrm>
              <a:off x="2322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4" name="Oval 144"/>
            <p:cNvSpPr>
              <a:spLocks noChangeArrowheads="1"/>
            </p:cNvSpPr>
            <p:nvPr/>
          </p:nvSpPr>
          <p:spPr bwMode="auto">
            <a:xfrm>
              <a:off x="2401" y="1352"/>
              <a:ext cx="74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5" name="Oval 145"/>
            <p:cNvSpPr>
              <a:spLocks noChangeArrowheads="1"/>
            </p:cNvSpPr>
            <p:nvPr/>
          </p:nvSpPr>
          <p:spPr bwMode="auto">
            <a:xfrm>
              <a:off x="2475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6" name="Oval 146"/>
            <p:cNvSpPr>
              <a:spLocks noChangeArrowheads="1"/>
            </p:cNvSpPr>
            <p:nvPr/>
          </p:nvSpPr>
          <p:spPr bwMode="auto">
            <a:xfrm>
              <a:off x="2619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7" name="Oval 147"/>
            <p:cNvSpPr>
              <a:spLocks noChangeArrowheads="1"/>
            </p:cNvSpPr>
            <p:nvPr/>
          </p:nvSpPr>
          <p:spPr bwMode="auto">
            <a:xfrm>
              <a:off x="2698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8" name="Oval 148"/>
            <p:cNvSpPr>
              <a:spLocks noChangeArrowheads="1"/>
            </p:cNvSpPr>
            <p:nvPr/>
          </p:nvSpPr>
          <p:spPr bwMode="auto">
            <a:xfrm>
              <a:off x="2775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29" name="Oval 149"/>
            <p:cNvSpPr>
              <a:spLocks noChangeArrowheads="1"/>
            </p:cNvSpPr>
            <p:nvPr/>
          </p:nvSpPr>
          <p:spPr bwMode="auto">
            <a:xfrm>
              <a:off x="285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0" name="Oval 150"/>
            <p:cNvSpPr>
              <a:spLocks noChangeArrowheads="1"/>
            </p:cNvSpPr>
            <p:nvPr/>
          </p:nvSpPr>
          <p:spPr bwMode="auto">
            <a:xfrm>
              <a:off x="778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1" name="Oval 151"/>
            <p:cNvSpPr>
              <a:spLocks noChangeArrowheads="1"/>
            </p:cNvSpPr>
            <p:nvPr/>
          </p:nvSpPr>
          <p:spPr bwMode="auto">
            <a:xfrm>
              <a:off x="857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2" name="Oval 152"/>
            <p:cNvSpPr>
              <a:spLocks noChangeArrowheads="1"/>
            </p:cNvSpPr>
            <p:nvPr/>
          </p:nvSpPr>
          <p:spPr bwMode="auto">
            <a:xfrm>
              <a:off x="93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3" name="Oval 153"/>
            <p:cNvSpPr>
              <a:spLocks noChangeArrowheads="1"/>
            </p:cNvSpPr>
            <p:nvPr/>
          </p:nvSpPr>
          <p:spPr bwMode="auto">
            <a:xfrm>
              <a:off x="1333" y="1093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4" name="Oval 154"/>
            <p:cNvSpPr>
              <a:spLocks noChangeArrowheads="1"/>
            </p:cNvSpPr>
            <p:nvPr/>
          </p:nvSpPr>
          <p:spPr bwMode="auto">
            <a:xfrm>
              <a:off x="1408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5" name="Oval 155"/>
            <p:cNvSpPr>
              <a:spLocks noChangeArrowheads="1"/>
            </p:cNvSpPr>
            <p:nvPr/>
          </p:nvSpPr>
          <p:spPr bwMode="auto">
            <a:xfrm>
              <a:off x="1485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6" name="Oval 156"/>
            <p:cNvSpPr>
              <a:spLocks noChangeArrowheads="1"/>
            </p:cNvSpPr>
            <p:nvPr/>
          </p:nvSpPr>
          <p:spPr bwMode="auto">
            <a:xfrm>
              <a:off x="1563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7" name="Oval 157"/>
            <p:cNvSpPr>
              <a:spLocks noChangeArrowheads="1"/>
            </p:cNvSpPr>
            <p:nvPr/>
          </p:nvSpPr>
          <p:spPr bwMode="auto">
            <a:xfrm>
              <a:off x="1642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8" name="Oval 158"/>
            <p:cNvSpPr>
              <a:spLocks noChangeArrowheads="1"/>
            </p:cNvSpPr>
            <p:nvPr/>
          </p:nvSpPr>
          <p:spPr bwMode="auto">
            <a:xfrm>
              <a:off x="1719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9" name="Oval 159"/>
            <p:cNvSpPr>
              <a:spLocks noChangeArrowheads="1"/>
            </p:cNvSpPr>
            <p:nvPr/>
          </p:nvSpPr>
          <p:spPr bwMode="auto">
            <a:xfrm>
              <a:off x="1798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0" name="Oval 160"/>
            <p:cNvSpPr>
              <a:spLocks noChangeArrowheads="1"/>
            </p:cNvSpPr>
            <p:nvPr/>
          </p:nvSpPr>
          <p:spPr bwMode="auto">
            <a:xfrm>
              <a:off x="1873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1" name="Oval 161"/>
            <p:cNvSpPr>
              <a:spLocks noChangeArrowheads="1"/>
            </p:cNvSpPr>
            <p:nvPr/>
          </p:nvSpPr>
          <p:spPr bwMode="auto">
            <a:xfrm>
              <a:off x="1949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2" name="Oval 162"/>
            <p:cNvSpPr>
              <a:spLocks noChangeArrowheads="1"/>
            </p:cNvSpPr>
            <p:nvPr/>
          </p:nvSpPr>
          <p:spPr bwMode="auto">
            <a:xfrm>
              <a:off x="2028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3" name="Oval 163"/>
            <p:cNvSpPr>
              <a:spLocks noChangeArrowheads="1"/>
            </p:cNvSpPr>
            <p:nvPr/>
          </p:nvSpPr>
          <p:spPr bwMode="auto">
            <a:xfrm>
              <a:off x="2107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4" name="Oval 164"/>
            <p:cNvSpPr>
              <a:spLocks noChangeArrowheads="1"/>
            </p:cNvSpPr>
            <p:nvPr/>
          </p:nvSpPr>
          <p:spPr bwMode="auto">
            <a:xfrm>
              <a:off x="2186" y="1093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5" name="Oval 165"/>
            <p:cNvSpPr>
              <a:spLocks noChangeArrowheads="1"/>
            </p:cNvSpPr>
            <p:nvPr/>
          </p:nvSpPr>
          <p:spPr bwMode="auto">
            <a:xfrm>
              <a:off x="2257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6" name="Oval 166"/>
            <p:cNvSpPr>
              <a:spLocks noChangeArrowheads="1"/>
            </p:cNvSpPr>
            <p:nvPr/>
          </p:nvSpPr>
          <p:spPr bwMode="auto">
            <a:xfrm>
              <a:off x="2335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7" name="Oval 167"/>
            <p:cNvSpPr>
              <a:spLocks noChangeArrowheads="1"/>
            </p:cNvSpPr>
            <p:nvPr/>
          </p:nvSpPr>
          <p:spPr bwMode="auto">
            <a:xfrm>
              <a:off x="2414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8" name="Oval 168"/>
            <p:cNvSpPr>
              <a:spLocks noChangeArrowheads="1"/>
            </p:cNvSpPr>
            <p:nvPr/>
          </p:nvSpPr>
          <p:spPr bwMode="auto">
            <a:xfrm>
              <a:off x="2491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9" name="Oval 169"/>
            <p:cNvSpPr>
              <a:spLocks noChangeArrowheads="1"/>
            </p:cNvSpPr>
            <p:nvPr/>
          </p:nvSpPr>
          <p:spPr bwMode="auto">
            <a:xfrm>
              <a:off x="2569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0" name="Oval 170"/>
            <p:cNvSpPr>
              <a:spLocks noChangeArrowheads="1"/>
            </p:cNvSpPr>
            <p:nvPr/>
          </p:nvSpPr>
          <p:spPr bwMode="auto">
            <a:xfrm>
              <a:off x="2646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1" name="Oval 171"/>
            <p:cNvSpPr>
              <a:spLocks noChangeArrowheads="1"/>
            </p:cNvSpPr>
            <p:nvPr/>
          </p:nvSpPr>
          <p:spPr bwMode="auto">
            <a:xfrm>
              <a:off x="2721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2" name="Oval 172"/>
            <p:cNvSpPr>
              <a:spLocks noChangeArrowheads="1"/>
            </p:cNvSpPr>
            <p:nvPr/>
          </p:nvSpPr>
          <p:spPr bwMode="auto">
            <a:xfrm>
              <a:off x="2800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3" name="Oval 173"/>
            <p:cNvSpPr>
              <a:spLocks noChangeArrowheads="1"/>
            </p:cNvSpPr>
            <p:nvPr/>
          </p:nvSpPr>
          <p:spPr bwMode="auto">
            <a:xfrm>
              <a:off x="2879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4" name="Oval 174"/>
            <p:cNvSpPr>
              <a:spLocks noChangeArrowheads="1"/>
            </p:cNvSpPr>
            <p:nvPr/>
          </p:nvSpPr>
          <p:spPr bwMode="auto">
            <a:xfrm>
              <a:off x="796" y="1093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5" name="Oval 175"/>
            <p:cNvSpPr>
              <a:spLocks noChangeArrowheads="1"/>
            </p:cNvSpPr>
            <p:nvPr/>
          </p:nvSpPr>
          <p:spPr bwMode="auto">
            <a:xfrm>
              <a:off x="874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6" name="Oval 176"/>
            <p:cNvSpPr>
              <a:spLocks noChangeArrowheads="1"/>
            </p:cNvSpPr>
            <p:nvPr/>
          </p:nvSpPr>
          <p:spPr bwMode="auto">
            <a:xfrm>
              <a:off x="949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7" name="Oval 177"/>
            <p:cNvSpPr>
              <a:spLocks noChangeArrowheads="1"/>
            </p:cNvSpPr>
            <p:nvPr/>
          </p:nvSpPr>
          <p:spPr bwMode="auto">
            <a:xfrm>
              <a:off x="1026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8" name="Oval 178"/>
            <p:cNvSpPr>
              <a:spLocks noChangeArrowheads="1"/>
            </p:cNvSpPr>
            <p:nvPr/>
          </p:nvSpPr>
          <p:spPr bwMode="auto">
            <a:xfrm>
              <a:off x="1105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59" name="Oval 179"/>
            <p:cNvSpPr>
              <a:spLocks noChangeArrowheads="1"/>
            </p:cNvSpPr>
            <p:nvPr/>
          </p:nvSpPr>
          <p:spPr bwMode="auto">
            <a:xfrm>
              <a:off x="1181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0" name="Oval 180"/>
            <p:cNvSpPr>
              <a:spLocks noChangeArrowheads="1"/>
            </p:cNvSpPr>
            <p:nvPr/>
          </p:nvSpPr>
          <p:spPr bwMode="auto">
            <a:xfrm>
              <a:off x="1260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1" name="Oval 181"/>
            <p:cNvSpPr>
              <a:spLocks noChangeArrowheads="1"/>
            </p:cNvSpPr>
            <p:nvPr/>
          </p:nvSpPr>
          <p:spPr bwMode="auto">
            <a:xfrm>
              <a:off x="989" y="1440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2" name="Oval 182"/>
            <p:cNvSpPr>
              <a:spLocks noChangeArrowheads="1"/>
            </p:cNvSpPr>
            <p:nvPr/>
          </p:nvSpPr>
          <p:spPr bwMode="auto">
            <a:xfrm>
              <a:off x="2525" y="1440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3" name="Oval 183"/>
            <p:cNvSpPr>
              <a:spLocks noChangeArrowheads="1"/>
            </p:cNvSpPr>
            <p:nvPr/>
          </p:nvSpPr>
          <p:spPr bwMode="auto">
            <a:xfrm>
              <a:off x="1066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4" name="Oval 184"/>
            <p:cNvSpPr>
              <a:spLocks noChangeArrowheads="1"/>
            </p:cNvSpPr>
            <p:nvPr/>
          </p:nvSpPr>
          <p:spPr bwMode="auto">
            <a:xfrm>
              <a:off x="1141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5" name="Oval 185"/>
            <p:cNvSpPr>
              <a:spLocks noChangeArrowheads="1"/>
            </p:cNvSpPr>
            <p:nvPr/>
          </p:nvSpPr>
          <p:spPr bwMode="auto">
            <a:xfrm>
              <a:off x="1220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6" name="Oval 186"/>
            <p:cNvSpPr>
              <a:spLocks noChangeArrowheads="1"/>
            </p:cNvSpPr>
            <p:nvPr/>
          </p:nvSpPr>
          <p:spPr bwMode="auto">
            <a:xfrm>
              <a:off x="1299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7" name="Oval 187"/>
            <p:cNvSpPr>
              <a:spLocks noChangeArrowheads="1"/>
            </p:cNvSpPr>
            <p:nvPr/>
          </p:nvSpPr>
          <p:spPr bwMode="auto">
            <a:xfrm>
              <a:off x="1375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8" name="Oval 188"/>
            <p:cNvSpPr>
              <a:spLocks noChangeArrowheads="1"/>
            </p:cNvSpPr>
            <p:nvPr/>
          </p:nvSpPr>
          <p:spPr bwMode="auto">
            <a:xfrm>
              <a:off x="1454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69" name="Oval 189"/>
            <p:cNvSpPr>
              <a:spLocks noChangeArrowheads="1"/>
            </p:cNvSpPr>
            <p:nvPr/>
          </p:nvSpPr>
          <p:spPr bwMode="auto">
            <a:xfrm>
              <a:off x="1531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0" name="Oval 190"/>
            <p:cNvSpPr>
              <a:spLocks noChangeArrowheads="1"/>
            </p:cNvSpPr>
            <p:nvPr/>
          </p:nvSpPr>
          <p:spPr bwMode="auto">
            <a:xfrm>
              <a:off x="1606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1" name="Oval 191"/>
            <p:cNvSpPr>
              <a:spLocks noChangeArrowheads="1"/>
            </p:cNvSpPr>
            <p:nvPr/>
          </p:nvSpPr>
          <p:spPr bwMode="auto">
            <a:xfrm>
              <a:off x="1684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2" name="Oval 192"/>
            <p:cNvSpPr>
              <a:spLocks noChangeArrowheads="1"/>
            </p:cNvSpPr>
            <p:nvPr/>
          </p:nvSpPr>
          <p:spPr bwMode="auto">
            <a:xfrm>
              <a:off x="1763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3" name="Oval 193"/>
            <p:cNvSpPr>
              <a:spLocks noChangeArrowheads="1"/>
            </p:cNvSpPr>
            <p:nvPr/>
          </p:nvSpPr>
          <p:spPr bwMode="auto">
            <a:xfrm>
              <a:off x="1840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4" name="Oval 194"/>
            <p:cNvSpPr>
              <a:spLocks noChangeArrowheads="1"/>
            </p:cNvSpPr>
            <p:nvPr/>
          </p:nvSpPr>
          <p:spPr bwMode="auto">
            <a:xfrm>
              <a:off x="1919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5" name="Oval 195"/>
            <p:cNvSpPr>
              <a:spLocks noChangeArrowheads="1"/>
            </p:cNvSpPr>
            <p:nvPr/>
          </p:nvSpPr>
          <p:spPr bwMode="auto">
            <a:xfrm>
              <a:off x="1994" y="1440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6" name="Oval 196"/>
            <p:cNvSpPr>
              <a:spLocks noChangeArrowheads="1"/>
            </p:cNvSpPr>
            <p:nvPr/>
          </p:nvSpPr>
          <p:spPr bwMode="auto">
            <a:xfrm>
              <a:off x="2068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7" name="Oval 197"/>
            <p:cNvSpPr>
              <a:spLocks noChangeArrowheads="1"/>
            </p:cNvSpPr>
            <p:nvPr/>
          </p:nvSpPr>
          <p:spPr bwMode="auto">
            <a:xfrm>
              <a:off x="2226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8" name="Oval 198"/>
            <p:cNvSpPr>
              <a:spLocks noChangeArrowheads="1"/>
            </p:cNvSpPr>
            <p:nvPr/>
          </p:nvSpPr>
          <p:spPr bwMode="auto">
            <a:xfrm>
              <a:off x="2303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79" name="Oval 199"/>
            <p:cNvSpPr>
              <a:spLocks noChangeArrowheads="1"/>
            </p:cNvSpPr>
            <p:nvPr/>
          </p:nvSpPr>
          <p:spPr bwMode="auto">
            <a:xfrm>
              <a:off x="2381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0" name="Oval 200"/>
            <p:cNvSpPr>
              <a:spLocks noChangeArrowheads="1"/>
            </p:cNvSpPr>
            <p:nvPr/>
          </p:nvSpPr>
          <p:spPr bwMode="auto">
            <a:xfrm>
              <a:off x="2456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1" name="Oval 201"/>
            <p:cNvSpPr>
              <a:spLocks noChangeArrowheads="1"/>
            </p:cNvSpPr>
            <p:nvPr/>
          </p:nvSpPr>
          <p:spPr bwMode="auto">
            <a:xfrm>
              <a:off x="2600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2" name="Oval 202"/>
            <p:cNvSpPr>
              <a:spLocks noChangeArrowheads="1"/>
            </p:cNvSpPr>
            <p:nvPr/>
          </p:nvSpPr>
          <p:spPr bwMode="auto">
            <a:xfrm>
              <a:off x="2677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3" name="Oval 203"/>
            <p:cNvSpPr>
              <a:spLocks noChangeArrowheads="1"/>
            </p:cNvSpPr>
            <p:nvPr/>
          </p:nvSpPr>
          <p:spPr bwMode="auto">
            <a:xfrm>
              <a:off x="2756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4" name="Oval 204"/>
            <p:cNvSpPr>
              <a:spLocks noChangeArrowheads="1"/>
            </p:cNvSpPr>
            <p:nvPr/>
          </p:nvSpPr>
          <p:spPr bwMode="auto">
            <a:xfrm>
              <a:off x="2831" y="1440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5" name="Oval 205"/>
            <p:cNvSpPr>
              <a:spLocks noChangeArrowheads="1"/>
            </p:cNvSpPr>
            <p:nvPr/>
          </p:nvSpPr>
          <p:spPr bwMode="auto">
            <a:xfrm>
              <a:off x="757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6" name="Oval 206"/>
            <p:cNvSpPr>
              <a:spLocks noChangeArrowheads="1"/>
            </p:cNvSpPr>
            <p:nvPr/>
          </p:nvSpPr>
          <p:spPr bwMode="auto">
            <a:xfrm>
              <a:off x="832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7" name="Oval 207"/>
            <p:cNvSpPr>
              <a:spLocks noChangeArrowheads="1"/>
            </p:cNvSpPr>
            <p:nvPr/>
          </p:nvSpPr>
          <p:spPr bwMode="auto">
            <a:xfrm>
              <a:off x="911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8" name="Oval 208"/>
            <p:cNvSpPr>
              <a:spLocks noChangeArrowheads="1"/>
            </p:cNvSpPr>
            <p:nvPr/>
          </p:nvSpPr>
          <p:spPr bwMode="auto">
            <a:xfrm>
              <a:off x="2529" y="1181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89" name="Oval 209"/>
            <p:cNvSpPr>
              <a:spLocks noChangeArrowheads="1"/>
            </p:cNvSpPr>
            <p:nvPr/>
          </p:nvSpPr>
          <p:spPr bwMode="auto">
            <a:xfrm>
              <a:off x="1070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0" name="Oval 210"/>
            <p:cNvSpPr>
              <a:spLocks noChangeArrowheads="1"/>
            </p:cNvSpPr>
            <p:nvPr/>
          </p:nvSpPr>
          <p:spPr bwMode="auto">
            <a:xfrm>
              <a:off x="1145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1" name="Oval 211"/>
            <p:cNvSpPr>
              <a:spLocks noChangeArrowheads="1"/>
            </p:cNvSpPr>
            <p:nvPr/>
          </p:nvSpPr>
          <p:spPr bwMode="auto">
            <a:xfrm>
              <a:off x="1224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2" name="Oval 212"/>
            <p:cNvSpPr>
              <a:spLocks noChangeArrowheads="1"/>
            </p:cNvSpPr>
            <p:nvPr/>
          </p:nvSpPr>
          <p:spPr bwMode="auto">
            <a:xfrm>
              <a:off x="1302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3" name="Oval 213"/>
            <p:cNvSpPr>
              <a:spLocks noChangeArrowheads="1"/>
            </p:cNvSpPr>
            <p:nvPr/>
          </p:nvSpPr>
          <p:spPr bwMode="auto">
            <a:xfrm>
              <a:off x="1379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4" name="Oval 214"/>
            <p:cNvSpPr>
              <a:spLocks noChangeArrowheads="1"/>
            </p:cNvSpPr>
            <p:nvPr/>
          </p:nvSpPr>
          <p:spPr bwMode="auto">
            <a:xfrm>
              <a:off x="1458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5" name="Oval 215"/>
            <p:cNvSpPr>
              <a:spLocks noChangeArrowheads="1"/>
            </p:cNvSpPr>
            <p:nvPr/>
          </p:nvSpPr>
          <p:spPr bwMode="auto">
            <a:xfrm>
              <a:off x="1535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6" name="Oval 216"/>
            <p:cNvSpPr>
              <a:spLocks noChangeArrowheads="1"/>
            </p:cNvSpPr>
            <p:nvPr/>
          </p:nvSpPr>
          <p:spPr bwMode="auto">
            <a:xfrm>
              <a:off x="1610" y="1181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7" name="Oval 217"/>
            <p:cNvSpPr>
              <a:spLocks noChangeArrowheads="1"/>
            </p:cNvSpPr>
            <p:nvPr/>
          </p:nvSpPr>
          <p:spPr bwMode="auto">
            <a:xfrm>
              <a:off x="1688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8" name="Oval 218"/>
            <p:cNvSpPr>
              <a:spLocks noChangeArrowheads="1"/>
            </p:cNvSpPr>
            <p:nvPr/>
          </p:nvSpPr>
          <p:spPr bwMode="auto">
            <a:xfrm>
              <a:off x="1767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99" name="Oval 219"/>
            <p:cNvSpPr>
              <a:spLocks noChangeArrowheads="1"/>
            </p:cNvSpPr>
            <p:nvPr/>
          </p:nvSpPr>
          <p:spPr bwMode="auto">
            <a:xfrm>
              <a:off x="1844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0" name="Oval 220"/>
            <p:cNvSpPr>
              <a:spLocks noChangeArrowheads="1"/>
            </p:cNvSpPr>
            <p:nvPr/>
          </p:nvSpPr>
          <p:spPr bwMode="auto">
            <a:xfrm>
              <a:off x="1923" y="1181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1" name="Oval 221"/>
            <p:cNvSpPr>
              <a:spLocks noChangeArrowheads="1"/>
            </p:cNvSpPr>
            <p:nvPr/>
          </p:nvSpPr>
          <p:spPr bwMode="auto">
            <a:xfrm>
              <a:off x="1997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2" name="Oval 222"/>
            <p:cNvSpPr>
              <a:spLocks noChangeArrowheads="1"/>
            </p:cNvSpPr>
            <p:nvPr/>
          </p:nvSpPr>
          <p:spPr bwMode="auto">
            <a:xfrm>
              <a:off x="2072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3" name="Oval 223"/>
            <p:cNvSpPr>
              <a:spLocks noChangeArrowheads="1"/>
            </p:cNvSpPr>
            <p:nvPr/>
          </p:nvSpPr>
          <p:spPr bwMode="auto">
            <a:xfrm>
              <a:off x="2151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4" name="Oval 224"/>
            <p:cNvSpPr>
              <a:spLocks noChangeArrowheads="1"/>
            </p:cNvSpPr>
            <p:nvPr/>
          </p:nvSpPr>
          <p:spPr bwMode="auto">
            <a:xfrm>
              <a:off x="2230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5" name="Oval 225"/>
            <p:cNvSpPr>
              <a:spLocks noChangeArrowheads="1"/>
            </p:cNvSpPr>
            <p:nvPr/>
          </p:nvSpPr>
          <p:spPr bwMode="auto">
            <a:xfrm>
              <a:off x="2306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6" name="Oval 226"/>
            <p:cNvSpPr>
              <a:spLocks noChangeArrowheads="1"/>
            </p:cNvSpPr>
            <p:nvPr/>
          </p:nvSpPr>
          <p:spPr bwMode="auto">
            <a:xfrm>
              <a:off x="2385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7" name="Oval 227"/>
            <p:cNvSpPr>
              <a:spLocks noChangeArrowheads="1"/>
            </p:cNvSpPr>
            <p:nvPr/>
          </p:nvSpPr>
          <p:spPr bwMode="auto">
            <a:xfrm>
              <a:off x="2460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8" name="Oval 228"/>
            <p:cNvSpPr>
              <a:spLocks noChangeArrowheads="1"/>
            </p:cNvSpPr>
            <p:nvPr/>
          </p:nvSpPr>
          <p:spPr bwMode="auto">
            <a:xfrm>
              <a:off x="2604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09" name="Oval 229"/>
            <p:cNvSpPr>
              <a:spLocks noChangeArrowheads="1"/>
            </p:cNvSpPr>
            <p:nvPr/>
          </p:nvSpPr>
          <p:spPr bwMode="auto">
            <a:xfrm>
              <a:off x="2681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10" name="Oval 230"/>
            <p:cNvSpPr>
              <a:spLocks noChangeArrowheads="1"/>
            </p:cNvSpPr>
            <p:nvPr/>
          </p:nvSpPr>
          <p:spPr bwMode="auto">
            <a:xfrm>
              <a:off x="2760" y="1181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11" name="Oval 231"/>
            <p:cNvSpPr>
              <a:spLocks noChangeArrowheads="1"/>
            </p:cNvSpPr>
            <p:nvPr/>
          </p:nvSpPr>
          <p:spPr bwMode="auto">
            <a:xfrm>
              <a:off x="2834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12" name="Oval 232"/>
            <p:cNvSpPr>
              <a:spLocks noChangeArrowheads="1"/>
            </p:cNvSpPr>
            <p:nvPr/>
          </p:nvSpPr>
          <p:spPr bwMode="auto">
            <a:xfrm>
              <a:off x="763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13" name="Oval 233"/>
            <p:cNvSpPr>
              <a:spLocks noChangeArrowheads="1"/>
            </p:cNvSpPr>
            <p:nvPr/>
          </p:nvSpPr>
          <p:spPr bwMode="auto">
            <a:xfrm>
              <a:off x="840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14" name="Oval 234"/>
            <p:cNvSpPr>
              <a:spLocks noChangeArrowheads="1"/>
            </p:cNvSpPr>
            <p:nvPr/>
          </p:nvSpPr>
          <p:spPr bwMode="auto">
            <a:xfrm>
              <a:off x="917" y="1181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0740" name="Group 260"/>
          <p:cNvGrpSpPr>
            <a:grpSpLocks/>
          </p:cNvGrpSpPr>
          <p:nvPr/>
        </p:nvGrpSpPr>
        <p:grpSpPr bwMode="auto">
          <a:xfrm>
            <a:off x="161925" y="2705100"/>
            <a:ext cx="3810000" cy="990600"/>
            <a:chOff x="534" y="2076"/>
            <a:chExt cx="2400" cy="624"/>
          </a:xfrm>
        </p:grpSpPr>
        <p:sp>
          <p:nvSpPr>
            <p:cNvPr id="20716" name="AutoShape 236"/>
            <p:cNvSpPr>
              <a:spLocks noChangeAspect="1" noChangeArrowheads="1" noTextEdit="1"/>
            </p:cNvSpPr>
            <p:nvPr/>
          </p:nvSpPr>
          <p:spPr bwMode="auto">
            <a:xfrm>
              <a:off x="534" y="2076"/>
              <a:ext cx="2400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18" name="Line 238"/>
            <p:cNvSpPr>
              <a:spLocks noChangeShapeType="1"/>
            </p:cNvSpPr>
            <p:nvPr/>
          </p:nvSpPr>
          <p:spPr bwMode="auto">
            <a:xfrm>
              <a:off x="765" y="2121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19" name="Line 239"/>
            <p:cNvSpPr>
              <a:spLocks noChangeShapeType="1"/>
            </p:cNvSpPr>
            <p:nvPr/>
          </p:nvSpPr>
          <p:spPr bwMode="auto">
            <a:xfrm>
              <a:off x="765" y="2207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20" name="Line 240"/>
            <p:cNvSpPr>
              <a:spLocks noChangeShapeType="1"/>
            </p:cNvSpPr>
            <p:nvPr/>
          </p:nvSpPr>
          <p:spPr bwMode="auto">
            <a:xfrm>
              <a:off x="765" y="2294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21" name="Line 241"/>
            <p:cNvSpPr>
              <a:spLocks noChangeShapeType="1"/>
            </p:cNvSpPr>
            <p:nvPr/>
          </p:nvSpPr>
          <p:spPr bwMode="auto">
            <a:xfrm>
              <a:off x="765" y="2380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22" name="Line 242"/>
            <p:cNvSpPr>
              <a:spLocks noChangeShapeType="1"/>
            </p:cNvSpPr>
            <p:nvPr/>
          </p:nvSpPr>
          <p:spPr bwMode="auto">
            <a:xfrm>
              <a:off x="765" y="2467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23" name="Line 243"/>
            <p:cNvSpPr>
              <a:spLocks noChangeShapeType="1"/>
            </p:cNvSpPr>
            <p:nvPr/>
          </p:nvSpPr>
          <p:spPr bwMode="auto">
            <a:xfrm>
              <a:off x="765" y="2553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24" name="Line 244"/>
            <p:cNvSpPr>
              <a:spLocks noChangeShapeType="1"/>
            </p:cNvSpPr>
            <p:nvPr/>
          </p:nvSpPr>
          <p:spPr bwMode="auto">
            <a:xfrm>
              <a:off x="765" y="2640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32" name="Oval 252"/>
            <p:cNvSpPr>
              <a:spLocks noChangeArrowheads="1"/>
            </p:cNvSpPr>
            <p:nvPr/>
          </p:nvSpPr>
          <p:spPr bwMode="auto">
            <a:xfrm>
              <a:off x="1035" y="2612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33" name="Oval 253"/>
            <p:cNvSpPr>
              <a:spLocks noChangeArrowheads="1"/>
            </p:cNvSpPr>
            <p:nvPr/>
          </p:nvSpPr>
          <p:spPr bwMode="auto">
            <a:xfrm>
              <a:off x="2516" y="2607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34" name="Oval 254"/>
            <p:cNvSpPr>
              <a:spLocks noChangeArrowheads="1"/>
            </p:cNvSpPr>
            <p:nvPr/>
          </p:nvSpPr>
          <p:spPr bwMode="auto">
            <a:xfrm>
              <a:off x="1008" y="2164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35" name="Oval 255"/>
            <p:cNvSpPr>
              <a:spLocks noChangeArrowheads="1"/>
            </p:cNvSpPr>
            <p:nvPr/>
          </p:nvSpPr>
          <p:spPr bwMode="auto">
            <a:xfrm>
              <a:off x="1516" y="2266"/>
              <a:ext cx="71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36" name="Oval 256"/>
            <p:cNvSpPr>
              <a:spLocks noChangeArrowheads="1"/>
            </p:cNvSpPr>
            <p:nvPr/>
          </p:nvSpPr>
          <p:spPr bwMode="auto">
            <a:xfrm>
              <a:off x="2154" y="2434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37" name="Oval 257"/>
            <p:cNvSpPr>
              <a:spLocks noChangeArrowheads="1"/>
            </p:cNvSpPr>
            <p:nvPr/>
          </p:nvSpPr>
          <p:spPr bwMode="auto">
            <a:xfrm>
              <a:off x="1354" y="2509"/>
              <a:ext cx="71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38" name="Oval 258"/>
            <p:cNvSpPr>
              <a:spLocks noChangeArrowheads="1"/>
            </p:cNvSpPr>
            <p:nvPr/>
          </p:nvSpPr>
          <p:spPr bwMode="auto">
            <a:xfrm>
              <a:off x="2721" y="2088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39" name="Oval 259"/>
            <p:cNvSpPr>
              <a:spLocks noChangeArrowheads="1"/>
            </p:cNvSpPr>
            <p:nvPr/>
          </p:nvSpPr>
          <p:spPr bwMode="auto">
            <a:xfrm>
              <a:off x="2532" y="2261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0771" name="Group 291"/>
          <p:cNvGrpSpPr>
            <a:grpSpLocks/>
          </p:cNvGrpSpPr>
          <p:nvPr/>
        </p:nvGrpSpPr>
        <p:grpSpPr bwMode="auto">
          <a:xfrm>
            <a:off x="161925" y="3971925"/>
            <a:ext cx="3810000" cy="990600"/>
            <a:chOff x="624" y="2814"/>
            <a:chExt cx="2400" cy="624"/>
          </a:xfrm>
        </p:grpSpPr>
        <p:sp>
          <p:nvSpPr>
            <p:cNvPr id="20741" name="AutoShape 261"/>
            <p:cNvSpPr>
              <a:spLocks noChangeAspect="1" noChangeArrowheads="1" noTextEdit="1"/>
            </p:cNvSpPr>
            <p:nvPr/>
          </p:nvSpPr>
          <p:spPr bwMode="auto">
            <a:xfrm>
              <a:off x="624" y="2814"/>
              <a:ext cx="2400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43" name="Line 263"/>
            <p:cNvSpPr>
              <a:spLocks noChangeShapeType="1"/>
            </p:cNvSpPr>
            <p:nvPr/>
          </p:nvSpPr>
          <p:spPr bwMode="auto">
            <a:xfrm>
              <a:off x="855" y="2859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44" name="Line 264"/>
            <p:cNvSpPr>
              <a:spLocks noChangeShapeType="1"/>
            </p:cNvSpPr>
            <p:nvPr/>
          </p:nvSpPr>
          <p:spPr bwMode="auto">
            <a:xfrm>
              <a:off x="855" y="2945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45" name="Line 265"/>
            <p:cNvSpPr>
              <a:spLocks noChangeShapeType="1"/>
            </p:cNvSpPr>
            <p:nvPr/>
          </p:nvSpPr>
          <p:spPr bwMode="auto">
            <a:xfrm>
              <a:off x="855" y="3032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46" name="Line 266"/>
            <p:cNvSpPr>
              <a:spLocks noChangeShapeType="1"/>
            </p:cNvSpPr>
            <p:nvPr/>
          </p:nvSpPr>
          <p:spPr bwMode="auto">
            <a:xfrm>
              <a:off x="855" y="3118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47" name="Line 267"/>
            <p:cNvSpPr>
              <a:spLocks noChangeShapeType="1"/>
            </p:cNvSpPr>
            <p:nvPr/>
          </p:nvSpPr>
          <p:spPr bwMode="auto">
            <a:xfrm>
              <a:off x="855" y="3205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48" name="Line 268"/>
            <p:cNvSpPr>
              <a:spLocks noChangeShapeType="1"/>
            </p:cNvSpPr>
            <p:nvPr/>
          </p:nvSpPr>
          <p:spPr bwMode="auto">
            <a:xfrm>
              <a:off x="855" y="3291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49" name="Line 269"/>
            <p:cNvSpPr>
              <a:spLocks noChangeShapeType="1"/>
            </p:cNvSpPr>
            <p:nvPr/>
          </p:nvSpPr>
          <p:spPr bwMode="auto">
            <a:xfrm>
              <a:off x="855" y="3378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57" name="Oval 277"/>
            <p:cNvSpPr>
              <a:spLocks noChangeArrowheads="1"/>
            </p:cNvSpPr>
            <p:nvPr/>
          </p:nvSpPr>
          <p:spPr bwMode="auto">
            <a:xfrm>
              <a:off x="979" y="3345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58" name="Oval 278"/>
            <p:cNvSpPr>
              <a:spLocks noChangeArrowheads="1"/>
            </p:cNvSpPr>
            <p:nvPr/>
          </p:nvSpPr>
          <p:spPr bwMode="auto">
            <a:xfrm>
              <a:off x="2492" y="3264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59" name="Oval 279"/>
            <p:cNvSpPr>
              <a:spLocks noChangeArrowheads="1"/>
            </p:cNvSpPr>
            <p:nvPr/>
          </p:nvSpPr>
          <p:spPr bwMode="auto">
            <a:xfrm>
              <a:off x="1217" y="2826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0" name="Oval 280"/>
            <p:cNvSpPr>
              <a:spLocks noChangeArrowheads="1"/>
            </p:cNvSpPr>
            <p:nvPr/>
          </p:nvSpPr>
          <p:spPr bwMode="auto">
            <a:xfrm>
              <a:off x="1682" y="3080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1" name="Oval 281"/>
            <p:cNvSpPr>
              <a:spLocks noChangeArrowheads="1"/>
            </p:cNvSpPr>
            <p:nvPr/>
          </p:nvSpPr>
          <p:spPr bwMode="auto">
            <a:xfrm>
              <a:off x="1768" y="3083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2" name="Oval 282"/>
            <p:cNvSpPr>
              <a:spLocks noChangeArrowheads="1"/>
            </p:cNvSpPr>
            <p:nvPr/>
          </p:nvSpPr>
          <p:spPr bwMode="auto">
            <a:xfrm>
              <a:off x="1595" y="3083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3" name="Oval 283"/>
            <p:cNvSpPr>
              <a:spLocks noChangeArrowheads="1"/>
            </p:cNvSpPr>
            <p:nvPr/>
          </p:nvSpPr>
          <p:spPr bwMode="auto">
            <a:xfrm>
              <a:off x="2854" y="2918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4" name="Oval 284"/>
            <p:cNvSpPr>
              <a:spLocks noChangeArrowheads="1"/>
            </p:cNvSpPr>
            <p:nvPr/>
          </p:nvSpPr>
          <p:spPr bwMode="auto">
            <a:xfrm>
              <a:off x="2562" y="2988"/>
              <a:ext cx="72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5" name="Oval 285"/>
            <p:cNvSpPr>
              <a:spLocks noChangeArrowheads="1"/>
            </p:cNvSpPr>
            <p:nvPr/>
          </p:nvSpPr>
          <p:spPr bwMode="auto">
            <a:xfrm>
              <a:off x="1865" y="3083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6" name="Oval 286"/>
            <p:cNvSpPr>
              <a:spLocks noChangeArrowheads="1"/>
            </p:cNvSpPr>
            <p:nvPr/>
          </p:nvSpPr>
          <p:spPr bwMode="auto">
            <a:xfrm>
              <a:off x="1946" y="3083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7" name="Oval 287"/>
            <p:cNvSpPr>
              <a:spLocks noChangeArrowheads="1"/>
            </p:cNvSpPr>
            <p:nvPr/>
          </p:nvSpPr>
          <p:spPr bwMode="auto">
            <a:xfrm>
              <a:off x="2033" y="3083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8" name="Oval 288"/>
            <p:cNvSpPr>
              <a:spLocks noChangeArrowheads="1"/>
            </p:cNvSpPr>
            <p:nvPr/>
          </p:nvSpPr>
          <p:spPr bwMode="auto">
            <a:xfrm>
              <a:off x="2114" y="3083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69" name="Oval 289"/>
            <p:cNvSpPr>
              <a:spLocks noChangeArrowheads="1"/>
            </p:cNvSpPr>
            <p:nvPr/>
          </p:nvSpPr>
          <p:spPr bwMode="auto">
            <a:xfrm>
              <a:off x="1509" y="3083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70" name="Oval 290"/>
            <p:cNvSpPr>
              <a:spLocks noChangeArrowheads="1"/>
            </p:cNvSpPr>
            <p:nvPr/>
          </p:nvSpPr>
          <p:spPr bwMode="auto">
            <a:xfrm>
              <a:off x="2189" y="3083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0801" name="Group 321"/>
          <p:cNvGrpSpPr>
            <a:grpSpLocks/>
          </p:cNvGrpSpPr>
          <p:nvPr/>
        </p:nvGrpSpPr>
        <p:grpSpPr bwMode="auto">
          <a:xfrm>
            <a:off x="161925" y="5224463"/>
            <a:ext cx="3810000" cy="1000125"/>
            <a:chOff x="708" y="3513"/>
            <a:chExt cx="2400" cy="630"/>
          </a:xfrm>
        </p:grpSpPr>
        <p:sp>
          <p:nvSpPr>
            <p:cNvPr id="20772" name="AutoShape 292"/>
            <p:cNvSpPr>
              <a:spLocks noChangeAspect="1" noChangeArrowheads="1" noTextEdit="1"/>
            </p:cNvSpPr>
            <p:nvPr/>
          </p:nvSpPr>
          <p:spPr bwMode="auto">
            <a:xfrm>
              <a:off x="708" y="3513"/>
              <a:ext cx="240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74" name="Line 294"/>
            <p:cNvSpPr>
              <a:spLocks noChangeShapeType="1"/>
            </p:cNvSpPr>
            <p:nvPr/>
          </p:nvSpPr>
          <p:spPr bwMode="auto">
            <a:xfrm>
              <a:off x="939" y="3823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82" name="Rectangle 302"/>
            <p:cNvSpPr>
              <a:spLocks noChangeArrowheads="1"/>
            </p:cNvSpPr>
            <p:nvPr/>
          </p:nvSpPr>
          <p:spPr bwMode="auto">
            <a:xfrm>
              <a:off x="1560" y="3774"/>
              <a:ext cx="834" cy="104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83" name="Freeform 303"/>
            <p:cNvSpPr>
              <a:spLocks/>
            </p:cNvSpPr>
            <p:nvPr/>
          </p:nvSpPr>
          <p:spPr bwMode="auto">
            <a:xfrm>
              <a:off x="939" y="3737"/>
              <a:ext cx="2162" cy="37"/>
            </a:xfrm>
            <a:custGeom>
              <a:avLst/>
              <a:gdLst>
                <a:gd name="T0" fmla="*/ 0 w 4323"/>
                <a:gd name="T1" fmla="*/ 0 h 76"/>
                <a:gd name="T2" fmla="*/ 778 w 4323"/>
                <a:gd name="T3" fmla="*/ 0 h 76"/>
                <a:gd name="T4" fmla="*/ 983 w 4323"/>
                <a:gd name="T5" fmla="*/ 22 h 76"/>
                <a:gd name="T6" fmla="*/ 1135 w 4323"/>
                <a:gd name="T7" fmla="*/ 32 h 76"/>
                <a:gd name="T8" fmla="*/ 1308 w 4323"/>
                <a:gd name="T9" fmla="*/ 65 h 76"/>
                <a:gd name="T10" fmla="*/ 1653 w 4323"/>
                <a:gd name="T11" fmla="*/ 76 h 76"/>
                <a:gd name="T12" fmla="*/ 2539 w 4323"/>
                <a:gd name="T13" fmla="*/ 76 h 76"/>
                <a:gd name="T14" fmla="*/ 2788 w 4323"/>
                <a:gd name="T15" fmla="*/ 76 h 76"/>
                <a:gd name="T16" fmla="*/ 3015 w 4323"/>
                <a:gd name="T17" fmla="*/ 43 h 76"/>
                <a:gd name="T18" fmla="*/ 3199 w 4323"/>
                <a:gd name="T19" fmla="*/ 11 h 76"/>
                <a:gd name="T20" fmla="*/ 3372 w 4323"/>
                <a:gd name="T21" fmla="*/ 0 h 76"/>
                <a:gd name="T22" fmla="*/ 4323 w 4323"/>
                <a:gd name="T23" fmla="*/ 0 h 76"/>
                <a:gd name="T24" fmla="*/ 4323 w 4323"/>
                <a:gd name="T2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23" h="76">
                  <a:moveTo>
                    <a:pt x="0" y="0"/>
                  </a:moveTo>
                  <a:lnTo>
                    <a:pt x="778" y="0"/>
                  </a:lnTo>
                  <a:lnTo>
                    <a:pt x="983" y="22"/>
                  </a:lnTo>
                  <a:lnTo>
                    <a:pt x="1135" y="32"/>
                  </a:lnTo>
                  <a:lnTo>
                    <a:pt x="1308" y="65"/>
                  </a:lnTo>
                  <a:lnTo>
                    <a:pt x="1653" y="76"/>
                  </a:lnTo>
                  <a:lnTo>
                    <a:pt x="2539" y="76"/>
                  </a:lnTo>
                  <a:lnTo>
                    <a:pt x="2788" y="76"/>
                  </a:lnTo>
                  <a:lnTo>
                    <a:pt x="3015" y="43"/>
                  </a:lnTo>
                  <a:lnTo>
                    <a:pt x="3199" y="11"/>
                  </a:lnTo>
                  <a:lnTo>
                    <a:pt x="3372" y="0"/>
                  </a:lnTo>
                  <a:lnTo>
                    <a:pt x="4323" y="0"/>
                  </a:lnTo>
                  <a:lnTo>
                    <a:pt x="4323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84" name="Freeform 304"/>
            <p:cNvSpPr>
              <a:spLocks/>
            </p:cNvSpPr>
            <p:nvPr/>
          </p:nvSpPr>
          <p:spPr bwMode="auto">
            <a:xfrm>
              <a:off x="939" y="3877"/>
              <a:ext cx="2162" cy="33"/>
            </a:xfrm>
            <a:custGeom>
              <a:avLst/>
              <a:gdLst>
                <a:gd name="T0" fmla="*/ 0 w 4323"/>
                <a:gd name="T1" fmla="*/ 65 h 65"/>
                <a:gd name="T2" fmla="*/ 778 w 4323"/>
                <a:gd name="T3" fmla="*/ 65 h 65"/>
                <a:gd name="T4" fmla="*/ 983 w 4323"/>
                <a:gd name="T5" fmla="*/ 44 h 65"/>
                <a:gd name="T6" fmla="*/ 1135 w 4323"/>
                <a:gd name="T7" fmla="*/ 33 h 65"/>
                <a:gd name="T8" fmla="*/ 1308 w 4323"/>
                <a:gd name="T9" fmla="*/ 0 h 65"/>
                <a:gd name="T10" fmla="*/ 1664 w 4323"/>
                <a:gd name="T11" fmla="*/ 0 h 65"/>
                <a:gd name="T12" fmla="*/ 2539 w 4323"/>
                <a:gd name="T13" fmla="*/ 0 h 65"/>
                <a:gd name="T14" fmla="*/ 2788 w 4323"/>
                <a:gd name="T15" fmla="*/ 11 h 65"/>
                <a:gd name="T16" fmla="*/ 3015 w 4323"/>
                <a:gd name="T17" fmla="*/ 22 h 65"/>
                <a:gd name="T18" fmla="*/ 3199 w 4323"/>
                <a:gd name="T19" fmla="*/ 54 h 65"/>
                <a:gd name="T20" fmla="*/ 3372 w 4323"/>
                <a:gd name="T21" fmla="*/ 65 h 65"/>
                <a:gd name="T22" fmla="*/ 4323 w 4323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65">
                  <a:moveTo>
                    <a:pt x="0" y="65"/>
                  </a:moveTo>
                  <a:lnTo>
                    <a:pt x="778" y="65"/>
                  </a:lnTo>
                  <a:lnTo>
                    <a:pt x="983" y="44"/>
                  </a:lnTo>
                  <a:lnTo>
                    <a:pt x="1135" y="33"/>
                  </a:lnTo>
                  <a:lnTo>
                    <a:pt x="1308" y="0"/>
                  </a:lnTo>
                  <a:lnTo>
                    <a:pt x="1664" y="0"/>
                  </a:lnTo>
                  <a:lnTo>
                    <a:pt x="2539" y="0"/>
                  </a:lnTo>
                  <a:lnTo>
                    <a:pt x="2788" y="11"/>
                  </a:lnTo>
                  <a:lnTo>
                    <a:pt x="3015" y="22"/>
                  </a:lnTo>
                  <a:lnTo>
                    <a:pt x="3199" y="54"/>
                  </a:lnTo>
                  <a:lnTo>
                    <a:pt x="3372" y="65"/>
                  </a:lnTo>
                  <a:lnTo>
                    <a:pt x="4323" y="65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85" name="Freeform 305"/>
            <p:cNvSpPr>
              <a:spLocks/>
            </p:cNvSpPr>
            <p:nvPr/>
          </p:nvSpPr>
          <p:spPr bwMode="auto">
            <a:xfrm>
              <a:off x="939" y="3645"/>
              <a:ext cx="2162" cy="37"/>
            </a:xfrm>
            <a:custGeom>
              <a:avLst/>
              <a:gdLst>
                <a:gd name="T0" fmla="*/ 0 w 4323"/>
                <a:gd name="T1" fmla="*/ 11 h 76"/>
                <a:gd name="T2" fmla="*/ 778 w 4323"/>
                <a:gd name="T3" fmla="*/ 11 h 76"/>
                <a:gd name="T4" fmla="*/ 962 w 4323"/>
                <a:gd name="T5" fmla="*/ 22 h 76"/>
                <a:gd name="T6" fmla="*/ 1178 w 4323"/>
                <a:gd name="T7" fmla="*/ 43 h 76"/>
                <a:gd name="T8" fmla="*/ 1416 w 4323"/>
                <a:gd name="T9" fmla="*/ 76 h 76"/>
                <a:gd name="T10" fmla="*/ 1653 w 4323"/>
                <a:gd name="T11" fmla="*/ 76 h 76"/>
                <a:gd name="T12" fmla="*/ 2539 w 4323"/>
                <a:gd name="T13" fmla="*/ 76 h 76"/>
                <a:gd name="T14" fmla="*/ 2788 w 4323"/>
                <a:gd name="T15" fmla="*/ 54 h 76"/>
                <a:gd name="T16" fmla="*/ 3015 w 4323"/>
                <a:gd name="T17" fmla="*/ 33 h 76"/>
                <a:gd name="T18" fmla="*/ 3199 w 4323"/>
                <a:gd name="T19" fmla="*/ 22 h 76"/>
                <a:gd name="T20" fmla="*/ 3469 w 4323"/>
                <a:gd name="T21" fmla="*/ 0 h 76"/>
                <a:gd name="T22" fmla="*/ 4323 w 4323"/>
                <a:gd name="T23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76">
                  <a:moveTo>
                    <a:pt x="0" y="11"/>
                  </a:moveTo>
                  <a:lnTo>
                    <a:pt x="778" y="11"/>
                  </a:lnTo>
                  <a:lnTo>
                    <a:pt x="962" y="22"/>
                  </a:lnTo>
                  <a:lnTo>
                    <a:pt x="1178" y="43"/>
                  </a:lnTo>
                  <a:lnTo>
                    <a:pt x="1416" y="76"/>
                  </a:lnTo>
                  <a:lnTo>
                    <a:pt x="1653" y="76"/>
                  </a:lnTo>
                  <a:lnTo>
                    <a:pt x="2539" y="76"/>
                  </a:lnTo>
                  <a:lnTo>
                    <a:pt x="2788" y="54"/>
                  </a:lnTo>
                  <a:lnTo>
                    <a:pt x="3015" y="33"/>
                  </a:lnTo>
                  <a:lnTo>
                    <a:pt x="3199" y="22"/>
                  </a:lnTo>
                  <a:lnTo>
                    <a:pt x="3469" y="0"/>
                  </a:lnTo>
                  <a:lnTo>
                    <a:pt x="4323" y="11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86" name="Freeform 306"/>
            <p:cNvSpPr>
              <a:spLocks/>
            </p:cNvSpPr>
            <p:nvPr/>
          </p:nvSpPr>
          <p:spPr bwMode="auto">
            <a:xfrm>
              <a:off x="939" y="3964"/>
              <a:ext cx="2162" cy="37"/>
            </a:xfrm>
            <a:custGeom>
              <a:avLst/>
              <a:gdLst>
                <a:gd name="T0" fmla="*/ 0 w 4323"/>
                <a:gd name="T1" fmla="*/ 65 h 76"/>
                <a:gd name="T2" fmla="*/ 778 w 4323"/>
                <a:gd name="T3" fmla="*/ 65 h 76"/>
                <a:gd name="T4" fmla="*/ 962 w 4323"/>
                <a:gd name="T5" fmla="*/ 54 h 76"/>
                <a:gd name="T6" fmla="*/ 1178 w 4323"/>
                <a:gd name="T7" fmla="*/ 33 h 76"/>
                <a:gd name="T8" fmla="*/ 1416 w 4323"/>
                <a:gd name="T9" fmla="*/ 0 h 76"/>
                <a:gd name="T10" fmla="*/ 1653 w 4323"/>
                <a:gd name="T11" fmla="*/ 0 h 76"/>
                <a:gd name="T12" fmla="*/ 2539 w 4323"/>
                <a:gd name="T13" fmla="*/ 0 h 76"/>
                <a:gd name="T14" fmla="*/ 2788 w 4323"/>
                <a:gd name="T15" fmla="*/ 22 h 76"/>
                <a:gd name="T16" fmla="*/ 3015 w 4323"/>
                <a:gd name="T17" fmla="*/ 44 h 76"/>
                <a:gd name="T18" fmla="*/ 3199 w 4323"/>
                <a:gd name="T19" fmla="*/ 54 h 76"/>
                <a:gd name="T20" fmla="*/ 3469 w 4323"/>
                <a:gd name="T21" fmla="*/ 76 h 76"/>
                <a:gd name="T22" fmla="*/ 4323 w 4323"/>
                <a:gd name="T2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76">
                  <a:moveTo>
                    <a:pt x="0" y="65"/>
                  </a:moveTo>
                  <a:lnTo>
                    <a:pt x="778" y="65"/>
                  </a:lnTo>
                  <a:lnTo>
                    <a:pt x="962" y="54"/>
                  </a:lnTo>
                  <a:lnTo>
                    <a:pt x="1178" y="33"/>
                  </a:lnTo>
                  <a:lnTo>
                    <a:pt x="1416" y="0"/>
                  </a:lnTo>
                  <a:lnTo>
                    <a:pt x="1653" y="0"/>
                  </a:lnTo>
                  <a:lnTo>
                    <a:pt x="2539" y="0"/>
                  </a:lnTo>
                  <a:lnTo>
                    <a:pt x="2788" y="22"/>
                  </a:lnTo>
                  <a:lnTo>
                    <a:pt x="3015" y="44"/>
                  </a:lnTo>
                  <a:lnTo>
                    <a:pt x="3199" y="54"/>
                  </a:lnTo>
                  <a:lnTo>
                    <a:pt x="3469" y="76"/>
                  </a:lnTo>
                  <a:lnTo>
                    <a:pt x="4323" y="65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87" name="Freeform 307"/>
            <p:cNvSpPr>
              <a:spLocks/>
            </p:cNvSpPr>
            <p:nvPr/>
          </p:nvSpPr>
          <p:spPr bwMode="auto">
            <a:xfrm>
              <a:off x="934" y="4050"/>
              <a:ext cx="2161" cy="27"/>
            </a:xfrm>
            <a:custGeom>
              <a:avLst/>
              <a:gdLst>
                <a:gd name="T0" fmla="*/ 0 w 4323"/>
                <a:gd name="T1" fmla="*/ 44 h 54"/>
                <a:gd name="T2" fmla="*/ 778 w 4323"/>
                <a:gd name="T3" fmla="*/ 44 h 54"/>
                <a:gd name="T4" fmla="*/ 973 w 4323"/>
                <a:gd name="T5" fmla="*/ 44 h 54"/>
                <a:gd name="T6" fmla="*/ 1178 w 4323"/>
                <a:gd name="T7" fmla="*/ 33 h 54"/>
                <a:gd name="T8" fmla="*/ 1448 w 4323"/>
                <a:gd name="T9" fmla="*/ 11 h 54"/>
                <a:gd name="T10" fmla="*/ 1664 w 4323"/>
                <a:gd name="T11" fmla="*/ 0 h 54"/>
                <a:gd name="T12" fmla="*/ 2540 w 4323"/>
                <a:gd name="T13" fmla="*/ 11 h 54"/>
                <a:gd name="T14" fmla="*/ 2799 w 4323"/>
                <a:gd name="T15" fmla="*/ 22 h 54"/>
                <a:gd name="T16" fmla="*/ 3026 w 4323"/>
                <a:gd name="T17" fmla="*/ 33 h 54"/>
                <a:gd name="T18" fmla="*/ 3253 w 4323"/>
                <a:gd name="T19" fmla="*/ 54 h 54"/>
                <a:gd name="T20" fmla="*/ 3469 w 4323"/>
                <a:gd name="T21" fmla="*/ 54 h 54"/>
                <a:gd name="T22" fmla="*/ 4323 w 4323"/>
                <a:gd name="T23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54">
                  <a:moveTo>
                    <a:pt x="0" y="44"/>
                  </a:moveTo>
                  <a:lnTo>
                    <a:pt x="778" y="44"/>
                  </a:lnTo>
                  <a:lnTo>
                    <a:pt x="973" y="44"/>
                  </a:lnTo>
                  <a:lnTo>
                    <a:pt x="1178" y="33"/>
                  </a:lnTo>
                  <a:lnTo>
                    <a:pt x="1448" y="11"/>
                  </a:lnTo>
                  <a:lnTo>
                    <a:pt x="1664" y="0"/>
                  </a:lnTo>
                  <a:lnTo>
                    <a:pt x="2540" y="11"/>
                  </a:lnTo>
                  <a:lnTo>
                    <a:pt x="2799" y="22"/>
                  </a:lnTo>
                  <a:lnTo>
                    <a:pt x="3026" y="33"/>
                  </a:lnTo>
                  <a:lnTo>
                    <a:pt x="3253" y="54"/>
                  </a:lnTo>
                  <a:lnTo>
                    <a:pt x="3469" y="54"/>
                  </a:lnTo>
                  <a:lnTo>
                    <a:pt x="4323" y="44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88" name="Freeform 308"/>
            <p:cNvSpPr>
              <a:spLocks/>
            </p:cNvSpPr>
            <p:nvPr/>
          </p:nvSpPr>
          <p:spPr bwMode="auto">
            <a:xfrm>
              <a:off x="934" y="3558"/>
              <a:ext cx="2161" cy="27"/>
            </a:xfrm>
            <a:custGeom>
              <a:avLst/>
              <a:gdLst>
                <a:gd name="T0" fmla="*/ 0 w 4323"/>
                <a:gd name="T1" fmla="*/ 11 h 54"/>
                <a:gd name="T2" fmla="*/ 778 w 4323"/>
                <a:gd name="T3" fmla="*/ 11 h 54"/>
                <a:gd name="T4" fmla="*/ 973 w 4323"/>
                <a:gd name="T5" fmla="*/ 11 h 54"/>
                <a:gd name="T6" fmla="*/ 1178 w 4323"/>
                <a:gd name="T7" fmla="*/ 22 h 54"/>
                <a:gd name="T8" fmla="*/ 1448 w 4323"/>
                <a:gd name="T9" fmla="*/ 43 h 54"/>
                <a:gd name="T10" fmla="*/ 1664 w 4323"/>
                <a:gd name="T11" fmla="*/ 54 h 54"/>
                <a:gd name="T12" fmla="*/ 2540 w 4323"/>
                <a:gd name="T13" fmla="*/ 43 h 54"/>
                <a:gd name="T14" fmla="*/ 2799 w 4323"/>
                <a:gd name="T15" fmla="*/ 33 h 54"/>
                <a:gd name="T16" fmla="*/ 3026 w 4323"/>
                <a:gd name="T17" fmla="*/ 22 h 54"/>
                <a:gd name="T18" fmla="*/ 3253 w 4323"/>
                <a:gd name="T19" fmla="*/ 0 h 54"/>
                <a:gd name="T20" fmla="*/ 3469 w 4323"/>
                <a:gd name="T21" fmla="*/ 0 h 54"/>
                <a:gd name="T22" fmla="*/ 4323 w 4323"/>
                <a:gd name="T23" fmla="*/ 1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54">
                  <a:moveTo>
                    <a:pt x="0" y="11"/>
                  </a:moveTo>
                  <a:lnTo>
                    <a:pt x="778" y="11"/>
                  </a:lnTo>
                  <a:lnTo>
                    <a:pt x="973" y="11"/>
                  </a:lnTo>
                  <a:lnTo>
                    <a:pt x="1178" y="22"/>
                  </a:lnTo>
                  <a:lnTo>
                    <a:pt x="1448" y="43"/>
                  </a:lnTo>
                  <a:lnTo>
                    <a:pt x="1664" y="54"/>
                  </a:lnTo>
                  <a:lnTo>
                    <a:pt x="2540" y="43"/>
                  </a:lnTo>
                  <a:lnTo>
                    <a:pt x="2799" y="33"/>
                  </a:lnTo>
                  <a:lnTo>
                    <a:pt x="3026" y="22"/>
                  </a:lnTo>
                  <a:lnTo>
                    <a:pt x="3253" y="0"/>
                  </a:lnTo>
                  <a:lnTo>
                    <a:pt x="3469" y="0"/>
                  </a:lnTo>
                  <a:lnTo>
                    <a:pt x="4323" y="11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789" name="Oval 309"/>
            <p:cNvSpPr>
              <a:spLocks noChangeArrowheads="1"/>
            </p:cNvSpPr>
            <p:nvPr/>
          </p:nvSpPr>
          <p:spPr bwMode="auto">
            <a:xfrm>
              <a:off x="2047" y="4017"/>
              <a:ext cx="71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90" name="Oval 310"/>
            <p:cNvSpPr>
              <a:spLocks noChangeArrowheads="1"/>
            </p:cNvSpPr>
            <p:nvPr/>
          </p:nvSpPr>
          <p:spPr bwMode="auto">
            <a:xfrm>
              <a:off x="2544" y="3617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91" name="Oval 311"/>
            <p:cNvSpPr>
              <a:spLocks noChangeArrowheads="1"/>
            </p:cNvSpPr>
            <p:nvPr/>
          </p:nvSpPr>
          <p:spPr bwMode="auto">
            <a:xfrm>
              <a:off x="2690" y="3871"/>
              <a:ext cx="71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92" name="Oval 312"/>
            <p:cNvSpPr>
              <a:spLocks noChangeArrowheads="1"/>
            </p:cNvSpPr>
            <p:nvPr/>
          </p:nvSpPr>
          <p:spPr bwMode="auto">
            <a:xfrm>
              <a:off x="2841" y="3520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93" name="Oval 313"/>
            <p:cNvSpPr>
              <a:spLocks noChangeArrowheads="1"/>
            </p:cNvSpPr>
            <p:nvPr/>
          </p:nvSpPr>
          <p:spPr bwMode="auto">
            <a:xfrm>
              <a:off x="1193" y="4039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794" name="Oval 314"/>
            <p:cNvSpPr>
              <a:spLocks noChangeArrowheads="1"/>
            </p:cNvSpPr>
            <p:nvPr/>
          </p:nvSpPr>
          <p:spPr bwMode="auto">
            <a:xfrm>
              <a:off x="1198" y="3606"/>
              <a:ext cx="72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20817" name="Group 337"/>
          <p:cNvGrpSpPr>
            <a:grpSpLocks/>
          </p:cNvGrpSpPr>
          <p:nvPr/>
        </p:nvGrpSpPr>
        <p:grpSpPr bwMode="auto">
          <a:xfrm>
            <a:off x="1417638" y="2170113"/>
            <a:ext cx="6716712" cy="3759200"/>
            <a:chOff x="893" y="1367"/>
            <a:chExt cx="4231" cy="2368"/>
          </a:xfrm>
        </p:grpSpPr>
        <p:grpSp>
          <p:nvGrpSpPr>
            <p:cNvPr id="20812" name="Group 332"/>
            <p:cNvGrpSpPr>
              <a:grpSpLocks/>
            </p:cNvGrpSpPr>
            <p:nvPr/>
          </p:nvGrpSpPr>
          <p:grpSpPr bwMode="auto">
            <a:xfrm>
              <a:off x="893" y="2046"/>
              <a:ext cx="4231" cy="1689"/>
              <a:chOff x="893" y="2046"/>
              <a:chExt cx="4231" cy="1689"/>
            </a:xfrm>
          </p:grpSpPr>
          <p:sp>
            <p:nvSpPr>
              <p:cNvPr id="20807" name="Oval 327"/>
              <p:cNvSpPr>
                <a:spLocks noChangeArrowheads="1"/>
              </p:cNvSpPr>
              <p:nvPr/>
            </p:nvSpPr>
            <p:spPr bwMode="auto">
              <a:xfrm>
                <a:off x="918" y="3564"/>
                <a:ext cx="66" cy="56"/>
              </a:xfrm>
              <a:prstGeom prst="ellipse">
                <a:avLst/>
              </a:prstGeom>
              <a:solidFill>
                <a:srgbClr val="990033"/>
              </a:solidFill>
              <a:ln w="9525">
                <a:solidFill>
                  <a:srgbClr val="9900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0808" name="Oval 328"/>
              <p:cNvSpPr>
                <a:spLocks noChangeArrowheads="1"/>
              </p:cNvSpPr>
              <p:nvPr/>
            </p:nvSpPr>
            <p:spPr bwMode="auto">
              <a:xfrm>
                <a:off x="1752" y="3570"/>
                <a:ext cx="66" cy="56"/>
              </a:xfrm>
              <a:prstGeom prst="ellipse">
                <a:avLst/>
              </a:prstGeom>
              <a:solidFill>
                <a:srgbClr val="990033"/>
              </a:solidFill>
              <a:ln w="9525">
                <a:solidFill>
                  <a:srgbClr val="9900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20811" name="Group 331"/>
              <p:cNvGrpSpPr>
                <a:grpSpLocks/>
              </p:cNvGrpSpPr>
              <p:nvPr/>
            </p:nvGrpSpPr>
            <p:grpSpPr bwMode="auto">
              <a:xfrm>
                <a:off x="893" y="2046"/>
                <a:ext cx="4231" cy="1689"/>
                <a:chOff x="893" y="2046"/>
                <a:chExt cx="4231" cy="1689"/>
              </a:xfrm>
            </p:grpSpPr>
            <p:sp>
              <p:nvSpPr>
                <p:cNvPr id="20805" name="Oval 325"/>
                <p:cNvSpPr>
                  <a:spLocks noChangeArrowheads="1"/>
                </p:cNvSpPr>
                <p:nvPr/>
              </p:nvSpPr>
              <p:spPr bwMode="auto">
                <a:xfrm rot="1215287">
                  <a:off x="3414" y="2046"/>
                  <a:ext cx="1710" cy="756"/>
                </a:xfrm>
                <a:prstGeom prst="ellipse">
                  <a:avLst/>
                </a:prstGeom>
                <a:solidFill>
                  <a:srgbClr val="00CC99">
                    <a:alpha val="39999"/>
                  </a:srgbClr>
                </a:solidFill>
                <a:ln w="28575">
                  <a:solidFill>
                    <a:srgbClr val="990033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20809" name="Freeform 329"/>
                <p:cNvSpPr>
                  <a:spLocks/>
                </p:cNvSpPr>
                <p:nvPr/>
              </p:nvSpPr>
              <p:spPr bwMode="auto">
                <a:xfrm>
                  <a:off x="893" y="3582"/>
                  <a:ext cx="895" cy="153"/>
                </a:xfrm>
                <a:custGeom>
                  <a:avLst/>
                  <a:gdLst>
                    <a:gd name="T0" fmla="*/ 61 w 895"/>
                    <a:gd name="T1" fmla="*/ 0 h 153"/>
                    <a:gd name="T2" fmla="*/ 49 w 895"/>
                    <a:gd name="T3" fmla="*/ 90 h 153"/>
                    <a:gd name="T4" fmla="*/ 355 w 895"/>
                    <a:gd name="T5" fmla="*/ 144 h 153"/>
                    <a:gd name="T6" fmla="*/ 745 w 895"/>
                    <a:gd name="T7" fmla="*/ 132 h 153"/>
                    <a:gd name="T8" fmla="*/ 895 w 895"/>
                    <a:gd name="T9" fmla="*/ 1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5" h="153">
                      <a:moveTo>
                        <a:pt x="61" y="0"/>
                      </a:moveTo>
                      <a:cubicBezTo>
                        <a:pt x="30" y="33"/>
                        <a:pt x="0" y="66"/>
                        <a:pt x="49" y="90"/>
                      </a:cubicBezTo>
                      <a:cubicBezTo>
                        <a:pt x="98" y="114"/>
                        <a:pt x="239" y="137"/>
                        <a:pt x="355" y="144"/>
                      </a:cubicBezTo>
                      <a:cubicBezTo>
                        <a:pt x="471" y="151"/>
                        <a:pt x="655" y="153"/>
                        <a:pt x="745" y="132"/>
                      </a:cubicBezTo>
                      <a:cubicBezTo>
                        <a:pt x="835" y="111"/>
                        <a:pt x="870" y="37"/>
                        <a:pt x="895" y="18"/>
                      </a:cubicBezTo>
                    </a:path>
                  </a:pathLst>
                </a:custGeom>
                <a:noFill/>
                <a:ln w="38100" cmpd="sng">
                  <a:solidFill>
                    <a:srgbClr val="990033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20810" name="Freeform 330"/>
                <p:cNvSpPr>
                  <a:spLocks/>
                </p:cNvSpPr>
                <p:nvPr/>
              </p:nvSpPr>
              <p:spPr bwMode="auto">
                <a:xfrm rot="10800000">
                  <a:off x="933" y="3442"/>
                  <a:ext cx="895" cy="153"/>
                </a:xfrm>
                <a:custGeom>
                  <a:avLst/>
                  <a:gdLst>
                    <a:gd name="T0" fmla="*/ 61 w 895"/>
                    <a:gd name="T1" fmla="*/ 0 h 153"/>
                    <a:gd name="T2" fmla="*/ 49 w 895"/>
                    <a:gd name="T3" fmla="*/ 90 h 153"/>
                    <a:gd name="T4" fmla="*/ 355 w 895"/>
                    <a:gd name="T5" fmla="*/ 144 h 153"/>
                    <a:gd name="T6" fmla="*/ 745 w 895"/>
                    <a:gd name="T7" fmla="*/ 132 h 153"/>
                    <a:gd name="T8" fmla="*/ 895 w 895"/>
                    <a:gd name="T9" fmla="*/ 1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95" h="153">
                      <a:moveTo>
                        <a:pt x="61" y="0"/>
                      </a:moveTo>
                      <a:cubicBezTo>
                        <a:pt x="30" y="33"/>
                        <a:pt x="0" y="66"/>
                        <a:pt x="49" y="90"/>
                      </a:cubicBezTo>
                      <a:cubicBezTo>
                        <a:pt x="98" y="114"/>
                        <a:pt x="239" y="137"/>
                        <a:pt x="355" y="144"/>
                      </a:cubicBezTo>
                      <a:cubicBezTo>
                        <a:pt x="471" y="151"/>
                        <a:pt x="655" y="153"/>
                        <a:pt x="745" y="132"/>
                      </a:cubicBezTo>
                      <a:cubicBezTo>
                        <a:pt x="835" y="111"/>
                        <a:pt x="870" y="37"/>
                        <a:pt x="895" y="18"/>
                      </a:cubicBezTo>
                    </a:path>
                  </a:pathLst>
                </a:custGeom>
                <a:noFill/>
                <a:ln w="38100" cap="flat" cmpd="sng">
                  <a:solidFill>
                    <a:srgbClr val="990033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sp>
          <p:nvSpPr>
            <p:cNvPr id="20813" name="Text Box 333"/>
            <p:cNvSpPr txBox="1">
              <a:spLocks noChangeArrowheads="1"/>
            </p:cNvSpPr>
            <p:nvPr/>
          </p:nvSpPr>
          <p:spPr bwMode="auto">
            <a:xfrm>
              <a:off x="3356" y="1367"/>
              <a:ext cx="1588" cy="2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/>
                <a:t>Missing sheet of atoms</a:t>
              </a:r>
            </a:p>
          </p:txBody>
        </p:sp>
        <p:sp>
          <p:nvSpPr>
            <p:cNvPr id="20814" name="Text Box 334"/>
            <p:cNvSpPr txBox="1">
              <a:spLocks noChangeArrowheads="1"/>
            </p:cNvSpPr>
            <p:nvPr/>
          </p:nvSpPr>
          <p:spPr bwMode="auto">
            <a:xfrm>
              <a:off x="3464" y="3173"/>
              <a:ext cx="12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b="1">
                  <a:solidFill>
                    <a:srgbClr val="990033"/>
                  </a:solidFill>
                </a:rPr>
                <a:t>Dislocation loop</a:t>
              </a:r>
            </a:p>
          </p:txBody>
        </p:sp>
        <p:sp>
          <p:nvSpPr>
            <p:cNvPr id="20815" name="Line 335"/>
            <p:cNvSpPr>
              <a:spLocks noChangeShapeType="1"/>
            </p:cNvSpPr>
            <p:nvPr/>
          </p:nvSpPr>
          <p:spPr bwMode="auto">
            <a:xfrm>
              <a:off x="4152" y="1554"/>
              <a:ext cx="168" cy="78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816" name="Line 336"/>
            <p:cNvSpPr>
              <a:spLocks noChangeShapeType="1"/>
            </p:cNvSpPr>
            <p:nvPr/>
          </p:nvSpPr>
          <p:spPr bwMode="auto">
            <a:xfrm flipH="1" flipV="1">
              <a:off x="3798" y="2628"/>
              <a:ext cx="168" cy="6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2604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483" name="Group 3"/>
          <p:cNvGraphicFramePr>
            <a:graphicFrameLocks noGrp="1"/>
          </p:cNvGraphicFramePr>
          <p:nvPr/>
        </p:nvGraphicFramePr>
        <p:xfrm>
          <a:off x="2559050" y="2393950"/>
          <a:ext cx="4027488" cy="2072640"/>
        </p:xfrm>
        <a:graphic>
          <a:graphicData uri="http://schemas.openxmlformats.org/drawingml/2006/table">
            <a:tbl>
              <a:tblPr/>
              <a:tblGrid>
                <a:gridCol w="4027488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8492" name="Rectangle 12"/>
          <p:cNvSpPr>
            <a:spLocks noChangeArrowheads="1"/>
          </p:cNvSpPr>
          <p:nvPr/>
        </p:nvSpPr>
        <p:spPr bwMode="auto">
          <a:xfrm>
            <a:off x="0" y="2928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48493" name="Rectangle 13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48494" name="Rectangle 14"/>
          <p:cNvSpPr>
            <a:spLocks noChangeArrowheads="1"/>
          </p:cNvSpPr>
          <p:nvPr/>
        </p:nvSpPr>
        <p:spPr bwMode="auto">
          <a:xfrm>
            <a:off x="0" y="29337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148495" name="Rectangle 15"/>
          <p:cNvSpPr>
            <a:spLocks noChangeArrowheads="1"/>
          </p:cNvSpPr>
          <p:nvPr/>
        </p:nvSpPr>
        <p:spPr bwMode="auto">
          <a:xfrm>
            <a:off x="0" y="29289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grpSp>
        <p:nvGrpSpPr>
          <p:cNvPr id="148496" name="Group 16"/>
          <p:cNvGrpSpPr>
            <a:grpSpLocks/>
          </p:cNvGrpSpPr>
          <p:nvPr/>
        </p:nvGrpSpPr>
        <p:grpSpPr bwMode="auto">
          <a:xfrm>
            <a:off x="161925" y="1423988"/>
            <a:ext cx="3906838" cy="1000125"/>
            <a:chOff x="498" y="1083"/>
            <a:chExt cx="2461" cy="630"/>
          </a:xfrm>
        </p:grpSpPr>
        <p:sp>
          <p:nvSpPr>
            <p:cNvPr id="148497" name="AutoShape 17"/>
            <p:cNvSpPr>
              <a:spLocks noChangeAspect="1" noChangeArrowheads="1" noTextEdit="1"/>
            </p:cNvSpPr>
            <p:nvPr/>
          </p:nvSpPr>
          <p:spPr bwMode="auto">
            <a:xfrm>
              <a:off x="498" y="1083"/>
              <a:ext cx="2442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498" name="Oval 18"/>
            <p:cNvSpPr>
              <a:spLocks noChangeArrowheads="1"/>
            </p:cNvSpPr>
            <p:nvPr/>
          </p:nvSpPr>
          <p:spPr bwMode="auto">
            <a:xfrm>
              <a:off x="957" y="1269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499" name="Oval 19"/>
            <p:cNvSpPr>
              <a:spLocks noChangeArrowheads="1"/>
            </p:cNvSpPr>
            <p:nvPr/>
          </p:nvSpPr>
          <p:spPr bwMode="auto">
            <a:xfrm>
              <a:off x="2493" y="1269"/>
              <a:ext cx="75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0" name="Oval 20"/>
            <p:cNvSpPr>
              <a:spLocks noChangeArrowheads="1"/>
            </p:cNvSpPr>
            <p:nvPr/>
          </p:nvSpPr>
          <p:spPr bwMode="auto">
            <a:xfrm>
              <a:off x="1036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1" name="Oval 21"/>
            <p:cNvSpPr>
              <a:spLocks noChangeArrowheads="1"/>
            </p:cNvSpPr>
            <p:nvPr/>
          </p:nvSpPr>
          <p:spPr bwMode="auto">
            <a:xfrm>
              <a:off x="1110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2" name="Oval 22"/>
            <p:cNvSpPr>
              <a:spLocks noChangeArrowheads="1"/>
            </p:cNvSpPr>
            <p:nvPr/>
          </p:nvSpPr>
          <p:spPr bwMode="auto">
            <a:xfrm>
              <a:off x="1187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3" name="Oval 23"/>
            <p:cNvSpPr>
              <a:spLocks noChangeArrowheads="1"/>
            </p:cNvSpPr>
            <p:nvPr/>
          </p:nvSpPr>
          <p:spPr bwMode="auto">
            <a:xfrm>
              <a:off x="1266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4" name="Oval 24"/>
            <p:cNvSpPr>
              <a:spLocks noChangeArrowheads="1"/>
            </p:cNvSpPr>
            <p:nvPr/>
          </p:nvSpPr>
          <p:spPr bwMode="auto">
            <a:xfrm>
              <a:off x="1343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5" name="Oval 25"/>
            <p:cNvSpPr>
              <a:spLocks noChangeArrowheads="1"/>
            </p:cNvSpPr>
            <p:nvPr/>
          </p:nvSpPr>
          <p:spPr bwMode="auto">
            <a:xfrm>
              <a:off x="1421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6" name="Oval 26"/>
            <p:cNvSpPr>
              <a:spLocks noChangeArrowheads="1"/>
            </p:cNvSpPr>
            <p:nvPr/>
          </p:nvSpPr>
          <p:spPr bwMode="auto">
            <a:xfrm>
              <a:off x="1500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7" name="Oval 27"/>
            <p:cNvSpPr>
              <a:spLocks noChangeArrowheads="1"/>
            </p:cNvSpPr>
            <p:nvPr/>
          </p:nvSpPr>
          <p:spPr bwMode="auto">
            <a:xfrm>
              <a:off x="1652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8" name="Oval 28"/>
            <p:cNvSpPr>
              <a:spLocks noChangeArrowheads="1"/>
            </p:cNvSpPr>
            <p:nvPr/>
          </p:nvSpPr>
          <p:spPr bwMode="auto">
            <a:xfrm>
              <a:off x="1731" y="1269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09" name="Oval 29"/>
            <p:cNvSpPr>
              <a:spLocks noChangeArrowheads="1"/>
            </p:cNvSpPr>
            <p:nvPr/>
          </p:nvSpPr>
          <p:spPr bwMode="auto">
            <a:xfrm>
              <a:off x="1809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0" name="Oval 30"/>
            <p:cNvSpPr>
              <a:spLocks noChangeArrowheads="1"/>
            </p:cNvSpPr>
            <p:nvPr/>
          </p:nvSpPr>
          <p:spPr bwMode="auto">
            <a:xfrm>
              <a:off x="1886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1" name="Oval 31"/>
            <p:cNvSpPr>
              <a:spLocks noChangeArrowheads="1"/>
            </p:cNvSpPr>
            <p:nvPr/>
          </p:nvSpPr>
          <p:spPr bwMode="auto">
            <a:xfrm>
              <a:off x="1963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2" name="Oval 32"/>
            <p:cNvSpPr>
              <a:spLocks noChangeArrowheads="1"/>
            </p:cNvSpPr>
            <p:nvPr/>
          </p:nvSpPr>
          <p:spPr bwMode="auto">
            <a:xfrm>
              <a:off x="2036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3" name="Oval 33"/>
            <p:cNvSpPr>
              <a:spLocks noChangeArrowheads="1"/>
            </p:cNvSpPr>
            <p:nvPr/>
          </p:nvSpPr>
          <p:spPr bwMode="auto">
            <a:xfrm>
              <a:off x="2114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4" name="Oval 34"/>
            <p:cNvSpPr>
              <a:spLocks noChangeArrowheads="1"/>
            </p:cNvSpPr>
            <p:nvPr/>
          </p:nvSpPr>
          <p:spPr bwMode="auto">
            <a:xfrm>
              <a:off x="2193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5" name="Oval 35"/>
            <p:cNvSpPr>
              <a:spLocks noChangeArrowheads="1"/>
            </p:cNvSpPr>
            <p:nvPr/>
          </p:nvSpPr>
          <p:spPr bwMode="auto">
            <a:xfrm>
              <a:off x="2270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6" name="Oval 36"/>
            <p:cNvSpPr>
              <a:spLocks noChangeArrowheads="1"/>
            </p:cNvSpPr>
            <p:nvPr/>
          </p:nvSpPr>
          <p:spPr bwMode="auto">
            <a:xfrm>
              <a:off x="2349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7" name="Oval 37"/>
            <p:cNvSpPr>
              <a:spLocks noChangeArrowheads="1"/>
            </p:cNvSpPr>
            <p:nvPr/>
          </p:nvSpPr>
          <p:spPr bwMode="auto">
            <a:xfrm>
              <a:off x="2424" y="1269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8" name="Oval 38"/>
            <p:cNvSpPr>
              <a:spLocks noChangeArrowheads="1"/>
            </p:cNvSpPr>
            <p:nvPr/>
          </p:nvSpPr>
          <p:spPr bwMode="auto">
            <a:xfrm>
              <a:off x="2646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19" name="Oval 39"/>
            <p:cNvSpPr>
              <a:spLocks noChangeArrowheads="1"/>
            </p:cNvSpPr>
            <p:nvPr/>
          </p:nvSpPr>
          <p:spPr bwMode="auto">
            <a:xfrm>
              <a:off x="2723" y="126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0" name="Oval 40"/>
            <p:cNvSpPr>
              <a:spLocks noChangeArrowheads="1"/>
            </p:cNvSpPr>
            <p:nvPr/>
          </p:nvSpPr>
          <p:spPr bwMode="auto">
            <a:xfrm>
              <a:off x="2800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1" name="Oval 41"/>
            <p:cNvSpPr>
              <a:spLocks noChangeArrowheads="1"/>
            </p:cNvSpPr>
            <p:nvPr/>
          </p:nvSpPr>
          <p:spPr bwMode="auto">
            <a:xfrm>
              <a:off x="726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2" name="Oval 42"/>
            <p:cNvSpPr>
              <a:spLocks noChangeArrowheads="1"/>
            </p:cNvSpPr>
            <p:nvPr/>
          </p:nvSpPr>
          <p:spPr bwMode="auto">
            <a:xfrm>
              <a:off x="805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3" name="Oval 43"/>
            <p:cNvSpPr>
              <a:spLocks noChangeArrowheads="1"/>
            </p:cNvSpPr>
            <p:nvPr/>
          </p:nvSpPr>
          <p:spPr bwMode="auto">
            <a:xfrm>
              <a:off x="880" y="126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4" name="Oval 44"/>
            <p:cNvSpPr>
              <a:spLocks noChangeArrowheads="1"/>
            </p:cNvSpPr>
            <p:nvPr/>
          </p:nvSpPr>
          <p:spPr bwMode="auto">
            <a:xfrm>
              <a:off x="2725" y="1095"/>
              <a:ext cx="73" cy="73"/>
            </a:xfrm>
            <a:prstGeom prst="ellipse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5" name="Oval 45"/>
            <p:cNvSpPr>
              <a:spLocks noChangeArrowheads="1"/>
            </p:cNvSpPr>
            <p:nvPr/>
          </p:nvSpPr>
          <p:spPr bwMode="auto">
            <a:xfrm>
              <a:off x="1087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6" name="Oval 46"/>
            <p:cNvSpPr>
              <a:spLocks noChangeArrowheads="1"/>
            </p:cNvSpPr>
            <p:nvPr/>
          </p:nvSpPr>
          <p:spPr bwMode="auto">
            <a:xfrm>
              <a:off x="116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7" name="Oval 47"/>
            <p:cNvSpPr>
              <a:spLocks noChangeArrowheads="1"/>
            </p:cNvSpPr>
            <p:nvPr/>
          </p:nvSpPr>
          <p:spPr bwMode="auto">
            <a:xfrm>
              <a:off x="1239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8" name="Oval 48"/>
            <p:cNvSpPr>
              <a:spLocks noChangeArrowheads="1"/>
            </p:cNvSpPr>
            <p:nvPr/>
          </p:nvSpPr>
          <p:spPr bwMode="auto">
            <a:xfrm>
              <a:off x="1318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29" name="Oval 49"/>
            <p:cNvSpPr>
              <a:spLocks noChangeArrowheads="1"/>
            </p:cNvSpPr>
            <p:nvPr/>
          </p:nvSpPr>
          <p:spPr bwMode="auto">
            <a:xfrm>
              <a:off x="1396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0" name="Oval 50"/>
            <p:cNvSpPr>
              <a:spLocks noChangeArrowheads="1"/>
            </p:cNvSpPr>
            <p:nvPr/>
          </p:nvSpPr>
          <p:spPr bwMode="auto">
            <a:xfrm>
              <a:off x="1473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1" name="Oval 51"/>
            <p:cNvSpPr>
              <a:spLocks noChangeArrowheads="1"/>
            </p:cNvSpPr>
            <p:nvPr/>
          </p:nvSpPr>
          <p:spPr bwMode="auto">
            <a:xfrm>
              <a:off x="155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2" name="Oval 52"/>
            <p:cNvSpPr>
              <a:spLocks noChangeArrowheads="1"/>
            </p:cNvSpPr>
            <p:nvPr/>
          </p:nvSpPr>
          <p:spPr bwMode="auto">
            <a:xfrm>
              <a:off x="1627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3" name="Oval 53"/>
            <p:cNvSpPr>
              <a:spLocks noChangeArrowheads="1"/>
            </p:cNvSpPr>
            <p:nvPr/>
          </p:nvSpPr>
          <p:spPr bwMode="auto">
            <a:xfrm>
              <a:off x="1704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4" name="Oval 54"/>
            <p:cNvSpPr>
              <a:spLocks noChangeArrowheads="1"/>
            </p:cNvSpPr>
            <p:nvPr/>
          </p:nvSpPr>
          <p:spPr bwMode="auto">
            <a:xfrm>
              <a:off x="178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5" name="Oval 55"/>
            <p:cNvSpPr>
              <a:spLocks noChangeArrowheads="1"/>
            </p:cNvSpPr>
            <p:nvPr/>
          </p:nvSpPr>
          <p:spPr bwMode="auto">
            <a:xfrm>
              <a:off x="1861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6" name="Oval 56"/>
            <p:cNvSpPr>
              <a:spLocks noChangeArrowheads="1"/>
            </p:cNvSpPr>
            <p:nvPr/>
          </p:nvSpPr>
          <p:spPr bwMode="auto">
            <a:xfrm>
              <a:off x="1938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7" name="Oval 57"/>
            <p:cNvSpPr>
              <a:spLocks noChangeArrowheads="1"/>
            </p:cNvSpPr>
            <p:nvPr/>
          </p:nvSpPr>
          <p:spPr bwMode="auto">
            <a:xfrm>
              <a:off x="2015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8" name="Oval 58"/>
            <p:cNvSpPr>
              <a:spLocks noChangeArrowheads="1"/>
            </p:cNvSpPr>
            <p:nvPr/>
          </p:nvSpPr>
          <p:spPr bwMode="auto">
            <a:xfrm>
              <a:off x="2090" y="1617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39" name="Oval 59"/>
            <p:cNvSpPr>
              <a:spLocks noChangeArrowheads="1"/>
            </p:cNvSpPr>
            <p:nvPr/>
          </p:nvSpPr>
          <p:spPr bwMode="auto">
            <a:xfrm>
              <a:off x="2166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0" name="Oval 60"/>
            <p:cNvSpPr>
              <a:spLocks noChangeArrowheads="1"/>
            </p:cNvSpPr>
            <p:nvPr/>
          </p:nvSpPr>
          <p:spPr bwMode="auto">
            <a:xfrm>
              <a:off x="2245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1" name="Oval 61"/>
            <p:cNvSpPr>
              <a:spLocks noChangeArrowheads="1"/>
            </p:cNvSpPr>
            <p:nvPr/>
          </p:nvSpPr>
          <p:spPr bwMode="auto">
            <a:xfrm>
              <a:off x="2322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2" name="Oval 62"/>
            <p:cNvSpPr>
              <a:spLocks noChangeArrowheads="1"/>
            </p:cNvSpPr>
            <p:nvPr/>
          </p:nvSpPr>
          <p:spPr bwMode="auto">
            <a:xfrm>
              <a:off x="2401" y="1617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3" name="Oval 63"/>
            <p:cNvSpPr>
              <a:spLocks noChangeArrowheads="1"/>
            </p:cNvSpPr>
            <p:nvPr/>
          </p:nvSpPr>
          <p:spPr bwMode="auto">
            <a:xfrm>
              <a:off x="2475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4" name="Oval 64"/>
            <p:cNvSpPr>
              <a:spLocks noChangeArrowheads="1"/>
            </p:cNvSpPr>
            <p:nvPr/>
          </p:nvSpPr>
          <p:spPr bwMode="auto">
            <a:xfrm>
              <a:off x="2619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5" name="Oval 65"/>
            <p:cNvSpPr>
              <a:spLocks noChangeArrowheads="1"/>
            </p:cNvSpPr>
            <p:nvPr/>
          </p:nvSpPr>
          <p:spPr bwMode="auto">
            <a:xfrm>
              <a:off x="2698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6" name="Oval 66"/>
            <p:cNvSpPr>
              <a:spLocks noChangeArrowheads="1"/>
            </p:cNvSpPr>
            <p:nvPr/>
          </p:nvSpPr>
          <p:spPr bwMode="auto">
            <a:xfrm>
              <a:off x="2775" y="1617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7" name="Oval 67"/>
            <p:cNvSpPr>
              <a:spLocks noChangeArrowheads="1"/>
            </p:cNvSpPr>
            <p:nvPr/>
          </p:nvSpPr>
          <p:spPr bwMode="auto">
            <a:xfrm>
              <a:off x="285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8" name="Oval 68"/>
            <p:cNvSpPr>
              <a:spLocks noChangeArrowheads="1"/>
            </p:cNvSpPr>
            <p:nvPr/>
          </p:nvSpPr>
          <p:spPr bwMode="auto">
            <a:xfrm>
              <a:off x="778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49" name="Oval 69"/>
            <p:cNvSpPr>
              <a:spLocks noChangeArrowheads="1"/>
            </p:cNvSpPr>
            <p:nvPr/>
          </p:nvSpPr>
          <p:spPr bwMode="auto">
            <a:xfrm>
              <a:off x="857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0" name="Oval 70"/>
            <p:cNvSpPr>
              <a:spLocks noChangeArrowheads="1"/>
            </p:cNvSpPr>
            <p:nvPr/>
          </p:nvSpPr>
          <p:spPr bwMode="auto">
            <a:xfrm>
              <a:off x="932" y="1617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1" name="Oval 71"/>
            <p:cNvSpPr>
              <a:spLocks noChangeArrowheads="1"/>
            </p:cNvSpPr>
            <p:nvPr/>
          </p:nvSpPr>
          <p:spPr bwMode="auto">
            <a:xfrm>
              <a:off x="1416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2" name="Oval 72"/>
            <p:cNvSpPr>
              <a:spLocks noChangeArrowheads="1"/>
            </p:cNvSpPr>
            <p:nvPr/>
          </p:nvSpPr>
          <p:spPr bwMode="auto">
            <a:xfrm>
              <a:off x="1494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3" name="Oval 73"/>
            <p:cNvSpPr>
              <a:spLocks noChangeArrowheads="1"/>
            </p:cNvSpPr>
            <p:nvPr/>
          </p:nvSpPr>
          <p:spPr bwMode="auto">
            <a:xfrm>
              <a:off x="1571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4" name="Oval 74"/>
            <p:cNvSpPr>
              <a:spLocks noChangeArrowheads="1"/>
            </p:cNvSpPr>
            <p:nvPr/>
          </p:nvSpPr>
          <p:spPr bwMode="auto">
            <a:xfrm>
              <a:off x="1650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5" name="Oval 75"/>
            <p:cNvSpPr>
              <a:spLocks noChangeArrowheads="1"/>
            </p:cNvSpPr>
            <p:nvPr/>
          </p:nvSpPr>
          <p:spPr bwMode="auto">
            <a:xfrm>
              <a:off x="1729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6" name="Oval 76"/>
            <p:cNvSpPr>
              <a:spLocks noChangeArrowheads="1"/>
            </p:cNvSpPr>
            <p:nvPr/>
          </p:nvSpPr>
          <p:spPr bwMode="auto">
            <a:xfrm>
              <a:off x="1805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7" name="Oval 77"/>
            <p:cNvSpPr>
              <a:spLocks noChangeArrowheads="1"/>
            </p:cNvSpPr>
            <p:nvPr/>
          </p:nvSpPr>
          <p:spPr bwMode="auto">
            <a:xfrm>
              <a:off x="1880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8" name="Oval 78"/>
            <p:cNvSpPr>
              <a:spLocks noChangeArrowheads="1"/>
            </p:cNvSpPr>
            <p:nvPr/>
          </p:nvSpPr>
          <p:spPr bwMode="auto">
            <a:xfrm>
              <a:off x="1959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59" name="Oval 79"/>
            <p:cNvSpPr>
              <a:spLocks noChangeArrowheads="1"/>
            </p:cNvSpPr>
            <p:nvPr/>
          </p:nvSpPr>
          <p:spPr bwMode="auto">
            <a:xfrm>
              <a:off x="2036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0" name="Oval 80"/>
            <p:cNvSpPr>
              <a:spLocks noChangeArrowheads="1"/>
            </p:cNvSpPr>
            <p:nvPr/>
          </p:nvSpPr>
          <p:spPr bwMode="auto">
            <a:xfrm>
              <a:off x="2114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1" name="Oval 81"/>
            <p:cNvSpPr>
              <a:spLocks noChangeArrowheads="1"/>
            </p:cNvSpPr>
            <p:nvPr/>
          </p:nvSpPr>
          <p:spPr bwMode="auto">
            <a:xfrm>
              <a:off x="2193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2" name="Oval 82"/>
            <p:cNvSpPr>
              <a:spLocks noChangeArrowheads="1"/>
            </p:cNvSpPr>
            <p:nvPr/>
          </p:nvSpPr>
          <p:spPr bwMode="auto">
            <a:xfrm>
              <a:off x="2264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3" name="Oval 83"/>
            <p:cNvSpPr>
              <a:spLocks noChangeArrowheads="1"/>
            </p:cNvSpPr>
            <p:nvPr/>
          </p:nvSpPr>
          <p:spPr bwMode="auto">
            <a:xfrm>
              <a:off x="2343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4" name="Oval 84"/>
            <p:cNvSpPr>
              <a:spLocks noChangeArrowheads="1"/>
            </p:cNvSpPr>
            <p:nvPr/>
          </p:nvSpPr>
          <p:spPr bwMode="auto">
            <a:xfrm>
              <a:off x="2422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5" name="Oval 85"/>
            <p:cNvSpPr>
              <a:spLocks noChangeArrowheads="1"/>
            </p:cNvSpPr>
            <p:nvPr/>
          </p:nvSpPr>
          <p:spPr bwMode="auto">
            <a:xfrm>
              <a:off x="2498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6" name="Oval 86"/>
            <p:cNvSpPr>
              <a:spLocks noChangeArrowheads="1"/>
            </p:cNvSpPr>
            <p:nvPr/>
          </p:nvSpPr>
          <p:spPr bwMode="auto">
            <a:xfrm>
              <a:off x="2577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7" name="Oval 87"/>
            <p:cNvSpPr>
              <a:spLocks noChangeArrowheads="1"/>
            </p:cNvSpPr>
            <p:nvPr/>
          </p:nvSpPr>
          <p:spPr bwMode="auto">
            <a:xfrm>
              <a:off x="2654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8" name="Oval 88"/>
            <p:cNvSpPr>
              <a:spLocks noChangeArrowheads="1"/>
            </p:cNvSpPr>
            <p:nvPr/>
          </p:nvSpPr>
          <p:spPr bwMode="auto">
            <a:xfrm>
              <a:off x="2729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69" name="Oval 89"/>
            <p:cNvSpPr>
              <a:spLocks noChangeArrowheads="1"/>
            </p:cNvSpPr>
            <p:nvPr/>
          </p:nvSpPr>
          <p:spPr bwMode="auto">
            <a:xfrm>
              <a:off x="2808" y="1529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0" name="Oval 90"/>
            <p:cNvSpPr>
              <a:spLocks noChangeArrowheads="1"/>
            </p:cNvSpPr>
            <p:nvPr/>
          </p:nvSpPr>
          <p:spPr bwMode="auto">
            <a:xfrm>
              <a:off x="2886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1" name="Oval 91"/>
            <p:cNvSpPr>
              <a:spLocks noChangeArrowheads="1"/>
            </p:cNvSpPr>
            <p:nvPr/>
          </p:nvSpPr>
          <p:spPr bwMode="auto">
            <a:xfrm>
              <a:off x="803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2" name="Oval 92"/>
            <p:cNvSpPr>
              <a:spLocks noChangeArrowheads="1"/>
            </p:cNvSpPr>
            <p:nvPr/>
          </p:nvSpPr>
          <p:spPr bwMode="auto">
            <a:xfrm>
              <a:off x="882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3" name="Oval 93"/>
            <p:cNvSpPr>
              <a:spLocks noChangeArrowheads="1"/>
            </p:cNvSpPr>
            <p:nvPr/>
          </p:nvSpPr>
          <p:spPr bwMode="auto">
            <a:xfrm>
              <a:off x="957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4" name="Oval 94"/>
            <p:cNvSpPr>
              <a:spLocks noChangeArrowheads="1"/>
            </p:cNvSpPr>
            <p:nvPr/>
          </p:nvSpPr>
          <p:spPr bwMode="auto">
            <a:xfrm>
              <a:off x="1034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5" name="Oval 95"/>
            <p:cNvSpPr>
              <a:spLocks noChangeArrowheads="1"/>
            </p:cNvSpPr>
            <p:nvPr/>
          </p:nvSpPr>
          <p:spPr bwMode="auto">
            <a:xfrm>
              <a:off x="1112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6" name="Oval 96"/>
            <p:cNvSpPr>
              <a:spLocks noChangeArrowheads="1"/>
            </p:cNvSpPr>
            <p:nvPr/>
          </p:nvSpPr>
          <p:spPr bwMode="auto">
            <a:xfrm>
              <a:off x="1191" y="1529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7" name="Oval 97"/>
            <p:cNvSpPr>
              <a:spLocks noChangeArrowheads="1"/>
            </p:cNvSpPr>
            <p:nvPr/>
          </p:nvSpPr>
          <p:spPr bwMode="auto">
            <a:xfrm>
              <a:off x="1268" y="1529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8" name="Oval 98"/>
            <p:cNvSpPr>
              <a:spLocks noChangeArrowheads="1"/>
            </p:cNvSpPr>
            <p:nvPr/>
          </p:nvSpPr>
          <p:spPr bwMode="auto">
            <a:xfrm>
              <a:off x="1009" y="1352"/>
              <a:ext cx="73" cy="75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79" name="Oval 99"/>
            <p:cNvSpPr>
              <a:spLocks noChangeArrowheads="1"/>
            </p:cNvSpPr>
            <p:nvPr/>
          </p:nvSpPr>
          <p:spPr bwMode="auto">
            <a:xfrm>
              <a:off x="2545" y="1352"/>
              <a:ext cx="74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0" name="Oval 100"/>
            <p:cNvSpPr>
              <a:spLocks noChangeArrowheads="1"/>
            </p:cNvSpPr>
            <p:nvPr/>
          </p:nvSpPr>
          <p:spPr bwMode="auto">
            <a:xfrm>
              <a:off x="1087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1" name="Oval 101"/>
            <p:cNvSpPr>
              <a:spLocks noChangeArrowheads="1"/>
            </p:cNvSpPr>
            <p:nvPr/>
          </p:nvSpPr>
          <p:spPr bwMode="auto">
            <a:xfrm>
              <a:off x="116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2" name="Oval 102"/>
            <p:cNvSpPr>
              <a:spLocks noChangeArrowheads="1"/>
            </p:cNvSpPr>
            <p:nvPr/>
          </p:nvSpPr>
          <p:spPr bwMode="auto">
            <a:xfrm>
              <a:off x="1239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3" name="Oval 103"/>
            <p:cNvSpPr>
              <a:spLocks noChangeArrowheads="1"/>
            </p:cNvSpPr>
            <p:nvPr/>
          </p:nvSpPr>
          <p:spPr bwMode="auto">
            <a:xfrm>
              <a:off x="1318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4" name="Oval 104"/>
            <p:cNvSpPr>
              <a:spLocks noChangeArrowheads="1"/>
            </p:cNvSpPr>
            <p:nvPr/>
          </p:nvSpPr>
          <p:spPr bwMode="auto">
            <a:xfrm>
              <a:off x="1396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5" name="Oval 105"/>
            <p:cNvSpPr>
              <a:spLocks noChangeArrowheads="1"/>
            </p:cNvSpPr>
            <p:nvPr/>
          </p:nvSpPr>
          <p:spPr bwMode="auto">
            <a:xfrm>
              <a:off x="1473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6" name="Oval 106"/>
            <p:cNvSpPr>
              <a:spLocks noChangeArrowheads="1"/>
            </p:cNvSpPr>
            <p:nvPr/>
          </p:nvSpPr>
          <p:spPr bwMode="auto">
            <a:xfrm>
              <a:off x="155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7" name="Oval 107"/>
            <p:cNvSpPr>
              <a:spLocks noChangeArrowheads="1"/>
            </p:cNvSpPr>
            <p:nvPr/>
          </p:nvSpPr>
          <p:spPr bwMode="auto">
            <a:xfrm>
              <a:off x="1627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8" name="Oval 108"/>
            <p:cNvSpPr>
              <a:spLocks noChangeArrowheads="1"/>
            </p:cNvSpPr>
            <p:nvPr/>
          </p:nvSpPr>
          <p:spPr bwMode="auto">
            <a:xfrm>
              <a:off x="1704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89" name="Oval 109"/>
            <p:cNvSpPr>
              <a:spLocks noChangeArrowheads="1"/>
            </p:cNvSpPr>
            <p:nvPr/>
          </p:nvSpPr>
          <p:spPr bwMode="auto">
            <a:xfrm>
              <a:off x="178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0" name="Oval 110"/>
            <p:cNvSpPr>
              <a:spLocks noChangeArrowheads="1"/>
            </p:cNvSpPr>
            <p:nvPr/>
          </p:nvSpPr>
          <p:spPr bwMode="auto">
            <a:xfrm>
              <a:off x="1861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1" name="Oval 111"/>
            <p:cNvSpPr>
              <a:spLocks noChangeArrowheads="1"/>
            </p:cNvSpPr>
            <p:nvPr/>
          </p:nvSpPr>
          <p:spPr bwMode="auto">
            <a:xfrm>
              <a:off x="1938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2" name="Oval 112"/>
            <p:cNvSpPr>
              <a:spLocks noChangeArrowheads="1"/>
            </p:cNvSpPr>
            <p:nvPr/>
          </p:nvSpPr>
          <p:spPr bwMode="auto">
            <a:xfrm>
              <a:off x="2015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3" name="Oval 113"/>
            <p:cNvSpPr>
              <a:spLocks noChangeArrowheads="1"/>
            </p:cNvSpPr>
            <p:nvPr/>
          </p:nvSpPr>
          <p:spPr bwMode="auto">
            <a:xfrm>
              <a:off x="2090" y="1352"/>
              <a:ext cx="72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4" name="Oval 114"/>
            <p:cNvSpPr>
              <a:spLocks noChangeArrowheads="1"/>
            </p:cNvSpPr>
            <p:nvPr/>
          </p:nvSpPr>
          <p:spPr bwMode="auto">
            <a:xfrm>
              <a:off x="2166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5" name="Oval 115"/>
            <p:cNvSpPr>
              <a:spLocks noChangeArrowheads="1"/>
            </p:cNvSpPr>
            <p:nvPr/>
          </p:nvSpPr>
          <p:spPr bwMode="auto">
            <a:xfrm>
              <a:off x="2245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6" name="Oval 116"/>
            <p:cNvSpPr>
              <a:spLocks noChangeArrowheads="1"/>
            </p:cNvSpPr>
            <p:nvPr/>
          </p:nvSpPr>
          <p:spPr bwMode="auto">
            <a:xfrm>
              <a:off x="2322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7" name="Oval 117"/>
            <p:cNvSpPr>
              <a:spLocks noChangeArrowheads="1"/>
            </p:cNvSpPr>
            <p:nvPr/>
          </p:nvSpPr>
          <p:spPr bwMode="auto">
            <a:xfrm>
              <a:off x="2401" y="1352"/>
              <a:ext cx="74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8" name="Oval 118"/>
            <p:cNvSpPr>
              <a:spLocks noChangeArrowheads="1"/>
            </p:cNvSpPr>
            <p:nvPr/>
          </p:nvSpPr>
          <p:spPr bwMode="auto">
            <a:xfrm>
              <a:off x="2475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599" name="Oval 119"/>
            <p:cNvSpPr>
              <a:spLocks noChangeArrowheads="1"/>
            </p:cNvSpPr>
            <p:nvPr/>
          </p:nvSpPr>
          <p:spPr bwMode="auto">
            <a:xfrm>
              <a:off x="2619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0" name="Oval 120"/>
            <p:cNvSpPr>
              <a:spLocks noChangeArrowheads="1"/>
            </p:cNvSpPr>
            <p:nvPr/>
          </p:nvSpPr>
          <p:spPr bwMode="auto">
            <a:xfrm>
              <a:off x="2698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1" name="Oval 121"/>
            <p:cNvSpPr>
              <a:spLocks noChangeArrowheads="1"/>
            </p:cNvSpPr>
            <p:nvPr/>
          </p:nvSpPr>
          <p:spPr bwMode="auto">
            <a:xfrm>
              <a:off x="2775" y="1352"/>
              <a:ext cx="75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2" name="Oval 122"/>
            <p:cNvSpPr>
              <a:spLocks noChangeArrowheads="1"/>
            </p:cNvSpPr>
            <p:nvPr/>
          </p:nvSpPr>
          <p:spPr bwMode="auto">
            <a:xfrm>
              <a:off x="285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3" name="Oval 123"/>
            <p:cNvSpPr>
              <a:spLocks noChangeArrowheads="1"/>
            </p:cNvSpPr>
            <p:nvPr/>
          </p:nvSpPr>
          <p:spPr bwMode="auto">
            <a:xfrm>
              <a:off x="778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4" name="Oval 124"/>
            <p:cNvSpPr>
              <a:spLocks noChangeArrowheads="1"/>
            </p:cNvSpPr>
            <p:nvPr/>
          </p:nvSpPr>
          <p:spPr bwMode="auto">
            <a:xfrm>
              <a:off x="857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5" name="Oval 125"/>
            <p:cNvSpPr>
              <a:spLocks noChangeArrowheads="1"/>
            </p:cNvSpPr>
            <p:nvPr/>
          </p:nvSpPr>
          <p:spPr bwMode="auto">
            <a:xfrm>
              <a:off x="932" y="1352"/>
              <a:ext cx="73" cy="75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6" name="Oval 126"/>
            <p:cNvSpPr>
              <a:spLocks noChangeArrowheads="1"/>
            </p:cNvSpPr>
            <p:nvPr/>
          </p:nvSpPr>
          <p:spPr bwMode="auto">
            <a:xfrm>
              <a:off x="1333" y="1093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7" name="Oval 127"/>
            <p:cNvSpPr>
              <a:spLocks noChangeArrowheads="1"/>
            </p:cNvSpPr>
            <p:nvPr/>
          </p:nvSpPr>
          <p:spPr bwMode="auto">
            <a:xfrm>
              <a:off x="1408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8" name="Oval 128"/>
            <p:cNvSpPr>
              <a:spLocks noChangeArrowheads="1"/>
            </p:cNvSpPr>
            <p:nvPr/>
          </p:nvSpPr>
          <p:spPr bwMode="auto">
            <a:xfrm>
              <a:off x="1485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09" name="Oval 129"/>
            <p:cNvSpPr>
              <a:spLocks noChangeArrowheads="1"/>
            </p:cNvSpPr>
            <p:nvPr/>
          </p:nvSpPr>
          <p:spPr bwMode="auto">
            <a:xfrm>
              <a:off x="1563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0" name="Oval 130"/>
            <p:cNvSpPr>
              <a:spLocks noChangeArrowheads="1"/>
            </p:cNvSpPr>
            <p:nvPr/>
          </p:nvSpPr>
          <p:spPr bwMode="auto">
            <a:xfrm>
              <a:off x="1642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1" name="Oval 131"/>
            <p:cNvSpPr>
              <a:spLocks noChangeArrowheads="1"/>
            </p:cNvSpPr>
            <p:nvPr/>
          </p:nvSpPr>
          <p:spPr bwMode="auto">
            <a:xfrm>
              <a:off x="1719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2" name="Oval 132"/>
            <p:cNvSpPr>
              <a:spLocks noChangeArrowheads="1"/>
            </p:cNvSpPr>
            <p:nvPr/>
          </p:nvSpPr>
          <p:spPr bwMode="auto">
            <a:xfrm>
              <a:off x="1798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3" name="Oval 133"/>
            <p:cNvSpPr>
              <a:spLocks noChangeArrowheads="1"/>
            </p:cNvSpPr>
            <p:nvPr/>
          </p:nvSpPr>
          <p:spPr bwMode="auto">
            <a:xfrm>
              <a:off x="1873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4" name="Oval 134"/>
            <p:cNvSpPr>
              <a:spLocks noChangeArrowheads="1"/>
            </p:cNvSpPr>
            <p:nvPr/>
          </p:nvSpPr>
          <p:spPr bwMode="auto">
            <a:xfrm>
              <a:off x="1949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5" name="Oval 135"/>
            <p:cNvSpPr>
              <a:spLocks noChangeArrowheads="1"/>
            </p:cNvSpPr>
            <p:nvPr/>
          </p:nvSpPr>
          <p:spPr bwMode="auto">
            <a:xfrm>
              <a:off x="2028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6" name="Oval 136"/>
            <p:cNvSpPr>
              <a:spLocks noChangeArrowheads="1"/>
            </p:cNvSpPr>
            <p:nvPr/>
          </p:nvSpPr>
          <p:spPr bwMode="auto">
            <a:xfrm>
              <a:off x="2107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7" name="Oval 137"/>
            <p:cNvSpPr>
              <a:spLocks noChangeArrowheads="1"/>
            </p:cNvSpPr>
            <p:nvPr/>
          </p:nvSpPr>
          <p:spPr bwMode="auto">
            <a:xfrm>
              <a:off x="2186" y="1093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8" name="Oval 138"/>
            <p:cNvSpPr>
              <a:spLocks noChangeArrowheads="1"/>
            </p:cNvSpPr>
            <p:nvPr/>
          </p:nvSpPr>
          <p:spPr bwMode="auto">
            <a:xfrm>
              <a:off x="2257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19" name="Oval 139"/>
            <p:cNvSpPr>
              <a:spLocks noChangeArrowheads="1"/>
            </p:cNvSpPr>
            <p:nvPr/>
          </p:nvSpPr>
          <p:spPr bwMode="auto">
            <a:xfrm>
              <a:off x="2335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0" name="Oval 140"/>
            <p:cNvSpPr>
              <a:spLocks noChangeArrowheads="1"/>
            </p:cNvSpPr>
            <p:nvPr/>
          </p:nvSpPr>
          <p:spPr bwMode="auto">
            <a:xfrm>
              <a:off x="2414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1" name="Oval 141"/>
            <p:cNvSpPr>
              <a:spLocks noChangeArrowheads="1"/>
            </p:cNvSpPr>
            <p:nvPr/>
          </p:nvSpPr>
          <p:spPr bwMode="auto">
            <a:xfrm>
              <a:off x="2491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2" name="Oval 142"/>
            <p:cNvSpPr>
              <a:spLocks noChangeArrowheads="1"/>
            </p:cNvSpPr>
            <p:nvPr/>
          </p:nvSpPr>
          <p:spPr bwMode="auto">
            <a:xfrm>
              <a:off x="2569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3" name="Oval 143"/>
            <p:cNvSpPr>
              <a:spLocks noChangeArrowheads="1"/>
            </p:cNvSpPr>
            <p:nvPr/>
          </p:nvSpPr>
          <p:spPr bwMode="auto">
            <a:xfrm>
              <a:off x="2646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4" name="Oval 144"/>
            <p:cNvSpPr>
              <a:spLocks noChangeArrowheads="1"/>
            </p:cNvSpPr>
            <p:nvPr/>
          </p:nvSpPr>
          <p:spPr bwMode="auto">
            <a:xfrm>
              <a:off x="2721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5" name="Oval 145"/>
            <p:cNvSpPr>
              <a:spLocks noChangeArrowheads="1"/>
            </p:cNvSpPr>
            <p:nvPr/>
          </p:nvSpPr>
          <p:spPr bwMode="auto">
            <a:xfrm>
              <a:off x="2800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6" name="Oval 146"/>
            <p:cNvSpPr>
              <a:spLocks noChangeArrowheads="1"/>
            </p:cNvSpPr>
            <p:nvPr/>
          </p:nvSpPr>
          <p:spPr bwMode="auto">
            <a:xfrm>
              <a:off x="2879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7" name="Oval 147"/>
            <p:cNvSpPr>
              <a:spLocks noChangeArrowheads="1"/>
            </p:cNvSpPr>
            <p:nvPr/>
          </p:nvSpPr>
          <p:spPr bwMode="auto">
            <a:xfrm>
              <a:off x="796" y="1093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8" name="Oval 148"/>
            <p:cNvSpPr>
              <a:spLocks noChangeArrowheads="1"/>
            </p:cNvSpPr>
            <p:nvPr/>
          </p:nvSpPr>
          <p:spPr bwMode="auto">
            <a:xfrm>
              <a:off x="874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29" name="Oval 149"/>
            <p:cNvSpPr>
              <a:spLocks noChangeArrowheads="1"/>
            </p:cNvSpPr>
            <p:nvPr/>
          </p:nvSpPr>
          <p:spPr bwMode="auto">
            <a:xfrm>
              <a:off x="949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0" name="Oval 150"/>
            <p:cNvSpPr>
              <a:spLocks noChangeArrowheads="1"/>
            </p:cNvSpPr>
            <p:nvPr/>
          </p:nvSpPr>
          <p:spPr bwMode="auto">
            <a:xfrm>
              <a:off x="1026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1" name="Oval 151"/>
            <p:cNvSpPr>
              <a:spLocks noChangeArrowheads="1"/>
            </p:cNvSpPr>
            <p:nvPr/>
          </p:nvSpPr>
          <p:spPr bwMode="auto">
            <a:xfrm>
              <a:off x="1105" y="1093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2" name="Oval 152"/>
            <p:cNvSpPr>
              <a:spLocks noChangeArrowheads="1"/>
            </p:cNvSpPr>
            <p:nvPr/>
          </p:nvSpPr>
          <p:spPr bwMode="auto">
            <a:xfrm>
              <a:off x="1181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3" name="Oval 153"/>
            <p:cNvSpPr>
              <a:spLocks noChangeArrowheads="1"/>
            </p:cNvSpPr>
            <p:nvPr/>
          </p:nvSpPr>
          <p:spPr bwMode="auto">
            <a:xfrm>
              <a:off x="1260" y="1093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4" name="Oval 154"/>
            <p:cNvSpPr>
              <a:spLocks noChangeArrowheads="1"/>
            </p:cNvSpPr>
            <p:nvPr/>
          </p:nvSpPr>
          <p:spPr bwMode="auto">
            <a:xfrm>
              <a:off x="989" y="1440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5" name="Oval 155"/>
            <p:cNvSpPr>
              <a:spLocks noChangeArrowheads="1"/>
            </p:cNvSpPr>
            <p:nvPr/>
          </p:nvSpPr>
          <p:spPr bwMode="auto">
            <a:xfrm>
              <a:off x="2525" y="1440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6" name="Oval 156"/>
            <p:cNvSpPr>
              <a:spLocks noChangeArrowheads="1"/>
            </p:cNvSpPr>
            <p:nvPr/>
          </p:nvSpPr>
          <p:spPr bwMode="auto">
            <a:xfrm>
              <a:off x="1066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7" name="Oval 157"/>
            <p:cNvSpPr>
              <a:spLocks noChangeArrowheads="1"/>
            </p:cNvSpPr>
            <p:nvPr/>
          </p:nvSpPr>
          <p:spPr bwMode="auto">
            <a:xfrm>
              <a:off x="1141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8" name="Oval 158"/>
            <p:cNvSpPr>
              <a:spLocks noChangeArrowheads="1"/>
            </p:cNvSpPr>
            <p:nvPr/>
          </p:nvSpPr>
          <p:spPr bwMode="auto">
            <a:xfrm>
              <a:off x="1220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39" name="Oval 159"/>
            <p:cNvSpPr>
              <a:spLocks noChangeArrowheads="1"/>
            </p:cNvSpPr>
            <p:nvPr/>
          </p:nvSpPr>
          <p:spPr bwMode="auto">
            <a:xfrm>
              <a:off x="1299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0" name="Oval 160"/>
            <p:cNvSpPr>
              <a:spLocks noChangeArrowheads="1"/>
            </p:cNvSpPr>
            <p:nvPr/>
          </p:nvSpPr>
          <p:spPr bwMode="auto">
            <a:xfrm>
              <a:off x="1375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1" name="Oval 161"/>
            <p:cNvSpPr>
              <a:spLocks noChangeArrowheads="1"/>
            </p:cNvSpPr>
            <p:nvPr/>
          </p:nvSpPr>
          <p:spPr bwMode="auto">
            <a:xfrm>
              <a:off x="1454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2" name="Oval 162"/>
            <p:cNvSpPr>
              <a:spLocks noChangeArrowheads="1"/>
            </p:cNvSpPr>
            <p:nvPr/>
          </p:nvSpPr>
          <p:spPr bwMode="auto">
            <a:xfrm>
              <a:off x="1531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3" name="Oval 163"/>
            <p:cNvSpPr>
              <a:spLocks noChangeArrowheads="1"/>
            </p:cNvSpPr>
            <p:nvPr/>
          </p:nvSpPr>
          <p:spPr bwMode="auto">
            <a:xfrm>
              <a:off x="1606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4" name="Oval 164"/>
            <p:cNvSpPr>
              <a:spLocks noChangeArrowheads="1"/>
            </p:cNvSpPr>
            <p:nvPr/>
          </p:nvSpPr>
          <p:spPr bwMode="auto">
            <a:xfrm>
              <a:off x="1684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5" name="Oval 165"/>
            <p:cNvSpPr>
              <a:spLocks noChangeArrowheads="1"/>
            </p:cNvSpPr>
            <p:nvPr/>
          </p:nvSpPr>
          <p:spPr bwMode="auto">
            <a:xfrm>
              <a:off x="1763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6" name="Oval 166"/>
            <p:cNvSpPr>
              <a:spLocks noChangeArrowheads="1"/>
            </p:cNvSpPr>
            <p:nvPr/>
          </p:nvSpPr>
          <p:spPr bwMode="auto">
            <a:xfrm>
              <a:off x="1840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7" name="Oval 167"/>
            <p:cNvSpPr>
              <a:spLocks noChangeArrowheads="1"/>
            </p:cNvSpPr>
            <p:nvPr/>
          </p:nvSpPr>
          <p:spPr bwMode="auto">
            <a:xfrm>
              <a:off x="1919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8" name="Oval 168"/>
            <p:cNvSpPr>
              <a:spLocks noChangeArrowheads="1"/>
            </p:cNvSpPr>
            <p:nvPr/>
          </p:nvSpPr>
          <p:spPr bwMode="auto">
            <a:xfrm>
              <a:off x="1994" y="1440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49" name="Oval 169"/>
            <p:cNvSpPr>
              <a:spLocks noChangeArrowheads="1"/>
            </p:cNvSpPr>
            <p:nvPr/>
          </p:nvSpPr>
          <p:spPr bwMode="auto">
            <a:xfrm>
              <a:off x="2068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0" name="Oval 170"/>
            <p:cNvSpPr>
              <a:spLocks noChangeArrowheads="1"/>
            </p:cNvSpPr>
            <p:nvPr/>
          </p:nvSpPr>
          <p:spPr bwMode="auto">
            <a:xfrm>
              <a:off x="2226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1" name="Oval 171"/>
            <p:cNvSpPr>
              <a:spLocks noChangeArrowheads="1"/>
            </p:cNvSpPr>
            <p:nvPr/>
          </p:nvSpPr>
          <p:spPr bwMode="auto">
            <a:xfrm>
              <a:off x="2303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2" name="Oval 172"/>
            <p:cNvSpPr>
              <a:spLocks noChangeArrowheads="1"/>
            </p:cNvSpPr>
            <p:nvPr/>
          </p:nvSpPr>
          <p:spPr bwMode="auto">
            <a:xfrm>
              <a:off x="2381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3" name="Oval 173"/>
            <p:cNvSpPr>
              <a:spLocks noChangeArrowheads="1"/>
            </p:cNvSpPr>
            <p:nvPr/>
          </p:nvSpPr>
          <p:spPr bwMode="auto">
            <a:xfrm>
              <a:off x="2456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4" name="Oval 174"/>
            <p:cNvSpPr>
              <a:spLocks noChangeArrowheads="1"/>
            </p:cNvSpPr>
            <p:nvPr/>
          </p:nvSpPr>
          <p:spPr bwMode="auto">
            <a:xfrm>
              <a:off x="2600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5" name="Oval 175"/>
            <p:cNvSpPr>
              <a:spLocks noChangeArrowheads="1"/>
            </p:cNvSpPr>
            <p:nvPr/>
          </p:nvSpPr>
          <p:spPr bwMode="auto">
            <a:xfrm>
              <a:off x="2677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6" name="Oval 176"/>
            <p:cNvSpPr>
              <a:spLocks noChangeArrowheads="1"/>
            </p:cNvSpPr>
            <p:nvPr/>
          </p:nvSpPr>
          <p:spPr bwMode="auto">
            <a:xfrm>
              <a:off x="2756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7" name="Oval 177"/>
            <p:cNvSpPr>
              <a:spLocks noChangeArrowheads="1"/>
            </p:cNvSpPr>
            <p:nvPr/>
          </p:nvSpPr>
          <p:spPr bwMode="auto">
            <a:xfrm>
              <a:off x="2831" y="1440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8" name="Oval 178"/>
            <p:cNvSpPr>
              <a:spLocks noChangeArrowheads="1"/>
            </p:cNvSpPr>
            <p:nvPr/>
          </p:nvSpPr>
          <p:spPr bwMode="auto">
            <a:xfrm>
              <a:off x="757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59" name="Oval 179"/>
            <p:cNvSpPr>
              <a:spLocks noChangeArrowheads="1"/>
            </p:cNvSpPr>
            <p:nvPr/>
          </p:nvSpPr>
          <p:spPr bwMode="auto">
            <a:xfrm>
              <a:off x="832" y="1440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0" name="Oval 180"/>
            <p:cNvSpPr>
              <a:spLocks noChangeArrowheads="1"/>
            </p:cNvSpPr>
            <p:nvPr/>
          </p:nvSpPr>
          <p:spPr bwMode="auto">
            <a:xfrm>
              <a:off x="911" y="1440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1" name="Oval 181"/>
            <p:cNvSpPr>
              <a:spLocks noChangeArrowheads="1"/>
            </p:cNvSpPr>
            <p:nvPr/>
          </p:nvSpPr>
          <p:spPr bwMode="auto">
            <a:xfrm>
              <a:off x="2529" y="1181"/>
              <a:ext cx="73" cy="73"/>
            </a:xfrm>
            <a:prstGeom prst="ellipse">
              <a:avLst/>
            </a:prstGeom>
            <a:solidFill>
              <a:srgbClr val="8C8C8C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2" name="Oval 182"/>
            <p:cNvSpPr>
              <a:spLocks noChangeArrowheads="1"/>
            </p:cNvSpPr>
            <p:nvPr/>
          </p:nvSpPr>
          <p:spPr bwMode="auto">
            <a:xfrm>
              <a:off x="1070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3" name="Oval 183"/>
            <p:cNvSpPr>
              <a:spLocks noChangeArrowheads="1"/>
            </p:cNvSpPr>
            <p:nvPr/>
          </p:nvSpPr>
          <p:spPr bwMode="auto">
            <a:xfrm>
              <a:off x="1145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4" name="Oval 184"/>
            <p:cNvSpPr>
              <a:spLocks noChangeArrowheads="1"/>
            </p:cNvSpPr>
            <p:nvPr/>
          </p:nvSpPr>
          <p:spPr bwMode="auto">
            <a:xfrm>
              <a:off x="1224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5" name="Oval 185"/>
            <p:cNvSpPr>
              <a:spLocks noChangeArrowheads="1"/>
            </p:cNvSpPr>
            <p:nvPr/>
          </p:nvSpPr>
          <p:spPr bwMode="auto">
            <a:xfrm>
              <a:off x="1302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6" name="Oval 186"/>
            <p:cNvSpPr>
              <a:spLocks noChangeArrowheads="1"/>
            </p:cNvSpPr>
            <p:nvPr/>
          </p:nvSpPr>
          <p:spPr bwMode="auto">
            <a:xfrm>
              <a:off x="1379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7" name="Oval 187"/>
            <p:cNvSpPr>
              <a:spLocks noChangeArrowheads="1"/>
            </p:cNvSpPr>
            <p:nvPr/>
          </p:nvSpPr>
          <p:spPr bwMode="auto">
            <a:xfrm>
              <a:off x="1458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8" name="Oval 188"/>
            <p:cNvSpPr>
              <a:spLocks noChangeArrowheads="1"/>
            </p:cNvSpPr>
            <p:nvPr/>
          </p:nvSpPr>
          <p:spPr bwMode="auto">
            <a:xfrm>
              <a:off x="1535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69" name="Oval 189"/>
            <p:cNvSpPr>
              <a:spLocks noChangeArrowheads="1"/>
            </p:cNvSpPr>
            <p:nvPr/>
          </p:nvSpPr>
          <p:spPr bwMode="auto">
            <a:xfrm>
              <a:off x="1610" y="1181"/>
              <a:ext cx="74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0" name="Oval 190"/>
            <p:cNvSpPr>
              <a:spLocks noChangeArrowheads="1"/>
            </p:cNvSpPr>
            <p:nvPr/>
          </p:nvSpPr>
          <p:spPr bwMode="auto">
            <a:xfrm>
              <a:off x="1688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1" name="Oval 191"/>
            <p:cNvSpPr>
              <a:spLocks noChangeArrowheads="1"/>
            </p:cNvSpPr>
            <p:nvPr/>
          </p:nvSpPr>
          <p:spPr bwMode="auto">
            <a:xfrm>
              <a:off x="1767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2" name="Oval 192"/>
            <p:cNvSpPr>
              <a:spLocks noChangeArrowheads="1"/>
            </p:cNvSpPr>
            <p:nvPr/>
          </p:nvSpPr>
          <p:spPr bwMode="auto">
            <a:xfrm>
              <a:off x="1844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3" name="Oval 193"/>
            <p:cNvSpPr>
              <a:spLocks noChangeArrowheads="1"/>
            </p:cNvSpPr>
            <p:nvPr/>
          </p:nvSpPr>
          <p:spPr bwMode="auto">
            <a:xfrm>
              <a:off x="1923" y="1181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4" name="Oval 194"/>
            <p:cNvSpPr>
              <a:spLocks noChangeArrowheads="1"/>
            </p:cNvSpPr>
            <p:nvPr/>
          </p:nvSpPr>
          <p:spPr bwMode="auto">
            <a:xfrm>
              <a:off x="1997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5" name="Oval 195"/>
            <p:cNvSpPr>
              <a:spLocks noChangeArrowheads="1"/>
            </p:cNvSpPr>
            <p:nvPr/>
          </p:nvSpPr>
          <p:spPr bwMode="auto">
            <a:xfrm>
              <a:off x="2072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6" name="Oval 196"/>
            <p:cNvSpPr>
              <a:spLocks noChangeArrowheads="1"/>
            </p:cNvSpPr>
            <p:nvPr/>
          </p:nvSpPr>
          <p:spPr bwMode="auto">
            <a:xfrm>
              <a:off x="2151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7" name="Oval 197"/>
            <p:cNvSpPr>
              <a:spLocks noChangeArrowheads="1"/>
            </p:cNvSpPr>
            <p:nvPr/>
          </p:nvSpPr>
          <p:spPr bwMode="auto">
            <a:xfrm>
              <a:off x="2230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8" name="Oval 198"/>
            <p:cNvSpPr>
              <a:spLocks noChangeArrowheads="1"/>
            </p:cNvSpPr>
            <p:nvPr/>
          </p:nvSpPr>
          <p:spPr bwMode="auto">
            <a:xfrm>
              <a:off x="2306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79" name="Oval 199"/>
            <p:cNvSpPr>
              <a:spLocks noChangeArrowheads="1"/>
            </p:cNvSpPr>
            <p:nvPr/>
          </p:nvSpPr>
          <p:spPr bwMode="auto">
            <a:xfrm>
              <a:off x="2385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80" name="Oval 200"/>
            <p:cNvSpPr>
              <a:spLocks noChangeArrowheads="1"/>
            </p:cNvSpPr>
            <p:nvPr/>
          </p:nvSpPr>
          <p:spPr bwMode="auto">
            <a:xfrm>
              <a:off x="2460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81" name="Oval 201"/>
            <p:cNvSpPr>
              <a:spLocks noChangeArrowheads="1"/>
            </p:cNvSpPr>
            <p:nvPr/>
          </p:nvSpPr>
          <p:spPr bwMode="auto">
            <a:xfrm>
              <a:off x="2604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82" name="Oval 202"/>
            <p:cNvSpPr>
              <a:spLocks noChangeArrowheads="1"/>
            </p:cNvSpPr>
            <p:nvPr/>
          </p:nvSpPr>
          <p:spPr bwMode="auto">
            <a:xfrm>
              <a:off x="2681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83" name="Oval 203"/>
            <p:cNvSpPr>
              <a:spLocks noChangeArrowheads="1"/>
            </p:cNvSpPr>
            <p:nvPr/>
          </p:nvSpPr>
          <p:spPr bwMode="auto">
            <a:xfrm>
              <a:off x="2760" y="1181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84" name="Oval 204"/>
            <p:cNvSpPr>
              <a:spLocks noChangeArrowheads="1"/>
            </p:cNvSpPr>
            <p:nvPr/>
          </p:nvSpPr>
          <p:spPr bwMode="auto">
            <a:xfrm>
              <a:off x="2834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85" name="Oval 205"/>
            <p:cNvSpPr>
              <a:spLocks noChangeArrowheads="1"/>
            </p:cNvSpPr>
            <p:nvPr/>
          </p:nvSpPr>
          <p:spPr bwMode="auto">
            <a:xfrm>
              <a:off x="763" y="1181"/>
              <a:ext cx="73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86" name="Oval 206"/>
            <p:cNvSpPr>
              <a:spLocks noChangeArrowheads="1"/>
            </p:cNvSpPr>
            <p:nvPr/>
          </p:nvSpPr>
          <p:spPr bwMode="auto">
            <a:xfrm>
              <a:off x="840" y="1181"/>
              <a:ext cx="75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87" name="Oval 207"/>
            <p:cNvSpPr>
              <a:spLocks noChangeArrowheads="1"/>
            </p:cNvSpPr>
            <p:nvPr/>
          </p:nvSpPr>
          <p:spPr bwMode="auto">
            <a:xfrm>
              <a:off x="917" y="1181"/>
              <a:ext cx="72" cy="73"/>
            </a:xfrm>
            <a:prstGeom prst="ellipse">
              <a:avLst/>
            </a:prstGeom>
            <a:solidFill>
              <a:srgbClr val="999999"/>
            </a:soli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48688" name="Group 208"/>
          <p:cNvGrpSpPr>
            <a:grpSpLocks/>
          </p:cNvGrpSpPr>
          <p:nvPr/>
        </p:nvGrpSpPr>
        <p:grpSpPr bwMode="auto">
          <a:xfrm>
            <a:off x="161925" y="2705100"/>
            <a:ext cx="3810000" cy="990600"/>
            <a:chOff x="534" y="2076"/>
            <a:chExt cx="2400" cy="624"/>
          </a:xfrm>
        </p:grpSpPr>
        <p:sp>
          <p:nvSpPr>
            <p:cNvPr id="148689" name="AutoShape 209"/>
            <p:cNvSpPr>
              <a:spLocks noChangeAspect="1" noChangeArrowheads="1" noTextEdit="1"/>
            </p:cNvSpPr>
            <p:nvPr/>
          </p:nvSpPr>
          <p:spPr bwMode="auto">
            <a:xfrm>
              <a:off x="534" y="2076"/>
              <a:ext cx="2400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690" name="Line 210"/>
            <p:cNvSpPr>
              <a:spLocks noChangeShapeType="1"/>
            </p:cNvSpPr>
            <p:nvPr/>
          </p:nvSpPr>
          <p:spPr bwMode="auto">
            <a:xfrm>
              <a:off x="765" y="2121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691" name="Line 211"/>
            <p:cNvSpPr>
              <a:spLocks noChangeShapeType="1"/>
            </p:cNvSpPr>
            <p:nvPr/>
          </p:nvSpPr>
          <p:spPr bwMode="auto">
            <a:xfrm>
              <a:off x="765" y="2207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692" name="Line 212"/>
            <p:cNvSpPr>
              <a:spLocks noChangeShapeType="1"/>
            </p:cNvSpPr>
            <p:nvPr/>
          </p:nvSpPr>
          <p:spPr bwMode="auto">
            <a:xfrm>
              <a:off x="765" y="2294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693" name="Line 213"/>
            <p:cNvSpPr>
              <a:spLocks noChangeShapeType="1"/>
            </p:cNvSpPr>
            <p:nvPr/>
          </p:nvSpPr>
          <p:spPr bwMode="auto">
            <a:xfrm>
              <a:off x="765" y="2380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694" name="Line 214"/>
            <p:cNvSpPr>
              <a:spLocks noChangeShapeType="1"/>
            </p:cNvSpPr>
            <p:nvPr/>
          </p:nvSpPr>
          <p:spPr bwMode="auto">
            <a:xfrm>
              <a:off x="765" y="2467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695" name="Line 215"/>
            <p:cNvSpPr>
              <a:spLocks noChangeShapeType="1"/>
            </p:cNvSpPr>
            <p:nvPr/>
          </p:nvSpPr>
          <p:spPr bwMode="auto">
            <a:xfrm>
              <a:off x="765" y="2553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696" name="Line 216"/>
            <p:cNvSpPr>
              <a:spLocks noChangeShapeType="1"/>
            </p:cNvSpPr>
            <p:nvPr/>
          </p:nvSpPr>
          <p:spPr bwMode="auto">
            <a:xfrm>
              <a:off x="765" y="2640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697" name="Oval 217"/>
            <p:cNvSpPr>
              <a:spLocks noChangeArrowheads="1"/>
            </p:cNvSpPr>
            <p:nvPr/>
          </p:nvSpPr>
          <p:spPr bwMode="auto">
            <a:xfrm>
              <a:off x="1035" y="2612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98" name="Oval 218"/>
            <p:cNvSpPr>
              <a:spLocks noChangeArrowheads="1"/>
            </p:cNvSpPr>
            <p:nvPr/>
          </p:nvSpPr>
          <p:spPr bwMode="auto">
            <a:xfrm>
              <a:off x="2516" y="2607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699" name="Oval 219"/>
            <p:cNvSpPr>
              <a:spLocks noChangeArrowheads="1"/>
            </p:cNvSpPr>
            <p:nvPr/>
          </p:nvSpPr>
          <p:spPr bwMode="auto">
            <a:xfrm>
              <a:off x="1008" y="2164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00" name="Oval 220"/>
            <p:cNvSpPr>
              <a:spLocks noChangeArrowheads="1"/>
            </p:cNvSpPr>
            <p:nvPr/>
          </p:nvSpPr>
          <p:spPr bwMode="auto">
            <a:xfrm>
              <a:off x="1516" y="2266"/>
              <a:ext cx="71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01" name="Oval 221"/>
            <p:cNvSpPr>
              <a:spLocks noChangeArrowheads="1"/>
            </p:cNvSpPr>
            <p:nvPr/>
          </p:nvSpPr>
          <p:spPr bwMode="auto">
            <a:xfrm>
              <a:off x="2154" y="2434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02" name="Oval 222"/>
            <p:cNvSpPr>
              <a:spLocks noChangeArrowheads="1"/>
            </p:cNvSpPr>
            <p:nvPr/>
          </p:nvSpPr>
          <p:spPr bwMode="auto">
            <a:xfrm>
              <a:off x="1354" y="2509"/>
              <a:ext cx="71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03" name="Oval 223"/>
            <p:cNvSpPr>
              <a:spLocks noChangeArrowheads="1"/>
            </p:cNvSpPr>
            <p:nvPr/>
          </p:nvSpPr>
          <p:spPr bwMode="auto">
            <a:xfrm>
              <a:off x="2721" y="2088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04" name="Oval 224"/>
            <p:cNvSpPr>
              <a:spLocks noChangeArrowheads="1"/>
            </p:cNvSpPr>
            <p:nvPr/>
          </p:nvSpPr>
          <p:spPr bwMode="auto">
            <a:xfrm>
              <a:off x="2532" y="2261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48705" name="Group 225"/>
          <p:cNvGrpSpPr>
            <a:grpSpLocks/>
          </p:cNvGrpSpPr>
          <p:nvPr/>
        </p:nvGrpSpPr>
        <p:grpSpPr bwMode="auto">
          <a:xfrm>
            <a:off x="161925" y="3971925"/>
            <a:ext cx="3810000" cy="990600"/>
            <a:chOff x="624" y="2814"/>
            <a:chExt cx="2400" cy="624"/>
          </a:xfrm>
        </p:grpSpPr>
        <p:sp>
          <p:nvSpPr>
            <p:cNvPr id="148706" name="AutoShape 226"/>
            <p:cNvSpPr>
              <a:spLocks noChangeAspect="1" noChangeArrowheads="1" noTextEdit="1"/>
            </p:cNvSpPr>
            <p:nvPr/>
          </p:nvSpPr>
          <p:spPr bwMode="auto">
            <a:xfrm>
              <a:off x="624" y="2814"/>
              <a:ext cx="2400" cy="6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07" name="Line 227"/>
            <p:cNvSpPr>
              <a:spLocks noChangeShapeType="1"/>
            </p:cNvSpPr>
            <p:nvPr/>
          </p:nvSpPr>
          <p:spPr bwMode="auto">
            <a:xfrm>
              <a:off x="855" y="2859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08" name="Line 228"/>
            <p:cNvSpPr>
              <a:spLocks noChangeShapeType="1"/>
            </p:cNvSpPr>
            <p:nvPr/>
          </p:nvSpPr>
          <p:spPr bwMode="auto">
            <a:xfrm>
              <a:off x="855" y="2945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09" name="Line 229"/>
            <p:cNvSpPr>
              <a:spLocks noChangeShapeType="1"/>
            </p:cNvSpPr>
            <p:nvPr/>
          </p:nvSpPr>
          <p:spPr bwMode="auto">
            <a:xfrm>
              <a:off x="855" y="3032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10" name="Line 230"/>
            <p:cNvSpPr>
              <a:spLocks noChangeShapeType="1"/>
            </p:cNvSpPr>
            <p:nvPr/>
          </p:nvSpPr>
          <p:spPr bwMode="auto">
            <a:xfrm>
              <a:off x="855" y="3118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11" name="Line 231"/>
            <p:cNvSpPr>
              <a:spLocks noChangeShapeType="1"/>
            </p:cNvSpPr>
            <p:nvPr/>
          </p:nvSpPr>
          <p:spPr bwMode="auto">
            <a:xfrm>
              <a:off x="855" y="3205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12" name="Line 232"/>
            <p:cNvSpPr>
              <a:spLocks noChangeShapeType="1"/>
            </p:cNvSpPr>
            <p:nvPr/>
          </p:nvSpPr>
          <p:spPr bwMode="auto">
            <a:xfrm>
              <a:off x="855" y="3291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13" name="Line 233"/>
            <p:cNvSpPr>
              <a:spLocks noChangeShapeType="1"/>
            </p:cNvSpPr>
            <p:nvPr/>
          </p:nvSpPr>
          <p:spPr bwMode="auto">
            <a:xfrm>
              <a:off x="855" y="3378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14" name="Oval 234"/>
            <p:cNvSpPr>
              <a:spLocks noChangeArrowheads="1"/>
            </p:cNvSpPr>
            <p:nvPr/>
          </p:nvSpPr>
          <p:spPr bwMode="auto">
            <a:xfrm>
              <a:off x="979" y="3345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15" name="Oval 235"/>
            <p:cNvSpPr>
              <a:spLocks noChangeArrowheads="1"/>
            </p:cNvSpPr>
            <p:nvPr/>
          </p:nvSpPr>
          <p:spPr bwMode="auto">
            <a:xfrm>
              <a:off x="2492" y="3264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16" name="Oval 236"/>
            <p:cNvSpPr>
              <a:spLocks noChangeArrowheads="1"/>
            </p:cNvSpPr>
            <p:nvPr/>
          </p:nvSpPr>
          <p:spPr bwMode="auto">
            <a:xfrm>
              <a:off x="1217" y="2826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17" name="Oval 237"/>
            <p:cNvSpPr>
              <a:spLocks noChangeArrowheads="1"/>
            </p:cNvSpPr>
            <p:nvPr/>
          </p:nvSpPr>
          <p:spPr bwMode="auto">
            <a:xfrm>
              <a:off x="1682" y="3080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18" name="Oval 238"/>
            <p:cNvSpPr>
              <a:spLocks noChangeArrowheads="1"/>
            </p:cNvSpPr>
            <p:nvPr/>
          </p:nvSpPr>
          <p:spPr bwMode="auto">
            <a:xfrm>
              <a:off x="1768" y="3083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19" name="Oval 239"/>
            <p:cNvSpPr>
              <a:spLocks noChangeArrowheads="1"/>
            </p:cNvSpPr>
            <p:nvPr/>
          </p:nvSpPr>
          <p:spPr bwMode="auto">
            <a:xfrm>
              <a:off x="1595" y="3083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20" name="Oval 240"/>
            <p:cNvSpPr>
              <a:spLocks noChangeArrowheads="1"/>
            </p:cNvSpPr>
            <p:nvPr/>
          </p:nvSpPr>
          <p:spPr bwMode="auto">
            <a:xfrm>
              <a:off x="2854" y="2918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21" name="Oval 241"/>
            <p:cNvSpPr>
              <a:spLocks noChangeArrowheads="1"/>
            </p:cNvSpPr>
            <p:nvPr/>
          </p:nvSpPr>
          <p:spPr bwMode="auto">
            <a:xfrm>
              <a:off x="2562" y="2988"/>
              <a:ext cx="72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22" name="Oval 242"/>
            <p:cNvSpPr>
              <a:spLocks noChangeArrowheads="1"/>
            </p:cNvSpPr>
            <p:nvPr/>
          </p:nvSpPr>
          <p:spPr bwMode="auto">
            <a:xfrm>
              <a:off x="1865" y="3083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23" name="Oval 243"/>
            <p:cNvSpPr>
              <a:spLocks noChangeArrowheads="1"/>
            </p:cNvSpPr>
            <p:nvPr/>
          </p:nvSpPr>
          <p:spPr bwMode="auto">
            <a:xfrm>
              <a:off x="1946" y="3083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24" name="Oval 244"/>
            <p:cNvSpPr>
              <a:spLocks noChangeArrowheads="1"/>
            </p:cNvSpPr>
            <p:nvPr/>
          </p:nvSpPr>
          <p:spPr bwMode="auto">
            <a:xfrm>
              <a:off x="2033" y="3083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25" name="Oval 245"/>
            <p:cNvSpPr>
              <a:spLocks noChangeArrowheads="1"/>
            </p:cNvSpPr>
            <p:nvPr/>
          </p:nvSpPr>
          <p:spPr bwMode="auto">
            <a:xfrm>
              <a:off x="2114" y="3083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26" name="Oval 246"/>
            <p:cNvSpPr>
              <a:spLocks noChangeArrowheads="1"/>
            </p:cNvSpPr>
            <p:nvPr/>
          </p:nvSpPr>
          <p:spPr bwMode="auto">
            <a:xfrm>
              <a:off x="1509" y="3083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27" name="Oval 247"/>
            <p:cNvSpPr>
              <a:spLocks noChangeArrowheads="1"/>
            </p:cNvSpPr>
            <p:nvPr/>
          </p:nvSpPr>
          <p:spPr bwMode="auto">
            <a:xfrm>
              <a:off x="2189" y="3083"/>
              <a:ext cx="72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148728" name="Group 248"/>
          <p:cNvGrpSpPr>
            <a:grpSpLocks/>
          </p:cNvGrpSpPr>
          <p:nvPr/>
        </p:nvGrpSpPr>
        <p:grpSpPr bwMode="auto">
          <a:xfrm>
            <a:off x="161925" y="5224463"/>
            <a:ext cx="3810000" cy="1000125"/>
            <a:chOff x="708" y="3513"/>
            <a:chExt cx="2400" cy="630"/>
          </a:xfrm>
        </p:grpSpPr>
        <p:sp>
          <p:nvSpPr>
            <p:cNvPr id="148729" name="AutoShape 249"/>
            <p:cNvSpPr>
              <a:spLocks noChangeAspect="1" noChangeArrowheads="1" noTextEdit="1"/>
            </p:cNvSpPr>
            <p:nvPr/>
          </p:nvSpPr>
          <p:spPr bwMode="auto">
            <a:xfrm>
              <a:off x="708" y="3513"/>
              <a:ext cx="2400" cy="6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30" name="Line 250"/>
            <p:cNvSpPr>
              <a:spLocks noChangeShapeType="1"/>
            </p:cNvSpPr>
            <p:nvPr/>
          </p:nvSpPr>
          <p:spPr bwMode="auto">
            <a:xfrm>
              <a:off x="939" y="3823"/>
              <a:ext cx="2162" cy="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31" name="Rectangle 251"/>
            <p:cNvSpPr>
              <a:spLocks noChangeArrowheads="1"/>
            </p:cNvSpPr>
            <p:nvPr/>
          </p:nvSpPr>
          <p:spPr bwMode="auto">
            <a:xfrm>
              <a:off x="1560" y="3774"/>
              <a:ext cx="834" cy="104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FFFF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32" name="Freeform 252"/>
            <p:cNvSpPr>
              <a:spLocks/>
            </p:cNvSpPr>
            <p:nvPr/>
          </p:nvSpPr>
          <p:spPr bwMode="auto">
            <a:xfrm>
              <a:off x="939" y="3737"/>
              <a:ext cx="2162" cy="37"/>
            </a:xfrm>
            <a:custGeom>
              <a:avLst/>
              <a:gdLst>
                <a:gd name="T0" fmla="*/ 0 w 4323"/>
                <a:gd name="T1" fmla="*/ 0 h 76"/>
                <a:gd name="T2" fmla="*/ 778 w 4323"/>
                <a:gd name="T3" fmla="*/ 0 h 76"/>
                <a:gd name="T4" fmla="*/ 983 w 4323"/>
                <a:gd name="T5" fmla="*/ 22 h 76"/>
                <a:gd name="T6" fmla="*/ 1135 w 4323"/>
                <a:gd name="T7" fmla="*/ 32 h 76"/>
                <a:gd name="T8" fmla="*/ 1308 w 4323"/>
                <a:gd name="T9" fmla="*/ 65 h 76"/>
                <a:gd name="T10" fmla="*/ 1653 w 4323"/>
                <a:gd name="T11" fmla="*/ 76 h 76"/>
                <a:gd name="T12" fmla="*/ 2539 w 4323"/>
                <a:gd name="T13" fmla="*/ 76 h 76"/>
                <a:gd name="T14" fmla="*/ 2788 w 4323"/>
                <a:gd name="T15" fmla="*/ 76 h 76"/>
                <a:gd name="T16" fmla="*/ 3015 w 4323"/>
                <a:gd name="T17" fmla="*/ 43 h 76"/>
                <a:gd name="T18" fmla="*/ 3199 w 4323"/>
                <a:gd name="T19" fmla="*/ 11 h 76"/>
                <a:gd name="T20" fmla="*/ 3372 w 4323"/>
                <a:gd name="T21" fmla="*/ 0 h 76"/>
                <a:gd name="T22" fmla="*/ 4323 w 4323"/>
                <a:gd name="T23" fmla="*/ 0 h 76"/>
                <a:gd name="T24" fmla="*/ 4323 w 4323"/>
                <a:gd name="T25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23" h="76">
                  <a:moveTo>
                    <a:pt x="0" y="0"/>
                  </a:moveTo>
                  <a:lnTo>
                    <a:pt x="778" y="0"/>
                  </a:lnTo>
                  <a:lnTo>
                    <a:pt x="983" y="22"/>
                  </a:lnTo>
                  <a:lnTo>
                    <a:pt x="1135" y="32"/>
                  </a:lnTo>
                  <a:lnTo>
                    <a:pt x="1308" y="65"/>
                  </a:lnTo>
                  <a:lnTo>
                    <a:pt x="1653" y="76"/>
                  </a:lnTo>
                  <a:lnTo>
                    <a:pt x="2539" y="76"/>
                  </a:lnTo>
                  <a:lnTo>
                    <a:pt x="2788" y="76"/>
                  </a:lnTo>
                  <a:lnTo>
                    <a:pt x="3015" y="43"/>
                  </a:lnTo>
                  <a:lnTo>
                    <a:pt x="3199" y="11"/>
                  </a:lnTo>
                  <a:lnTo>
                    <a:pt x="3372" y="0"/>
                  </a:lnTo>
                  <a:lnTo>
                    <a:pt x="4323" y="0"/>
                  </a:lnTo>
                  <a:lnTo>
                    <a:pt x="4323" y="0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33" name="Freeform 253"/>
            <p:cNvSpPr>
              <a:spLocks/>
            </p:cNvSpPr>
            <p:nvPr/>
          </p:nvSpPr>
          <p:spPr bwMode="auto">
            <a:xfrm>
              <a:off x="939" y="3877"/>
              <a:ext cx="2162" cy="33"/>
            </a:xfrm>
            <a:custGeom>
              <a:avLst/>
              <a:gdLst>
                <a:gd name="T0" fmla="*/ 0 w 4323"/>
                <a:gd name="T1" fmla="*/ 65 h 65"/>
                <a:gd name="T2" fmla="*/ 778 w 4323"/>
                <a:gd name="T3" fmla="*/ 65 h 65"/>
                <a:gd name="T4" fmla="*/ 983 w 4323"/>
                <a:gd name="T5" fmla="*/ 44 h 65"/>
                <a:gd name="T6" fmla="*/ 1135 w 4323"/>
                <a:gd name="T7" fmla="*/ 33 h 65"/>
                <a:gd name="T8" fmla="*/ 1308 w 4323"/>
                <a:gd name="T9" fmla="*/ 0 h 65"/>
                <a:gd name="T10" fmla="*/ 1664 w 4323"/>
                <a:gd name="T11" fmla="*/ 0 h 65"/>
                <a:gd name="T12" fmla="*/ 2539 w 4323"/>
                <a:gd name="T13" fmla="*/ 0 h 65"/>
                <a:gd name="T14" fmla="*/ 2788 w 4323"/>
                <a:gd name="T15" fmla="*/ 11 h 65"/>
                <a:gd name="T16" fmla="*/ 3015 w 4323"/>
                <a:gd name="T17" fmla="*/ 22 h 65"/>
                <a:gd name="T18" fmla="*/ 3199 w 4323"/>
                <a:gd name="T19" fmla="*/ 54 h 65"/>
                <a:gd name="T20" fmla="*/ 3372 w 4323"/>
                <a:gd name="T21" fmla="*/ 65 h 65"/>
                <a:gd name="T22" fmla="*/ 4323 w 4323"/>
                <a:gd name="T2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65">
                  <a:moveTo>
                    <a:pt x="0" y="65"/>
                  </a:moveTo>
                  <a:lnTo>
                    <a:pt x="778" y="65"/>
                  </a:lnTo>
                  <a:lnTo>
                    <a:pt x="983" y="44"/>
                  </a:lnTo>
                  <a:lnTo>
                    <a:pt x="1135" y="33"/>
                  </a:lnTo>
                  <a:lnTo>
                    <a:pt x="1308" y="0"/>
                  </a:lnTo>
                  <a:lnTo>
                    <a:pt x="1664" y="0"/>
                  </a:lnTo>
                  <a:lnTo>
                    <a:pt x="2539" y="0"/>
                  </a:lnTo>
                  <a:lnTo>
                    <a:pt x="2788" y="11"/>
                  </a:lnTo>
                  <a:lnTo>
                    <a:pt x="3015" y="22"/>
                  </a:lnTo>
                  <a:lnTo>
                    <a:pt x="3199" y="54"/>
                  </a:lnTo>
                  <a:lnTo>
                    <a:pt x="3372" y="65"/>
                  </a:lnTo>
                  <a:lnTo>
                    <a:pt x="4323" y="65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34" name="Freeform 254"/>
            <p:cNvSpPr>
              <a:spLocks/>
            </p:cNvSpPr>
            <p:nvPr/>
          </p:nvSpPr>
          <p:spPr bwMode="auto">
            <a:xfrm>
              <a:off x="939" y="3645"/>
              <a:ext cx="2162" cy="37"/>
            </a:xfrm>
            <a:custGeom>
              <a:avLst/>
              <a:gdLst>
                <a:gd name="T0" fmla="*/ 0 w 4323"/>
                <a:gd name="T1" fmla="*/ 11 h 76"/>
                <a:gd name="T2" fmla="*/ 778 w 4323"/>
                <a:gd name="T3" fmla="*/ 11 h 76"/>
                <a:gd name="T4" fmla="*/ 962 w 4323"/>
                <a:gd name="T5" fmla="*/ 22 h 76"/>
                <a:gd name="T6" fmla="*/ 1178 w 4323"/>
                <a:gd name="T7" fmla="*/ 43 h 76"/>
                <a:gd name="T8" fmla="*/ 1416 w 4323"/>
                <a:gd name="T9" fmla="*/ 76 h 76"/>
                <a:gd name="T10" fmla="*/ 1653 w 4323"/>
                <a:gd name="T11" fmla="*/ 76 h 76"/>
                <a:gd name="T12" fmla="*/ 2539 w 4323"/>
                <a:gd name="T13" fmla="*/ 76 h 76"/>
                <a:gd name="T14" fmla="*/ 2788 w 4323"/>
                <a:gd name="T15" fmla="*/ 54 h 76"/>
                <a:gd name="T16" fmla="*/ 3015 w 4323"/>
                <a:gd name="T17" fmla="*/ 33 h 76"/>
                <a:gd name="T18" fmla="*/ 3199 w 4323"/>
                <a:gd name="T19" fmla="*/ 22 h 76"/>
                <a:gd name="T20" fmla="*/ 3469 w 4323"/>
                <a:gd name="T21" fmla="*/ 0 h 76"/>
                <a:gd name="T22" fmla="*/ 4323 w 4323"/>
                <a:gd name="T23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76">
                  <a:moveTo>
                    <a:pt x="0" y="11"/>
                  </a:moveTo>
                  <a:lnTo>
                    <a:pt x="778" y="11"/>
                  </a:lnTo>
                  <a:lnTo>
                    <a:pt x="962" y="22"/>
                  </a:lnTo>
                  <a:lnTo>
                    <a:pt x="1178" y="43"/>
                  </a:lnTo>
                  <a:lnTo>
                    <a:pt x="1416" y="76"/>
                  </a:lnTo>
                  <a:lnTo>
                    <a:pt x="1653" y="76"/>
                  </a:lnTo>
                  <a:lnTo>
                    <a:pt x="2539" y="76"/>
                  </a:lnTo>
                  <a:lnTo>
                    <a:pt x="2788" y="54"/>
                  </a:lnTo>
                  <a:lnTo>
                    <a:pt x="3015" y="33"/>
                  </a:lnTo>
                  <a:lnTo>
                    <a:pt x="3199" y="22"/>
                  </a:lnTo>
                  <a:lnTo>
                    <a:pt x="3469" y="0"/>
                  </a:lnTo>
                  <a:lnTo>
                    <a:pt x="4323" y="11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35" name="Freeform 255"/>
            <p:cNvSpPr>
              <a:spLocks/>
            </p:cNvSpPr>
            <p:nvPr/>
          </p:nvSpPr>
          <p:spPr bwMode="auto">
            <a:xfrm>
              <a:off x="939" y="3964"/>
              <a:ext cx="2162" cy="37"/>
            </a:xfrm>
            <a:custGeom>
              <a:avLst/>
              <a:gdLst>
                <a:gd name="T0" fmla="*/ 0 w 4323"/>
                <a:gd name="T1" fmla="*/ 65 h 76"/>
                <a:gd name="T2" fmla="*/ 778 w 4323"/>
                <a:gd name="T3" fmla="*/ 65 h 76"/>
                <a:gd name="T4" fmla="*/ 962 w 4323"/>
                <a:gd name="T5" fmla="*/ 54 h 76"/>
                <a:gd name="T6" fmla="*/ 1178 w 4323"/>
                <a:gd name="T7" fmla="*/ 33 h 76"/>
                <a:gd name="T8" fmla="*/ 1416 w 4323"/>
                <a:gd name="T9" fmla="*/ 0 h 76"/>
                <a:gd name="T10" fmla="*/ 1653 w 4323"/>
                <a:gd name="T11" fmla="*/ 0 h 76"/>
                <a:gd name="T12" fmla="*/ 2539 w 4323"/>
                <a:gd name="T13" fmla="*/ 0 h 76"/>
                <a:gd name="T14" fmla="*/ 2788 w 4323"/>
                <a:gd name="T15" fmla="*/ 22 h 76"/>
                <a:gd name="T16" fmla="*/ 3015 w 4323"/>
                <a:gd name="T17" fmla="*/ 44 h 76"/>
                <a:gd name="T18" fmla="*/ 3199 w 4323"/>
                <a:gd name="T19" fmla="*/ 54 h 76"/>
                <a:gd name="T20" fmla="*/ 3469 w 4323"/>
                <a:gd name="T21" fmla="*/ 76 h 76"/>
                <a:gd name="T22" fmla="*/ 4323 w 4323"/>
                <a:gd name="T23" fmla="*/ 65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76">
                  <a:moveTo>
                    <a:pt x="0" y="65"/>
                  </a:moveTo>
                  <a:lnTo>
                    <a:pt x="778" y="65"/>
                  </a:lnTo>
                  <a:lnTo>
                    <a:pt x="962" y="54"/>
                  </a:lnTo>
                  <a:lnTo>
                    <a:pt x="1178" y="33"/>
                  </a:lnTo>
                  <a:lnTo>
                    <a:pt x="1416" y="0"/>
                  </a:lnTo>
                  <a:lnTo>
                    <a:pt x="1653" y="0"/>
                  </a:lnTo>
                  <a:lnTo>
                    <a:pt x="2539" y="0"/>
                  </a:lnTo>
                  <a:lnTo>
                    <a:pt x="2788" y="22"/>
                  </a:lnTo>
                  <a:lnTo>
                    <a:pt x="3015" y="44"/>
                  </a:lnTo>
                  <a:lnTo>
                    <a:pt x="3199" y="54"/>
                  </a:lnTo>
                  <a:lnTo>
                    <a:pt x="3469" y="76"/>
                  </a:lnTo>
                  <a:lnTo>
                    <a:pt x="4323" y="65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36" name="Freeform 256"/>
            <p:cNvSpPr>
              <a:spLocks/>
            </p:cNvSpPr>
            <p:nvPr/>
          </p:nvSpPr>
          <p:spPr bwMode="auto">
            <a:xfrm>
              <a:off x="934" y="4050"/>
              <a:ext cx="2161" cy="27"/>
            </a:xfrm>
            <a:custGeom>
              <a:avLst/>
              <a:gdLst>
                <a:gd name="T0" fmla="*/ 0 w 4323"/>
                <a:gd name="T1" fmla="*/ 44 h 54"/>
                <a:gd name="T2" fmla="*/ 778 w 4323"/>
                <a:gd name="T3" fmla="*/ 44 h 54"/>
                <a:gd name="T4" fmla="*/ 973 w 4323"/>
                <a:gd name="T5" fmla="*/ 44 h 54"/>
                <a:gd name="T6" fmla="*/ 1178 w 4323"/>
                <a:gd name="T7" fmla="*/ 33 h 54"/>
                <a:gd name="T8" fmla="*/ 1448 w 4323"/>
                <a:gd name="T9" fmla="*/ 11 h 54"/>
                <a:gd name="T10" fmla="*/ 1664 w 4323"/>
                <a:gd name="T11" fmla="*/ 0 h 54"/>
                <a:gd name="T12" fmla="*/ 2540 w 4323"/>
                <a:gd name="T13" fmla="*/ 11 h 54"/>
                <a:gd name="T14" fmla="*/ 2799 w 4323"/>
                <a:gd name="T15" fmla="*/ 22 h 54"/>
                <a:gd name="T16" fmla="*/ 3026 w 4323"/>
                <a:gd name="T17" fmla="*/ 33 h 54"/>
                <a:gd name="T18" fmla="*/ 3253 w 4323"/>
                <a:gd name="T19" fmla="*/ 54 h 54"/>
                <a:gd name="T20" fmla="*/ 3469 w 4323"/>
                <a:gd name="T21" fmla="*/ 54 h 54"/>
                <a:gd name="T22" fmla="*/ 4323 w 4323"/>
                <a:gd name="T23" fmla="*/ 4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54">
                  <a:moveTo>
                    <a:pt x="0" y="44"/>
                  </a:moveTo>
                  <a:lnTo>
                    <a:pt x="778" y="44"/>
                  </a:lnTo>
                  <a:lnTo>
                    <a:pt x="973" y="44"/>
                  </a:lnTo>
                  <a:lnTo>
                    <a:pt x="1178" y="33"/>
                  </a:lnTo>
                  <a:lnTo>
                    <a:pt x="1448" y="11"/>
                  </a:lnTo>
                  <a:lnTo>
                    <a:pt x="1664" y="0"/>
                  </a:lnTo>
                  <a:lnTo>
                    <a:pt x="2540" y="11"/>
                  </a:lnTo>
                  <a:lnTo>
                    <a:pt x="2799" y="22"/>
                  </a:lnTo>
                  <a:lnTo>
                    <a:pt x="3026" y="33"/>
                  </a:lnTo>
                  <a:lnTo>
                    <a:pt x="3253" y="54"/>
                  </a:lnTo>
                  <a:lnTo>
                    <a:pt x="3469" y="54"/>
                  </a:lnTo>
                  <a:lnTo>
                    <a:pt x="4323" y="44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37" name="Freeform 257"/>
            <p:cNvSpPr>
              <a:spLocks/>
            </p:cNvSpPr>
            <p:nvPr/>
          </p:nvSpPr>
          <p:spPr bwMode="auto">
            <a:xfrm>
              <a:off x="934" y="3558"/>
              <a:ext cx="2161" cy="27"/>
            </a:xfrm>
            <a:custGeom>
              <a:avLst/>
              <a:gdLst>
                <a:gd name="T0" fmla="*/ 0 w 4323"/>
                <a:gd name="T1" fmla="*/ 11 h 54"/>
                <a:gd name="T2" fmla="*/ 778 w 4323"/>
                <a:gd name="T3" fmla="*/ 11 h 54"/>
                <a:gd name="T4" fmla="*/ 973 w 4323"/>
                <a:gd name="T5" fmla="*/ 11 h 54"/>
                <a:gd name="T6" fmla="*/ 1178 w 4323"/>
                <a:gd name="T7" fmla="*/ 22 h 54"/>
                <a:gd name="T8" fmla="*/ 1448 w 4323"/>
                <a:gd name="T9" fmla="*/ 43 h 54"/>
                <a:gd name="T10" fmla="*/ 1664 w 4323"/>
                <a:gd name="T11" fmla="*/ 54 h 54"/>
                <a:gd name="T12" fmla="*/ 2540 w 4323"/>
                <a:gd name="T13" fmla="*/ 43 h 54"/>
                <a:gd name="T14" fmla="*/ 2799 w 4323"/>
                <a:gd name="T15" fmla="*/ 33 h 54"/>
                <a:gd name="T16" fmla="*/ 3026 w 4323"/>
                <a:gd name="T17" fmla="*/ 22 h 54"/>
                <a:gd name="T18" fmla="*/ 3253 w 4323"/>
                <a:gd name="T19" fmla="*/ 0 h 54"/>
                <a:gd name="T20" fmla="*/ 3469 w 4323"/>
                <a:gd name="T21" fmla="*/ 0 h 54"/>
                <a:gd name="T22" fmla="*/ 4323 w 4323"/>
                <a:gd name="T23" fmla="*/ 1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323" h="54">
                  <a:moveTo>
                    <a:pt x="0" y="11"/>
                  </a:moveTo>
                  <a:lnTo>
                    <a:pt x="778" y="11"/>
                  </a:lnTo>
                  <a:lnTo>
                    <a:pt x="973" y="11"/>
                  </a:lnTo>
                  <a:lnTo>
                    <a:pt x="1178" y="22"/>
                  </a:lnTo>
                  <a:lnTo>
                    <a:pt x="1448" y="43"/>
                  </a:lnTo>
                  <a:lnTo>
                    <a:pt x="1664" y="54"/>
                  </a:lnTo>
                  <a:lnTo>
                    <a:pt x="2540" y="43"/>
                  </a:lnTo>
                  <a:lnTo>
                    <a:pt x="2799" y="33"/>
                  </a:lnTo>
                  <a:lnTo>
                    <a:pt x="3026" y="22"/>
                  </a:lnTo>
                  <a:lnTo>
                    <a:pt x="3253" y="0"/>
                  </a:lnTo>
                  <a:lnTo>
                    <a:pt x="3469" y="0"/>
                  </a:lnTo>
                  <a:lnTo>
                    <a:pt x="4323" y="11"/>
                  </a:lnTo>
                </a:path>
              </a:pathLst>
            </a:custGeom>
            <a:noFill/>
            <a:ln w="11113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8738" name="Oval 258"/>
            <p:cNvSpPr>
              <a:spLocks noChangeArrowheads="1"/>
            </p:cNvSpPr>
            <p:nvPr/>
          </p:nvSpPr>
          <p:spPr bwMode="auto">
            <a:xfrm>
              <a:off x="2047" y="4017"/>
              <a:ext cx="71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39" name="Oval 259"/>
            <p:cNvSpPr>
              <a:spLocks noChangeArrowheads="1"/>
            </p:cNvSpPr>
            <p:nvPr/>
          </p:nvSpPr>
          <p:spPr bwMode="auto">
            <a:xfrm>
              <a:off x="2544" y="3617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40" name="Oval 260"/>
            <p:cNvSpPr>
              <a:spLocks noChangeArrowheads="1"/>
            </p:cNvSpPr>
            <p:nvPr/>
          </p:nvSpPr>
          <p:spPr bwMode="auto">
            <a:xfrm>
              <a:off x="2690" y="3871"/>
              <a:ext cx="71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41" name="Oval 261"/>
            <p:cNvSpPr>
              <a:spLocks noChangeArrowheads="1"/>
            </p:cNvSpPr>
            <p:nvPr/>
          </p:nvSpPr>
          <p:spPr bwMode="auto">
            <a:xfrm>
              <a:off x="2841" y="3520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42" name="Oval 262"/>
            <p:cNvSpPr>
              <a:spLocks noChangeArrowheads="1"/>
            </p:cNvSpPr>
            <p:nvPr/>
          </p:nvSpPr>
          <p:spPr bwMode="auto">
            <a:xfrm>
              <a:off x="1193" y="4039"/>
              <a:ext cx="71" cy="7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148743" name="Oval 263"/>
            <p:cNvSpPr>
              <a:spLocks noChangeArrowheads="1"/>
            </p:cNvSpPr>
            <p:nvPr/>
          </p:nvSpPr>
          <p:spPr bwMode="auto">
            <a:xfrm>
              <a:off x="1198" y="3606"/>
              <a:ext cx="72" cy="7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148747" name="Rectangle 26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GB" sz="2800" b="1"/>
              <a:t>Radiation  </a:t>
            </a:r>
            <a:r>
              <a:rPr lang="en-GB" sz="2800" b="1">
                <a:sym typeface="Wingdings" pitchFamily="2" charset="2"/>
              </a:rPr>
              <a:t> dislocation loops</a:t>
            </a: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64904"/>
            <a:ext cx="4038600" cy="2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902279" y="5395397"/>
            <a:ext cx="4112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Iron, ion-irradiated to 2.5 </a:t>
            </a:r>
            <a:r>
              <a:rPr lang="en-GB" dirty="0" err="1" smtClean="0"/>
              <a:t>dpa</a:t>
            </a:r>
            <a:r>
              <a:rPr lang="en-GB" dirty="0" smtClean="0"/>
              <a:t> at 300°C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55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4070350" cy="271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>
            <a:lum bright="-18000" contras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828800"/>
            <a:ext cx="4070350" cy="271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685800" y="4724400"/>
            <a:ext cx="7772400" cy="149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/>
              <a:t>Dose: </a:t>
            </a:r>
            <a:r>
              <a:rPr lang="en-GB" sz="2000" b="1"/>
              <a:t>3x10</a:t>
            </a:r>
            <a:r>
              <a:rPr lang="en-GB" sz="2000" b="1" baseline="30000"/>
              <a:t>18</a:t>
            </a:r>
            <a:r>
              <a:rPr lang="en-GB"/>
              <a:t> ions m</a:t>
            </a:r>
            <a:r>
              <a:rPr lang="en-GB" baseline="30000"/>
              <a:t>-2</a:t>
            </a:r>
            <a:r>
              <a:rPr lang="en-GB"/>
              <a:t>,			 Dose: </a:t>
            </a:r>
            <a:r>
              <a:rPr lang="en-GB" b="1"/>
              <a:t>1x10</a:t>
            </a:r>
            <a:r>
              <a:rPr lang="en-GB" b="1" baseline="30000"/>
              <a:t>19</a:t>
            </a:r>
            <a:r>
              <a:rPr lang="en-GB"/>
              <a:t> ions m</a:t>
            </a:r>
            <a:r>
              <a:rPr lang="en-GB" baseline="30000"/>
              <a:t>-2</a:t>
            </a:r>
            <a:r>
              <a:rPr lang="en-GB"/>
              <a:t> 	 </a:t>
            </a:r>
          </a:p>
          <a:p>
            <a:endParaRPr lang="en-GB"/>
          </a:p>
          <a:p>
            <a:r>
              <a:rPr lang="en-GB"/>
              <a:t>UHP-Fe irradiated at 500</a:t>
            </a:r>
            <a:r>
              <a:rPr lang="en-GB" baseline="30000"/>
              <a:t>o</a:t>
            </a:r>
            <a:r>
              <a:rPr lang="en-GB"/>
              <a:t>C with 150 keV Fe</a:t>
            </a:r>
            <a:r>
              <a:rPr lang="en-GB" baseline="30000"/>
              <a:t>+</a:t>
            </a:r>
            <a:r>
              <a:rPr lang="en-GB"/>
              <a:t> ions</a:t>
            </a:r>
          </a:p>
          <a:p>
            <a:pPr>
              <a:buFontTx/>
              <a:buChar char="-"/>
            </a:pPr>
            <a:r>
              <a:rPr lang="en-GB"/>
              <a:t> loops are of &lt;100&gt; type.</a:t>
            </a:r>
          </a:p>
          <a:p>
            <a:pPr>
              <a:buFontTx/>
              <a:buChar char="-"/>
            </a:pPr>
            <a:r>
              <a:rPr lang="en-US"/>
              <a:t> loops are of </a:t>
            </a:r>
            <a:r>
              <a:rPr lang="en-US" i="1"/>
              <a:t>interstitial </a:t>
            </a:r>
            <a:r>
              <a:rPr lang="en-US"/>
              <a:t> type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title"/>
          </p:nvPr>
        </p:nvSpPr>
        <p:spPr>
          <a:xfrm>
            <a:off x="684213" y="292100"/>
            <a:ext cx="7920037" cy="1143000"/>
          </a:xfrm>
        </p:spPr>
        <p:txBody>
          <a:bodyPr>
            <a:normAutofit/>
          </a:bodyPr>
          <a:lstStyle/>
          <a:p>
            <a:r>
              <a:rPr lang="en-GB" sz="2400" dirty="0"/>
              <a:t>Dislocation loops in Fe irradiated at 500</a:t>
            </a:r>
            <a:r>
              <a:rPr lang="en-US" sz="2400" baseline="30000" dirty="0">
                <a:cs typeface="Arial" charset="0"/>
              </a:rPr>
              <a:t>°</a:t>
            </a:r>
            <a:r>
              <a:rPr lang="en-GB" sz="2400" dirty="0"/>
              <a:t>C</a:t>
            </a:r>
            <a:endParaRPr lang="en-US" sz="2400" dirty="0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519113" y="4097338"/>
            <a:ext cx="882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200nm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3492500" y="4221163"/>
            <a:ext cx="698500" cy="157162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419475" y="3789363"/>
            <a:ext cx="9525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>
                <a:solidFill>
                  <a:schemeClr val="bg1"/>
                </a:solidFill>
              </a:rPr>
              <a:t>g = 110</a:t>
            </a:r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93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48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48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5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Radiation Damage as it </a:t>
            </a:r>
            <a:r>
              <a:rPr lang="en-GB" sz="2800" dirty="0" smtClean="0"/>
              <a:t>happens</a:t>
            </a:r>
            <a:r>
              <a:rPr lang="en-GB" sz="2800" dirty="0"/>
              <a:t>…</a:t>
            </a:r>
            <a:endParaRPr lang="en-US" sz="28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78502"/>
            <a:ext cx="5256584" cy="4055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033" y="1068294"/>
            <a:ext cx="4876800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2164214"/>
            <a:ext cx="222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IVEM – Argonne NL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6156176" y="5040219"/>
            <a:ext cx="2698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MIAMI – U. Huddersfield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7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Tungsten Transmutations in Fusion Reactor</a:t>
            </a:r>
            <a:endParaRPr lang="en-GB" dirty="0"/>
          </a:p>
        </p:txBody>
      </p:sp>
      <p:pic>
        <p:nvPicPr>
          <p:cNvPr id="4" name="Gilbert - W_natural_combined_external_full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08806" y="933449"/>
            <a:ext cx="8235193" cy="561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9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-10852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332656"/>
            <a:ext cx="8892480" cy="519336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rgbClr val="FF9900"/>
                </a:solidFill>
              </a:rPr>
              <a:t>Damage accumulation; </a:t>
            </a:r>
            <a:r>
              <a:rPr lang="en-GB" dirty="0" smtClean="0">
                <a:solidFill>
                  <a:srgbClr val="FF9900"/>
                </a:solidFill>
              </a:rPr>
              <a:t>Fe, </a:t>
            </a:r>
            <a:r>
              <a:rPr lang="en-GB" dirty="0">
                <a:solidFill>
                  <a:srgbClr val="FF9900"/>
                </a:solidFill>
              </a:rPr>
              <a:t>300</a:t>
            </a:r>
            <a:r>
              <a:rPr lang="en-US" dirty="0">
                <a:solidFill>
                  <a:srgbClr val="FF9900"/>
                </a:solidFill>
                <a:cs typeface="Arial" charset="0"/>
              </a:rPr>
              <a:t>°C</a:t>
            </a:r>
            <a:r>
              <a:rPr lang="en-GB" dirty="0">
                <a:solidFill>
                  <a:srgbClr val="FF9900"/>
                </a:solidFill>
              </a:rPr>
              <a:t> </a:t>
            </a:r>
            <a:r>
              <a:rPr lang="en-GB" dirty="0" smtClean="0">
                <a:solidFill>
                  <a:srgbClr val="FF9900"/>
                </a:solidFill>
              </a:rPr>
              <a:t>, high dose</a:t>
            </a:r>
            <a:endParaRPr lang="en-GB" dirty="0">
              <a:solidFill>
                <a:srgbClr val="FF9900"/>
              </a:solidFill>
            </a:endParaRPr>
          </a:p>
        </p:txBody>
      </p:sp>
      <p:pic>
        <p:nvPicPr>
          <p:cNvPr id="3" name="UHPFe300high dose.wmv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908050" y="981075"/>
            <a:ext cx="7327900" cy="5495925"/>
          </a:xfrm>
        </p:spPr>
      </p:pic>
    </p:spTree>
    <p:extLst>
      <p:ext uri="{BB962C8B-B14F-4D97-AF65-F5344CB8AC3E}">
        <p14:creationId xmlns:p14="http://schemas.microsoft.com/office/powerpoint/2010/main" val="730909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smtClean="0"/>
              <a:t>Loop density </a:t>
            </a:r>
            <a:r>
              <a:rPr lang="en-US" altLang="zh-CN" sz="2800" b="1" dirty="0" err="1" smtClean="0"/>
              <a:t>vs</a:t>
            </a:r>
            <a:r>
              <a:rPr lang="en-US" altLang="zh-CN" sz="2800" b="1" dirty="0" smtClean="0"/>
              <a:t> dose: W-5%Re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12777"/>
            <a:ext cx="4320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0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520" y="1988840"/>
            <a:ext cx="8640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88224" y="206084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Unit: 10</a:t>
            </a:r>
            <a:r>
              <a:rPr lang="en-GB" sz="2000" b="1" baseline="30000" dirty="0" smtClean="0"/>
              <a:t>13</a:t>
            </a:r>
            <a:r>
              <a:rPr lang="en-GB" sz="2000" b="1" dirty="0" smtClean="0"/>
              <a:t>W</a:t>
            </a:r>
            <a:r>
              <a:rPr lang="en-GB" sz="2000" b="1" baseline="30000" dirty="0" smtClean="0"/>
              <a:t>+</a:t>
            </a:r>
            <a:r>
              <a:rPr lang="en-GB" sz="2000" b="1" dirty="0" smtClean="0"/>
              <a:t>/cm</a:t>
            </a:r>
            <a:r>
              <a:rPr lang="en-GB" sz="2000" b="1" baseline="30000" dirty="0" smtClean="0"/>
              <a:t>2</a:t>
            </a:r>
            <a:endParaRPr lang="en-US" sz="2000" b="1" baseline="30000" dirty="0"/>
          </a:p>
        </p:txBody>
      </p:sp>
      <p:pic>
        <p:nvPicPr>
          <p:cNvPr id="24" name="Picture 23" descr="Image Of W-5Re unirradiated rt g2003g wb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5400000" cy="3600000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720080" y="1196752"/>
            <a:ext cx="648072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7544" y="9087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 g=200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308304" y="580526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~10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15</a:t>
            </a:r>
            <a:r>
              <a:rPr lang="en-GB" sz="1600" b="1" dirty="0" smtClean="0">
                <a:solidFill>
                  <a:schemeClr val="bg1"/>
                </a:solidFill>
              </a:rPr>
              <a:t> loops/m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2</a:t>
            </a:r>
            <a:endParaRPr lang="en-GB" sz="1600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9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smtClean="0"/>
              <a:t>Loop density </a:t>
            </a:r>
            <a:r>
              <a:rPr lang="en-US" altLang="zh-CN" sz="2800" b="1" dirty="0" err="1" smtClean="0"/>
              <a:t>vs</a:t>
            </a:r>
            <a:r>
              <a:rPr lang="en-US" altLang="zh-CN" sz="2800" b="1" dirty="0" smtClean="0"/>
              <a:t> dose: W-5%Re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12777"/>
            <a:ext cx="4320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1412776"/>
            <a:ext cx="7920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0.38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520" y="1988840"/>
            <a:ext cx="8640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88224" y="206084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Unit: 10</a:t>
            </a:r>
            <a:r>
              <a:rPr lang="en-GB" sz="2000" b="1" baseline="30000" dirty="0" smtClean="0"/>
              <a:t>13</a:t>
            </a:r>
            <a:r>
              <a:rPr lang="en-GB" sz="2000" b="1" dirty="0" smtClean="0"/>
              <a:t>W</a:t>
            </a:r>
            <a:r>
              <a:rPr lang="en-GB" sz="2000" b="1" baseline="30000" dirty="0" smtClean="0"/>
              <a:t>+</a:t>
            </a:r>
            <a:r>
              <a:rPr lang="en-GB" sz="2000" b="1" dirty="0" smtClean="0"/>
              <a:t>/cm</a:t>
            </a:r>
            <a:r>
              <a:rPr lang="en-GB" sz="2000" b="1" baseline="30000" dirty="0" smtClean="0"/>
              <a:t>2</a:t>
            </a:r>
            <a:endParaRPr lang="en-US" sz="2000" b="1" baseline="30000" dirty="0"/>
          </a:p>
        </p:txBody>
      </p:sp>
      <p:pic>
        <p:nvPicPr>
          <p:cNvPr id="24" name="Picture 23" descr="Image Of W-5Re unirradiated rt g2003g wb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7" name="Picture 26" descr="Image Of W-5Re 300 counts wbd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5653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23" name="Straight Arrow Connector 22"/>
          <p:cNvCxnSpPr/>
          <p:nvPr/>
        </p:nvCxnSpPr>
        <p:spPr>
          <a:xfrm flipV="1">
            <a:off x="720080" y="1196752"/>
            <a:ext cx="648072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7544" y="9087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 g=200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308304" y="580526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~10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15</a:t>
            </a:r>
            <a:r>
              <a:rPr lang="en-GB" sz="1600" b="1" dirty="0" smtClean="0">
                <a:solidFill>
                  <a:schemeClr val="bg1"/>
                </a:solidFill>
              </a:rPr>
              <a:t> loops/m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2</a:t>
            </a:r>
            <a:endParaRPr lang="en-GB" sz="1600" b="1" baseline="30000" dirty="0">
              <a:solidFill>
                <a:schemeClr val="bg1"/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467544" y="1865101"/>
            <a:ext cx="0" cy="67507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9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smtClean="0"/>
              <a:t>Loop density </a:t>
            </a:r>
            <a:r>
              <a:rPr lang="en-US" altLang="zh-CN" sz="2800" b="1" dirty="0" err="1" smtClean="0"/>
              <a:t>vs</a:t>
            </a:r>
            <a:r>
              <a:rPr lang="en-US" altLang="zh-CN" sz="2800" b="1" dirty="0" smtClean="0"/>
              <a:t> dose: W-5%Re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12777"/>
            <a:ext cx="4320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1412776"/>
            <a:ext cx="7920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0.38</a:t>
            </a:r>
            <a:endParaRPr lang="en-US" sz="24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55776" y="1412777"/>
            <a:ext cx="64807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1.0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520" y="1988840"/>
            <a:ext cx="8640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88224" y="206084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Unit: 10</a:t>
            </a:r>
            <a:r>
              <a:rPr lang="en-GB" sz="2000" b="1" baseline="30000" dirty="0" smtClean="0"/>
              <a:t>13</a:t>
            </a:r>
            <a:r>
              <a:rPr lang="en-GB" sz="2000" b="1" dirty="0" smtClean="0"/>
              <a:t>W</a:t>
            </a:r>
            <a:r>
              <a:rPr lang="en-GB" sz="2000" b="1" baseline="30000" dirty="0" smtClean="0"/>
              <a:t>+</a:t>
            </a:r>
            <a:r>
              <a:rPr lang="en-GB" sz="2000" b="1" dirty="0" smtClean="0"/>
              <a:t>/cm</a:t>
            </a:r>
            <a:r>
              <a:rPr lang="en-GB" sz="2000" b="1" baseline="30000" dirty="0" smtClean="0"/>
              <a:t>2</a:t>
            </a:r>
            <a:endParaRPr lang="en-US" sz="2000" b="1" baseline="30000" dirty="0"/>
          </a:p>
        </p:txBody>
      </p:sp>
      <p:pic>
        <p:nvPicPr>
          <p:cNvPr id="24" name="Picture 23" descr="Image Of W-5Re unirradiated rt g2003g wb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7" name="Picture 26" descr="Image Of W-5Re 300 counts wbd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5653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8" name="Picture 27" descr="Image Of W-5Re 800counts wbdf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23" name="Straight Arrow Connector 22"/>
          <p:cNvCxnSpPr/>
          <p:nvPr/>
        </p:nvCxnSpPr>
        <p:spPr>
          <a:xfrm flipV="1">
            <a:off x="720080" y="1196752"/>
            <a:ext cx="648072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7544" y="9087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 g=200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308304" y="580526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~10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15</a:t>
            </a:r>
            <a:r>
              <a:rPr lang="en-GB" sz="1600" b="1" dirty="0" smtClean="0">
                <a:solidFill>
                  <a:schemeClr val="bg1"/>
                </a:solidFill>
              </a:rPr>
              <a:t> loops/m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2</a:t>
            </a:r>
            <a:endParaRPr lang="en-GB" sz="1600" b="1" baseline="30000" dirty="0">
              <a:solidFill>
                <a:schemeClr val="bg1"/>
              </a:solidFill>
            </a:endParaRPr>
          </a:p>
        </p:txBody>
      </p:sp>
      <p:cxnSp>
        <p:nvCxnSpPr>
          <p:cNvPr id="36" name="Straight Arrow Connector 35"/>
          <p:cNvCxnSpPr>
            <a:stCxn id="7" idx="2"/>
          </p:cNvCxnSpPr>
          <p:nvPr/>
        </p:nvCxnSpPr>
        <p:spPr>
          <a:xfrm flipH="1">
            <a:off x="908684" y="1874441"/>
            <a:ext cx="746992" cy="70914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67544" y="1865101"/>
            <a:ext cx="0" cy="67507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9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smtClean="0"/>
              <a:t>Loop density </a:t>
            </a:r>
            <a:r>
              <a:rPr lang="en-US" altLang="zh-CN" sz="2800" b="1" dirty="0" err="1" smtClean="0"/>
              <a:t>vs</a:t>
            </a:r>
            <a:r>
              <a:rPr lang="en-US" altLang="zh-CN" sz="2800" b="1" dirty="0" smtClean="0"/>
              <a:t> dose: W-5%Re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12777"/>
            <a:ext cx="4320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1412776"/>
            <a:ext cx="7920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0.38</a:t>
            </a:r>
            <a:endParaRPr lang="en-US" sz="24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55776" y="1412777"/>
            <a:ext cx="64807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1.0</a:t>
            </a:r>
            <a:endParaRPr lang="en-US" sz="2400" b="1" baseline="30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520" y="1988840"/>
            <a:ext cx="8640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88224" y="206084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Unit: 10</a:t>
            </a:r>
            <a:r>
              <a:rPr lang="en-GB" sz="2000" b="1" baseline="30000" dirty="0" smtClean="0"/>
              <a:t>13</a:t>
            </a:r>
            <a:r>
              <a:rPr lang="en-GB" sz="2000" b="1" dirty="0" smtClean="0"/>
              <a:t>W</a:t>
            </a:r>
            <a:r>
              <a:rPr lang="en-GB" sz="2000" b="1" baseline="30000" dirty="0" smtClean="0"/>
              <a:t>+</a:t>
            </a:r>
            <a:r>
              <a:rPr lang="en-GB" sz="2000" b="1" dirty="0" smtClean="0"/>
              <a:t>/cm</a:t>
            </a:r>
            <a:r>
              <a:rPr lang="en-GB" sz="2000" b="1" baseline="30000" dirty="0" smtClean="0"/>
              <a:t>2</a:t>
            </a:r>
            <a:endParaRPr lang="en-US" sz="2000" b="1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07904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1.75</a:t>
            </a:r>
            <a:endParaRPr lang="en-US" dirty="0"/>
          </a:p>
        </p:txBody>
      </p:sp>
      <p:pic>
        <p:nvPicPr>
          <p:cNvPr id="24" name="Picture 23" descr="Image Of W-5Re unirradiated rt g2003g wb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7" name="Picture 26" descr="Image Of W-5Re 300 counts wbd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5653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8" name="Picture 27" descr="Image Of W-5Re 800counts wbdf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9" name="Picture 28" descr="Image Of W-5Re 1400counts wbdf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23" name="Straight Arrow Connector 22"/>
          <p:cNvCxnSpPr/>
          <p:nvPr/>
        </p:nvCxnSpPr>
        <p:spPr>
          <a:xfrm flipV="1">
            <a:off x="720080" y="1196752"/>
            <a:ext cx="648072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7544" y="9087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 g=200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308304" y="580526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~10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15</a:t>
            </a:r>
            <a:r>
              <a:rPr lang="en-GB" sz="1600" b="1" dirty="0" smtClean="0">
                <a:solidFill>
                  <a:schemeClr val="bg1"/>
                </a:solidFill>
              </a:rPr>
              <a:t> loops/m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2</a:t>
            </a:r>
            <a:endParaRPr lang="en-GB" sz="1600" b="1" baseline="30000" dirty="0">
              <a:solidFill>
                <a:schemeClr val="bg1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475656" y="1849715"/>
            <a:ext cx="1421976" cy="71518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7" idx="2"/>
          </p:cNvCxnSpPr>
          <p:nvPr/>
        </p:nvCxnSpPr>
        <p:spPr>
          <a:xfrm flipH="1">
            <a:off x="908684" y="1874441"/>
            <a:ext cx="746992" cy="70914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67544" y="1865101"/>
            <a:ext cx="0" cy="67507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9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smtClean="0"/>
              <a:t>Loop density </a:t>
            </a:r>
            <a:r>
              <a:rPr lang="en-US" altLang="zh-CN" sz="2800" b="1" dirty="0" err="1" smtClean="0"/>
              <a:t>vs</a:t>
            </a:r>
            <a:r>
              <a:rPr lang="en-US" altLang="zh-CN" sz="2800" b="1" dirty="0" smtClean="0"/>
              <a:t> dose: W-5%Re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12777"/>
            <a:ext cx="4320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1412776"/>
            <a:ext cx="7920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0.38</a:t>
            </a:r>
            <a:endParaRPr lang="en-US" sz="24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55776" y="1412777"/>
            <a:ext cx="64807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1.0</a:t>
            </a:r>
            <a:endParaRPr lang="en-US" sz="2400" b="1" baseline="30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520" y="1988840"/>
            <a:ext cx="8640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88224" y="206084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Unit: 10</a:t>
            </a:r>
            <a:r>
              <a:rPr lang="en-GB" sz="2000" b="1" baseline="30000" dirty="0" smtClean="0"/>
              <a:t>13</a:t>
            </a:r>
            <a:r>
              <a:rPr lang="en-GB" sz="2000" b="1" dirty="0" smtClean="0"/>
              <a:t>W</a:t>
            </a:r>
            <a:r>
              <a:rPr lang="en-GB" sz="2000" b="1" baseline="30000" dirty="0" smtClean="0"/>
              <a:t>+</a:t>
            </a:r>
            <a:r>
              <a:rPr lang="en-GB" sz="2000" b="1" dirty="0" smtClean="0"/>
              <a:t>/cm</a:t>
            </a:r>
            <a:r>
              <a:rPr lang="en-GB" sz="2000" b="1" baseline="30000" dirty="0" smtClean="0"/>
              <a:t>2</a:t>
            </a:r>
            <a:endParaRPr lang="en-US" sz="2000" b="1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07904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1.75</a:t>
            </a:r>
            <a:endParaRPr lang="en-US" sz="2400" b="1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5220072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3.25</a:t>
            </a:r>
            <a:endParaRPr lang="en-US" dirty="0"/>
          </a:p>
        </p:txBody>
      </p:sp>
      <p:pic>
        <p:nvPicPr>
          <p:cNvPr id="24" name="Picture 23" descr="Image Of W-5Re unirradiated rt g2003g wb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7" name="Picture 26" descr="Image Of W-5Re 300 counts wbd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5653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8" name="Picture 27" descr="Image Of W-5Re 800counts wbdf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9" name="Picture 28" descr="Image Of W-5Re 1400counts wbdf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30" name="Picture 29" descr="Image Of W-5Re 2600counts wbdf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39752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23" name="Straight Arrow Connector 22"/>
          <p:cNvCxnSpPr/>
          <p:nvPr/>
        </p:nvCxnSpPr>
        <p:spPr>
          <a:xfrm flipV="1">
            <a:off x="720080" y="1196752"/>
            <a:ext cx="648072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7544" y="9087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 g=200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308304" y="580526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~10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15</a:t>
            </a:r>
            <a:r>
              <a:rPr lang="en-GB" sz="1600" b="1" dirty="0" smtClean="0">
                <a:solidFill>
                  <a:schemeClr val="bg1"/>
                </a:solidFill>
              </a:rPr>
              <a:t> loops/m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2</a:t>
            </a:r>
            <a:endParaRPr lang="en-GB" sz="1600" b="1" baseline="30000" dirty="0">
              <a:solidFill>
                <a:schemeClr val="bg1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2051720" y="1849715"/>
            <a:ext cx="2070324" cy="6904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475656" y="1849715"/>
            <a:ext cx="1421976" cy="71518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7" idx="2"/>
          </p:cNvCxnSpPr>
          <p:nvPr/>
        </p:nvCxnSpPr>
        <p:spPr>
          <a:xfrm flipH="1">
            <a:off x="908684" y="1874441"/>
            <a:ext cx="746992" cy="70914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67544" y="1865101"/>
            <a:ext cx="0" cy="67507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9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smtClean="0"/>
              <a:t>Loop density </a:t>
            </a:r>
            <a:r>
              <a:rPr lang="en-US" altLang="zh-CN" sz="2800" b="1" dirty="0" err="1" smtClean="0"/>
              <a:t>vs</a:t>
            </a:r>
            <a:r>
              <a:rPr lang="en-US" altLang="zh-CN" sz="2800" b="1" dirty="0" smtClean="0"/>
              <a:t> dose: W-5%Re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12777"/>
            <a:ext cx="4320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1412776"/>
            <a:ext cx="7920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0.38</a:t>
            </a:r>
            <a:endParaRPr lang="en-US" sz="24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55776" y="1412777"/>
            <a:ext cx="64807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1.0</a:t>
            </a:r>
            <a:endParaRPr lang="en-US" sz="2400" b="1" baseline="30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520" y="1988840"/>
            <a:ext cx="8640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88224" y="206084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Unit: 10</a:t>
            </a:r>
            <a:r>
              <a:rPr lang="en-GB" sz="2000" b="1" baseline="30000" dirty="0" smtClean="0"/>
              <a:t>13</a:t>
            </a:r>
            <a:r>
              <a:rPr lang="en-GB" sz="2000" b="1" dirty="0" smtClean="0"/>
              <a:t>W</a:t>
            </a:r>
            <a:r>
              <a:rPr lang="en-GB" sz="2000" b="1" baseline="30000" dirty="0" smtClean="0"/>
              <a:t>+</a:t>
            </a:r>
            <a:r>
              <a:rPr lang="en-GB" sz="2000" b="1" dirty="0" smtClean="0"/>
              <a:t>/cm</a:t>
            </a:r>
            <a:r>
              <a:rPr lang="en-GB" sz="2000" b="1" baseline="30000" dirty="0" smtClean="0"/>
              <a:t>2</a:t>
            </a:r>
            <a:endParaRPr lang="en-US" sz="2000" b="1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07904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1.75</a:t>
            </a:r>
            <a:endParaRPr lang="en-US" sz="2400" b="1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5220072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3.25</a:t>
            </a:r>
            <a:endParaRPr lang="en-US" sz="2400" b="1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6660232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6.25</a:t>
            </a:r>
            <a:endParaRPr lang="en-US" dirty="0"/>
          </a:p>
        </p:txBody>
      </p:sp>
      <p:pic>
        <p:nvPicPr>
          <p:cNvPr id="24" name="Picture 23" descr="Image Of W-5Re unirradiated rt g2003g wb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7" name="Picture 26" descr="Image Of W-5Re 300 counts wbd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5653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8" name="Picture 27" descr="Image Of W-5Re 800counts wbdf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9" name="Picture 28" descr="Image Of W-5Re 1400counts wbdf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30" name="Picture 29" descr="Image Of W-5Re 2600counts wbdf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39752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31" name="Picture 30" descr="Image Of W-5Re 5000counts wbdf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15816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23" name="Straight Arrow Connector 22"/>
          <p:cNvCxnSpPr/>
          <p:nvPr/>
        </p:nvCxnSpPr>
        <p:spPr>
          <a:xfrm flipV="1">
            <a:off x="720080" y="1196752"/>
            <a:ext cx="648072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7544" y="9087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 g=200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308304" y="580526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~10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15</a:t>
            </a:r>
            <a:r>
              <a:rPr lang="en-GB" sz="1600" b="1" dirty="0" smtClean="0">
                <a:solidFill>
                  <a:schemeClr val="bg1"/>
                </a:solidFill>
              </a:rPr>
              <a:t> loops/m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2</a:t>
            </a:r>
            <a:endParaRPr lang="en-GB" sz="1600" b="1" baseline="30000" dirty="0">
              <a:solidFill>
                <a:schemeClr val="bg1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2555776" y="1874442"/>
            <a:ext cx="2999473" cy="6904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051720" y="1849715"/>
            <a:ext cx="2070324" cy="6904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475656" y="1849715"/>
            <a:ext cx="1421976" cy="71518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7" idx="2"/>
          </p:cNvCxnSpPr>
          <p:nvPr/>
        </p:nvCxnSpPr>
        <p:spPr>
          <a:xfrm flipH="1">
            <a:off x="908684" y="1874441"/>
            <a:ext cx="746992" cy="70914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67544" y="1865101"/>
            <a:ext cx="0" cy="67507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9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b="1" dirty="0" smtClean="0"/>
              <a:t>Loop density </a:t>
            </a:r>
            <a:r>
              <a:rPr lang="en-US" altLang="zh-CN" sz="2800" b="1" dirty="0" err="1" smtClean="0"/>
              <a:t>vs</a:t>
            </a:r>
            <a:r>
              <a:rPr lang="en-US" altLang="zh-CN" sz="2800" b="1" dirty="0" smtClean="0"/>
              <a:t> dose: W-5%Re</a:t>
            </a:r>
            <a:endParaRPr lang="zh-CN" alt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412777"/>
            <a:ext cx="4320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</a:t>
            </a:r>
            <a:endParaRPr lang="en-US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59632" y="1412776"/>
            <a:ext cx="7920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0.38</a:t>
            </a:r>
            <a:endParaRPr lang="en-US" sz="2400" b="1" baseline="30000" dirty="0"/>
          </a:p>
        </p:txBody>
      </p:sp>
      <p:sp>
        <p:nvSpPr>
          <p:cNvPr id="11" name="TextBox 10"/>
          <p:cNvSpPr txBox="1"/>
          <p:nvPr/>
        </p:nvSpPr>
        <p:spPr>
          <a:xfrm>
            <a:off x="2555776" y="1412777"/>
            <a:ext cx="648072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1.0</a:t>
            </a:r>
            <a:endParaRPr lang="en-US" sz="2400" b="1" baseline="30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51520" y="1988840"/>
            <a:ext cx="8640000" cy="158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88224" y="2060848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Unit: 10</a:t>
            </a:r>
            <a:r>
              <a:rPr lang="en-GB" sz="2000" b="1" baseline="30000" dirty="0" smtClean="0"/>
              <a:t>13</a:t>
            </a:r>
            <a:r>
              <a:rPr lang="en-GB" sz="2000" b="1" dirty="0" smtClean="0"/>
              <a:t>W</a:t>
            </a:r>
            <a:r>
              <a:rPr lang="en-GB" sz="2000" b="1" baseline="30000" dirty="0" smtClean="0"/>
              <a:t>+</a:t>
            </a:r>
            <a:r>
              <a:rPr lang="en-GB" sz="2000" b="1" dirty="0" smtClean="0"/>
              <a:t>/cm</a:t>
            </a:r>
            <a:r>
              <a:rPr lang="en-GB" sz="2000" b="1" baseline="30000" dirty="0" smtClean="0"/>
              <a:t>2</a:t>
            </a:r>
            <a:endParaRPr lang="en-US" sz="2000" b="1" baseline="30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07904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1.75</a:t>
            </a:r>
            <a:endParaRPr lang="en-US" sz="2400" b="1" baseline="30000" dirty="0"/>
          </a:p>
        </p:txBody>
      </p:sp>
      <p:sp>
        <p:nvSpPr>
          <p:cNvPr id="17" name="TextBox 16"/>
          <p:cNvSpPr txBox="1"/>
          <p:nvPr/>
        </p:nvSpPr>
        <p:spPr>
          <a:xfrm>
            <a:off x="5220072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3.25</a:t>
            </a:r>
            <a:endParaRPr lang="en-US" sz="2400" b="1" baseline="30000" dirty="0"/>
          </a:p>
        </p:txBody>
      </p:sp>
      <p:sp>
        <p:nvSpPr>
          <p:cNvPr id="21" name="TextBox 20"/>
          <p:cNvSpPr txBox="1"/>
          <p:nvPr/>
        </p:nvSpPr>
        <p:spPr>
          <a:xfrm>
            <a:off x="6660232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6.25</a:t>
            </a:r>
            <a:endParaRPr lang="en-US" sz="2400" b="1" baseline="30000" dirty="0"/>
          </a:p>
        </p:txBody>
      </p:sp>
      <p:sp>
        <p:nvSpPr>
          <p:cNvPr id="22" name="TextBox 21"/>
          <p:cNvSpPr txBox="1"/>
          <p:nvPr/>
        </p:nvSpPr>
        <p:spPr>
          <a:xfrm>
            <a:off x="8100392" y="1412776"/>
            <a:ext cx="86409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400" b="1"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10.0</a:t>
            </a:r>
            <a:endParaRPr lang="en-US" dirty="0"/>
          </a:p>
        </p:txBody>
      </p:sp>
      <p:pic>
        <p:nvPicPr>
          <p:cNvPr id="24" name="Picture 23" descr="Image Of W-5Re unirradiated rt g2003g wbd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7" name="Picture 26" descr="Image Of W-5Re 300 counts wbdf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25653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8" name="Picture 27" descr="Image Of W-5Re 800counts wbdf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29" name="Picture 28" descr="Image Of W-5Re 1400counts wbdf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63688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30" name="Picture 29" descr="Image Of W-5Re 2600counts wbdf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39752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31" name="Picture 30" descr="Image Of W-5Re 5000counts wbdf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15816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33" name="Picture 32" descr="Image Of W-5Re 8000counts wbdf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492480" y="2564904"/>
            <a:ext cx="5400000" cy="3600000"/>
          </a:xfrm>
          <a:prstGeom prst="rect">
            <a:avLst/>
          </a:prstGeom>
          <a:ln>
            <a:solidFill>
              <a:srgbClr val="FFFF00"/>
            </a:solidFill>
          </a:ln>
        </p:spPr>
      </p:pic>
      <p:cxnSp>
        <p:nvCxnSpPr>
          <p:cNvPr id="23" name="Straight Arrow Connector 22"/>
          <p:cNvCxnSpPr/>
          <p:nvPr/>
        </p:nvCxnSpPr>
        <p:spPr>
          <a:xfrm flipV="1">
            <a:off x="720080" y="1196752"/>
            <a:ext cx="648072" cy="288032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67544" y="9087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 g=200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308304" y="5805264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~10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15</a:t>
            </a:r>
            <a:r>
              <a:rPr lang="en-GB" sz="1600" b="1" dirty="0" smtClean="0">
                <a:solidFill>
                  <a:schemeClr val="bg1"/>
                </a:solidFill>
              </a:rPr>
              <a:t> loops/m</a:t>
            </a:r>
            <a:r>
              <a:rPr lang="en-GB" sz="1600" b="1" baseline="30000" dirty="0" smtClean="0">
                <a:solidFill>
                  <a:schemeClr val="bg1"/>
                </a:solidFill>
              </a:rPr>
              <a:t>2</a:t>
            </a:r>
            <a:endParaRPr lang="en-GB" sz="1600" b="1" baseline="30000" dirty="0">
              <a:solidFill>
                <a:schemeClr val="bg1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3203848" y="1772816"/>
            <a:ext cx="3744416" cy="7920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2555776" y="1874442"/>
            <a:ext cx="2999473" cy="6904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051720" y="1849715"/>
            <a:ext cx="2070324" cy="69046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1475656" y="1849715"/>
            <a:ext cx="1421976" cy="715189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7" idx="2"/>
          </p:cNvCxnSpPr>
          <p:nvPr/>
        </p:nvCxnSpPr>
        <p:spPr>
          <a:xfrm flipH="1">
            <a:off x="908684" y="1874441"/>
            <a:ext cx="746992" cy="70914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67544" y="1865101"/>
            <a:ext cx="0" cy="67507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4788024" y="1748089"/>
            <a:ext cx="3744416" cy="79208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92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23850" y="333375"/>
            <a:ext cx="85820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</a:rPr>
              <a:t>Self-ion irradiations of pure materials and </a:t>
            </a:r>
            <a:r>
              <a:rPr lang="en-GB" sz="2800" dirty="0" err="1">
                <a:solidFill>
                  <a:schemeClr val="tx2"/>
                </a:solidFill>
              </a:rPr>
              <a:t>FeCr</a:t>
            </a:r>
            <a:r>
              <a:rPr lang="en-GB" sz="2800" dirty="0">
                <a:solidFill>
                  <a:schemeClr val="tx2"/>
                </a:solidFill>
              </a:rPr>
              <a:t> alloys</a:t>
            </a:r>
          </a:p>
          <a:p>
            <a:pPr algn="ctr"/>
            <a:r>
              <a:rPr lang="en-GB" sz="2800" dirty="0">
                <a:solidFill>
                  <a:schemeClr val="tx2"/>
                </a:solidFill>
              </a:rPr>
              <a:t>- 100keV room temperature irradiations</a:t>
            </a:r>
            <a:endParaRPr lang="en-US" sz="2800" dirty="0">
              <a:solidFill>
                <a:schemeClr val="tx2"/>
              </a:solidFill>
            </a:endParaRPr>
          </a:p>
        </p:txBody>
      </p:sp>
      <p:grpSp>
        <p:nvGrpSpPr>
          <p:cNvPr id="8398" name="Group 206"/>
          <p:cNvGrpSpPr>
            <a:grpSpLocks/>
          </p:cNvGrpSpPr>
          <p:nvPr/>
        </p:nvGrpSpPr>
        <p:grpSpPr bwMode="auto">
          <a:xfrm>
            <a:off x="539552" y="1700808"/>
            <a:ext cx="5289550" cy="3967163"/>
            <a:chOff x="1286" y="928"/>
            <a:chExt cx="3332" cy="2499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>
              <a:off x="1501" y="3264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1E15</a:t>
              </a:r>
              <a:endParaRPr lang="en-GB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>
              <a:off x="2134" y="3264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1E16</a:t>
              </a:r>
              <a:endParaRPr lang="en-GB"/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2766" y="3264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1E17</a:t>
              </a:r>
              <a:endParaRPr lang="en-GB"/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>
              <a:off x="3398" y="3264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1E18</a:t>
              </a:r>
              <a:endParaRPr lang="en-GB"/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>
              <a:off x="4031" y="3264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1E19</a:t>
              </a:r>
              <a:endParaRPr lang="en-GB"/>
            </a:p>
          </p:txBody>
        </p:sp>
        <p:sp>
          <p:nvSpPr>
            <p:cNvPr id="8203" name="Rectangle 11"/>
            <p:cNvSpPr>
              <a:spLocks noChangeArrowheads="1"/>
            </p:cNvSpPr>
            <p:nvPr/>
          </p:nvSpPr>
          <p:spPr bwMode="auto">
            <a:xfrm>
              <a:off x="1286" y="3131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1E12</a:t>
              </a:r>
              <a:endParaRPr lang="en-GB"/>
            </a:p>
          </p:txBody>
        </p:sp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>
              <a:off x="1286" y="2646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1E13</a:t>
              </a:r>
              <a:endParaRPr lang="en-GB"/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1286" y="2160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1E14</a:t>
              </a:r>
              <a:endParaRPr lang="en-GB"/>
            </a:p>
          </p:txBody>
        </p:sp>
        <p:sp>
          <p:nvSpPr>
            <p:cNvPr id="8206" name="Rectangle 14"/>
            <p:cNvSpPr>
              <a:spLocks noChangeArrowheads="1"/>
            </p:cNvSpPr>
            <p:nvPr/>
          </p:nvSpPr>
          <p:spPr bwMode="auto">
            <a:xfrm>
              <a:off x="1286" y="1675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1E15</a:t>
              </a:r>
              <a:endParaRPr lang="en-GB"/>
            </a:p>
          </p:txBody>
        </p:sp>
        <p:sp>
          <p:nvSpPr>
            <p:cNvPr id="8207" name="Rectangle 15"/>
            <p:cNvSpPr>
              <a:spLocks noChangeArrowheads="1"/>
            </p:cNvSpPr>
            <p:nvPr/>
          </p:nvSpPr>
          <p:spPr bwMode="auto">
            <a:xfrm>
              <a:off x="1286" y="1189"/>
              <a:ext cx="319" cy="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GB" sz="1700">
                  <a:solidFill>
                    <a:srgbClr val="000000"/>
                  </a:solidFill>
                </a:rPr>
                <a:t>1E16</a:t>
              </a:r>
              <a:endParaRPr lang="en-GB"/>
            </a:p>
          </p:txBody>
        </p:sp>
        <p:sp>
          <p:nvSpPr>
            <p:cNvPr id="8208" name="Line 16"/>
            <p:cNvSpPr>
              <a:spLocks noChangeShapeType="1"/>
            </p:cNvSpPr>
            <p:nvPr/>
          </p:nvSpPr>
          <p:spPr bwMode="auto">
            <a:xfrm flipV="1">
              <a:off x="1645" y="3208"/>
              <a:ext cx="0" cy="4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09" name="Line 17"/>
            <p:cNvSpPr>
              <a:spLocks noChangeShapeType="1"/>
            </p:cNvSpPr>
            <p:nvPr/>
          </p:nvSpPr>
          <p:spPr bwMode="auto">
            <a:xfrm flipV="1">
              <a:off x="1836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0" name="Line 18"/>
            <p:cNvSpPr>
              <a:spLocks noChangeShapeType="1"/>
            </p:cNvSpPr>
            <p:nvPr/>
          </p:nvSpPr>
          <p:spPr bwMode="auto">
            <a:xfrm flipV="1">
              <a:off x="1947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1" name="Line 19"/>
            <p:cNvSpPr>
              <a:spLocks noChangeShapeType="1"/>
            </p:cNvSpPr>
            <p:nvPr/>
          </p:nvSpPr>
          <p:spPr bwMode="auto">
            <a:xfrm flipV="1">
              <a:off x="2026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2" name="Line 20"/>
            <p:cNvSpPr>
              <a:spLocks noChangeShapeType="1"/>
            </p:cNvSpPr>
            <p:nvPr/>
          </p:nvSpPr>
          <p:spPr bwMode="auto">
            <a:xfrm flipV="1">
              <a:off x="2087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3" name="Line 21"/>
            <p:cNvSpPr>
              <a:spLocks noChangeShapeType="1"/>
            </p:cNvSpPr>
            <p:nvPr/>
          </p:nvSpPr>
          <p:spPr bwMode="auto">
            <a:xfrm flipV="1">
              <a:off x="2137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4" name="Line 22"/>
            <p:cNvSpPr>
              <a:spLocks noChangeShapeType="1"/>
            </p:cNvSpPr>
            <p:nvPr/>
          </p:nvSpPr>
          <p:spPr bwMode="auto">
            <a:xfrm flipV="1">
              <a:off x="2180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5" name="Line 23"/>
            <p:cNvSpPr>
              <a:spLocks noChangeShapeType="1"/>
            </p:cNvSpPr>
            <p:nvPr/>
          </p:nvSpPr>
          <p:spPr bwMode="auto">
            <a:xfrm flipV="1">
              <a:off x="2217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6" name="Line 24"/>
            <p:cNvSpPr>
              <a:spLocks noChangeShapeType="1"/>
            </p:cNvSpPr>
            <p:nvPr/>
          </p:nvSpPr>
          <p:spPr bwMode="auto">
            <a:xfrm flipV="1">
              <a:off x="2249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7" name="Line 25"/>
            <p:cNvSpPr>
              <a:spLocks noChangeShapeType="1"/>
            </p:cNvSpPr>
            <p:nvPr/>
          </p:nvSpPr>
          <p:spPr bwMode="auto">
            <a:xfrm flipV="1">
              <a:off x="2278" y="3208"/>
              <a:ext cx="0" cy="4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8" name="Line 26"/>
            <p:cNvSpPr>
              <a:spLocks noChangeShapeType="1"/>
            </p:cNvSpPr>
            <p:nvPr/>
          </p:nvSpPr>
          <p:spPr bwMode="auto">
            <a:xfrm flipV="1">
              <a:off x="2469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19" name="Line 27"/>
            <p:cNvSpPr>
              <a:spLocks noChangeShapeType="1"/>
            </p:cNvSpPr>
            <p:nvPr/>
          </p:nvSpPr>
          <p:spPr bwMode="auto">
            <a:xfrm flipV="1">
              <a:off x="2580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0" name="Line 28"/>
            <p:cNvSpPr>
              <a:spLocks noChangeShapeType="1"/>
            </p:cNvSpPr>
            <p:nvPr/>
          </p:nvSpPr>
          <p:spPr bwMode="auto">
            <a:xfrm flipV="1">
              <a:off x="2658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1" name="Line 29"/>
            <p:cNvSpPr>
              <a:spLocks noChangeShapeType="1"/>
            </p:cNvSpPr>
            <p:nvPr/>
          </p:nvSpPr>
          <p:spPr bwMode="auto">
            <a:xfrm flipV="1">
              <a:off x="2720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2" name="Line 30"/>
            <p:cNvSpPr>
              <a:spLocks noChangeShapeType="1"/>
            </p:cNvSpPr>
            <p:nvPr/>
          </p:nvSpPr>
          <p:spPr bwMode="auto">
            <a:xfrm flipV="1">
              <a:off x="2770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3" name="Line 31"/>
            <p:cNvSpPr>
              <a:spLocks noChangeShapeType="1"/>
            </p:cNvSpPr>
            <p:nvPr/>
          </p:nvSpPr>
          <p:spPr bwMode="auto">
            <a:xfrm flipV="1">
              <a:off x="2813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4" name="Line 32"/>
            <p:cNvSpPr>
              <a:spLocks noChangeShapeType="1"/>
            </p:cNvSpPr>
            <p:nvPr/>
          </p:nvSpPr>
          <p:spPr bwMode="auto">
            <a:xfrm flipV="1">
              <a:off x="2849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5" name="Line 33"/>
            <p:cNvSpPr>
              <a:spLocks noChangeShapeType="1"/>
            </p:cNvSpPr>
            <p:nvPr/>
          </p:nvSpPr>
          <p:spPr bwMode="auto">
            <a:xfrm flipV="1">
              <a:off x="2881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6" name="Line 34"/>
            <p:cNvSpPr>
              <a:spLocks noChangeShapeType="1"/>
            </p:cNvSpPr>
            <p:nvPr/>
          </p:nvSpPr>
          <p:spPr bwMode="auto">
            <a:xfrm flipV="1">
              <a:off x="2911" y="3208"/>
              <a:ext cx="0" cy="4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7" name="Line 35"/>
            <p:cNvSpPr>
              <a:spLocks noChangeShapeType="1"/>
            </p:cNvSpPr>
            <p:nvPr/>
          </p:nvSpPr>
          <p:spPr bwMode="auto">
            <a:xfrm flipV="1">
              <a:off x="3100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8" name="Line 36"/>
            <p:cNvSpPr>
              <a:spLocks noChangeShapeType="1"/>
            </p:cNvSpPr>
            <p:nvPr/>
          </p:nvSpPr>
          <p:spPr bwMode="auto">
            <a:xfrm flipV="1">
              <a:off x="3213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29" name="Line 37"/>
            <p:cNvSpPr>
              <a:spLocks noChangeShapeType="1"/>
            </p:cNvSpPr>
            <p:nvPr/>
          </p:nvSpPr>
          <p:spPr bwMode="auto">
            <a:xfrm flipV="1">
              <a:off x="3291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0" name="Line 38"/>
            <p:cNvSpPr>
              <a:spLocks noChangeShapeType="1"/>
            </p:cNvSpPr>
            <p:nvPr/>
          </p:nvSpPr>
          <p:spPr bwMode="auto">
            <a:xfrm flipV="1">
              <a:off x="3352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1" name="Line 39"/>
            <p:cNvSpPr>
              <a:spLocks noChangeShapeType="1"/>
            </p:cNvSpPr>
            <p:nvPr/>
          </p:nvSpPr>
          <p:spPr bwMode="auto">
            <a:xfrm flipV="1">
              <a:off x="3403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2" name="Line 40"/>
            <p:cNvSpPr>
              <a:spLocks noChangeShapeType="1"/>
            </p:cNvSpPr>
            <p:nvPr/>
          </p:nvSpPr>
          <p:spPr bwMode="auto">
            <a:xfrm flipV="1">
              <a:off x="3446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3" name="Line 41"/>
            <p:cNvSpPr>
              <a:spLocks noChangeShapeType="1"/>
            </p:cNvSpPr>
            <p:nvPr/>
          </p:nvSpPr>
          <p:spPr bwMode="auto">
            <a:xfrm flipV="1">
              <a:off x="3482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4" name="Line 42"/>
            <p:cNvSpPr>
              <a:spLocks noChangeShapeType="1"/>
            </p:cNvSpPr>
            <p:nvPr/>
          </p:nvSpPr>
          <p:spPr bwMode="auto">
            <a:xfrm flipV="1">
              <a:off x="3514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5" name="Line 43"/>
            <p:cNvSpPr>
              <a:spLocks noChangeShapeType="1"/>
            </p:cNvSpPr>
            <p:nvPr/>
          </p:nvSpPr>
          <p:spPr bwMode="auto">
            <a:xfrm flipV="1">
              <a:off x="3543" y="3208"/>
              <a:ext cx="0" cy="4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6" name="Line 44"/>
            <p:cNvSpPr>
              <a:spLocks noChangeShapeType="1"/>
            </p:cNvSpPr>
            <p:nvPr/>
          </p:nvSpPr>
          <p:spPr bwMode="auto">
            <a:xfrm flipV="1">
              <a:off x="3733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7" name="Line 45"/>
            <p:cNvSpPr>
              <a:spLocks noChangeShapeType="1"/>
            </p:cNvSpPr>
            <p:nvPr/>
          </p:nvSpPr>
          <p:spPr bwMode="auto">
            <a:xfrm flipV="1">
              <a:off x="3845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8" name="Line 46"/>
            <p:cNvSpPr>
              <a:spLocks noChangeShapeType="1"/>
            </p:cNvSpPr>
            <p:nvPr/>
          </p:nvSpPr>
          <p:spPr bwMode="auto">
            <a:xfrm flipV="1">
              <a:off x="3924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39" name="Line 47"/>
            <p:cNvSpPr>
              <a:spLocks noChangeShapeType="1"/>
            </p:cNvSpPr>
            <p:nvPr/>
          </p:nvSpPr>
          <p:spPr bwMode="auto">
            <a:xfrm flipV="1">
              <a:off x="3985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0" name="Line 48"/>
            <p:cNvSpPr>
              <a:spLocks noChangeShapeType="1"/>
            </p:cNvSpPr>
            <p:nvPr/>
          </p:nvSpPr>
          <p:spPr bwMode="auto">
            <a:xfrm flipV="1">
              <a:off x="4035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1" name="Line 49"/>
            <p:cNvSpPr>
              <a:spLocks noChangeShapeType="1"/>
            </p:cNvSpPr>
            <p:nvPr/>
          </p:nvSpPr>
          <p:spPr bwMode="auto">
            <a:xfrm flipV="1">
              <a:off x="4077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2" name="Line 50"/>
            <p:cNvSpPr>
              <a:spLocks noChangeShapeType="1"/>
            </p:cNvSpPr>
            <p:nvPr/>
          </p:nvSpPr>
          <p:spPr bwMode="auto">
            <a:xfrm flipV="1">
              <a:off x="4115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3" name="Line 51"/>
            <p:cNvSpPr>
              <a:spLocks noChangeShapeType="1"/>
            </p:cNvSpPr>
            <p:nvPr/>
          </p:nvSpPr>
          <p:spPr bwMode="auto">
            <a:xfrm flipV="1">
              <a:off x="4147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4" name="Line 52"/>
            <p:cNvSpPr>
              <a:spLocks noChangeShapeType="1"/>
            </p:cNvSpPr>
            <p:nvPr/>
          </p:nvSpPr>
          <p:spPr bwMode="auto">
            <a:xfrm flipV="1">
              <a:off x="4176" y="3208"/>
              <a:ext cx="0" cy="43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5" name="Line 53"/>
            <p:cNvSpPr>
              <a:spLocks noChangeShapeType="1"/>
            </p:cNvSpPr>
            <p:nvPr/>
          </p:nvSpPr>
          <p:spPr bwMode="auto">
            <a:xfrm flipV="1">
              <a:off x="4366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6" name="Line 54"/>
            <p:cNvSpPr>
              <a:spLocks noChangeShapeType="1"/>
            </p:cNvSpPr>
            <p:nvPr/>
          </p:nvSpPr>
          <p:spPr bwMode="auto">
            <a:xfrm flipV="1">
              <a:off x="4477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7" name="Line 55"/>
            <p:cNvSpPr>
              <a:spLocks noChangeShapeType="1"/>
            </p:cNvSpPr>
            <p:nvPr/>
          </p:nvSpPr>
          <p:spPr bwMode="auto">
            <a:xfrm flipV="1">
              <a:off x="4557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8" name="Line 56"/>
            <p:cNvSpPr>
              <a:spLocks noChangeShapeType="1"/>
            </p:cNvSpPr>
            <p:nvPr/>
          </p:nvSpPr>
          <p:spPr bwMode="auto">
            <a:xfrm flipV="1">
              <a:off x="4618" y="320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49" name="Line 57"/>
            <p:cNvSpPr>
              <a:spLocks noChangeShapeType="1"/>
            </p:cNvSpPr>
            <p:nvPr/>
          </p:nvSpPr>
          <p:spPr bwMode="auto">
            <a:xfrm>
              <a:off x="1645" y="3208"/>
              <a:ext cx="297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0" name="Line 58"/>
            <p:cNvSpPr>
              <a:spLocks noChangeShapeType="1"/>
            </p:cNvSpPr>
            <p:nvPr/>
          </p:nvSpPr>
          <p:spPr bwMode="auto">
            <a:xfrm>
              <a:off x="1603" y="3208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1" name="Line 59"/>
            <p:cNvSpPr>
              <a:spLocks noChangeShapeType="1"/>
            </p:cNvSpPr>
            <p:nvPr/>
          </p:nvSpPr>
          <p:spPr bwMode="auto">
            <a:xfrm>
              <a:off x="1624" y="306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2" name="Line 60"/>
            <p:cNvSpPr>
              <a:spLocks noChangeShapeType="1"/>
            </p:cNvSpPr>
            <p:nvPr/>
          </p:nvSpPr>
          <p:spPr bwMode="auto">
            <a:xfrm>
              <a:off x="1624" y="297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3" name="Line 61"/>
            <p:cNvSpPr>
              <a:spLocks noChangeShapeType="1"/>
            </p:cNvSpPr>
            <p:nvPr/>
          </p:nvSpPr>
          <p:spPr bwMode="auto">
            <a:xfrm>
              <a:off x="1624" y="2917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4" name="Line 62"/>
            <p:cNvSpPr>
              <a:spLocks noChangeShapeType="1"/>
            </p:cNvSpPr>
            <p:nvPr/>
          </p:nvSpPr>
          <p:spPr bwMode="auto">
            <a:xfrm>
              <a:off x="1624" y="2869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5" name="Line 63"/>
            <p:cNvSpPr>
              <a:spLocks noChangeShapeType="1"/>
            </p:cNvSpPr>
            <p:nvPr/>
          </p:nvSpPr>
          <p:spPr bwMode="auto">
            <a:xfrm>
              <a:off x="1624" y="2831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6" name="Line 64"/>
            <p:cNvSpPr>
              <a:spLocks noChangeShapeType="1"/>
            </p:cNvSpPr>
            <p:nvPr/>
          </p:nvSpPr>
          <p:spPr bwMode="auto">
            <a:xfrm>
              <a:off x="1624" y="2798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7" name="Line 65"/>
            <p:cNvSpPr>
              <a:spLocks noChangeShapeType="1"/>
            </p:cNvSpPr>
            <p:nvPr/>
          </p:nvSpPr>
          <p:spPr bwMode="auto">
            <a:xfrm>
              <a:off x="1624" y="2770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8" name="Line 66"/>
            <p:cNvSpPr>
              <a:spLocks noChangeShapeType="1"/>
            </p:cNvSpPr>
            <p:nvPr/>
          </p:nvSpPr>
          <p:spPr bwMode="auto">
            <a:xfrm>
              <a:off x="1624" y="274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59" name="Line 67"/>
            <p:cNvSpPr>
              <a:spLocks noChangeShapeType="1"/>
            </p:cNvSpPr>
            <p:nvPr/>
          </p:nvSpPr>
          <p:spPr bwMode="auto">
            <a:xfrm>
              <a:off x="1603" y="2723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0" name="Line 68"/>
            <p:cNvSpPr>
              <a:spLocks noChangeShapeType="1"/>
            </p:cNvSpPr>
            <p:nvPr/>
          </p:nvSpPr>
          <p:spPr bwMode="auto">
            <a:xfrm>
              <a:off x="1624" y="257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1" name="Line 69"/>
            <p:cNvSpPr>
              <a:spLocks noChangeShapeType="1"/>
            </p:cNvSpPr>
            <p:nvPr/>
          </p:nvSpPr>
          <p:spPr bwMode="auto">
            <a:xfrm>
              <a:off x="1624" y="249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2" name="Line 70"/>
            <p:cNvSpPr>
              <a:spLocks noChangeShapeType="1"/>
            </p:cNvSpPr>
            <p:nvPr/>
          </p:nvSpPr>
          <p:spPr bwMode="auto">
            <a:xfrm>
              <a:off x="1624" y="2431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3" name="Line 71"/>
            <p:cNvSpPr>
              <a:spLocks noChangeShapeType="1"/>
            </p:cNvSpPr>
            <p:nvPr/>
          </p:nvSpPr>
          <p:spPr bwMode="auto">
            <a:xfrm>
              <a:off x="1624" y="2383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4" name="Line 72"/>
            <p:cNvSpPr>
              <a:spLocks noChangeShapeType="1"/>
            </p:cNvSpPr>
            <p:nvPr/>
          </p:nvSpPr>
          <p:spPr bwMode="auto">
            <a:xfrm>
              <a:off x="1624" y="234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5" name="Line 73"/>
            <p:cNvSpPr>
              <a:spLocks noChangeShapeType="1"/>
            </p:cNvSpPr>
            <p:nvPr/>
          </p:nvSpPr>
          <p:spPr bwMode="auto">
            <a:xfrm>
              <a:off x="1624" y="231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6" name="Line 74"/>
            <p:cNvSpPr>
              <a:spLocks noChangeShapeType="1"/>
            </p:cNvSpPr>
            <p:nvPr/>
          </p:nvSpPr>
          <p:spPr bwMode="auto">
            <a:xfrm>
              <a:off x="1624" y="228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7" name="Line 75"/>
            <p:cNvSpPr>
              <a:spLocks noChangeShapeType="1"/>
            </p:cNvSpPr>
            <p:nvPr/>
          </p:nvSpPr>
          <p:spPr bwMode="auto">
            <a:xfrm>
              <a:off x="1624" y="2260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8" name="Line 76"/>
            <p:cNvSpPr>
              <a:spLocks noChangeShapeType="1"/>
            </p:cNvSpPr>
            <p:nvPr/>
          </p:nvSpPr>
          <p:spPr bwMode="auto">
            <a:xfrm>
              <a:off x="1603" y="2237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69" name="Line 77"/>
            <p:cNvSpPr>
              <a:spLocks noChangeShapeType="1"/>
            </p:cNvSpPr>
            <p:nvPr/>
          </p:nvSpPr>
          <p:spPr bwMode="auto">
            <a:xfrm>
              <a:off x="1624" y="209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0" name="Line 78"/>
            <p:cNvSpPr>
              <a:spLocks noChangeShapeType="1"/>
            </p:cNvSpPr>
            <p:nvPr/>
          </p:nvSpPr>
          <p:spPr bwMode="auto">
            <a:xfrm>
              <a:off x="1624" y="200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1" name="Line 79"/>
            <p:cNvSpPr>
              <a:spLocks noChangeShapeType="1"/>
            </p:cNvSpPr>
            <p:nvPr/>
          </p:nvSpPr>
          <p:spPr bwMode="auto">
            <a:xfrm>
              <a:off x="1624" y="194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2" name="Line 80"/>
            <p:cNvSpPr>
              <a:spLocks noChangeShapeType="1"/>
            </p:cNvSpPr>
            <p:nvPr/>
          </p:nvSpPr>
          <p:spPr bwMode="auto">
            <a:xfrm>
              <a:off x="1624" y="1898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3" name="Line 81"/>
            <p:cNvSpPr>
              <a:spLocks noChangeShapeType="1"/>
            </p:cNvSpPr>
            <p:nvPr/>
          </p:nvSpPr>
          <p:spPr bwMode="auto">
            <a:xfrm>
              <a:off x="1624" y="1860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4" name="Line 82"/>
            <p:cNvSpPr>
              <a:spLocks noChangeShapeType="1"/>
            </p:cNvSpPr>
            <p:nvPr/>
          </p:nvSpPr>
          <p:spPr bwMode="auto">
            <a:xfrm>
              <a:off x="1624" y="1827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5" name="Line 83"/>
            <p:cNvSpPr>
              <a:spLocks noChangeShapeType="1"/>
            </p:cNvSpPr>
            <p:nvPr/>
          </p:nvSpPr>
          <p:spPr bwMode="auto">
            <a:xfrm>
              <a:off x="1624" y="1799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6" name="Line 84"/>
            <p:cNvSpPr>
              <a:spLocks noChangeShapeType="1"/>
            </p:cNvSpPr>
            <p:nvPr/>
          </p:nvSpPr>
          <p:spPr bwMode="auto">
            <a:xfrm>
              <a:off x="1624" y="1774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7" name="Line 85"/>
            <p:cNvSpPr>
              <a:spLocks noChangeShapeType="1"/>
            </p:cNvSpPr>
            <p:nvPr/>
          </p:nvSpPr>
          <p:spPr bwMode="auto">
            <a:xfrm>
              <a:off x="1603" y="1753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8" name="Line 86"/>
            <p:cNvSpPr>
              <a:spLocks noChangeShapeType="1"/>
            </p:cNvSpPr>
            <p:nvPr/>
          </p:nvSpPr>
          <p:spPr bwMode="auto">
            <a:xfrm>
              <a:off x="1624" y="160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79" name="Line 87"/>
            <p:cNvSpPr>
              <a:spLocks noChangeShapeType="1"/>
            </p:cNvSpPr>
            <p:nvPr/>
          </p:nvSpPr>
          <p:spPr bwMode="auto">
            <a:xfrm>
              <a:off x="1624" y="1521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0" name="Line 88"/>
            <p:cNvSpPr>
              <a:spLocks noChangeShapeType="1"/>
            </p:cNvSpPr>
            <p:nvPr/>
          </p:nvSpPr>
          <p:spPr bwMode="auto">
            <a:xfrm>
              <a:off x="1624" y="1460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1" name="Line 89"/>
            <p:cNvSpPr>
              <a:spLocks noChangeShapeType="1"/>
            </p:cNvSpPr>
            <p:nvPr/>
          </p:nvSpPr>
          <p:spPr bwMode="auto">
            <a:xfrm>
              <a:off x="1624" y="141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2" name="Line 90"/>
            <p:cNvSpPr>
              <a:spLocks noChangeShapeType="1"/>
            </p:cNvSpPr>
            <p:nvPr/>
          </p:nvSpPr>
          <p:spPr bwMode="auto">
            <a:xfrm>
              <a:off x="1624" y="137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3" name="Line 91"/>
            <p:cNvSpPr>
              <a:spLocks noChangeShapeType="1"/>
            </p:cNvSpPr>
            <p:nvPr/>
          </p:nvSpPr>
          <p:spPr bwMode="auto">
            <a:xfrm>
              <a:off x="1624" y="1343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4" name="Line 92"/>
            <p:cNvSpPr>
              <a:spLocks noChangeShapeType="1"/>
            </p:cNvSpPr>
            <p:nvPr/>
          </p:nvSpPr>
          <p:spPr bwMode="auto">
            <a:xfrm>
              <a:off x="1624" y="1314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5" name="Line 93"/>
            <p:cNvSpPr>
              <a:spLocks noChangeShapeType="1"/>
            </p:cNvSpPr>
            <p:nvPr/>
          </p:nvSpPr>
          <p:spPr bwMode="auto">
            <a:xfrm>
              <a:off x="1624" y="1289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6" name="Line 94"/>
            <p:cNvSpPr>
              <a:spLocks noChangeShapeType="1"/>
            </p:cNvSpPr>
            <p:nvPr/>
          </p:nvSpPr>
          <p:spPr bwMode="auto">
            <a:xfrm>
              <a:off x="1603" y="1267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7" name="Line 95"/>
            <p:cNvSpPr>
              <a:spLocks noChangeShapeType="1"/>
            </p:cNvSpPr>
            <p:nvPr/>
          </p:nvSpPr>
          <p:spPr bwMode="auto">
            <a:xfrm>
              <a:off x="1624" y="1121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8" name="Line 96"/>
            <p:cNvSpPr>
              <a:spLocks noChangeShapeType="1"/>
            </p:cNvSpPr>
            <p:nvPr/>
          </p:nvSpPr>
          <p:spPr bwMode="auto">
            <a:xfrm>
              <a:off x="1624" y="103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89" name="Line 97"/>
            <p:cNvSpPr>
              <a:spLocks noChangeShapeType="1"/>
            </p:cNvSpPr>
            <p:nvPr/>
          </p:nvSpPr>
          <p:spPr bwMode="auto">
            <a:xfrm>
              <a:off x="1624" y="97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0" name="Line 98"/>
            <p:cNvSpPr>
              <a:spLocks noChangeShapeType="1"/>
            </p:cNvSpPr>
            <p:nvPr/>
          </p:nvSpPr>
          <p:spPr bwMode="auto">
            <a:xfrm>
              <a:off x="1624" y="928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1" name="Freeform 99"/>
            <p:cNvSpPr>
              <a:spLocks/>
            </p:cNvSpPr>
            <p:nvPr/>
          </p:nvSpPr>
          <p:spPr bwMode="auto">
            <a:xfrm>
              <a:off x="1645" y="928"/>
              <a:ext cx="0" cy="2280"/>
            </a:xfrm>
            <a:custGeom>
              <a:avLst/>
              <a:gdLst>
                <a:gd name="T0" fmla="*/ 1830 h 1830"/>
                <a:gd name="T1" fmla="*/ 0 h 1830"/>
                <a:gd name="T2" fmla="*/ 34 h 1830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830">
                  <a:moveTo>
                    <a:pt x="0" y="1830"/>
                  </a:moveTo>
                  <a:lnTo>
                    <a:pt x="0" y="0"/>
                  </a:lnTo>
                  <a:lnTo>
                    <a:pt x="0" y="34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2" name="Line 100"/>
            <p:cNvSpPr>
              <a:spLocks noChangeShapeType="1"/>
            </p:cNvSpPr>
            <p:nvPr/>
          </p:nvSpPr>
          <p:spPr bwMode="auto">
            <a:xfrm>
              <a:off x="1836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3" name="Line 101"/>
            <p:cNvSpPr>
              <a:spLocks noChangeShapeType="1"/>
            </p:cNvSpPr>
            <p:nvPr/>
          </p:nvSpPr>
          <p:spPr bwMode="auto">
            <a:xfrm>
              <a:off x="1947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4" name="Line 102"/>
            <p:cNvSpPr>
              <a:spLocks noChangeShapeType="1"/>
            </p:cNvSpPr>
            <p:nvPr/>
          </p:nvSpPr>
          <p:spPr bwMode="auto">
            <a:xfrm>
              <a:off x="2026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5" name="Line 103"/>
            <p:cNvSpPr>
              <a:spLocks noChangeShapeType="1"/>
            </p:cNvSpPr>
            <p:nvPr/>
          </p:nvSpPr>
          <p:spPr bwMode="auto">
            <a:xfrm>
              <a:off x="2087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6" name="Line 104"/>
            <p:cNvSpPr>
              <a:spLocks noChangeShapeType="1"/>
            </p:cNvSpPr>
            <p:nvPr/>
          </p:nvSpPr>
          <p:spPr bwMode="auto">
            <a:xfrm>
              <a:off x="2137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7" name="Line 105"/>
            <p:cNvSpPr>
              <a:spLocks noChangeShapeType="1"/>
            </p:cNvSpPr>
            <p:nvPr/>
          </p:nvSpPr>
          <p:spPr bwMode="auto">
            <a:xfrm>
              <a:off x="2180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8" name="Line 106"/>
            <p:cNvSpPr>
              <a:spLocks noChangeShapeType="1"/>
            </p:cNvSpPr>
            <p:nvPr/>
          </p:nvSpPr>
          <p:spPr bwMode="auto">
            <a:xfrm>
              <a:off x="2217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99" name="Line 107"/>
            <p:cNvSpPr>
              <a:spLocks noChangeShapeType="1"/>
            </p:cNvSpPr>
            <p:nvPr/>
          </p:nvSpPr>
          <p:spPr bwMode="auto">
            <a:xfrm>
              <a:off x="2249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0" name="Line 108"/>
            <p:cNvSpPr>
              <a:spLocks noChangeShapeType="1"/>
            </p:cNvSpPr>
            <p:nvPr/>
          </p:nvSpPr>
          <p:spPr bwMode="auto">
            <a:xfrm>
              <a:off x="2278" y="928"/>
              <a:ext cx="0" cy="4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1" name="Line 109"/>
            <p:cNvSpPr>
              <a:spLocks noChangeShapeType="1"/>
            </p:cNvSpPr>
            <p:nvPr/>
          </p:nvSpPr>
          <p:spPr bwMode="auto">
            <a:xfrm>
              <a:off x="2469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2" name="Line 110"/>
            <p:cNvSpPr>
              <a:spLocks noChangeShapeType="1"/>
            </p:cNvSpPr>
            <p:nvPr/>
          </p:nvSpPr>
          <p:spPr bwMode="auto">
            <a:xfrm>
              <a:off x="2580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3" name="Line 111"/>
            <p:cNvSpPr>
              <a:spLocks noChangeShapeType="1"/>
            </p:cNvSpPr>
            <p:nvPr/>
          </p:nvSpPr>
          <p:spPr bwMode="auto">
            <a:xfrm>
              <a:off x="2658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4" name="Line 112"/>
            <p:cNvSpPr>
              <a:spLocks noChangeShapeType="1"/>
            </p:cNvSpPr>
            <p:nvPr/>
          </p:nvSpPr>
          <p:spPr bwMode="auto">
            <a:xfrm>
              <a:off x="2720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5" name="Line 113"/>
            <p:cNvSpPr>
              <a:spLocks noChangeShapeType="1"/>
            </p:cNvSpPr>
            <p:nvPr/>
          </p:nvSpPr>
          <p:spPr bwMode="auto">
            <a:xfrm>
              <a:off x="2770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6" name="Line 114"/>
            <p:cNvSpPr>
              <a:spLocks noChangeShapeType="1"/>
            </p:cNvSpPr>
            <p:nvPr/>
          </p:nvSpPr>
          <p:spPr bwMode="auto">
            <a:xfrm>
              <a:off x="2813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7" name="Line 115"/>
            <p:cNvSpPr>
              <a:spLocks noChangeShapeType="1"/>
            </p:cNvSpPr>
            <p:nvPr/>
          </p:nvSpPr>
          <p:spPr bwMode="auto">
            <a:xfrm>
              <a:off x="2849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8" name="Line 116"/>
            <p:cNvSpPr>
              <a:spLocks noChangeShapeType="1"/>
            </p:cNvSpPr>
            <p:nvPr/>
          </p:nvSpPr>
          <p:spPr bwMode="auto">
            <a:xfrm>
              <a:off x="2881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09" name="Line 117"/>
            <p:cNvSpPr>
              <a:spLocks noChangeShapeType="1"/>
            </p:cNvSpPr>
            <p:nvPr/>
          </p:nvSpPr>
          <p:spPr bwMode="auto">
            <a:xfrm>
              <a:off x="2911" y="928"/>
              <a:ext cx="0" cy="4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0" name="Line 118"/>
            <p:cNvSpPr>
              <a:spLocks noChangeShapeType="1"/>
            </p:cNvSpPr>
            <p:nvPr/>
          </p:nvSpPr>
          <p:spPr bwMode="auto">
            <a:xfrm>
              <a:off x="3100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1" name="Line 119"/>
            <p:cNvSpPr>
              <a:spLocks noChangeShapeType="1"/>
            </p:cNvSpPr>
            <p:nvPr/>
          </p:nvSpPr>
          <p:spPr bwMode="auto">
            <a:xfrm>
              <a:off x="3213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2" name="Line 120"/>
            <p:cNvSpPr>
              <a:spLocks noChangeShapeType="1"/>
            </p:cNvSpPr>
            <p:nvPr/>
          </p:nvSpPr>
          <p:spPr bwMode="auto">
            <a:xfrm>
              <a:off x="3291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3" name="Line 121"/>
            <p:cNvSpPr>
              <a:spLocks noChangeShapeType="1"/>
            </p:cNvSpPr>
            <p:nvPr/>
          </p:nvSpPr>
          <p:spPr bwMode="auto">
            <a:xfrm>
              <a:off x="3352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4" name="Line 122"/>
            <p:cNvSpPr>
              <a:spLocks noChangeShapeType="1"/>
            </p:cNvSpPr>
            <p:nvPr/>
          </p:nvSpPr>
          <p:spPr bwMode="auto">
            <a:xfrm>
              <a:off x="3403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5" name="Line 123"/>
            <p:cNvSpPr>
              <a:spLocks noChangeShapeType="1"/>
            </p:cNvSpPr>
            <p:nvPr/>
          </p:nvSpPr>
          <p:spPr bwMode="auto">
            <a:xfrm>
              <a:off x="3446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6" name="Line 124"/>
            <p:cNvSpPr>
              <a:spLocks noChangeShapeType="1"/>
            </p:cNvSpPr>
            <p:nvPr/>
          </p:nvSpPr>
          <p:spPr bwMode="auto">
            <a:xfrm>
              <a:off x="3482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7" name="Line 125"/>
            <p:cNvSpPr>
              <a:spLocks noChangeShapeType="1"/>
            </p:cNvSpPr>
            <p:nvPr/>
          </p:nvSpPr>
          <p:spPr bwMode="auto">
            <a:xfrm>
              <a:off x="3514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8" name="Line 126"/>
            <p:cNvSpPr>
              <a:spLocks noChangeShapeType="1"/>
            </p:cNvSpPr>
            <p:nvPr/>
          </p:nvSpPr>
          <p:spPr bwMode="auto">
            <a:xfrm>
              <a:off x="3543" y="928"/>
              <a:ext cx="0" cy="4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19" name="Line 127"/>
            <p:cNvSpPr>
              <a:spLocks noChangeShapeType="1"/>
            </p:cNvSpPr>
            <p:nvPr/>
          </p:nvSpPr>
          <p:spPr bwMode="auto">
            <a:xfrm>
              <a:off x="3733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0" name="Line 128"/>
            <p:cNvSpPr>
              <a:spLocks noChangeShapeType="1"/>
            </p:cNvSpPr>
            <p:nvPr/>
          </p:nvSpPr>
          <p:spPr bwMode="auto">
            <a:xfrm>
              <a:off x="3845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1" name="Line 129"/>
            <p:cNvSpPr>
              <a:spLocks noChangeShapeType="1"/>
            </p:cNvSpPr>
            <p:nvPr/>
          </p:nvSpPr>
          <p:spPr bwMode="auto">
            <a:xfrm>
              <a:off x="3924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2" name="Line 130"/>
            <p:cNvSpPr>
              <a:spLocks noChangeShapeType="1"/>
            </p:cNvSpPr>
            <p:nvPr/>
          </p:nvSpPr>
          <p:spPr bwMode="auto">
            <a:xfrm>
              <a:off x="3985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3" name="Line 131"/>
            <p:cNvSpPr>
              <a:spLocks noChangeShapeType="1"/>
            </p:cNvSpPr>
            <p:nvPr/>
          </p:nvSpPr>
          <p:spPr bwMode="auto">
            <a:xfrm>
              <a:off x="4035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4" name="Line 132"/>
            <p:cNvSpPr>
              <a:spLocks noChangeShapeType="1"/>
            </p:cNvSpPr>
            <p:nvPr/>
          </p:nvSpPr>
          <p:spPr bwMode="auto">
            <a:xfrm>
              <a:off x="4077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5" name="Line 133"/>
            <p:cNvSpPr>
              <a:spLocks noChangeShapeType="1"/>
            </p:cNvSpPr>
            <p:nvPr/>
          </p:nvSpPr>
          <p:spPr bwMode="auto">
            <a:xfrm>
              <a:off x="4115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6" name="Line 134"/>
            <p:cNvSpPr>
              <a:spLocks noChangeShapeType="1"/>
            </p:cNvSpPr>
            <p:nvPr/>
          </p:nvSpPr>
          <p:spPr bwMode="auto">
            <a:xfrm>
              <a:off x="4147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7" name="Line 135"/>
            <p:cNvSpPr>
              <a:spLocks noChangeShapeType="1"/>
            </p:cNvSpPr>
            <p:nvPr/>
          </p:nvSpPr>
          <p:spPr bwMode="auto">
            <a:xfrm>
              <a:off x="4176" y="928"/>
              <a:ext cx="0" cy="42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8" name="Line 136"/>
            <p:cNvSpPr>
              <a:spLocks noChangeShapeType="1"/>
            </p:cNvSpPr>
            <p:nvPr/>
          </p:nvSpPr>
          <p:spPr bwMode="auto">
            <a:xfrm>
              <a:off x="4366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29" name="Line 137"/>
            <p:cNvSpPr>
              <a:spLocks noChangeShapeType="1"/>
            </p:cNvSpPr>
            <p:nvPr/>
          </p:nvSpPr>
          <p:spPr bwMode="auto">
            <a:xfrm>
              <a:off x="4477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0" name="Line 138"/>
            <p:cNvSpPr>
              <a:spLocks noChangeShapeType="1"/>
            </p:cNvSpPr>
            <p:nvPr/>
          </p:nvSpPr>
          <p:spPr bwMode="auto">
            <a:xfrm>
              <a:off x="4557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1" name="Line 139"/>
            <p:cNvSpPr>
              <a:spLocks noChangeShapeType="1"/>
            </p:cNvSpPr>
            <p:nvPr/>
          </p:nvSpPr>
          <p:spPr bwMode="auto">
            <a:xfrm>
              <a:off x="4618" y="928"/>
              <a:ext cx="0" cy="21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2" name="Line 140"/>
            <p:cNvSpPr>
              <a:spLocks noChangeShapeType="1"/>
            </p:cNvSpPr>
            <p:nvPr/>
          </p:nvSpPr>
          <p:spPr bwMode="auto">
            <a:xfrm>
              <a:off x="1645" y="928"/>
              <a:ext cx="2973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3" name="Line 141"/>
            <p:cNvSpPr>
              <a:spLocks noChangeShapeType="1"/>
            </p:cNvSpPr>
            <p:nvPr/>
          </p:nvSpPr>
          <p:spPr bwMode="auto">
            <a:xfrm flipH="1">
              <a:off x="4576" y="3208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4" name="Line 142"/>
            <p:cNvSpPr>
              <a:spLocks noChangeShapeType="1"/>
            </p:cNvSpPr>
            <p:nvPr/>
          </p:nvSpPr>
          <p:spPr bwMode="auto">
            <a:xfrm flipH="1">
              <a:off x="4597" y="306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5" name="Line 143"/>
            <p:cNvSpPr>
              <a:spLocks noChangeShapeType="1"/>
            </p:cNvSpPr>
            <p:nvPr/>
          </p:nvSpPr>
          <p:spPr bwMode="auto">
            <a:xfrm flipH="1">
              <a:off x="4597" y="297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6" name="Line 144"/>
            <p:cNvSpPr>
              <a:spLocks noChangeShapeType="1"/>
            </p:cNvSpPr>
            <p:nvPr/>
          </p:nvSpPr>
          <p:spPr bwMode="auto">
            <a:xfrm flipH="1">
              <a:off x="4597" y="2917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7" name="Line 145"/>
            <p:cNvSpPr>
              <a:spLocks noChangeShapeType="1"/>
            </p:cNvSpPr>
            <p:nvPr/>
          </p:nvSpPr>
          <p:spPr bwMode="auto">
            <a:xfrm flipH="1">
              <a:off x="4597" y="2869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8" name="Line 146"/>
            <p:cNvSpPr>
              <a:spLocks noChangeShapeType="1"/>
            </p:cNvSpPr>
            <p:nvPr/>
          </p:nvSpPr>
          <p:spPr bwMode="auto">
            <a:xfrm flipH="1">
              <a:off x="4597" y="2831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39" name="Line 147"/>
            <p:cNvSpPr>
              <a:spLocks noChangeShapeType="1"/>
            </p:cNvSpPr>
            <p:nvPr/>
          </p:nvSpPr>
          <p:spPr bwMode="auto">
            <a:xfrm flipH="1">
              <a:off x="4597" y="2798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0" name="Line 148"/>
            <p:cNvSpPr>
              <a:spLocks noChangeShapeType="1"/>
            </p:cNvSpPr>
            <p:nvPr/>
          </p:nvSpPr>
          <p:spPr bwMode="auto">
            <a:xfrm flipH="1">
              <a:off x="4597" y="2770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1" name="Line 149"/>
            <p:cNvSpPr>
              <a:spLocks noChangeShapeType="1"/>
            </p:cNvSpPr>
            <p:nvPr/>
          </p:nvSpPr>
          <p:spPr bwMode="auto">
            <a:xfrm flipH="1">
              <a:off x="4597" y="274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2" name="Line 150"/>
            <p:cNvSpPr>
              <a:spLocks noChangeShapeType="1"/>
            </p:cNvSpPr>
            <p:nvPr/>
          </p:nvSpPr>
          <p:spPr bwMode="auto">
            <a:xfrm flipH="1">
              <a:off x="4576" y="2723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3" name="Line 151"/>
            <p:cNvSpPr>
              <a:spLocks noChangeShapeType="1"/>
            </p:cNvSpPr>
            <p:nvPr/>
          </p:nvSpPr>
          <p:spPr bwMode="auto">
            <a:xfrm flipH="1">
              <a:off x="4597" y="257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4" name="Line 152"/>
            <p:cNvSpPr>
              <a:spLocks noChangeShapeType="1"/>
            </p:cNvSpPr>
            <p:nvPr/>
          </p:nvSpPr>
          <p:spPr bwMode="auto">
            <a:xfrm flipH="1">
              <a:off x="4597" y="249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5" name="Line 153"/>
            <p:cNvSpPr>
              <a:spLocks noChangeShapeType="1"/>
            </p:cNvSpPr>
            <p:nvPr/>
          </p:nvSpPr>
          <p:spPr bwMode="auto">
            <a:xfrm flipH="1">
              <a:off x="4597" y="2431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6" name="Line 154"/>
            <p:cNvSpPr>
              <a:spLocks noChangeShapeType="1"/>
            </p:cNvSpPr>
            <p:nvPr/>
          </p:nvSpPr>
          <p:spPr bwMode="auto">
            <a:xfrm flipH="1">
              <a:off x="4597" y="2383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7" name="Line 155"/>
            <p:cNvSpPr>
              <a:spLocks noChangeShapeType="1"/>
            </p:cNvSpPr>
            <p:nvPr/>
          </p:nvSpPr>
          <p:spPr bwMode="auto">
            <a:xfrm flipH="1">
              <a:off x="4597" y="234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8" name="Line 156"/>
            <p:cNvSpPr>
              <a:spLocks noChangeShapeType="1"/>
            </p:cNvSpPr>
            <p:nvPr/>
          </p:nvSpPr>
          <p:spPr bwMode="auto">
            <a:xfrm flipH="1">
              <a:off x="4597" y="231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49" name="Line 157"/>
            <p:cNvSpPr>
              <a:spLocks noChangeShapeType="1"/>
            </p:cNvSpPr>
            <p:nvPr/>
          </p:nvSpPr>
          <p:spPr bwMode="auto">
            <a:xfrm flipH="1">
              <a:off x="4597" y="228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0" name="Line 158"/>
            <p:cNvSpPr>
              <a:spLocks noChangeShapeType="1"/>
            </p:cNvSpPr>
            <p:nvPr/>
          </p:nvSpPr>
          <p:spPr bwMode="auto">
            <a:xfrm flipH="1">
              <a:off x="4597" y="2260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1" name="Line 159"/>
            <p:cNvSpPr>
              <a:spLocks noChangeShapeType="1"/>
            </p:cNvSpPr>
            <p:nvPr/>
          </p:nvSpPr>
          <p:spPr bwMode="auto">
            <a:xfrm flipH="1">
              <a:off x="4576" y="2237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2" name="Line 160"/>
            <p:cNvSpPr>
              <a:spLocks noChangeShapeType="1"/>
            </p:cNvSpPr>
            <p:nvPr/>
          </p:nvSpPr>
          <p:spPr bwMode="auto">
            <a:xfrm flipH="1">
              <a:off x="4597" y="209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3" name="Line 161"/>
            <p:cNvSpPr>
              <a:spLocks noChangeShapeType="1"/>
            </p:cNvSpPr>
            <p:nvPr/>
          </p:nvSpPr>
          <p:spPr bwMode="auto">
            <a:xfrm flipH="1">
              <a:off x="4597" y="200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4" name="Line 162"/>
            <p:cNvSpPr>
              <a:spLocks noChangeShapeType="1"/>
            </p:cNvSpPr>
            <p:nvPr/>
          </p:nvSpPr>
          <p:spPr bwMode="auto">
            <a:xfrm flipH="1">
              <a:off x="4597" y="194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5" name="Line 163"/>
            <p:cNvSpPr>
              <a:spLocks noChangeShapeType="1"/>
            </p:cNvSpPr>
            <p:nvPr/>
          </p:nvSpPr>
          <p:spPr bwMode="auto">
            <a:xfrm flipH="1">
              <a:off x="4597" y="1898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6" name="Line 164"/>
            <p:cNvSpPr>
              <a:spLocks noChangeShapeType="1"/>
            </p:cNvSpPr>
            <p:nvPr/>
          </p:nvSpPr>
          <p:spPr bwMode="auto">
            <a:xfrm flipH="1">
              <a:off x="4597" y="1860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7" name="Line 165"/>
            <p:cNvSpPr>
              <a:spLocks noChangeShapeType="1"/>
            </p:cNvSpPr>
            <p:nvPr/>
          </p:nvSpPr>
          <p:spPr bwMode="auto">
            <a:xfrm flipH="1">
              <a:off x="4597" y="1827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8" name="Line 166"/>
            <p:cNvSpPr>
              <a:spLocks noChangeShapeType="1"/>
            </p:cNvSpPr>
            <p:nvPr/>
          </p:nvSpPr>
          <p:spPr bwMode="auto">
            <a:xfrm flipH="1">
              <a:off x="4597" y="1799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59" name="Line 167"/>
            <p:cNvSpPr>
              <a:spLocks noChangeShapeType="1"/>
            </p:cNvSpPr>
            <p:nvPr/>
          </p:nvSpPr>
          <p:spPr bwMode="auto">
            <a:xfrm flipH="1">
              <a:off x="4597" y="1774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0" name="Line 168"/>
            <p:cNvSpPr>
              <a:spLocks noChangeShapeType="1"/>
            </p:cNvSpPr>
            <p:nvPr/>
          </p:nvSpPr>
          <p:spPr bwMode="auto">
            <a:xfrm flipH="1">
              <a:off x="4576" y="1753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1" name="Line 169"/>
            <p:cNvSpPr>
              <a:spLocks noChangeShapeType="1"/>
            </p:cNvSpPr>
            <p:nvPr/>
          </p:nvSpPr>
          <p:spPr bwMode="auto">
            <a:xfrm flipH="1">
              <a:off x="4597" y="1606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2" name="Line 170"/>
            <p:cNvSpPr>
              <a:spLocks noChangeShapeType="1"/>
            </p:cNvSpPr>
            <p:nvPr/>
          </p:nvSpPr>
          <p:spPr bwMode="auto">
            <a:xfrm flipH="1">
              <a:off x="4597" y="1521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3" name="Line 171"/>
            <p:cNvSpPr>
              <a:spLocks noChangeShapeType="1"/>
            </p:cNvSpPr>
            <p:nvPr/>
          </p:nvSpPr>
          <p:spPr bwMode="auto">
            <a:xfrm flipH="1">
              <a:off x="4597" y="1460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4" name="Line 172"/>
            <p:cNvSpPr>
              <a:spLocks noChangeShapeType="1"/>
            </p:cNvSpPr>
            <p:nvPr/>
          </p:nvSpPr>
          <p:spPr bwMode="auto">
            <a:xfrm flipH="1">
              <a:off x="4597" y="1412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5" name="Line 173"/>
            <p:cNvSpPr>
              <a:spLocks noChangeShapeType="1"/>
            </p:cNvSpPr>
            <p:nvPr/>
          </p:nvSpPr>
          <p:spPr bwMode="auto">
            <a:xfrm flipH="1">
              <a:off x="4597" y="137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6" name="Line 174"/>
            <p:cNvSpPr>
              <a:spLocks noChangeShapeType="1"/>
            </p:cNvSpPr>
            <p:nvPr/>
          </p:nvSpPr>
          <p:spPr bwMode="auto">
            <a:xfrm flipH="1">
              <a:off x="4597" y="1343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7" name="Line 175"/>
            <p:cNvSpPr>
              <a:spLocks noChangeShapeType="1"/>
            </p:cNvSpPr>
            <p:nvPr/>
          </p:nvSpPr>
          <p:spPr bwMode="auto">
            <a:xfrm flipH="1">
              <a:off x="4597" y="1314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8" name="Line 176"/>
            <p:cNvSpPr>
              <a:spLocks noChangeShapeType="1"/>
            </p:cNvSpPr>
            <p:nvPr/>
          </p:nvSpPr>
          <p:spPr bwMode="auto">
            <a:xfrm flipH="1">
              <a:off x="4597" y="1289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69" name="Line 177"/>
            <p:cNvSpPr>
              <a:spLocks noChangeShapeType="1"/>
            </p:cNvSpPr>
            <p:nvPr/>
          </p:nvSpPr>
          <p:spPr bwMode="auto">
            <a:xfrm flipH="1">
              <a:off x="4576" y="1267"/>
              <a:ext cx="42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70" name="Line 178"/>
            <p:cNvSpPr>
              <a:spLocks noChangeShapeType="1"/>
            </p:cNvSpPr>
            <p:nvPr/>
          </p:nvSpPr>
          <p:spPr bwMode="auto">
            <a:xfrm flipH="1">
              <a:off x="4597" y="1121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71" name="Line 179"/>
            <p:cNvSpPr>
              <a:spLocks noChangeShapeType="1"/>
            </p:cNvSpPr>
            <p:nvPr/>
          </p:nvSpPr>
          <p:spPr bwMode="auto">
            <a:xfrm flipH="1">
              <a:off x="4597" y="103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72" name="Line 180"/>
            <p:cNvSpPr>
              <a:spLocks noChangeShapeType="1"/>
            </p:cNvSpPr>
            <p:nvPr/>
          </p:nvSpPr>
          <p:spPr bwMode="auto">
            <a:xfrm flipH="1">
              <a:off x="4597" y="975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73" name="Line 181"/>
            <p:cNvSpPr>
              <a:spLocks noChangeShapeType="1"/>
            </p:cNvSpPr>
            <p:nvPr/>
          </p:nvSpPr>
          <p:spPr bwMode="auto">
            <a:xfrm flipH="1">
              <a:off x="4597" y="928"/>
              <a:ext cx="21" cy="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74" name="Line 182"/>
            <p:cNvSpPr>
              <a:spLocks noChangeShapeType="1"/>
            </p:cNvSpPr>
            <p:nvPr/>
          </p:nvSpPr>
          <p:spPr bwMode="auto">
            <a:xfrm flipV="1">
              <a:off x="4618" y="928"/>
              <a:ext cx="0" cy="2280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375" name="Rectangle 183"/>
            <p:cNvSpPr>
              <a:spLocks noChangeArrowheads="1"/>
            </p:cNvSpPr>
            <p:nvPr/>
          </p:nvSpPr>
          <p:spPr bwMode="auto">
            <a:xfrm>
              <a:off x="3079" y="3033"/>
              <a:ext cx="43" cy="4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76" name="Rectangle 184"/>
            <p:cNvSpPr>
              <a:spLocks noChangeArrowheads="1"/>
            </p:cNvSpPr>
            <p:nvPr/>
          </p:nvSpPr>
          <p:spPr bwMode="auto">
            <a:xfrm>
              <a:off x="3331" y="2558"/>
              <a:ext cx="42" cy="4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77" name="Rectangle 185"/>
            <p:cNvSpPr>
              <a:spLocks noChangeArrowheads="1"/>
            </p:cNvSpPr>
            <p:nvPr/>
          </p:nvSpPr>
          <p:spPr bwMode="auto">
            <a:xfrm>
              <a:off x="3522" y="2381"/>
              <a:ext cx="42" cy="42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78" name="Rectangle 186"/>
            <p:cNvSpPr>
              <a:spLocks noChangeArrowheads="1"/>
            </p:cNvSpPr>
            <p:nvPr/>
          </p:nvSpPr>
          <p:spPr bwMode="auto">
            <a:xfrm>
              <a:off x="3712" y="1918"/>
              <a:ext cx="43" cy="43"/>
            </a:xfrm>
            <a:prstGeom prst="rect">
              <a:avLst/>
            </a:prstGeom>
            <a:solidFill>
              <a:srgbClr val="000000"/>
            </a:solidFill>
            <a:ln w="63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79" name="Freeform 187"/>
            <p:cNvSpPr>
              <a:spLocks/>
            </p:cNvSpPr>
            <p:nvPr/>
          </p:nvSpPr>
          <p:spPr bwMode="auto">
            <a:xfrm>
              <a:off x="2550" y="2619"/>
              <a:ext cx="59" cy="60"/>
            </a:xfrm>
            <a:custGeom>
              <a:avLst/>
              <a:gdLst>
                <a:gd name="T0" fmla="*/ 0 w 59"/>
                <a:gd name="T1" fmla="*/ 30 h 60"/>
                <a:gd name="T2" fmla="*/ 30 w 59"/>
                <a:gd name="T3" fmla="*/ 0 h 60"/>
                <a:gd name="T4" fmla="*/ 59 w 59"/>
                <a:gd name="T5" fmla="*/ 30 h 60"/>
                <a:gd name="T6" fmla="*/ 30 w 59"/>
                <a:gd name="T7" fmla="*/ 60 h 60"/>
                <a:gd name="T8" fmla="*/ 0 w 59"/>
                <a:gd name="T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60">
                  <a:moveTo>
                    <a:pt x="0" y="30"/>
                  </a:moveTo>
                  <a:lnTo>
                    <a:pt x="30" y="0"/>
                  </a:lnTo>
                  <a:lnTo>
                    <a:pt x="59" y="30"/>
                  </a:lnTo>
                  <a:lnTo>
                    <a:pt x="30" y="6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0" name="Freeform 188"/>
            <p:cNvSpPr>
              <a:spLocks/>
            </p:cNvSpPr>
            <p:nvPr/>
          </p:nvSpPr>
          <p:spPr bwMode="auto">
            <a:xfrm>
              <a:off x="2740" y="2348"/>
              <a:ext cx="60" cy="60"/>
            </a:xfrm>
            <a:custGeom>
              <a:avLst/>
              <a:gdLst>
                <a:gd name="T0" fmla="*/ 0 w 60"/>
                <a:gd name="T1" fmla="*/ 30 h 60"/>
                <a:gd name="T2" fmla="*/ 30 w 60"/>
                <a:gd name="T3" fmla="*/ 0 h 60"/>
                <a:gd name="T4" fmla="*/ 60 w 60"/>
                <a:gd name="T5" fmla="*/ 30 h 60"/>
                <a:gd name="T6" fmla="*/ 30 w 60"/>
                <a:gd name="T7" fmla="*/ 60 h 60"/>
                <a:gd name="T8" fmla="*/ 0 w 60"/>
                <a:gd name="T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30"/>
                  </a:moveTo>
                  <a:lnTo>
                    <a:pt x="30" y="0"/>
                  </a:ln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1" name="Freeform 189"/>
            <p:cNvSpPr>
              <a:spLocks/>
            </p:cNvSpPr>
            <p:nvPr/>
          </p:nvSpPr>
          <p:spPr bwMode="auto">
            <a:xfrm>
              <a:off x="2881" y="2200"/>
              <a:ext cx="60" cy="60"/>
            </a:xfrm>
            <a:custGeom>
              <a:avLst/>
              <a:gdLst>
                <a:gd name="T0" fmla="*/ 0 w 60"/>
                <a:gd name="T1" fmla="*/ 30 h 60"/>
                <a:gd name="T2" fmla="*/ 30 w 60"/>
                <a:gd name="T3" fmla="*/ 0 h 60"/>
                <a:gd name="T4" fmla="*/ 60 w 60"/>
                <a:gd name="T5" fmla="*/ 30 h 60"/>
                <a:gd name="T6" fmla="*/ 30 w 60"/>
                <a:gd name="T7" fmla="*/ 60 h 60"/>
                <a:gd name="T8" fmla="*/ 0 w 60"/>
                <a:gd name="T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30"/>
                  </a:moveTo>
                  <a:lnTo>
                    <a:pt x="30" y="0"/>
                  </a:ln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2" name="Freeform 190"/>
            <p:cNvSpPr>
              <a:spLocks/>
            </p:cNvSpPr>
            <p:nvPr/>
          </p:nvSpPr>
          <p:spPr bwMode="auto">
            <a:xfrm>
              <a:off x="3070" y="1986"/>
              <a:ext cx="60" cy="60"/>
            </a:xfrm>
            <a:custGeom>
              <a:avLst/>
              <a:gdLst>
                <a:gd name="T0" fmla="*/ 0 w 60"/>
                <a:gd name="T1" fmla="*/ 30 h 60"/>
                <a:gd name="T2" fmla="*/ 30 w 60"/>
                <a:gd name="T3" fmla="*/ 0 h 60"/>
                <a:gd name="T4" fmla="*/ 60 w 60"/>
                <a:gd name="T5" fmla="*/ 30 h 60"/>
                <a:gd name="T6" fmla="*/ 30 w 60"/>
                <a:gd name="T7" fmla="*/ 60 h 60"/>
                <a:gd name="T8" fmla="*/ 0 w 60"/>
                <a:gd name="T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30"/>
                  </a:moveTo>
                  <a:lnTo>
                    <a:pt x="30" y="0"/>
                  </a:ln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3" name="Freeform 191"/>
            <p:cNvSpPr>
              <a:spLocks/>
            </p:cNvSpPr>
            <p:nvPr/>
          </p:nvSpPr>
          <p:spPr bwMode="auto">
            <a:xfrm>
              <a:off x="3322" y="1840"/>
              <a:ext cx="60" cy="60"/>
            </a:xfrm>
            <a:custGeom>
              <a:avLst/>
              <a:gdLst>
                <a:gd name="T0" fmla="*/ 0 w 60"/>
                <a:gd name="T1" fmla="*/ 30 h 60"/>
                <a:gd name="T2" fmla="*/ 30 w 60"/>
                <a:gd name="T3" fmla="*/ 0 h 60"/>
                <a:gd name="T4" fmla="*/ 60 w 60"/>
                <a:gd name="T5" fmla="*/ 30 h 60"/>
                <a:gd name="T6" fmla="*/ 30 w 60"/>
                <a:gd name="T7" fmla="*/ 60 h 60"/>
                <a:gd name="T8" fmla="*/ 0 w 60"/>
                <a:gd name="T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30"/>
                  </a:moveTo>
                  <a:lnTo>
                    <a:pt x="30" y="0"/>
                  </a:ln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4" name="Freeform 192"/>
            <p:cNvSpPr>
              <a:spLocks/>
            </p:cNvSpPr>
            <p:nvPr/>
          </p:nvSpPr>
          <p:spPr bwMode="auto">
            <a:xfrm>
              <a:off x="3513" y="1784"/>
              <a:ext cx="60" cy="60"/>
            </a:xfrm>
            <a:custGeom>
              <a:avLst/>
              <a:gdLst>
                <a:gd name="T0" fmla="*/ 0 w 60"/>
                <a:gd name="T1" fmla="*/ 30 h 60"/>
                <a:gd name="T2" fmla="*/ 30 w 60"/>
                <a:gd name="T3" fmla="*/ 0 h 60"/>
                <a:gd name="T4" fmla="*/ 60 w 60"/>
                <a:gd name="T5" fmla="*/ 30 h 60"/>
                <a:gd name="T6" fmla="*/ 30 w 60"/>
                <a:gd name="T7" fmla="*/ 60 h 60"/>
                <a:gd name="T8" fmla="*/ 0 w 60"/>
                <a:gd name="T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30"/>
                  </a:moveTo>
                  <a:lnTo>
                    <a:pt x="30" y="0"/>
                  </a:ln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F0000"/>
            </a:solidFill>
            <a:ln w="6350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5" name="Freeform 193"/>
            <p:cNvSpPr>
              <a:spLocks/>
            </p:cNvSpPr>
            <p:nvPr/>
          </p:nvSpPr>
          <p:spPr bwMode="auto">
            <a:xfrm>
              <a:off x="2551" y="2918"/>
              <a:ext cx="56" cy="49"/>
            </a:xfrm>
            <a:custGeom>
              <a:avLst/>
              <a:gdLst>
                <a:gd name="T0" fmla="*/ 29 w 56"/>
                <a:gd name="T1" fmla="*/ 0 h 49"/>
                <a:gd name="T2" fmla="*/ 56 w 56"/>
                <a:gd name="T3" fmla="*/ 49 h 49"/>
                <a:gd name="T4" fmla="*/ 0 w 56"/>
                <a:gd name="T5" fmla="*/ 49 h 49"/>
                <a:gd name="T6" fmla="*/ 29 w 5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9">
                  <a:moveTo>
                    <a:pt x="29" y="0"/>
                  </a:moveTo>
                  <a:lnTo>
                    <a:pt x="56" y="49"/>
                  </a:lnTo>
                  <a:lnTo>
                    <a:pt x="0" y="4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6" name="Freeform 194"/>
            <p:cNvSpPr>
              <a:spLocks/>
            </p:cNvSpPr>
            <p:nvPr/>
          </p:nvSpPr>
          <p:spPr bwMode="auto">
            <a:xfrm>
              <a:off x="2742" y="2341"/>
              <a:ext cx="56" cy="48"/>
            </a:xfrm>
            <a:custGeom>
              <a:avLst/>
              <a:gdLst>
                <a:gd name="T0" fmla="*/ 28 w 56"/>
                <a:gd name="T1" fmla="*/ 0 h 48"/>
                <a:gd name="T2" fmla="*/ 56 w 56"/>
                <a:gd name="T3" fmla="*/ 48 h 48"/>
                <a:gd name="T4" fmla="*/ 0 w 56"/>
                <a:gd name="T5" fmla="*/ 48 h 48"/>
                <a:gd name="T6" fmla="*/ 28 w 5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8">
                  <a:moveTo>
                    <a:pt x="28" y="0"/>
                  </a:moveTo>
                  <a:lnTo>
                    <a:pt x="56" y="48"/>
                  </a:lnTo>
                  <a:lnTo>
                    <a:pt x="0" y="4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7" name="Freeform 195"/>
            <p:cNvSpPr>
              <a:spLocks/>
            </p:cNvSpPr>
            <p:nvPr/>
          </p:nvSpPr>
          <p:spPr bwMode="auto">
            <a:xfrm>
              <a:off x="2882" y="2159"/>
              <a:ext cx="56" cy="49"/>
            </a:xfrm>
            <a:custGeom>
              <a:avLst/>
              <a:gdLst>
                <a:gd name="T0" fmla="*/ 29 w 56"/>
                <a:gd name="T1" fmla="*/ 0 h 49"/>
                <a:gd name="T2" fmla="*/ 56 w 56"/>
                <a:gd name="T3" fmla="*/ 49 h 49"/>
                <a:gd name="T4" fmla="*/ 0 w 56"/>
                <a:gd name="T5" fmla="*/ 49 h 49"/>
                <a:gd name="T6" fmla="*/ 29 w 5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9">
                  <a:moveTo>
                    <a:pt x="29" y="0"/>
                  </a:moveTo>
                  <a:lnTo>
                    <a:pt x="56" y="49"/>
                  </a:lnTo>
                  <a:lnTo>
                    <a:pt x="0" y="4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8" name="Freeform 196"/>
            <p:cNvSpPr>
              <a:spLocks/>
            </p:cNvSpPr>
            <p:nvPr/>
          </p:nvSpPr>
          <p:spPr bwMode="auto">
            <a:xfrm>
              <a:off x="3072" y="1992"/>
              <a:ext cx="56" cy="49"/>
            </a:xfrm>
            <a:custGeom>
              <a:avLst/>
              <a:gdLst>
                <a:gd name="T0" fmla="*/ 28 w 56"/>
                <a:gd name="T1" fmla="*/ 0 h 49"/>
                <a:gd name="T2" fmla="*/ 56 w 56"/>
                <a:gd name="T3" fmla="*/ 49 h 49"/>
                <a:gd name="T4" fmla="*/ 0 w 56"/>
                <a:gd name="T5" fmla="*/ 49 h 49"/>
                <a:gd name="T6" fmla="*/ 28 w 5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9">
                  <a:moveTo>
                    <a:pt x="28" y="0"/>
                  </a:moveTo>
                  <a:lnTo>
                    <a:pt x="56" y="49"/>
                  </a:lnTo>
                  <a:lnTo>
                    <a:pt x="0" y="4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89" name="Freeform 197"/>
            <p:cNvSpPr>
              <a:spLocks/>
            </p:cNvSpPr>
            <p:nvPr/>
          </p:nvSpPr>
          <p:spPr bwMode="auto">
            <a:xfrm>
              <a:off x="3323" y="1849"/>
              <a:ext cx="56" cy="48"/>
            </a:xfrm>
            <a:custGeom>
              <a:avLst/>
              <a:gdLst>
                <a:gd name="T0" fmla="*/ 29 w 56"/>
                <a:gd name="T1" fmla="*/ 0 h 48"/>
                <a:gd name="T2" fmla="*/ 56 w 56"/>
                <a:gd name="T3" fmla="*/ 48 h 48"/>
                <a:gd name="T4" fmla="*/ 0 w 56"/>
                <a:gd name="T5" fmla="*/ 48 h 48"/>
                <a:gd name="T6" fmla="*/ 29 w 5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8">
                  <a:moveTo>
                    <a:pt x="29" y="0"/>
                  </a:moveTo>
                  <a:lnTo>
                    <a:pt x="56" y="48"/>
                  </a:lnTo>
                  <a:lnTo>
                    <a:pt x="0" y="48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90" name="Freeform 198"/>
            <p:cNvSpPr>
              <a:spLocks/>
            </p:cNvSpPr>
            <p:nvPr/>
          </p:nvSpPr>
          <p:spPr bwMode="auto">
            <a:xfrm>
              <a:off x="3514" y="1721"/>
              <a:ext cx="56" cy="49"/>
            </a:xfrm>
            <a:custGeom>
              <a:avLst/>
              <a:gdLst>
                <a:gd name="T0" fmla="*/ 29 w 56"/>
                <a:gd name="T1" fmla="*/ 0 h 49"/>
                <a:gd name="T2" fmla="*/ 56 w 56"/>
                <a:gd name="T3" fmla="*/ 49 h 49"/>
                <a:gd name="T4" fmla="*/ 0 w 56"/>
                <a:gd name="T5" fmla="*/ 49 h 49"/>
                <a:gd name="T6" fmla="*/ 29 w 5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9">
                  <a:moveTo>
                    <a:pt x="29" y="0"/>
                  </a:moveTo>
                  <a:lnTo>
                    <a:pt x="56" y="49"/>
                  </a:lnTo>
                  <a:lnTo>
                    <a:pt x="0" y="49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00FF00"/>
            </a:solidFill>
            <a:ln w="6350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91" name="Freeform 199"/>
            <p:cNvSpPr>
              <a:spLocks/>
            </p:cNvSpPr>
            <p:nvPr/>
          </p:nvSpPr>
          <p:spPr bwMode="auto">
            <a:xfrm>
              <a:off x="2551" y="2576"/>
              <a:ext cx="56" cy="49"/>
            </a:xfrm>
            <a:custGeom>
              <a:avLst/>
              <a:gdLst>
                <a:gd name="T0" fmla="*/ 56 w 56"/>
                <a:gd name="T1" fmla="*/ 0 h 49"/>
                <a:gd name="T2" fmla="*/ 29 w 56"/>
                <a:gd name="T3" fmla="*/ 49 h 49"/>
                <a:gd name="T4" fmla="*/ 0 w 56"/>
                <a:gd name="T5" fmla="*/ 0 h 49"/>
                <a:gd name="T6" fmla="*/ 56 w 5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9">
                  <a:moveTo>
                    <a:pt x="56" y="0"/>
                  </a:moveTo>
                  <a:lnTo>
                    <a:pt x="29" y="49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92" name="Freeform 200"/>
            <p:cNvSpPr>
              <a:spLocks/>
            </p:cNvSpPr>
            <p:nvPr/>
          </p:nvSpPr>
          <p:spPr bwMode="auto">
            <a:xfrm>
              <a:off x="2742" y="2195"/>
              <a:ext cx="56" cy="49"/>
            </a:xfrm>
            <a:custGeom>
              <a:avLst/>
              <a:gdLst>
                <a:gd name="T0" fmla="*/ 56 w 56"/>
                <a:gd name="T1" fmla="*/ 0 h 49"/>
                <a:gd name="T2" fmla="*/ 28 w 56"/>
                <a:gd name="T3" fmla="*/ 49 h 49"/>
                <a:gd name="T4" fmla="*/ 0 w 56"/>
                <a:gd name="T5" fmla="*/ 0 h 49"/>
                <a:gd name="T6" fmla="*/ 56 w 5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9">
                  <a:moveTo>
                    <a:pt x="56" y="0"/>
                  </a:moveTo>
                  <a:lnTo>
                    <a:pt x="28" y="49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93" name="Freeform 201"/>
            <p:cNvSpPr>
              <a:spLocks/>
            </p:cNvSpPr>
            <p:nvPr/>
          </p:nvSpPr>
          <p:spPr bwMode="auto">
            <a:xfrm>
              <a:off x="2882" y="1857"/>
              <a:ext cx="56" cy="49"/>
            </a:xfrm>
            <a:custGeom>
              <a:avLst/>
              <a:gdLst>
                <a:gd name="T0" fmla="*/ 56 w 56"/>
                <a:gd name="T1" fmla="*/ 0 h 49"/>
                <a:gd name="T2" fmla="*/ 29 w 56"/>
                <a:gd name="T3" fmla="*/ 49 h 49"/>
                <a:gd name="T4" fmla="*/ 0 w 56"/>
                <a:gd name="T5" fmla="*/ 0 h 49"/>
                <a:gd name="T6" fmla="*/ 56 w 5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9">
                  <a:moveTo>
                    <a:pt x="56" y="0"/>
                  </a:moveTo>
                  <a:lnTo>
                    <a:pt x="29" y="49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94" name="Freeform 202"/>
            <p:cNvSpPr>
              <a:spLocks/>
            </p:cNvSpPr>
            <p:nvPr/>
          </p:nvSpPr>
          <p:spPr bwMode="auto">
            <a:xfrm>
              <a:off x="3072" y="1807"/>
              <a:ext cx="56" cy="49"/>
            </a:xfrm>
            <a:custGeom>
              <a:avLst/>
              <a:gdLst>
                <a:gd name="T0" fmla="*/ 56 w 56"/>
                <a:gd name="T1" fmla="*/ 0 h 49"/>
                <a:gd name="T2" fmla="*/ 28 w 56"/>
                <a:gd name="T3" fmla="*/ 49 h 49"/>
                <a:gd name="T4" fmla="*/ 0 w 56"/>
                <a:gd name="T5" fmla="*/ 0 h 49"/>
                <a:gd name="T6" fmla="*/ 56 w 56"/>
                <a:gd name="T7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9">
                  <a:moveTo>
                    <a:pt x="56" y="0"/>
                  </a:moveTo>
                  <a:lnTo>
                    <a:pt x="28" y="49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95" name="Freeform 203"/>
            <p:cNvSpPr>
              <a:spLocks/>
            </p:cNvSpPr>
            <p:nvPr/>
          </p:nvSpPr>
          <p:spPr bwMode="auto">
            <a:xfrm>
              <a:off x="3184" y="1769"/>
              <a:ext cx="56" cy="48"/>
            </a:xfrm>
            <a:custGeom>
              <a:avLst/>
              <a:gdLst>
                <a:gd name="T0" fmla="*/ 56 w 56"/>
                <a:gd name="T1" fmla="*/ 0 h 48"/>
                <a:gd name="T2" fmla="*/ 29 w 56"/>
                <a:gd name="T3" fmla="*/ 48 h 48"/>
                <a:gd name="T4" fmla="*/ 0 w 56"/>
                <a:gd name="T5" fmla="*/ 0 h 48"/>
                <a:gd name="T6" fmla="*/ 56 w 5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8">
                  <a:moveTo>
                    <a:pt x="56" y="0"/>
                  </a:moveTo>
                  <a:lnTo>
                    <a:pt x="29" y="48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96" name="Freeform 204"/>
            <p:cNvSpPr>
              <a:spLocks/>
            </p:cNvSpPr>
            <p:nvPr/>
          </p:nvSpPr>
          <p:spPr bwMode="auto">
            <a:xfrm>
              <a:off x="3323" y="1769"/>
              <a:ext cx="56" cy="48"/>
            </a:xfrm>
            <a:custGeom>
              <a:avLst/>
              <a:gdLst>
                <a:gd name="T0" fmla="*/ 56 w 56"/>
                <a:gd name="T1" fmla="*/ 0 h 48"/>
                <a:gd name="T2" fmla="*/ 29 w 56"/>
                <a:gd name="T3" fmla="*/ 48 h 48"/>
                <a:gd name="T4" fmla="*/ 0 w 56"/>
                <a:gd name="T5" fmla="*/ 0 h 48"/>
                <a:gd name="T6" fmla="*/ 56 w 5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48">
                  <a:moveTo>
                    <a:pt x="56" y="0"/>
                  </a:moveTo>
                  <a:lnTo>
                    <a:pt x="29" y="48"/>
                  </a:lnTo>
                  <a:lnTo>
                    <a:pt x="0" y="0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0000FF"/>
            </a:solidFill>
            <a:ln w="6350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397" name="Freeform 205"/>
            <p:cNvSpPr>
              <a:spLocks/>
            </p:cNvSpPr>
            <p:nvPr/>
          </p:nvSpPr>
          <p:spPr bwMode="auto">
            <a:xfrm>
              <a:off x="1777" y="2153"/>
              <a:ext cx="60" cy="60"/>
            </a:xfrm>
            <a:custGeom>
              <a:avLst/>
              <a:gdLst>
                <a:gd name="T0" fmla="*/ 0 w 60"/>
                <a:gd name="T1" fmla="*/ 30 h 60"/>
                <a:gd name="T2" fmla="*/ 30 w 60"/>
                <a:gd name="T3" fmla="*/ 0 h 60"/>
                <a:gd name="T4" fmla="*/ 60 w 60"/>
                <a:gd name="T5" fmla="*/ 30 h 60"/>
                <a:gd name="T6" fmla="*/ 30 w 60"/>
                <a:gd name="T7" fmla="*/ 60 h 60"/>
                <a:gd name="T8" fmla="*/ 0 w 60"/>
                <a:gd name="T9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60">
                  <a:moveTo>
                    <a:pt x="0" y="30"/>
                  </a:moveTo>
                  <a:lnTo>
                    <a:pt x="30" y="0"/>
                  </a:lnTo>
                  <a:lnTo>
                    <a:pt x="60" y="30"/>
                  </a:lnTo>
                  <a:lnTo>
                    <a:pt x="30" y="60"/>
                  </a:lnTo>
                  <a:lnTo>
                    <a:pt x="0" y="3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399" name="Freeform 207"/>
          <p:cNvSpPr>
            <a:spLocks/>
          </p:cNvSpPr>
          <p:nvPr/>
        </p:nvSpPr>
        <p:spPr bwMode="auto">
          <a:xfrm>
            <a:off x="2547938" y="3224213"/>
            <a:ext cx="93662" cy="93662"/>
          </a:xfrm>
          <a:custGeom>
            <a:avLst/>
            <a:gdLst>
              <a:gd name="T0" fmla="*/ 0 w 59"/>
              <a:gd name="T1" fmla="*/ 29 h 59"/>
              <a:gd name="T2" fmla="*/ 29 w 59"/>
              <a:gd name="T3" fmla="*/ 0 h 59"/>
              <a:gd name="T4" fmla="*/ 59 w 59"/>
              <a:gd name="T5" fmla="*/ 29 h 59"/>
              <a:gd name="T6" fmla="*/ 29 w 59"/>
              <a:gd name="T7" fmla="*/ 59 h 59"/>
              <a:gd name="T8" fmla="*/ 0 w 59"/>
              <a:gd name="T9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9">
                <a:moveTo>
                  <a:pt x="0" y="29"/>
                </a:moveTo>
                <a:lnTo>
                  <a:pt x="29" y="0"/>
                </a:lnTo>
                <a:lnTo>
                  <a:pt x="59" y="29"/>
                </a:lnTo>
                <a:lnTo>
                  <a:pt x="29" y="59"/>
                </a:lnTo>
                <a:lnTo>
                  <a:pt x="0" y="29"/>
                </a:lnTo>
                <a:close/>
              </a:path>
            </a:pathLst>
          </a:custGeom>
          <a:solidFill>
            <a:srgbClr val="CC00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00" name="Freeform 208"/>
          <p:cNvSpPr>
            <a:spLocks/>
          </p:cNvSpPr>
          <p:nvPr/>
        </p:nvSpPr>
        <p:spPr bwMode="auto">
          <a:xfrm>
            <a:off x="2849563" y="2992438"/>
            <a:ext cx="95250" cy="95250"/>
          </a:xfrm>
          <a:custGeom>
            <a:avLst/>
            <a:gdLst>
              <a:gd name="T0" fmla="*/ 0 w 60"/>
              <a:gd name="T1" fmla="*/ 30 h 60"/>
              <a:gd name="T2" fmla="*/ 30 w 60"/>
              <a:gd name="T3" fmla="*/ 0 h 60"/>
              <a:gd name="T4" fmla="*/ 60 w 60"/>
              <a:gd name="T5" fmla="*/ 30 h 60"/>
              <a:gd name="T6" fmla="*/ 30 w 60"/>
              <a:gd name="T7" fmla="*/ 60 h 60"/>
              <a:gd name="T8" fmla="*/ 0 w 60"/>
              <a:gd name="T9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0" y="30"/>
                </a:moveTo>
                <a:lnTo>
                  <a:pt x="30" y="0"/>
                </a:lnTo>
                <a:lnTo>
                  <a:pt x="60" y="30"/>
                </a:lnTo>
                <a:lnTo>
                  <a:pt x="30" y="60"/>
                </a:lnTo>
                <a:lnTo>
                  <a:pt x="0" y="30"/>
                </a:lnTo>
                <a:close/>
              </a:path>
            </a:pathLst>
          </a:custGeom>
          <a:solidFill>
            <a:srgbClr val="CC00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01" name="Freeform 209"/>
          <p:cNvSpPr>
            <a:spLocks/>
          </p:cNvSpPr>
          <p:nvPr/>
        </p:nvSpPr>
        <p:spPr bwMode="auto">
          <a:xfrm>
            <a:off x="3194050" y="2794000"/>
            <a:ext cx="95250" cy="95250"/>
          </a:xfrm>
          <a:custGeom>
            <a:avLst/>
            <a:gdLst>
              <a:gd name="T0" fmla="*/ 0 w 60"/>
              <a:gd name="T1" fmla="*/ 30 h 60"/>
              <a:gd name="T2" fmla="*/ 30 w 60"/>
              <a:gd name="T3" fmla="*/ 0 h 60"/>
              <a:gd name="T4" fmla="*/ 60 w 60"/>
              <a:gd name="T5" fmla="*/ 30 h 60"/>
              <a:gd name="T6" fmla="*/ 30 w 60"/>
              <a:gd name="T7" fmla="*/ 60 h 60"/>
              <a:gd name="T8" fmla="*/ 0 w 60"/>
              <a:gd name="T9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0" y="30"/>
                </a:moveTo>
                <a:lnTo>
                  <a:pt x="30" y="0"/>
                </a:lnTo>
                <a:lnTo>
                  <a:pt x="60" y="30"/>
                </a:lnTo>
                <a:lnTo>
                  <a:pt x="30" y="60"/>
                </a:lnTo>
                <a:lnTo>
                  <a:pt x="0" y="30"/>
                </a:lnTo>
                <a:close/>
              </a:path>
            </a:pathLst>
          </a:custGeom>
          <a:solidFill>
            <a:srgbClr val="CC00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02" name="Freeform 210"/>
          <p:cNvSpPr>
            <a:spLocks/>
          </p:cNvSpPr>
          <p:nvPr/>
        </p:nvSpPr>
        <p:spPr bwMode="auto">
          <a:xfrm>
            <a:off x="3328988" y="2624138"/>
            <a:ext cx="93662" cy="95250"/>
          </a:xfrm>
          <a:custGeom>
            <a:avLst/>
            <a:gdLst>
              <a:gd name="T0" fmla="*/ 0 w 59"/>
              <a:gd name="T1" fmla="*/ 30 h 60"/>
              <a:gd name="T2" fmla="*/ 30 w 59"/>
              <a:gd name="T3" fmla="*/ 0 h 60"/>
              <a:gd name="T4" fmla="*/ 59 w 59"/>
              <a:gd name="T5" fmla="*/ 30 h 60"/>
              <a:gd name="T6" fmla="*/ 30 w 59"/>
              <a:gd name="T7" fmla="*/ 60 h 60"/>
              <a:gd name="T8" fmla="*/ 0 w 59"/>
              <a:gd name="T9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60">
                <a:moveTo>
                  <a:pt x="0" y="30"/>
                </a:moveTo>
                <a:lnTo>
                  <a:pt x="30" y="0"/>
                </a:lnTo>
                <a:lnTo>
                  <a:pt x="59" y="30"/>
                </a:lnTo>
                <a:lnTo>
                  <a:pt x="30" y="60"/>
                </a:lnTo>
                <a:lnTo>
                  <a:pt x="0" y="30"/>
                </a:lnTo>
                <a:close/>
              </a:path>
            </a:pathLst>
          </a:custGeom>
          <a:solidFill>
            <a:srgbClr val="CC00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03" name="Freeform 211"/>
          <p:cNvSpPr>
            <a:spLocks/>
          </p:cNvSpPr>
          <p:nvPr/>
        </p:nvSpPr>
        <p:spPr bwMode="auto">
          <a:xfrm>
            <a:off x="3452813" y="2527300"/>
            <a:ext cx="95250" cy="95250"/>
          </a:xfrm>
          <a:custGeom>
            <a:avLst/>
            <a:gdLst>
              <a:gd name="T0" fmla="*/ 0 w 60"/>
              <a:gd name="T1" fmla="*/ 30 h 60"/>
              <a:gd name="T2" fmla="*/ 30 w 60"/>
              <a:gd name="T3" fmla="*/ 0 h 60"/>
              <a:gd name="T4" fmla="*/ 60 w 60"/>
              <a:gd name="T5" fmla="*/ 30 h 60"/>
              <a:gd name="T6" fmla="*/ 30 w 60"/>
              <a:gd name="T7" fmla="*/ 60 h 60"/>
              <a:gd name="T8" fmla="*/ 0 w 60"/>
              <a:gd name="T9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0" y="30"/>
                </a:moveTo>
                <a:lnTo>
                  <a:pt x="30" y="0"/>
                </a:lnTo>
                <a:lnTo>
                  <a:pt x="60" y="30"/>
                </a:lnTo>
                <a:lnTo>
                  <a:pt x="30" y="60"/>
                </a:lnTo>
                <a:lnTo>
                  <a:pt x="0" y="30"/>
                </a:lnTo>
                <a:close/>
              </a:path>
            </a:pathLst>
          </a:custGeom>
          <a:solidFill>
            <a:srgbClr val="CC00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04" name="Freeform 212"/>
          <p:cNvSpPr>
            <a:spLocks/>
          </p:cNvSpPr>
          <p:nvPr/>
        </p:nvSpPr>
        <p:spPr bwMode="auto">
          <a:xfrm>
            <a:off x="3806825" y="2452688"/>
            <a:ext cx="95250" cy="93662"/>
          </a:xfrm>
          <a:custGeom>
            <a:avLst/>
            <a:gdLst>
              <a:gd name="T0" fmla="*/ 0 w 60"/>
              <a:gd name="T1" fmla="*/ 29 h 59"/>
              <a:gd name="T2" fmla="*/ 30 w 60"/>
              <a:gd name="T3" fmla="*/ 0 h 59"/>
              <a:gd name="T4" fmla="*/ 60 w 60"/>
              <a:gd name="T5" fmla="*/ 29 h 59"/>
              <a:gd name="T6" fmla="*/ 30 w 60"/>
              <a:gd name="T7" fmla="*/ 59 h 59"/>
              <a:gd name="T8" fmla="*/ 0 w 60"/>
              <a:gd name="T9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59">
                <a:moveTo>
                  <a:pt x="0" y="29"/>
                </a:moveTo>
                <a:lnTo>
                  <a:pt x="30" y="0"/>
                </a:lnTo>
                <a:lnTo>
                  <a:pt x="60" y="29"/>
                </a:lnTo>
                <a:lnTo>
                  <a:pt x="30" y="59"/>
                </a:lnTo>
                <a:lnTo>
                  <a:pt x="0" y="29"/>
                </a:lnTo>
                <a:close/>
              </a:path>
            </a:pathLst>
          </a:custGeom>
          <a:solidFill>
            <a:srgbClr val="CC00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05" name="Freeform 213"/>
          <p:cNvSpPr>
            <a:spLocks/>
          </p:cNvSpPr>
          <p:nvPr/>
        </p:nvSpPr>
        <p:spPr bwMode="auto">
          <a:xfrm>
            <a:off x="4110038" y="2295525"/>
            <a:ext cx="95250" cy="95250"/>
          </a:xfrm>
          <a:custGeom>
            <a:avLst/>
            <a:gdLst>
              <a:gd name="T0" fmla="*/ 0 w 60"/>
              <a:gd name="T1" fmla="*/ 30 h 60"/>
              <a:gd name="T2" fmla="*/ 30 w 60"/>
              <a:gd name="T3" fmla="*/ 0 h 60"/>
              <a:gd name="T4" fmla="*/ 60 w 60"/>
              <a:gd name="T5" fmla="*/ 30 h 60"/>
              <a:gd name="T6" fmla="*/ 30 w 60"/>
              <a:gd name="T7" fmla="*/ 60 h 60"/>
              <a:gd name="T8" fmla="*/ 0 w 60"/>
              <a:gd name="T9" fmla="*/ 3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60">
                <a:moveTo>
                  <a:pt x="0" y="30"/>
                </a:moveTo>
                <a:lnTo>
                  <a:pt x="30" y="0"/>
                </a:lnTo>
                <a:lnTo>
                  <a:pt x="60" y="30"/>
                </a:lnTo>
                <a:lnTo>
                  <a:pt x="30" y="60"/>
                </a:lnTo>
                <a:lnTo>
                  <a:pt x="0" y="30"/>
                </a:lnTo>
                <a:close/>
              </a:path>
            </a:pathLst>
          </a:custGeom>
          <a:solidFill>
            <a:srgbClr val="CC00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06" name="Line 214"/>
          <p:cNvSpPr>
            <a:spLocks noChangeShapeType="1"/>
          </p:cNvSpPr>
          <p:nvPr/>
        </p:nvSpPr>
        <p:spPr bwMode="auto">
          <a:xfrm>
            <a:off x="4681538" y="3067050"/>
            <a:ext cx="317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7" name="Line 215"/>
          <p:cNvSpPr>
            <a:spLocks noChangeShapeType="1"/>
          </p:cNvSpPr>
          <p:nvPr/>
        </p:nvSpPr>
        <p:spPr bwMode="auto">
          <a:xfrm>
            <a:off x="4805363" y="3021013"/>
            <a:ext cx="4762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8" name="Line 216"/>
          <p:cNvSpPr>
            <a:spLocks noChangeShapeType="1"/>
          </p:cNvSpPr>
          <p:nvPr/>
        </p:nvSpPr>
        <p:spPr bwMode="auto">
          <a:xfrm>
            <a:off x="4902200" y="2978150"/>
            <a:ext cx="4763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09" name="Line 217"/>
          <p:cNvSpPr>
            <a:spLocks noChangeShapeType="1"/>
          </p:cNvSpPr>
          <p:nvPr/>
        </p:nvSpPr>
        <p:spPr bwMode="auto">
          <a:xfrm>
            <a:off x="5800725" y="11141075"/>
            <a:ext cx="317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1" name="Rectangle 219"/>
          <p:cNvSpPr>
            <a:spLocks noChangeArrowheads="1"/>
          </p:cNvSpPr>
          <p:nvPr/>
        </p:nvSpPr>
        <p:spPr bwMode="auto">
          <a:xfrm>
            <a:off x="2116138" y="2916238"/>
            <a:ext cx="66675" cy="68262"/>
          </a:xfrm>
          <a:prstGeom prst="rect">
            <a:avLst/>
          </a:prstGeom>
          <a:solidFill>
            <a:srgbClr val="FF8000"/>
          </a:solidFill>
          <a:ln w="6350">
            <a:solidFill>
              <a:srgbClr val="FF8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12" name="Rectangle 220"/>
          <p:cNvSpPr>
            <a:spLocks noChangeArrowheads="1"/>
          </p:cNvSpPr>
          <p:nvPr/>
        </p:nvSpPr>
        <p:spPr bwMode="auto">
          <a:xfrm>
            <a:off x="2560638" y="2638425"/>
            <a:ext cx="68262" cy="66675"/>
          </a:xfrm>
          <a:prstGeom prst="rect">
            <a:avLst/>
          </a:prstGeom>
          <a:solidFill>
            <a:srgbClr val="FF8000"/>
          </a:solidFill>
          <a:ln w="6350">
            <a:solidFill>
              <a:srgbClr val="FF8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13" name="Rectangle 221"/>
          <p:cNvSpPr>
            <a:spLocks noChangeArrowheads="1"/>
          </p:cNvSpPr>
          <p:nvPr/>
        </p:nvSpPr>
        <p:spPr bwMode="auto">
          <a:xfrm>
            <a:off x="2863850" y="2465388"/>
            <a:ext cx="66675" cy="68262"/>
          </a:xfrm>
          <a:prstGeom prst="rect">
            <a:avLst/>
          </a:prstGeom>
          <a:solidFill>
            <a:srgbClr val="FF8000"/>
          </a:solidFill>
          <a:ln w="6350">
            <a:solidFill>
              <a:srgbClr val="FF8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14" name="Rectangle 222"/>
          <p:cNvSpPr>
            <a:spLocks noChangeArrowheads="1"/>
          </p:cNvSpPr>
          <p:nvPr/>
        </p:nvSpPr>
        <p:spPr bwMode="auto">
          <a:xfrm>
            <a:off x="3143250" y="2309813"/>
            <a:ext cx="66675" cy="66675"/>
          </a:xfrm>
          <a:prstGeom prst="rect">
            <a:avLst/>
          </a:prstGeom>
          <a:solidFill>
            <a:srgbClr val="FF8000"/>
          </a:solidFill>
          <a:ln w="6350">
            <a:solidFill>
              <a:srgbClr val="FF8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15" name="Rectangle 223"/>
          <p:cNvSpPr>
            <a:spLocks noChangeArrowheads="1"/>
          </p:cNvSpPr>
          <p:nvPr/>
        </p:nvSpPr>
        <p:spPr bwMode="auto">
          <a:xfrm>
            <a:off x="3421063" y="2233613"/>
            <a:ext cx="68262" cy="68262"/>
          </a:xfrm>
          <a:prstGeom prst="rect">
            <a:avLst/>
          </a:prstGeom>
          <a:solidFill>
            <a:srgbClr val="FF8000"/>
          </a:solidFill>
          <a:ln w="6350">
            <a:solidFill>
              <a:srgbClr val="FF8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16" name="Line 224"/>
          <p:cNvSpPr>
            <a:spLocks noChangeShapeType="1"/>
          </p:cNvSpPr>
          <p:nvPr/>
        </p:nvSpPr>
        <p:spPr bwMode="auto">
          <a:xfrm>
            <a:off x="3197225" y="3937000"/>
            <a:ext cx="4763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7" name="Line 225"/>
          <p:cNvSpPr>
            <a:spLocks noChangeShapeType="1"/>
          </p:cNvSpPr>
          <p:nvPr/>
        </p:nvSpPr>
        <p:spPr bwMode="auto">
          <a:xfrm>
            <a:off x="3498850" y="3630613"/>
            <a:ext cx="3175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8" name="Line 226"/>
          <p:cNvSpPr>
            <a:spLocks noChangeShapeType="1"/>
          </p:cNvSpPr>
          <p:nvPr/>
        </p:nvSpPr>
        <p:spPr bwMode="auto">
          <a:xfrm>
            <a:off x="3800475" y="3516313"/>
            <a:ext cx="4763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19" name="Line 227"/>
          <p:cNvSpPr>
            <a:spLocks noChangeShapeType="1"/>
          </p:cNvSpPr>
          <p:nvPr/>
        </p:nvSpPr>
        <p:spPr bwMode="auto">
          <a:xfrm>
            <a:off x="4103688" y="3257550"/>
            <a:ext cx="4762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0" name="Line 228"/>
          <p:cNvSpPr>
            <a:spLocks noChangeShapeType="1"/>
          </p:cNvSpPr>
          <p:nvPr/>
        </p:nvSpPr>
        <p:spPr bwMode="auto">
          <a:xfrm>
            <a:off x="4281488" y="3154363"/>
            <a:ext cx="4762" cy="0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1" name="Line 229"/>
          <p:cNvSpPr>
            <a:spLocks noChangeShapeType="1"/>
          </p:cNvSpPr>
          <p:nvPr/>
        </p:nvSpPr>
        <p:spPr bwMode="auto">
          <a:xfrm>
            <a:off x="4103688" y="3221038"/>
            <a:ext cx="4762" cy="0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2" name="Line 230"/>
          <p:cNvSpPr>
            <a:spLocks noChangeShapeType="1"/>
          </p:cNvSpPr>
          <p:nvPr/>
        </p:nvSpPr>
        <p:spPr bwMode="auto">
          <a:xfrm>
            <a:off x="4281488" y="3140075"/>
            <a:ext cx="4762" cy="0"/>
          </a:xfrm>
          <a:prstGeom prst="line">
            <a:avLst/>
          </a:prstGeom>
          <a:noFill/>
          <a:ln w="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423" name="Rectangle 231"/>
          <p:cNvSpPr>
            <a:spLocks noChangeArrowheads="1"/>
          </p:cNvSpPr>
          <p:nvPr/>
        </p:nvSpPr>
        <p:spPr bwMode="auto">
          <a:xfrm rot="16200000">
            <a:off x="6786563" y="3532188"/>
            <a:ext cx="42862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</a:rPr>
              <a:t> </a:t>
            </a:r>
            <a:endParaRPr lang="en-GB"/>
          </a:p>
        </p:txBody>
      </p:sp>
      <p:sp>
        <p:nvSpPr>
          <p:cNvPr id="8424" name="Rectangle 232"/>
          <p:cNvSpPr>
            <a:spLocks noChangeArrowheads="1"/>
          </p:cNvSpPr>
          <p:nvPr/>
        </p:nvSpPr>
        <p:spPr bwMode="auto">
          <a:xfrm>
            <a:off x="4953000" y="1185863"/>
            <a:ext cx="42863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 sz="1200">
                <a:solidFill>
                  <a:srgbClr val="000000"/>
                </a:solidFill>
              </a:rPr>
              <a:t> </a:t>
            </a:r>
            <a:endParaRPr lang="en-GB"/>
          </a:p>
        </p:txBody>
      </p:sp>
      <p:sp>
        <p:nvSpPr>
          <p:cNvPr id="8438" name="Rectangle 246"/>
          <p:cNvSpPr>
            <a:spLocks noChangeArrowheads="1"/>
          </p:cNvSpPr>
          <p:nvPr/>
        </p:nvSpPr>
        <p:spPr bwMode="auto">
          <a:xfrm rot="21600000">
            <a:off x="928688" y="1816100"/>
            <a:ext cx="1989137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Defect density (m</a:t>
            </a:r>
            <a:r>
              <a:rPr lang="en-GB" baseline="30000">
                <a:solidFill>
                  <a:srgbClr val="000000"/>
                </a:solidFill>
              </a:rPr>
              <a:t>-2</a:t>
            </a:r>
            <a:r>
              <a:rPr lang="en-GB">
                <a:solidFill>
                  <a:srgbClr val="000000"/>
                </a:solidFill>
              </a:rPr>
              <a:t>)</a:t>
            </a:r>
            <a:endParaRPr lang="en-GB"/>
          </a:p>
        </p:txBody>
      </p:sp>
      <p:sp>
        <p:nvSpPr>
          <p:cNvPr id="8441" name="Rectangle 249"/>
          <p:cNvSpPr>
            <a:spLocks noChangeArrowheads="1"/>
          </p:cNvSpPr>
          <p:nvPr/>
        </p:nvSpPr>
        <p:spPr bwMode="auto">
          <a:xfrm>
            <a:off x="2570163" y="5808663"/>
            <a:ext cx="362743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GB">
                <a:solidFill>
                  <a:srgbClr val="000000"/>
                </a:solidFill>
              </a:rPr>
              <a:t>Dose of 100 keV self-ions (ions m</a:t>
            </a:r>
            <a:r>
              <a:rPr lang="en-GB" baseline="30000">
                <a:solidFill>
                  <a:srgbClr val="000000"/>
                </a:solidFill>
              </a:rPr>
              <a:t>-2</a:t>
            </a:r>
            <a:r>
              <a:rPr lang="en-GB">
                <a:solidFill>
                  <a:srgbClr val="000000"/>
                </a:solidFill>
              </a:rPr>
              <a:t>)</a:t>
            </a:r>
            <a:endParaRPr lang="en-GB"/>
          </a:p>
        </p:txBody>
      </p:sp>
      <p:sp>
        <p:nvSpPr>
          <p:cNvPr id="8444" name="Text Box 252"/>
          <p:cNvSpPr txBox="1">
            <a:spLocks noChangeArrowheads="1"/>
          </p:cNvSpPr>
          <p:nvPr/>
        </p:nvSpPr>
        <p:spPr bwMode="auto">
          <a:xfrm>
            <a:off x="6012161" y="1951038"/>
            <a:ext cx="3131840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dirty="0" smtClean="0"/>
              <a:t>Iron-based metals (Body centred cubic metals in general?) are </a:t>
            </a:r>
            <a:r>
              <a:rPr lang="en-GB" dirty="0"/>
              <a:t>more resistant to radiation damage.</a:t>
            </a:r>
          </a:p>
          <a:p>
            <a:endParaRPr lang="en-GB" dirty="0"/>
          </a:p>
          <a:p>
            <a:pPr>
              <a:buFontTx/>
              <a:buChar char="•"/>
            </a:pPr>
            <a:r>
              <a:rPr lang="en-GB" dirty="0"/>
              <a:t> Fewer defects</a:t>
            </a:r>
          </a:p>
          <a:p>
            <a:pPr>
              <a:buFontTx/>
              <a:buChar char="•"/>
            </a:pPr>
            <a:endParaRPr lang="en-GB" dirty="0"/>
          </a:p>
          <a:p>
            <a:pPr>
              <a:buFontTx/>
              <a:buChar char="•"/>
            </a:pPr>
            <a:r>
              <a:rPr lang="en-GB" dirty="0"/>
              <a:t> Threshold dose</a:t>
            </a:r>
          </a:p>
        </p:txBody>
      </p:sp>
      <p:sp>
        <p:nvSpPr>
          <p:cNvPr id="8445" name="Text Box 253"/>
          <p:cNvSpPr txBox="1">
            <a:spLocks noChangeArrowheads="1"/>
          </p:cNvSpPr>
          <p:nvPr/>
        </p:nvSpPr>
        <p:spPr bwMode="auto">
          <a:xfrm>
            <a:off x="3494088" y="1974850"/>
            <a:ext cx="454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rgbClr val="FF9900"/>
                </a:solidFill>
              </a:rPr>
              <a:t>Cu</a:t>
            </a:r>
          </a:p>
        </p:txBody>
      </p:sp>
      <p:sp>
        <p:nvSpPr>
          <p:cNvPr id="8446" name="Freeform 254"/>
          <p:cNvSpPr>
            <a:spLocks/>
          </p:cNvSpPr>
          <p:nvPr/>
        </p:nvSpPr>
        <p:spPr bwMode="auto">
          <a:xfrm>
            <a:off x="2100263" y="3681413"/>
            <a:ext cx="93662" cy="93662"/>
          </a:xfrm>
          <a:custGeom>
            <a:avLst/>
            <a:gdLst>
              <a:gd name="T0" fmla="*/ 0 w 59"/>
              <a:gd name="T1" fmla="*/ 29 h 59"/>
              <a:gd name="T2" fmla="*/ 29 w 59"/>
              <a:gd name="T3" fmla="*/ 0 h 59"/>
              <a:gd name="T4" fmla="*/ 59 w 59"/>
              <a:gd name="T5" fmla="*/ 29 h 59"/>
              <a:gd name="T6" fmla="*/ 29 w 59"/>
              <a:gd name="T7" fmla="*/ 59 h 59"/>
              <a:gd name="T8" fmla="*/ 0 w 59"/>
              <a:gd name="T9" fmla="*/ 2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" h="59">
                <a:moveTo>
                  <a:pt x="0" y="29"/>
                </a:moveTo>
                <a:lnTo>
                  <a:pt x="29" y="0"/>
                </a:lnTo>
                <a:lnTo>
                  <a:pt x="59" y="29"/>
                </a:lnTo>
                <a:lnTo>
                  <a:pt x="29" y="59"/>
                </a:lnTo>
                <a:lnTo>
                  <a:pt x="0" y="29"/>
                </a:lnTo>
                <a:close/>
              </a:path>
            </a:pathLst>
          </a:custGeom>
          <a:solidFill>
            <a:srgbClr val="CC00CC"/>
          </a:solidFill>
          <a:ln w="635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8447" name="Text Box 255"/>
          <p:cNvSpPr txBox="1">
            <a:spLocks noChangeArrowheads="1"/>
          </p:cNvSpPr>
          <p:nvPr/>
        </p:nvSpPr>
        <p:spPr bwMode="auto">
          <a:xfrm>
            <a:off x="4205288" y="2154238"/>
            <a:ext cx="387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rgbClr val="CC00CC"/>
                </a:solidFill>
              </a:rPr>
              <a:t>Ni</a:t>
            </a:r>
          </a:p>
        </p:txBody>
      </p:sp>
      <p:sp>
        <p:nvSpPr>
          <p:cNvPr id="8448" name="Text Box 256"/>
          <p:cNvSpPr txBox="1">
            <a:spLocks noChangeArrowheads="1"/>
          </p:cNvSpPr>
          <p:nvPr/>
        </p:nvSpPr>
        <p:spPr bwMode="auto">
          <a:xfrm>
            <a:off x="4994275" y="3998913"/>
            <a:ext cx="4206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 b="1"/>
              <a:t>Fe</a:t>
            </a:r>
          </a:p>
        </p:txBody>
      </p:sp>
      <p:sp>
        <p:nvSpPr>
          <p:cNvPr id="8449" name="Text Box 257"/>
          <p:cNvSpPr txBox="1">
            <a:spLocks noChangeArrowheads="1"/>
          </p:cNvSpPr>
          <p:nvPr/>
        </p:nvSpPr>
        <p:spPr bwMode="auto">
          <a:xfrm>
            <a:off x="2473325" y="4054475"/>
            <a:ext cx="758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rgbClr val="FF0000"/>
                </a:solidFill>
              </a:rPr>
              <a:t>Fe5Cr</a:t>
            </a:r>
          </a:p>
        </p:txBody>
      </p:sp>
      <p:sp>
        <p:nvSpPr>
          <p:cNvPr id="8450" name="Text Box 258"/>
          <p:cNvSpPr txBox="1">
            <a:spLocks noChangeArrowheads="1"/>
          </p:cNvSpPr>
          <p:nvPr/>
        </p:nvSpPr>
        <p:spPr bwMode="auto">
          <a:xfrm>
            <a:off x="2473325" y="4359275"/>
            <a:ext cx="758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rgbClr val="00CC00"/>
                </a:solidFill>
              </a:rPr>
              <a:t>Fe8Cr</a:t>
            </a:r>
          </a:p>
        </p:txBody>
      </p:sp>
      <p:sp>
        <p:nvSpPr>
          <p:cNvPr id="8451" name="Text Box 259"/>
          <p:cNvSpPr txBox="1">
            <a:spLocks noChangeArrowheads="1"/>
          </p:cNvSpPr>
          <p:nvPr/>
        </p:nvSpPr>
        <p:spPr bwMode="auto">
          <a:xfrm>
            <a:off x="2360613" y="4664075"/>
            <a:ext cx="8715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600" b="1">
                <a:solidFill>
                  <a:schemeClr val="accent2"/>
                </a:solidFill>
              </a:rPr>
              <a:t>Fe11Cr</a:t>
            </a:r>
          </a:p>
        </p:txBody>
      </p:sp>
    </p:spTree>
    <p:extLst>
      <p:ext uri="{BB962C8B-B14F-4D97-AF65-F5344CB8AC3E}">
        <p14:creationId xmlns:p14="http://schemas.microsoft.com/office/powerpoint/2010/main" val="272203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05" name="Rectangle 21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507288" cy="576064"/>
          </a:xfrm>
        </p:spPr>
        <p:txBody>
          <a:bodyPr/>
          <a:lstStyle/>
          <a:p>
            <a:r>
              <a:rPr lang="en-GB" sz="2800" dirty="0" smtClean="0"/>
              <a:t>Effects of radiation damage on materials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55576" y="980728"/>
            <a:ext cx="5448928" cy="5447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 smtClean="0">
                <a:solidFill>
                  <a:srgbClr val="0070C0"/>
                </a:solidFill>
              </a:rPr>
              <a:t>Sputtering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 smtClean="0">
                <a:solidFill>
                  <a:srgbClr val="0070C0"/>
                </a:solidFill>
              </a:rPr>
              <a:t>Stored energy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lphaLcParenR"/>
            </a:pPr>
            <a:r>
              <a:rPr lang="en-GB" sz="1400" dirty="0" smtClean="0"/>
              <a:t>“Wigner energy” release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>
                <a:solidFill>
                  <a:srgbClr val="0070C0"/>
                </a:solidFill>
              </a:rPr>
              <a:t>Point defect accumulation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lphaLcParenR"/>
            </a:pPr>
            <a:r>
              <a:rPr lang="en-GB" sz="1400" dirty="0" smtClean="0"/>
              <a:t>Swelling, dislocation loops, </a:t>
            </a:r>
            <a:r>
              <a:rPr lang="en-GB" sz="1400" dirty="0" err="1" smtClean="0"/>
              <a:t>nano</a:t>
            </a:r>
            <a:r>
              <a:rPr lang="en-GB" sz="1400" dirty="0" smtClean="0"/>
              <a:t>-voids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lphaLcParenR"/>
            </a:pPr>
            <a:r>
              <a:rPr lang="en-GB" sz="1400" dirty="0" smtClean="0"/>
              <a:t>Changes in thermal &amp; electrical conductivity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>
                <a:solidFill>
                  <a:srgbClr val="0070C0"/>
                </a:solidFill>
              </a:rPr>
              <a:t>Enhanced diffusion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lphaLcParenR"/>
            </a:pPr>
            <a:r>
              <a:rPr lang="en-GB" sz="1400" dirty="0" smtClean="0"/>
              <a:t>Radiation-enhanced creep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lphaLcParenR"/>
            </a:pPr>
            <a:r>
              <a:rPr lang="en-GB" sz="1400" dirty="0" smtClean="0"/>
              <a:t>Faster kinetics of phase transitions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lphaLcParenR"/>
            </a:pPr>
            <a:r>
              <a:rPr lang="en-GB" sz="1400" dirty="0" smtClean="0"/>
              <a:t>Radiation-enhanced grain-boundary segregation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>
                <a:solidFill>
                  <a:srgbClr val="0070C0"/>
                </a:solidFill>
              </a:rPr>
              <a:t>Gas from transmutation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lphaLcParenR"/>
            </a:pPr>
            <a:r>
              <a:rPr lang="en-GB" sz="1400" dirty="0" smtClean="0"/>
              <a:t>Bubbles, swelling (with 2)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>
                <a:solidFill>
                  <a:srgbClr val="0070C0"/>
                </a:solidFill>
              </a:rPr>
              <a:t>Soluble and insoluble transmutation products</a:t>
            </a:r>
          </a:p>
          <a:p>
            <a:pPr marL="800100" lvl="1" indent="-342900">
              <a:spcBef>
                <a:spcPts val="400"/>
              </a:spcBef>
              <a:buFont typeface="+mj-lt"/>
              <a:buAutoNum type="alphaLcParenR"/>
            </a:pPr>
            <a:r>
              <a:rPr lang="en-GB" sz="1400" dirty="0" smtClean="0"/>
              <a:t>Hardening, precipitation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>
                <a:solidFill>
                  <a:srgbClr val="0070C0"/>
                </a:solidFill>
              </a:rPr>
              <a:t>Knock-on randomisation of structure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>
                <a:solidFill>
                  <a:srgbClr val="0070C0"/>
                </a:solidFill>
              </a:rPr>
              <a:t>Non-equilibrium microstructures</a:t>
            </a:r>
            <a:r>
              <a:rPr lang="en-GB" sz="1400" b="1" dirty="0">
                <a:solidFill>
                  <a:srgbClr val="0070C0"/>
                </a:solidFill>
              </a:rPr>
              <a:t>? </a:t>
            </a:r>
            <a:r>
              <a:rPr lang="en-GB" sz="1400" dirty="0" smtClean="0"/>
              <a:t>(</a:t>
            </a:r>
            <a:r>
              <a:rPr lang="en-GB" sz="1200" dirty="0" smtClean="0"/>
              <a:t>r</a:t>
            </a:r>
            <a:r>
              <a:rPr lang="en-GB" sz="1400" dirty="0" smtClean="0"/>
              <a:t>elated to 3. 6)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>
                <a:solidFill>
                  <a:srgbClr val="0070C0"/>
                </a:solidFill>
              </a:rPr>
              <a:t>Hardening </a:t>
            </a:r>
            <a:r>
              <a:rPr lang="en-GB" sz="1400" dirty="0" smtClean="0"/>
              <a:t>(from 2, 4, 5)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>
                <a:solidFill>
                  <a:srgbClr val="0070C0"/>
                </a:solidFill>
              </a:rPr>
              <a:t>Embrittlement </a:t>
            </a:r>
            <a:r>
              <a:rPr lang="en-GB" sz="1400" dirty="0" smtClean="0"/>
              <a:t>(from 7, 3c, 4)</a:t>
            </a:r>
          </a:p>
          <a:p>
            <a:pPr marL="342900" indent="-342900">
              <a:spcBef>
                <a:spcPts val="400"/>
              </a:spcBef>
              <a:buFont typeface="+mj-lt"/>
              <a:buAutoNum type="arabicPeriod"/>
            </a:pPr>
            <a:r>
              <a:rPr lang="en-GB" sz="1600" b="1" dirty="0">
                <a:solidFill>
                  <a:srgbClr val="0070C0"/>
                </a:solidFill>
              </a:rPr>
              <a:t>Radiation-enhanced corrosion </a:t>
            </a:r>
            <a:r>
              <a:rPr lang="en-GB" sz="1400" dirty="0" smtClean="0"/>
              <a:t>(related to 3a, maybe 5)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547703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Tungsten Transmutations - activity</a:t>
            </a:r>
            <a:endParaRPr lang="en-GB" dirty="0"/>
          </a:p>
        </p:txBody>
      </p:sp>
      <p:pic>
        <p:nvPicPr>
          <p:cNvPr id="5" name="Gilbert - W_natural_combined_externaldose_full.wm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23874" y="826035"/>
            <a:ext cx="8258175" cy="571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515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001000" cy="503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Radiation-induced swelling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6165304"/>
            <a:ext cx="13484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G. Was, Michigan</a:t>
            </a:r>
            <a:endParaRPr lang="en-GB" sz="11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1268760"/>
            <a:ext cx="45897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Type 316 stainless steel: </a:t>
            </a:r>
          </a:p>
          <a:p>
            <a:r>
              <a:rPr lang="en-GB" b="1" dirty="0" smtClean="0"/>
              <a:t>Fe 16-18%Cr, 10-14%Ni, 2%Mo, &lt;0.08%C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0138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Radiation-induced swelling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6165304"/>
            <a:ext cx="13484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G. Was, Michigan</a:t>
            </a:r>
            <a:endParaRPr lang="en-GB" sz="1100" b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96752"/>
            <a:ext cx="8210550" cy="504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 rot="16200000">
            <a:off x="447016" y="2580099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(%)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9418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Radiation-induced grain boundary segregation</a:t>
            </a:r>
            <a:endParaRPr lang="en-GB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229600" cy="493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6165304"/>
            <a:ext cx="13484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b="1" dirty="0" smtClean="0"/>
              <a:t>G. Was, Michigan</a:t>
            </a:r>
            <a:endParaRPr lang="en-GB" sz="11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196752"/>
            <a:ext cx="655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Type 304L stainless steel: Fe 18-20%Cr, 8-12%Ni, &lt;0.03%C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6194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/>
          <a:lstStyle/>
          <a:p>
            <a:r>
              <a:rPr lang="en-GB" sz="2800" dirty="0" smtClean="0"/>
              <a:t>Radiation-induced dislocation loops: </a:t>
            </a:r>
            <a:br>
              <a:rPr lang="en-GB" sz="2800" dirty="0" smtClean="0"/>
            </a:br>
            <a:r>
              <a:rPr lang="en-GB" sz="2800" dirty="0" smtClean="0"/>
              <a:t>effects on mechanical properties</a:t>
            </a:r>
            <a:endParaRPr lang="en-GB" sz="2800" dirty="0"/>
          </a:p>
        </p:txBody>
      </p:sp>
      <p:pic>
        <p:nvPicPr>
          <p:cNvPr id="6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2838" y="1847850"/>
            <a:ext cx="4781550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03" name="Group 19"/>
          <p:cNvGrpSpPr>
            <a:grpSpLocks/>
          </p:cNvGrpSpPr>
          <p:nvPr/>
        </p:nvGrpSpPr>
        <p:grpSpPr bwMode="auto">
          <a:xfrm>
            <a:off x="350838" y="2044700"/>
            <a:ext cx="2971800" cy="2703513"/>
            <a:chOff x="347" y="604"/>
            <a:chExt cx="1872" cy="1703"/>
          </a:xfrm>
        </p:grpSpPr>
        <p:pic>
          <p:nvPicPr>
            <p:cNvPr id="704" name="Picture 2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" y="604"/>
              <a:ext cx="1872" cy="15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05" name="Text Box 21"/>
            <p:cNvSpPr txBox="1">
              <a:spLocks noChangeArrowheads="1"/>
            </p:cNvSpPr>
            <p:nvPr/>
          </p:nvSpPr>
          <p:spPr bwMode="auto">
            <a:xfrm>
              <a:off x="587" y="2115"/>
              <a:ext cx="1187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en-GB" sz="1400" b="1"/>
                <a:t>“Strain localisation”</a:t>
              </a:r>
              <a:endParaRPr lang="en-US" sz="1400" b="1"/>
            </a:p>
          </p:txBody>
        </p:sp>
      </p:grpSp>
    </p:spTree>
    <p:extLst>
      <p:ext uri="{BB962C8B-B14F-4D97-AF65-F5344CB8AC3E}">
        <p14:creationId xmlns:p14="http://schemas.microsoft.com/office/powerpoint/2010/main" val="47443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800" b="1" dirty="0"/>
              <a:t>Stress-strain curves: Iron alloys</a:t>
            </a:r>
          </a:p>
        </p:txBody>
      </p:sp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1960563"/>
            <a:ext cx="6735762" cy="454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4003675" y="6161088"/>
            <a:ext cx="2089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   Strain (%)           </a:t>
            </a:r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2181225" y="2190750"/>
            <a:ext cx="5610225" cy="3514725"/>
          </a:xfrm>
          <a:prstGeom prst="rect">
            <a:avLst/>
          </a:prstGeom>
          <a:solidFill>
            <a:srgbClr val="969696">
              <a:alpha val="3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69" name="Text Box 17"/>
          <p:cNvSpPr txBox="1">
            <a:spLocks noChangeArrowheads="1"/>
          </p:cNvSpPr>
          <p:nvPr/>
        </p:nvSpPr>
        <p:spPr bwMode="auto">
          <a:xfrm>
            <a:off x="1250950" y="1646238"/>
            <a:ext cx="24066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   Stress (MPa)           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3698875" y="2465388"/>
            <a:ext cx="1143000" cy="385762"/>
          </a:xfrm>
          <a:prstGeom prst="rect">
            <a:avLst/>
          </a:prstGeom>
          <a:noFill/>
          <a:ln w="19050">
            <a:solidFill>
              <a:srgbClr val="CC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T91 steel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2917825" y="2922588"/>
            <a:ext cx="1270000" cy="385762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Eurofer 97</a:t>
            </a:r>
          </a:p>
        </p:txBody>
      </p:sp>
      <p:sp>
        <p:nvSpPr>
          <p:cNvPr id="49162" name="Text Box 10"/>
          <p:cNvSpPr txBox="1">
            <a:spLocks noChangeArrowheads="1"/>
          </p:cNvSpPr>
          <p:nvPr/>
        </p:nvSpPr>
        <p:spPr bwMode="auto">
          <a:xfrm>
            <a:off x="2641600" y="4560888"/>
            <a:ext cx="1422400" cy="3857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Fe Cr alloys</a:t>
            </a:r>
          </a:p>
        </p:txBody>
      </p:sp>
      <p:sp>
        <p:nvSpPr>
          <p:cNvPr id="49163" name="Line 11"/>
          <p:cNvSpPr>
            <a:spLocks noChangeShapeType="1"/>
          </p:cNvSpPr>
          <p:nvPr/>
        </p:nvSpPr>
        <p:spPr bwMode="auto">
          <a:xfrm flipH="1" flipV="1">
            <a:off x="2714625" y="4086225"/>
            <a:ext cx="161925" cy="447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9164" name="Line 12"/>
          <p:cNvSpPr>
            <a:spLocks noChangeShapeType="1"/>
          </p:cNvSpPr>
          <p:nvPr/>
        </p:nvSpPr>
        <p:spPr bwMode="auto">
          <a:xfrm flipH="1" flipV="1">
            <a:off x="2790825" y="3952875"/>
            <a:ext cx="219075" cy="619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 flipH="1" flipV="1">
            <a:off x="2876550" y="3810000"/>
            <a:ext cx="276225" cy="733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9166" name="Line 14"/>
          <p:cNvSpPr>
            <a:spLocks noChangeShapeType="1"/>
          </p:cNvSpPr>
          <p:nvPr/>
        </p:nvSpPr>
        <p:spPr bwMode="auto">
          <a:xfrm flipH="1" flipV="1">
            <a:off x="2876550" y="3409950"/>
            <a:ext cx="4953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6656388" y="4325938"/>
            <a:ext cx="2374900" cy="823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marL="2087563"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marL="4176713"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marL="6264275"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marL="8353425"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marL="8810625"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267825"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9725025"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0182225"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/>
              <a:t>n-irrad up to 1.5 dpa</a:t>
            </a:r>
          </a:p>
          <a:p>
            <a:pPr eaLnBrk="0" hangingPunct="0"/>
            <a:r>
              <a:rPr lang="en-US"/>
              <a:t>T</a:t>
            </a:r>
            <a:r>
              <a:rPr lang="en-US" baseline="-25000"/>
              <a:t>irr</a:t>
            </a:r>
            <a:r>
              <a:rPr lang="en-US"/>
              <a:t> =300°C, T</a:t>
            </a:r>
            <a:r>
              <a:rPr lang="en-US" baseline="-25000"/>
              <a:t>TEST</a:t>
            </a:r>
            <a:r>
              <a:rPr lang="en-US"/>
              <a:t>=27°C</a:t>
            </a:r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0" y="6615113"/>
            <a:ext cx="3275013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800" b="1"/>
              <a:t>T91:  Fe - 8.3%Cr –  0.4%Mn - 1%Mo - 0.2%V -  0.08% Nb - 0.1%C</a:t>
            </a:r>
          </a:p>
        </p:txBody>
      </p:sp>
      <p:sp>
        <p:nvSpPr>
          <p:cNvPr id="49171" name="Rectangle 19"/>
          <p:cNvSpPr>
            <a:spLocks noChangeArrowheads="1"/>
          </p:cNvSpPr>
          <p:nvPr/>
        </p:nvSpPr>
        <p:spPr bwMode="auto">
          <a:xfrm>
            <a:off x="0" y="6399213"/>
            <a:ext cx="30670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GB" sz="800" b="1"/>
              <a:t>Eurofer 97:   Fe - 8.9%Cr – 1%W - 0.2%V - 0.14%Ta - 0.12%C</a:t>
            </a:r>
          </a:p>
        </p:txBody>
      </p:sp>
    </p:spTree>
    <p:extLst>
      <p:ext uri="{BB962C8B-B14F-4D97-AF65-F5344CB8AC3E}">
        <p14:creationId xmlns:p14="http://schemas.microsoft.com/office/powerpoint/2010/main" val="131774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2800" b="1" dirty="0"/>
              <a:t>Stress-strain curves: Iron alloys</a:t>
            </a:r>
          </a:p>
        </p:txBody>
      </p:sp>
      <p:pic>
        <p:nvPicPr>
          <p:cNvPr id="10035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1960563"/>
            <a:ext cx="6735762" cy="454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4003675" y="6161088"/>
            <a:ext cx="2089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   Strain (%)           </a:t>
            </a:r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2181225" y="2190750"/>
            <a:ext cx="5610225" cy="3514725"/>
          </a:xfrm>
          <a:prstGeom prst="rect">
            <a:avLst/>
          </a:prstGeom>
          <a:solidFill>
            <a:srgbClr val="969696">
              <a:alpha val="31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0358" name="Text Box 6"/>
          <p:cNvSpPr txBox="1">
            <a:spLocks noChangeArrowheads="1"/>
          </p:cNvSpPr>
          <p:nvPr/>
        </p:nvSpPr>
        <p:spPr bwMode="auto">
          <a:xfrm>
            <a:off x="1250950" y="1646238"/>
            <a:ext cx="24066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   Stress (MPa)           </a:t>
            </a:r>
          </a:p>
        </p:txBody>
      </p:sp>
      <p:sp>
        <p:nvSpPr>
          <p:cNvPr id="100360" name="Text Box 8"/>
          <p:cNvSpPr txBox="1">
            <a:spLocks noChangeArrowheads="1"/>
          </p:cNvSpPr>
          <p:nvPr/>
        </p:nvSpPr>
        <p:spPr bwMode="auto">
          <a:xfrm>
            <a:off x="2917825" y="2922588"/>
            <a:ext cx="1270000" cy="385762"/>
          </a:xfrm>
          <a:prstGeom prst="rect">
            <a:avLst/>
          </a:prstGeom>
          <a:noFill/>
          <a:ln w="19050">
            <a:solidFill>
              <a:srgbClr val="990033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/>
              <a:t>Eurofer 97</a:t>
            </a:r>
          </a:p>
        </p:txBody>
      </p:sp>
      <p:sp>
        <p:nvSpPr>
          <p:cNvPr id="100366" name="Text Box 14"/>
          <p:cNvSpPr txBox="1">
            <a:spLocks noChangeArrowheads="1"/>
          </p:cNvSpPr>
          <p:nvPr/>
        </p:nvSpPr>
        <p:spPr bwMode="auto">
          <a:xfrm>
            <a:off x="6656388" y="4325938"/>
            <a:ext cx="2374900" cy="8239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4176713">
              <a:defRPr>
                <a:solidFill>
                  <a:schemeClr val="tx1"/>
                </a:solidFill>
                <a:latin typeface="Arial" charset="0"/>
              </a:defRPr>
            </a:lvl1pPr>
            <a:lvl2pPr marL="2087563" defTabSz="4176713">
              <a:defRPr>
                <a:solidFill>
                  <a:schemeClr val="tx1"/>
                </a:solidFill>
                <a:latin typeface="Arial" charset="0"/>
              </a:defRPr>
            </a:lvl2pPr>
            <a:lvl3pPr marL="4176713" defTabSz="4176713">
              <a:defRPr>
                <a:solidFill>
                  <a:schemeClr val="tx1"/>
                </a:solidFill>
                <a:latin typeface="Arial" charset="0"/>
              </a:defRPr>
            </a:lvl3pPr>
            <a:lvl4pPr marL="6264275" defTabSz="4176713">
              <a:defRPr>
                <a:solidFill>
                  <a:schemeClr val="tx1"/>
                </a:solidFill>
                <a:latin typeface="Arial" charset="0"/>
              </a:defRPr>
            </a:lvl4pPr>
            <a:lvl5pPr marL="8353425" defTabSz="4176713">
              <a:defRPr>
                <a:solidFill>
                  <a:schemeClr val="tx1"/>
                </a:solidFill>
                <a:latin typeface="Arial" charset="0"/>
              </a:defRPr>
            </a:lvl5pPr>
            <a:lvl6pPr marL="8810625"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9267825"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9725025"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0182225" defTabSz="41767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0" hangingPunct="0"/>
            <a:r>
              <a:rPr lang="en-US"/>
              <a:t>n-irrad up to 1.5 dpa</a:t>
            </a:r>
          </a:p>
          <a:p>
            <a:pPr eaLnBrk="0" hangingPunct="0"/>
            <a:r>
              <a:rPr lang="en-US"/>
              <a:t>T</a:t>
            </a:r>
            <a:r>
              <a:rPr lang="en-US" baseline="-25000"/>
              <a:t>irr</a:t>
            </a:r>
            <a:r>
              <a:rPr lang="en-US"/>
              <a:t> =300°C, T</a:t>
            </a:r>
            <a:r>
              <a:rPr lang="en-US" baseline="-25000"/>
              <a:t>TEST</a:t>
            </a:r>
            <a:r>
              <a:rPr lang="en-US"/>
              <a:t>=27°C</a:t>
            </a:r>
          </a:p>
        </p:txBody>
      </p:sp>
      <p:sp>
        <p:nvSpPr>
          <p:cNvPr id="100367" name="Line 15"/>
          <p:cNvSpPr>
            <a:spLocks noChangeShapeType="1"/>
          </p:cNvSpPr>
          <p:nvPr/>
        </p:nvSpPr>
        <p:spPr bwMode="auto">
          <a:xfrm flipH="1">
            <a:off x="2638425" y="1790700"/>
            <a:ext cx="1247775" cy="1238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0368" name="Text Box 16"/>
          <p:cNvSpPr txBox="1">
            <a:spLocks noChangeArrowheads="1"/>
          </p:cNvSpPr>
          <p:nvPr/>
        </p:nvSpPr>
        <p:spPr bwMode="auto">
          <a:xfrm>
            <a:off x="3403600" y="1408113"/>
            <a:ext cx="3194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990033"/>
                </a:solidFill>
              </a:rPr>
              <a:t>Plastic instability after yield</a:t>
            </a:r>
          </a:p>
        </p:txBody>
      </p:sp>
      <p:pic>
        <p:nvPicPr>
          <p:cNvPr id="100369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3813" y="1912938"/>
            <a:ext cx="3690937" cy="1258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41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Dose Rates</a:t>
            </a:r>
            <a:endParaRPr lang="en-GB" dirty="0"/>
          </a:p>
        </p:txBody>
      </p:sp>
      <p:graphicFrame>
        <p:nvGraphicFramePr>
          <p:cNvPr id="8" name="Group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9863791"/>
              </p:ext>
            </p:extLst>
          </p:nvPr>
        </p:nvGraphicFramePr>
        <p:xfrm>
          <a:off x="661988" y="1454150"/>
          <a:ext cx="8229600" cy="4775200"/>
        </p:xfrm>
        <a:graphic>
          <a:graphicData uri="http://schemas.openxmlformats.org/drawingml/2006/table">
            <a:tbl>
              <a:tblPr/>
              <a:tblGrid>
                <a:gridCol w="4576762"/>
                <a:gridCol w="3652838"/>
              </a:tblGrid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charset="0"/>
                        </a:rPr>
                        <a:t>Radiation Source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charset="0"/>
                        </a:rPr>
                        <a:t>Dose Rate (</a:t>
                      </a:r>
                      <a:r>
                        <a:rPr kumimoji="0" lang="en-GB" sz="2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charset="0"/>
                        </a:rPr>
                        <a:t>dpa</a:t>
                      </a: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charset="0"/>
                        </a:rPr>
                        <a:t> / s) </a:t>
                      </a:r>
                      <a:b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charset="0"/>
                        </a:rPr>
                      </a:br>
                      <a:r>
                        <a:rPr kumimoji="0" lang="en-GB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+mn-lt"/>
                          <a:cs typeface="Arial" charset="0"/>
                        </a:rPr>
                        <a:t>in Iron-based Alloys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3548A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Fission Reactor Pressure Vessels (RPV)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~ 10</a:t>
                      </a:r>
                      <a:r>
                        <a:rPr kumimoji="0" lang="en-GB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-12</a:t>
                      </a:r>
                      <a:r>
                        <a:rPr kumimoji="0" lang="en-GB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 – 10</a:t>
                      </a:r>
                      <a:r>
                        <a:rPr kumimoji="0" lang="en-GB" sz="2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-11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7E0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Rotating Target Neutron Source (RNTS-II)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~ 10</a:t>
                      </a:r>
                      <a:r>
                        <a:rPr kumimoji="0" lang="en-GB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-10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Fast Flux Test Facility (FFTF)/DEMO Fusion Reactor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7E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~ 10</a:t>
                      </a:r>
                      <a:r>
                        <a:rPr kumimoji="0" lang="en-GB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-8</a:t>
                      </a: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 – 10</a:t>
                      </a:r>
                      <a:r>
                        <a:rPr kumimoji="0" lang="en-GB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cs typeface="Arial" charset="0"/>
                        </a:rPr>
                        <a:t>-6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D7E0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Ion Implantation – Low Dose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3 x 10</a:t>
                      </a:r>
                      <a:r>
                        <a:rPr kumimoji="0" lang="en-GB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cs typeface="Arial" charset="0"/>
                        </a:rPr>
                        <a:t>-5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Ion Implantation – High Dose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6 x 10</a:t>
                      </a:r>
                      <a:r>
                        <a:rPr kumimoji="0" lang="en-GB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Arial" charset="0"/>
                        </a:rPr>
                        <a:t>-4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</a:tr>
              <a:tr h="3714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HVEM Irradiation</a:t>
                      </a:r>
                      <a:endParaRPr kumimoji="0" lang="en-GB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Georgia"/>
                          <a:ea typeface=""/>
                          <a:cs typeface="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~ 10</a:t>
                      </a:r>
                      <a:r>
                        <a:rPr kumimoji="0" lang="en-GB" sz="2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charset="0"/>
                        </a:rPr>
                        <a:t>-3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2200" b="0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ECF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746894" y="6581001"/>
            <a:ext cx="1439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C. D..</a:t>
            </a:r>
            <a:r>
              <a:rPr lang="en-GB" sz="1200" b="1" dirty="0" err="1" smtClean="0">
                <a:solidFill>
                  <a:srgbClr val="FFFFFF">
                    <a:lumMod val="65000"/>
                  </a:srgbClr>
                </a:solidFill>
              </a:rPr>
              <a:t>Hardie</a:t>
            </a: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 2013</a:t>
            </a:r>
            <a:endParaRPr lang="en-GB" sz="1200" b="1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79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" name="Object 4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680821047"/>
              </p:ext>
            </p:extLst>
          </p:nvPr>
        </p:nvGraphicFramePr>
        <p:xfrm>
          <a:off x="546100" y="1150938"/>
          <a:ext cx="8229600" cy="570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hart" r:id="rId3" imgW="8848662" imgH="7248465" progId="Excel.Sheet.8">
                  <p:embed/>
                </p:oleObj>
              </mc:Choice>
              <mc:Fallback>
                <p:oleObj name="Chart" r:id="rId3" imgW="8848662" imgH="724846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1150938"/>
                        <a:ext cx="8229600" cy="570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7"/>
          <p:cNvSpPr/>
          <p:nvPr/>
        </p:nvSpPr>
        <p:spPr bwMode="auto">
          <a:xfrm>
            <a:off x="5724525" y="2933700"/>
            <a:ext cx="2171700" cy="790575"/>
          </a:xfrm>
          <a:custGeom>
            <a:avLst/>
            <a:gdLst>
              <a:gd name="connsiteX0" fmla="*/ 171450 w 2171700"/>
              <a:gd name="connsiteY0" fmla="*/ 0 h 790575"/>
              <a:gd name="connsiteX1" fmla="*/ 2152650 w 2171700"/>
              <a:gd name="connsiteY1" fmla="*/ 0 h 790575"/>
              <a:gd name="connsiteX2" fmla="*/ 2171700 w 2171700"/>
              <a:gd name="connsiteY2" fmla="*/ 590550 h 790575"/>
              <a:gd name="connsiteX3" fmla="*/ 2028825 w 2171700"/>
              <a:gd name="connsiteY3" fmla="*/ 685800 h 790575"/>
              <a:gd name="connsiteX4" fmla="*/ 1647825 w 2171700"/>
              <a:gd name="connsiteY4" fmla="*/ 628650 h 790575"/>
              <a:gd name="connsiteX5" fmla="*/ 1181100 w 2171700"/>
              <a:gd name="connsiteY5" fmla="*/ 733425 h 790575"/>
              <a:gd name="connsiteX6" fmla="*/ 914400 w 2171700"/>
              <a:gd name="connsiteY6" fmla="*/ 590550 h 790575"/>
              <a:gd name="connsiteX7" fmla="*/ 590550 w 2171700"/>
              <a:gd name="connsiteY7" fmla="*/ 790575 h 790575"/>
              <a:gd name="connsiteX8" fmla="*/ 219075 w 2171700"/>
              <a:gd name="connsiteY8" fmla="*/ 647700 h 790575"/>
              <a:gd name="connsiteX9" fmla="*/ 0 w 2171700"/>
              <a:gd name="connsiteY9" fmla="*/ 590550 h 790575"/>
              <a:gd name="connsiteX10" fmla="*/ 9525 w 2171700"/>
              <a:gd name="connsiteY10" fmla="*/ 0 h 790575"/>
              <a:gd name="connsiteX11" fmla="*/ 238125 w 2171700"/>
              <a:gd name="connsiteY11" fmla="*/ 0 h 79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71700" h="790575">
                <a:moveTo>
                  <a:pt x="171450" y="0"/>
                </a:moveTo>
                <a:lnTo>
                  <a:pt x="2152650" y="0"/>
                </a:lnTo>
                <a:lnTo>
                  <a:pt x="2171700" y="590550"/>
                </a:lnTo>
                <a:lnTo>
                  <a:pt x="2028825" y="685800"/>
                </a:lnTo>
                <a:lnTo>
                  <a:pt x="1647825" y="628650"/>
                </a:lnTo>
                <a:lnTo>
                  <a:pt x="1181100" y="733425"/>
                </a:lnTo>
                <a:lnTo>
                  <a:pt x="914400" y="590550"/>
                </a:lnTo>
                <a:lnTo>
                  <a:pt x="590550" y="790575"/>
                </a:lnTo>
                <a:lnTo>
                  <a:pt x="219075" y="647700"/>
                </a:lnTo>
                <a:lnTo>
                  <a:pt x="0" y="590550"/>
                </a:lnTo>
                <a:lnTo>
                  <a:pt x="9525" y="0"/>
                </a:lnTo>
                <a:lnTo>
                  <a:pt x="238125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724525" y="2918241"/>
            <a:ext cx="2171700" cy="23336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8000">
                <a:schemeClr val="accent2">
                  <a:lumMod val="60000"/>
                  <a:lumOff val="40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098" name="Rectangle 5"/>
          <p:cNvSpPr>
            <a:spLocks noGrp="1"/>
          </p:cNvSpPr>
          <p:nvPr>
            <p:ph type="title" idx="4294967295"/>
          </p:nvPr>
        </p:nvSpPr>
        <p:spPr>
          <a:xfrm>
            <a:off x="381000" y="263525"/>
            <a:ext cx="8229600" cy="1066800"/>
          </a:xfrm>
        </p:spPr>
        <p:txBody>
          <a:bodyPr/>
          <a:lstStyle/>
          <a:p>
            <a:r>
              <a:rPr lang="en-GB" dirty="0" smtClean="0"/>
              <a:t>Nanoindentation hardness: Fe </a:t>
            </a:r>
            <a:r>
              <a:rPr lang="en-GB" dirty="0"/>
              <a:t>5%Cr 0.6dpa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2184400" y="3504198"/>
            <a:ext cx="2514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FF0000"/>
                </a:solidFill>
              </a:rPr>
              <a:t>High Dose Rate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955800" y="3670300"/>
            <a:ext cx="622300" cy="12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 flipV="1">
            <a:off x="3130550" y="4273550"/>
            <a:ext cx="203200" cy="130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2232025" y="4789904"/>
            <a:ext cx="2108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Un-irradiated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06625" y="2451100"/>
            <a:ext cx="214630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2D2D8A">
                    <a:lumMod val="60000"/>
                    <a:lumOff val="40000"/>
                  </a:srgbClr>
                </a:solidFill>
              </a:rPr>
              <a:t>Low Dose Rate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828800" y="2667000"/>
            <a:ext cx="603250" cy="1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 bwMode="auto">
          <a:xfrm>
            <a:off x="1428750" y="5334000"/>
            <a:ext cx="27527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pic>
        <p:nvPicPr>
          <p:cNvPr id="31765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5242758"/>
            <a:ext cx="4171950" cy="56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 bwMode="auto">
          <a:xfrm>
            <a:off x="6810375" y="3046829"/>
            <a:ext cx="1609725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6819900" y="2932529"/>
            <a:ext cx="1609725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Down Arrow 13"/>
          <p:cNvSpPr/>
          <p:nvPr/>
        </p:nvSpPr>
        <p:spPr bwMode="auto">
          <a:xfrm>
            <a:off x="8143875" y="2748879"/>
            <a:ext cx="361950" cy="169277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22" name="Down Arrow 21"/>
          <p:cNvSpPr/>
          <p:nvPr/>
        </p:nvSpPr>
        <p:spPr bwMode="auto">
          <a:xfrm flipV="1">
            <a:off x="8143875" y="3051421"/>
            <a:ext cx="361950" cy="169277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724525" y="3676650"/>
            <a:ext cx="21717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7172325" y="3000375"/>
            <a:ext cx="1858576" cy="3749938"/>
          </a:xfrm>
          <a:custGeom>
            <a:avLst/>
            <a:gdLst>
              <a:gd name="connsiteX0" fmla="*/ 1295400 w 1858576"/>
              <a:gd name="connsiteY0" fmla="*/ 0 h 3749938"/>
              <a:gd name="connsiteX1" fmla="*/ 1781175 w 1858576"/>
              <a:gd name="connsiteY1" fmla="*/ 1200150 h 3749938"/>
              <a:gd name="connsiteX2" fmla="*/ 1666875 w 1858576"/>
              <a:gd name="connsiteY2" fmla="*/ 3505200 h 3749938"/>
              <a:gd name="connsiteX3" fmla="*/ 0 w 1858576"/>
              <a:gd name="connsiteY3" fmla="*/ 3571875 h 374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576" h="3749938">
                <a:moveTo>
                  <a:pt x="1295400" y="0"/>
                </a:moveTo>
                <a:cubicBezTo>
                  <a:pt x="1507331" y="307975"/>
                  <a:pt x="1719263" y="615950"/>
                  <a:pt x="1781175" y="1200150"/>
                </a:cubicBezTo>
                <a:cubicBezTo>
                  <a:pt x="1843088" y="1784350"/>
                  <a:pt x="1963737" y="3109913"/>
                  <a:pt x="1666875" y="3505200"/>
                </a:cubicBezTo>
                <a:cubicBezTo>
                  <a:pt x="1370013" y="3900487"/>
                  <a:pt x="685006" y="3736181"/>
                  <a:pt x="0" y="3571875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flipV="1">
            <a:off x="6267451" y="2789654"/>
            <a:ext cx="1085850" cy="257175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423797" y="2528501"/>
            <a:ext cx="792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000000"/>
                </a:solidFill>
              </a:rPr>
              <a:t>Indenter</a:t>
            </a:r>
            <a:endParaRPr lang="en-GB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46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9" name="Object 4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209973665"/>
              </p:ext>
            </p:extLst>
          </p:nvPr>
        </p:nvGraphicFramePr>
        <p:xfrm>
          <a:off x="546100" y="1150938"/>
          <a:ext cx="8229600" cy="5707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Chart" r:id="rId3" imgW="8848662" imgH="7248465" progId="Excel.Sheet.8">
                  <p:embed/>
                </p:oleObj>
              </mc:Choice>
              <mc:Fallback>
                <p:oleObj name="Chart" r:id="rId3" imgW="8848662" imgH="724846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100" y="1150938"/>
                        <a:ext cx="8229600" cy="5707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eform 7"/>
          <p:cNvSpPr/>
          <p:nvPr/>
        </p:nvSpPr>
        <p:spPr bwMode="auto">
          <a:xfrm>
            <a:off x="5724525" y="2933700"/>
            <a:ext cx="2171700" cy="790575"/>
          </a:xfrm>
          <a:custGeom>
            <a:avLst/>
            <a:gdLst>
              <a:gd name="connsiteX0" fmla="*/ 171450 w 2171700"/>
              <a:gd name="connsiteY0" fmla="*/ 0 h 790575"/>
              <a:gd name="connsiteX1" fmla="*/ 2152650 w 2171700"/>
              <a:gd name="connsiteY1" fmla="*/ 0 h 790575"/>
              <a:gd name="connsiteX2" fmla="*/ 2171700 w 2171700"/>
              <a:gd name="connsiteY2" fmla="*/ 590550 h 790575"/>
              <a:gd name="connsiteX3" fmla="*/ 2028825 w 2171700"/>
              <a:gd name="connsiteY3" fmla="*/ 685800 h 790575"/>
              <a:gd name="connsiteX4" fmla="*/ 1647825 w 2171700"/>
              <a:gd name="connsiteY4" fmla="*/ 628650 h 790575"/>
              <a:gd name="connsiteX5" fmla="*/ 1181100 w 2171700"/>
              <a:gd name="connsiteY5" fmla="*/ 733425 h 790575"/>
              <a:gd name="connsiteX6" fmla="*/ 914400 w 2171700"/>
              <a:gd name="connsiteY6" fmla="*/ 590550 h 790575"/>
              <a:gd name="connsiteX7" fmla="*/ 590550 w 2171700"/>
              <a:gd name="connsiteY7" fmla="*/ 790575 h 790575"/>
              <a:gd name="connsiteX8" fmla="*/ 219075 w 2171700"/>
              <a:gd name="connsiteY8" fmla="*/ 647700 h 790575"/>
              <a:gd name="connsiteX9" fmla="*/ 0 w 2171700"/>
              <a:gd name="connsiteY9" fmla="*/ 590550 h 790575"/>
              <a:gd name="connsiteX10" fmla="*/ 9525 w 2171700"/>
              <a:gd name="connsiteY10" fmla="*/ 0 h 790575"/>
              <a:gd name="connsiteX11" fmla="*/ 238125 w 2171700"/>
              <a:gd name="connsiteY11" fmla="*/ 0 h 790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171700" h="790575">
                <a:moveTo>
                  <a:pt x="171450" y="0"/>
                </a:moveTo>
                <a:lnTo>
                  <a:pt x="2152650" y="0"/>
                </a:lnTo>
                <a:lnTo>
                  <a:pt x="2171700" y="590550"/>
                </a:lnTo>
                <a:lnTo>
                  <a:pt x="2028825" y="685800"/>
                </a:lnTo>
                <a:lnTo>
                  <a:pt x="1647825" y="628650"/>
                </a:lnTo>
                <a:lnTo>
                  <a:pt x="1181100" y="733425"/>
                </a:lnTo>
                <a:lnTo>
                  <a:pt x="914400" y="590550"/>
                </a:lnTo>
                <a:lnTo>
                  <a:pt x="590550" y="790575"/>
                </a:lnTo>
                <a:lnTo>
                  <a:pt x="219075" y="647700"/>
                </a:lnTo>
                <a:lnTo>
                  <a:pt x="0" y="590550"/>
                </a:lnTo>
                <a:lnTo>
                  <a:pt x="9525" y="0"/>
                </a:lnTo>
                <a:lnTo>
                  <a:pt x="238125" y="0"/>
                </a:lnTo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5724525" y="2918241"/>
            <a:ext cx="2171700" cy="233362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40000"/>
                  <a:lumOff val="60000"/>
                </a:schemeClr>
              </a:gs>
              <a:gs pos="48000">
                <a:schemeClr val="accent2">
                  <a:lumMod val="60000"/>
                  <a:lumOff val="40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1"/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098" name="Rectangle 5"/>
          <p:cNvSpPr>
            <a:spLocks noGrp="1"/>
          </p:cNvSpPr>
          <p:nvPr>
            <p:ph type="title" idx="4294967295"/>
          </p:nvPr>
        </p:nvSpPr>
        <p:spPr>
          <a:xfrm>
            <a:off x="381000" y="263525"/>
            <a:ext cx="8229600" cy="1066800"/>
          </a:xfrm>
        </p:spPr>
        <p:txBody>
          <a:bodyPr/>
          <a:lstStyle/>
          <a:p>
            <a:r>
              <a:rPr lang="en-GB" dirty="0" smtClean="0"/>
              <a:t>Nanoindentation hardness: Fe </a:t>
            </a:r>
            <a:r>
              <a:rPr lang="en-GB" dirty="0"/>
              <a:t>5%Cr 0.6dpa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2184400" y="3504198"/>
            <a:ext cx="2514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FF0000"/>
                </a:solidFill>
              </a:rPr>
              <a:t>High Dose Rate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955800" y="3670300"/>
            <a:ext cx="622300" cy="12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 flipV="1">
            <a:off x="3130550" y="4273550"/>
            <a:ext cx="203200" cy="130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3" name="TextBox 6"/>
          <p:cNvSpPr txBox="1">
            <a:spLocks noChangeArrowheads="1"/>
          </p:cNvSpPr>
          <p:nvPr/>
        </p:nvSpPr>
        <p:spPr bwMode="auto">
          <a:xfrm>
            <a:off x="2232025" y="4789904"/>
            <a:ext cx="2108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Un-irradiated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06625" y="2451100"/>
            <a:ext cx="214630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600" b="1" dirty="0">
                <a:solidFill>
                  <a:srgbClr val="2D2D8A">
                    <a:lumMod val="60000"/>
                    <a:lumOff val="40000"/>
                  </a:srgbClr>
                </a:solidFill>
              </a:rPr>
              <a:t>Low Dose Rate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1828800" y="2667000"/>
            <a:ext cx="603250" cy="1"/>
          </a:xfrm>
          <a:prstGeom prst="straightConnector1">
            <a:avLst/>
          </a:prstGeom>
          <a:ln>
            <a:solidFill>
              <a:schemeClr val="tx2">
                <a:lumMod val="75000"/>
                <a:lumOff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 bwMode="auto">
          <a:xfrm>
            <a:off x="1428750" y="5334000"/>
            <a:ext cx="27527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pic>
        <p:nvPicPr>
          <p:cNvPr id="31765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0" y="5242758"/>
            <a:ext cx="4171950" cy="567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 bwMode="auto">
          <a:xfrm>
            <a:off x="6810375" y="3046829"/>
            <a:ext cx="1609725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6819900" y="2932529"/>
            <a:ext cx="1609725" cy="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Down Arrow 13"/>
          <p:cNvSpPr/>
          <p:nvPr/>
        </p:nvSpPr>
        <p:spPr bwMode="auto">
          <a:xfrm>
            <a:off x="8143875" y="2748879"/>
            <a:ext cx="361950" cy="169277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22" name="Down Arrow 21"/>
          <p:cNvSpPr/>
          <p:nvPr/>
        </p:nvSpPr>
        <p:spPr bwMode="auto">
          <a:xfrm flipV="1">
            <a:off x="8143875" y="3051421"/>
            <a:ext cx="361950" cy="169277"/>
          </a:xfrm>
          <a:prstGeom prst="down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5724525" y="3676650"/>
            <a:ext cx="2171700" cy="31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7172325" y="3000375"/>
            <a:ext cx="1858576" cy="3749938"/>
          </a:xfrm>
          <a:custGeom>
            <a:avLst/>
            <a:gdLst>
              <a:gd name="connsiteX0" fmla="*/ 1295400 w 1858576"/>
              <a:gd name="connsiteY0" fmla="*/ 0 h 3749938"/>
              <a:gd name="connsiteX1" fmla="*/ 1781175 w 1858576"/>
              <a:gd name="connsiteY1" fmla="*/ 1200150 h 3749938"/>
              <a:gd name="connsiteX2" fmla="*/ 1666875 w 1858576"/>
              <a:gd name="connsiteY2" fmla="*/ 3505200 h 3749938"/>
              <a:gd name="connsiteX3" fmla="*/ 0 w 1858576"/>
              <a:gd name="connsiteY3" fmla="*/ 3571875 h 3749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8576" h="3749938">
                <a:moveTo>
                  <a:pt x="1295400" y="0"/>
                </a:moveTo>
                <a:cubicBezTo>
                  <a:pt x="1507331" y="307975"/>
                  <a:pt x="1719263" y="615950"/>
                  <a:pt x="1781175" y="1200150"/>
                </a:cubicBezTo>
                <a:cubicBezTo>
                  <a:pt x="1843088" y="1784350"/>
                  <a:pt x="1963737" y="3109913"/>
                  <a:pt x="1666875" y="3505200"/>
                </a:cubicBezTo>
                <a:cubicBezTo>
                  <a:pt x="1370013" y="3900487"/>
                  <a:pt x="685006" y="3736181"/>
                  <a:pt x="0" y="3571875"/>
                </a:cubicBezTo>
              </a:path>
            </a:pathLst>
          </a:cu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8" name="Chord 17"/>
          <p:cNvSpPr/>
          <p:nvPr/>
        </p:nvSpPr>
        <p:spPr bwMode="auto">
          <a:xfrm>
            <a:off x="6355556" y="2479297"/>
            <a:ext cx="909638" cy="877887"/>
          </a:xfrm>
          <a:prstGeom prst="chord">
            <a:avLst>
              <a:gd name="adj1" fmla="val 21581633"/>
              <a:gd name="adj2" fmla="val 10808859"/>
            </a:avLst>
          </a:prstGeom>
          <a:gradFill flip="none" rotWithShape="1">
            <a:gsLst>
              <a:gs pos="0">
                <a:srgbClr val="00B050">
                  <a:tint val="66000"/>
                  <a:satMod val="160000"/>
                  <a:alpha val="35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flipV="1">
            <a:off x="6267451" y="2789654"/>
            <a:ext cx="1085850" cy="257175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23797" y="2528501"/>
            <a:ext cx="792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000000"/>
                </a:solidFill>
              </a:rPr>
              <a:t>Indenter</a:t>
            </a:r>
            <a:endParaRPr lang="en-GB" sz="1200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35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1"/>
          <p:cNvSpPr>
            <a:spLocks noGrp="1"/>
          </p:cNvSpPr>
          <p:nvPr>
            <p:ph type="title"/>
          </p:nvPr>
        </p:nvSpPr>
        <p:spPr>
          <a:xfrm>
            <a:off x="457200" y="301752"/>
            <a:ext cx="8229600" cy="1066800"/>
          </a:xfrm>
        </p:spPr>
        <p:txBody>
          <a:bodyPr/>
          <a:lstStyle/>
          <a:p>
            <a:r>
              <a:rPr lang="en-GB" altLang="zh-CN" b="1" dirty="0" smtClean="0">
                <a:solidFill>
                  <a:srgbClr val="FF0000"/>
                </a:solidFill>
                <a:ea typeface="SimSun" pitchFamily="2" charset="-122"/>
              </a:rPr>
              <a:t>TEM of ion irradiation damage Fe 5%Cr 300ºC</a:t>
            </a:r>
            <a:endParaRPr lang="zh-CN" altLang="en-US" b="1" dirty="0" smtClean="0">
              <a:solidFill>
                <a:srgbClr val="FF0000"/>
              </a:solidFill>
              <a:ea typeface="SimSun" pitchFamily="2" charset="-122"/>
            </a:endParaRPr>
          </a:p>
        </p:txBody>
      </p:sp>
      <p:pic>
        <p:nvPicPr>
          <p:cNvPr id="2051" name="图片 11" descr="图片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3290" y="1143000"/>
            <a:ext cx="7576038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1" name="直接箭头连接符 20"/>
          <p:cNvCxnSpPr/>
          <p:nvPr/>
        </p:nvCxnSpPr>
        <p:spPr bwMode="auto">
          <a:xfrm rot="16200000" flipV="1">
            <a:off x="857250" y="1439741"/>
            <a:ext cx="571500" cy="263769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 bwMode="auto">
          <a:xfrm rot="5400000" flipH="1" flipV="1">
            <a:off x="4550019" y="1368304"/>
            <a:ext cx="571500" cy="26376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2054" name="TextBox 23"/>
          <p:cNvSpPr txBox="1">
            <a:spLocks noChangeArrowheads="1"/>
          </p:cNvSpPr>
          <p:nvPr/>
        </p:nvSpPr>
        <p:spPr bwMode="auto">
          <a:xfrm>
            <a:off x="1143001" y="1285875"/>
            <a:ext cx="92319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rgbClr val="3333FF"/>
                </a:solidFill>
                <a:ea typeface="SimSun" pitchFamily="2" charset="-122"/>
              </a:rPr>
              <a:t>110</a:t>
            </a:r>
            <a:endParaRPr lang="zh-CN" altLang="en-US" sz="2000" b="1">
              <a:solidFill>
                <a:srgbClr val="3333FF"/>
              </a:solidFill>
              <a:ea typeface="SimSun" pitchFamily="2" charset="-122"/>
            </a:endParaRPr>
          </a:p>
        </p:txBody>
      </p:sp>
      <p:sp>
        <p:nvSpPr>
          <p:cNvPr id="2055" name="TextBox 24"/>
          <p:cNvSpPr txBox="1">
            <a:spLocks noChangeArrowheads="1"/>
          </p:cNvSpPr>
          <p:nvPr/>
        </p:nvSpPr>
        <p:spPr bwMode="auto">
          <a:xfrm>
            <a:off x="4769828" y="1428750"/>
            <a:ext cx="8572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>
                <a:solidFill>
                  <a:srgbClr val="3333FF"/>
                </a:solidFill>
                <a:ea typeface="SimSun" pitchFamily="2" charset="-122"/>
              </a:rPr>
              <a:t>110</a:t>
            </a:r>
            <a:endParaRPr lang="zh-CN" altLang="en-US" sz="2000" b="1">
              <a:solidFill>
                <a:srgbClr val="3333FF"/>
              </a:solidFill>
              <a:ea typeface="SimSun" pitchFamily="2" charset="-122"/>
            </a:endParaRPr>
          </a:p>
        </p:txBody>
      </p:sp>
      <p:sp>
        <p:nvSpPr>
          <p:cNvPr id="2056" name="TextBox 25"/>
          <p:cNvSpPr txBox="1">
            <a:spLocks noChangeArrowheads="1"/>
          </p:cNvSpPr>
          <p:nvPr/>
        </p:nvSpPr>
        <p:spPr bwMode="auto">
          <a:xfrm>
            <a:off x="3219274" y="5446968"/>
            <a:ext cx="9321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200" b="1" dirty="0">
                <a:solidFill>
                  <a:srgbClr val="3333FF"/>
                </a:solidFill>
                <a:ea typeface="SimSun" pitchFamily="2" charset="-122"/>
              </a:rPr>
              <a:t>100nm</a:t>
            </a:r>
            <a:endParaRPr lang="zh-CN" altLang="en-US" sz="1200" b="1" dirty="0">
              <a:solidFill>
                <a:srgbClr val="3333FF"/>
              </a:solidFill>
              <a:ea typeface="SimSun" pitchFamily="2" charset="-122"/>
            </a:endParaRPr>
          </a:p>
        </p:txBody>
      </p:sp>
      <p:cxnSp>
        <p:nvCxnSpPr>
          <p:cNvPr id="28" name="直接连接符 27"/>
          <p:cNvCxnSpPr/>
          <p:nvPr/>
        </p:nvCxnSpPr>
        <p:spPr bwMode="auto">
          <a:xfrm rot="16200000" flipH="1">
            <a:off x="1872029" y="3842971"/>
            <a:ext cx="5429250" cy="2930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 bwMode="auto">
          <a:xfrm>
            <a:off x="3187212" y="5857875"/>
            <a:ext cx="857250" cy="1588"/>
          </a:xfrm>
          <a:prstGeom prst="line">
            <a:avLst/>
          </a:prstGeom>
          <a:ln w="57150">
            <a:headEnd type="none" w="med" len="med"/>
            <a:tailEnd type="none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61" name="TextBox 2"/>
          <p:cNvSpPr txBox="1">
            <a:spLocks noChangeArrowheads="1"/>
          </p:cNvSpPr>
          <p:nvPr/>
        </p:nvSpPr>
        <p:spPr bwMode="auto">
          <a:xfrm>
            <a:off x="851378" y="5589588"/>
            <a:ext cx="1686680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2400" b="1">
                <a:solidFill>
                  <a:srgbClr val="343C8C"/>
                </a:solidFill>
                <a:ea typeface="SimSun" pitchFamily="2" charset="-122"/>
              </a:rPr>
              <a:t>Low dose </a:t>
            </a:r>
            <a:br>
              <a:rPr lang="en-GB" altLang="zh-CN" sz="2400" b="1">
                <a:solidFill>
                  <a:srgbClr val="343C8C"/>
                </a:solidFill>
                <a:ea typeface="SimSun" pitchFamily="2" charset="-122"/>
              </a:rPr>
            </a:br>
            <a:r>
              <a:rPr lang="en-GB" altLang="zh-CN" sz="2400" b="1">
                <a:solidFill>
                  <a:srgbClr val="343C8C"/>
                </a:solidFill>
                <a:ea typeface="SimSun" pitchFamily="2" charset="-122"/>
              </a:rPr>
              <a:t>rate</a:t>
            </a:r>
          </a:p>
        </p:txBody>
      </p:sp>
      <p:sp>
        <p:nvSpPr>
          <p:cNvPr id="2062" name="TextBox 13"/>
          <p:cNvSpPr txBox="1">
            <a:spLocks noChangeArrowheads="1"/>
          </p:cNvSpPr>
          <p:nvPr/>
        </p:nvSpPr>
        <p:spPr bwMode="auto">
          <a:xfrm>
            <a:off x="4769789" y="5661025"/>
            <a:ext cx="1755610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zh-CN" sz="2400" b="1">
                <a:solidFill>
                  <a:srgbClr val="343C8C"/>
                </a:solidFill>
                <a:ea typeface="SimSun" pitchFamily="2" charset="-122"/>
              </a:rPr>
              <a:t>High dose </a:t>
            </a:r>
            <a:br>
              <a:rPr lang="en-GB" altLang="zh-CN" sz="2400" b="1">
                <a:solidFill>
                  <a:srgbClr val="343C8C"/>
                </a:solidFill>
                <a:ea typeface="SimSun" pitchFamily="2" charset="-122"/>
              </a:rPr>
            </a:br>
            <a:r>
              <a:rPr lang="en-GB" altLang="zh-CN" sz="2400" b="1">
                <a:solidFill>
                  <a:srgbClr val="343C8C"/>
                </a:solidFill>
                <a:ea typeface="SimSun" pitchFamily="2" charset="-122"/>
              </a:rPr>
              <a:t>rate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232605" y="6581001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S. Xu 2012</a:t>
            </a:r>
            <a:endParaRPr lang="en-GB" sz="1200" b="1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92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2841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2400" kern="0" dirty="0" smtClean="0"/>
              <a:t>Tungsten transmutation in fusion power reactor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0" y="1398974"/>
            <a:ext cx="8844290" cy="47834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0" y="6182460"/>
            <a:ext cx="400050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636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4" y="2228805"/>
            <a:ext cx="3813175" cy="3114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398" y="2066927"/>
            <a:ext cx="406785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11521" y="147071"/>
            <a:ext cx="1339897" cy="3509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15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172833" y="144120"/>
            <a:ext cx="1406957" cy="3582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202611" y="3012906"/>
            <a:ext cx="156485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3333FF"/>
                </a:solidFill>
              </a:rPr>
              <a:t>Low dose rate</a:t>
            </a:r>
            <a:endParaRPr lang="en-GB" sz="1600" b="1" dirty="0">
              <a:solidFill>
                <a:srgbClr val="3333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24325" y="3110331"/>
            <a:ext cx="160973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FF0000"/>
                </a:solidFill>
              </a:rPr>
              <a:t>High dose rate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3097" y="5343527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3333FF"/>
                </a:solidFill>
              </a:rPr>
              <a:t>APT data for the Fe 5%Cr alloy irradiated at 400  </a:t>
            </a:r>
            <a:r>
              <a:rPr lang="en-US" sz="1200" dirty="0" err="1" smtClean="0">
                <a:solidFill>
                  <a:srgbClr val="3333FF"/>
                </a:solidFill>
              </a:rPr>
              <a:t>Cwith</a:t>
            </a:r>
            <a:r>
              <a:rPr lang="en-US" sz="1200" dirty="0" smtClean="0">
                <a:solidFill>
                  <a:srgbClr val="3333FF"/>
                </a:solidFill>
              </a:rPr>
              <a:t> the low dose rate (a)and high dose rate.(b)The </a:t>
            </a:r>
            <a:r>
              <a:rPr lang="en-US" sz="1200" dirty="0" err="1" smtClean="0">
                <a:solidFill>
                  <a:srgbClr val="3333FF"/>
                </a:solidFill>
              </a:rPr>
              <a:t>figureincludes</a:t>
            </a:r>
            <a:r>
              <a:rPr lang="en-US" sz="1200" dirty="0" smtClean="0">
                <a:solidFill>
                  <a:srgbClr val="3333FF"/>
                </a:solidFill>
              </a:rPr>
              <a:t> an atom map showing Fe atoms and a0.5 at.%</a:t>
            </a:r>
            <a:r>
              <a:rPr lang="en-US" sz="1200" dirty="0" err="1" smtClean="0">
                <a:solidFill>
                  <a:srgbClr val="3333FF"/>
                </a:solidFill>
              </a:rPr>
              <a:t>CrN</a:t>
            </a:r>
            <a:r>
              <a:rPr lang="en-US" sz="1200" dirty="0" smtClean="0">
                <a:solidFill>
                  <a:srgbClr val="3333FF"/>
                </a:solidFill>
              </a:rPr>
              <a:t> </a:t>
            </a:r>
            <a:r>
              <a:rPr lang="en-US" sz="1200" dirty="0" err="1" smtClean="0">
                <a:solidFill>
                  <a:srgbClr val="3333FF"/>
                </a:solidFill>
              </a:rPr>
              <a:t>isoconcentration</a:t>
            </a:r>
            <a:r>
              <a:rPr lang="en-US" sz="1200" dirty="0" smtClean="0">
                <a:solidFill>
                  <a:srgbClr val="3333FF"/>
                </a:solidFill>
              </a:rPr>
              <a:t> surface (</a:t>
            </a:r>
            <a:r>
              <a:rPr lang="en-US" sz="1200" dirty="0" err="1" smtClean="0">
                <a:solidFill>
                  <a:srgbClr val="3333FF"/>
                </a:solidFill>
              </a:rPr>
              <a:t>i</a:t>
            </a:r>
            <a:r>
              <a:rPr lang="en-US" sz="1200" dirty="0" smtClean="0">
                <a:solidFill>
                  <a:srgbClr val="3333FF"/>
                </a:solidFill>
              </a:rPr>
              <a:t>)and proximity histograms showing the variation in composition from the </a:t>
            </a:r>
            <a:r>
              <a:rPr lang="en-US" sz="1200" dirty="0" err="1" smtClean="0">
                <a:solidFill>
                  <a:srgbClr val="3333FF"/>
                </a:solidFill>
              </a:rPr>
              <a:t>centre</a:t>
            </a:r>
            <a:r>
              <a:rPr lang="en-US" sz="1200" dirty="0" smtClean="0">
                <a:solidFill>
                  <a:srgbClr val="3333FF"/>
                </a:solidFill>
              </a:rPr>
              <a:t> of enrichment outwards into the matrix (ii).Centre of enrichment is </a:t>
            </a:r>
            <a:r>
              <a:rPr lang="en-US" sz="1200" dirty="0" err="1" smtClean="0">
                <a:solidFill>
                  <a:srgbClr val="3333FF"/>
                </a:solidFill>
              </a:rPr>
              <a:t>definedas</a:t>
            </a:r>
            <a:r>
              <a:rPr lang="en-US" sz="1200" dirty="0" smtClean="0">
                <a:solidFill>
                  <a:srgbClr val="3333FF"/>
                </a:solidFill>
              </a:rPr>
              <a:t> the region of highest </a:t>
            </a:r>
            <a:r>
              <a:rPr lang="en-US" sz="1200" dirty="0" err="1" smtClean="0">
                <a:solidFill>
                  <a:srgbClr val="3333FF"/>
                </a:solidFill>
              </a:rPr>
              <a:t>CrN</a:t>
            </a:r>
            <a:r>
              <a:rPr lang="en-US" sz="1200" dirty="0" smtClean="0">
                <a:solidFill>
                  <a:srgbClr val="3333FF"/>
                </a:solidFill>
              </a:rPr>
              <a:t> concentration.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470398" y="6576536"/>
            <a:ext cx="46733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solidFill>
                  <a:srgbClr val="FFFFFF">
                    <a:lumMod val="65000"/>
                  </a:srgbClr>
                </a:solidFill>
              </a:rPr>
              <a:t>C.D. </a:t>
            </a:r>
            <a:r>
              <a:rPr lang="en-US" sz="1200" b="1" dirty="0" err="1">
                <a:solidFill>
                  <a:srgbClr val="FFFFFF">
                    <a:lumMod val="65000"/>
                  </a:srgbClr>
                </a:solidFill>
              </a:rPr>
              <a:t>Hardie</a:t>
            </a:r>
            <a:r>
              <a:rPr lang="en-US" sz="1200" b="1" dirty="0">
                <a:solidFill>
                  <a:srgbClr val="FFFFFF">
                    <a:lumMod val="65000"/>
                  </a:srgbClr>
                </a:solidFill>
              </a:rPr>
              <a:t> et al. </a:t>
            </a:r>
            <a:r>
              <a:rPr lang="en-US" sz="1200" b="1" dirty="0" smtClean="0">
                <a:solidFill>
                  <a:srgbClr val="FFFFFF">
                    <a:lumMod val="65000"/>
                  </a:srgbClr>
                </a:solidFill>
              </a:rPr>
              <a:t> J </a:t>
            </a:r>
            <a:r>
              <a:rPr lang="en-US" sz="1200" b="1" dirty="0">
                <a:solidFill>
                  <a:srgbClr val="FFFFFF">
                    <a:lumMod val="65000"/>
                  </a:srgbClr>
                </a:solidFill>
              </a:rPr>
              <a:t>Nuclear Materials 439 (2013) 33–40</a:t>
            </a:r>
            <a:endParaRPr lang="en-GB" sz="1200" b="1" dirty="0">
              <a:solidFill>
                <a:srgbClr val="FFFFFF">
                  <a:lumMod val="65000"/>
                </a:srgbClr>
              </a:solidFill>
            </a:endParaRPr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457200" y="301752"/>
            <a:ext cx="8229600" cy="1066800"/>
          </a:xfrm>
        </p:spPr>
        <p:txBody>
          <a:bodyPr/>
          <a:lstStyle/>
          <a:p>
            <a:r>
              <a:rPr lang="en-GB" altLang="zh-CN" b="1" dirty="0" smtClean="0">
                <a:solidFill>
                  <a:srgbClr val="FF0000"/>
                </a:solidFill>
                <a:ea typeface="SimSun" pitchFamily="2" charset="-122"/>
              </a:rPr>
              <a:t>APT of ion irradiation damage Fe 5%Cr 400ºC</a:t>
            </a:r>
            <a:endParaRPr lang="zh-CN" altLang="en-US" b="1" dirty="0" smtClean="0">
              <a:solidFill>
                <a:srgbClr val="FF0000"/>
              </a:solidFill>
              <a:ea typeface="SimSun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144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2425" y="104774"/>
            <a:ext cx="8229600" cy="754063"/>
          </a:xfrm>
        </p:spPr>
        <p:txBody>
          <a:bodyPr/>
          <a:lstStyle/>
          <a:p>
            <a:pPr eaLnBrk="1" hangingPunct="1"/>
            <a:r>
              <a:rPr lang="en-GB" dirty="0" smtClean="0"/>
              <a:t>Micro-mechanical Testing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685800" y="2724150"/>
            <a:ext cx="104775" cy="396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 b="1" dirty="0">
              <a:solidFill>
                <a:srgbClr val="FFFFFF"/>
              </a:solidFill>
            </a:endParaRPr>
          </a:p>
        </p:txBody>
      </p:sp>
      <p:sp>
        <p:nvSpPr>
          <p:cNvPr id="40967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3857625" y="65214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 b="1">
                <a:solidFill>
                  <a:srgbClr val="3333FF"/>
                </a:solidFill>
                <a:latin typeface="Arial" pitchFamily="34" charset="0"/>
              </a:defRPr>
            </a:lvl1pPr>
            <a:lvl2pPr marL="742950" indent="-285750">
              <a:defRPr sz="1200" b="1">
                <a:solidFill>
                  <a:srgbClr val="3333FF"/>
                </a:solidFill>
                <a:latin typeface="Arial" pitchFamily="34" charset="0"/>
              </a:defRPr>
            </a:lvl2pPr>
            <a:lvl3pPr marL="1143000" indent="-228600">
              <a:defRPr sz="1200" b="1">
                <a:solidFill>
                  <a:srgbClr val="3333FF"/>
                </a:solidFill>
                <a:latin typeface="Arial" pitchFamily="34" charset="0"/>
              </a:defRPr>
            </a:lvl3pPr>
            <a:lvl4pPr marL="1600200" indent="-228600">
              <a:defRPr sz="1200" b="1">
                <a:solidFill>
                  <a:srgbClr val="3333FF"/>
                </a:solidFill>
                <a:latin typeface="Arial" pitchFamily="34" charset="0"/>
              </a:defRPr>
            </a:lvl4pPr>
            <a:lvl5pPr marL="2057400" indent="-228600">
              <a:defRPr sz="1200" b="1">
                <a:solidFill>
                  <a:srgbClr val="3333FF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3333FF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3333FF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3333FF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3333FF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62D9D3B-B7FA-4357-B723-0AE48278965A}" type="slidenum">
              <a:rPr lang="en-GB" sz="1400" b="0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51</a:t>
            </a:fld>
            <a:endParaRPr lang="en-GB" sz="1400" b="0" smtClean="0">
              <a:solidFill>
                <a:srgbClr val="FFFF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972939" y="6529000"/>
            <a:ext cx="3171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>
                    <a:lumMod val="50000"/>
                  </a:srgbClr>
                </a:solidFill>
              </a:rPr>
              <a:t>Chris </a:t>
            </a:r>
            <a:r>
              <a:rPr lang="en-GB" sz="1200" b="1" dirty="0" err="1" smtClean="0">
                <a:solidFill>
                  <a:srgbClr val="FFFFFF">
                    <a:lumMod val="50000"/>
                  </a:srgbClr>
                </a:solidFill>
              </a:rPr>
              <a:t>Hardie</a:t>
            </a:r>
            <a:r>
              <a:rPr lang="en-GB" sz="1200" b="1" dirty="0" smtClean="0">
                <a:solidFill>
                  <a:srgbClr val="FFFFFF">
                    <a:lumMod val="50000"/>
                  </a:srgbClr>
                </a:solidFill>
              </a:rPr>
              <a:t>, </a:t>
            </a:r>
            <a:r>
              <a:rPr lang="en-GB" sz="1200" b="1" dirty="0" err="1" smtClean="0">
                <a:solidFill>
                  <a:srgbClr val="FFFFFF">
                    <a:lumMod val="50000"/>
                  </a:srgbClr>
                </a:solidFill>
              </a:rPr>
              <a:t>D.Phil</a:t>
            </a:r>
            <a:r>
              <a:rPr lang="en-GB" sz="1200" b="1" dirty="0" smtClean="0">
                <a:solidFill>
                  <a:srgbClr val="FFFFFF">
                    <a:lumMod val="50000"/>
                  </a:srgbClr>
                </a:solidFill>
              </a:rPr>
              <a:t> Thesis, Oxford, 2013</a:t>
            </a:r>
            <a:endParaRPr lang="en-GB" sz="1200" b="1" dirty="0">
              <a:solidFill>
                <a:srgbClr val="FFFFFF">
                  <a:lumMod val="50000"/>
                </a:srgb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954825" y="904875"/>
            <a:ext cx="2483700" cy="199072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808830"/>
            <a:ext cx="7393795" cy="2305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38187" y="1552575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3333FF"/>
                </a:solidFill>
              </a:rPr>
              <a:t>0 </a:t>
            </a:r>
            <a:r>
              <a:rPr lang="en-GB" sz="1400" b="1" dirty="0" err="1" smtClean="0">
                <a:solidFill>
                  <a:srgbClr val="3333FF"/>
                </a:solidFill>
              </a:rPr>
              <a:t>dpa</a:t>
            </a:r>
            <a:endParaRPr lang="en-GB" sz="1400" b="1" dirty="0">
              <a:solidFill>
                <a:srgbClr val="3333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03165" y="1042958"/>
            <a:ext cx="8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3333FF"/>
                </a:solidFill>
              </a:rPr>
              <a:t>6.8 </a:t>
            </a:r>
            <a:r>
              <a:rPr lang="en-GB" sz="1400" b="1" dirty="0" err="1" smtClean="0">
                <a:solidFill>
                  <a:srgbClr val="3333FF"/>
                </a:solidFill>
              </a:rPr>
              <a:t>dpa</a:t>
            </a:r>
            <a:endParaRPr lang="en-GB" sz="1400" b="1" dirty="0">
              <a:solidFill>
                <a:srgbClr val="3333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746220" y="1138988"/>
            <a:ext cx="13120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3333FF"/>
                </a:solidFill>
              </a:rPr>
              <a:t>Fe-12%Cr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Ion – irradiated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Fe</a:t>
            </a:r>
            <a:r>
              <a:rPr lang="en-GB" sz="1200" b="1" baseline="30000" dirty="0" smtClean="0">
                <a:solidFill>
                  <a:srgbClr val="3333FF"/>
                </a:solidFill>
              </a:rPr>
              <a:t>+</a:t>
            </a:r>
            <a:endParaRPr lang="en-GB" sz="1200" b="1" dirty="0" smtClean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0.5MeV &amp; 2MeV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320°C</a:t>
            </a: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 </a:t>
            </a:r>
            <a:endParaRPr lang="en-GB" sz="1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804500"/>
      </p:ext>
    </p:extLst>
  </p:cSld>
  <p:clrMapOvr>
    <a:masterClrMapping/>
  </p:clrMapOvr>
  <p:transition advTm="10779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2425" y="104774"/>
            <a:ext cx="8229600" cy="754063"/>
          </a:xfrm>
        </p:spPr>
        <p:txBody>
          <a:bodyPr/>
          <a:lstStyle/>
          <a:p>
            <a:pPr eaLnBrk="1" hangingPunct="1"/>
            <a:r>
              <a:rPr lang="en-GB" dirty="0" smtClean="0"/>
              <a:t>Micro-mechanical Testing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685800" y="2724150"/>
            <a:ext cx="104775" cy="3962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200" b="1" dirty="0">
              <a:solidFill>
                <a:srgbClr val="FFFFFF"/>
              </a:solidFill>
            </a:endParaRPr>
          </a:p>
        </p:txBody>
      </p:sp>
      <p:sp>
        <p:nvSpPr>
          <p:cNvPr id="40967" name="Slide Number Placeholder 10"/>
          <p:cNvSpPr>
            <a:spLocks noGrp="1"/>
          </p:cNvSpPr>
          <p:nvPr>
            <p:ph type="sldNum" sz="quarter" idx="4294967295"/>
          </p:nvPr>
        </p:nvSpPr>
        <p:spPr>
          <a:xfrm>
            <a:off x="3857625" y="6521450"/>
            <a:ext cx="21336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 b="1">
                <a:solidFill>
                  <a:srgbClr val="3333FF"/>
                </a:solidFill>
                <a:latin typeface="Arial" pitchFamily="34" charset="0"/>
              </a:defRPr>
            </a:lvl1pPr>
            <a:lvl2pPr marL="742950" indent="-285750">
              <a:defRPr sz="1200" b="1">
                <a:solidFill>
                  <a:srgbClr val="3333FF"/>
                </a:solidFill>
                <a:latin typeface="Arial" pitchFamily="34" charset="0"/>
              </a:defRPr>
            </a:lvl2pPr>
            <a:lvl3pPr marL="1143000" indent="-228600">
              <a:defRPr sz="1200" b="1">
                <a:solidFill>
                  <a:srgbClr val="3333FF"/>
                </a:solidFill>
                <a:latin typeface="Arial" pitchFamily="34" charset="0"/>
              </a:defRPr>
            </a:lvl3pPr>
            <a:lvl4pPr marL="1600200" indent="-228600">
              <a:defRPr sz="1200" b="1">
                <a:solidFill>
                  <a:srgbClr val="3333FF"/>
                </a:solidFill>
                <a:latin typeface="Arial" pitchFamily="34" charset="0"/>
              </a:defRPr>
            </a:lvl4pPr>
            <a:lvl5pPr marL="2057400" indent="-228600">
              <a:defRPr sz="1200" b="1">
                <a:solidFill>
                  <a:srgbClr val="3333FF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3333FF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3333FF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3333FF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 b="1">
                <a:solidFill>
                  <a:srgbClr val="3333FF"/>
                </a:solidFill>
                <a:latin typeface="Arial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562D9D3B-B7FA-4357-B723-0AE48278965A}" type="slidenum">
              <a:rPr lang="en-GB" sz="1400" b="0" smtClean="0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52</a:t>
            </a:fld>
            <a:endParaRPr lang="en-GB" sz="1400" b="0" smtClean="0">
              <a:solidFill>
                <a:srgbClr val="FFFFFF"/>
              </a:solidFill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779894"/>
            <a:ext cx="7010400" cy="247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5972939" y="6529000"/>
            <a:ext cx="31710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>
                    <a:lumMod val="50000"/>
                  </a:srgbClr>
                </a:solidFill>
              </a:rPr>
              <a:t>Chris </a:t>
            </a:r>
            <a:r>
              <a:rPr lang="en-GB" sz="1200" b="1" dirty="0" err="1" smtClean="0">
                <a:solidFill>
                  <a:srgbClr val="FFFFFF">
                    <a:lumMod val="50000"/>
                  </a:srgbClr>
                </a:solidFill>
              </a:rPr>
              <a:t>Hardie</a:t>
            </a:r>
            <a:r>
              <a:rPr lang="en-GB" sz="1200" b="1" dirty="0" smtClean="0">
                <a:solidFill>
                  <a:srgbClr val="FFFFFF">
                    <a:lumMod val="50000"/>
                  </a:srgbClr>
                </a:solidFill>
              </a:rPr>
              <a:t>, </a:t>
            </a:r>
            <a:r>
              <a:rPr lang="en-GB" sz="1200" b="1" dirty="0" err="1" smtClean="0">
                <a:solidFill>
                  <a:srgbClr val="FFFFFF">
                    <a:lumMod val="50000"/>
                  </a:srgbClr>
                </a:solidFill>
              </a:rPr>
              <a:t>D.Phil</a:t>
            </a:r>
            <a:r>
              <a:rPr lang="en-GB" sz="1200" b="1" dirty="0" smtClean="0">
                <a:solidFill>
                  <a:srgbClr val="FFFFFF">
                    <a:lumMod val="50000"/>
                  </a:srgbClr>
                </a:solidFill>
              </a:rPr>
              <a:t> Thesis, Oxford, 2013</a:t>
            </a:r>
            <a:endParaRPr lang="en-GB" sz="1200" b="1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t="6561" b="19301"/>
          <a:stretch>
            <a:fillRect/>
          </a:stretch>
        </p:blipFill>
        <p:spPr bwMode="auto">
          <a:xfrm>
            <a:off x="4176287" y="3254431"/>
            <a:ext cx="4584700" cy="3131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4" cstate="print"/>
          <a:srcRect t="11379" b="6625"/>
          <a:stretch>
            <a:fillRect/>
          </a:stretch>
        </p:blipFill>
        <p:spPr bwMode="auto">
          <a:xfrm>
            <a:off x="439947" y="3406831"/>
            <a:ext cx="2440940" cy="184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Connector 17"/>
          <p:cNvCxnSpPr/>
          <p:nvPr/>
        </p:nvCxnSpPr>
        <p:spPr>
          <a:xfrm>
            <a:off x="4315155" y="3408486"/>
            <a:ext cx="953667" cy="4528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9" name="Rectangle 18"/>
          <p:cNvSpPr/>
          <p:nvPr/>
        </p:nvSpPr>
        <p:spPr>
          <a:xfrm>
            <a:off x="1100348" y="4187809"/>
            <a:ext cx="488950" cy="33408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Georgia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097807" y="4511731"/>
            <a:ext cx="3070860" cy="187452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stealth" w="lg" len="lg"/>
          </a:ln>
          <a:effectLst/>
        </p:spPr>
      </p:cxnSp>
      <p:sp>
        <p:nvSpPr>
          <p:cNvPr id="21" name="Rectangle 20"/>
          <p:cNvSpPr/>
          <p:nvPr/>
        </p:nvSpPr>
        <p:spPr>
          <a:xfrm>
            <a:off x="4169937" y="3259439"/>
            <a:ext cx="4578145" cy="312808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 smtClean="0">
              <a:solidFill>
                <a:prstClr val="white"/>
              </a:solidFill>
              <a:latin typeface="Georgi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28112" y="3437742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0.1mm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445076" y="3413014"/>
            <a:ext cx="1019498" cy="369332"/>
            <a:chOff x="1853099" y="1337095"/>
            <a:chExt cx="1019498" cy="369332"/>
          </a:xfrm>
        </p:grpSpPr>
        <p:sp>
          <p:nvSpPr>
            <p:cNvPr id="24" name="TextBox 23"/>
            <p:cNvSpPr txBox="1"/>
            <p:nvPr/>
          </p:nvSpPr>
          <p:spPr>
            <a:xfrm>
              <a:off x="1853099" y="1337095"/>
              <a:ext cx="101949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en-GB" kern="0" dirty="0" smtClean="0">
                  <a:solidFill>
                    <a:srgbClr val="000000"/>
                  </a:solidFill>
                </a:rPr>
                <a:t>1mm     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1875957" y="1668596"/>
              <a:ext cx="981213" cy="0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</p:grpSp>
      <p:cxnSp>
        <p:nvCxnSpPr>
          <p:cNvPr id="26" name="Straight Arrow Connector 25"/>
          <p:cNvCxnSpPr/>
          <p:nvPr/>
        </p:nvCxnSpPr>
        <p:spPr>
          <a:xfrm flipV="1">
            <a:off x="1097807" y="3274991"/>
            <a:ext cx="3049581" cy="934816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stealth" w="lg" len="lg"/>
          </a:ln>
          <a:effectLst/>
        </p:spPr>
      </p:cxnSp>
      <p:cxnSp>
        <p:nvCxnSpPr>
          <p:cNvPr id="6" name="Straight Connector 5"/>
          <p:cNvCxnSpPr/>
          <p:nvPr/>
        </p:nvCxnSpPr>
        <p:spPr bwMode="auto">
          <a:xfrm>
            <a:off x="954825" y="904875"/>
            <a:ext cx="2483700" cy="1990725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TextBox 33"/>
          <p:cNvSpPr txBox="1"/>
          <p:nvPr/>
        </p:nvSpPr>
        <p:spPr>
          <a:xfrm>
            <a:off x="498834" y="1340704"/>
            <a:ext cx="651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3333FF"/>
                </a:solidFill>
              </a:rPr>
              <a:t>0 </a:t>
            </a:r>
            <a:r>
              <a:rPr lang="en-GB" sz="1400" b="1" dirty="0" err="1" smtClean="0">
                <a:solidFill>
                  <a:srgbClr val="3333FF"/>
                </a:solidFill>
              </a:rPr>
              <a:t>dpa</a:t>
            </a:r>
            <a:endParaRPr lang="en-GB" sz="1400" b="1" dirty="0">
              <a:solidFill>
                <a:srgbClr val="3333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60307" y="787098"/>
            <a:ext cx="8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3333FF"/>
                </a:solidFill>
              </a:rPr>
              <a:t>6.8 </a:t>
            </a:r>
            <a:r>
              <a:rPr lang="en-GB" sz="1400" b="1" dirty="0" err="1" smtClean="0">
                <a:solidFill>
                  <a:srgbClr val="3333FF"/>
                </a:solidFill>
              </a:rPr>
              <a:t>dpa</a:t>
            </a:r>
            <a:endParaRPr lang="en-GB" sz="1400" b="1" dirty="0">
              <a:solidFill>
                <a:srgbClr val="3333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46220" y="1138988"/>
            <a:ext cx="13120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3333FF"/>
                </a:solidFill>
              </a:rPr>
              <a:t>Fe-12%Cr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Ion – irradiated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Fe</a:t>
            </a:r>
            <a:r>
              <a:rPr lang="en-GB" sz="1200" b="1" baseline="30000" dirty="0" smtClean="0">
                <a:solidFill>
                  <a:srgbClr val="3333FF"/>
                </a:solidFill>
              </a:rPr>
              <a:t>+</a:t>
            </a:r>
            <a:endParaRPr lang="en-GB" sz="1200" b="1" dirty="0" smtClean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0.5MeV &amp; 2MeV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320°C</a:t>
            </a: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5263" y="5301555"/>
            <a:ext cx="131205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Fe-6%Cr</a:t>
            </a: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neutron – irradiated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288°C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1.7 </a:t>
            </a:r>
            <a:r>
              <a:rPr lang="en-GB" sz="1200" b="1" dirty="0" err="1" smtClean="0">
                <a:solidFill>
                  <a:srgbClr val="3333FF"/>
                </a:solidFill>
              </a:rPr>
              <a:t>dpa</a:t>
            </a: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 </a:t>
            </a:r>
            <a:endParaRPr lang="en-GB" sz="1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251750"/>
      </p:ext>
    </p:extLst>
  </p:cSld>
  <p:clrMapOvr>
    <a:masterClrMapping/>
  </p:clrMapOvr>
  <p:transition advTm="10779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947" t="693" r="1185" b="1658"/>
          <a:stretch>
            <a:fillRect/>
          </a:stretch>
        </p:blipFill>
        <p:spPr bwMode="auto">
          <a:xfrm>
            <a:off x="382157" y="671203"/>
            <a:ext cx="8379241" cy="5460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311" y="1252887"/>
            <a:ext cx="3620818" cy="247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3381555" y="733245"/>
            <a:ext cx="957532" cy="41406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361826">
            <a:off x="5901413" y="4096853"/>
            <a:ext cx="1745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070C0"/>
                </a:solidFill>
              </a:rPr>
              <a:t>Neutron-irradiated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361826">
            <a:off x="4041216" y="5123396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09900"/>
                </a:solidFill>
              </a:rPr>
              <a:t>Unirradiated</a:t>
            </a:r>
            <a:endParaRPr lang="en-GB" sz="1400" b="1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9154" y="2170346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FF0000"/>
                </a:solidFill>
              </a:rPr>
              <a:t>Ion-</a:t>
            </a:r>
            <a:br>
              <a:rPr lang="en-GB" sz="1400" b="1" dirty="0" smtClean="0">
                <a:solidFill>
                  <a:srgbClr val="FF0000"/>
                </a:solidFill>
              </a:rPr>
            </a:br>
            <a:r>
              <a:rPr lang="en-GB" sz="1400" b="1" dirty="0" smtClean="0">
                <a:solidFill>
                  <a:srgbClr val="FF0000"/>
                </a:solidFill>
              </a:rPr>
              <a:t>irradiated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950234" y="3001992"/>
            <a:ext cx="724619" cy="11645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200025" y="239741"/>
            <a:ext cx="841929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0000"/>
                </a:solidFill>
                <a:cs typeface="Arial" pitchFamily="34" charset="0"/>
              </a:rPr>
              <a:t>Micromechanical testing Fe-6%Cr – </a:t>
            </a:r>
            <a:r>
              <a:rPr lang="en-GB" sz="2800" b="1" dirty="0" smtClean="0">
                <a:solidFill>
                  <a:srgbClr val="FF0000"/>
                </a:solidFill>
                <a:cs typeface="Arial" pitchFamily="34" charset="0"/>
              </a:rPr>
              <a:t>Size effects</a:t>
            </a:r>
            <a:endParaRPr lang="en-GB" sz="28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09575" y="981075"/>
            <a:ext cx="981075" cy="4695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2500" y="16668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6</a:t>
            </a:r>
            <a:r>
              <a:rPr lang="en-GB" sz="1600" b="1" dirty="0" smtClean="0">
                <a:solidFill>
                  <a:srgbClr val="000000"/>
                </a:solidFill>
              </a:rPr>
              <a:t>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2500" y="29241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4.0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2500" y="416242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2.0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500" y="53625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0.0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323975" y="5695950"/>
            <a:ext cx="755332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 smtClean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 smtClean="0">
              <a:solidFill>
                <a:srgbClr val="3333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397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0.0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752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2.0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1012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4</a:t>
            </a:r>
            <a:r>
              <a:rPr lang="en-GB" sz="1600" b="1" dirty="0" smtClean="0">
                <a:solidFill>
                  <a:srgbClr val="000000"/>
                </a:solidFill>
              </a:rPr>
              <a:t>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5100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6.0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48650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8.0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7675" y="1181100"/>
            <a:ext cx="19579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Yield Stress (</a:t>
            </a:r>
            <a:r>
              <a:rPr lang="en-GB" sz="1600" b="1" dirty="0">
                <a:solidFill>
                  <a:srgbClr val="000000"/>
                </a:solidFill>
              </a:rPr>
              <a:t>G</a:t>
            </a:r>
            <a:r>
              <a:rPr lang="en-GB" sz="1600" b="1" dirty="0" smtClean="0">
                <a:solidFill>
                  <a:srgbClr val="000000"/>
                </a:solidFill>
              </a:rPr>
              <a:t>Pa)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8100" y="5943600"/>
            <a:ext cx="185499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Beam depth (</a:t>
            </a:r>
            <a:r>
              <a:rPr lang="en-GB" sz="1600" b="1" dirty="0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GB" sz="1600" b="1" dirty="0" smtClean="0">
                <a:solidFill>
                  <a:srgbClr val="000000"/>
                </a:solidFill>
              </a:rPr>
              <a:t>m)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133850" y="771525"/>
            <a:ext cx="1857375" cy="295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229225" y="1390650"/>
            <a:ext cx="723900" cy="11252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112877" y="1427599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0.1mm</a:t>
            </a:r>
          </a:p>
        </p:txBody>
      </p:sp>
    </p:spTree>
    <p:extLst>
      <p:ext uri="{BB962C8B-B14F-4D97-AF65-F5344CB8AC3E}">
        <p14:creationId xmlns:p14="http://schemas.microsoft.com/office/powerpoint/2010/main" val="290177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95325"/>
            <a:ext cx="83820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311" y="1252887"/>
            <a:ext cx="3620818" cy="247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3381555" y="733245"/>
            <a:ext cx="957532" cy="41406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361826">
            <a:off x="5901413" y="4096853"/>
            <a:ext cx="1745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070C0"/>
                </a:solidFill>
              </a:rPr>
              <a:t>Neutron-irradiated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361826">
            <a:off x="4041216" y="5123396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09900"/>
                </a:solidFill>
              </a:rPr>
              <a:t>Unirradiated</a:t>
            </a:r>
            <a:endParaRPr lang="en-GB" sz="1400" b="1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9154" y="2170346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FF0000"/>
                </a:solidFill>
              </a:rPr>
              <a:t>Ion-</a:t>
            </a:r>
            <a:br>
              <a:rPr lang="en-GB" sz="1400" b="1" dirty="0" smtClean="0">
                <a:solidFill>
                  <a:srgbClr val="FF0000"/>
                </a:solidFill>
              </a:rPr>
            </a:br>
            <a:r>
              <a:rPr lang="en-GB" sz="1400" b="1" dirty="0" smtClean="0">
                <a:solidFill>
                  <a:srgbClr val="FF0000"/>
                </a:solidFill>
              </a:rPr>
              <a:t>irradiated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950234" y="3001992"/>
            <a:ext cx="724619" cy="11645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200025" y="239741"/>
            <a:ext cx="841929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0000"/>
                </a:solidFill>
                <a:cs typeface="Arial" pitchFamily="34" charset="0"/>
              </a:rPr>
              <a:t>Micromechanical testing Fe-6%Cr – </a:t>
            </a:r>
            <a:r>
              <a:rPr lang="en-GB" sz="2800" b="1" dirty="0" smtClean="0">
                <a:solidFill>
                  <a:srgbClr val="FF0000"/>
                </a:solidFill>
                <a:cs typeface="Arial" pitchFamily="34" charset="0"/>
              </a:rPr>
              <a:t>Size effects</a:t>
            </a:r>
            <a:endParaRPr lang="en-GB" sz="28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09575" y="981075"/>
            <a:ext cx="981075" cy="4695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2500" y="16668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6</a:t>
            </a:r>
            <a:r>
              <a:rPr lang="en-GB" sz="1600" b="1" dirty="0" smtClean="0">
                <a:solidFill>
                  <a:srgbClr val="000000"/>
                </a:solidFill>
              </a:rPr>
              <a:t>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2500" y="29241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4.0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2500" y="416242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2.0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500" y="53625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0.0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323975" y="5695950"/>
            <a:ext cx="755332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 smtClean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 smtClean="0">
              <a:solidFill>
                <a:srgbClr val="3333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397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0.0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752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2.0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1012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4</a:t>
            </a:r>
            <a:r>
              <a:rPr lang="en-GB" sz="1600" b="1" dirty="0" smtClean="0">
                <a:solidFill>
                  <a:srgbClr val="000000"/>
                </a:solidFill>
              </a:rPr>
              <a:t>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5100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6.0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48650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8.0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7675" y="1181100"/>
            <a:ext cx="19579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Yield Stress (</a:t>
            </a:r>
            <a:r>
              <a:rPr lang="en-GB" sz="1600" b="1" dirty="0">
                <a:solidFill>
                  <a:srgbClr val="000000"/>
                </a:solidFill>
              </a:rPr>
              <a:t>G</a:t>
            </a:r>
            <a:r>
              <a:rPr lang="en-GB" sz="1600" b="1" dirty="0" smtClean="0">
                <a:solidFill>
                  <a:srgbClr val="000000"/>
                </a:solidFill>
              </a:rPr>
              <a:t>Pa)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8100" y="5943600"/>
            <a:ext cx="185499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Beam depth (</a:t>
            </a:r>
            <a:r>
              <a:rPr lang="en-GB" sz="1600" b="1" dirty="0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GB" sz="1600" b="1" dirty="0" smtClean="0">
                <a:solidFill>
                  <a:srgbClr val="000000"/>
                </a:solidFill>
              </a:rPr>
              <a:t>m)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133850" y="771525"/>
            <a:ext cx="1857375" cy="295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229225" y="1390650"/>
            <a:ext cx="723900" cy="11252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112877" y="1427599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0.1mm</a:t>
            </a:r>
          </a:p>
        </p:txBody>
      </p:sp>
    </p:spTree>
    <p:extLst>
      <p:ext uri="{BB962C8B-B14F-4D97-AF65-F5344CB8AC3E}">
        <p14:creationId xmlns:p14="http://schemas.microsoft.com/office/powerpoint/2010/main" val="3142425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95325"/>
            <a:ext cx="83820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311" y="1252887"/>
            <a:ext cx="3620818" cy="247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3381555" y="733245"/>
            <a:ext cx="957532" cy="41406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361826">
            <a:off x="5901413" y="4096853"/>
            <a:ext cx="1745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070C0"/>
                </a:solidFill>
              </a:rPr>
              <a:t>Neutron-irradiated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361826">
            <a:off x="4041216" y="5123396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09900"/>
                </a:solidFill>
              </a:rPr>
              <a:t>Unirradiated</a:t>
            </a:r>
            <a:endParaRPr lang="en-GB" sz="1400" b="1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9154" y="2170346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FF0000"/>
                </a:solidFill>
              </a:rPr>
              <a:t>Ion-</a:t>
            </a:r>
            <a:br>
              <a:rPr lang="en-GB" sz="1400" b="1" dirty="0" smtClean="0">
                <a:solidFill>
                  <a:srgbClr val="FF0000"/>
                </a:solidFill>
              </a:rPr>
            </a:br>
            <a:r>
              <a:rPr lang="en-GB" sz="1400" b="1" dirty="0" smtClean="0">
                <a:solidFill>
                  <a:srgbClr val="FF0000"/>
                </a:solidFill>
              </a:rPr>
              <a:t>irradiated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604279" y="3001992"/>
            <a:ext cx="1070575" cy="10747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200025" y="239741"/>
            <a:ext cx="841929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0000"/>
                </a:solidFill>
                <a:cs typeface="Arial" pitchFamily="34" charset="0"/>
              </a:rPr>
              <a:t>Micromechanical testing Fe-6%Cr – </a:t>
            </a:r>
            <a:r>
              <a:rPr lang="en-GB" sz="2800" b="1" dirty="0" smtClean="0">
                <a:solidFill>
                  <a:srgbClr val="FF0000"/>
                </a:solidFill>
                <a:cs typeface="Arial" pitchFamily="34" charset="0"/>
              </a:rPr>
              <a:t>Size effects</a:t>
            </a:r>
            <a:endParaRPr lang="en-GB" sz="28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09575" y="981075"/>
            <a:ext cx="981075" cy="4695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2500" y="16668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6</a:t>
            </a:r>
            <a:r>
              <a:rPr lang="en-GB" sz="1600" b="1" dirty="0" smtClean="0">
                <a:solidFill>
                  <a:srgbClr val="000000"/>
                </a:solidFill>
              </a:rPr>
              <a:t>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2500" y="29241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4.0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2500" y="416242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2.0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500" y="53625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0.0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323975" y="5695950"/>
            <a:ext cx="755332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 smtClean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 smtClean="0">
              <a:solidFill>
                <a:srgbClr val="3333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397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0.0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752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2.0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1012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4</a:t>
            </a:r>
            <a:r>
              <a:rPr lang="en-GB" sz="1600" b="1" dirty="0" smtClean="0">
                <a:solidFill>
                  <a:srgbClr val="000000"/>
                </a:solidFill>
              </a:rPr>
              <a:t>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5100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6.0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48650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8.0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7675" y="1181100"/>
            <a:ext cx="19579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Yield Stress (</a:t>
            </a:r>
            <a:r>
              <a:rPr lang="en-GB" sz="1600" b="1" dirty="0">
                <a:solidFill>
                  <a:srgbClr val="000000"/>
                </a:solidFill>
              </a:rPr>
              <a:t>G</a:t>
            </a:r>
            <a:r>
              <a:rPr lang="en-GB" sz="1600" b="1" dirty="0" smtClean="0">
                <a:solidFill>
                  <a:srgbClr val="000000"/>
                </a:solidFill>
              </a:rPr>
              <a:t>Pa)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8100" y="5943600"/>
            <a:ext cx="185499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Beam depth (</a:t>
            </a:r>
            <a:r>
              <a:rPr lang="en-GB" sz="1600" b="1" dirty="0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GB" sz="1600" b="1" dirty="0" smtClean="0">
                <a:solidFill>
                  <a:srgbClr val="000000"/>
                </a:solidFill>
              </a:rPr>
              <a:t>m)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133850" y="771525"/>
            <a:ext cx="1857375" cy="295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229225" y="1390650"/>
            <a:ext cx="723900" cy="11252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112877" y="1427599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0.1mm</a:t>
            </a:r>
          </a:p>
        </p:txBody>
      </p:sp>
      <p:sp>
        <p:nvSpPr>
          <p:cNvPr id="39" name="Rectangle 38"/>
          <p:cNvSpPr/>
          <p:nvPr/>
        </p:nvSpPr>
        <p:spPr bwMode="auto">
          <a:xfrm rot="552351">
            <a:off x="3077746" y="4085322"/>
            <a:ext cx="4813809" cy="640348"/>
          </a:xfrm>
          <a:prstGeom prst="rect">
            <a:avLst/>
          </a:prstGeom>
          <a:solidFill>
            <a:srgbClr val="00B0F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2" name="Rectangle 41"/>
          <p:cNvSpPr/>
          <p:nvPr/>
        </p:nvSpPr>
        <p:spPr bwMode="auto">
          <a:xfrm rot="4451858">
            <a:off x="1352823" y="2567817"/>
            <a:ext cx="2846432" cy="629974"/>
          </a:xfrm>
          <a:prstGeom prst="rect">
            <a:avLst/>
          </a:prstGeom>
          <a:solidFill>
            <a:srgbClr val="00B0F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3" name="Rectangle 42"/>
          <p:cNvSpPr/>
          <p:nvPr/>
        </p:nvSpPr>
        <p:spPr bwMode="auto">
          <a:xfrm rot="4451858">
            <a:off x="669275" y="3138937"/>
            <a:ext cx="2815699" cy="800819"/>
          </a:xfrm>
          <a:prstGeom prst="rect">
            <a:avLst/>
          </a:prstGeom>
          <a:solidFill>
            <a:srgbClr val="00990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5" name="Rectangle 44"/>
          <p:cNvSpPr/>
          <p:nvPr/>
        </p:nvSpPr>
        <p:spPr bwMode="auto">
          <a:xfrm rot="551759">
            <a:off x="2374208" y="3864546"/>
            <a:ext cx="1407849" cy="800819"/>
          </a:xfrm>
          <a:prstGeom prst="rect">
            <a:avLst/>
          </a:prstGeom>
          <a:solidFill>
            <a:srgbClr val="FF000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6" name="Rectangle 45"/>
          <p:cNvSpPr/>
          <p:nvPr/>
        </p:nvSpPr>
        <p:spPr bwMode="auto">
          <a:xfrm rot="4451858">
            <a:off x="963055" y="2829455"/>
            <a:ext cx="2815699" cy="800819"/>
          </a:xfrm>
          <a:prstGeom prst="rect">
            <a:avLst/>
          </a:prstGeom>
          <a:solidFill>
            <a:srgbClr val="FF000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7" name="Rectangle 46"/>
          <p:cNvSpPr/>
          <p:nvPr/>
        </p:nvSpPr>
        <p:spPr bwMode="auto">
          <a:xfrm rot="350855">
            <a:off x="2098079" y="4693223"/>
            <a:ext cx="3954605" cy="451141"/>
          </a:xfrm>
          <a:prstGeom prst="rect">
            <a:avLst/>
          </a:prstGeom>
          <a:solidFill>
            <a:srgbClr val="00990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518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95325"/>
            <a:ext cx="8382000" cy="546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4311" y="1252887"/>
            <a:ext cx="3620818" cy="2474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3381555" y="733245"/>
            <a:ext cx="957532" cy="41406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361826">
            <a:off x="5901413" y="4096853"/>
            <a:ext cx="17459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070C0"/>
                </a:solidFill>
              </a:rPr>
              <a:t>Neutron-irradiated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361826">
            <a:off x="4041216" y="5123396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009900"/>
                </a:solidFill>
              </a:rPr>
              <a:t>Unirradiated</a:t>
            </a:r>
            <a:endParaRPr lang="en-GB" sz="1400" b="1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39154" y="2170346"/>
            <a:ext cx="10005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srgbClr val="FF0000"/>
                </a:solidFill>
              </a:rPr>
              <a:t>Ion-</a:t>
            </a:r>
            <a:br>
              <a:rPr lang="en-GB" sz="1400" b="1" dirty="0" smtClean="0">
                <a:solidFill>
                  <a:srgbClr val="FF0000"/>
                </a:solidFill>
              </a:rPr>
            </a:br>
            <a:r>
              <a:rPr lang="en-GB" sz="1400" b="1" dirty="0" smtClean="0">
                <a:solidFill>
                  <a:srgbClr val="FF0000"/>
                </a:solidFill>
              </a:rPr>
              <a:t>irradiated</a:t>
            </a:r>
            <a:endParaRPr lang="en-GB" sz="1400" b="1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H="1">
            <a:off x="2604279" y="3001992"/>
            <a:ext cx="1070575" cy="107470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200025" y="239741"/>
            <a:ext cx="841929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0000"/>
                </a:solidFill>
                <a:cs typeface="Arial" pitchFamily="34" charset="0"/>
              </a:rPr>
              <a:t>Micromechanical testing Fe-6%Cr – </a:t>
            </a:r>
            <a:r>
              <a:rPr lang="en-GB" sz="2800" b="1" dirty="0" smtClean="0">
                <a:solidFill>
                  <a:srgbClr val="FF0000"/>
                </a:solidFill>
                <a:cs typeface="Arial" pitchFamily="34" charset="0"/>
              </a:rPr>
              <a:t>Size effects</a:t>
            </a:r>
            <a:endParaRPr lang="en-GB" sz="2800" b="1" dirty="0">
              <a:solidFill>
                <a:srgbClr val="FF0000"/>
              </a:solidFill>
              <a:cs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09575" y="981075"/>
            <a:ext cx="981075" cy="46958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52500" y="16668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6</a:t>
            </a:r>
            <a:r>
              <a:rPr lang="en-GB" sz="1600" b="1" dirty="0" smtClean="0">
                <a:solidFill>
                  <a:srgbClr val="000000"/>
                </a:solidFill>
              </a:rPr>
              <a:t>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52500" y="29241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4.0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2500" y="416242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2.0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500" y="5362575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0.0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1323975" y="5695950"/>
            <a:ext cx="7553325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 smtClean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 smtClean="0">
              <a:solidFill>
                <a:srgbClr val="3333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2397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0.0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05752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2.0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10125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>
                <a:solidFill>
                  <a:srgbClr val="000000"/>
                </a:solidFill>
              </a:rPr>
              <a:t>4</a:t>
            </a:r>
            <a:r>
              <a:rPr lang="en-GB" sz="1600" b="1" dirty="0" smtClean="0">
                <a:solidFill>
                  <a:srgbClr val="000000"/>
                </a:solidFill>
              </a:rPr>
              <a:t>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15100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6.0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48650" y="561975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8.0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7675" y="1181100"/>
            <a:ext cx="195797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Yield Stress (</a:t>
            </a:r>
            <a:r>
              <a:rPr lang="en-GB" sz="1600" b="1" dirty="0">
                <a:solidFill>
                  <a:srgbClr val="000000"/>
                </a:solidFill>
              </a:rPr>
              <a:t>G</a:t>
            </a:r>
            <a:r>
              <a:rPr lang="en-GB" sz="1600" b="1" dirty="0" smtClean="0">
                <a:solidFill>
                  <a:srgbClr val="000000"/>
                </a:solidFill>
              </a:rPr>
              <a:t>Pa)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48100" y="5943600"/>
            <a:ext cx="185499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000000"/>
                </a:solidFill>
              </a:rPr>
              <a:t>Beam depth (</a:t>
            </a:r>
            <a:r>
              <a:rPr lang="en-GB" sz="1600" b="1" dirty="0" smtClean="0">
                <a:solidFill>
                  <a:srgbClr val="000000"/>
                </a:solidFill>
                <a:latin typeface="Symbol" pitchFamily="18" charset="2"/>
              </a:rPr>
              <a:t>m</a:t>
            </a:r>
            <a:r>
              <a:rPr lang="en-GB" sz="1600" b="1" dirty="0" smtClean="0">
                <a:solidFill>
                  <a:srgbClr val="000000"/>
                </a:solidFill>
              </a:rPr>
              <a:t>m)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133850" y="771525"/>
            <a:ext cx="1857375" cy="2952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5229225" y="1390650"/>
            <a:ext cx="723900" cy="11252"/>
          </a:xfrm>
          <a:prstGeom prst="line">
            <a:avLst/>
          </a:prstGeom>
          <a:noFill/>
          <a:ln w="381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5112877" y="1427599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kern="0" dirty="0" smtClean="0">
                <a:solidFill>
                  <a:srgbClr val="000000"/>
                </a:solidFill>
              </a:rPr>
              <a:t>0.1mm</a:t>
            </a:r>
          </a:p>
        </p:txBody>
      </p:sp>
      <p:sp>
        <p:nvSpPr>
          <p:cNvPr id="39" name="Rectangle 38"/>
          <p:cNvSpPr/>
          <p:nvPr/>
        </p:nvSpPr>
        <p:spPr bwMode="auto">
          <a:xfrm rot="552351">
            <a:off x="3077746" y="4085322"/>
            <a:ext cx="4813809" cy="640348"/>
          </a:xfrm>
          <a:prstGeom prst="rect">
            <a:avLst/>
          </a:prstGeom>
          <a:solidFill>
            <a:srgbClr val="00B0F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2" name="Rectangle 41"/>
          <p:cNvSpPr/>
          <p:nvPr/>
        </p:nvSpPr>
        <p:spPr bwMode="auto">
          <a:xfrm rot="4451858">
            <a:off x="1352823" y="2567817"/>
            <a:ext cx="2846432" cy="629974"/>
          </a:xfrm>
          <a:prstGeom prst="rect">
            <a:avLst/>
          </a:prstGeom>
          <a:solidFill>
            <a:srgbClr val="00B0F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3" name="Rectangle 42"/>
          <p:cNvSpPr/>
          <p:nvPr/>
        </p:nvSpPr>
        <p:spPr bwMode="auto">
          <a:xfrm rot="4451858">
            <a:off x="669275" y="3138937"/>
            <a:ext cx="2815699" cy="800819"/>
          </a:xfrm>
          <a:prstGeom prst="rect">
            <a:avLst/>
          </a:prstGeom>
          <a:solidFill>
            <a:srgbClr val="00990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5" name="Rectangle 44"/>
          <p:cNvSpPr/>
          <p:nvPr/>
        </p:nvSpPr>
        <p:spPr bwMode="auto">
          <a:xfrm rot="551759">
            <a:off x="2374208" y="3864546"/>
            <a:ext cx="1407849" cy="800819"/>
          </a:xfrm>
          <a:prstGeom prst="rect">
            <a:avLst/>
          </a:prstGeom>
          <a:solidFill>
            <a:srgbClr val="FF000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6" name="Rectangle 45"/>
          <p:cNvSpPr/>
          <p:nvPr/>
        </p:nvSpPr>
        <p:spPr bwMode="auto">
          <a:xfrm rot="4451858">
            <a:off x="963055" y="2829455"/>
            <a:ext cx="2815699" cy="800819"/>
          </a:xfrm>
          <a:prstGeom prst="rect">
            <a:avLst/>
          </a:prstGeom>
          <a:solidFill>
            <a:srgbClr val="FF000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7" name="Rectangle 46"/>
          <p:cNvSpPr/>
          <p:nvPr/>
        </p:nvSpPr>
        <p:spPr bwMode="auto">
          <a:xfrm rot="350855">
            <a:off x="2098079" y="4693223"/>
            <a:ext cx="3954605" cy="451141"/>
          </a:xfrm>
          <a:prstGeom prst="rect">
            <a:avLst/>
          </a:prstGeom>
          <a:solidFill>
            <a:srgbClr val="009900">
              <a:alpha val="27843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1426661" y="942974"/>
            <a:ext cx="2447925" cy="4486275"/>
          </a:xfrm>
          <a:custGeom>
            <a:avLst/>
            <a:gdLst>
              <a:gd name="connsiteX0" fmla="*/ 1847850 w 2266950"/>
              <a:gd name="connsiteY0" fmla="*/ 57150 h 4476750"/>
              <a:gd name="connsiteX1" fmla="*/ 1847850 w 2266950"/>
              <a:gd name="connsiteY1" fmla="*/ 57150 h 4476750"/>
              <a:gd name="connsiteX2" fmla="*/ 1847850 w 2266950"/>
              <a:gd name="connsiteY2" fmla="*/ 171450 h 4476750"/>
              <a:gd name="connsiteX3" fmla="*/ 2266950 w 2266950"/>
              <a:gd name="connsiteY3" fmla="*/ 2971800 h 4476750"/>
              <a:gd name="connsiteX4" fmla="*/ 1162050 w 2266950"/>
              <a:gd name="connsiteY4" fmla="*/ 4419600 h 4476750"/>
              <a:gd name="connsiteX5" fmla="*/ 0 w 2266950"/>
              <a:gd name="connsiteY5" fmla="*/ 4476750 h 4476750"/>
              <a:gd name="connsiteX6" fmla="*/ 0 w 2266950"/>
              <a:gd name="connsiteY6" fmla="*/ 0 h 4476750"/>
              <a:gd name="connsiteX7" fmla="*/ 1847850 w 2266950"/>
              <a:gd name="connsiteY7" fmla="*/ 57150 h 4476750"/>
              <a:gd name="connsiteX0" fmla="*/ 1847850 w 2343150"/>
              <a:gd name="connsiteY0" fmla="*/ 57150 h 4476750"/>
              <a:gd name="connsiteX1" fmla="*/ 1847850 w 2343150"/>
              <a:gd name="connsiteY1" fmla="*/ 57150 h 4476750"/>
              <a:gd name="connsiteX2" fmla="*/ 2343150 w 2343150"/>
              <a:gd name="connsiteY2" fmla="*/ 76200 h 4476750"/>
              <a:gd name="connsiteX3" fmla="*/ 1847850 w 2343150"/>
              <a:gd name="connsiteY3" fmla="*/ 171450 h 4476750"/>
              <a:gd name="connsiteX4" fmla="*/ 2266950 w 2343150"/>
              <a:gd name="connsiteY4" fmla="*/ 2971800 h 4476750"/>
              <a:gd name="connsiteX5" fmla="*/ 1162050 w 2343150"/>
              <a:gd name="connsiteY5" fmla="*/ 4419600 h 4476750"/>
              <a:gd name="connsiteX6" fmla="*/ 0 w 2343150"/>
              <a:gd name="connsiteY6" fmla="*/ 4476750 h 4476750"/>
              <a:gd name="connsiteX7" fmla="*/ 0 w 2343150"/>
              <a:gd name="connsiteY7" fmla="*/ 0 h 4476750"/>
              <a:gd name="connsiteX8" fmla="*/ 1847850 w 2343150"/>
              <a:gd name="connsiteY8" fmla="*/ 57150 h 4476750"/>
              <a:gd name="connsiteX0" fmla="*/ 1847850 w 2343150"/>
              <a:gd name="connsiteY0" fmla="*/ 57150 h 4476750"/>
              <a:gd name="connsiteX1" fmla="*/ 1847850 w 2343150"/>
              <a:gd name="connsiteY1" fmla="*/ 57150 h 4476750"/>
              <a:gd name="connsiteX2" fmla="*/ 2343150 w 2343150"/>
              <a:gd name="connsiteY2" fmla="*/ 76200 h 4476750"/>
              <a:gd name="connsiteX3" fmla="*/ 2266950 w 2343150"/>
              <a:gd name="connsiteY3" fmla="*/ 2971800 h 4476750"/>
              <a:gd name="connsiteX4" fmla="*/ 1162050 w 2343150"/>
              <a:gd name="connsiteY4" fmla="*/ 4419600 h 4476750"/>
              <a:gd name="connsiteX5" fmla="*/ 0 w 2343150"/>
              <a:gd name="connsiteY5" fmla="*/ 4476750 h 4476750"/>
              <a:gd name="connsiteX6" fmla="*/ 0 w 2343150"/>
              <a:gd name="connsiteY6" fmla="*/ 0 h 4476750"/>
              <a:gd name="connsiteX7" fmla="*/ 1847850 w 2343150"/>
              <a:gd name="connsiteY7" fmla="*/ 57150 h 4476750"/>
              <a:gd name="connsiteX0" fmla="*/ 0 w 2343150"/>
              <a:gd name="connsiteY0" fmla="*/ 0 h 4476750"/>
              <a:gd name="connsiteX1" fmla="*/ 1847850 w 2343150"/>
              <a:gd name="connsiteY1" fmla="*/ 57150 h 4476750"/>
              <a:gd name="connsiteX2" fmla="*/ 2343150 w 2343150"/>
              <a:gd name="connsiteY2" fmla="*/ 76200 h 4476750"/>
              <a:gd name="connsiteX3" fmla="*/ 2266950 w 2343150"/>
              <a:gd name="connsiteY3" fmla="*/ 2971800 h 4476750"/>
              <a:gd name="connsiteX4" fmla="*/ 1162050 w 2343150"/>
              <a:gd name="connsiteY4" fmla="*/ 4419600 h 4476750"/>
              <a:gd name="connsiteX5" fmla="*/ 0 w 2343150"/>
              <a:gd name="connsiteY5" fmla="*/ 4476750 h 4476750"/>
              <a:gd name="connsiteX6" fmla="*/ 0 w 2343150"/>
              <a:gd name="connsiteY6" fmla="*/ 0 h 4476750"/>
              <a:gd name="connsiteX0" fmla="*/ 0 w 2343150"/>
              <a:gd name="connsiteY0" fmla="*/ 0 h 4476750"/>
              <a:gd name="connsiteX1" fmla="*/ 2343150 w 2343150"/>
              <a:gd name="connsiteY1" fmla="*/ 76200 h 4476750"/>
              <a:gd name="connsiteX2" fmla="*/ 2266950 w 2343150"/>
              <a:gd name="connsiteY2" fmla="*/ 2971800 h 4476750"/>
              <a:gd name="connsiteX3" fmla="*/ 1162050 w 2343150"/>
              <a:gd name="connsiteY3" fmla="*/ 4419600 h 4476750"/>
              <a:gd name="connsiteX4" fmla="*/ 0 w 2343150"/>
              <a:gd name="connsiteY4" fmla="*/ 4476750 h 4476750"/>
              <a:gd name="connsiteX5" fmla="*/ 0 w 2343150"/>
              <a:gd name="connsiteY5" fmla="*/ 0 h 4476750"/>
              <a:gd name="connsiteX0" fmla="*/ 0 w 2305050"/>
              <a:gd name="connsiteY0" fmla="*/ 9525 h 4486275"/>
              <a:gd name="connsiteX1" fmla="*/ 2305050 w 2305050"/>
              <a:gd name="connsiteY1" fmla="*/ 0 h 4486275"/>
              <a:gd name="connsiteX2" fmla="*/ 2266950 w 2305050"/>
              <a:gd name="connsiteY2" fmla="*/ 2981325 h 4486275"/>
              <a:gd name="connsiteX3" fmla="*/ 1162050 w 2305050"/>
              <a:gd name="connsiteY3" fmla="*/ 4429125 h 4486275"/>
              <a:gd name="connsiteX4" fmla="*/ 0 w 2305050"/>
              <a:gd name="connsiteY4" fmla="*/ 4486275 h 4486275"/>
              <a:gd name="connsiteX5" fmla="*/ 0 w 2305050"/>
              <a:gd name="connsiteY5" fmla="*/ 9525 h 4486275"/>
              <a:gd name="connsiteX0" fmla="*/ 0 w 2447925"/>
              <a:gd name="connsiteY0" fmla="*/ 9525 h 4486275"/>
              <a:gd name="connsiteX1" fmla="*/ 2305050 w 2447925"/>
              <a:gd name="connsiteY1" fmla="*/ 0 h 4486275"/>
              <a:gd name="connsiteX2" fmla="*/ 2447925 w 2447925"/>
              <a:gd name="connsiteY2" fmla="*/ 2933700 h 4486275"/>
              <a:gd name="connsiteX3" fmla="*/ 1162050 w 2447925"/>
              <a:gd name="connsiteY3" fmla="*/ 4429125 h 4486275"/>
              <a:gd name="connsiteX4" fmla="*/ 0 w 2447925"/>
              <a:gd name="connsiteY4" fmla="*/ 4486275 h 4486275"/>
              <a:gd name="connsiteX5" fmla="*/ 0 w 2447925"/>
              <a:gd name="connsiteY5" fmla="*/ 9525 h 4486275"/>
              <a:gd name="connsiteX0" fmla="*/ 0 w 2447925"/>
              <a:gd name="connsiteY0" fmla="*/ 9525 h 4486275"/>
              <a:gd name="connsiteX1" fmla="*/ 2305050 w 2447925"/>
              <a:gd name="connsiteY1" fmla="*/ 0 h 4486275"/>
              <a:gd name="connsiteX2" fmla="*/ 2447925 w 2447925"/>
              <a:gd name="connsiteY2" fmla="*/ 2933700 h 4486275"/>
              <a:gd name="connsiteX3" fmla="*/ 1704975 w 2447925"/>
              <a:gd name="connsiteY3" fmla="*/ 3476626 h 4486275"/>
              <a:gd name="connsiteX4" fmla="*/ 1162050 w 2447925"/>
              <a:gd name="connsiteY4" fmla="*/ 4429125 h 4486275"/>
              <a:gd name="connsiteX5" fmla="*/ 0 w 2447925"/>
              <a:gd name="connsiteY5" fmla="*/ 4486275 h 4486275"/>
              <a:gd name="connsiteX6" fmla="*/ 0 w 2447925"/>
              <a:gd name="connsiteY6" fmla="*/ 9525 h 4486275"/>
              <a:gd name="connsiteX0" fmla="*/ 0 w 2447925"/>
              <a:gd name="connsiteY0" fmla="*/ 9525 h 4486275"/>
              <a:gd name="connsiteX1" fmla="*/ 2305050 w 2447925"/>
              <a:gd name="connsiteY1" fmla="*/ 0 h 4486275"/>
              <a:gd name="connsiteX2" fmla="*/ 2447925 w 2447925"/>
              <a:gd name="connsiteY2" fmla="*/ 2933700 h 4486275"/>
              <a:gd name="connsiteX3" fmla="*/ 1704975 w 2447925"/>
              <a:gd name="connsiteY3" fmla="*/ 3476626 h 4486275"/>
              <a:gd name="connsiteX4" fmla="*/ 1047750 w 2447925"/>
              <a:gd name="connsiteY4" fmla="*/ 4352926 h 4486275"/>
              <a:gd name="connsiteX5" fmla="*/ 1162050 w 2447925"/>
              <a:gd name="connsiteY5" fmla="*/ 4429125 h 4486275"/>
              <a:gd name="connsiteX6" fmla="*/ 0 w 2447925"/>
              <a:gd name="connsiteY6" fmla="*/ 4486275 h 4486275"/>
              <a:gd name="connsiteX7" fmla="*/ 0 w 2447925"/>
              <a:gd name="connsiteY7" fmla="*/ 9525 h 4486275"/>
              <a:gd name="connsiteX0" fmla="*/ 0 w 2447925"/>
              <a:gd name="connsiteY0" fmla="*/ 9525 h 4486275"/>
              <a:gd name="connsiteX1" fmla="*/ 2305050 w 2447925"/>
              <a:gd name="connsiteY1" fmla="*/ 0 h 4486275"/>
              <a:gd name="connsiteX2" fmla="*/ 2447925 w 2447925"/>
              <a:gd name="connsiteY2" fmla="*/ 2933700 h 4486275"/>
              <a:gd name="connsiteX3" fmla="*/ 1704975 w 2447925"/>
              <a:gd name="connsiteY3" fmla="*/ 3476626 h 4486275"/>
              <a:gd name="connsiteX4" fmla="*/ 1047750 w 2447925"/>
              <a:gd name="connsiteY4" fmla="*/ 4352926 h 4486275"/>
              <a:gd name="connsiteX5" fmla="*/ 771525 w 2447925"/>
              <a:gd name="connsiteY5" fmla="*/ 4457700 h 4486275"/>
              <a:gd name="connsiteX6" fmla="*/ 0 w 2447925"/>
              <a:gd name="connsiteY6" fmla="*/ 4486275 h 4486275"/>
              <a:gd name="connsiteX7" fmla="*/ 0 w 2447925"/>
              <a:gd name="connsiteY7" fmla="*/ 9525 h 4486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47925" h="4486275">
                <a:moveTo>
                  <a:pt x="0" y="9525"/>
                </a:moveTo>
                <a:lnTo>
                  <a:pt x="2305050" y="0"/>
                </a:lnTo>
                <a:lnTo>
                  <a:pt x="2447925" y="2933700"/>
                </a:lnTo>
                <a:cubicBezTo>
                  <a:pt x="2251075" y="3152775"/>
                  <a:pt x="1901825" y="3257551"/>
                  <a:pt x="1704975" y="3476626"/>
                </a:cubicBezTo>
                <a:cubicBezTo>
                  <a:pt x="1527175" y="3778251"/>
                  <a:pt x="1225550" y="4051301"/>
                  <a:pt x="1047750" y="4352926"/>
                </a:cubicBezTo>
                <a:lnTo>
                  <a:pt x="771525" y="4457700"/>
                </a:lnTo>
                <a:lnTo>
                  <a:pt x="0" y="4486275"/>
                </a:lnTo>
                <a:lnTo>
                  <a:pt x="0" y="9525"/>
                </a:lnTo>
                <a:close/>
              </a:path>
            </a:pathLst>
          </a:custGeom>
          <a:solidFill>
            <a:srgbClr val="7F7F7F">
              <a:alpha val="43922"/>
            </a:srgbClr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9854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000" dirty="0" smtClean="0"/>
              <a:t>Protons ?</a:t>
            </a:r>
            <a:endParaRPr lang="en-GB" sz="4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6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3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93705" y="5632095"/>
            <a:ext cx="302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3333FF"/>
                </a:solidFill>
              </a:rPr>
              <a:t>SRIM : 2 MeV protons into Fe</a:t>
            </a:r>
            <a:endParaRPr lang="en-GB" sz="16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22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irradiation for (micro) mechanics?</a:t>
            </a:r>
            <a:endParaRPr lang="en-GB" dirty="0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50" y="1441781"/>
            <a:ext cx="4230822" cy="404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671588" y="4351759"/>
            <a:ext cx="1561382" cy="560717"/>
          </a:xfrm>
          <a:prstGeom prst="rect">
            <a:avLst/>
          </a:prstGeom>
          <a:solidFill>
            <a:srgbClr val="92D050">
              <a:alpha val="4902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1607" y="1103227"/>
            <a:ext cx="302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3333FF"/>
                </a:solidFill>
              </a:rPr>
              <a:t>SRIM : 2 MeV protons into Fe</a:t>
            </a:r>
            <a:endParaRPr lang="en-GB" sz="1600" b="1" dirty="0">
              <a:solidFill>
                <a:srgbClr val="3333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97164" y="5581767"/>
            <a:ext cx="68836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Could use specimens 10 – 12 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thick – well beyond the size-dependent mechanics regime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14541" y="4926803"/>
            <a:ext cx="638316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25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4909" y="4926803"/>
            <a:ext cx="55335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473" y="1450675"/>
            <a:ext cx="4405455" cy="4044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 bwMode="auto">
          <a:xfrm>
            <a:off x="5028658" y="4360652"/>
            <a:ext cx="1561382" cy="560717"/>
          </a:xfrm>
          <a:prstGeom prst="rect">
            <a:avLst/>
          </a:prstGeom>
          <a:solidFill>
            <a:srgbClr val="92D050">
              <a:alpha val="4902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939298" y="4935697"/>
            <a:ext cx="638316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25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794855" y="4935697"/>
            <a:ext cx="55335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44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0466" y="3800474"/>
            <a:ext cx="3748719" cy="2318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9590" y="6474294"/>
            <a:ext cx="2561920" cy="39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55" y="2294189"/>
            <a:ext cx="4608513" cy="4038525"/>
          </a:xfrm>
          <a:prstGeom prst="rect">
            <a:avLst/>
          </a:prstGeom>
          <a:solidFill>
            <a:schemeClr val="accent1">
              <a:alpha val="47000"/>
            </a:schemeClr>
          </a:solidFill>
          <a:ln>
            <a:noFill/>
          </a:ln>
        </p:spPr>
      </p:pic>
      <p:sp>
        <p:nvSpPr>
          <p:cNvPr id="23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2841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2400" kern="0" dirty="0" smtClean="0"/>
              <a:t>Tungsten transmutation in fusion power reactor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499" y="807689"/>
            <a:ext cx="5533426" cy="2992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9457" y="5266886"/>
            <a:ext cx="413896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dirty="0" smtClean="0">
                <a:solidFill>
                  <a:srgbClr val="FF0000"/>
                </a:solidFill>
              </a:rPr>
              <a:t>5yr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489031" y="1398974"/>
            <a:ext cx="261937" cy="63817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36" name="Oval 35"/>
          <p:cNvSpPr/>
          <p:nvPr/>
        </p:nvSpPr>
        <p:spPr bwMode="auto">
          <a:xfrm>
            <a:off x="8543926" y="3685284"/>
            <a:ext cx="292098" cy="1773315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67600" y="4248150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00B050"/>
                </a:solidFill>
              </a:rPr>
              <a:t>Re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915275" y="5124450"/>
            <a:ext cx="3898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err="1" smtClean="0">
                <a:solidFill>
                  <a:srgbClr val="FF0000"/>
                </a:solidFill>
              </a:rPr>
              <a:t>Os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91826" y="5557450"/>
            <a:ext cx="3527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Ta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7" name="Freeform 4"/>
          <p:cNvSpPr>
            <a:spLocks/>
          </p:cNvSpPr>
          <p:nvPr/>
        </p:nvSpPr>
        <p:spPr bwMode="auto">
          <a:xfrm>
            <a:off x="786413" y="5453061"/>
            <a:ext cx="2465387" cy="458649"/>
          </a:xfrm>
          <a:custGeom>
            <a:avLst/>
            <a:gdLst>
              <a:gd name="T0" fmla="*/ 268436 w 2731008"/>
              <a:gd name="T1" fmla="*/ 0 h 560832"/>
              <a:gd name="T2" fmla="*/ 2733165 w 2731008"/>
              <a:gd name="T3" fmla="*/ 563120 h 560832"/>
              <a:gd name="T4" fmla="*/ 0 w 2731008"/>
              <a:gd name="T5" fmla="*/ 526395 h 560832"/>
              <a:gd name="T6" fmla="*/ 268436 w 2731008"/>
              <a:gd name="T7" fmla="*/ 0 h 560832"/>
              <a:gd name="T8" fmla="*/ 0 60000 65536"/>
              <a:gd name="T9" fmla="*/ 0 60000 65536"/>
              <a:gd name="T10" fmla="*/ 0 60000 65536"/>
              <a:gd name="T11" fmla="*/ 0 60000 65536"/>
              <a:gd name="T12" fmla="*/ 0 w 2731008"/>
              <a:gd name="T13" fmla="*/ 0 h 560832"/>
              <a:gd name="T14" fmla="*/ 2731008 w 2731008"/>
              <a:gd name="T15" fmla="*/ 560832 h 560832"/>
              <a:gd name="connsiteX0" fmla="*/ 268224 w 2731008"/>
              <a:gd name="connsiteY0" fmla="*/ 0 h 494293"/>
              <a:gd name="connsiteX1" fmla="*/ 2731008 w 2731008"/>
              <a:gd name="connsiteY1" fmla="*/ 494293 h 494293"/>
              <a:gd name="connsiteX2" fmla="*/ 0 w 2731008"/>
              <a:gd name="connsiteY2" fmla="*/ 457717 h 494293"/>
              <a:gd name="connsiteX3" fmla="*/ 268224 w 2731008"/>
              <a:gd name="connsiteY3" fmla="*/ 0 h 494293"/>
              <a:gd name="connsiteX0" fmla="*/ 268224 w 2464413"/>
              <a:gd name="connsiteY0" fmla="*/ 0 h 457717"/>
              <a:gd name="connsiteX1" fmla="*/ 2464413 w 2464413"/>
              <a:gd name="connsiteY1" fmla="*/ 456270 h 457717"/>
              <a:gd name="connsiteX2" fmla="*/ 0 w 2464413"/>
              <a:gd name="connsiteY2" fmla="*/ 457717 h 457717"/>
              <a:gd name="connsiteX3" fmla="*/ 268224 w 2464413"/>
              <a:gd name="connsiteY3" fmla="*/ 0 h 457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4413" h="457717">
                <a:moveTo>
                  <a:pt x="268224" y="0"/>
                </a:moveTo>
                <a:lnTo>
                  <a:pt x="2464413" y="456270"/>
                </a:lnTo>
                <a:lnTo>
                  <a:pt x="0" y="457717"/>
                </a:lnTo>
                <a:lnTo>
                  <a:pt x="268224" y="0"/>
                </a:lnTo>
                <a:close/>
              </a:path>
            </a:pathLst>
          </a:custGeom>
          <a:solidFill>
            <a:srgbClr val="00CC99">
              <a:alpha val="27843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>
              <a:solidFill>
                <a:srgbClr val="3333FF"/>
              </a:solidFill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1646479" y="2536520"/>
            <a:ext cx="3158794" cy="3372307"/>
          </a:xfrm>
          <a:custGeom>
            <a:avLst/>
            <a:gdLst>
              <a:gd name="T0" fmla="*/ 0 w 3572256"/>
              <a:gd name="T1" fmla="*/ 2011412 h 3803904"/>
              <a:gd name="T2" fmla="*/ 0 w 3572256"/>
              <a:gd name="T3" fmla="*/ 2011412 h 3803904"/>
              <a:gd name="T4" fmla="*/ 73202 w 3572256"/>
              <a:gd name="T5" fmla="*/ 1877318 h 3803904"/>
              <a:gd name="T6" fmla="*/ 1183423 w 3572256"/>
              <a:gd name="T7" fmla="*/ 0 h 3803904"/>
              <a:gd name="T8" fmla="*/ 1720233 w 3572256"/>
              <a:gd name="T9" fmla="*/ 414472 h 3803904"/>
              <a:gd name="T10" fmla="*/ 1695832 w 3572256"/>
              <a:gd name="T11" fmla="*/ 816754 h 3803904"/>
              <a:gd name="T12" fmla="*/ 2220442 w 3572256"/>
              <a:gd name="T13" fmla="*/ 1121514 h 3803904"/>
              <a:gd name="T14" fmla="*/ 2269244 w 3572256"/>
              <a:gd name="T15" fmla="*/ 1645700 h 3803904"/>
              <a:gd name="T16" fmla="*/ 2427846 w 3572256"/>
              <a:gd name="T17" fmla="*/ 1645700 h 3803904"/>
              <a:gd name="T18" fmla="*/ 2623050 w 3572256"/>
              <a:gd name="T19" fmla="*/ 1682272 h 3803904"/>
              <a:gd name="T20" fmla="*/ 2671852 w 3572256"/>
              <a:gd name="T21" fmla="*/ 2316172 h 3803904"/>
              <a:gd name="T22" fmla="*/ 3159861 w 3572256"/>
              <a:gd name="T23" fmla="*/ 2584360 h 3803904"/>
              <a:gd name="T24" fmla="*/ 3025657 w 3572256"/>
              <a:gd name="T25" fmla="*/ 3254829 h 3803904"/>
              <a:gd name="T26" fmla="*/ 3159861 w 3572256"/>
              <a:gd name="T27" fmla="*/ 3254829 h 3803904"/>
              <a:gd name="T28" fmla="*/ 3574668 w 3572256"/>
              <a:gd name="T29" fmla="*/ 3401113 h 3803904"/>
              <a:gd name="T30" fmla="*/ 3318464 w 3572256"/>
              <a:gd name="T31" fmla="*/ 3803396 h 3803904"/>
              <a:gd name="T32" fmla="*/ 0 w 3572256"/>
              <a:gd name="T33" fmla="*/ 2011412 h 380390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572256"/>
              <a:gd name="T52" fmla="*/ 0 h 3803904"/>
              <a:gd name="T53" fmla="*/ 3572256 w 3572256"/>
              <a:gd name="T54" fmla="*/ 3803904 h 3803904"/>
              <a:gd name="connsiteX0" fmla="*/ 0 w 3572256"/>
              <a:gd name="connsiteY0" fmla="*/ 2011680 h 3562741"/>
              <a:gd name="connsiteX1" fmla="*/ 0 w 3572256"/>
              <a:gd name="connsiteY1" fmla="*/ 2011680 h 3562741"/>
              <a:gd name="connsiteX2" fmla="*/ 73152 w 3572256"/>
              <a:gd name="connsiteY2" fmla="*/ 1877568 h 3562741"/>
              <a:gd name="connsiteX3" fmla="*/ 1182624 w 3572256"/>
              <a:gd name="connsiteY3" fmla="*/ 0 h 3562741"/>
              <a:gd name="connsiteX4" fmla="*/ 1719072 w 3572256"/>
              <a:gd name="connsiteY4" fmla="*/ 414528 h 3562741"/>
              <a:gd name="connsiteX5" fmla="*/ 1694688 w 3572256"/>
              <a:gd name="connsiteY5" fmla="*/ 816864 h 3562741"/>
              <a:gd name="connsiteX6" fmla="*/ 2218944 w 3572256"/>
              <a:gd name="connsiteY6" fmla="*/ 1121664 h 3562741"/>
              <a:gd name="connsiteX7" fmla="*/ 2267712 w 3572256"/>
              <a:gd name="connsiteY7" fmla="*/ 1645920 h 3562741"/>
              <a:gd name="connsiteX8" fmla="*/ 2426208 w 3572256"/>
              <a:gd name="connsiteY8" fmla="*/ 1645920 h 3562741"/>
              <a:gd name="connsiteX9" fmla="*/ 2621280 w 3572256"/>
              <a:gd name="connsiteY9" fmla="*/ 1682496 h 3562741"/>
              <a:gd name="connsiteX10" fmla="*/ 2670048 w 3572256"/>
              <a:gd name="connsiteY10" fmla="*/ 2316480 h 3562741"/>
              <a:gd name="connsiteX11" fmla="*/ 3157728 w 3572256"/>
              <a:gd name="connsiteY11" fmla="*/ 2584704 h 3562741"/>
              <a:gd name="connsiteX12" fmla="*/ 3023616 w 3572256"/>
              <a:gd name="connsiteY12" fmla="*/ 3255264 h 3562741"/>
              <a:gd name="connsiteX13" fmla="*/ 3157728 w 3572256"/>
              <a:gd name="connsiteY13" fmla="*/ 3255264 h 3562741"/>
              <a:gd name="connsiteX14" fmla="*/ 3572256 w 3572256"/>
              <a:gd name="connsiteY14" fmla="*/ 3401568 h 3562741"/>
              <a:gd name="connsiteX15" fmla="*/ 2890967 w 3572256"/>
              <a:gd name="connsiteY15" fmla="*/ 3562741 h 3562741"/>
              <a:gd name="connsiteX16" fmla="*/ 0 w 3572256"/>
              <a:gd name="connsiteY16" fmla="*/ 2011680 h 3562741"/>
              <a:gd name="connsiteX0" fmla="*/ 0 w 3157728"/>
              <a:gd name="connsiteY0" fmla="*/ 2011680 h 3562741"/>
              <a:gd name="connsiteX1" fmla="*/ 0 w 3157728"/>
              <a:gd name="connsiteY1" fmla="*/ 2011680 h 3562741"/>
              <a:gd name="connsiteX2" fmla="*/ 73152 w 3157728"/>
              <a:gd name="connsiteY2" fmla="*/ 1877568 h 3562741"/>
              <a:gd name="connsiteX3" fmla="*/ 1182624 w 3157728"/>
              <a:gd name="connsiteY3" fmla="*/ 0 h 3562741"/>
              <a:gd name="connsiteX4" fmla="*/ 1719072 w 3157728"/>
              <a:gd name="connsiteY4" fmla="*/ 414528 h 3562741"/>
              <a:gd name="connsiteX5" fmla="*/ 1694688 w 3157728"/>
              <a:gd name="connsiteY5" fmla="*/ 816864 h 3562741"/>
              <a:gd name="connsiteX6" fmla="*/ 2218944 w 3157728"/>
              <a:gd name="connsiteY6" fmla="*/ 1121664 h 3562741"/>
              <a:gd name="connsiteX7" fmla="*/ 2267712 w 3157728"/>
              <a:gd name="connsiteY7" fmla="*/ 1645920 h 3562741"/>
              <a:gd name="connsiteX8" fmla="*/ 2426208 w 3157728"/>
              <a:gd name="connsiteY8" fmla="*/ 1645920 h 3562741"/>
              <a:gd name="connsiteX9" fmla="*/ 2621280 w 3157728"/>
              <a:gd name="connsiteY9" fmla="*/ 1682496 h 3562741"/>
              <a:gd name="connsiteX10" fmla="*/ 2670048 w 3157728"/>
              <a:gd name="connsiteY10" fmla="*/ 2316480 h 3562741"/>
              <a:gd name="connsiteX11" fmla="*/ 3157728 w 3157728"/>
              <a:gd name="connsiteY11" fmla="*/ 2584704 h 3562741"/>
              <a:gd name="connsiteX12" fmla="*/ 3023616 w 3157728"/>
              <a:gd name="connsiteY12" fmla="*/ 3255264 h 3562741"/>
              <a:gd name="connsiteX13" fmla="*/ 3157728 w 3157728"/>
              <a:gd name="connsiteY13" fmla="*/ 3255264 h 3562741"/>
              <a:gd name="connsiteX14" fmla="*/ 2890967 w 3157728"/>
              <a:gd name="connsiteY14" fmla="*/ 3562741 h 3562741"/>
              <a:gd name="connsiteX15" fmla="*/ 0 w 3157728"/>
              <a:gd name="connsiteY15" fmla="*/ 2011680 h 3562741"/>
              <a:gd name="connsiteX0" fmla="*/ 0 w 3157728"/>
              <a:gd name="connsiteY0" fmla="*/ 1821471 h 3372532"/>
              <a:gd name="connsiteX1" fmla="*/ 0 w 3157728"/>
              <a:gd name="connsiteY1" fmla="*/ 1821471 h 3372532"/>
              <a:gd name="connsiteX2" fmla="*/ 73152 w 3157728"/>
              <a:gd name="connsiteY2" fmla="*/ 1687359 h 3372532"/>
              <a:gd name="connsiteX3" fmla="*/ 1079846 w 3157728"/>
              <a:gd name="connsiteY3" fmla="*/ 0 h 3372532"/>
              <a:gd name="connsiteX4" fmla="*/ 1719072 w 3157728"/>
              <a:gd name="connsiteY4" fmla="*/ 224319 h 3372532"/>
              <a:gd name="connsiteX5" fmla="*/ 1694688 w 3157728"/>
              <a:gd name="connsiteY5" fmla="*/ 626655 h 3372532"/>
              <a:gd name="connsiteX6" fmla="*/ 2218944 w 3157728"/>
              <a:gd name="connsiteY6" fmla="*/ 931455 h 3372532"/>
              <a:gd name="connsiteX7" fmla="*/ 2267712 w 3157728"/>
              <a:gd name="connsiteY7" fmla="*/ 1455711 h 3372532"/>
              <a:gd name="connsiteX8" fmla="*/ 2426208 w 3157728"/>
              <a:gd name="connsiteY8" fmla="*/ 1455711 h 3372532"/>
              <a:gd name="connsiteX9" fmla="*/ 2621280 w 3157728"/>
              <a:gd name="connsiteY9" fmla="*/ 1492287 h 3372532"/>
              <a:gd name="connsiteX10" fmla="*/ 2670048 w 3157728"/>
              <a:gd name="connsiteY10" fmla="*/ 2126271 h 3372532"/>
              <a:gd name="connsiteX11" fmla="*/ 3157728 w 3157728"/>
              <a:gd name="connsiteY11" fmla="*/ 2394495 h 3372532"/>
              <a:gd name="connsiteX12" fmla="*/ 3023616 w 3157728"/>
              <a:gd name="connsiteY12" fmla="*/ 3065055 h 3372532"/>
              <a:gd name="connsiteX13" fmla="*/ 3157728 w 3157728"/>
              <a:gd name="connsiteY13" fmla="*/ 3065055 h 3372532"/>
              <a:gd name="connsiteX14" fmla="*/ 2890967 w 3157728"/>
              <a:gd name="connsiteY14" fmla="*/ 3372532 h 3372532"/>
              <a:gd name="connsiteX15" fmla="*/ 0 w 3157728"/>
              <a:gd name="connsiteY15" fmla="*/ 1821471 h 3372532"/>
              <a:gd name="connsiteX0" fmla="*/ 0 w 3157728"/>
              <a:gd name="connsiteY0" fmla="*/ 1821471 h 3372532"/>
              <a:gd name="connsiteX1" fmla="*/ 0 w 3157728"/>
              <a:gd name="connsiteY1" fmla="*/ 1821471 h 3372532"/>
              <a:gd name="connsiteX2" fmla="*/ 73152 w 3157728"/>
              <a:gd name="connsiteY2" fmla="*/ 1687359 h 3372532"/>
              <a:gd name="connsiteX3" fmla="*/ 1079846 w 3157728"/>
              <a:gd name="connsiteY3" fmla="*/ 0 h 3372532"/>
              <a:gd name="connsiteX4" fmla="*/ 1652677 w 3157728"/>
              <a:gd name="connsiteY4" fmla="*/ 319437 h 3372532"/>
              <a:gd name="connsiteX5" fmla="*/ 1694688 w 3157728"/>
              <a:gd name="connsiteY5" fmla="*/ 626655 h 3372532"/>
              <a:gd name="connsiteX6" fmla="*/ 2218944 w 3157728"/>
              <a:gd name="connsiteY6" fmla="*/ 931455 h 3372532"/>
              <a:gd name="connsiteX7" fmla="*/ 2267712 w 3157728"/>
              <a:gd name="connsiteY7" fmla="*/ 1455711 h 3372532"/>
              <a:gd name="connsiteX8" fmla="*/ 2426208 w 3157728"/>
              <a:gd name="connsiteY8" fmla="*/ 1455711 h 3372532"/>
              <a:gd name="connsiteX9" fmla="*/ 2621280 w 3157728"/>
              <a:gd name="connsiteY9" fmla="*/ 1492287 h 3372532"/>
              <a:gd name="connsiteX10" fmla="*/ 2670048 w 3157728"/>
              <a:gd name="connsiteY10" fmla="*/ 2126271 h 3372532"/>
              <a:gd name="connsiteX11" fmla="*/ 3157728 w 3157728"/>
              <a:gd name="connsiteY11" fmla="*/ 2394495 h 3372532"/>
              <a:gd name="connsiteX12" fmla="*/ 3023616 w 3157728"/>
              <a:gd name="connsiteY12" fmla="*/ 3065055 h 3372532"/>
              <a:gd name="connsiteX13" fmla="*/ 3157728 w 3157728"/>
              <a:gd name="connsiteY13" fmla="*/ 3065055 h 3372532"/>
              <a:gd name="connsiteX14" fmla="*/ 2890967 w 3157728"/>
              <a:gd name="connsiteY14" fmla="*/ 3372532 h 3372532"/>
              <a:gd name="connsiteX15" fmla="*/ 0 w 3157728"/>
              <a:gd name="connsiteY15" fmla="*/ 1821471 h 33725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157728" h="3372532">
                <a:moveTo>
                  <a:pt x="0" y="1821471"/>
                </a:moveTo>
                <a:lnTo>
                  <a:pt x="0" y="1821471"/>
                </a:lnTo>
                <a:lnTo>
                  <a:pt x="73152" y="1687359"/>
                </a:lnTo>
                <a:lnTo>
                  <a:pt x="1079846" y="0"/>
                </a:lnTo>
                <a:lnTo>
                  <a:pt x="1652677" y="319437"/>
                </a:lnTo>
                <a:lnTo>
                  <a:pt x="1694688" y="626655"/>
                </a:lnTo>
                <a:lnTo>
                  <a:pt x="2218944" y="931455"/>
                </a:lnTo>
                <a:lnTo>
                  <a:pt x="2267712" y="1455711"/>
                </a:lnTo>
                <a:lnTo>
                  <a:pt x="2426208" y="1455711"/>
                </a:lnTo>
                <a:lnTo>
                  <a:pt x="2621280" y="1492287"/>
                </a:lnTo>
                <a:lnTo>
                  <a:pt x="2670048" y="2126271"/>
                </a:lnTo>
                <a:lnTo>
                  <a:pt x="3157728" y="2394495"/>
                </a:lnTo>
                <a:lnTo>
                  <a:pt x="3023616" y="3065055"/>
                </a:lnTo>
                <a:lnTo>
                  <a:pt x="3157728" y="3065055"/>
                </a:lnTo>
                <a:lnTo>
                  <a:pt x="2890967" y="3372532"/>
                </a:lnTo>
                <a:lnTo>
                  <a:pt x="0" y="1821471"/>
                </a:lnTo>
                <a:close/>
              </a:path>
            </a:pathLst>
          </a:custGeom>
          <a:solidFill>
            <a:srgbClr val="FFC000">
              <a:alpha val="34901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>
              <a:solidFill>
                <a:srgbClr val="3333FF"/>
              </a:solidFill>
            </a:endParaRPr>
          </a:p>
        </p:txBody>
      </p:sp>
      <p:sp>
        <p:nvSpPr>
          <p:cNvPr id="19" name="Freeform 6"/>
          <p:cNvSpPr>
            <a:spLocks/>
          </p:cNvSpPr>
          <p:nvPr/>
        </p:nvSpPr>
        <p:spPr bwMode="auto">
          <a:xfrm>
            <a:off x="1060450" y="4368157"/>
            <a:ext cx="3425952" cy="1537341"/>
          </a:xfrm>
          <a:custGeom>
            <a:avLst/>
            <a:gdLst>
              <a:gd name="T0" fmla="*/ 682950 w 3938016"/>
              <a:gd name="T1" fmla="*/ 0 h 1767840"/>
              <a:gd name="T2" fmla="*/ 682950 w 3938016"/>
              <a:gd name="T3" fmla="*/ 0 h 1767840"/>
              <a:gd name="T4" fmla="*/ 597582 w 3938016"/>
              <a:gd name="T5" fmla="*/ 73204 h 1767840"/>
              <a:gd name="T6" fmla="*/ 0 w 3938016"/>
              <a:gd name="T7" fmla="*/ 1207876 h 1767840"/>
              <a:gd name="T8" fmla="*/ 2451304 w 3938016"/>
              <a:gd name="T9" fmla="*/ 1769110 h 1767840"/>
              <a:gd name="T10" fmla="*/ 3939157 w 3938016"/>
              <a:gd name="T11" fmla="*/ 1744708 h 1767840"/>
              <a:gd name="T12" fmla="*/ 3914766 w 3938016"/>
              <a:gd name="T13" fmla="*/ 1720307 h 176784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3938016"/>
              <a:gd name="T22" fmla="*/ 0 h 1767840"/>
              <a:gd name="T23" fmla="*/ 3938016 w 3938016"/>
              <a:gd name="T24" fmla="*/ 1767840 h 1767840"/>
              <a:gd name="connsiteX0" fmla="*/ 682752 w 3938016"/>
              <a:gd name="connsiteY0" fmla="*/ 0 h 1767840"/>
              <a:gd name="connsiteX1" fmla="*/ 682752 w 3938016"/>
              <a:gd name="connsiteY1" fmla="*/ 0 h 1767840"/>
              <a:gd name="connsiteX2" fmla="*/ 597408 w 3938016"/>
              <a:gd name="connsiteY2" fmla="*/ 73152 h 1767840"/>
              <a:gd name="connsiteX3" fmla="*/ 0 w 3938016"/>
              <a:gd name="connsiteY3" fmla="*/ 1207008 h 1767840"/>
              <a:gd name="connsiteX4" fmla="*/ 2450592 w 3938016"/>
              <a:gd name="connsiteY4" fmla="*/ 1767840 h 1767840"/>
              <a:gd name="connsiteX5" fmla="*/ 2130116 w 3938016"/>
              <a:gd name="connsiteY5" fmla="*/ 1661129 h 1767840"/>
              <a:gd name="connsiteX6" fmla="*/ 3938016 w 3938016"/>
              <a:gd name="connsiteY6" fmla="*/ 1743456 h 1767840"/>
              <a:gd name="connsiteX7" fmla="*/ 3913632 w 3938016"/>
              <a:gd name="connsiteY7" fmla="*/ 1719072 h 1767840"/>
              <a:gd name="connsiteX0" fmla="*/ 682752 w 3938016"/>
              <a:gd name="connsiteY0" fmla="*/ 0 h 1743456"/>
              <a:gd name="connsiteX1" fmla="*/ 682752 w 3938016"/>
              <a:gd name="connsiteY1" fmla="*/ 0 h 1743456"/>
              <a:gd name="connsiteX2" fmla="*/ 597408 w 3938016"/>
              <a:gd name="connsiteY2" fmla="*/ 73152 h 1743456"/>
              <a:gd name="connsiteX3" fmla="*/ 0 w 3938016"/>
              <a:gd name="connsiteY3" fmla="*/ 1207008 h 1743456"/>
              <a:gd name="connsiteX4" fmla="*/ 2130116 w 3938016"/>
              <a:gd name="connsiteY4" fmla="*/ 1661129 h 1743456"/>
              <a:gd name="connsiteX5" fmla="*/ 3938016 w 3938016"/>
              <a:gd name="connsiteY5" fmla="*/ 1743456 h 1743456"/>
              <a:gd name="connsiteX6" fmla="*/ 3913632 w 3938016"/>
              <a:gd name="connsiteY6" fmla="*/ 1719072 h 1743456"/>
              <a:gd name="connsiteX0" fmla="*/ 682752 w 3938016"/>
              <a:gd name="connsiteY0" fmla="*/ 0 h 1743456"/>
              <a:gd name="connsiteX1" fmla="*/ 682752 w 3938016"/>
              <a:gd name="connsiteY1" fmla="*/ 0 h 1743456"/>
              <a:gd name="connsiteX2" fmla="*/ 597408 w 3938016"/>
              <a:gd name="connsiteY2" fmla="*/ 73152 h 1743456"/>
              <a:gd name="connsiteX3" fmla="*/ 0 w 3938016"/>
              <a:gd name="connsiteY3" fmla="*/ 1207008 h 1743456"/>
              <a:gd name="connsiteX4" fmla="*/ 2130116 w 3938016"/>
              <a:gd name="connsiteY4" fmla="*/ 1661129 h 1743456"/>
              <a:gd name="connsiteX5" fmla="*/ 3938016 w 3938016"/>
              <a:gd name="connsiteY5" fmla="*/ 1743456 h 1743456"/>
              <a:gd name="connsiteX0" fmla="*/ 682752 w 3425455"/>
              <a:gd name="connsiteY0" fmla="*/ 0 h 1661129"/>
              <a:gd name="connsiteX1" fmla="*/ 682752 w 3425455"/>
              <a:gd name="connsiteY1" fmla="*/ 0 h 1661129"/>
              <a:gd name="connsiteX2" fmla="*/ 597408 w 3425455"/>
              <a:gd name="connsiteY2" fmla="*/ 73152 h 1661129"/>
              <a:gd name="connsiteX3" fmla="*/ 0 w 3425455"/>
              <a:gd name="connsiteY3" fmla="*/ 1207008 h 1661129"/>
              <a:gd name="connsiteX4" fmla="*/ 2130116 w 3425455"/>
              <a:gd name="connsiteY4" fmla="*/ 1661129 h 1661129"/>
              <a:gd name="connsiteX5" fmla="*/ 3425455 w 3425455"/>
              <a:gd name="connsiteY5" fmla="*/ 1655079 h 1661129"/>
              <a:gd name="connsiteX0" fmla="*/ 682752 w 3425455"/>
              <a:gd name="connsiteY0" fmla="*/ 0 h 1661129"/>
              <a:gd name="connsiteX1" fmla="*/ 597408 w 3425455"/>
              <a:gd name="connsiteY1" fmla="*/ 73152 h 1661129"/>
              <a:gd name="connsiteX2" fmla="*/ 0 w 3425455"/>
              <a:gd name="connsiteY2" fmla="*/ 1207008 h 1661129"/>
              <a:gd name="connsiteX3" fmla="*/ 2130116 w 3425455"/>
              <a:gd name="connsiteY3" fmla="*/ 1661129 h 1661129"/>
              <a:gd name="connsiteX4" fmla="*/ 3425455 w 3425455"/>
              <a:gd name="connsiteY4" fmla="*/ 1655079 h 1661129"/>
              <a:gd name="connsiteX0" fmla="*/ 597408 w 3425455"/>
              <a:gd name="connsiteY0" fmla="*/ 0 h 1587977"/>
              <a:gd name="connsiteX1" fmla="*/ 0 w 3425455"/>
              <a:gd name="connsiteY1" fmla="*/ 1133856 h 1587977"/>
              <a:gd name="connsiteX2" fmla="*/ 2130116 w 3425455"/>
              <a:gd name="connsiteY2" fmla="*/ 1587977 h 1587977"/>
              <a:gd name="connsiteX3" fmla="*/ 3425455 w 3425455"/>
              <a:gd name="connsiteY3" fmla="*/ 1581927 h 1587977"/>
              <a:gd name="connsiteX0" fmla="*/ 590006 w 3425455"/>
              <a:gd name="connsiteY0" fmla="*/ 0 h 1500226"/>
              <a:gd name="connsiteX1" fmla="*/ 0 w 3425455"/>
              <a:gd name="connsiteY1" fmla="*/ 1046105 h 1500226"/>
              <a:gd name="connsiteX2" fmla="*/ 2130116 w 3425455"/>
              <a:gd name="connsiteY2" fmla="*/ 1500226 h 1500226"/>
              <a:gd name="connsiteX3" fmla="*/ 3425455 w 3425455"/>
              <a:gd name="connsiteY3" fmla="*/ 1494176 h 1500226"/>
              <a:gd name="connsiteX0" fmla="*/ 589920 w 3425455"/>
              <a:gd name="connsiteY0" fmla="*/ 0 h 1536789"/>
              <a:gd name="connsiteX1" fmla="*/ 0 w 3425455"/>
              <a:gd name="connsiteY1" fmla="*/ 1082668 h 1536789"/>
              <a:gd name="connsiteX2" fmla="*/ 2130116 w 3425455"/>
              <a:gd name="connsiteY2" fmla="*/ 1536789 h 1536789"/>
              <a:gd name="connsiteX3" fmla="*/ 3425455 w 3425455"/>
              <a:gd name="connsiteY3" fmla="*/ 1530739 h 153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5455" h="1536789">
                <a:moveTo>
                  <a:pt x="589920" y="0"/>
                </a:moveTo>
                <a:lnTo>
                  <a:pt x="0" y="1082668"/>
                </a:lnTo>
                <a:lnTo>
                  <a:pt x="2130116" y="1536789"/>
                </a:lnTo>
                <a:lnTo>
                  <a:pt x="3425455" y="1530739"/>
                </a:lnTo>
              </a:path>
            </a:pathLst>
          </a:custGeom>
          <a:solidFill>
            <a:srgbClr val="FF5050">
              <a:alpha val="31000"/>
            </a:srgb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>
              <a:solidFill>
                <a:srgbClr val="3333FF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006077" y="5830024"/>
            <a:ext cx="108745" cy="104851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954175" y="5464455"/>
            <a:ext cx="7746810" cy="1104517"/>
          </a:xfrm>
          <a:custGeom>
            <a:avLst/>
            <a:gdLst>
              <a:gd name="connsiteX0" fmla="*/ 7721653 w 7725797"/>
              <a:gd name="connsiteY0" fmla="*/ 0 h 784441"/>
              <a:gd name="connsiteX1" fmla="*/ 7121807 w 7725797"/>
              <a:gd name="connsiteY1" fmla="*/ 672998 h 784441"/>
              <a:gd name="connsiteX2" fmla="*/ 3954325 w 7725797"/>
              <a:gd name="connsiteY2" fmla="*/ 782726 h 784441"/>
              <a:gd name="connsiteX3" fmla="*/ 523496 w 7725797"/>
              <a:gd name="connsiteY3" fmla="*/ 665683 h 784441"/>
              <a:gd name="connsiteX4" fmla="*/ 69954 w 7725797"/>
              <a:gd name="connsiteY4" fmla="*/ 234086 h 784441"/>
              <a:gd name="connsiteX0" fmla="*/ 7743599 w 7746810"/>
              <a:gd name="connsiteY0" fmla="*/ 0 h 1104517"/>
              <a:gd name="connsiteX1" fmla="*/ 7121807 w 7746810"/>
              <a:gd name="connsiteY1" fmla="*/ 980236 h 1104517"/>
              <a:gd name="connsiteX2" fmla="*/ 3954325 w 7746810"/>
              <a:gd name="connsiteY2" fmla="*/ 1089964 h 1104517"/>
              <a:gd name="connsiteX3" fmla="*/ 523496 w 7746810"/>
              <a:gd name="connsiteY3" fmla="*/ 972921 h 1104517"/>
              <a:gd name="connsiteX4" fmla="*/ 69954 w 7746810"/>
              <a:gd name="connsiteY4" fmla="*/ 541324 h 1104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46810" h="1104517">
                <a:moveTo>
                  <a:pt x="7743599" y="0"/>
                </a:moveTo>
                <a:cubicBezTo>
                  <a:pt x="7757620" y="271272"/>
                  <a:pt x="7753353" y="798575"/>
                  <a:pt x="7121807" y="980236"/>
                </a:cubicBezTo>
                <a:cubicBezTo>
                  <a:pt x="6490261" y="1161897"/>
                  <a:pt x="5054043" y="1091183"/>
                  <a:pt x="3954325" y="1089964"/>
                </a:cubicBezTo>
                <a:cubicBezTo>
                  <a:pt x="2854607" y="1088745"/>
                  <a:pt x="1170891" y="1064361"/>
                  <a:pt x="523496" y="972921"/>
                </a:cubicBezTo>
                <a:cubicBezTo>
                  <a:pt x="-123899" y="881481"/>
                  <a:pt x="-26973" y="711402"/>
                  <a:pt x="69954" y="541324"/>
                </a:cubicBezTo>
              </a:path>
            </a:pathLst>
          </a:custGeom>
          <a:noFill/>
          <a:ln w="28575" cap="flat" cmpd="sng" algn="ctr">
            <a:solidFill>
              <a:srgbClr val="FF505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3057" y="5805874"/>
            <a:ext cx="3305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W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53862" y="2700856"/>
            <a:ext cx="389850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err="1" smtClean="0">
                <a:solidFill>
                  <a:srgbClr val="3333FF"/>
                </a:solidFill>
              </a:rPr>
              <a:t>Os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81884" y="5543885"/>
            <a:ext cx="380232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Re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33670" y="4471541"/>
            <a:ext cx="128708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% </a:t>
            </a:r>
            <a:r>
              <a:rPr lang="en-GB" sz="1200" b="1" dirty="0" err="1" smtClean="0">
                <a:solidFill>
                  <a:srgbClr val="3333FF"/>
                </a:solidFill>
              </a:rPr>
              <a:t>Transmutant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107292" y="5980423"/>
            <a:ext cx="202010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Reactor Full Power Years</a:t>
            </a:r>
            <a:endParaRPr lang="en-GB" sz="1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98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irradiation for (micro) mechanics?</a:t>
            </a:r>
            <a:endParaRPr lang="en-GB" dirty="0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50" y="1441781"/>
            <a:ext cx="4230822" cy="404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671588" y="4351759"/>
            <a:ext cx="1561382" cy="560717"/>
          </a:xfrm>
          <a:prstGeom prst="rect">
            <a:avLst/>
          </a:prstGeom>
          <a:solidFill>
            <a:srgbClr val="92D050">
              <a:alpha val="4902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1607" y="1103227"/>
            <a:ext cx="302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3333FF"/>
                </a:solidFill>
              </a:rPr>
              <a:t>SRIM : 2 MeV protons into Fe</a:t>
            </a:r>
            <a:endParaRPr lang="en-GB" sz="1600" b="1" dirty="0">
              <a:solidFill>
                <a:srgbClr val="3333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14541" y="4926803"/>
            <a:ext cx="638316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25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4909" y="4926803"/>
            <a:ext cx="55335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3" name="Freeform 2"/>
          <p:cNvSpPr/>
          <p:nvPr/>
        </p:nvSpPr>
        <p:spPr bwMode="auto">
          <a:xfrm>
            <a:off x="1526875" y="2173857"/>
            <a:ext cx="4132053" cy="2527539"/>
          </a:xfrm>
          <a:custGeom>
            <a:avLst/>
            <a:gdLst>
              <a:gd name="connsiteX0" fmla="*/ 0 w 4132053"/>
              <a:gd name="connsiteY0" fmla="*/ 2527539 h 2527539"/>
              <a:gd name="connsiteX1" fmla="*/ 681487 w 4132053"/>
              <a:gd name="connsiteY1" fmla="*/ 1397479 h 2527539"/>
              <a:gd name="connsiteX2" fmla="*/ 3278038 w 4132053"/>
              <a:gd name="connsiteY2" fmla="*/ 241539 h 2527539"/>
              <a:gd name="connsiteX3" fmla="*/ 4132053 w 4132053"/>
              <a:gd name="connsiteY3" fmla="*/ 0 h 25275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2053" h="2527539">
                <a:moveTo>
                  <a:pt x="0" y="2527539"/>
                </a:moveTo>
                <a:cubicBezTo>
                  <a:pt x="67573" y="2153009"/>
                  <a:pt x="135147" y="1778479"/>
                  <a:pt x="681487" y="1397479"/>
                </a:cubicBezTo>
                <a:cubicBezTo>
                  <a:pt x="1227827" y="1016479"/>
                  <a:pt x="2702944" y="474452"/>
                  <a:pt x="3278038" y="241539"/>
                </a:cubicBezTo>
                <a:cubicBezTo>
                  <a:pt x="3853132" y="8626"/>
                  <a:pt x="3992592" y="4313"/>
                  <a:pt x="4132053" y="0"/>
                </a:cubicBezTo>
              </a:path>
            </a:pathLst>
          </a:custGeom>
          <a:noFill/>
          <a:ln w="38100" cap="flat" cmpd="sng" algn="ctr">
            <a:solidFill>
              <a:srgbClr val="0099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8928" y="1729466"/>
            <a:ext cx="2626040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FF0000"/>
                </a:solidFill>
                <a:sym typeface="Wingdings"/>
              </a:rPr>
              <a:t>For 2MeV </a:t>
            </a:r>
            <a:r>
              <a:rPr lang="en-GB" sz="1200" b="1" dirty="0" smtClean="0">
                <a:solidFill>
                  <a:srgbClr val="0066FF"/>
                </a:solidFill>
                <a:sym typeface="Wingdings"/>
              </a:rPr>
              <a:t>H</a:t>
            </a:r>
            <a:r>
              <a:rPr lang="en-GB" sz="1200" b="1" baseline="30000" dirty="0" smtClean="0">
                <a:solidFill>
                  <a:srgbClr val="0066FF"/>
                </a:solidFill>
                <a:sym typeface="Wingdings"/>
              </a:rPr>
              <a:t>+</a:t>
            </a:r>
            <a:r>
              <a:rPr lang="en-GB" sz="1200" b="1" dirty="0" smtClean="0">
                <a:solidFill>
                  <a:srgbClr val="0066FF"/>
                </a:solidFill>
                <a:sym typeface="Wingdings"/>
              </a:rPr>
              <a:t> </a:t>
            </a:r>
            <a:r>
              <a:rPr lang="en-GB" sz="1200" b="1" dirty="0">
                <a:solidFill>
                  <a:srgbClr val="FF0000"/>
                </a:solidFill>
                <a:sym typeface="Wingdings"/>
              </a:rPr>
              <a:t>into Fe: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Total damage: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~1 x10</a:t>
            </a:r>
            <a:r>
              <a:rPr lang="en-GB" sz="1600" b="1" baseline="30000" dirty="0" smtClean="0">
                <a:solidFill>
                  <a:srgbClr val="3333FF"/>
                </a:solidFill>
              </a:rPr>
              <a:t>-4</a:t>
            </a:r>
            <a:r>
              <a:rPr lang="en-GB" sz="1200" b="1" dirty="0" smtClean="0">
                <a:solidFill>
                  <a:srgbClr val="3333FF"/>
                </a:solidFill>
              </a:rPr>
              <a:t> events / (Å - ion)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marL="628650" lvl="1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ð"/>
            </a:pPr>
            <a:r>
              <a:rPr lang="en-GB" sz="1200" b="1" dirty="0" smtClean="0">
                <a:solidFill>
                  <a:srgbClr val="3333FF"/>
                </a:solidFill>
                <a:sym typeface="Wingdings"/>
              </a:rPr>
              <a:t>~10</a:t>
            </a:r>
            <a:r>
              <a:rPr lang="en-GB" sz="1600" b="1" baseline="30000" dirty="0" smtClean="0">
                <a:solidFill>
                  <a:srgbClr val="3333FF"/>
                </a:solidFill>
                <a:sym typeface="Wingdings"/>
              </a:rPr>
              <a:t>21</a:t>
            </a:r>
            <a:r>
              <a:rPr lang="en-GB" sz="1200" b="1" dirty="0" smtClean="0">
                <a:solidFill>
                  <a:srgbClr val="3333FF"/>
                </a:solidFill>
                <a:sym typeface="Wingdings"/>
              </a:rPr>
              <a:t> ions cm</a:t>
            </a:r>
            <a:r>
              <a:rPr lang="en-GB" sz="1200" b="1" baseline="30000" dirty="0" smtClean="0">
                <a:solidFill>
                  <a:srgbClr val="3333FF"/>
                </a:solidFill>
                <a:sym typeface="Wingdings"/>
              </a:rPr>
              <a:t>-2 </a:t>
            </a:r>
            <a:r>
              <a:rPr lang="en-GB" sz="1200" b="1" dirty="0" smtClean="0">
                <a:solidFill>
                  <a:srgbClr val="3333FF"/>
                </a:solidFill>
                <a:sym typeface="Wingdings"/>
              </a:rPr>
              <a:t>for 1 </a:t>
            </a:r>
            <a:r>
              <a:rPr lang="en-GB" sz="1200" b="1" dirty="0" err="1" smtClean="0">
                <a:solidFill>
                  <a:srgbClr val="3333FF"/>
                </a:solidFill>
                <a:sym typeface="Wingdings"/>
              </a:rPr>
              <a:t>dpa</a:t>
            </a:r>
            <a:endParaRPr lang="en-GB" sz="1200" b="1" dirty="0" smtClean="0">
              <a:solidFill>
                <a:srgbClr val="3333FF"/>
              </a:solidFill>
              <a:sym typeface="Wingdings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  <a:sym typeface="Wingdings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  <a:sym typeface="Wingdings"/>
              </a:rPr>
              <a:t>Depth  ~ 15 </a:t>
            </a:r>
            <a:r>
              <a:rPr lang="en-GB" sz="1400" b="1" dirty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>
                <a:solidFill>
                  <a:srgbClr val="3333FF"/>
                </a:solidFill>
              </a:rPr>
              <a:t>m</a:t>
            </a:r>
            <a:endParaRPr lang="en-GB" sz="1200" b="1" dirty="0" smtClean="0">
              <a:solidFill>
                <a:srgbClr val="3333FF"/>
              </a:solidFill>
              <a:sym typeface="Wingdings"/>
            </a:endParaRP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ð"/>
            </a:pPr>
            <a:endParaRPr lang="en-GB" sz="1200" b="1" dirty="0">
              <a:solidFill>
                <a:srgbClr val="3333FF"/>
              </a:solidFill>
              <a:sym typeface="Wingdings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  <a:sym typeface="Wingdings"/>
              </a:rPr>
              <a:t> </a:t>
            </a:r>
            <a:endParaRPr lang="en-GB" sz="1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45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5002" y="1441781"/>
            <a:ext cx="4051360" cy="3984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Proton irradiation for (micro) mechanics?</a:t>
            </a:r>
            <a:endParaRPr lang="en-GB" dirty="0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50" y="1441781"/>
            <a:ext cx="4230822" cy="4044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 bwMode="auto">
          <a:xfrm>
            <a:off x="4895658" y="2777707"/>
            <a:ext cx="452722" cy="2134770"/>
          </a:xfrm>
          <a:prstGeom prst="rect">
            <a:avLst/>
          </a:prstGeom>
          <a:solidFill>
            <a:srgbClr val="92D050">
              <a:alpha val="4902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41607" y="1103227"/>
            <a:ext cx="3026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3333FF"/>
                </a:solidFill>
              </a:rPr>
              <a:t>SRIM : 2 MeV protons into Fe</a:t>
            </a:r>
            <a:endParaRPr lang="en-GB" sz="1600" b="1" dirty="0">
              <a:solidFill>
                <a:srgbClr val="3333FF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14541" y="4926803"/>
            <a:ext cx="638316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25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94909" y="4926803"/>
            <a:ext cx="55335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4670" y="2012657"/>
            <a:ext cx="2656937" cy="178510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FF0000"/>
                </a:solidFill>
                <a:sym typeface="Wingdings"/>
              </a:rPr>
              <a:t>For 2MeV </a:t>
            </a:r>
            <a:r>
              <a:rPr lang="en-GB" sz="1200" b="1" dirty="0">
                <a:solidFill>
                  <a:srgbClr val="0066FF"/>
                </a:solidFill>
                <a:sym typeface="Wingdings"/>
              </a:rPr>
              <a:t>H</a:t>
            </a:r>
            <a:r>
              <a:rPr lang="en-GB" sz="1200" b="1" baseline="30000" dirty="0">
                <a:solidFill>
                  <a:srgbClr val="0066FF"/>
                </a:solidFill>
                <a:sym typeface="Wingdings"/>
              </a:rPr>
              <a:t>+</a:t>
            </a:r>
            <a:r>
              <a:rPr lang="en-GB" sz="1200" b="1" dirty="0">
                <a:solidFill>
                  <a:srgbClr val="0066FF"/>
                </a:solidFill>
                <a:sym typeface="Wingdings"/>
              </a:rPr>
              <a:t> </a:t>
            </a:r>
            <a:r>
              <a:rPr lang="en-GB" sz="1200" b="1" dirty="0">
                <a:solidFill>
                  <a:srgbClr val="FF0000"/>
                </a:solidFill>
                <a:sym typeface="Wingdings"/>
              </a:rPr>
              <a:t>into Fe: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3333FF"/>
                </a:solidFill>
              </a:rPr>
              <a:t>Total damage: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3333FF"/>
                </a:solidFill>
              </a:rPr>
              <a:t>~1 x10</a:t>
            </a:r>
            <a:r>
              <a:rPr lang="en-GB" sz="1600" b="1" baseline="30000" dirty="0">
                <a:solidFill>
                  <a:srgbClr val="3333FF"/>
                </a:solidFill>
              </a:rPr>
              <a:t>-4</a:t>
            </a:r>
            <a:r>
              <a:rPr lang="en-GB" sz="1200" b="1" dirty="0">
                <a:solidFill>
                  <a:srgbClr val="3333FF"/>
                </a:solidFill>
              </a:rPr>
              <a:t> events / (Å - ion)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marL="628650" lvl="1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ð"/>
            </a:pPr>
            <a:r>
              <a:rPr lang="en-GB" sz="1200" b="1" dirty="0">
                <a:solidFill>
                  <a:srgbClr val="3333FF"/>
                </a:solidFill>
                <a:sym typeface="Wingdings"/>
              </a:rPr>
              <a:t>~</a:t>
            </a:r>
            <a:r>
              <a:rPr lang="en-GB" sz="1200" b="1" dirty="0">
                <a:solidFill>
                  <a:srgbClr val="FF0000"/>
                </a:solidFill>
                <a:sym typeface="Wingdings"/>
              </a:rPr>
              <a:t>10</a:t>
            </a:r>
            <a:r>
              <a:rPr lang="en-GB" sz="1600" b="1" baseline="30000" dirty="0">
                <a:solidFill>
                  <a:srgbClr val="FF0000"/>
                </a:solidFill>
                <a:sym typeface="Wingdings"/>
              </a:rPr>
              <a:t>21</a:t>
            </a:r>
            <a:r>
              <a:rPr lang="en-GB" sz="1200" b="1" dirty="0">
                <a:solidFill>
                  <a:srgbClr val="FF0000"/>
                </a:solidFill>
                <a:sym typeface="Wingdings"/>
              </a:rPr>
              <a:t> ions </a:t>
            </a:r>
            <a:r>
              <a:rPr lang="en-GB" sz="1200" b="1" dirty="0">
                <a:solidFill>
                  <a:srgbClr val="3333FF"/>
                </a:solidFill>
                <a:sym typeface="Wingdings"/>
              </a:rPr>
              <a:t>cm</a:t>
            </a:r>
            <a:r>
              <a:rPr lang="en-GB" sz="1200" b="1" baseline="30000" dirty="0">
                <a:solidFill>
                  <a:srgbClr val="3333FF"/>
                </a:solidFill>
                <a:sym typeface="Wingdings"/>
              </a:rPr>
              <a:t>-2 </a:t>
            </a:r>
            <a:r>
              <a:rPr lang="en-GB" sz="1200" b="1" dirty="0">
                <a:solidFill>
                  <a:srgbClr val="3333FF"/>
                </a:solidFill>
                <a:sym typeface="Wingdings"/>
              </a:rPr>
              <a:t>for 1 </a:t>
            </a:r>
            <a:r>
              <a:rPr lang="en-GB" sz="1200" b="1" dirty="0" err="1">
                <a:solidFill>
                  <a:srgbClr val="3333FF"/>
                </a:solidFill>
                <a:sym typeface="Wingdings"/>
              </a:rPr>
              <a:t>dpa</a:t>
            </a:r>
            <a:endParaRPr lang="en-GB" sz="1200" b="1" dirty="0">
              <a:solidFill>
                <a:srgbClr val="3333FF"/>
              </a:solidFill>
              <a:sym typeface="Wingdings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  <a:sym typeface="Wingdings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3333FF"/>
                </a:solidFill>
                <a:sym typeface="Wingdings"/>
              </a:rPr>
              <a:t>Depth  ~ 15 </a:t>
            </a:r>
            <a:r>
              <a:rPr lang="en-GB" sz="1400" b="1" dirty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>
                <a:solidFill>
                  <a:srgbClr val="3333FF"/>
                </a:solidFill>
              </a:rPr>
              <a:t>m</a:t>
            </a:r>
            <a:endParaRPr lang="en-GB" sz="1200" b="1" dirty="0">
              <a:solidFill>
                <a:srgbClr val="3333FF"/>
              </a:solidFill>
              <a:sym typeface="Wingdings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089585" y="2012657"/>
            <a:ext cx="638355" cy="30784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43718" y="4912476"/>
            <a:ext cx="55335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5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679362" y="4926803"/>
            <a:ext cx="553357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0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23842" y="2012657"/>
            <a:ext cx="2882520" cy="178510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75000"/>
                <a:lumOff val="25000"/>
              </a:schemeClr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0000"/>
                </a:solidFill>
                <a:sym typeface="Wingdings"/>
              </a:rPr>
              <a:t>For 2MeV </a:t>
            </a:r>
            <a:r>
              <a:rPr lang="en-GB" sz="1200" b="1" dirty="0" smtClean="0">
                <a:solidFill>
                  <a:srgbClr val="0066FF"/>
                </a:solidFill>
                <a:sym typeface="Wingdings"/>
              </a:rPr>
              <a:t>Fe</a:t>
            </a:r>
            <a:r>
              <a:rPr lang="en-GB" sz="1200" b="1" baseline="30000" dirty="0" smtClean="0">
                <a:solidFill>
                  <a:srgbClr val="0066FF"/>
                </a:solidFill>
                <a:sym typeface="Wingdings"/>
              </a:rPr>
              <a:t>+</a:t>
            </a:r>
            <a:r>
              <a:rPr lang="en-GB" sz="1200" b="1" dirty="0" smtClean="0">
                <a:solidFill>
                  <a:srgbClr val="0066FF"/>
                </a:solidFill>
                <a:sym typeface="Wingdings"/>
              </a:rPr>
              <a:t> </a:t>
            </a:r>
            <a:r>
              <a:rPr lang="en-GB" sz="1200" b="1" dirty="0" smtClean="0">
                <a:solidFill>
                  <a:srgbClr val="FF0000"/>
                </a:solidFill>
                <a:sym typeface="Wingdings"/>
              </a:rPr>
              <a:t>into Fe: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FF0000"/>
              </a:solidFill>
              <a:sym typeface="Wingdings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3333FF"/>
                </a:solidFill>
              </a:rPr>
              <a:t>Total damage: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~4  events </a:t>
            </a:r>
            <a:r>
              <a:rPr lang="en-GB" sz="1200" b="1" dirty="0">
                <a:solidFill>
                  <a:srgbClr val="3333FF"/>
                </a:solidFill>
              </a:rPr>
              <a:t>/ (Å - ion)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marL="628650" lvl="1" indent="-171450" eaLnBrk="0" fontAlgn="base" hangingPunct="0">
              <a:spcBef>
                <a:spcPct val="0"/>
              </a:spcBef>
              <a:spcAft>
                <a:spcPct val="0"/>
              </a:spcAft>
              <a:buFont typeface="Wingdings"/>
              <a:buChar char="ð"/>
            </a:pPr>
            <a:r>
              <a:rPr lang="en-GB" sz="1200" b="1" dirty="0" smtClean="0">
                <a:solidFill>
                  <a:srgbClr val="3333FF"/>
                </a:solidFill>
                <a:sym typeface="Wingdings"/>
              </a:rPr>
              <a:t>~</a:t>
            </a:r>
            <a:r>
              <a:rPr lang="en-GB" sz="1200" b="1" dirty="0" smtClean="0">
                <a:solidFill>
                  <a:srgbClr val="FF0000"/>
                </a:solidFill>
                <a:sym typeface="Wingdings"/>
              </a:rPr>
              <a:t>2 x 10</a:t>
            </a:r>
            <a:r>
              <a:rPr lang="en-GB" sz="1600" b="1" baseline="30000" dirty="0" smtClean="0">
                <a:solidFill>
                  <a:srgbClr val="FF0000"/>
                </a:solidFill>
                <a:sym typeface="Wingdings"/>
              </a:rPr>
              <a:t>16</a:t>
            </a:r>
            <a:r>
              <a:rPr lang="en-GB" sz="1200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sz="1200" b="1" dirty="0">
                <a:solidFill>
                  <a:srgbClr val="3333FF"/>
                </a:solidFill>
                <a:sym typeface="Wingdings"/>
              </a:rPr>
              <a:t>ions cm</a:t>
            </a:r>
            <a:r>
              <a:rPr lang="en-GB" sz="1200" b="1" baseline="30000" dirty="0">
                <a:solidFill>
                  <a:srgbClr val="3333FF"/>
                </a:solidFill>
                <a:sym typeface="Wingdings"/>
              </a:rPr>
              <a:t>-2 </a:t>
            </a:r>
            <a:r>
              <a:rPr lang="en-GB" sz="1200" b="1" dirty="0">
                <a:solidFill>
                  <a:srgbClr val="3333FF"/>
                </a:solidFill>
                <a:sym typeface="Wingdings"/>
              </a:rPr>
              <a:t>for 1 </a:t>
            </a:r>
            <a:r>
              <a:rPr lang="en-GB" sz="1200" b="1" dirty="0" err="1">
                <a:solidFill>
                  <a:srgbClr val="3333FF"/>
                </a:solidFill>
                <a:sym typeface="Wingdings"/>
              </a:rPr>
              <a:t>dpa</a:t>
            </a:r>
            <a:endParaRPr lang="en-GB" sz="1200" b="1" dirty="0">
              <a:solidFill>
                <a:srgbClr val="3333FF"/>
              </a:solidFill>
              <a:sym typeface="Wingdings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 smtClean="0">
              <a:solidFill>
                <a:srgbClr val="FF0000"/>
              </a:solidFill>
              <a:sym typeface="Wingdings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3333FF"/>
                </a:solidFill>
                <a:sym typeface="Wingdings"/>
              </a:rPr>
              <a:t>Depth  ~ </a:t>
            </a:r>
            <a:r>
              <a:rPr lang="en-GB" sz="1200" b="1" dirty="0" smtClean="0">
                <a:solidFill>
                  <a:srgbClr val="3333FF"/>
                </a:solidFill>
                <a:sym typeface="Wingdings"/>
              </a:rPr>
              <a:t>1 </a:t>
            </a:r>
            <a:r>
              <a:rPr lang="en-GB" sz="14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</a:rPr>
              <a:t>m</a:t>
            </a:r>
            <a:r>
              <a:rPr lang="en-GB" sz="1200" b="1" dirty="0" smtClean="0">
                <a:solidFill>
                  <a:srgbClr val="3333FF"/>
                </a:solidFill>
                <a:sym typeface="Wingdings"/>
              </a:rPr>
              <a:t> 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711683" y="4599044"/>
            <a:ext cx="1393162" cy="280359"/>
          </a:xfrm>
          <a:prstGeom prst="rect">
            <a:avLst/>
          </a:prstGeom>
          <a:solidFill>
            <a:srgbClr val="92D050">
              <a:alpha val="49020"/>
            </a:srgb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69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400" smtClean="0">
                <a:solidFill>
                  <a:srgbClr val="CC0000"/>
                </a:solidFill>
              </a:rPr>
              <a:t>Radiation damage in Materials</a:t>
            </a:r>
            <a:endParaRPr lang="en-US" sz="3400" smtClean="0">
              <a:solidFill>
                <a:srgbClr val="CC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5" y="923354"/>
            <a:ext cx="7934326" cy="5439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57225" y="6400800"/>
            <a:ext cx="15708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C.A. English (2011)</a:t>
            </a:r>
            <a:endParaRPr lang="en-GB" sz="1200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372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457200" y="274638"/>
            <a:ext cx="8229600" cy="284162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FF0000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sz="2400" kern="0" dirty="0" smtClean="0"/>
              <a:t>Tungsten transmutation in fusion power reactor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47775" y="1524000"/>
            <a:ext cx="591283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3333FF"/>
                </a:solidFill>
              </a:rPr>
              <a:t>Ion irradiation can’t mimic transmutation effects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3333FF"/>
                </a:solidFill>
              </a:rPr>
              <a:t>But we can MODEL what transmutations we expect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3333FF"/>
                </a:solidFill>
              </a:rPr>
              <a:t>And can ion-irradiate pre-made W alloys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3333FF"/>
                </a:solidFill>
              </a:rPr>
              <a:t>To see what effect displacement damage  -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3333FF"/>
                </a:solidFill>
              </a:rPr>
              <a:t>(and if we like, He, H )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3333FF"/>
                </a:solidFill>
              </a:rPr>
              <a:t>have on microstructures and properties.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63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84162"/>
          </a:xfrm>
        </p:spPr>
        <p:txBody>
          <a:bodyPr/>
          <a:lstStyle/>
          <a:p>
            <a:pPr algn="l" eaLnBrk="1" hangingPunct="1"/>
            <a:r>
              <a:rPr lang="en-GB" sz="2400" dirty="0" smtClean="0"/>
              <a:t>Radiation-induced clustering in alloys</a:t>
            </a:r>
          </a:p>
        </p:txBody>
      </p:sp>
      <p:sp>
        <p:nvSpPr>
          <p:cNvPr id="62" name="Rectangle 42"/>
          <p:cNvSpPr txBox="1">
            <a:spLocks noChangeArrowheads="1"/>
          </p:cNvSpPr>
          <p:nvPr/>
        </p:nvSpPr>
        <p:spPr bwMode="auto">
          <a:xfrm>
            <a:off x="2016693" y="867305"/>
            <a:ext cx="5222875" cy="1403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="1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b="1">
                <a:solidFill>
                  <a:schemeClr val="accent2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 b="1">
                <a:solidFill>
                  <a:schemeClr val="accent2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accent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accent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accent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accent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 b="1">
                <a:solidFill>
                  <a:schemeClr val="accent2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sz="1600" kern="0" dirty="0" smtClean="0">
                <a:solidFill>
                  <a:srgbClr val="FF0000"/>
                </a:solidFill>
              </a:rPr>
              <a:t>W- 5%Re should be a stable solid solution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sz="1600" kern="0" dirty="0" smtClean="0">
                <a:solidFill>
                  <a:srgbClr val="FF0000"/>
                </a:solidFill>
              </a:rPr>
              <a:t>… but it’s not when it is irradiated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n-GB" sz="1600" kern="0" dirty="0" smtClean="0">
              <a:solidFill>
                <a:srgbClr val="FF0000"/>
              </a:solidFill>
            </a:endParaRP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en-GB" sz="1600" kern="0" dirty="0" smtClean="0">
                <a:solidFill>
                  <a:srgbClr val="FF0000"/>
                </a:solidFill>
              </a:rPr>
              <a:t>Under Fusion Power Reactor conditions, </a:t>
            </a:r>
            <a:br>
              <a:rPr lang="en-GB" sz="1600" kern="0" dirty="0" smtClean="0">
                <a:solidFill>
                  <a:srgbClr val="FF0000"/>
                </a:solidFill>
              </a:rPr>
            </a:br>
            <a:r>
              <a:rPr lang="en-GB" sz="1600" kern="0" dirty="0" smtClean="0">
                <a:solidFill>
                  <a:srgbClr val="FF0000"/>
                </a:solidFill>
              </a:rPr>
              <a:t>pure W transmutes to give 5%Re in ~ 7 years. 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es-ES" sz="1000" kern="0" dirty="0" smtClean="0">
              <a:solidFill>
                <a:srgbClr val="3333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GB" sz="900" kern="0" dirty="0" smtClean="0">
              <a:solidFill>
                <a:srgbClr val="333399"/>
              </a:solidFill>
            </a:endParaRP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237660" y="903392"/>
            <a:ext cx="2435652" cy="572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342495" y="4094325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3333FF"/>
                </a:solidFill>
              </a:rPr>
              <a:t>5</a:t>
            </a:r>
            <a:r>
              <a:rPr lang="en-GB" b="1" dirty="0" smtClean="0">
                <a:solidFill>
                  <a:srgbClr val="3333FF"/>
                </a:solidFill>
              </a:rPr>
              <a:t>%</a:t>
            </a:r>
            <a:endParaRPr lang="en-GB" b="1" dirty="0">
              <a:solidFill>
                <a:srgbClr val="3333FF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356143" y="2975213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>
                <a:solidFill>
                  <a:srgbClr val="3333FF"/>
                </a:solidFill>
              </a:rPr>
              <a:t>8</a:t>
            </a:r>
            <a:r>
              <a:rPr lang="en-GB" b="1" dirty="0" smtClean="0">
                <a:solidFill>
                  <a:srgbClr val="3333FF"/>
                </a:solidFill>
              </a:rPr>
              <a:t>%</a:t>
            </a:r>
            <a:endParaRPr lang="en-GB" b="1" dirty="0">
              <a:solidFill>
                <a:srgbClr val="3333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081283" y="527262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968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Ion irradiation </a:t>
            </a:r>
            <a:r>
              <a:rPr lang="en-US" sz="1600" b="1" dirty="0" smtClean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to </a:t>
            </a:r>
            <a:r>
              <a:rPr lang="en-US" sz="1600" b="1" dirty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2.64 x 10</a:t>
            </a:r>
            <a:r>
              <a:rPr lang="en-US" sz="1600" b="1" baseline="30000" dirty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15</a:t>
            </a:r>
            <a:r>
              <a:rPr lang="en-US" sz="1600" b="1" dirty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 W</a:t>
            </a:r>
            <a:r>
              <a:rPr lang="en-US" sz="1600" b="1" baseline="30000" dirty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+</a:t>
            </a:r>
            <a:r>
              <a:rPr lang="en-US" sz="1600" b="1" dirty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/cm</a:t>
            </a:r>
            <a:r>
              <a:rPr lang="en-US" sz="1600" b="1" baseline="30000" dirty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2</a:t>
            </a:r>
            <a:r>
              <a:rPr lang="en-US" sz="1600" b="1" dirty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 </a:t>
            </a:r>
            <a:r>
              <a:rPr lang="en-US" sz="1600" b="1" dirty="0">
                <a:solidFill>
                  <a:srgbClr val="C00000"/>
                </a:solidFill>
                <a:cs typeface="Arial" pitchFamily="34" charset="0"/>
                <a:sym typeface="Calibri Bold" charset="0"/>
              </a:rPr>
              <a:t>(33dpa) </a:t>
            </a:r>
            <a:r>
              <a:rPr lang="en-US" sz="1600" b="1" dirty="0" smtClean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Dose rate: </a:t>
            </a:r>
            <a:r>
              <a:rPr lang="en-US" sz="1600" b="1" dirty="0" smtClean="0">
                <a:solidFill>
                  <a:srgbClr val="C00000"/>
                </a:solidFill>
                <a:cs typeface="Arial" pitchFamily="34" charset="0"/>
                <a:sym typeface="Calibri Bold" charset="0"/>
              </a:rPr>
              <a:t>3.57 </a:t>
            </a:r>
            <a:r>
              <a:rPr lang="en-US" sz="1600" b="1" dirty="0">
                <a:solidFill>
                  <a:srgbClr val="C00000"/>
                </a:solidFill>
                <a:cs typeface="Arial" pitchFamily="34" charset="0"/>
                <a:sym typeface="Calibri Bold" charset="0"/>
              </a:rPr>
              <a:t>x 10</a:t>
            </a:r>
            <a:r>
              <a:rPr lang="en-US" sz="1600" b="1" baseline="30000" dirty="0">
                <a:solidFill>
                  <a:srgbClr val="C00000"/>
                </a:solidFill>
                <a:cs typeface="Arial" pitchFamily="34" charset="0"/>
                <a:sym typeface="Calibri Bold" charset="0"/>
              </a:rPr>
              <a:t>-4</a:t>
            </a:r>
            <a:r>
              <a:rPr lang="en-US" sz="1600" b="1" dirty="0">
                <a:solidFill>
                  <a:srgbClr val="C00000"/>
                </a:solidFill>
                <a:cs typeface="Arial" pitchFamily="34" charset="0"/>
                <a:sym typeface="Calibri Bold" charset="0"/>
              </a:rPr>
              <a:t> </a:t>
            </a:r>
            <a:r>
              <a:rPr lang="en-US" sz="1600" b="1" dirty="0" err="1" smtClean="0">
                <a:solidFill>
                  <a:srgbClr val="C00000"/>
                </a:solidFill>
                <a:cs typeface="Arial" pitchFamily="34" charset="0"/>
                <a:sym typeface="Calibri Bold" charset="0"/>
              </a:rPr>
              <a:t>dpa</a:t>
            </a:r>
            <a:r>
              <a:rPr lang="en-US" sz="1600" b="1" dirty="0" smtClean="0">
                <a:solidFill>
                  <a:srgbClr val="C00000"/>
                </a:solidFill>
                <a:cs typeface="Arial" pitchFamily="34" charset="0"/>
                <a:sym typeface="Calibri Bold" charset="0"/>
              </a:rPr>
              <a:t> / s </a:t>
            </a:r>
          </a:p>
          <a:p>
            <a:pPr marL="39688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  <a:cs typeface="Arial" pitchFamily="34" charset="0"/>
                <a:sym typeface="Calibri Bold" charset="0"/>
              </a:rPr>
              <a:t>Temperature:</a:t>
            </a:r>
            <a:r>
              <a:rPr lang="en-US" sz="1600" b="1" dirty="0" smtClean="0">
                <a:solidFill>
                  <a:srgbClr val="C00000"/>
                </a:solidFill>
                <a:cs typeface="Arial" pitchFamily="34" charset="0"/>
                <a:sym typeface="Calibri Bold" charset="0"/>
              </a:rPr>
              <a:t> 300°C</a:t>
            </a:r>
            <a:endParaRPr lang="en-US" sz="1600" b="1" dirty="0">
              <a:solidFill>
                <a:srgbClr val="000000"/>
              </a:solidFill>
              <a:cs typeface="Arial" pitchFamily="34" charset="0"/>
              <a:sym typeface="Calibri Bold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75" y="6481375"/>
            <a:ext cx="2574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A. Xu (Oxford) </a:t>
            </a:r>
            <a:r>
              <a:rPr lang="en-GB" sz="1200" b="1" i="1" dirty="0" smtClean="0">
                <a:solidFill>
                  <a:srgbClr val="FFFFFF">
                    <a:lumMod val="65000"/>
                  </a:srgbClr>
                </a:solidFill>
              </a:rPr>
              <a:t>unpublished</a:t>
            </a: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 2013</a:t>
            </a:r>
            <a:endParaRPr lang="en-GB" sz="1200" b="1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43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Clustering and Hardening in “Transmuted” W </a:t>
            </a:r>
            <a:endParaRPr lang="en-GB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4" y="1216659"/>
            <a:ext cx="5043697" cy="347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13692" y="3113868"/>
            <a:ext cx="1260281" cy="120032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W 1%Re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W 1%Re 1%Os</a:t>
            </a: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2MeV W+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33dpa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FIB-lift-out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50" y="2076450"/>
            <a:ext cx="44595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smtClean="0">
                <a:solidFill>
                  <a:srgbClr val="FF0000"/>
                </a:solidFill>
              </a:rPr>
              <a:t>Re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50" y="3521391"/>
            <a:ext cx="45878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600" b="1" dirty="0" err="1" smtClean="0">
                <a:solidFill>
                  <a:srgbClr val="009900"/>
                </a:solidFill>
              </a:rPr>
              <a:t>Os</a:t>
            </a:r>
            <a:endParaRPr lang="en-GB" sz="1600" b="1" dirty="0">
              <a:solidFill>
                <a:srgbClr val="0099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16976" y="953628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573 K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41076" y="953628"/>
            <a:ext cx="5934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3333FF"/>
                </a:solidFill>
              </a:rPr>
              <a:t>7</a:t>
            </a:r>
            <a:r>
              <a:rPr lang="en-GB" sz="1200" b="1" dirty="0" smtClean="0">
                <a:solidFill>
                  <a:srgbClr val="3333FF"/>
                </a:solidFill>
              </a:rPr>
              <a:t>73 K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4305300" y="4057650"/>
            <a:ext cx="857250" cy="55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4336083" y="3981450"/>
            <a:ext cx="787400" cy="6477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9783" y="3165419"/>
            <a:ext cx="3762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Nanoindentation hardness (</a:t>
            </a:r>
            <a:r>
              <a:rPr lang="en-GB" sz="1200" b="1" dirty="0" err="1" smtClean="0">
                <a:solidFill>
                  <a:srgbClr val="3333FF"/>
                </a:solidFill>
              </a:rPr>
              <a:t>GPa</a:t>
            </a:r>
            <a:r>
              <a:rPr lang="en-GB" sz="1200" b="1" dirty="0" smtClean="0">
                <a:solidFill>
                  <a:srgbClr val="3333FF"/>
                </a:solidFill>
              </a:rPr>
              <a:t>)   (100nm depth)</a:t>
            </a:r>
            <a:endParaRPr lang="en-GB" sz="1200" b="1" dirty="0">
              <a:solidFill>
                <a:srgbClr val="3333FF"/>
              </a:solidFill>
            </a:endParaRPr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534" y="3521391"/>
            <a:ext cx="4711466" cy="283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 bwMode="auto">
          <a:xfrm>
            <a:off x="1944559" y="4405311"/>
            <a:ext cx="998545" cy="85725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smtClean="0">
              <a:solidFill>
                <a:srgbClr val="3333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51123" y="4452936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35nm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5140" y="4829175"/>
            <a:ext cx="38879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</a:rPr>
              <a:t>Preliminary analysis indicates that the  clusters are very </a:t>
            </a:r>
            <a:r>
              <a:rPr lang="en-GB" sz="1200" b="1" dirty="0" smtClean="0">
                <a:solidFill>
                  <a:srgbClr val="FF0000"/>
                </a:solidFill>
              </a:rPr>
              <a:t>weak</a:t>
            </a:r>
            <a:r>
              <a:rPr lang="en-GB" sz="1200" b="1" dirty="0" smtClean="0">
                <a:solidFill>
                  <a:srgbClr val="3333FF"/>
                </a:solidFill>
              </a:rPr>
              <a:t> obstacles: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>
                <a:solidFill>
                  <a:srgbClr val="3333FF"/>
                </a:solidFill>
                <a:latin typeface="Symbol" panose="05050102010706020507" pitchFamily="18" charset="2"/>
              </a:rPr>
              <a:t>	</a:t>
            </a:r>
            <a:r>
              <a:rPr lang="en-GB" sz="1200" b="1" dirty="0" smtClean="0">
                <a:solidFill>
                  <a:srgbClr val="3333FF"/>
                </a:solidFill>
                <a:latin typeface="Symbol" panose="05050102010706020507" pitchFamily="18" charset="2"/>
              </a:rPr>
              <a:t>	F</a:t>
            </a:r>
            <a:r>
              <a:rPr lang="en-GB" sz="1200" b="1" baseline="-25000" dirty="0" smtClean="0">
                <a:solidFill>
                  <a:srgbClr val="3333FF"/>
                </a:solidFill>
              </a:rPr>
              <a:t>c</a:t>
            </a:r>
            <a:r>
              <a:rPr lang="en-GB" sz="1200" b="1" dirty="0" smtClean="0">
                <a:solidFill>
                  <a:srgbClr val="3333FF"/>
                </a:solidFill>
              </a:rPr>
              <a:t> </a:t>
            </a:r>
            <a:r>
              <a:rPr lang="en-GB" sz="1200" b="1" dirty="0" smtClean="0">
                <a:solidFill>
                  <a:srgbClr val="3333FF"/>
                </a:solidFill>
                <a:sym typeface="Symbol"/>
              </a:rPr>
              <a:t> 85°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1200" b="1" dirty="0">
              <a:solidFill>
                <a:srgbClr val="3333FF"/>
              </a:solidFill>
              <a:sym typeface="Symbo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  <a:sym typeface="Symbol"/>
              </a:rPr>
              <a:t>But there are lots of them, very closely spaced</a:t>
            </a: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en-GB" sz="1200" b="1" dirty="0" smtClean="0">
                <a:solidFill>
                  <a:srgbClr val="3333FF"/>
                </a:solidFill>
                <a:sym typeface="Symbol"/>
              </a:rPr>
              <a:t>especially in W-Re-</a:t>
            </a:r>
            <a:r>
              <a:rPr lang="en-GB" sz="1200" b="1" dirty="0" err="1" smtClean="0">
                <a:solidFill>
                  <a:srgbClr val="3333FF"/>
                </a:solidFill>
                <a:sym typeface="Symbol"/>
              </a:rPr>
              <a:t>Os</a:t>
            </a:r>
            <a:endParaRPr lang="en-GB" sz="1200" b="1" dirty="0" smtClean="0">
              <a:solidFill>
                <a:srgbClr val="3333FF"/>
              </a:solidFill>
              <a:sym typeface="Symbol"/>
            </a:endParaRPr>
          </a:p>
          <a:p>
            <a:pPr marL="171450" indent="-17145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en-GB" sz="1200" b="1" dirty="0">
              <a:solidFill>
                <a:srgbClr val="3333FF"/>
              </a:solidFill>
              <a:sym typeface="Symbol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3333FF"/>
                </a:solidFill>
                <a:sym typeface="Symbol"/>
              </a:rPr>
              <a:t>Same would apply to neutron irradiation ???</a:t>
            </a:r>
            <a:endParaRPr lang="en-GB" sz="1200" b="1" dirty="0">
              <a:solidFill>
                <a:srgbClr val="3333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98839" y="6581001"/>
            <a:ext cx="55730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A. Xu, D.E.J. Armstrong (Oxford) K. </a:t>
            </a:r>
            <a:r>
              <a:rPr lang="en-GB" sz="1200" b="1" dirty="0" err="1" smtClean="0">
                <a:solidFill>
                  <a:srgbClr val="FFFFFF">
                    <a:lumMod val="65000"/>
                  </a:srgbClr>
                </a:solidFill>
              </a:rPr>
              <a:t>Rajan</a:t>
            </a: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 (Iowa State)  </a:t>
            </a:r>
            <a:r>
              <a:rPr lang="en-GB" sz="1200" b="1" i="1" dirty="0" smtClean="0">
                <a:solidFill>
                  <a:srgbClr val="FFFFFF">
                    <a:lumMod val="65000"/>
                  </a:srgbClr>
                </a:solidFill>
              </a:rPr>
              <a:t>unpublished</a:t>
            </a:r>
            <a:r>
              <a:rPr lang="en-GB" sz="1200" b="1" dirty="0" smtClean="0">
                <a:solidFill>
                  <a:srgbClr val="FFFFFF">
                    <a:lumMod val="65000"/>
                  </a:srgbClr>
                </a:solidFill>
              </a:rPr>
              <a:t> 2014</a:t>
            </a:r>
            <a:endParaRPr lang="en-GB" sz="1200" b="1" dirty="0">
              <a:solidFill>
                <a:srgbClr val="FFFFFF">
                  <a:lumMod val="6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76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1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200" b="1" i="0" u="none" strike="noStrike" cap="none" normalizeH="0" baseline="0" smtClean="0">
            <a:ln>
              <a:noFill/>
            </a:ln>
            <a:solidFill>
              <a:srgbClr val="3333FF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18490</TotalTime>
  <Words>2175</Words>
  <Application>Microsoft Office PowerPoint</Application>
  <PresentationFormat>On-screen Show (4:3)</PresentationFormat>
  <Paragraphs>608</Paragraphs>
  <Slides>62</Slides>
  <Notes>5</Notes>
  <HiddenSlides>0</HiddenSlides>
  <MMClips>3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5" baseType="lpstr">
      <vt:lpstr>Clarity</vt:lpstr>
      <vt:lpstr>Default Design</vt:lpstr>
      <vt:lpstr>Chart</vt:lpstr>
      <vt:lpstr>Radiation damage in Materials</vt:lpstr>
      <vt:lpstr>Transmutation</vt:lpstr>
      <vt:lpstr>Tungsten Transmutations in Fusion Reactor</vt:lpstr>
      <vt:lpstr>Tungsten Transmutations - activity</vt:lpstr>
      <vt:lpstr>PowerPoint Presentation</vt:lpstr>
      <vt:lpstr>PowerPoint Presentation</vt:lpstr>
      <vt:lpstr>PowerPoint Presentation</vt:lpstr>
      <vt:lpstr>Radiation-induced clustering in alloys</vt:lpstr>
      <vt:lpstr>Clustering and Hardening in “Transmuted” W </vt:lpstr>
      <vt:lpstr>Transmutation gases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“Damage”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Radiation   dislocation loops</vt:lpstr>
      <vt:lpstr>Radiation   dislocation loops</vt:lpstr>
      <vt:lpstr>Dislocation loops in Fe irradiated at 500°C</vt:lpstr>
      <vt:lpstr>Radiation Damage as it happens…</vt:lpstr>
      <vt:lpstr>Damage accumulation; Fe, 300°C , high dose</vt:lpstr>
      <vt:lpstr>Loop density vs dose: W-5%Re</vt:lpstr>
      <vt:lpstr>Loop density vs dose: W-5%Re</vt:lpstr>
      <vt:lpstr>Loop density vs dose: W-5%Re</vt:lpstr>
      <vt:lpstr>Loop density vs dose: W-5%Re</vt:lpstr>
      <vt:lpstr>Loop density vs dose: W-5%Re</vt:lpstr>
      <vt:lpstr>Loop density vs dose: W-5%Re</vt:lpstr>
      <vt:lpstr>Loop density vs dose: W-5%Re</vt:lpstr>
      <vt:lpstr>PowerPoint Presentation</vt:lpstr>
      <vt:lpstr>Effects of radiation damage on materials</vt:lpstr>
      <vt:lpstr>Radiation-induced swelling</vt:lpstr>
      <vt:lpstr>Radiation-induced swelling</vt:lpstr>
      <vt:lpstr>Radiation-induced grain boundary segregation</vt:lpstr>
      <vt:lpstr>Radiation-induced dislocation loops:  effects on mechanical properties</vt:lpstr>
      <vt:lpstr>Stress-strain curves: Iron alloys</vt:lpstr>
      <vt:lpstr>Stress-strain curves: Iron alloys</vt:lpstr>
      <vt:lpstr>Dose Rates</vt:lpstr>
      <vt:lpstr>Nanoindentation hardness: Fe 5%Cr 0.6dpa</vt:lpstr>
      <vt:lpstr>Nanoindentation hardness: Fe 5%Cr 0.6dpa</vt:lpstr>
      <vt:lpstr>TEM of ion irradiation damage Fe 5%Cr 300ºC</vt:lpstr>
      <vt:lpstr>APT of ion irradiation damage Fe 5%Cr 400ºC</vt:lpstr>
      <vt:lpstr>Micro-mechanical Testing</vt:lpstr>
      <vt:lpstr>Micro-mechanical Testing</vt:lpstr>
      <vt:lpstr>PowerPoint Presentation</vt:lpstr>
      <vt:lpstr>PowerPoint Presentation</vt:lpstr>
      <vt:lpstr>PowerPoint Presentation</vt:lpstr>
      <vt:lpstr>PowerPoint Presentation</vt:lpstr>
      <vt:lpstr>Protons ?</vt:lpstr>
      <vt:lpstr>PowerPoint Presentation</vt:lpstr>
      <vt:lpstr>Proton irradiation for (micro) mechanics?</vt:lpstr>
      <vt:lpstr>Proton irradiation for (micro) mechanics?</vt:lpstr>
      <vt:lpstr>Proton irradiation for (micro) mechanics?</vt:lpstr>
      <vt:lpstr>Radiation damage in Materials</vt:lpstr>
    </vt:vector>
  </TitlesOfParts>
  <Company>Oxford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radiation damge</dc:title>
  <dc:creator>Steve Roberts</dc:creator>
  <cp:lastModifiedBy>Steve Roberts</cp:lastModifiedBy>
  <cp:revision>90</cp:revision>
  <dcterms:created xsi:type="dcterms:W3CDTF">2012-10-03T23:25:52Z</dcterms:created>
  <dcterms:modified xsi:type="dcterms:W3CDTF">2015-05-18T19:20:46Z</dcterms:modified>
</cp:coreProperties>
</file>