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 id="2147483753" r:id="rId2"/>
  </p:sldMasterIdLst>
  <p:notesMasterIdLst>
    <p:notesMasterId r:id="rId46"/>
  </p:notesMasterIdLst>
  <p:sldIdLst>
    <p:sldId id="301" r:id="rId3"/>
    <p:sldId id="257" r:id="rId4"/>
    <p:sldId id="328" r:id="rId5"/>
    <p:sldId id="331" r:id="rId6"/>
    <p:sldId id="258" r:id="rId7"/>
    <p:sldId id="259" r:id="rId8"/>
    <p:sldId id="260" r:id="rId9"/>
    <p:sldId id="274" r:id="rId10"/>
    <p:sldId id="277" r:id="rId11"/>
    <p:sldId id="278" r:id="rId12"/>
    <p:sldId id="310" r:id="rId13"/>
    <p:sldId id="312" r:id="rId14"/>
    <p:sldId id="313" r:id="rId15"/>
    <p:sldId id="288" r:id="rId16"/>
    <p:sldId id="291" r:id="rId17"/>
    <p:sldId id="329" r:id="rId18"/>
    <p:sldId id="276" r:id="rId19"/>
    <p:sldId id="316" r:id="rId20"/>
    <p:sldId id="314" r:id="rId21"/>
    <p:sldId id="318" r:id="rId22"/>
    <p:sldId id="285" r:id="rId23"/>
    <p:sldId id="273" r:id="rId24"/>
    <p:sldId id="272" r:id="rId25"/>
    <p:sldId id="271" r:id="rId26"/>
    <p:sldId id="322" r:id="rId27"/>
    <p:sldId id="324" r:id="rId28"/>
    <p:sldId id="264" r:id="rId29"/>
    <p:sldId id="267" r:id="rId30"/>
    <p:sldId id="262" r:id="rId31"/>
    <p:sldId id="263" r:id="rId32"/>
    <p:sldId id="268" r:id="rId33"/>
    <p:sldId id="292" r:id="rId34"/>
    <p:sldId id="280" r:id="rId35"/>
    <p:sldId id="319" r:id="rId36"/>
    <p:sldId id="330" r:id="rId37"/>
    <p:sldId id="317" r:id="rId38"/>
    <p:sldId id="320" r:id="rId39"/>
    <p:sldId id="302" r:id="rId40"/>
    <p:sldId id="325" r:id="rId41"/>
    <p:sldId id="326" r:id="rId42"/>
    <p:sldId id="283" r:id="rId43"/>
    <p:sldId id="327" r:id="rId44"/>
    <p:sldId id="286"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7" autoAdjust="0"/>
    <p:restoredTop sz="98962" autoAdjust="0"/>
  </p:normalViewPr>
  <p:slideViewPr>
    <p:cSldViewPr snapToGrid="0" snapToObjects="1">
      <p:cViewPr varScale="1">
        <p:scale>
          <a:sx n="90" d="100"/>
          <a:sy n="90" d="100"/>
        </p:scale>
        <p:origin x="-1504" y="-104"/>
      </p:cViewPr>
      <p:guideLst>
        <p:guide orient="horz" pos="2160"/>
        <p:guide pos="2880"/>
      </p:guideLst>
    </p:cSldViewPr>
  </p:slideViewPr>
  <p:notesTextViewPr>
    <p:cViewPr>
      <p:scale>
        <a:sx n="100" d="100"/>
        <a:sy n="100" d="100"/>
      </p:scale>
      <p:origin x="0" y="0"/>
    </p:cViewPr>
  </p:notesTextViewPr>
  <p:sorterViewPr>
    <p:cViewPr>
      <p:scale>
        <a:sx n="180" d="100"/>
        <a:sy n="180" d="100"/>
      </p:scale>
      <p:origin x="0" y="-1131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332474-885B-4542-8E10-37A1D20CC911}" type="datetimeFigureOut">
              <a:rPr lang="en-US" smtClean="0"/>
              <a:t>5/19/15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E920B9-20D5-2B4D-AE6B-30AF9B2A3AD1}" type="slidenum">
              <a:rPr lang="en-US" smtClean="0"/>
              <a:t>‹#›</a:t>
            </a:fld>
            <a:endParaRPr lang="en-US"/>
          </a:p>
        </p:txBody>
      </p:sp>
    </p:spTree>
    <p:extLst>
      <p:ext uri="{BB962C8B-B14F-4D97-AF65-F5344CB8AC3E}">
        <p14:creationId xmlns:p14="http://schemas.microsoft.com/office/powerpoint/2010/main" val="312277041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u="sng" dirty="0" smtClean="0">
                <a:cs typeface="+mn-cs"/>
              </a:rPr>
              <a:t>The</a:t>
            </a:r>
            <a:r>
              <a:rPr lang="en-US" u="sng" baseline="0" dirty="0" smtClean="0">
                <a:cs typeface="+mn-cs"/>
              </a:rPr>
              <a:t> SNS has 4</a:t>
            </a:r>
            <a:r>
              <a:rPr lang="en-US" u="sng" dirty="0" smtClean="0">
                <a:cs typeface="+mn-cs"/>
              </a:rPr>
              <a:t> Moderators</a:t>
            </a:r>
            <a:r>
              <a:rPr lang="en-US" dirty="0" smtClean="0">
                <a:cs typeface="+mn-cs"/>
              </a:rPr>
              <a:t>: </a:t>
            </a:r>
          </a:p>
          <a:p>
            <a:pPr eaLnBrk="1" hangingPunct="1">
              <a:defRPr/>
            </a:pPr>
            <a:r>
              <a:rPr lang="en-US" dirty="0" smtClean="0">
                <a:cs typeface="+mn-cs"/>
              </a:rPr>
              <a:t>1. Two downstream and one upstream liquid hydrogen</a:t>
            </a:r>
          </a:p>
          <a:p>
            <a:pPr eaLnBrk="1" hangingPunct="1">
              <a:defRPr/>
            </a:pPr>
            <a:r>
              <a:rPr lang="en-US" dirty="0" smtClean="0">
                <a:cs typeface="+mn-cs"/>
              </a:rPr>
              <a:t>2. One upstream ambient water</a:t>
            </a:r>
          </a:p>
          <a:p>
            <a:pPr eaLnBrk="1" hangingPunct="1">
              <a:defRPr/>
            </a:pPr>
            <a:endParaRPr lang="en-US" dirty="0" smtClean="0">
              <a:cs typeface="+mn-cs"/>
            </a:endParaRPr>
          </a:p>
          <a:p>
            <a:pPr eaLnBrk="1" hangingPunct="1">
              <a:defRPr/>
            </a:pPr>
            <a:r>
              <a:rPr lang="en-US" u="sng" dirty="0" smtClean="0">
                <a:cs typeface="+mn-cs"/>
              </a:rPr>
              <a:t>Proton Beam Window</a:t>
            </a:r>
            <a:r>
              <a:rPr lang="en-US" dirty="0" smtClean="0">
                <a:cs typeface="+mn-cs"/>
              </a:rPr>
              <a:t>:</a:t>
            </a:r>
          </a:p>
          <a:p>
            <a:pPr eaLnBrk="1" hangingPunct="1">
              <a:defRPr/>
            </a:pPr>
            <a:r>
              <a:rPr lang="en-US" dirty="0" smtClean="0">
                <a:cs typeface="+mn-cs"/>
              </a:rPr>
              <a:t>Currently – Inconel 718 (precipitation hardened nickel alloy)</a:t>
            </a:r>
          </a:p>
          <a:p>
            <a:pPr eaLnBrk="1" hangingPunct="1">
              <a:defRPr/>
            </a:pPr>
            <a:r>
              <a:rPr lang="en-US" dirty="0" smtClean="0">
                <a:cs typeface="+mn-cs"/>
              </a:rPr>
              <a:t>Next Generation Design – 6061-T651</a:t>
            </a:r>
          </a:p>
        </p:txBody>
      </p:sp>
      <p:sp>
        <p:nvSpPr>
          <p:cNvPr id="4" name="Slide Number Placeholder 3"/>
          <p:cNvSpPr>
            <a:spLocks noGrp="1"/>
          </p:cNvSpPr>
          <p:nvPr>
            <p:ph type="sldNum" sz="quarter" idx="5"/>
          </p:nvPr>
        </p:nvSpPr>
        <p:spPr/>
        <p:txBody>
          <a:bodyPr/>
          <a:lstStyle/>
          <a:p>
            <a:pPr>
              <a:defRPr/>
            </a:pPr>
            <a:fld id="{C6D0F96A-8BA2-8B4F-9DF9-4EA4E0678844}" type="slidenum">
              <a:rPr lang="en-US"/>
              <a:pPr>
                <a:defRPr/>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A47E8-ED4D-0544-ABDF-AABA8BA7AEC7}" type="slidenum">
              <a:rPr lang="en-US" smtClean="0"/>
              <a:t>29</a:t>
            </a:fld>
            <a:endParaRPr lang="en-US"/>
          </a:p>
        </p:txBody>
      </p:sp>
    </p:spTree>
    <p:extLst>
      <p:ext uri="{BB962C8B-B14F-4D97-AF65-F5344CB8AC3E}">
        <p14:creationId xmlns:p14="http://schemas.microsoft.com/office/powerpoint/2010/main" val="305055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A47E8-ED4D-0544-ABDF-AABA8BA7AEC7}" type="slidenum">
              <a:rPr lang="en-US" smtClean="0"/>
              <a:t>30</a:t>
            </a:fld>
            <a:endParaRPr lang="en-US"/>
          </a:p>
        </p:txBody>
      </p:sp>
    </p:spTree>
    <p:extLst>
      <p:ext uri="{BB962C8B-B14F-4D97-AF65-F5344CB8AC3E}">
        <p14:creationId xmlns:p14="http://schemas.microsoft.com/office/powerpoint/2010/main" val="350103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beam here</a:t>
            </a:r>
            <a:r>
              <a:rPr lang="en-US" baseline="0" dirty="0" smtClean="0"/>
              <a:t> at all, but some significant saturation time here</a:t>
            </a:r>
            <a:endParaRPr lang="en-US" dirty="0"/>
          </a:p>
        </p:txBody>
      </p:sp>
      <p:sp>
        <p:nvSpPr>
          <p:cNvPr id="4" name="Slide Number Placeholder 3"/>
          <p:cNvSpPr>
            <a:spLocks noGrp="1"/>
          </p:cNvSpPr>
          <p:nvPr>
            <p:ph type="sldNum" sz="quarter" idx="10"/>
          </p:nvPr>
        </p:nvSpPr>
        <p:spPr/>
        <p:txBody>
          <a:bodyPr/>
          <a:lstStyle/>
          <a:p>
            <a:fld id="{A11E57AA-10B7-4324-BB8E-89355852F21E}" type="slidenum">
              <a:rPr lang="en-US" smtClean="0"/>
              <a:pPr/>
              <a:t>34</a:t>
            </a:fld>
            <a:endParaRPr lang="en-US"/>
          </a:p>
        </p:txBody>
      </p:sp>
    </p:spTree>
    <p:extLst>
      <p:ext uri="{BB962C8B-B14F-4D97-AF65-F5344CB8AC3E}">
        <p14:creationId xmlns:p14="http://schemas.microsoft.com/office/powerpoint/2010/main" val="2824405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Slit-shaped erosion patterns observed</a:t>
            </a:r>
            <a:r>
              <a:rPr lang="en-US" baseline="0" dirty="0" smtClean="0"/>
              <a:t> in Target 5 (and Target 4) were observed on both the top and bottom of the target vessel on either side of the center baffle.</a:t>
            </a:r>
            <a:endParaRPr lang="en-US" dirty="0"/>
          </a:p>
        </p:txBody>
      </p:sp>
      <p:sp>
        <p:nvSpPr>
          <p:cNvPr id="4" name="Slide Number Placeholder 3"/>
          <p:cNvSpPr>
            <a:spLocks noGrp="1"/>
          </p:cNvSpPr>
          <p:nvPr>
            <p:ph type="sldNum" sz="quarter" idx="10"/>
          </p:nvPr>
        </p:nvSpPr>
        <p:spPr/>
        <p:txBody>
          <a:bodyPr/>
          <a:lstStyle/>
          <a:p>
            <a:fld id="{B89E9A95-BB3C-9B4D-A8E4-820A94F2E40F}" type="slidenum">
              <a:rPr lang="en-US" smtClean="0"/>
              <a:t>36</a:t>
            </a:fld>
            <a:endParaRPr lang="en-US"/>
          </a:p>
        </p:txBody>
      </p:sp>
    </p:spTree>
    <p:extLst>
      <p:ext uri="{BB962C8B-B14F-4D97-AF65-F5344CB8AC3E}">
        <p14:creationId xmlns:p14="http://schemas.microsoft.com/office/powerpoint/2010/main" val="2558258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45F1EE-CDE0-BB4E-8C23-5DF32E3FE146}" type="slidenum">
              <a:rPr lang="en-US" smtClean="0"/>
              <a:t>40</a:t>
            </a:fld>
            <a:endParaRPr lang="en-US"/>
          </a:p>
        </p:txBody>
      </p:sp>
    </p:spTree>
    <p:extLst>
      <p:ext uri="{BB962C8B-B14F-4D97-AF65-F5344CB8AC3E}">
        <p14:creationId xmlns:p14="http://schemas.microsoft.com/office/powerpoint/2010/main" val="2020502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3134">
              <a:defRPr>
                <a:solidFill>
                  <a:schemeClr val="tx1"/>
                </a:solidFill>
                <a:latin typeface="Arial" charset="0"/>
                <a:ea typeface="ＭＳ Ｐゴシック" charset="0"/>
              </a:defRPr>
            </a:lvl1pPr>
            <a:lvl2pPr marL="735892" indent="-283035" defTabSz="893134">
              <a:defRPr>
                <a:solidFill>
                  <a:schemeClr val="tx1"/>
                </a:solidFill>
                <a:latin typeface="Arial" charset="0"/>
                <a:ea typeface="ＭＳ Ｐゴシック" charset="0"/>
              </a:defRPr>
            </a:lvl2pPr>
            <a:lvl3pPr marL="1132142" indent="-226428" defTabSz="893134">
              <a:defRPr>
                <a:solidFill>
                  <a:schemeClr val="tx1"/>
                </a:solidFill>
                <a:latin typeface="Arial" charset="0"/>
                <a:ea typeface="ＭＳ Ｐゴシック" charset="0"/>
              </a:defRPr>
            </a:lvl3pPr>
            <a:lvl4pPr marL="1584998" indent="-226428" defTabSz="893134">
              <a:defRPr>
                <a:solidFill>
                  <a:schemeClr val="tx1"/>
                </a:solidFill>
                <a:latin typeface="Arial" charset="0"/>
                <a:ea typeface="ＭＳ Ｐゴシック" charset="0"/>
              </a:defRPr>
            </a:lvl4pPr>
            <a:lvl5pPr marL="2037855" indent="-226428" defTabSz="893134">
              <a:defRPr>
                <a:solidFill>
                  <a:schemeClr val="tx1"/>
                </a:solidFill>
                <a:latin typeface="Arial" charset="0"/>
                <a:ea typeface="ＭＳ Ｐゴシック" charset="0"/>
              </a:defRPr>
            </a:lvl5pPr>
            <a:lvl6pPr marL="2490711" indent="-226428" defTabSz="893134" eaLnBrk="0" fontAlgn="base" hangingPunct="0">
              <a:spcBef>
                <a:spcPct val="0"/>
              </a:spcBef>
              <a:spcAft>
                <a:spcPct val="0"/>
              </a:spcAft>
              <a:defRPr>
                <a:solidFill>
                  <a:schemeClr val="tx1"/>
                </a:solidFill>
                <a:latin typeface="Arial" charset="0"/>
                <a:ea typeface="ＭＳ Ｐゴシック" charset="0"/>
              </a:defRPr>
            </a:lvl6pPr>
            <a:lvl7pPr marL="2943568" indent="-226428" defTabSz="893134" eaLnBrk="0" fontAlgn="base" hangingPunct="0">
              <a:spcBef>
                <a:spcPct val="0"/>
              </a:spcBef>
              <a:spcAft>
                <a:spcPct val="0"/>
              </a:spcAft>
              <a:defRPr>
                <a:solidFill>
                  <a:schemeClr val="tx1"/>
                </a:solidFill>
                <a:latin typeface="Arial" charset="0"/>
                <a:ea typeface="ＭＳ Ｐゴシック" charset="0"/>
              </a:defRPr>
            </a:lvl7pPr>
            <a:lvl8pPr marL="3396425" indent="-226428" defTabSz="893134" eaLnBrk="0" fontAlgn="base" hangingPunct="0">
              <a:spcBef>
                <a:spcPct val="0"/>
              </a:spcBef>
              <a:spcAft>
                <a:spcPct val="0"/>
              </a:spcAft>
              <a:defRPr>
                <a:solidFill>
                  <a:schemeClr val="tx1"/>
                </a:solidFill>
                <a:latin typeface="Arial" charset="0"/>
                <a:ea typeface="ＭＳ Ｐゴシック" charset="0"/>
              </a:defRPr>
            </a:lvl8pPr>
            <a:lvl9pPr marL="3849281" indent="-226428" defTabSz="893134" eaLnBrk="0" fontAlgn="base" hangingPunct="0">
              <a:spcBef>
                <a:spcPct val="0"/>
              </a:spcBef>
              <a:spcAft>
                <a:spcPct val="0"/>
              </a:spcAft>
              <a:defRPr>
                <a:solidFill>
                  <a:schemeClr val="tx1"/>
                </a:solidFill>
                <a:latin typeface="Arial" charset="0"/>
                <a:ea typeface="ＭＳ Ｐゴシック" charset="0"/>
              </a:defRPr>
            </a:lvl9pPr>
          </a:lstStyle>
          <a:p>
            <a:fld id="{CC40C8ED-B21F-9346-857A-60393CA50739}" type="slidenum">
              <a:rPr lang="en-US">
                <a:latin typeface="Times New Roman" charset="0"/>
              </a:rPr>
              <a:pPr/>
              <a:t>41</a:t>
            </a:fld>
            <a:endParaRPr lang="en-US">
              <a:latin typeface="Times New Roman" charset="0"/>
            </a:endParaRPr>
          </a:p>
        </p:txBody>
      </p:sp>
      <p:sp>
        <p:nvSpPr>
          <p:cNvPr id="129027" name="Rectangle 7"/>
          <p:cNvSpPr txBox="1">
            <a:spLocks noGrp="1" noChangeArrowheads="1"/>
          </p:cNvSpPr>
          <p:nvPr/>
        </p:nvSpPr>
        <p:spPr bwMode="auto">
          <a:xfrm>
            <a:off x="3885887" y="8685856"/>
            <a:ext cx="2972114" cy="45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71" tIns="45286" rIns="90571" bIns="45286" anchor="b"/>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fld id="{20829CBA-1F59-F140-B0D1-B715DFE09300}" type="slidenum">
              <a:rPr lang="ru-RU" sz="1200">
                <a:latin typeface="Times New Roman" charset="0"/>
              </a:rPr>
              <a:pPr algn="r"/>
              <a:t>41</a:t>
            </a:fld>
            <a:endParaRPr lang="ru-RU" sz="1200">
              <a:latin typeface="Times New Roman" charset="0"/>
            </a:endParaRPr>
          </a:p>
        </p:txBody>
      </p:sp>
      <p:sp>
        <p:nvSpPr>
          <p:cNvPr id="129028" name="Rectangle 2"/>
          <p:cNvSpPr>
            <a:spLocks noGrp="1" noRot="1" noChangeAspect="1" noChangeArrowheads="1" noTextEdit="1"/>
          </p:cNvSpPr>
          <p:nvPr>
            <p:ph type="sldImg"/>
          </p:nvPr>
        </p:nvSpPr>
        <p:spPr>
          <a:xfrm>
            <a:off x="1143000" y="685800"/>
            <a:ext cx="4572000" cy="3429000"/>
          </a:xfrm>
          <a:ln/>
        </p:spPr>
      </p:sp>
      <p:sp>
        <p:nvSpPr>
          <p:cNvPr id="12902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r>
              <a:rPr lang="en-US" dirty="0" smtClean="0">
                <a:latin typeface="Times New Roman" charset="0"/>
              </a:rPr>
              <a:t>Typically,</a:t>
            </a:r>
            <a:r>
              <a:rPr lang="en-US" baseline="0" dirty="0" smtClean="0">
                <a:latin typeface="Times New Roman" charset="0"/>
              </a:rPr>
              <a:t> the amount of martensite present in non-irradiated and non-deformed austenitic steels is approximately 5-10% (depending on the relative amounts of alloying elements)</a:t>
            </a:r>
            <a:endParaRPr lang="en-US" dirty="0" smtClean="0">
              <a:latin typeface="Times New Roman" charset="0"/>
            </a:endParaRPr>
          </a:p>
          <a:p>
            <a:pPr eaLnBrk="1" hangingPunct="1"/>
            <a:endParaRPr lang="en-US" dirty="0" smtClean="0">
              <a:latin typeface="Times New Roman" charset="0"/>
            </a:endParaRPr>
          </a:p>
          <a:p>
            <a:pPr eaLnBrk="1" hangingPunct="1"/>
            <a:r>
              <a:rPr lang="en-US" dirty="0" smtClean="0">
                <a:latin typeface="Times New Roman" charset="0"/>
              </a:rPr>
              <a:t>Post</a:t>
            </a:r>
            <a:r>
              <a:rPr lang="en-US" baseline="0" dirty="0" smtClean="0">
                <a:latin typeface="Times New Roman" charset="0"/>
              </a:rPr>
              <a:t> testing microscopy has verified the presence of elevated volume fraction of martensite in the deformed regions of the gauge section.</a:t>
            </a:r>
          </a:p>
          <a:p>
            <a:pPr eaLnBrk="1" hangingPunct="1"/>
            <a:endParaRPr lang="en-US" baseline="0" dirty="0" smtClean="0">
              <a:latin typeface="Times New Roman" charset="0"/>
            </a:endParaRPr>
          </a:p>
          <a:p>
            <a:pPr eaLnBrk="1" hangingPunct="1"/>
            <a:r>
              <a:rPr lang="en-US" baseline="0" dirty="0" smtClean="0">
                <a:latin typeface="Times New Roman" charset="0"/>
              </a:rPr>
              <a:t>The deformation wave (band) was clearly resolved in the plot of the volume fraction of martensite along the specimen gauge section.</a:t>
            </a:r>
            <a:endParaRPr lang="en-US" dirty="0">
              <a:latin typeface="Times New Roman" charset="0"/>
            </a:endParaRPr>
          </a:p>
        </p:txBody>
      </p:sp>
    </p:spTree>
    <p:extLst>
      <p:ext uri="{BB962C8B-B14F-4D97-AF65-F5344CB8AC3E}">
        <p14:creationId xmlns:p14="http://schemas.microsoft.com/office/powerpoint/2010/main" val="2575722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Optical</a:t>
            </a:r>
            <a:r>
              <a:rPr lang="en-US" baseline="0" dirty="0" smtClean="0"/>
              <a:t> micrographs of Disk 5 from Target 2 (window flow side) show that once the Kolsterised treated layer is penetrated the soft underlying material is quickly eaten away.</a:t>
            </a:r>
            <a:endParaRPr lang="en-US" dirty="0"/>
          </a:p>
        </p:txBody>
      </p:sp>
      <p:sp>
        <p:nvSpPr>
          <p:cNvPr id="4" name="Slide Number Placeholder 3"/>
          <p:cNvSpPr>
            <a:spLocks noGrp="1"/>
          </p:cNvSpPr>
          <p:nvPr>
            <p:ph type="sldNum" sz="quarter" idx="10"/>
          </p:nvPr>
        </p:nvSpPr>
        <p:spPr/>
        <p:txBody>
          <a:bodyPr/>
          <a:lstStyle/>
          <a:p>
            <a:fld id="{B89E9A95-BB3C-9B4D-A8E4-820A94F2E40F}" type="slidenum">
              <a:rPr lang="en-US" smtClean="0"/>
              <a:t>43</a:t>
            </a:fld>
            <a:endParaRPr lang="en-US"/>
          </a:p>
        </p:txBody>
      </p:sp>
    </p:spTree>
    <p:extLst>
      <p:ext uri="{BB962C8B-B14F-4D97-AF65-F5344CB8AC3E}">
        <p14:creationId xmlns:p14="http://schemas.microsoft.com/office/powerpoint/2010/main" val="2831498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Target has two mercury supply passages</a:t>
            </a:r>
            <a:r>
              <a:rPr lang="en-US" baseline="0" dirty="0" smtClean="0"/>
              <a:t> and one central return passage</a:t>
            </a:r>
          </a:p>
          <a:p>
            <a:r>
              <a:rPr lang="en-US" baseline="0" dirty="0" smtClean="0"/>
              <a:t>Center baffle was added to SNS Target design to suppress a “breathing” modal resonance that was identified during early target design development </a:t>
            </a:r>
            <a:endParaRPr lang="en-US" dirty="0"/>
          </a:p>
        </p:txBody>
      </p:sp>
      <p:sp>
        <p:nvSpPr>
          <p:cNvPr id="4" name="Slide Number Placeholder 3"/>
          <p:cNvSpPr>
            <a:spLocks noGrp="1"/>
          </p:cNvSpPr>
          <p:nvPr>
            <p:ph type="sldNum" sz="quarter" idx="10"/>
          </p:nvPr>
        </p:nvSpPr>
        <p:spPr/>
        <p:txBody>
          <a:bodyPr/>
          <a:lstStyle/>
          <a:p>
            <a:fld id="{62A54360-63B3-284E-B027-D948BE743F20}" type="slidenum">
              <a:rPr lang="en-US" smtClean="0"/>
              <a:t>4</a:t>
            </a:fld>
            <a:endParaRPr lang="en-US"/>
          </a:p>
        </p:txBody>
      </p:sp>
    </p:spTree>
    <p:extLst>
      <p:ext uri="{BB962C8B-B14F-4D97-AF65-F5344CB8AC3E}">
        <p14:creationId xmlns:p14="http://schemas.microsoft.com/office/powerpoint/2010/main" val="2320475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A54360-63B3-284E-B027-D948BE743F20}" type="slidenum">
              <a:rPr lang="en-US" smtClean="0"/>
              <a:t>5</a:t>
            </a:fld>
            <a:endParaRPr lang="en-US"/>
          </a:p>
        </p:txBody>
      </p:sp>
    </p:spTree>
    <p:extLst>
      <p:ext uri="{BB962C8B-B14F-4D97-AF65-F5344CB8AC3E}">
        <p14:creationId xmlns:p14="http://schemas.microsoft.com/office/powerpoint/2010/main" val="3999897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Tensile specimens were fabricated by Babcock and Wilcox via four step process:</a:t>
            </a:r>
          </a:p>
          <a:p>
            <a:pPr>
              <a:buFont typeface="+mj-lt"/>
              <a:buNone/>
              <a:defRPr/>
            </a:pPr>
            <a:r>
              <a:rPr lang="en-US" dirty="0" smtClean="0"/>
              <a:t>1.  Clean disk and photograph</a:t>
            </a:r>
          </a:p>
          <a:p>
            <a:pPr>
              <a:buFont typeface="+mj-lt"/>
              <a:buNone/>
              <a:defRPr/>
            </a:pPr>
            <a:r>
              <a:rPr lang="en-US" dirty="0" smtClean="0"/>
              <a:t>2.  ORNL produces machining map</a:t>
            </a:r>
          </a:p>
          <a:p>
            <a:pPr>
              <a:buFont typeface="+mj-lt"/>
              <a:buNone/>
              <a:defRPr/>
            </a:pPr>
            <a:r>
              <a:rPr lang="en-US" dirty="0" smtClean="0"/>
              <a:t>3.  Machining map is digitized into EDM wire path program</a:t>
            </a:r>
          </a:p>
          <a:p>
            <a:pPr>
              <a:buFont typeface="+mj-lt"/>
              <a:buNone/>
              <a:defRPr/>
            </a:pPr>
            <a:r>
              <a:rPr lang="en-US" dirty="0" smtClean="0"/>
              <a:t>4.  After final approval and mockup testing specimens are cut with multi-step wire EDM</a:t>
            </a:r>
          </a:p>
        </p:txBody>
      </p:sp>
      <p:sp>
        <p:nvSpPr>
          <p:cNvPr id="4" name="Slide Number Placeholder 3"/>
          <p:cNvSpPr>
            <a:spLocks noGrp="1"/>
          </p:cNvSpPr>
          <p:nvPr>
            <p:ph type="sldNum" sz="quarter" idx="5"/>
          </p:nvPr>
        </p:nvSpPr>
        <p:spPr/>
        <p:txBody>
          <a:bodyPr/>
          <a:lstStyle/>
          <a:p>
            <a:pPr>
              <a:defRPr/>
            </a:pPr>
            <a:fld id="{7B2E8031-4195-1141-AC38-A1E4519B9455}" type="slidenum">
              <a:rPr lang="en-US" smtClean="0"/>
              <a:pPr>
                <a:defRPr/>
              </a:pPr>
              <a:t>9</a:t>
            </a:fld>
            <a:endParaRPr lang="en-US"/>
          </a:p>
        </p:txBody>
      </p:sp>
    </p:spTree>
    <p:extLst>
      <p:ext uri="{BB962C8B-B14F-4D97-AF65-F5344CB8AC3E}">
        <p14:creationId xmlns:p14="http://schemas.microsoft.com/office/powerpoint/2010/main" val="1999822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Doses were calculated using MCMPX with Tom McManamy’s proton beam profile (peaking factor ~1.18)</a:t>
            </a:r>
          </a:p>
          <a:p>
            <a:pPr>
              <a:defRPr/>
            </a:pPr>
            <a:endParaRPr lang="en-US" dirty="0" smtClean="0"/>
          </a:p>
          <a:p>
            <a:pPr>
              <a:defRPr/>
            </a:pPr>
            <a:r>
              <a:rPr lang="en-US" dirty="0" smtClean="0"/>
              <a:t>Irradiation temperature = 50-125°C</a:t>
            </a:r>
          </a:p>
          <a:p>
            <a:pPr>
              <a:defRPr/>
            </a:pPr>
            <a:endParaRPr lang="en-US" dirty="0" smtClean="0"/>
          </a:p>
          <a:p>
            <a:pPr>
              <a:defRPr/>
            </a:pPr>
            <a:r>
              <a:rPr lang="en-US" dirty="0" smtClean="0"/>
              <a:t>Test temperature = room temperature (~22°C)</a:t>
            </a:r>
            <a:endParaRPr lang="en-US" dirty="0"/>
          </a:p>
        </p:txBody>
      </p:sp>
      <p:sp>
        <p:nvSpPr>
          <p:cNvPr id="4" name="Slide Number Placeholder 3"/>
          <p:cNvSpPr>
            <a:spLocks noGrp="1"/>
          </p:cNvSpPr>
          <p:nvPr>
            <p:ph type="sldNum" sz="quarter" idx="5"/>
          </p:nvPr>
        </p:nvSpPr>
        <p:spPr/>
        <p:txBody>
          <a:bodyPr/>
          <a:lstStyle/>
          <a:p>
            <a:pPr>
              <a:defRPr/>
            </a:pPr>
            <a:fld id="{CD586B4E-1662-CD45-938F-26FB77635DD2}" type="slidenum">
              <a:rPr lang="en-US" smtClean="0"/>
              <a:pPr>
                <a:defRPr/>
              </a:pPr>
              <a:t>10</a:t>
            </a:fld>
            <a:endParaRPr lang="en-US"/>
          </a:p>
        </p:txBody>
      </p:sp>
    </p:spTree>
    <p:extLst>
      <p:ext uri="{BB962C8B-B14F-4D97-AF65-F5344CB8AC3E}">
        <p14:creationId xmlns:p14="http://schemas.microsoft.com/office/powerpoint/2010/main" val="2113832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Doses were calculated using MCMPX with Tom McManamy’s proton beam profile (peaking factor ~1.18)</a:t>
            </a:r>
          </a:p>
          <a:p>
            <a:pPr>
              <a:defRPr/>
            </a:pPr>
            <a:endParaRPr lang="en-US" dirty="0" smtClean="0"/>
          </a:p>
          <a:p>
            <a:pPr>
              <a:defRPr/>
            </a:pPr>
            <a:r>
              <a:rPr lang="en-US" dirty="0" smtClean="0"/>
              <a:t>Irradiation temperature = 50-125°C</a:t>
            </a:r>
          </a:p>
          <a:p>
            <a:pPr>
              <a:defRPr/>
            </a:pPr>
            <a:endParaRPr lang="en-US" dirty="0" smtClean="0"/>
          </a:p>
          <a:p>
            <a:pPr>
              <a:defRPr/>
            </a:pPr>
            <a:r>
              <a:rPr lang="en-US" dirty="0" smtClean="0"/>
              <a:t>Test temperature = room temperature (~22°C)</a:t>
            </a:r>
            <a:endParaRPr lang="en-US" dirty="0"/>
          </a:p>
        </p:txBody>
      </p:sp>
      <p:sp>
        <p:nvSpPr>
          <p:cNvPr id="4" name="Slide Number Placeholder 3"/>
          <p:cNvSpPr>
            <a:spLocks noGrp="1"/>
          </p:cNvSpPr>
          <p:nvPr>
            <p:ph type="sldNum" sz="quarter" idx="5"/>
          </p:nvPr>
        </p:nvSpPr>
        <p:spPr/>
        <p:txBody>
          <a:bodyPr/>
          <a:lstStyle/>
          <a:p>
            <a:pPr>
              <a:defRPr/>
            </a:pPr>
            <a:fld id="{C44ECD74-479D-554B-BD1D-75D4DBACCE96}" type="slidenum">
              <a:rPr lang="en-US" smtClean="0"/>
              <a:pPr>
                <a:defRPr/>
              </a:pPr>
              <a:t>11</a:t>
            </a:fld>
            <a:endParaRPr lang="en-US"/>
          </a:p>
        </p:txBody>
      </p:sp>
    </p:spTree>
    <p:extLst>
      <p:ext uri="{BB962C8B-B14F-4D97-AF65-F5344CB8AC3E}">
        <p14:creationId xmlns:p14="http://schemas.microsoft.com/office/powerpoint/2010/main" val="632333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3134">
              <a:defRPr>
                <a:solidFill>
                  <a:schemeClr val="tx1"/>
                </a:solidFill>
                <a:latin typeface="Arial" charset="0"/>
                <a:ea typeface="ＭＳ Ｐゴシック" charset="0"/>
              </a:defRPr>
            </a:lvl1pPr>
            <a:lvl2pPr marL="735892" indent="-283035" defTabSz="893134">
              <a:defRPr>
                <a:solidFill>
                  <a:schemeClr val="tx1"/>
                </a:solidFill>
                <a:latin typeface="Arial" charset="0"/>
                <a:ea typeface="ＭＳ Ｐゴシック" charset="0"/>
              </a:defRPr>
            </a:lvl2pPr>
            <a:lvl3pPr marL="1132142" indent="-226428" defTabSz="893134">
              <a:defRPr>
                <a:solidFill>
                  <a:schemeClr val="tx1"/>
                </a:solidFill>
                <a:latin typeface="Arial" charset="0"/>
                <a:ea typeface="ＭＳ Ｐゴシック" charset="0"/>
              </a:defRPr>
            </a:lvl3pPr>
            <a:lvl4pPr marL="1584998" indent="-226428" defTabSz="893134">
              <a:defRPr>
                <a:solidFill>
                  <a:schemeClr val="tx1"/>
                </a:solidFill>
                <a:latin typeface="Arial" charset="0"/>
                <a:ea typeface="ＭＳ Ｐゴシック" charset="0"/>
              </a:defRPr>
            </a:lvl4pPr>
            <a:lvl5pPr marL="2037855" indent="-226428" defTabSz="893134">
              <a:defRPr>
                <a:solidFill>
                  <a:schemeClr val="tx1"/>
                </a:solidFill>
                <a:latin typeface="Arial" charset="0"/>
                <a:ea typeface="ＭＳ Ｐゴシック" charset="0"/>
              </a:defRPr>
            </a:lvl5pPr>
            <a:lvl6pPr marL="2490711" indent="-226428" defTabSz="893134" eaLnBrk="0" fontAlgn="base" hangingPunct="0">
              <a:spcBef>
                <a:spcPct val="0"/>
              </a:spcBef>
              <a:spcAft>
                <a:spcPct val="0"/>
              </a:spcAft>
              <a:defRPr>
                <a:solidFill>
                  <a:schemeClr val="tx1"/>
                </a:solidFill>
                <a:latin typeface="Arial" charset="0"/>
                <a:ea typeface="ＭＳ Ｐゴシック" charset="0"/>
              </a:defRPr>
            </a:lvl6pPr>
            <a:lvl7pPr marL="2943568" indent="-226428" defTabSz="893134" eaLnBrk="0" fontAlgn="base" hangingPunct="0">
              <a:spcBef>
                <a:spcPct val="0"/>
              </a:spcBef>
              <a:spcAft>
                <a:spcPct val="0"/>
              </a:spcAft>
              <a:defRPr>
                <a:solidFill>
                  <a:schemeClr val="tx1"/>
                </a:solidFill>
                <a:latin typeface="Arial" charset="0"/>
                <a:ea typeface="ＭＳ Ｐゴシック" charset="0"/>
              </a:defRPr>
            </a:lvl7pPr>
            <a:lvl8pPr marL="3396425" indent="-226428" defTabSz="893134" eaLnBrk="0" fontAlgn="base" hangingPunct="0">
              <a:spcBef>
                <a:spcPct val="0"/>
              </a:spcBef>
              <a:spcAft>
                <a:spcPct val="0"/>
              </a:spcAft>
              <a:defRPr>
                <a:solidFill>
                  <a:schemeClr val="tx1"/>
                </a:solidFill>
                <a:latin typeface="Arial" charset="0"/>
                <a:ea typeface="ＭＳ Ｐゴシック" charset="0"/>
              </a:defRPr>
            </a:lvl8pPr>
            <a:lvl9pPr marL="3849281" indent="-226428" defTabSz="893134" eaLnBrk="0" fontAlgn="base" hangingPunct="0">
              <a:spcBef>
                <a:spcPct val="0"/>
              </a:spcBef>
              <a:spcAft>
                <a:spcPct val="0"/>
              </a:spcAft>
              <a:defRPr>
                <a:solidFill>
                  <a:schemeClr val="tx1"/>
                </a:solidFill>
                <a:latin typeface="Arial" charset="0"/>
                <a:ea typeface="ＭＳ Ｐゴシック" charset="0"/>
              </a:defRPr>
            </a:lvl9pPr>
          </a:lstStyle>
          <a:p>
            <a:fld id="{01B3A0D4-E3AB-4E49-994B-90ABD11936CA}" type="slidenum">
              <a:rPr lang="ru-RU">
                <a:latin typeface="Times New Roman" charset="0"/>
              </a:rPr>
              <a:pPr/>
              <a:t>12</a:t>
            </a:fld>
            <a:endParaRPr lang="ru-RU">
              <a:latin typeface="Times New Roman" charset="0"/>
            </a:endParaRPr>
          </a:p>
        </p:txBody>
      </p:sp>
      <p:sp>
        <p:nvSpPr>
          <p:cNvPr id="126979" name="Rectangle 7"/>
          <p:cNvSpPr txBox="1">
            <a:spLocks noGrp="1" noChangeArrowheads="1"/>
          </p:cNvSpPr>
          <p:nvPr/>
        </p:nvSpPr>
        <p:spPr bwMode="auto">
          <a:xfrm>
            <a:off x="3885887" y="8685856"/>
            <a:ext cx="2972114" cy="45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71" tIns="45286" rIns="90571" bIns="45286" anchor="b"/>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fld id="{D8161722-DD22-654A-839C-8A0E841B69F6}" type="slidenum">
              <a:rPr lang="ru-RU" sz="1200">
                <a:latin typeface="Times New Roman" charset="0"/>
              </a:rPr>
              <a:pPr algn="r"/>
              <a:t>12</a:t>
            </a:fld>
            <a:endParaRPr lang="ru-RU" sz="1200">
              <a:latin typeface="Times New Roman" charset="0"/>
            </a:endParaRPr>
          </a:p>
        </p:txBody>
      </p:sp>
      <p:sp>
        <p:nvSpPr>
          <p:cNvPr id="126980" name="Rectangle 2"/>
          <p:cNvSpPr>
            <a:spLocks noGrp="1" noRot="1" noChangeAspect="1" noChangeArrowheads="1" noTextEdit="1"/>
          </p:cNvSpPr>
          <p:nvPr>
            <p:ph type="sldImg"/>
          </p:nvPr>
        </p:nvSpPr>
        <p:spPr>
          <a:ln/>
        </p:spPr>
      </p:sp>
      <p:sp>
        <p:nvSpPr>
          <p:cNvPr id="12698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dirty="0" smtClean="0">
                <a:latin typeface="Times New Roman" charset="0"/>
              </a:rPr>
              <a:t>Plastic</a:t>
            </a:r>
            <a:r>
              <a:rPr lang="en-US" baseline="0" dirty="0" smtClean="0">
                <a:latin typeface="Times New Roman" charset="0"/>
              </a:rPr>
              <a:t> deformation behavior after yielding is quite different when a deformation wave is generated.  As the specimen begins to yield, usually near the specimen shoulder where the grips are concentrating stress, the material that undergoes plastic deformation begins to transform from austenite (face center cubic, </a:t>
            </a:r>
            <a:r>
              <a:rPr lang="en-US" baseline="0" dirty="0" err="1" smtClean="0">
                <a:latin typeface="Times New Roman" charset="0"/>
              </a:rPr>
              <a:t>fcc</a:t>
            </a:r>
            <a:r>
              <a:rPr lang="en-US" baseline="0" dirty="0" smtClean="0">
                <a:latin typeface="Times New Roman" charset="0"/>
              </a:rPr>
              <a:t>, crystal structure) to a martensitic (body centered cubic, </a:t>
            </a:r>
            <a:r>
              <a:rPr lang="en-US" baseline="0" dirty="0" err="1" smtClean="0">
                <a:latin typeface="Times New Roman" charset="0"/>
              </a:rPr>
              <a:t>bct</a:t>
            </a:r>
            <a:r>
              <a:rPr lang="en-US" baseline="0" dirty="0" smtClean="0">
                <a:latin typeface="Times New Roman" charset="0"/>
              </a:rPr>
              <a:t>, crystal structure) and the deforming material is hardened to the point where the material below the transformed volume begins to yield and transform into martensite.  The subsequent yielding causes a “wave of deformation” to propagate down the length of the gauge section, which allows more material in the specimen gauge section to participate in the plastic deformation.  The wave continues to propagate until fracture occurs.</a:t>
            </a:r>
          </a:p>
          <a:p>
            <a:pPr eaLnBrk="1" hangingPunct="1"/>
            <a:endParaRPr lang="en-US" baseline="0" dirty="0" smtClean="0">
              <a:latin typeface="Times New Roman" charset="0"/>
            </a:endParaRPr>
          </a:p>
          <a:p>
            <a:pPr eaLnBrk="1" hangingPunct="1"/>
            <a:r>
              <a:rPr lang="en-US" baseline="0" dirty="0" smtClean="0">
                <a:latin typeface="Times New Roman" charset="0"/>
              </a:rPr>
              <a:t>By permitting more volume of the gauge section to participate in the test, the elongation values increase relative to specimens that experience localized plastic deformation.</a:t>
            </a:r>
          </a:p>
        </p:txBody>
      </p:sp>
    </p:spTree>
    <p:extLst>
      <p:ext uri="{BB962C8B-B14F-4D97-AF65-F5344CB8AC3E}">
        <p14:creationId xmlns:p14="http://schemas.microsoft.com/office/powerpoint/2010/main" val="519935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A54360-63B3-284E-B027-D948BE743F20}" type="slidenum">
              <a:rPr lang="en-US" smtClean="0"/>
              <a:t>16</a:t>
            </a:fld>
            <a:endParaRPr lang="en-US"/>
          </a:p>
        </p:txBody>
      </p:sp>
    </p:spTree>
    <p:extLst>
      <p:ext uri="{BB962C8B-B14F-4D97-AF65-F5344CB8AC3E}">
        <p14:creationId xmlns:p14="http://schemas.microsoft.com/office/powerpoint/2010/main" val="4003065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Slit-shaped cavitation-induced erosion patterns</a:t>
            </a:r>
            <a:r>
              <a:rPr lang="en-US" baseline="0" dirty="0" smtClean="0"/>
              <a:t> were</a:t>
            </a:r>
            <a:r>
              <a:rPr lang="en-US" dirty="0" smtClean="0"/>
              <a:t> observed on the (top and bottom) target vessel interior surface on</a:t>
            </a:r>
            <a:r>
              <a:rPr lang="en-US" baseline="0" dirty="0" smtClean="0"/>
              <a:t> either side of the center baffle.</a:t>
            </a:r>
          </a:p>
          <a:p>
            <a:endParaRPr lang="en-US" baseline="0" dirty="0" smtClean="0"/>
          </a:p>
          <a:p>
            <a:r>
              <a:rPr lang="en-US" baseline="0" dirty="0" smtClean="0"/>
              <a:t>Deep erosion damage, leads to question: Is the erosion deep enough to cut through inner vessel wall, allowing communication of  bulk and window supply mercury flows?</a:t>
            </a:r>
            <a:endParaRPr lang="en-US" dirty="0"/>
          </a:p>
        </p:txBody>
      </p:sp>
      <p:sp>
        <p:nvSpPr>
          <p:cNvPr id="4" name="Slide Number Placeholder 3"/>
          <p:cNvSpPr>
            <a:spLocks noGrp="1"/>
          </p:cNvSpPr>
          <p:nvPr>
            <p:ph type="sldNum" sz="quarter" idx="10"/>
          </p:nvPr>
        </p:nvSpPr>
        <p:spPr/>
        <p:txBody>
          <a:bodyPr/>
          <a:lstStyle/>
          <a:p>
            <a:fld id="{B89E9A95-BB3C-9B4D-A8E4-820A94F2E40F}" type="slidenum">
              <a:rPr lang="en-US" smtClean="0"/>
              <a:t>18</a:t>
            </a:fld>
            <a:endParaRPr lang="en-US"/>
          </a:p>
        </p:txBody>
      </p:sp>
    </p:spTree>
    <p:extLst>
      <p:ext uri="{BB962C8B-B14F-4D97-AF65-F5344CB8AC3E}">
        <p14:creationId xmlns:p14="http://schemas.microsoft.com/office/powerpoint/2010/main" val="2467404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9.png"/><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bwMode="auto">
          <a:xfrm>
            <a:off x="6085342" y="0"/>
            <a:ext cx="3071004" cy="68580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8100000" scaled="1"/>
            <a:tileRect/>
          </a:gradFill>
          <a:ln w="9525" cap="flat" cmpd="sng" algn="ctr">
            <a:noFill/>
            <a:prstDash val="solid"/>
            <a:round/>
            <a:headEnd type="none" w="med" len="med"/>
            <a:tailEnd type="none" w="med" len="med"/>
          </a:ln>
          <a:effectLst>
            <a:outerShdw blurRad="127000" dist="38100" dir="10800000" algn="r" rotWithShape="0">
              <a:prstClr val="black">
                <a:alpha val="20000"/>
              </a:prstClr>
            </a:outerShdw>
          </a:effectLst>
        </p:spPr>
        <p:txBody>
          <a:bodyPr/>
          <a:lstStyle/>
          <a:p>
            <a:pPr eaLnBrk="0" hangingPunct="0">
              <a:defRPr/>
            </a:pPr>
            <a:endParaRPr lang="en-US">
              <a:latin typeface="Arial" pitchFamily="34" charset="0"/>
              <a:cs typeface="Arial"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5534" y="65"/>
            <a:ext cx="8839114" cy="6629335"/>
          </a:xfrm>
          <a:prstGeom prst="rect">
            <a:avLst/>
          </a:prstGeom>
        </p:spPr>
      </p:pic>
      <p:sp>
        <p:nvSpPr>
          <p:cNvPr id="2" name="Title 1"/>
          <p:cNvSpPr>
            <a:spLocks noGrp="1"/>
          </p:cNvSpPr>
          <p:nvPr>
            <p:ph type="ctrTitle"/>
          </p:nvPr>
        </p:nvSpPr>
        <p:spPr>
          <a:xfrm>
            <a:off x="202278" y="179737"/>
            <a:ext cx="4160172" cy="877163"/>
          </a:xfrm>
        </p:spPr>
        <p:txBody>
          <a:bodyPr/>
          <a:lstStyle>
            <a:lvl1pPr algn="l">
              <a:defRPr>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2278" y="1761403"/>
            <a:ext cx="3255297" cy="757130"/>
          </a:xfr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TextBox 9"/>
          <p:cNvSpPr txBox="1"/>
          <p:nvPr/>
        </p:nvSpPr>
        <p:spPr>
          <a:xfrm>
            <a:off x="202278" y="6293793"/>
            <a:ext cx="2114681" cy="400110"/>
          </a:xfrm>
          <a:prstGeom prst="rect">
            <a:avLst/>
          </a:prstGeom>
          <a:noFill/>
        </p:spPr>
        <p:txBody>
          <a:bodyPr wrap="none" rtlCol="0">
            <a:spAutoFit/>
          </a:bodyPr>
          <a:lstStyle/>
          <a:p>
            <a:r>
              <a:rPr lang="en-US" sz="1000" b="0" dirty="0" smtClean="0">
                <a:solidFill>
                  <a:schemeClr val="tx2"/>
                </a:solidFill>
              </a:rPr>
              <a:t>ORNL is managed by UT-Battelle </a:t>
            </a:r>
            <a:br>
              <a:rPr lang="en-US" sz="1000" b="0" dirty="0" smtClean="0">
                <a:solidFill>
                  <a:schemeClr val="tx2"/>
                </a:solidFill>
              </a:rPr>
            </a:br>
            <a:r>
              <a:rPr lang="en-US" sz="1000" b="0" dirty="0" smtClean="0">
                <a:solidFill>
                  <a:schemeClr val="tx2"/>
                </a:solidFill>
              </a:rPr>
              <a:t>for the US Department of Energy</a:t>
            </a:r>
            <a:endParaRPr lang="en-US" sz="1000" b="0" dirty="0">
              <a:solidFill>
                <a:schemeClr val="tx2"/>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19432" y="6324600"/>
            <a:ext cx="2019528" cy="33658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93796" y="649494"/>
            <a:ext cx="4648199" cy="4685534"/>
          </a:xfrm>
          <a:prstGeom prst="rect">
            <a:avLst/>
          </a:prstGeom>
        </p:spPr>
      </p:pic>
    </p:spTree>
    <p:extLst>
      <p:ext uri="{BB962C8B-B14F-4D97-AF65-F5344CB8AC3E}">
        <p14:creationId xmlns:p14="http://schemas.microsoft.com/office/powerpoint/2010/main" val="3913372254"/>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636290" cy="48474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6560" y="1367185"/>
            <a:ext cx="8642640" cy="447193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66543233"/>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636290" cy="48474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9572" y="1363056"/>
            <a:ext cx="4198258" cy="452596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7398" y="1363056"/>
            <a:ext cx="4198258" cy="452596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0781086"/>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5948" y="1462314"/>
            <a:ext cx="419252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5948" y="2102076"/>
            <a:ext cx="4192528" cy="3951288"/>
          </a:xfrm>
        </p:spPr>
        <p:txBody>
          <a:bodyPr/>
          <a:lstStyle>
            <a:lvl1pPr>
              <a:defRPr sz="2400"/>
            </a:lvl1pPr>
            <a:lvl2pPr>
              <a:defRPr sz="2000"/>
            </a:lvl2pPr>
            <a:lvl3pPr>
              <a:defRPr sz="1800"/>
            </a:lvl3pPr>
            <a:lvl4pPr>
              <a:defRPr sz="1600"/>
            </a:lvl4pPr>
            <a:lvl5pPr marL="1482725" indent="-222250">
              <a:buFont typeface="Arial" panose="020B0604020202020204" pitchFamily="34" charset="0"/>
              <a:buChar cha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76828"/>
            <a:ext cx="41941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16590"/>
            <a:ext cx="4194175" cy="3951288"/>
          </a:xfrm>
        </p:spPr>
        <p:txBody>
          <a:bodyPr/>
          <a:lstStyle>
            <a:lvl1pPr>
              <a:defRPr sz="2400"/>
            </a:lvl1pPr>
            <a:lvl2pPr>
              <a:defRPr sz="2000"/>
            </a:lvl2pPr>
            <a:lvl3pPr>
              <a:defRPr sz="1800"/>
            </a:lvl3pPr>
            <a:lvl4pPr>
              <a:defRPr sz="1600"/>
            </a:lvl4pPr>
            <a:lvl5pPr marL="1482725" indent="-222250">
              <a:defRPr lang="en-US" sz="18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4132311"/>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3911890" cy="1117600"/>
          </a:xfrm>
        </p:spPr>
        <p:txBody>
          <a:bodyPr/>
          <a:lstStyle/>
          <a:p>
            <a:r>
              <a:rPr lang="en-US" smtClean="0"/>
              <a:t>Click to edit Master title style</a:t>
            </a:r>
            <a:endParaRPr lang="en-US"/>
          </a:p>
        </p:txBody>
      </p:sp>
      <p:sp>
        <p:nvSpPr>
          <p:cNvPr id="3" name="Rectangle 2"/>
          <p:cNvSpPr/>
          <p:nvPr userDrawn="1"/>
        </p:nvSpPr>
        <p:spPr bwMode="auto">
          <a:xfrm>
            <a:off x="6085342" y="0"/>
            <a:ext cx="3071004" cy="6858000"/>
          </a:xfrm>
          <a:prstGeom prst="rect">
            <a:avLst/>
          </a:prstGeom>
          <a:solidFill>
            <a:schemeClr val="bg2"/>
          </a:solidFill>
          <a:ln w="9525" cap="flat" cmpd="sng" algn="ctr">
            <a:noFill/>
            <a:prstDash val="solid"/>
            <a:round/>
            <a:headEnd type="none" w="med" len="med"/>
            <a:tailEnd type="none" w="med" len="med"/>
          </a:ln>
          <a:effectLst>
            <a:outerShdw blurRad="127000" dist="38100" dir="10800000" algn="r" rotWithShape="0">
              <a:prstClr val="black">
                <a:alpha val="20000"/>
              </a:prstClr>
            </a:outerShdw>
          </a:effectLst>
        </p:spPr>
        <p:txBody>
          <a:bodyPr/>
          <a:lstStyle/>
          <a:p>
            <a:pPr defTabSz="914400" eaLnBrk="0" fontAlgn="base" hangingPunct="0">
              <a:spcBef>
                <a:spcPct val="0"/>
              </a:spcBef>
              <a:spcAft>
                <a:spcPct val="0"/>
              </a:spcAft>
              <a:defRPr/>
            </a:pPr>
            <a:endParaRPr lang="en-US">
              <a:solidFill>
                <a:prstClr val="black"/>
              </a:solidFill>
              <a:cs typeface="Arial" pitchFamily="34" charset="0"/>
            </a:endParaRPr>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63352" r="1904"/>
          <a:stretch/>
        </p:blipFill>
        <p:spPr>
          <a:xfrm>
            <a:off x="6085342" y="65"/>
            <a:ext cx="3071004" cy="6629335"/>
          </a:xfrm>
          <a:prstGeom prst="rect">
            <a:avLst/>
          </a:prstGeom>
        </p:spPr>
      </p:pic>
      <p:cxnSp>
        <p:nvCxnSpPr>
          <p:cNvPr id="7" name="Straight Arrow Connector 6"/>
          <p:cNvCxnSpPr/>
          <p:nvPr userDrawn="1"/>
        </p:nvCxnSpPr>
        <p:spPr>
          <a:xfrm>
            <a:off x="6085342" y="0"/>
            <a:ext cx="0" cy="6858000"/>
          </a:xfrm>
          <a:prstGeom prst="straightConnector1">
            <a:avLst/>
          </a:prstGeom>
          <a:ln w="3810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79201" y="6338371"/>
            <a:ext cx="1329900" cy="316766"/>
          </a:xfrm>
          <a:prstGeom prst="rect">
            <a:avLst/>
          </a:prstGeom>
        </p:spPr>
      </p:pic>
    </p:spTree>
    <p:extLst>
      <p:ext uri="{BB962C8B-B14F-4D97-AF65-F5344CB8AC3E}">
        <p14:creationId xmlns:p14="http://schemas.microsoft.com/office/powerpoint/2010/main" val="4200786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9307430"/>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536123"/>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rg Chart layout">
    <p:spTree>
      <p:nvGrpSpPr>
        <p:cNvPr id="1" name=""/>
        <p:cNvGrpSpPr/>
        <p:nvPr/>
      </p:nvGrpSpPr>
      <p:grpSpPr>
        <a:xfrm>
          <a:off x="0" y="0"/>
          <a:ext cx="0" cy="0"/>
          <a:chOff x="0" y="0"/>
          <a:chExt cx="0" cy="0"/>
        </a:xfrm>
      </p:grpSpPr>
      <p:sp>
        <p:nvSpPr>
          <p:cNvPr id="9" name="Title Placeholder 1"/>
          <p:cNvSpPr>
            <a:spLocks noGrp="1"/>
          </p:cNvSpPr>
          <p:nvPr>
            <p:ph type="title"/>
          </p:nvPr>
        </p:nvSpPr>
        <p:spPr bwMode="auto">
          <a:xfrm>
            <a:off x="457200" y="177800"/>
            <a:ext cx="8229600" cy="484188"/>
          </a:xfrm>
          <a:prstGeom prst="rect">
            <a:avLst/>
          </a:prstGeom>
          <a:noFill/>
          <a:ln w="9525">
            <a:noFill/>
            <a:miter lim="800000"/>
            <a:headEnd/>
            <a:tailEnd/>
          </a:ln>
        </p:spPr>
        <p:txBody>
          <a:bodyPr/>
          <a:lstStyle>
            <a:lvl1pPr algn="ctr">
              <a:defRPr/>
            </a:lvl1pPr>
          </a:lstStyle>
          <a:p>
            <a:pPr lvl="0"/>
            <a:r>
              <a:rPr lang="en-US" smtClean="0"/>
              <a:t>Click to edit Master title style</a:t>
            </a:r>
          </a:p>
        </p:txBody>
      </p:sp>
      <p:sp>
        <p:nvSpPr>
          <p:cNvPr id="5" name="Date Placeholder 7"/>
          <p:cNvSpPr>
            <a:spLocks noGrp="1"/>
          </p:cNvSpPr>
          <p:nvPr>
            <p:ph type="dt" sz="half" idx="10"/>
          </p:nvPr>
        </p:nvSpPr>
        <p:spPr>
          <a:xfrm>
            <a:off x="3505200" y="6602373"/>
            <a:ext cx="2133600" cy="178813"/>
          </a:xfrm>
          <a:prstGeom prst="rect">
            <a:avLst/>
          </a:prstGeom>
        </p:spPr>
        <p:txBody>
          <a:bodyPr/>
          <a:lstStyle>
            <a:lvl1pPr algn="ctr">
              <a:lnSpc>
                <a:spcPct val="90000"/>
              </a:lnSpc>
              <a:defRPr sz="900">
                <a:solidFill>
                  <a:schemeClr val="tx1">
                    <a:tint val="75000"/>
                  </a:schemeClr>
                </a:solidFill>
                <a:latin typeface="Times New Roman" pitchFamily="18" charset="0"/>
                <a:cs typeface="Times New Roman" pitchFamily="18" charset="0"/>
              </a:defRPr>
            </a:lvl1pPr>
          </a:lstStyle>
          <a:p>
            <a:pPr defTabSz="914400" fontAlgn="base">
              <a:spcBef>
                <a:spcPct val="0"/>
              </a:spcBef>
              <a:spcAft>
                <a:spcPct val="0"/>
              </a:spcAft>
              <a:defRPr/>
            </a:pPr>
            <a:fld id="{1E98151F-1DE3-476A-8028-5E7ADDCA83F3}" type="datetime1">
              <a:rPr lang="en-US">
                <a:solidFill>
                  <a:prstClr val="black">
                    <a:tint val="75000"/>
                  </a:prstClr>
                </a:solidFill>
              </a:rPr>
              <a:pPr defTabSz="914400" fontAlgn="base">
                <a:spcBef>
                  <a:spcPct val="0"/>
                </a:spcBef>
                <a:spcAft>
                  <a:spcPct val="0"/>
                </a:spcAft>
                <a:defRPr/>
              </a:pPr>
              <a:t>5/19/15</a:t>
            </a:fld>
            <a:endParaRPr lang="en-US" dirty="0">
              <a:solidFill>
                <a:prstClr val="black">
                  <a:tint val="75000"/>
                </a:prstClr>
              </a:solidFill>
            </a:endParaRPr>
          </a:p>
        </p:txBody>
      </p:sp>
    </p:spTree>
    <p:extLst>
      <p:ext uri="{BB962C8B-B14F-4D97-AF65-F5344CB8AC3E}">
        <p14:creationId xmlns:p14="http://schemas.microsoft.com/office/powerpoint/2010/main" val="161471128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636290" cy="48474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6560" y="1367185"/>
            <a:ext cx="8642640" cy="447193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0922062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636290" cy="48474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9572" y="1363056"/>
            <a:ext cx="4198258" cy="452596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7398" y="1363056"/>
            <a:ext cx="4198258" cy="452596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066027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5948" y="1462314"/>
            <a:ext cx="419252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5948" y="2102076"/>
            <a:ext cx="4192528" cy="3951288"/>
          </a:xfrm>
        </p:spPr>
        <p:txBody>
          <a:bodyPr/>
          <a:lstStyle>
            <a:lvl1pPr>
              <a:defRPr sz="2400"/>
            </a:lvl1pPr>
            <a:lvl2pPr>
              <a:defRPr sz="2000"/>
            </a:lvl2pPr>
            <a:lvl3pPr>
              <a:defRPr sz="1800"/>
            </a:lvl3pPr>
            <a:lvl4pPr>
              <a:defRPr sz="1600"/>
            </a:lvl4pPr>
            <a:lvl5pPr marL="1482725" indent="-222250">
              <a:buFont typeface="Arial" panose="020B0604020202020204" pitchFamily="34" charset="0"/>
              <a:buChar cha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76828"/>
            <a:ext cx="41941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16590"/>
            <a:ext cx="4194175" cy="3951288"/>
          </a:xfrm>
        </p:spPr>
        <p:txBody>
          <a:bodyPr/>
          <a:lstStyle>
            <a:lvl1pPr>
              <a:defRPr sz="2400"/>
            </a:lvl1pPr>
            <a:lvl2pPr>
              <a:defRPr sz="2000"/>
            </a:lvl2pPr>
            <a:lvl3pPr>
              <a:defRPr sz="1800"/>
            </a:lvl3pPr>
            <a:lvl4pPr>
              <a:defRPr sz="1600"/>
            </a:lvl4pPr>
            <a:lvl5pPr marL="1482725" indent="-222250">
              <a:defRPr lang="en-US" sz="18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7486490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3911890" cy="1117600"/>
          </a:xfrm>
        </p:spPr>
        <p:txBody>
          <a:bodyPr/>
          <a:lstStyle/>
          <a:p>
            <a:r>
              <a:rPr lang="en-US" smtClean="0"/>
              <a:t>Click to edit Master title style</a:t>
            </a:r>
            <a:endParaRPr lang="en-US"/>
          </a:p>
        </p:txBody>
      </p:sp>
      <p:sp>
        <p:nvSpPr>
          <p:cNvPr id="3" name="Rectangle 2"/>
          <p:cNvSpPr/>
          <p:nvPr/>
        </p:nvSpPr>
        <p:spPr bwMode="auto">
          <a:xfrm>
            <a:off x="6085342" y="0"/>
            <a:ext cx="3071004" cy="6858000"/>
          </a:xfrm>
          <a:prstGeom prst="rect">
            <a:avLst/>
          </a:prstGeom>
          <a:solidFill>
            <a:schemeClr val="bg2"/>
          </a:solidFill>
          <a:ln w="9525" cap="flat" cmpd="sng" algn="ctr">
            <a:noFill/>
            <a:prstDash val="solid"/>
            <a:round/>
            <a:headEnd type="none" w="med" len="med"/>
            <a:tailEnd type="none" w="med" len="med"/>
          </a:ln>
          <a:effectLst>
            <a:outerShdw blurRad="127000" dist="38100" dir="10800000" algn="r" rotWithShape="0">
              <a:prstClr val="black">
                <a:alpha val="20000"/>
              </a:prstClr>
            </a:outerShdw>
          </a:effectLst>
        </p:spPr>
        <p:txBody>
          <a:bodyPr/>
          <a:lstStyle/>
          <a:p>
            <a:pPr eaLnBrk="0" hangingPunct="0">
              <a:defRPr/>
            </a:pPr>
            <a:endParaRPr lang="en-US">
              <a:latin typeface="Arial" pitchFamily="34" charset="0"/>
              <a:cs typeface="Arial"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85342" y="65"/>
            <a:ext cx="3071004" cy="6629335"/>
          </a:xfrm>
          <a:prstGeom prst="rect">
            <a:avLst/>
          </a:prstGeom>
        </p:spPr>
      </p:pic>
      <p:cxnSp>
        <p:nvCxnSpPr>
          <p:cNvPr id="7" name="Straight Arrow Connector 6"/>
          <p:cNvCxnSpPr/>
          <p:nvPr/>
        </p:nvCxnSpPr>
        <p:spPr>
          <a:xfrm>
            <a:off x="6085342" y="0"/>
            <a:ext cx="0" cy="6858000"/>
          </a:xfrm>
          <a:prstGeom prst="straightConnector1">
            <a:avLst/>
          </a:prstGeom>
          <a:ln w="3810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79201" y="6338371"/>
            <a:ext cx="1329900" cy="316766"/>
          </a:xfrm>
          <a:prstGeom prst="rect">
            <a:avLst/>
          </a:prstGeom>
        </p:spPr>
      </p:pic>
    </p:spTree>
    <p:extLst>
      <p:ext uri="{BB962C8B-B14F-4D97-AF65-F5344CB8AC3E}">
        <p14:creationId xmlns:p14="http://schemas.microsoft.com/office/powerpoint/2010/main" val="612109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9886777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333673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Org Chart layout">
    <p:spTree>
      <p:nvGrpSpPr>
        <p:cNvPr id="1" name=""/>
        <p:cNvGrpSpPr/>
        <p:nvPr/>
      </p:nvGrpSpPr>
      <p:grpSpPr>
        <a:xfrm>
          <a:off x="0" y="0"/>
          <a:ext cx="0" cy="0"/>
          <a:chOff x="0" y="0"/>
          <a:chExt cx="0" cy="0"/>
        </a:xfrm>
      </p:grpSpPr>
      <p:sp>
        <p:nvSpPr>
          <p:cNvPr id="9" name="Title Placeholder 1"/>
          <p:cNvSpPr>
            <a:spLocks noGrp="1"/>
          </p:cNvSpPr>
          <p:nvPr>
            <p:ph type="title"/>
          </p:nvPr>
        </p:nvSpPr>
        <p:spPr bwMode="auto">
          <a:xfrm>
            <a:off x="457200" y="177800"/>
            <a:ext cx="8229600" cy="484188"/>
          </a:xfrm>
          <a:prstGeom prst="rect">
            <a:avLst/>
          </a:prstGeom>
          <a:noFill/>
          <a:ln w="9525">
            <a:noFill/>
            <a:miter lim="800000"/>
            <a:headEnd/>
            <a:tailEnd/>
          </a:ln>
        </p:spPr>
        <p:txBody>
          <a:bodyPr/>
          <a:lstStyle>
            <a:lvl1pPr algn="ctr">
              <a:defRPr/>
            </a:lvl1pPr>
          </a:lstStyle>
          <a:p>
            <a:pPr lvl="0"/>
            <a:r>
              <a:rPr lang="en-US" smtClean="0"/>
              <a:t>Click to edit Master title style</a:t>
            </a:r>
          </a:p>
        </p:txBody>
      </p:sp>
      <p:sp>
        <p:nvSpPr>
          <p:cNvPr id="5" name="Date Placeholder 7"/>
          <p:cNvSpPr>
            <a:spLocks noGrp="1"/>
          </p:cNvSpPr>
          <p:nvPr>
            <p:ph type="dt" sz="half" idx="10"/>
          </p:nvPr>
        </p:nvSpPr>
        <p:spPr>
          <a:xfrm>
            <a:off x="3505200" y="6602373"/>
            <a:ext cx="2133600" cy="178813"/>
          </a:xfrm>
          <a:prstGeom prst="rect">
            <a:avLst/>
          </a:prstGeom>
        </p:spPr>
        <p:txBody>
          <a:bodyPr/>
          <a:lstStyle>
            <a:lvl1pPr algn="ctr">
              <a:lnSpc>
                <a:spcPct val="90000"/>
              </a:lnSpc>
              <a:defRPr sz="900">
                <a:solidFill>
                  <a:schemeClr val="tx1">
                    <a:tint val="75000"/>
                  </a:schemeClr>
                </a:solidFill>
                <a:latin typeface="Times New Roman" pitchFamily="18" charset="0"/>
                <a:cs typeface="Times New Roman" pitchFamily="18" charset="0"/>
              </a:defRPr>
            </a:lvl1pPr>
          </a:lstStyle>
          <a:p>
            <a:pPr>
              <a:defRPr/>
            </a:pPr>
            <a:fld id="{1E98151F-1DE3-476A-8028-5E7ADDCA83F3}" type="datetime1">
              <a:rPr lang="en-US"/>
              <a:pPr>
                <a:defRPr/>
              </a:pPr>
              <a:t>5/19/15</a:t>
            </a:fld>
            <a:endParaRPr lang="en-US" dirty="0"/>
          </a:p>
        </p:txBody>
      </p:sp>
    </p:spTree>
    <p:extLst>
      <p:ext uri="{BB962C8B-B14F-4D97-AF65-F5344CB8AC3E}">
        <p14:creationId xmlns:p14="http://schemas.microsoft.com/office/powerpoint/2010/main" val="267110787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userDrawn="1"/>
        </p:nvSpPr>
        <p:spPr bwMode="auto">
          <a:xfrm>
            <a:off x="6085342" y="0"/>
            <a:ext cx="3071004" cy="68580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8100000" scaled="1"/>
            <a:tileRect/>
          </a:gradFill>
          <a:ln w="9525" cap="flat" cmpd="sng" algn="ctr">
            <a:noFill/>
            <a:prstDash val="solid"/>
            <a:round/>
            <a:headEnd type="none" w="med" len="med"/>
            <a:tailEnd type="none" w="med" len="med"/>
          </a:ln>
          <a:effectLst>
            <a:outerShdw blurRad="127000" dist="38100" dir="10800000" algn="r" rotWithShape="0">
              <a:prstClr val="black">
                <a:alpha val="20000"/>
              </a:prstClr>
            </a:outerShdw>
          </a:effectLst>
        </p:spPr>
        <p:txBody>
          <a:bodyPr/>
          <a:lstStyle/>
          <a:p>
            <a:pPr defTabSz="914400" eaLnBrk="0" fontAlgn="base" hangingPunct="0">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ctrTitle"/>
          </p:nvPr>
        </p:nvSpPr>
        <p:spPr>
          <a:xfrm>
            <a:off x="202278" y="179737"/>
            <a:ext cx="4160172" cy="877163"/>
          </a:xfrm>
        </p:spPr>
        <p:txBody>
          <a:bodyPr/>
          <a:lstStyle>
            <a:lvl1pPr algn="l">
              <a:defRPr>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2278" y="1761403"/>
            <a:ext cx="3255297" cy="757130"/>
          </a:xfr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TextBox 9"/>
          <p:cNvSpPr txBox="1"/>
          <p:nvPr userDrawn="1"/>
        </p:nvSpPr>
        <p:spPr>
          <a:xfrm>
            <a:off x="202278" y="6293793"/>
            <a:ext cx="2114681" cy="400110"/>
          </a:xfrm>
          <a:prstGeom prst="rect">
            <a:avLst/>
          </a:prstGeom>
          <a:noFill/>
        </p:spPr>
        <p:txBody>
          <a:bodyPr wrap="none" rtlCol="0">
            <a:spAutoFit/>
          </a:bodyPr>
          <a:lstStyle/>
          <a:p>
            <a:pPr defTabSz="914400" fontAlgn="base">
              <a:spcBef>
                <a:spcPct val="0"/>
              </a:spcBef>
              <a:spcAft>
                <a:spcPct val="0"/>
              </a:spcAft>
            </a:pPr>
            <a:r>
              <a:rPr lang="en-US" sz="1000" dirty="0" smtClean="0">
                <a:solidFill>
                  <a:srgbClr val="18783D"/>
                </a:solidFill>
                <a:cs typeface="Arial" charset="0"/>
              </a:rPr>
              <a:t>ORNL is managed by UT-Battelle </a:t>
            </a:r>
            <a:br>
              <a:rPr lang="en-US" sz="1000" dirty="0" smtClean="0">
                <a:solidFill>
                  <a:srgbClr val="18783D"/>
                </a:solidFill>
                <a:cs typeface="Arial" charset="0"/>
              </a:rPr>
            </a:br>
            <a:r>
              <a:rPr lang="en-US" sz="1000" dirty="0" smtClean="0">
                <a:solidFill>
                  <a:srgbClr val="18783D"/>
                </a:solidFill>
                <a:cs typeface="Arial" charset="0"/>
              </a:rPr>
              <a:t>for the US Department of Energy</a:t>
            </a:r>
            <a:endParaRPr lang="en-US" sz="1000" dirty="0">
              <a:solidFill>
                <a:srgbClr val="18783D"/>
              </a:solidFill>
              <a:cs typeface="Arial"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19432" y="6324600"/>
            <a:ext cx="2019528" cy="336588"/>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5534" y="65"/>
            <a:ext cx="8839114" cy="6629335"/>
          </a:xfrm>
          <a:prstGeom prst="rect">
            <a:avLst/>
          </a:prstGeom>
        </p:spPr>
      </p:pic>
      <p:pic>
        <p:nvPicPr>
          <p:cNvPr id="7" name="Picture 6" descr="15-G00289_Target review slide_03.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81401" y="642110"/>
            <a:ext cx="5410200" cy="4731569"/>
          </a:xfrm>
          <a:prstGeom prst="rect">
            <a:avLst/>
          </a:prstGeom>
        </p:spPr>
      </p:pic>
    </p:spTree>
    <p:extLst>
      <p:ext uri="{BB962C8B-B14F-4D97-AF65-F5344CB8AC3E}">
        <p14:creationId xmlns:p14="http://schemas.microsoft.com/office/powerpoint/2010/main" val="3600653722"/>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1"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theme" Target="../theme/theme2.xml"/><Relationship Id="rId10" Type="http://schemas.openxmlformats.org/officeDocument/2006/relationships/image" Target="../media/image2.png"/><Relationship Id="rId11" Type="http://schemas.openxmlformats.org/officeDocument/2006/relationships/image" Target="../media/image1.png"/><Relationship Id="rId1" Type="http://schemas.openxmlformats.org/officeDocument/2006/relationships/slideLayout" Target="../slideLayouts/slideLayout9.xml"/><Relationship Id="rId2"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7" y="65"/>
            <a:ext cx="9143825" cy="6857868"/>
          </a:xfrm>
          <a:prstGeom prst="rect">
            <a:avLst/>
          </a:prstGeom>
        </p:spPr>
      </p:pic>
      <p:pic>
        <p:nvPicPr>
          <p:cNvPr id="10" name="Picture 9" descr="HFIR_SNS.png"/>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6172200" y="6424483"/>
            <a:ext cx="2685393" cy="346419"/>
          </a:xfrm>
          <a:prstGeom prst="rect">
            <a:avLst/>
          </a:prstGeom>
        </p:spPr>
      </p:pic>
      <p:sp>
        <p:nvSpPr>
          <p:cNvPr id="1026" name="Title Placeholder 1"/>
          <p:cNvSpPr>
            <a:spLocks noGrp="1"/>
          </p:cNvSpPr>
          <p:nvPr>
            <p:ph type="title"/>
          </p:nvPr>
        </p:nvSpPr>
        <p:spPr bwMode="auto">
          <a:xfrm>
            <a:off x="202910" y="177800"/>
            <a:ext cx="8628678" cy="4847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188688" y="1445477"/>
            <a:ext cx="8642640" cy="4270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Rectangle 6"/>
          <p:cNvSpPr>
            <a:spLocks noChangeArrowheads="1"/>
          </p:cNvSpPr>
          <p:nvPr/>
        </p:nvSpPr>
        <p:spPr bwMode="auto">
          <a:xfrm flipH="1">
            <a:off x="22695" y="6595887"/>
            <a:ext cx="210301" cy="152400"/>
          </a:xfrm>
          <a:prstGeom prst="rect">
            <a:avLst/>
          </a:prstGeom>
          <a:noFill/>
          <a:ln w="9525">
            <a:noFill/>
            <a:miter lim="800000"/>
            <a:headEnd/>
            <a:tailEnd/>
          </a:ln>
          <a:effectLst/>
        </p:spPr>
        <p:txBody>
          <a:bodyPr lIns="0" tIns="0" rIns="0" bIns="0"/>
          <a:lstStyle/>
          <a:p>
            <a:pPr algn="r" defTabSz="173038">
              <a:lnSpc>
                <a:spcPct val="90000"/>
              </a:lnSpc>
              <a:tabLst>
                <a:tab pos="230188" algn="l"/>
              </a:tabLst>
              <a:defRPr/>
            </a:pPr>
            <a:fld id="{040BB257-551A-4736-B50F-DCF1BA034C06}" type="slidenum">
              <a:rPr lang="en-US" sz="1000" smtClean="0">
                <a:solidFill>
                  <a:schemeClr val="bg1">
                    <a:lumMod val="75000"/>
                  </a:schemeClr>
                </a:solidFill>
                <a:latin typeface="Arial" pitchFamily="34" charset="0"/>
                <a:cs typeface="Arial" pitchFamily="34" charset="0"/>
              </a:rPr>
              <a:pPr algn="r" defTabSz="173038">
                <a:lnSpc>
                  <a:spcPct val="90000"/>
                </a:lnSpc>
                <a:tabLst>
                  <a:tab pos="230188" algn="l"/>
                </a:tabLst>
                <a:defRPr/>
              </a:pPr>
              <a:t>‹#›</a:t>
            </a:fld>
            <a:endParaRPr lang="en-US" sz="1000" dirty="0">
              <a:solidFill>
                <a:schemeClr val="bg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08184812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Lst>
  <p:timing>
    <p:tnLst>
      <p:par>
        <p:cTn xmlns:p14="http://schemas.microsoft.com/office/powerpoint/2010/main" id="1" dur="indefinite" restart="never" nodeType="tmRoot"/>
      </p:par>
    </p:tnLst>
  </p:timing>
  <p:txStyles>
    <p:titleStyle>
      <a:lvl1pPr algn="l" rtl="0" eaLnBrk="1" fontAlgn="base" hangingPunct="1">
        <a:lnSpc>
          <a:spcPct val="85000"/>
        </a:lnSpc>
        <a:spcBef>
          <a:spcPct val="0"/>
        </a:spcBef>
        <a:spcAft>
          <a:spcPct val="0"/>
        </a:spcAft>
        <a:defRPr sz="3000" kern="1200">
          <a:solidFill>
            <a:schemeClr val="tx2"/>
          </a:solidFill>
          <a:latin typeface="Arial Black"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Picture 9" descr="HFIR_SNS.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72200" y="6324600"/>
            <a:ext cx="2685393" cy="346419"/>
          </a:xfrm>
          <a:prstGeom prst="rect">
            <a:avLst/>
          </a:prstGeom>
        </p:spPr>
      </p:pic>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 y="65"/>
            <a:ext cx="9143825" cy="6857868"/>
          </a:xfrm>
          <a:prstGeom prst="rect">
            <a:avLst/>
          </a:prstGeom>
        </p:spPr>
      </p:pic>
      <p:sp>
        <p:nvSpPr>
          <p:cNvPr id="1026" name="Title Placeholder 1"/>
          <p:cNvSpPr>
            <a:spLocks noGrp="1"/>
          </p:cNvSpPr>
          <p:nvPr>
            <p:ph type="title"/>
          </p:nvPr>
        </p:nvSpPr>
        <p:spPr bwMode="auto">
          <a:xfrm>
            <a:off x="202910" y="177800"/>
            <a:ext cx="8628678" cy="4847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188688" y="1445477"/>
            <a:ext cx="8642640" cy="4270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Rectangle 6"/>
          <p:cNvSpPr>
            <a:spLocks noChangeArrowheads="1"/>
          </p:cNvSpPr>
          <p:nvPr/>
        </p:nvSpPr>
        <p:spPr bwMode="auto">
          <a:xfrm flipH="1">
            <a:off x="22695" y="6513051"/>
            <a:ext cx="210301" cy="152400"/>
          </a:xfrm>
          <a:prstGeom prst="rect">
            <a:avLst/>
          </a:prstGeom>
          <a:noFill/>
          <a:ln w="9525">
            <a:noFill/>
            <a:miter lim="800000"/>
            <a:headEnd/>
            <a:tailEnd/>
          </a:ln>
          <a:effectLst/>
        </p:spPr>
        <p:txBody>
          <a:bodyPr lIns="0" tIns="0" rIns="0" bIns="0"/>
          <a:lstStyle/>
          <a:p>
            <a:pPr algn="r" defTabSz="173038" fontAlgn="base">
              <a:lnSpc>
                <a:spcPct val="90000"/>
              </a:lnSpc>
              <a:spcBef>
                <a:spcPct val="0"/>
              </a:spcBef>
              <a:spcAft>
                <a:spcPct val="0"/>
              </a:spcAft>
              <a:tabLst>
                <a:tab pos="230188" algn="l"/>
              </a:tabLst>
              <a:defRPr/>
            </a:pPr>
            <a:fld id="{040BB257-551A-4736-B50F-DCF1BA034C06}" type="slidenum">
              <a:rPr lang="en-US" sz="1000" smtClean="0">
                <a:solidFill>
                  <a:prstClr val="white">
                    <a:lumMod val="75000"/>
                  </a:prstClr>
                </a:solidFill>
                <a:cs typeface="Arial" pitchFamily="34" charset="0"/>
              </a:rPr>
              <a:pPr algn="r" defTabSz="173038" fontAlgn="base">
                <a:lnSpc>
                  <a:spcPct val="90000"/>
                </a:lnSpc>
                <a:spcBef>
                  <a:spcPct val="0"/>
                </a:spcBef>
                <a:spcAft>
                  <a:spcPct val="0"/>
                </a:spcAft>
                <a:tabLst>
                  <a:tab pos="230188" algn="l"/>
                </a:tabLst>
                <a:defRPr/>
              </a:pPr>
              <a:t>‹#›</a:t>
            </a:fld>
            <a:endParaRPr lang="en-US" sz="1000" dirty="0">
              <a:solidFill>
                <a:prstClr val="white">
                  <a:lumMod val="75000"/>
                </a:prstClr>
              </a:solidFill>
              <a:cs typeface="Arial" pitchFamily="34" charset="0"/>
            </a:endParaRPr>
          </a:p>
        </p:txBody>
      </p:sp>
      <p:sp>
        <p:nvSpPr>
          <p:cNvPr id="14" name="Rectangle 256"/>
          <p:cNvSpPr txBox="1">
            <a:spLocks noChangeArrowheads="1"/>
          </p:cNvSpPr>
          <p:nvPr/>
        </p:nvSpPr>
        <p:spPr>
          <a:xfrm>
            <a:off x="216123" y="6477000"/>
            <a:ext cx="2895600" cy="182562"/>
          </a:xfrm>
          <a:prstGeom prst="rect">
            <a:avLst/>
          </a:prstGeom>
          <a:ln/>
        </p:spPr>
        <p:txBody>
          <a:bodyPr anchor="ctr"/>
          <a:lstStyle/>
          <a:p>
            <a:pPr defTabSz="914400" fontAlgn="base">
              <a:spcBef>
                <a:spcPct val="0"/>
              </a:spcBef>
              <a:spcAft>
                <a:spcPct val="0"/>
              </a:spcAft>
            </a:pPr>
            <a:r>
              <a:rPr lang="en-US" sz="1000" dirty="0" err="1" smtClean="0">
                <a:solidFill>
                  <a:srgbClr val="BFBFBF"/>
                </a:solidFill>
                <a:cs typeface="Arial" pitchFamily="34" charset="0"/>
              </a:rPr>
              <a:t>Presentation_name</a:t>
            </a:r>
            <a:endParaRPr lang="en-US" sz="1000" dirty="0">
              <a:solidFill>
                <a:srgbClr val="BFBFBF"/>
              </a:solidFill>
              <a:cs typeface="Arial" pitchFamily="34" charset="0"/>
            </a:endParaRPr>
          </a:p>
        </p:txBody>
      </p:sp>
    </p:spTree>
    <p:extLst>
      <p:ext uri="{BB962C8B-B14F-4D97-AF65-F5344CB8AC3E}">
        <p14:creationId xmlns:p14="http://schemas.microsoft.com/office/powerpoint/2010/main" val="593471244"/>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Lst>
  <p:timing>
    <p:tnLst>
      <p:par>
        <p:cTn xmlns:p14="http://schemas.microsoft.com/office/powerpoint/2010/main" id="1" dur="indefinite" restart="never" nodeType="tmRoot"/>
      </p:par>
    </p:tnLst>
  </p:timing>
  <p:hf hdr="0" ftr="0" dt="0"/>
  <p:txStyles>
    <p:titleStyle>
      <a:lvl1pPr algn="l" rtl="0" eaLnBrk="1" fontAlgn="base" hangingPunct="1">
        <a:lnSpc>
          <a:spcPct val="85000"/>
        </a:lnSpc>
        <a:spcBef>
          <a:spcPct val="0"/>
        </a:spcBef>
        <a:spcAft>
          <a:spcPct val="0"/>
        </a:spcAft>
        <a:defRPr sz="3000" kern="1200">
          <a:solidFill>
            <a:schemeClr val="tx2"/>
          </a:solidFill>
          <a:latin typeface="Arial Black"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4.gif"/></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6.xml"/><Relationship Id="rId2" Type="http://schemas.openxmlformats.org/officeDocument/2006/relationships/image" Target="../media/image35.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jpeg"/><Relationship Id="rId5"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gif"/><Relationship Id="rId5"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1" Type="http://schemas.openxmlformats.org/officeDocument/2006/relationships/image" Target="../media/image56.jpeg"/><Relationship Id="rId12" Type="http://schemas.openxmlformats.org/officeDocument/2006/relationships/image" Target="../media/image57.jpeg"/><Relationship Id="rId13" Type="http://schemas.openxmlformats.org/officeDocument/2006/relationships/image" Target="../media/image58.jpeg"/><Relationship Id="rId14" Type="http://schemas.openxmlformats.org/officeDocument/2006/relationships/image" Target="../media/image59.jpeg"/><Relationship Id="rId15" Type="http://schemas.openxmlformats.org/officeDocument/2006/relationships/image" Target="../media/image60.jpeg"/><Relationship Id="rId1" Type="http://schemas.openxmlformats.org/officeDocument/2006/relationships/slideLayout" Target="../slideLayouts/slideLayout2.xml"/><Relationship Id="rId2" Type="http://schemas.openxmlformats.org/officeDocument/2006/relationships/image" Target="../media/image47.jpeg"/><Relationship Id="rId3" Type="http://schemas.openxmlformats.org/officeDocument/2006/relationships/image" Target="../media/image48.jpeg"/><Relationship Id="rId4" Type="http://schemas.openxmlformats.org/officeDocument/2006/relationships/image" Target="../media/image49.jpeg"/><Relationship Id="rId5" Type="http://schemas.openxmlformats.org/officeDocument/2006/relationships/image" Target="../media/image50.jpeg"/><Relationship Id="rId6" Type="http://schemas.openxmlformats.org/officeDocument/2006/relationships/image" Target="../media/image51.jpeg"/><Relationship Id="rId7" Type="http://schemas.openxmlformats.org/officeDocument/2006/relationships/image" Target="../media/image52.jpeg"/><Relationship Id="rId8" Type="http://schemas.openxmlformats.org/officeDocument/2006/relationships/image" Target="../media/image53.jpeg"/><Relationship Id="rId9" Type="http://schemas.openxmlformats.org/officeDocument/2006/relationships/image" Target="../media/image54.jpeg"/><Relationship Id="rId10" Type="http://schemas.openxmlformats.org/officeDocument/2006/relationships/image" Target="../media/image55.jpeg"/></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jpeg"/><Relationship Id="rId3" Type="http://schemas.openxmlformats.org/officeDocument/2006/relationships/image" Target="../media/image6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5.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64.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emf"/><Relationship Id="rId3" Type="http://schemas.openxmlformats.org/officeDocument/2006/relationships/image" Target="../media/image67.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 Id="rId3" Type="http://schemas.openxmlformats.org/officeDocument/2006/relationships/image" Target="../media/image6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71.jpeg"/><Relationship Id="rId5" Type="http://schemas.microsoft.com/office/2007/relationships/hdphoto" Target="../media/hdphoto3.wdp"/><Relationship Id="rId6" Type="http://schemas.openxmlformats.org/officeDocument/2006/relationships/image" Target="../media/image72.jpeg"/><Relationship Id="rId7" Type="http://schemas.microsoft.com/office/2007/relationships/hdphoto" Target="../media/hdphoto4.wdp"/><Relationship Id="rId8" Type="http://schemas.openxmlformats.org/officeDocument/2006/relationships/image" Target="../media/image73.jpeg"/><Relationship Id="rId9" Type="http://schemas.microsoft.com/office/2007/relationships/hdphoto" Target="../media/hdphoto5.wdp"/><Relationship Id="rId10"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image" Target="../media/image70.jpeg"/></Relationships>
</file>

<file path=ppt/slides/_rels/slide25.xml.rels><?xml version="1.0" encoding="UTF-8" standalone="yes"?>
<Relationships xmlns="http://schemas.openxmlformats.org/package/2006/relationships"><Relationship Id="rId3" Type="http://schemas.openxmlformats.org/officeDocument/2006/relationships/image" Target="../media/image76.jpeg"/><Relationship Id="rId4" Type="http://schemas.microsoft.com/office/2007/relationships/hdphoto" Target="../media/hdphoto6.wdp"/><Relationship Id="rId5" Type="http://schemas.openxmlformats.org/officeDocument/2006/relationships/image" Target="../media/image77.png"/><Relationship Id="rId1" Type="http://schemas.openxmlformats.org/officeDocument/2006/relationships/slideLayout" Target="../slideLayouts/slideLayout2.xml"/><Relationship Id="rId2" Type="http://schemas.openxmlformats.org/officeDocument/2006/relationships/image" Target="../media/image75.jpg"/></Relationships>
</file>

<file path=ppt/slides/_rels/slide26.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5"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90.png"/><Relationship Id="rId6"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 Id="rId3" Type="http://schemas.openxmlformats.org/officeDocument/2006/relationships/image" Target="../media/image9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4.tiff"/><Relationship Id="rId4" Type="http://schemas.openxmlformats.org/officeDocument/2006/relationships/image" Target="../media/image94.jpeg"/><Relationship Id="rId5" Type="http://schemas.openxmlformats.org/officeDocument/2006/relationships/image" Target="../media/image95.jpe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35.xml.rels><?xml version="1.0" encoding="UTF-8" standalone="yes"?>
<Relationships xmlns="http://schemas.openxmlformats.org/package/2006/relationships"><Relationship Id="rId3" Type="http://schemas.microsoft.com/office/2007/relationships/hdphoto" Target="../media/hdphoto7.wdp"/><Relationship Id="rId4" Type="http://schemas.openxmlformats.org/officeDocument/2006/relationships/image" Target="../media/image97.jpeg"/><Relationship Id="rId5" Type="http://schemas.microsoft.com/office/2007/relationships/hdphoto" Target="../media/hdphoto8.wdp"/><Relationship Id="rId6" Type="http://schemas.openxmlformats.org/officeDocument/2006/relationships/image" Target="../media/image98.jpeg"/><Relationship Id="rId1" Type="http://schemas.openxmlformats.org/officeDocument/2006/relationships/slideLayout" Target="../slideLayouts/slideLayout2.xml"/><Relationship Id="rId2" Type="http://schemas.openxmlformats.org/officeDocument/2006/relationships/image" Target="../media/image96.jpeg"/></Relationships>
</file>

<file path=ppt/slides/_rels/slide36.xml.rels><?xml version="1.0" encoding="UTF-8" standalone="yes"?>
<Relationships xmlns="http://schemas.openxmlformats.org/package/2006/relationships"><Relationship Id="rId3" Type="http://schemas.openxmlformats.org/officeDocument/2006/relationships/image" Target="../media/image99.jpeg"/><Relationship Id="rId4" Type="http://schemas.openxmlformats.org/officeDocument/2006/relationships/image" Target="../media/image100.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jpeg"/><Relationship Id="rId3" Type="http://schemas.openxmlformats.org/officeDocument/2006/relationships/image" Target="../media/image10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image" Target="../media/image105.jpg"/><Relationship Id="rId5" Type="http://schemas.openxmlformats.org/officeDocument/2006/relationships/image" Target="../media/image106.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jpeg"/><Relationship Id="rId5" Type="http://schemas.openxmlformats.org/officeDocument/2006/relationships/image" Target="../media/image109.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11.jpeg"/><Relationship Id="rId5" Type="http://schemas.openxmlformats.org/officeDocument/2006/relationships/image" Target="../media/image112.jpeg"/><Relationship Id="rId6" Type="http://schemas.openxmlformats.org/officeDocument/2006/relationships/oleObject" Target="../embeddings/oleObject1.bin"/><Relationship Id="rId7" Type="http://schemas.openxmlformats.org/officeDocument/2006/relationships/image" Target="../media/image110.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5" Type="http://schemas.openxmlformats.org/officeDocument/2006/relationships/image" Target="../media/image115.png"/><Relationship Id="rId6" Type="http://schemas.openxmlformats.org/officeDocument/2006/relationships/image" Target="../media/image116.jpeg"/><Relationship Id="rId7" Type="http://schemas.openxmlformats.org/officeDocument/2006/relationships/image" Target="../media/image117.png"/><Relationship Id="rId1" Type="http://schemas.openxmlformats.org/officeDocument/2006/relationships/slideLayout" Target="../slideLayouts/slideLayout6.xml"/><Relationship Id="rId2" Type="http://schemas.openxmlformats.org/officeDocument/2006/relationships/image" Target="../media/image35.tif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5" Type="http://schemas.openxmlformats.org/officeDocument/2006/relationships/image" Target="../media/image26.emf"/><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167" y="366892"/>
            <a:ext cx="5406042" cy="630942"/>
          </a:xfrm>
        </p:spPr>
        <p:txBody>
          <a:bodyPr/>
          <a:lstStyle/>
          <a:p>
            <a:r>
              <a:rPr lang="en-US" sz="4000" dirty="0" smtClean="0"/>
              <a:t>SNS Target PIE</a:t>
            </a:r>
            <a:endParaRPr lang="en-US" sz="4000" dirty="0"/>
          </a:p>
        </p:txBody>
      </p:sp>
      <p:sp>
        <p:nvSpPr>
          <p:cNvPr id="3" name="Subtitle 2"/>
          <p:cNvSpPr>
            <a:spLocks noGrp="1"/>
          </p:cNvSpPr>
          <p:nvPr>
            <p:ph type="subTitle" idx="1"/>
          </p:nvPr>
        </p:nvSpPr>
        <p:spPr>
          <a:xfrm>
            <a:off x="230499" y="3279424"/>
            <a:ext cx="4413265" cy="2788354"/>
          </a:xfrm>
        </p:spPr>
        <p:txBody>
          <a:bodyPr/>
          <a:lstStyle/>
          <a:p>
            <a:r>
              <a:rPr lang="en-US" sz="3000" dirty="0" smtClean="0"/>
              <a:t>David </a:t>
            </a:r>
            <a:r>
              <a:rPr lang="en-US" sz="3000" dirty="0" smtClean="0"/>
              <a:t>McClintock</a:t>
            </a:r>
          </a:p>
          <a:p>
            <a:r>
              <a:rPr lang="en-US" sz="3000" dirty="0" smtClean="0"/>
              <a:t>Bernie Riemer</a:t>
            </a:r>
            <a:endParaRPr lang="en-US" sz="2200" b="1" dirty="0" smtClean="0">
              <a:solidFill>
                <a:prstClr val="black"/>
              </a:solidFill>
              <a:latin typeface="Arial Narrow"/>
            </a:endParaRPr>
          </a:p>
          <a:p>
            <a:pPr marL="284163" indent="-284163" fontAlgn="auto">
              <a:spcBef>
                <a:spcPts val="0"/>
              </a:spcBef>
              <a:spcAft>
                <a:spcPts val="0"/>
              </a:spcAft>
            </a:pPr>
            <a:endParaRPr lang="en-US" sz="2200" b="1" dirty="0" smtClean="0">
              <a:solidFill>
                <a:prstClr val="black"/>
              </a:solidFill>
              <a:latin typeface="Arial Narrow"/>
            </a:endParaRPr>
          </a:p>
          <a:p>
            <a:pPr marL="284163" indent="-284163" fontAlgn="auto">
              <a:spcBef>
                <a:spcPts val="0"/>
              </a:spcBef>
              <a:spcAft>
                <a:spcPts val="0"/>
              </a:spcAft>
            </a:pPr>
            <a:endParaRPr lang="en-US" sz="2200" b="1" dirty="0">
              <a:solidFill>
                <a:prstClr val="black"/>
              </a:solidFill>
              <a:latin typeface="Arial Narrow"/>
            </a:endParaRPr>
          </a:p>
          <a:p>
            <a:pPr>
              <a:lnSpc>
                <a:spcPct val="100000"/>
              </a:lnSpc>
              <a:spcBef>
                <a:spcPts val="0"/>
              </a:spcBef>
            </a:pPr>
            <a:r>
              <a:rPr lang="en-US" sz="2000" dirty="0" smtClean="0"/>
              <a:t>RaDIATE Collaboration Meeting 2015</a:t>
            </a:r>
            <a:endParaRPr lang="en-US" sz="2000" dirty="0"/>
          </a:p>
          <a:p>
            <a:pPr>
              <a:lnSpc>
                <a:spcPct val="100000"/>
              </a:lnSpc>
              <a:spcBef>
                <a:spcPts val="0"/>
              </a:spcBef>
            </a:pPr>
            <a:r>
              <a:rPr lang="en-US" sz="2000" dirty="0" smtClean="0"/>
              <a:t>May 19-20, </a:t>
            </a:r>
            <a:r>
              <a:rPr lang="en-US" sz="2000" dirty="0"/>
              <a:t>2015</a:t>
            </a:r>
          </a:p>
          <a:p>
            <a:pPr>
              <a:lnSpc>
                <a:spcPct val="100000"/>
              </a:lnSpc>
              <a:spcBef>
                <a:spcPts val="0"/>
              </a:spcBef>
            </a:pPr>
            <a:r>
              <a:rPr lang="en-US" sz="2000" dirty="0"/>
              <a:t>Spallation Neutron Source</a:t>
            </a:r>
          </a:p>
          <a:p>
            <a:endParaRPr lang="en-US" dirty="0"/>
          </a:p>
        </p:txBody>
      </p:sp>
    </p:spTree>
    <p:extLst>
      <p:ext uri="{BB962C8B-B14F-4D97-AF65-F5344CB8AC3E}">
        <p14:creationId xmlns:p14="http://schemas.microsoft.com/office/powerpoint/2010/main" val="18807526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111124" y="33191"/>
            <a:ext cx="9032875" cy="782522"/>
          </a:xfrm>
        </p:spPr>
        <p:txBody>
          <a:bodyPr/>
          <a:lstStyle/>
          <a:p>
            <a:r>
              <a:rPr lang="en-US" sz="2600" dirty="0">
                <a:latin typeface="Arial Black" charset="0"/>
                <a:ea typeface="ＭＳ Ｐゴシック" charset="0"/>
              </a:rPr>
              <a:t>Tensile </a:t>
            </a:r>
            <a:r>
              <a:rPr lang="en-US" sz="2600" dirty="0" smtClean="0">
                <a:latin typeface="Arial Black" charset="0"/>
                <a:ea typeface="ＭＳ Ｐゴシック" charset="0"/>
              </a:rPr>
              <a:t>data show significant strengthening occurred during operation</a:t>
            </a:r>
            <a:endParaRPr lang="en-US" sz="2600" dirty="0">
              <a:latin typeface="Arial Black" charset="0"/>
              <a:ea typeface="ＭＳ Ｐゴシック" charset="0"/>
            </a:endParaRPr>
          </a:p>
        </p:txBody>
      </p:sp>
      <p:sp>
        <p:nvSpPr>
          <p:cNvPr id="37890" name="Content Placeholder 7"/>
          <p:cNvSpPr>
            <a:spLocks noGrp="1"/>
          </p:cNvSpPr>
          <p:nvPr>
            <p:ph idx="1"/>
          </p:nvPr>
        </p:nvSpPr>
        <p:spPr>
          <a:xfrm>
            <a:off x="-3614" y="4377581"/>
            <a:ext cx="9117012" cy="2255489"/>
          </a:xfrm>
        </p:spPr>
        <p:txBody>
          <a:bodyPr/>
          <a:lstStyle/>
          <a:p>
            <a:pPr>
              <a:defRPr/>
            </a:pPr>
            <a:r>
              <a:rPr lang="en-US" sz="2200" dirty="0" smtClean="0">
                <a:latin typeface="Arial Narrow" charset="0"/>
                <a:ea typeface="ＭＳ Ｐゴシック" charset="0"/>
              </a:rPr>
              <a:t>LANSCE irradiation</a:t>
            </a:r>
            <a:r>
              <a:rPr lang="en-US" sz="2200" dirty="0" smtClean="0">
                <a:solidFill>
                  <a:srgbClr val="FF0000"/>
                </a:solidFill>
                <a:latin typeface="Arial Narrow" charset="0"/>
                <a:ea typeface="ＭＳ Ｐゴシック" charset="0"/>
              </a:rPr>
              <a:t>*</a:t>
            </a:r>
            <a:r>
              <a:rPr lang="en-US" sz="2200" dirty="0" smtClean="0">
                <a:latin typeface="Arial Narrow" charset="0"/>
                <a:ea typeface="ＭＳ Ｐゴシック" charset="0"/>
              </a:rPr>
              <a:t> was 316LN – slightly higher strength due to nitrogen addition</a:t>
            </a:r>
            <a:endParaRPr lang="en-US" sz="2200" dirty="0">
              <a:latin typeface="Arial Narrow" charset="0"/>
              <a:ea typeface="ＭＳ Ｐゴシック" charset="0"/>
            </a:endParaRPr>
          </a:p>
          <a:p>
            <a:pPr>
              <a:defRPr/>
            </a:pPr>
            <a:r>
              <a:rPr lang="en-US" sz="2200" dirty="0" smtClean="0">
                <a:latin typeface="Arial Narrow" charset="0"/>
                <a:ea typeface="ＭＳ Ｐゴシック" charset="0"/>
              </a:rPr>
              <a:t>General hardening trend of SNS tensile data is consistent with data in literature, but appreciable scatter in data was observed</a:t>
            </a:r>
          </a:p>
          <a:p>
            <a:pPr marL="0" indent="0">
              <a:spcBef>
                <a:spcPts val="600"/>
              </a:spcBef>
              <a:buNone/>
              <a:defRPr/>
            </a:pPr>
            <a:endParaRPr lang="en-US" sz="1200" dirty="0" smtClean="0">
              <a:latin typeface="Arial Narrow" charset="0"/>
              <a:ea typeface="ＭＳ Ｐゴシック" charset="0"/>
            </a:endParaRPr>
          </a:p>
          <a:p>
            <a:pPr marL="0" indent="0">
              <a:lnSpc>
                <a:spcPct val="80000"/>
              </a:lnSpc>
              <a:spcBef>
                <a:spcPts val="600"/>
              </a:spcBef>
              <a:buNone/>
              <a:defRPr/>
            </a:pPr>
            <a:r>
              <a:rPr lang="en-US" sz="1200" u="sng" dirty="0" smtClean="0">
                <a:solidFill>
                  <a:srgbClr val="000000"/>
                </a:solidFill>
                <a:latin typeface="Lucida Grande"/>
                <a:ea typeface="Lucida Grande"/>
                <a:cs typeface="Lucida Grande"/>
              </a:rPr>
              <a:t>References</a:t>
            </a:r>
            <a:r>
              <a:rPr lang="en-US" sz="1200" dirty="0" smtClean="0">
                <a:solidFill>
                  <a:srgbClr val="000000"/>
                </a:solidFill>
                <a:latin typeface="Lucida Grande"/>
                <a:ea typeface="Lucida Grande"/>
                <a:cs typeface="Lucida Grande"/>
              </a:rPr>
              <a:t>: D.A. </a:t>
            </a:r>
            <a:r>
              <a:rPr lang="en-US" sz="1200" dirty="0" err="1" smtClean="0">
                <a:solidFill>
                  <a:srgbClr val="000000"/>
                </a:solidFill>
                <a:latin typeface="Lucida Grande"/>
                <a:ea typeface="Lucida Grande"/>
                <a:cs typeface="Lucida Grande"/>
              </a:rPr>
              <a:t>McCintock</a:t>
            </a:r>
            <a:r>
              <a:rPr lang="en-US" sz="1200" dirty="0">
                <a:solidFill>
                  <a:srgbClr val="000000"/>
                </a:solidFill>
                <a:latin typeface="Lucida Grande"/>
                <a:ea typeface="Lucida Grande"/>
                <a:cs typeface="Lucida Grande"/>
              </a:rPr>
              <a:t> </a:t>
            </a:r>
            <a:r>
              <a:rPr lang="en-US" sz="1200" dirty="0" smtClean="0">
                <a:solidFill>
                  <a:srgbClr val="000000"/>
                </a:solidFill>
                <a:latin typeface="Lucida Grande"/>
                <a:ea typeface="Lucida Grande"/>
                <a:cs typeface="Lucida Grande"/>
              </a:rPr>
              <a:t>et al., Journal of Nuclear Materials 450 (2014) 130-140</a:t>
            </a:r>
            <a:endParaRPr lang="en-US" sz="1200" dirty="0">
              <a:solidFill>
                <a:srgbClr val="000000"/>
              </a:solidFill>
              <a:latin typeface="Lucida Grande"/>
              <a:ea typeface="Lucida Grande"/>
              <a:cs typeface="Lucida Grande"/>
            </a:endParaRPr>
          </a:p>
          <a:p>
            <a:pPr marL="0" indent="0">
              <a:lnSpc>
                <a:spcPct val="80000"/>
              </a:lnSpc>
              <a:spcBef>
                <a:spcPts val="600"/>
              </a:spcBef>
              <a:buNone/>
              <a:defRPr/>
            </a:pPr>
            <a:r>
              <a:rPr lang="en-US" sz="1200" dirty="0" smtClean="0">
                <a:solidFill>
                  <a:srgbClr val="FF0000"/>
                </a:solidFill>
                <a:latin typeface="Arial Narrow" charset="0"/>
                <a:ea typeface="ＭＳ Ｐゴシック" charset="0"/>
              </a:rPr>
              <a:t>	*</a:t>
            </a:r>
            <a:r>
              <a:rPr lang="en-US" sz="1200" b="0" dirty="0" smtClean="0">
                <a:solidFill>
                  <a:srgbClr val="000000"/>
                </a:solidFill>
                <a:latin typeface="Lucida Grande"/>
                <a:ea typeface="Lucida Grande"/>
                <a:cs typeface="Lucida Grande"/>
              </a:rPr>
              <a:t>K. Farrell and T.S. Byun, </a:t>
            </a:r>
            <a:r>
              <a:rPr lang="en-US" sz="1200" b="0" i="1" dirty="0" smtClean="0">
                <a:solidFill>
                  <a:srgbClr val="000000"/>
                </a:solidFill>
                <a:latin typeface="Lucida Grande"/>
                <a:ea typeface="Lucida Grande"/>
                <a:cs typeface="Lucida Grande"/>
              </a:rPr>
              <a:t>Journal of Nuclear Materials</a:t>
            </a:r>
            <a:r>
              <a:rPr lang="en-US" sz="1200" b="0" dirty="0" smtClean="0">
                <a:solidFill>
                  <a:srgbClr val="000000"/>
                </a:solidFill>
                <a:latin typeface="Lucida Grande"/>
                <a:ea typeface="Lucida Grande"/>
                <a:cs typeface="Lucida Grande"/>
              </a:rPr>
              <a:t>, 296 ( 2001) 129-138</a:t>
            </a:r>
          </a:p>
          <a:p>
            <a:pPr marL="0" indent="0">
              <a:buNone/>
              <a:defRPr/>
            </a:pPr>
            <a:endParaRPr lang="en-US" sz="1400" b="0" dirty="0">
              <a:latin typeface="Arial Narrow" charset="0"/>
              <a:ea typeface="ＭＳ Ｐゴシック" charset="0"/>
            </a:endParaRPr>
          </a:p>
        </p:txBody>
      </p:sp>
      <p:pic>
        <p:nvPicPr>
          <p:cNvPr id="30723" name="Pictur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55575" y="898806"/>
            <a:ext cx="43672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648200" y="898806"/>
            <a:ext cx="4368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2461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11124" y="48309"/>
            <a:ext cx="8893175" cy="782522"/>
          </a:xfrm>
        </p:spPr>
        <p:txBody>
          <a:bodyPr/>
          <a:lstStyle/>
          <a:p>
            <a:r>
              <a:rPr lang="en-US" sz="2600" dirty="0">
                <a:latin typeface="Arial Black" charset="0"/>
                <a:ea typeface="ＭＳ Ｐゴシック" charset="0"/>
              </a:rPr>
              <a:t>Tensile data show </a:t>
            </a:r>
            <a:r>
              <a:rPr lang="en-US" sz="2600" dirty="0" smtClean="0">
                <a:latin typeface="Arial Black" charset="0"/>
                <a:ea typeface="ＭＳ Ｐゴシック" charset="0"/>
              </a:rPr>
              <a:t>appreciable total elongation remained after ~7 dpa</a:t>
            </a:r>
            <a:endParaRPr lang="en-US" sz="2600" dirty="0">
              <a:latin typeface="Arial Black" charset="0"/>
              <a:ea typeface="ＭＳ Ｐゴシック" charset="0"/>
            </a:endParaRPr>
          </a:p>
        </p:txBody>
      </p:sp>
      <p:sp>
        <p:nvSpPr>
          <p:cNvPr id="37890" name="Content Placeholder 7"/>
          <p:cNvSpPr>
            <a:spLocks noGrp="1"/>
          </p:cNvSpPr>
          <p:nvPr>
            <p:ph idx="1"/>
          </p:nvPr>
        </p:nvSpPr>
        <p:spPr>
          <a:xfrm>
            <a:off x="11687" y="4263589"/>
            <a:ext cx="9117012" cy="2119554"/>
          </a:xfrm>
        </p:spPr>
        <p:txBody>
          <a:bodyPr/>
          <a:lstStyle/>
          <a:p>
            <a:pPr>
              <a:defRPr/>
            </a:pPr>
            <a:r>
              <a:rPr lang="en-US" sz="2000" dirty="0" smtClean="0">
                <a:latin typeface="Arial Narrow" charset="0"/>
                <a:ea typeface="ＭＳ Ｐゴシック" charset="0"/>
              </a:rPr>
              <a:t>Reduction in uniform elongation observed in Targets 1 and 2 are generally consistent with previous LANSCE data</a:t>
            </a:r>
            <a:r>
              <a:rPr lang="en-US" sz="2000" dirty="0">
                <a:solidFill>
                  <a:srgbClr val="FF0000"/>
                </a:solidFill>
                <a:latin typeface="Lucida Grande"/>
                <a:ea typeface="Lucida Grande"/>
                <a:cs typeface="Lucida Grande"/>
              </a:rPr>
              <a:t>*</a:t>
            </a:r>
            <a:endParaRPr lang="en-US" sz="2000" dirty="0" smtClean="0">
              <a:latin typeface="Arial Narrow" charset="0"/>
              <a:ea typeface="ＭＳ Ｐゴシック" charset="0"/>
            </a:endParaRPr>
          </a:p>
          <a:p>
            <a:pPr>
              <a:defRPr/>
            </a:pPr>
            <a:r>
              <a:rPr lang="en-US" sz="2000" dirty="0">
                <a:latin typeface="Arial Narrow" charset="0"/>
                <a:ea typeface="ＭＳ Ｐゴシック" charset="0"/>
              </a:rPr>
              <a:t>S</a:t>
            </a:r>
            <a:r>
              <a:rPr lang="en-US" sz="2000" dirty="0" smtClean="0">
                <a:latin typeface="Arial Narrow" charset="0"/>
                <a:ea typeface="ＭＳ Ｐゴシック" charset="0"/>
              </a:rPr>
              <a:t>catter was attributed to abnormally large grain size and an atypical deformation mechanism based on an </a:t>
            </a:r>
            <a:r>
              <a:rPr lang="en-US" sz="2000" dirty="0">
                <a:latin typeface="Arial Narrow" charset="0"/>
                <a:ea typeface="ＭＳ Ｐゴシック" charset="0"/>
              </a:rPr>
              <a:t>austenite to </a:t>
            </a:r>
            <a:r>
              <a:rPr lang="en-US" sz="2000" dirty="0" smtClean="0">
                <a:latin typeface="Arial Narrow" charset="0"/>
                <a:ea typeface="ＭＳ Ｐゴシック" charset="0"/>
              </a:rPr>
              <a:t>martensite phase transformation</a:t>
            </a:r>
            <a:endParaRPr lang="en-US" sz="2000" dirty="0">
              <a:latin typeface="Arial Narrow" charset="0"/>
              <a:ea typeface="ＭＳ Ｐゴシック" charset="0"/>
            </a:endParaRPr>
          </a:p>
          <a:p>
            <a:pPr marL="0" indent="0">
              <a:spcBef>
                <a:spcPts val="600"/>
              </a:spcBef>
              <a:buNone/>
              <a:defRPr/>
            </a:pPr>
            <a:endParaRPr lang="en-US" sz="1200" dirty="0" smtClean="0">
              <a:latin typeface="Arial Narrow" charset="0"/>
              <a:ea typeface="ＭＳ Ｐゴシック" charset="0"/>
            </a:endParaRPr>
          </a:p>
          <a:p>
            <a:pPr marL="0" indent="0">
              <a:lnSpc>
                <a:spcPct val="80000"/>
              </a:lnSpc>
              <a:spcBef>
                <a:spcPts val="600"/>
              </a:spcBef>
              <a:buNone/>
              <a:defRPr/>
            </a:pPr>
            <a:r>
              <a:rPr lang="en-US" sz="1200" u="sng" dirty="0" smtClean="0">
                <a:solidFill>
                  <a:srgbClr val="000000"/>
                </a:solidFill>
                <a:latin typeface="Lucida Grande"/>
                <a:ea typeface="Lucida Grande"/>
                <a:cs typeface="Lucida Grande"/>
              </a:rPr>
              <a:t>References</a:t>
            </a:r>
            <a:r>
              <a:rPr lang="en-US" sz="1200" dirty="0" smtClean="0">
                <a:solidFill>
                  <a:srgbClr val="000000"/>
                </a:solidFill>
                <a:latin typeface="Lucida Grande"/>
                <a:ea typeface="Lucida Grande"/>
                <a:cs typeface="Lucida Grande"/>
              </a:rPr>
              <a:t>: </a:t>
            </a:r>
            <a:r>
              <a:rPr lang="en-US" sz="1200" dirty="0">
                <a:solidFill>
                  <a:srgbClr val="000000"/>
                </a:solidFill>
                <a:latin typeface="Lucida Grande"/>
                <a:ea typeface="Lucida Grande"/>
                <a:cs typeface="Lucida Grande"/>
              </a:rPr>
              <a:t>D.A. </a:t>
            </a:r>
            <a:r>
              <a:rPr lang="en-US" sz="1200" dirty="0" smtClean="0">
                <a:solidFill>
                  <a:srgbClr val="000000"/>
                </a:solidFill>
                <a:latin typeface="Lucida Grande"/>
                <a:ea typeface="Lucida Grande"/>
                <a:cs typeface="Lucida Grande"/>
              </a:rPr>
              <a:t>McClintock </a:t>
            </a:r>
            <a:r>
              <a:rPr lang="en-US" sz="1200" dirty="0">
                <a:solidFill>
                  <a:srgbClr val="000000"/>
                </a:solidFill>
                <a:latin typeface="Lucida Grande"/>
                <a:ea typeface="Lucida Grande"/>
                <a:cs typeface="Lucida Grande"/>
              </a:rPr>
              <a:t>et al., Journal of Nuclear Materials 450 (2014) 130-140</a:t>
            </a:r>
          </a:p>
          <a:p>
            <a:pPr marL="0" indent="0">
              <a:spcBef>
                <a:spcPts val="600"/>
              </a:spcBef>
              <a:buNone/>
              <a:defRPr/>
            </a:pPr>
            <a:r>
              <a:rPr lang="en-US" sz="1200" b="0" dirty="0" smtClean="0">
                <a:solidFill>
                  <a:srgbClr val="FF0000"/>
                </a:solidFill>
                <a:latin typeface="Lucida Grande"/>
                <a:ea typeface="Lucida Grande"/>
                <a:cs typeface="Lucida Grande"/>
              </a:rPr>
              <a:t>	*</a:t>
            </a:r>
            <a:r>
              <a:rPr lang="en-US" sz="1200" b="0" dirty="0" smtClean="0">
                <a:solidFill>
                  <a:srgbClr val="000000"/>
                </a:solidFill>
                <a:latin typeface="Lucida Grande"/>
                <a:ea typeface="Lucida Grande"/>
                <a:cs typeface="Lucida Grande"/>
              </a:rPr>
              <a:t>K. Farrell and T.S. Byun, </a:t>
            </a:r>
            <a:r>
              <a:rPr lang="en-US" sz="1200" b="0" i="1" dirty="0" smtClean="0">
                <a:solidFill>
                  <a:srgbClr val="000000"/>
                </a:solidFill>
                <a:latin typeface="Lucida Grande"/>
                <a:ea typeface="Lucida Grande"/>
                <a:cs typeface="Lucida Grande"/>
              </a:rPr>
              <a:t>Journal of Nuclear Materials</a:t>
            </a:r>
            <a:r>
              <a:rPr lang="en-US" sz="1200" b="0" dirty="0" smtClean="0">
                <a:solidFill>
                  <a:srgbClr val="000000"/>
                </a:solidFill>
                <a:latin typeface="Lucida Grande"/>
                <a:ea typeface="Lucida Grande"/>
                <a:cs typeface="Lucida Grande"/>
              </a:rPr>
              <a:t>, 296 ( 2001) 129-138</a:t>
            </a:r>
            <a:endParaRPr lang="en-US" sz="1200" b="0" dirty="0">
              <a:latin typeface="Arial Narrow" charset="0"/>
              <a:ea typeface="ＭＳ Ｐゴシック" charset="0"/>
            </a:endParaRPr>
          </a:p>
        </p:txBody>
      </p:sp>
      <p:pic>
        <p:nvPicPr>
          <p:cNvPr id="32771"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52400" y="990600"/>
            <a:ext cx="4360863"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2"/>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643438" y="990600"/>
            <a:ext cx="436086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a:grpSpLocks/>
          </p:cNvGrpSpPr>
          <p:nvPr/>
        </p:nvGrpSpPr>
        <p:grpSpPr bwMode="auto">
          <a:xfrm>
            <a:off x="2259759" y="1673908"/>
            <a:ext cx="4716794" cy="2257362"/>
            <a:chOff x="2259171" y="1673431"/>
            <a:chExt cx="4717316" cy="2257820"/>
          </a:xfrm>
        </p:grpSpPr>
        <p:sp>
          <p:nvSpPr>
            <p:cNvPr id="7" name="Oval 6"/>
            <p:cNvSpPr/>
            <p:nvPr/>
          </p:nvSpPr>
          <p:spPr>
            <a:xfrm>
              <a:off x="6747862" y="1673431"/>
              <a:ext cx="228625" cy="228647"/>
            </a:xfrm>
            <a:prstGeom prst="ellipse">
              <a:avLst/>
            </a:prstGeom>
            <a:noFill/>
            <a:ln w="15875">
              <a:solidFill>
                <a:srgbClr val="00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Oval 7"/>
            <p:cNvSpPr/>
            <p:nvPr/>
          </p:nvSpPr>
          <p:spPr>
            <a:xfrm>
              <a:off x="2259171" y="3702604"/>
              <a:ext cx="228625" cy="228647"/>
            </a:xfrm>
            <a:prstGeom prst="ellipse">
              <a:avLst/>
            </a:prstGeom>
            <a:noFill/>
            <a:ln w="15875">
              <a:solidFill>
                <a:srgbClr val="00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9" name="Group 8"/>
          <p:cNvGrpSpPr>
            <a:grpSpLocks/>
          </p:cNvGrpSpPr>
          <p:nvPr/>
        </p:nvGrpSpPr>
        <p:grpSpPr bwMode="auto">
          <a:xfrm>
            <a:off x="1608683" y="2740993"/>
            <a:ext cx="4726620" cy="1063277"/>
            <a:chOff x="1608047" y="2740499"/>
            <a:chExt cx="4727673" cy="1063735"/>
          </a:xfrm>
        </p:grpSpPr>
        <p:sp>
          <p:nvSpPr>
            <p:cNvPr id="10" name="Oval 9"/>
            <p:cNvSpPr/>
            <p:nvPr/>
          </p:nvSpPr>
          <p:spPr>
            <a:xfrm>
              <a:off x="6107069" y="2740499"/>
              <a:ext cx="228651" cy="228699"/>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Oval 10"/>
            <p:cNvSpPr/>
            <p:nvPr/>
          </p:nvSpPr>
          <p:spPr>
            <a:xfrm>
              <a:off x="1608047" y="3575535"/>
              <a:ext cx="228651" cy="228699"/>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pic>
        <p:nvPicPr>
          <p:cNvPr id="16" name="Picture 15"/>
          <p:cNvPicPr>
            <a:picLocks noChangeAspect="1"/>
          </p:cNvPicPr>
          <p:nvPr/>
        </p:nvPicPr>
        <p:blipFill>
          <a:blip r:embed="rId5"/>
          <a:stretch>
            <a:fillRect/>
          </a:stretch>
        </p:blipFill>
        <p:spPr>
          <a:xfrm rot="5400000">
            <a:off x="1534160" y="-121619"/>
            <a:ext cx="5958205" cy="7648575"/>
          </a:xfrm>
          <a:prstGeom prst="rect">
            <a:avLst/>
          </a:prstGeom>
          <a:ln w="3175">
            <a:solidFill>
              <a:schemeClr val="tx1"/>
            </a:solidFill>
          </a:ln>
        </p:spPr>
      </p:pic>
      <p:grpSp>
        <p:nvGrpSpPr>
          <p:cNvPr id="17" name="Group 16"/>
          <p:cNvGrpSpPr/>
          <p:nvPr/>
        </p:nvGrpSpPr>
        <p:grpSpPr>
          <a:xfrm>
            <a:off x="2012337" y="2049698"/>
            <a:ext cx="5276113" cy="3797954"/>
            <a:chOff x="2063829" y="1673908"/>
            <a:chExt cx="5276113" cy="3797954"/>
          </a:xfrm>
        </p:grpSpPr>
        <p:pic>
          <p:nvPicPr>
            <p:cNvPr id="18" name="Picture 17"/>
            <p:cNvPicPr>
              <a:picLocks noChangeAspect="1"/>
            </p:cNvPicPr>
            <p:nvPr/>
          </p:nvPicPr>
          <p:blipFill>
            <a:blip r:embed="rId6"/>
            <a:stretch>
              <a:fillRect/>
            </a:stretch>
          </p:blipFill>
          <p:spPr>
            <a:xfrm>
              <a:off x="2146300" y="1673908"/>
              <a:ext cx="4838700" cy="3289300"/>
            </a:xfrm>
            <a:prstGeom prst="rect">
              <a:avLst/>
            </a:prstGeom>
            <a:ln w="3175">
              <a:solidFill>
                <a:schemeClr val="tx1"/>
              </a:solidFill>
            </a:ln>
          </p:spPr>
        </p:pic>
        <p:sp>
          <p:nvSpPr>
            <p:cNvPr id="19" name="TextBox 18"/>
            <p:cNvSpPr txBox="1"/>
            <p:nvPr/>
          </p:nvSpPr>
          <p:spPr>
            <a:xfrm>
              <a:off x="2063829" y="4948642"/>
              <a:ext cx="5276113" cy="523220"/>
            </a:xfrm>
            <a:prstGeom prst="rect">
              <a:avLst/>
            </a:prstGeom>
            <a:noFill/>
          </p:spPr>
          <p:txBody>
            <a:bodyPr wrap="square" rtlCol="0">
              <a:spAutoFit/>
            </a:bodyPr>
            <a:lstStyle/>
            <a:p>
              <a:r>
                <a:rPr lang="en-US" sz="1400" dirty="0">
                  <a:solidFill>
                    <a:srgbClr val="000000"/>
                  </a:solidFill>
                  <a:latin typeface="Lucida Grande"/>
                  <a:ea typeface="Lucida Grande"/>
                  <a:cs typeface="Lucida Grande"/>
                </a:rPr>
                <a:t>From: D.A. </a:t>
              </a:r>
              <a:r>
                <a:rPr lang="en-US" sz="1400" dirty="0" err="1">
                  <a:solidFill>
                    <a:srgbClr val="000000"/>
                  </a:solidFill>
                  <a:latin typeface="Lucida Grande"/>
                  <a:ea typeface="Lucida Grande"/>
                  <a:cs typeface="Lucida Grande"/>
                </a:rPr>
                <a:t>McCintock</a:t>
              </a:r>
              <a:r>
                <a:rPr lang="en-US" sz="1400" dirty="0">
                  <a:solidFill>
                    <a:srgbClr val="000000"/>
                  </a:solidFill>
                  <a:latin typeface="Lucida Grande"/>
                  <a:ea typeface="Lucida Grande"/>
                  <a:cs typeface="Lucida Grande"/>
                </a:rPr>
                <a:t> et al., Journal of Nuclear Materials </a:t>
              </a:r>
              <a:r>
                <a:rPr lang="en-US" sz="1400" dirty="0" smtClean="0">
                  <a:solidFill>
                    <a:srgbClr val="000000"/>
                  </a:solidFill>
                  <a:latin typeface="Lucida Grande"/>
                  <a:ea typeface="Lucida Grande"/>
                  <a:cs typeface="Lucida Grande"/>
                </a:rPr>
                <a:t>      </a:t>
              </a:r>
            </a:p>
            <a:p>
              <a:r>
                <a:rPr lang="en-US" sz="1400" dirty="0">
                  <a:solidFill>
                    <a:srgbClr val="000000"/>
                  </a:solidFill>
                  <a:latin typeface="Lucida Grande"/>
                  <a:ea typeface="Lucida Grande"/>
                  <a:cs typeface="Lucida Grande"/>
                </a:rPr>
                <a:t> </a:t>
              </a:r>
              <a:r>
                <a:rPr lang="en-US" sz="1400" dirty="0" smtClean="0">
                  <a:solidFill>
                    <a:srgbClr val="000000"/>
                  </a:solidFill>
                  <a:latin typeface="Lucida Grande"/>
                  <a:ea typeface="Lucida Grande"/>
                  <a:cs typeface="Lucida Grande"/>
                </a:rPr>
                <a:t>         450 </a:t>
              </a:r>
              <a:r>
                <a:rPr lang="en-US" sz="1400" dirty="0">
                  <a:solidFill>
                    <a:srgbClr val="000000"/>
                  </a:solidFill>
                  <a:latin typeface="Lucida Grande"/>
                  <a:ea typeface="Lucida Grande"/>
                  <a:cs typeface="Lucida Grande"/>
                </a:rPr>
                <a:t>(2014) 130-140</a:t>
              </a:r>
              <a:endParaRPr lang="en-US" sz="1400" dirty="0"/>
            </a:p>
          </p:txBody>
        </p:sp>
      </p:grpSp>
    </p:spTree>
    <p:extLst>
      <p:ext uri="{BB962C8B-B14F-4D97-AF65-F5344CB8AC3E}">
        <p14:creationId xmlns:p14="http://schemas.microsoft.com/office/powerpoint/2010/main" val="1837789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25"/>
          <p:cNvSpPr>
            <a:spLocks noChangeArrowheads="1"/>
          </p:cNvSpPr>
          <p:nvPr/>
        </p:nvSpPr>
        <p:spPr bwMode="auto">
          <a:xfrm>
            <a:off x="91842" y="23495"/>
            <a:ext cx="886142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nchor="ctr">
            <a:spAutoFit/>
          </a:bodyPr>
          <a:lstStyle/>
          <a:p>
            <a:r>
              <a:rPr lang="en-US" sz="2000" b="1" dirty="0">
                <a:solidFill>
                  <a:srgbClr val="008657"/>
                </a:solidFill>
                <a:latin typeface="+mj-lt"/>
              </a:rPr>
              <a:t>Inability to neck </a:t>
            </a:r>
            <a:r>
              <a:rPr lang="en-US" sz="2000" b="1" dirty="0" smtClean="0">
                <a:solidFill>
                  <a:srgbClr val="008657"/>
                </a:solidFill>
                <a:latin typeface="+mj-lt"/>
              </a:rPr>
              <a:t>produces a </a:t>
            </a:r>
            <a:r>
              <a:rPr lang="ja-JP" altLang="en-US" sz="2000" b="1" dirty="0" smtClean="0">
                <a:solidFill>
                  <a:srgbClr val="008657"/>
                </a:solidFill>
                <a:latin typeface="+mj-lt"/>
              </a:rPr>
              <a:t>“</a:t>
            </a:r>
            <a:r>
              <a:rPr lang="en-US" sz="2000" b="1" dirty="0">
                <a:solidFill>
                  <a:srgbClr val="008657"/>
                </a:solidFill>
                <a:latin typeface="+mj-lt"/>
              </a:rPr>
              <a:t>deformation wave</a:t>
            </a:r>
            <a:r>
              <a:rPr lang="ja-JP" altLang="en-US" sz="2000" b="1" dirty="0">
                <a:solidFill>
                  <a:srgbClr val="008657"/>
                </a:solidFill>
                <a:latin typeface="+mj-lt"/>
              </a:rPr>
              <a:t>”</a:t>
            </a:r>
            <a:r>
              <a:rPr lang="en-US" sz="2000" b="1" dirty="0">
                <a:solidFill>
                  <a:srgbClr val="008657"/>
                </a:solidFill>
                <a:latin typeface="+mj-lt"/>
              </a:rPr>
              <a:t> in highly irradiated stainless </a:t>
            </a:r>
            <a:r>
              <a:rPr lang="en-US" sz="2000" b="1" dirty="0" smtClean="0">
                <a:solidFill>
                  <a:srgbClr val="008657"/>
                </a:solidFill>
                <a:latin typeface="+mj-lt"/>
              </a:rPr>
              <a:t>steel*</a:t>
            </a:r>
          </a:p>
          <a:p>
            <a:endParaRPr lang="en-US" sz="1000" b="1" dirty="0" smtClean="0">
              <a:solidFill>
                <a:srgbClr val="008657"/>
              </a:solidFill>
              <a:latin typeface="+mj-lt"/>
            </a:endParaRPr>
          </a:p>
          <a:p>
            <a:r>
              <a:rPr lang="en-US" sz="1600" b="1" dirty="0" smtClean="0">
                <a:solidFill>
                  <a:schemeClr val="tx2"/>
                </a:solidFill>
                <a:latin typeface="Arial"/>
                <a:cs typeface="Arial"/>
              </a:rPr>
              <a:t>*Slide Courtesy of: Frank Garner and Maxim Gusev</a:t>
            </a:r>
            <a:endParaRPr lang="ru-RU" sz="2200" b="1" dirty="0">
              <a:solidFill>
                <a:srgbClr val="0066FF"/>
              </a:solidFill>
            </a:endParaRPr>
          </a:p>
        </p:txBody>
      </p:sp>
      <p:pic>
        <p:nvPicPr>
          <p:cNvPr id="66565" name="Picture 26" descr="Анимуша-1"/>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165100" y="1098022"/>
            <a:ext cx="7315200" cy="544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7" name="Text Box 28"/>
          <p:cNvSpPr txBox="1">
            <a:spLocks noChangeArrowheads="1"/>
          </p:cNvSpPr>
          <p:nvPr/>
        </p:nvSpPr>
        <p:spPr bwMode="auto">
          <a:xfrm>
            <a:off x="6948487" y="1412875"/>
            <a:ext cx="231115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600" dirty="0">
                <a:solidFill>
                  <a:schemeClr val="tx2"/>
                </a:solidFill>
              </a:rPr>
              <a:t>55 dpa</a:t>
            </a:r>
            <a:r>
              <a:rPr lang="en-US" sz="1600" dirty="0" smtClean="0">
                <a:solidFill>
                  <a:schemeClr val="tx2"/>
                </a:solidFill>
              </a:rPr>
              <a:t>, 310</a:t>
            </a:r>
            <a:r>
              <a:rPr lang="en-US" sz="1600" dirty="0">
                <a:solidFill>
                  <a:schemeClr val="tx2"/>
                </a:solidFill>
              </a:rPr>
              <a:t>°C </a:t>
            </a:r>
          </a:p>
          <a:p>
            <a:r>
              <a:rPr lang="en-US" sz="1600" dirty="0">
                <a:solidFill>
                  <a:schemeClr val="tx2"/>
                </a:solidFill>
              </a:rPr>
              <a:t>in BN-350</a:t>
            </a:r>
          </a:p>
          <a:p>
            <a:endParaRPr lang="en-US" sz="1600" dirty="0">
              <a:solidFill>
                <a:schemeClr val="tx2"/>
              </a:solidFill>
            </a:endParaRPr>
          </a:p>
          <a:p>
            <a:r>
              <a:rPr lang="en-US" sz="1600" dirty="0">
                <a:solidFill>
                  <a:schemeClr val="tx2"/>
                </a:solidFill>
              </a:rPr>
              <a:t>Russian analog to 321 stainless steel</a:t>
            </a:r>
          </a:p>
          <a:p>
            <a:endParaRPr lang="en-US" sz="1600" dirty="0">
              <a:solidFill>
                <a:schemeClr val="tx2"/>
              </a:solidFill>
            </a:endParaRPr>
          </a:p>
          <a:p>
            <a:r>
              <a:rPr lang="en-US" sz="1600" dirty="0">
                <a:solidFill>
                  <a:schemeClr val="tx2"/>
                </a:solidFill>
              </a:rPr>
              <a:t>room temperature test</a:t>
            </a:r>
          </a:p>
        </p:txBody>
      </p:sp>
      <p:sp>
        <p:nvSpPr>
          <p:cNvPr id="66568" name="Text Box 29"/>
          <p:cNvSpPr txBox="1">
            <a:spLocks noChangeArrowheads="1"/>
          </p:cNvSpPr>
          <p:nvPr/>
        </p:nvSpPr>
        <p:spPr bwMode="auto">
          <a:xfrm>
            <a:off x="3962400" y="4113798"/>
            <a:ext cx="1966913" cy="304800"/>
          </a:xfrm>
          <a:prstGeom prst="rect">
            <a:avLst/>
          </a:prstGeom>
          <a:solidFill>
            <a:schemeClr val="bg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400">
                <a:cs typeface="Times New Roman" charset="0"/>
              </a:rPr>
              <a:t>Deformation, rel.unit</a:t>
            </a:r>
            <a:r>
              <a:rPr lang="ru-RU" sz="1400"/>
              <a:t>.</a:t>
            </a:r>
          </a:p>
        </p:txBody>
      </p:sp>
      <p:sp>
        <p:nvSpPr>
          <p:cNvPr id="66569" name="Text Box 30"/>
          <p:cNvSpPr txBox="1">
            <a:spLocks noChangeArrowheads="1"/>
          </p:cNvSpPr>
          <p:nvPr/>
        </p:nvSpPr>
        <p:spPr bwMode="auto">
          <a:xfrm rot="-5400000">
            <a:off x="2272299" y="2738230"/>
            <a:ext cx="1462087" cy="304800"/>
          </a:xfrm>
          <a:prstGeom prst="rect">
            <a:avLst/>
          </a:prstGeom>
          <a:solidFill>
            <a:schemeClr val="bg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400" dirty="0">
                <a:cs typeface="Times New Roman" charset="0"/>
              </a:rPr>
              <a:t>Stress, kg/</a:t>
            </a:r>
            <a:r>
              <a:rPr lang="en-US" sz="1400" dirty="0" smtClean="0">
                <a:cs typeface="Times New Roman" charset="0"/>
              </a:rPr>
              <a:t>mm</a:t>
            </a:r>
            <a:r>
              <a:rPr lang="en-US" sz="1400" baseline="30000" dirty="0" smtClean="0">
                <a:cs typeface="Times New Roman" charset="0"/>
              </a:rPr>
              <a:t>2</a:t>
            </a:r>
            <a:endParaRPr lang="ru-RU" sz="1400" baseline="30000" dirty="0"/>
          </a:p>
        </p:txBody>
      </p:sp>
      <p:sp>
        <p:nvSpPr>
          <p:cNvPr id="10" name="Text Box 27"/>
          <p:cNvSpPr txBox="1">
            <a:spLocks noChangeArrowheads="1"/>
          </p:cNvSpPr>
          <p:nvPr/>
        </p:nvSpPr>
        <p:spPr bwMode="auto">
          <a:xfrm>
            <a:off x="2268538" y="4940300"/>
            <a:ext cx="669607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b="1" dirty="0"/>
              <a:t>A </a:t>
            </a:r>
            <a:r>
              <a:rPr lang="ja-JP" altLang="en-US" b="1" dirty="0"/>
              <a:t>“</a:t>
            </a:r>
            <a:r>
              <a:rPr lang="en-US" b="1" dirty="0"/>
              <a:t>deformation wave</a:t>
            </a:r>
            <a:r>
              <a:rPr lang="ja-JP" altLang="en-US" b="1" dirty="0"/>
              <a:t>”</a:t>
            </a:r>
            <a:r>
              <a:rPr lang="en-US" b="1" dirty="0"/>
              <a:t> appears on the surface and moves along the </a:t>
            </a:r>
            <a:r>
              <a:rPr lang="en-US" b="1" dirty="0" smtClean="0"/>
              <a:t>specimen gauge section</a:t>
            </a:r>
            <a:endParaRPr lang="en-US" b="1" dirty="0"/>
          </a:p>
          <a:p>
            <a:endParaRPr lang="en-US" b="1" dirty="0"/>
          </a:p>
          <a:p>
            <a:r>
              <a:rPr lang="en-US" sz="1400" dirty="0"/>
              <a:t>Gusev et al., </a:t>
            </a:r>
            <a:r>
              <a:rPr lang="en-US" sz="1400" dirty="0" smtClean="0"/>
              <a:t>J. Nucl. Mater. </a:t>
            </a:r>
            <a:r>
              <a:rPr lang="en-US" sz="1400" dirty="0"/>
              <a:t>386–388 (2009) 273–276</a:t>
            </a:r>
          </a:p>
          <a:p>
            <a:r>
              <a:rPr lang="en-US" sz="1400" dirty="0"/>
              <a:t>Gusev et al., </a:t>
            </a:r>
            <a:r>
              <a:rPr lang="en-US" sz="1400" dirty="0" smtClean="0"/>
              <a:t>J. Nucl. Mater. 403 </a:t>
            </a:r>
            <a:r>
              <a:rPr lang="en-US" sz="1400" dirty="0"/>
              <a:t>(2010) 121–125</a:t>
            </a:r>
            <a:r>
              <a:rPr lang="ru-RU" sz="1400" dirty="0"/>
              <a:t> </a:t>
            </a:r>
          </a:p>
        </p:txBody>
      </p:sp>
    </p:spTree>
    <p:extLst>
      <p:ext uri="{BB962C8B-B14F-4D97-AF65-F5344CB8AC3E}">
        <p14:creationId xmlns:p14="http://schemas.microsoft.com/office/powerpoint/2010/main" val="20313153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ATA\EBSD\SNS, 316 steel\D6-2-gauge [WB#5, p.13]\D6-2-gauge, general view_e.tif"/>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362200" y="4572000"/>
            <a:ext cx="4415908" cy="207455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flipH="1">
            <a:off x="4685138" y="4183956"/>
            <a:ext cx="1791862" cy="802582"/>
          </a:xfrm>
          <a:prstGeom prst="line">
            <a:avLst/>
          </a:prstGeom>
          <a:ln w="28575">
            <a:solidFill>
              <a:srgbClr val="FF000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457698" y="4183956"/>
            <a:ext cx="0" cy="869256"/>
          </a:xfrm>
          <a:prstGeom prst="line">
            <a:avLst/>
          </a:prstGeom>
          <a:ln w="28575">
            <a:solidFill>
              <a:srgbClr val="FF000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14600" y="4171256"/>
            <a:ext cx="1304931" cy="888306"/>
          </a:xfrm>
          <a:prstGeom prst="line">
            <a:avLst/>
          </a:prstGeom>
          <a:ln w="28575">
            <a:solidFill>
              <a:srgbClr val="FF000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5029200" y="5019876"/>
            <a:ext cx="1981200" cy="589402"/>
          </a:xfrm>
          <a:prstGeom prst="line">
            <a:avLst/>
          </a:prstGeom>
          <a:ln w="28575">
            <a:solidFill>
              <a:srgbClr val="FF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81603" y="4412951"/>
            <a:ext cx="1467068" cy="307777"/>
          </a:xfrm>
          <a:prstGeom prst="rect">
            <a:avLst/>
          </a:prstGeom>
          <a:noFill/>
        </p:spPr>
        <p:txBody>
          <a:bodyPr wrap="none" rtlCol="0">
            <a:spAutoFit/>
          </a:bodyPr>
          <a:lstStyle/>
          <a:p>
            <a:r>
              <a:rPr lang="en-US" sz="1400" b="1" dirty="0" smtClean="0"/>
              <a:t>Scan #7, 2000x</a:t>
            </a:r>
            <a:endParaRPr lang="en-US" sz="1400" b="1" dirty="0"/>
          </a:p>
        </p:txBody>
      </p:sp>
      <p:sp>
        <p:nvSpPr>
          <p:cNvPr id="32" name="TextBox 31"/>
          <p:cNvSpPr txBox="1"/>
          <p:nvPr/>
        </p:nvSpPr>
        <p:spPr>
          <a:xfrm>
            <a:off x="-17090" y="824819"/>
            <a:ext cx="6113089" cy="1574277"/>
          </a:xfrm>
          <a:prstGeom prst="rect">
            <a:avLst/>
          </a:prstGeom>
          <a:noFill/>
        </p:spPr>
        <p:txBody>
          <a:bodyPr wrap="square" rtlCol="0">
            <a:spAutoFit/>
          </a:bodyPr>
          <a:lstStyle/>
          <a:p>
            <a:pPr marL="285750" indent="-285750">
              <a:lnSpc>
                <a:spcPct val="90000"/>
              </a:lnSpc>
              <a:spcAft>
                <a:spcPts val="600"/>
              </a:spcAft>
              <a:buFont typeface="Arial" panose="020B0604020202020204" pitchFamily="34" charset="0"/>
              <a:buChar char="•"/>
            </a:pPr>
            <a:r>
              <a:rPr lang="en-US" dirty="0" smtClean="0"/>
              <a:t>Structure contain significant amount of alpha-martensite; its amount varies along the gauge</a:t>
            </a:r>
          </a:p>
          <a:p>
            <a:pPr marL="285750" indent="-285750">
              <a:lnSpc>
                <a:spcPct val="90000"/>
              </a:lnSpc>
              <a:spcAft>
                <a:spcPts val="600"/>
              </a:spcAft>
              <a:buFont typeface="Arial" panose="020B0604020202020204" pitchFamily="34" charset="0"/>
              <a:buChar char="•"/>
            </a:pPr>
            <a:r>
              <a:rPr lang="en-US" dirty="0" smtClean="0"/>
              <a:t>Neck may contain up to 25-30 % of </a:t>
            </a:r>
            <a:r>
              <a:rPr lang="en-US" dirty="0" smtClean="0">
                <a:sym typeface="Symbol"/>
              </a:rPr>
              <a:t></a:t>
            </a:r>
            <a:r>
              <a:rPr lang="en-US" dirty="0" smtClean="0"/>
              <a:t>-martensite</a:t>
            </a:r>
          </a:p>
          <a:p>
            <a:pPr marL="285750" indent="-285750">
              <a:lnSpc>
                <a:spcPct val="90000"/>
              </a:lnSpc>
              <a:spcAft>
                <a:spcPts val="600"/>
              </a:spcAft>
              <a:buFont typeface="Arial" panose="020B0604020202020204" pitchFamily="34" charset="0"/>
              <a:buChar char="•"/>
            </a:pPr>
            <a:r>
              <a:rPr lang="en-US" dirty="0" smtClean="0"/>
              <a:t>Epsilon-phase indications are non-convincing</a:t>
            </a:r>
          </a:p>
          <a:p>
            <a:pPr marL="285750" indent="-285750">
              <a:lnSpc>
                <a:spcPct val="90000"/>
              </a:lnSpc>
              <a:spcAft>
                <a:spcPts val="600"/>
              </a:spcAft>
              <a:buFont typeface="Arial" panose="020B0604020202020204" pitchFamily="34" charset="0"/>
              <a:buChar char="•"/>
            </a:pPr>
            <a:r>
              <a:rPr lang="en-US" dirty="0" smtClean="0"/>
              <a:t>Martensite co-exists with twins</a:t>
            </a: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673774" y="1720768"/>
            <a:ext cx="2604228" cy="259409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683564" y="2401219"/>
            <a:ext cx="1897505" cy="18901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679187" y="2415883"/>
            <a:ext cx="1876411" cy="186910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149" name="Picture 5"/>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032021" y="4704684"/>
            <a:ext cx="1702741" cy="16961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4" name="TextBox 23"/>
          <p:cNvSpPr txBox="1"/>
          <p:nvPr/>
        </p:nvSpPr>
        <p:spPr>
          <a:xfrm>
            <a:off x="2500329" y="3864011"/>
            <a:ext cx="1126722" cy="400110"/>
          </a:xfrm>
          <a:prstGeom prst="rect">
            <a:avLst/>
          </a:prstGeom>
          <a:noFill/>
        </p:spPr>
        <p:txBody>
          <a:bodyPr wrap="none" rtlCol="0">
            <a:spAutoFit/>
          </a:bodyPr>
          <a:lstStyle/>
          <a:p>
            <a:r>
              <a:rPr lang="en-US" sz="2000" b="1" dirty="0" smtClean="0"/>
              <a:t>V</a:t>
            </a:r>
            <a:r>
              <a:rPr lang="en-US" sz="2000" baseline="-25000" dirty="0" smtClean="0">
                <a:sym typeface="Symbol"/>
              </a:rPr>
              <a:t></a:t>
            </a:r>
            <a:r>
              <a:rPr lang="en-US" sz="2000" b="1" dirty="0" smtClean="0"/>
              <a:t>~15%</a:t>
            </a:r>
            <a:endParaRPr lang="en-US" sz="2000" b="1" dirty="0"/>
          </a:p>
        </p:txBody>
      </p:sp>
      <p:sp>
        <p:nvSpPr>
          <p:cNvPr id="29" name="TextBox 28"/>
          <p:cNvSpPr txBox="1"/>
          <p:nvPr/>
        </p:nvSpPr>
        <p:spPr>
          <a:xfrm>
            <a:off x="4652839" y="3871931"/>
            <a:ext cx="1031586" cy="400110"/>
          </a:xfrm>
          <a:prstGeom prst="rect">
            <a:avLst/>
          </a:prstGeom>
          <a:noFill/>
        </p:spPr>
        <p:txBody>
          <a:bodyPr wrap="none" rtlCol="0">
            <a:spAutoFit/>
          </a:bodyPr>
          <a:lstStyle/>
          <a:p>
            <a:r>
              <a:rPr lang="en-US" sz="2000" b="1" dirty="0"/>
              <a:t>V</a:t>
            </a:r>
            <a:r>
              <a:rPr lang="en-US" sz="2000" baseline="-25000" dirty="0">
                <a:sym typeface="Symbol"/>
              </a:rPr>
              <a:t> </a:t>
            </a:r>
            <a:r>
              <a:rPr lang="en-US" sz="2000" b="1" dirty="0" smtClean="0"/>
              <a:t>~8%</a:t>
            </a:r>
            <a:endParaRPr lang="en-US" sz="2000" b="1" dirty="0"/>
          </a:p>
        </p:txBody>
      </p:sp>
      <p:sp>
        <p:nvSpPr>
          <p:cNvPr id="34" name="TextBox 33"/>
          <p:cNvSpPr txBox="1"/>
          <p:nvPr/>
        </p:nvSpPr>
        <p:spPr>
          <a:xfrm>
            <a:off x="7086217" y="3908271"/>
            <a:ext cx="1245486" cy="400110"/>
          </a:xfrm>
          <a:prstGeom prst="rect">
            <a:avLst/>
          </a:prstGeom>
          <a:noFill/>
        </p:spPr>
        <p:txBody>
          <a:bodyPr wrap="none" rtlCol="0">
            <a:spAutoFit/>
          </a:bodyPr>
          <a:lstStyle/>
          <a:p>
            <a:r>
              <a:rPr lang="en-US" sz="2000" b="1" dirty="0"/>
              <a:t>V</a:t>
            </a:r>
            <a:r>
              <a:rPr lang="en-US" sz="2000" baseline="-25000" dirty="0">
                <a:sym typeface="Symbol"/>
              </a:rPr>
              <a:t> </a:t>
            </a:r>
            <a:r>
              <a:rPr lang="en-US" sz="2000" b="1" dirty="0" smtClean="0"/>
              <a:t>~2.3%</a:t>
            </a:r>
            <a:endParaRPr lang="en-US" sz="2000" b="1" dirty="0"/>
          </a:p>
        </p:txBody>
      </p:sp>
      <p:sp>
        <p:nvSpPr>
          <p:cNvPr id="36" name="TextBox 35"/>
          <p:cNvSpPr txBox="1"/>
          <p:nvPr/>
        </p:nvSpPr>
        <p:spPr>
          <a:xfrm>
            <a:off x="7777245" y="4658524"/>
            <a:ext cx="1031586" cy="400110"/>
          </a:xfrm>
          <a:prstGeom prst="rect">
            <a:avLst/>
          </a:prstGeom>
          <a:noFill/>
        </p:spPr>
        <p:txBody>
          <a:bodyPr wrap="none" rtlCol="0">
            <a:spAutoFit/>
          </a:bodyPr>
          <a:lstStyle/>
          <a:p>
            <a:r>
              <a:rPr lang="en-US" sz="2000" b="1" dirty="0"/>
              <a:t>V</a:t>
            </a:r>
            <a:r>
              <a:rPr lang="en-US" sz="2000" baseline="-25000" dirty="0">
                <a:sym typeface="Symbol"/>
              </a:rPr>
              <a:t> </a:t>
            </a:r>
            <a:r>
              <a:rPr lang="en-US" sz="2000" b="1" dirty="0" smtClean="0"/>
              <a:t>~0%</a:t>
            </a:r>
            <a:endParaRPr lang="en-US" sz="2000" b="1" dirty="0"/>
          </a:p>
        </p:txBody>
      </p:sp>
      <p:sp>
        <p:nvSpPr>
          <p:cNvPr id="37" name="TextBox 36"/>
          <p:cNvSpPr txBox="1"/>
          <p:nvPr/>
        </p:nvSpPr>
        <p:spPr>
          <a:xfrm>
            <a:off x="290676" y="2869220"/>
            <a:ext cx="1388511" cy="1077218"/>
          </a:xfrm>
          <a:prstGeom prst="rect">
            <a:avLst/>
          </a:prstGeom>
          <a:noFill/>
        </p:spPr>
        <p:txBody>
          <a:bodyPr wrap="square" rtlCol="0">
            <a:spAutoFit/>
          </a:bodyPr>
          <a:lstStyle/>
          <a:p>
            <a:r>
              <a:rPr lang="en-US" sz="1600" dirty="0" smtClean="0"/>
              <a:t>For all maps:</a:t>
            </a:r>
          </a:p>
          <a:p>
            <a:r>
              <a:rPr lang="en-US" sz="1600" dirty="0" smtClean="0">
                <a:sym typeface="Symbol"/>
              </a:rPr>
              <a:t>:   Red;</a:t>
            </a:r>
          </a:p>
          <a:p>
            <a:r>
              <a:rPr lang="en-US" sz="1600" dirty="0" smtClean="0">
                <a:sym typeface="Symbol"/>
              </a:rPr>
              <a:t>:  Green;</a:t>
            </a:r>
          </a:p>
          <a:p>
            <a:r>
              <a:rPr lang="en-US" sz="1600" dirty="0" smtClean="0">
                <a:sym typeface="Symbol"/>
              </a:rPr>
              <a:t>:   Blue.</a:t>
            </a:r>
            <a:endParaRPr lang="en-US" sz="1600" dirty="0"/>
          </a:p>
        </p:txBody>
      </p:sp>
      <p:sp>
        <p:nvSpPr>
          <p:cNvPr id="2" name="Title 1"/>
          <p:cNvSpPr>
            <a:spLocks noGrp="1"/>
          </p:cNvSpPr>
          <p:nvPr>
            <p:ph type="title"/>
          </p:nvPr>
        </p:nvSpPr>
        <p:spPr>
          <a:xfrm>
            <a:off x="33387" y="33393"/>
            <a:ext cx="8963380" cy="835613"/>
          </a:xfrm>
        </p:spPr>
        <p:txBody>
          <a:bodyPr/>
          <a:lstStyle/>
          <a:p>
            <a:r>
              <a:rPr lang="en-US" sz="2800" dirty="0" smtClean="0">
                <a:latin typeface="+mj-lt"/>
              </a:rPr>
              <a:t>Significant volume fractions of </a:t>
            </a:r>
            <a:r>
              <a:rPr lang="en-US" sz="2800" dirty="0">
                <a:latin typeface="Times"/>
                <a:cs typeface="Times"/>
              </a:rPr>
              <a:t>α</a:t>
            </a:r>
            <a:r>
              <a:rPr lang="en-US" sz="2800" b="1" dirty="0">
                <a:latin typeface="+mj-lt"/>
              </a:rPr>
              <a:t>-</a:t>
            </a:r>
            <a:r>
              <a:rPr lang="en-US" sz="2800" dirty="0" smtClean="0">
                <a:latin typeface="+mj-lt"/>
              </a:rPr>
              <a:t>martensite were observed in D6-2</a:t>
            </a:r>
            <a:endParaRPr lang="en-US" sz="2800" dirty="0">
              <a:latin typeface="+mj-lt"/>
            </a:endParaRPr>
          </a:p>
        </p:txBody>
      </p:sp>
      <p:sp>
        <p:nvSpPr>
          <p:cNvPr id="22" name="Rectangle 21"/>
          <p:cNvSpPr/>
          <p:nvPr/>
        </p:nvSpPr>
        <p:spPr>
          <a:xfrm>
            <a:off x="2571714" y="4739843"/>
            <a:ext cx="781086" cy="533400"/>
          </a:xfrm>
          <a:prstGeom prst="rect">
            <a:avLst/>
          </a:prstGeom>
          <a:noFill/>
          <a:ln w="317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685800" y="4800600"/>
            <a:ext cx="1828800" cy="523220"/>
          </a:xfrm>
          <a:prstGeom prst="rect">
            <a:avLst/>
          </a:prstGeom>
          <a:noFill/>
        </p:spPr>
        <p:txBody>
          <a:bodyPr wrap="square" rtlCol="0">
            <a:spAutoFit/>
          </a:bodyPr>
          <a:lstStyle/>
          <a:p>
            <a:r>
              <a:rPr lang="en-US" sz="1400" b="1" dirty="0" smtClean="0">
                <a:solidFill>
                  <a:srgbClr val="0000FF"/>
                </a:solidFill>
              </a:rPr>
              <a:t>No successful scans for this area</a:t>
            </a:r>
            <a:endParaRPr lang="en-US" sz="1400" b="1" dirty="0">
              <a:solidFill>
                <a:srgbClr val="0000FF"/>
              </a:solidFill>
            </a:endParaRPr>
          </a:p>
        </p:txBody>
      </p:sp>
    </p:spTree>
    <p:extLst>
      <p:ext uri="{BB962C8B-B14F-4D97-AF65-F5344CB8AC3E}">
        <p14:creationId xmlns:p14="http://schemas.microsoft.com/office/powerpoint/2010/main" val="8156212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09" y="121356"/>
            <a:ext cx="8755035" cy="782522"/>
          </a:xfrm>
        </p:spPr>
        <p:txBody>
          <a:bodyPr/>
          <a:lstStyle/>
          <a:p>
            <a:r>
              <a:rPr lang="en-US" sz="2600" dirty="0" smtClean="0"/>
              <a:t>Additional tensile testing is planned to justify an increase in target administrative dose limit</a:t>
            </a:r>
            <a:endParaRPr lang="en-US" sz="2600" dirty="0"/>
          </a:p>
        </p:txBody>
      </p:sp>
      <p:sp>
        <p:nvSpPr>
          <p:cNvPr id="3" name="Content Placeholder 2"/>
          <p:cNvSpPr>
            <a:spLocks noGrp="1"/>
          </p:cNvSpPr>
          <p:nvPr>
            <p:ph idx="1"/>
          </p:nvPr>
        </p:nvSpPr>
        <p:spPr>
          <a:xfrm>
            <a:off x="196559" y="1142775"/>
            <a:ext cx="8761386" cy="5075236"/>
          </a:xfrm>
        </p:spPr>
        <p:txBody>
          <a:bodyPr/>
          <a:lstStyle/>
          <a:p>
            <a:pPr>
              <a:spcBef>
                <a:spcPts val="1200"/>
              </a:spcBef>
              <a:spcAft>
                <a:spcPts val="600"/>
              </a:spcAft>
            </a:pPr>
            <a:r>
              <a:rPr lang="en-US" sz="2400" dirty="0" smtClean="0"/>
              <a:t>Currently, there is a 10 dpa (displacements per atom) administrative dose limit for SNS target modules</a:t>
            </a:r>
          </a:p>
          <a:p>
            <a:pPr>
              <a:spcBef>
                <a:spcPts val="1800"/>
              </a:spcBef>
              <a:spcAft>
                <a:spcPts val="600"/>
              </a:spcAft>
            </a:pPr>
            <a:r>
              <a:rPr lang="en-US" sz="2400" dirty="0" smtClean="0"/>
              <a:t>Planning is underway to test high dose specimens from Target 9 that are slightly under the 10 dpa </a:t>
            </a:r>
            <a:r>
              <a:rPr lang="en-US" sz="2400" dirty="0" smtClean="0"/>
              <a:t>limit</a:t>
            </a:r>
          </a:p>
          <a:p>
            <a:pPr lvl="1">
              <a:spcBef>
                <a:spcPts val="1800"/>
              </a:spcBef>
              <a:spcAft>
                <a:spcPts val="600"/>
              </a:spcAft>
            </a:pPr>
            <a:r>
              <a:rPr lang="en-US" sz="2000" dirty="0"/>
              <a:t>Results from the high-dose tensile specimens will be used to justify an increase in the administrative dose limit</a:t>
            </a:r>
          </a:p>
          <a:p>
            <a:pPr>
              <a:spcBef>
                <a:spcPts val="1800"/>
              </a:spcBef>
              <a:spcAft>
                <a:spcPts val="600"/>
              </a:spcAft>
            </a:pPr>
            <a:r>
              <a:rPr lang="en-US" sz="2400" b="1" dirty="0" smtClean="0"/>
              <a:t>We are also planning on measuring H and He content of “high dose” material from the beam entrance region</a:t>
            </a:r>
            <a:endParaRPr lang="en-US" sz="2400" b="1" dirty="0" smtClean="0"/>
          </a:p>
          <a:p>
            <a:pPr>
              <a:spcBef>
                <a:spcPts val="1800"/>
              </a:spcBef>
              <a:spcAft>
                <a:spcPts val="0"/>
              </a:spcAft>
            </a:pPr>
            <a:r>
              <a:rPr lang="en-US" sz="2400" dirty="0" smtClean="0"/>
              <a:t>Concurrent </a:t>
            </a:r>
            <a:r>
              <a:rPr lang="en-US" sz="2400" dirty="0" smtClean="0"/>
              <a:t>efforts are underway to increase target lifetime by changing the layer of the target vessel the limit is based on</a:t>
            </a:r>
          </a:p>
          <a:p>
            <a:pPr lvl="1">
              <a:spcBef>
                <a:spcPts val="1200"/>
              </a:spcBef>
              <a:spcAft>
                <a:spcPts val="600"/>
              </a:spcAft>
            </a:pPr>
            <a:r>
              <a:rPr lang="en-US" sz="2200" dirty="0" smtClean="0"/>
              <a:t>Will result in a 20-25% increase in target lifetime</a:t>
            </a:r>
            <a:endParaRPr lang="en-US" sz="2200" dirty="0"/>
          </a:p>
        </p:txBody>
      </p:sp>
    </p:spTree>
    <p:extLst>
      <p:ext uri="{BB962C8B-B14F-4D97-AF65-F5344CB8AC3E}">
        <p14:creationId xmlns:p14="http://schemas.microsoft.com/office/powerpoint/2010/main" val="401014707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79" y="67351"/>
            <a:ext cx="8853443" cy="729430"/>
          </a:xfrm>
        </p:spPr>
        <p:txBody>
          <a:bodyPr/>
          <a:lstStyle/>
          <a:p>
            <a:r>
              <a:rPr lang="en-US" sz="2400" dirty="0" smtClean="0"/>
              <a:t>Studies also focused on non-metallic inclusions and surfaces features promoting erosion damage</a:t>
            </a:r>
            <a:endParaRPr lang="en-US" sz="2400" dirty="0"/>
          </a:p>
        </p:txBody>
      </p:sp>
      <p:sp>
        <p:nvSpPr>
          <p:cNvPr id="3" name="Content Placeholder 2"/>
          <p:cNvSpPr>
            <a:spLocks noGrp="1"/>
          </p:cNvSpPr>
          <p:nvPr>
            <p:ph idx="1"/>
          </p:nvPr>
        </p:nvSpPr>
        <p:spPr>
          <a:xfrm>
            <a:off x="44704" y="904857"/>
            <a:ext cx="5629097" cy="5356214"/>
          </a:xfrm>
        </p:spPr>
        <p:txBody>
          <a:bodyPr/>
          <a:lstStyle/>
          <a:p>
            <a:pPr>
              <a:spcAft>
                <a:spcPts val="600"/>
              </a:spcAft>
            </a:pPr>
            <a:r>
              <a:rPr lang="en-US" sz="2200" dirty="0" smtClean="0"/>
              <a:t>An appreciable population of non-metallic inclusions were observed in material from Targets 1 and 2</a:t>
            </a:r>
          </a:p>
          <a:p>
            <a:pPr lvl="1">
              <a:spcAft>
                <a:spcPts val="600"/>
              </a:spcAft>
            </a:pPr>
            <a:r>
              <a:rPr lang="en-US" sz="2000" dirty="0" smtClean="0"/>
              <a:t>Inclusions are a bi-product of the steel making process</a:t>
            </a:r>
          </a:p>
          <a:p>
            <a:pPr lvl="1"/>
            <a:r>
              <a:rPr lang="en-US" sz="2000" dirty="0" smtClean="0"/>
              <a:t>Two plates of Electro Slag Remelt (ESR) processed 316L were purchased to reduced inclusions</a:t>
            </a:r>
          </a:p>
          <a:p>
            <a:pPr lvl="1"/>
            <a:endParaRPr lang="en-US" sz="2000" dirty="0"/>
          </a:p>
          <a:p>
            <a:pPr>
              <a:spcAft>
                <a:spcPts val="600"/>
              </a:spcAft>
            </a:pPr>
            <a:r>
              <a:rPr lang="en-US" sz="2200" dirty="0" smtClean="0"/>
              <a:t>Microscopy of surface replicas indicated erosion pits initiate at the base of machining features on the vessel surfaces</a:t>
            </a:r>
          </a:p>
          <a:p>
            <a:pPr lvl="1"/>
            <a:r>
              <a:rPr lang="en-US" sz="2000" dirty="0" smtClean="0"/>
              <a:t>Target surfaces facing the bulk mercury flow are now polished via electro-polishing to remove pit-like features and delay onset of erosion</a:t>
            </a:r>
          </a:p>
          <a:p>
            <a:pPr lvl="1"/>
            <a:endParaRPr lang="en-US" sz="1800" dirty="0"/>
          </a:p>
        </p:txBody>
      </p:sp>
      <p:pic>
        <p:nvPicPr>
          <p:cNvPr id="4" name="Picture 5" descr="Screen Shot 2012-11-06 at 6.35.14 PM.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6488065" y="979680"/>
            <a:ext cx="1826002" cy="1420928"/>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nvGrpSpPr>
          <p:cNvPr id="5" name="Group 10"/>
          <p:cNvGrpSpPr>
            <a:grpSpLocks noChangeAspect="1"/>
          </p:cNvGrpSpPr>
          <p:nvPr/>
        </p:nvGrpSpPr>
        <p:grpSpPr bwMode="auto">
          <a:xfrm>
            <a:off x="6165177" y="2420679"/>
            <a:ext cx="2393843" cy="1303893"/>
            <a:chOff x="4474785" y="3931233"/>
            <a:chExt cx="4516815" cy="2459957"/>
          </a:xfrm>
        </p:grpSpPr>
        <p:pic>
          <p:nvPicPr>
            <p:cNvPr id="6" name="Picture 4" descr="Screen Shot 2012-11-06 at 6.35.44 PM.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74785" y="3988056"/>
              <a:ext cx="4516815" cy="2403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7375921" y="4049185"/>
              <a:ext cx="1615679" cy="55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t>Point 2</a:t>
              </a:r>
            </a:p>
          </p:txBody>
        </p:sp>
        <p:sp>
          <p:nvSpPr>
            <p:cNvPr id="8" name="TextBox 13"/>
            <p:cNvSpPr txBox="1">
              <a:spLocks noChangeArrowheads="1"/>
            </p:cNvSpPr>
            <p:nvPr/>
          </p:nvSpPr>
          <p:spPr bwMode="auto">
            <a:xfrm>
              <a:off x="4541360" y="4102080"/>
              <a:ext cx="457200" cy="47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a:t>
              </a:r>
            </a:p>
          </p:txBody>
        </p:sp>
        <p:sp>
          <p:nvSpPr>
            <p:cNvPr id="9" name="TextBox 14"/>
            <p:cNvSpPr txBox="1">
              <a:spLocks noChangeArrowheads="1"/>
            </p:cNvSpPr>
            <p:nvPr/>
          </p:nvSpPr>
          <p:spPr bwMode="auto">
            <a:xfrm>
              <a:off x="4937986" y="3931233"/>
              <a:ext cx="647764" cy="49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Al</a:t>
              </a:r>
            </a:p>
          </p:txBody>
        </p:sp>
        <p:sp>
          <p:nvSpPr>
            <p:cNvPr id="10" name="TextBox 15"/>
            <p:cNvSpPr txBox="1">
              <a:spLocks noChangeArrowheads="1"/>
            </p:cNvSpPr>
            <p:nvPr/>
          </p:nvSpPr>
          <p:spPr bwMode="auto">
            <a:xfrm>
              <a:off x="5410199" y="4038599"/>
              <a:ext cx="457200" cy="47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S</a:t>
              </a:r>
            </a:p>
          </p:txBody>
        </p:sp>
      </p:grpSp>
      <p:grpSp>
        <p:nvGrpSpPr>
          <p:cNvPr id="11" name="Group 10"/>
          <p:cNvGrpSpPr>
            <a:grpSpLocks noChangeAspect="1"/>
          </p:cNvGrpSpPr>
          <p:nvPr/>
        </p:nvGrpSpPr>
        <p:grpSpPr>
          <a:xfrm>
            <a:off x="5742826" y="4435032"/>
            <a:ext cx="3359210" cy="1358310"/>
            <a:chOff x="333648" y="1341520"/>
            <a:chExt cx="9233991" cy="3733800"/>
          </a:xfrm>
        </p:grpSpPr>
        <p:pic>
          <p:nvPicPr>
            <p:cNvPr id="12" name="Picture 11" descr="Target 1 - Disk 1 (zoomed in on aligned pits).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3648" y="1344568"/>
              <a:ext cx="4081765" cy="3730752"/>
            </a:xfrm>
            <a:prstGeom prst="rect">
              <a:avLst/>
            </a:prstGeom>
            <a:ln>
              <a:solidFill>
                <a:schemeClr val="tx1"/>
              </a:solidFill>
            </a:ln>
          </p:spPr>
        </p:pic>
        <p:pic>
          <p:nvPicPr>
            <p:cNvPr id="13" name="Picture 12" descr="SEM image of aligned pits on disk 1 replica.tif"/>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89240" y="1341520"/>
              <a:ext cx="4978399" cy="3733800"/>
            </a:xfrm>
            <a:prstGeom prst="rect">
              <a:avLst/>
            </a:prstGeom>
          </p:spPr>
        </p:pic>
      </p:grpSp>
    </p:spTree>
    <p:extLst>
      <p:ext uri="{BB962C8B-B14F-4D97-AF65-F5344CB8AC3E}">
        <p14:creationId xmlns:p14="http://schemas.microsoft.com/office/powerpoint/2010/main" val="37932373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9467" y="21947"/>
            <a:ext cx="8941090" cy="1045720"/>
          </a:xfrm>
        </p:spPr>
        <p:txBody>
          <a:bodyPr/>
          <a:lstStyle/>
          <a:p>
            <a:r>
              <a:rPr lang="en-US" dirty="0" smtClean="0"/>
              <a:t>Mercury target vessel surfaces are damaged by cavitation-induced erosion </a:t>
            </a:r>
            <a:endParaRPr lang="en-US" dirty="0"/>
          </a:p>
        </p:txBody>
      </p:sp>
      <p:pic>
        <p:nvPicPr>
          <p:cNvPr id="4" name="Picture 4" descr="heatload"/>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260171" y="1112772"/>
            <a:ext cx="2940271" cy="240538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a:grpSpLocks noChangeAspect="1"/>
          </p:cNvGrpSpPr>
          <p:nvPr/>
        </p:nvGrpSpPr>
        <p:grpSpPr>
          <a:xfrm>
            <a:off x="130811" y="4412016"/>
            <a:ext cx="5443078" cy="2130041"/>
            <a:chOff x="0" y="3914278"/>
            <a:chExt cx="5771442" cy="2258541"/>
          </a:xfrm>
        </p:grpSpPr>
        <p:pic>
          <p:nvPicPr>
            <p:cNvPr id="2" name="Picture 1" descr="cavitation http.eswt.net:cavitation.gif"/>
            <p:cNvPicPr>
              <a:picLocks noChangeAspect="1"/>
            </p:cNvPicPr>
            <p:nvPr/>
          </p:nvPicPr>
          <p:blipFill rotWithShape="1">
            <a:blip r:embed="rId4" cstate="print">
              <a:extLst>
                <a:ext uri="{28A0092B-C50C-407E-A947-70E740481C1C}">
                  <a14:useLocalDpi xmlns:a14="http://schemas.microsoft.com/office/drawing/2010/main"/>
                </a:ext>
              </a:extLst>
            </a:blip>
            <a:srcRect b="10534"/>
            <a:stretch/>
          </p:blipFill>
          <p:spPr>
            <a:xfrm>
              <a:off x="0" y="3914278"/>
              <a:ext cx="5729111" cy="2241830"/>
            </a:xfrm>
            <a:prstGeom prst="rect">
              <a:avLst/>
            </a:prstGeom>
          </p:spPr>
        </p:pic>
        <p:sp>
          <p:nvSpPr>
            <p:cNvPr id="3" name="TextBox 2"/>
            <p:cNvSpPr txBox="1"/>
            <p:nvPr/>
          </p:nvSpPr>
          <p:spPr>
            <a:xfrm>
              <a:off x="3386664" y="5879109"/>
              <a:ext cx="2384778" cy="293710"/>
            </a:xfrm>
            <a:prstGeom prst="rect">
              <a:avLst/>
            </a:prstGeom>
            <a:noFill/>
          </p:spPr>
          <p:txBody>
            <a:bodyPr wrap="square" rtlCol="0">
              <a:spAutoFit/>
            </a:bodyPr>
            <a:lstStyle/>
            <a:p>
              <a:r>
                <a:rPr lang="en-US" sz="1200" dirty="0" smtClean="0"/>
                <a:t>Figure</a:t>
              </a:r>
              <a:r>
                <a:rPr lang="en-US" sz="1200" dirty="0" smtClean="0"/>
                <a:t>: </a:t>
              </a:r>
              <a:r>
                <a:rPr lang="en-US" sz="1200" dirty="0" err="1" smtClean="0"/>
                <a:t>http.eswt.net</a:t>
              </a:r>
              <a:r>
                <a:rPr lang="en-US" sz="1200" dirty="0"/>
                <a:t>/cavitation</a:t>
              </a:r>
            </a:p>
          </p:txBody>
        </p:sp>
      </p:grpSp>
      <p:sp>
        <p:nvSpPr>
          <p:cNvPr id="7" name="Content Placeholder 6"/>
          <p:cNvSpPr>
            <a:spLocks noGrp="1"/>
          </p:cNvSpPr>
          <p:nvPr>
            <p:ph idx="1"/>
          </p:nvPr>
        </p:nvSpPr>
        <p:spPr>
          <a:xfrm>
            <a:off x="-13614" y="943439"/>
            <a:ext cx="6151947" cy="3398023"/>
          </a:xfrm>
        </p:spPr>
        <p:txBody>
          <a:bodyPr/>
          <a:lstStyle/>
          <a:p>
            <a:r>
              <a:rPr lang="en-US" sz="2000" dirty="0" smtClean="0"/>
              <a:t>Temperature rise from a high-power (1.4 MW) proton beam pulse is approximately 10 K</a:t>
            </a:r>
          </a:p>
          <a:p>
            <a:r>
              <a:rPr lang="en-US" sz="2000" dirty="0" smtClean="0"/>
              <a:t>Rate of temperature rise is approximately </a:t>
            </a:r>
            <a:r>
              <a:rPr lang="en-US" sz="2000" b="1" dirty="0" smtClean="0"/>
              <a:t>10</a:t>
            </a:r>
            <a:r>
              <a:rPr lang="en-US" sz="2000" b="1" baseline="30000" dirty="0" smtClean="0"/>
              <a:t>7</a:t>
            </a:r>
            <a:r>
              <a:rPr lang="en-US" sz="2000" b="1" dirty="0" smtClean="0"/>
              <a:t> K/s</a:t>
            </a:r>
          </a:p>
          <a:p>
            <a:r>
              <a:rPr lang="en-US" sz="2000" dirty="0" smtClean="0"/>
              <a:t>The isochoric (constant volume) energy deposition leads to formation of tensile pressure waves that cavitate the mercury</a:t>
            </a:r>
          </a:p>
          <a:p>
            <a:r>
              <a:rPr lang="en-US" sz="2000" dirty="0" smtClean="0"/>
              <a:t>The collapsing bubbles create mercury “jets”, which erode the target vessel surfaces by:</a:t>
            </a:r>
          </a:p>
          <a:p>
            <a:pPr lvl="1"/>
            <a:r>
              <a:rPr lang="en-US" sz="2000" dirty="0" smtClean="0"/>
              <a:t>Direct erosion</a:t>
            </a:r>
          </a:p>
          <a:p>
            <a:pPr lvl="1"/>
            <a:r>
              <a:rPr lang="en-US" sz="2000" dirty="0" smtClean="0"/>
              <a:t>Fatigue “spalling” </a:t>
            </a:r>
            <a:endParaRPr lang="en-US" sz="2000" dirty="0"/>
          </a:p>
        </p:txBody>
      </p:sp>
      <p:grpSp>
        <p:nvGrpSpPr>
          <p:cNvPr id="10" name="Group 9"/>
          <p:cNvGrpSpPr/>
          <p:nvPr/>
        </p:nvGrpSpPr>
        <p:grpSpPr>
          <a:xfrm>
            <a:off x="5712588" y="3920720"/>
            <a:ext cx="3445521" cy="2437895"/>
            <a:chOff x="5712588" y="3906609"/>
            <a:chExt cx="3445521" cy="2437895"/>
          </a:xfrm>
        </p:grpSpPr>
        <p:pic>
          <p:nvPicPr>
            <p:cNvPr id="5" name="Picture 4" descr="1995 - Crum - Cavitating Bubble.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712588" y="3906609"/>
              <a:ext cx="3316111" cy="2178001"/>
            </a:xfrm>
            <a:prstGeom prst="rect">
              <a:avLst/>
            </a:prstGeom>
            <a:ln w="3175">
              <a:solidFill>
                <a:schemeClr val="tx1"/>
              </a:solidFill>
            </a:ln>
          </p:spPr>
        </p:pic>
        <p:sp>
          <p:nvSpPr>
            <p:cNvPr id="9" name="TextBox 8"/>
            <p:cNvSpPr txBox="1"/>
            <p:nvPr/>
          </p:nvSpPr>
          <p:spPr>
            <a:xfrm>
              <a:off x="5726697" y="6067505"/>
              <a:ext cx="3431412" cy="276999"/>
            </a:xfrm>
            <a:prstGeom prst="rect">
              <a:avLst/>
            </a:prstGeom>
            <a:noFill/>
          </p:spPr>
          <p:txBody>
            <a:bodyPr wrap="square" rtlCol="0">
              <a:spAutoFit/>
            </a:bodyPr>
            <a:lstStyle/>
            <a:p>
              <a:pPr algn="r"/>
              <a:r>
                <a:rPr lang="en-US" sz="1200" dirty="0" smtClean="0"/>
                <a:t>Photo Credit: Lawrence Crum (University of Washington)</a:t>
              </a:r>
              <a:endParaRPr lang="en-US" sz="1200" dirty="0"/>
            </a:p>
          </p:txBody>
        </p:sp>
      </p:grpSp>
    </p:spTree>
    <p:extLst>
      <p:ext uri="{BB962C8B-B14F-4D97-AF65-F5344CB8AC3E}">
        <p14:creationId xmlns:p14="http://schemas.microsoft.com/office/powerpoint/2010/main" val="30323464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78540" y="30784"/>
            <a:ext cx="9211440" cy="676339"/>
          </a:xfrm>
        </p:spPr>
        <p:txBody>
          <a:bodyPr/>
          <a:lstStyle/>
          <a:p>
            <a:r>
              <a:rPr lang="en-US" sz="2200" dirty="0" smtClean="0">
                <a:latin typeface="Arial Black" charset="0"/>
                <a:ea typeface="ＭＳ Ｐゴシック" charset="0"/>
              </a:rPr>
              <a:t>The inner wall of the beam-entrance region of high-use targets were fractured along the vertical centerline</a:t>
            </a:r>
            <a:endParaRPr lang="en-US" sz="2200" dirty="0">
              <a:latin typeface="Arial Black" charset="0"/>
              <a:ea typeface="ＭＳ Ｐゴシック" charset="0"/>
            </a:endParaRPr>
          </a:p>
        </p:txBody>
      </p:sp>
      <p:sp>
        <p:nvSpPr>
          <p:cNvPr id="21506" name="Content Placeholder 2"/>
          <p:cNvSpPr>
            <a:spLocks noGrp="1"/>
          </p:cNvSpPr>
          <p:nvPr>
            <p:ph idx="1"/>
          </p:nvPr>
        </p:nvSpPr>
        <p:spPr>
          <a:xfrm>
            <a:off x="0" y="808278"/>
            <a:ext cx="9067800" cy="1114664"/>
          </a:xfrm>
        </p:spPr>
        <p:txBody>
          <a:bodyPr/>
          <a:lstStyle/>
          <a:p>
            <a:pPr>
              <a:spcBef>
                <a:spcPts val="800"/>
              </a:spcBef>
              <a:tabLst>
                <a:tab pos="5999163" algn="l"/>
              </a:tabLst>
            </a:pPr>
            <a:r>
              <a:rPr lang="en-US" sz="2200" dirty="0">
                <a:latin typeface="+mn-lt"/>
                <a:ea typeface="ＭＳ Ｐゴシック" charset="0"/>
              </a:rPr>
              <a:t>Through-wall erosion damage </a:t>
            </a:r>
            <a:r>
              <a:rPr lang="en-US" sz="2200" dirty="0" smtClean="0">
                <a:latin typeface="+mn-lt"/>
                <a:ea typeface="ＭＳ Ｐゴシック" charset="0"/>
              </a:rPr>
              <a:t>was </a:t>
            </a:r>
            <a:r>
              <a:rPr lang="en-US" sz="2200" dirty="0">
                <a:latin typeface="+mn-lt"/>
                <a:ea typeface="ＭＳ Ｐゴシック" charset="0"/>
              </a:rPr>
              <a:t>observed across the mercury vessel inner-window in </a:t>
            </a:r>
            <a:r>
              <a:rPr lang="en-US" sz="2200" dirty="0" smtClean="0">
                <a:latin typeface="+mn-lt"/>
                <a:ea typeface="ＭＳ Ｐゴシック" charset="0"/>
              </a:rPr>
              <a:t>all high-use targets</a:t>
            </a:r>
          </a:p>
          <a:p>
            <a:pPr>
              <a:spcBef>
                <a:spcPts val="800"/>
              </a:spcBef>
              <a:tabLst>
                <a:tab pos="5999163" algn="l"/>
              </a:tabLst>
            </a:pPr>
            <a:r>
              <a:rPr lang="en-US" sz="2200" dirty="0" smtClean="0">
                <a:latin typeface="+mn-lt"/>
                <a:ea typeface="ＭＳ Ｐゴシック" charset="0"/>
              </a:rPr>
              <a:t>Fracture was arrested at the press-fit edge of the inner wall</a:t>
            </a:r>
            <a:endParaRPr lang="en-US" sz="2200" dirty="0">
              <a:latin typeface="+mn-lt"/>
              <a:ea typeface="ＭＳ Ｐゴシック" charset="0"/>
            </a:endParaRPr>
          </a:p>
        </p:txBody>
      </p:sp>
      <p:grpSp>
        <p:nvGrpSpPr>
          <p:cNvPr id="21507" name="Group 3"/>
          <p:cNvGrpSpPr>
            <a:grpSpLocks noChangeAspect="1"/>
          </p:cNvGrpSpPr>
          <p:nvPr/>
        </p:nvGrpSpPr>
        <p:grpSpPr bwMode="auto">
          <a:xfrm>
            <a:off x="4909356" y="2124944"/>
            <a:ext cx="4090988" cy="1931987"/>
            <a:chOff x="-140112" y="1386915"/>
            <a:chExt cx="9405237" cy="4442185"/>
          </a:xfrm>
        </p:grpSpPr>
        <p:pic>
          <p:nvPicPr>
            <p:cNvPr id="21525" name="Picture 4"/>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0112" y="1997102"/>
              <a:ext cx="3411320" cy="381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6" name="Picture 5"/>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07628" y="2121008"/>
              <a:ext cx="3157497" cy="370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7" name="Picture 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3144583" y="2137877"/>
              <a:ext cx="3083859" cy="3653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11717" y="1386915"/>
              <a:ext cx="8930776" cy="850475"/>
            </a:xfrm>
            <a:prstGeom prst="rect">
              <a:avLst/>
            </a:prstGeom>
            <a:noFill/>
            <a:ln>
              <a:noFill/>
            </a:ln>
          </p:spPr>
          <p:txBody>
            <a:bodyPr lIns="91401" tIns="45700" rIns="91401" bIns="45700">
              <a:spAutoFit/>
            </a:bodyPr>
            <a:lstStyle/>
            <a:p>
              <a:pPr algn="ctr">
                <a:defRPr/>
              </a:pPr>
              <a:r>
                <a:rPr lang="en-US" sz="1800" b="1" dirty="0"/>
                <a:t>Target 4 – Inner Window</a:t>
              </a:r>
            </a:p>
          </p:txBody>
        </p:sp>
      </p:grpSp>
      <p:grpSp>
        <p:nvGrpSpPr>
          <p:cNvPr id="21508" name="Group 8"/>
          <p:cNvGrpSpPr>
            <a:grpSpLocks noChangeAspect="1"/>
          </p:cNvGrpSpPr>
          <p:nvPr/>
        </p:nvGrpSpPr>
        <p:grpSpPr bwMode="auto">
          <a:xfrm>
            <a:off x="10427" y="4450562"/>
            <a:ext cx="4634087" cy="1453153"/>
            <a:chOff x="2667000" y="2818496"/>
            <a:chExt cx="6318783" cy="1982103"/>
          </a:xfrm>
        </p:grpSpPr>
        <p:grpSp>
          <p:nvGrpSpPr>
            <p:cNvPr id="21517" name="Group 9"/>
            <p:cNvGrpSpPr>
              <a:grpSpLocks noChangeAspect="1"/>
            </p:cNvGrpSpPr>
            <p:nvPr/>
          </p:nvGrpSpPr>
          <p:grpSpPr bwMode="auto">
            <a:xfrm>
              <a:off x="2667000" y="3219274"/>
              <a:ext cx="6318783" cy="1581325"/>
              <a:chOff x="-1" y="2546575"/>
              <a:chExt cx="9026833" cy="2259036"/>
            </a:xfrm>
          </p:grpSpPr>
          <p:pic>
            <p:nvPicPr>
              <p:cNvPr id="21523" name="Picture 15"/>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9935" y="2643146"/>
                <a:ext cx="1676897" cy="215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9" name="Picture 11"/>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1750738" y="2612381"/>
                <a:ext cx="1972444" cy="2193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0" name="Picture 12"/>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1" y="2554038"/>
                <a:ext cx="1734769" cy="2236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1" name="Picture 13"/>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493774" y="2561406"/>
                <a:ext cx="1887322"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Picture 14"/>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bwMode="auto">
              <a:xfrm>
                <a:off x="1099412" y="2621005"/>
                <a:ext cx="695949" cy="207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4" name="Picture 16"/>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675751" y="2546575"/>
                <a:ext cx="1851176" cy="2195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Box 10"/>
            <p:cNvSpPr txBox="1"/>
            <p:nvPr/>
          </p:nvSpPr>
          <p:spPr>
            <a:xfrm>
              <a:off x="3981657" y="2818496"/>
              <a:ext cx="3852111" cy="503714"/>
            </a:xfrm>
            <a:prstGeom prst="rect">
              <a:avLst/>
            </a:prstGeom>
            <a:noFill/>
            <a:ln>
              <a:noFill/>
            </a:ln>
          </p:spPr>
          <p:txBody>
            <a:bodyPr wrap="square" lIns="91401" tIns="45700" rIns="91401" bIns="45700">
              <a:spAutoFit/>
            </a:bodyPr>
            <a:lstStyle/>
            <a:p>
              <a:pPr algn="ctr">
                <a:defRPr/>
              </a:pPr>
              <a:r>
                <a:rPr lang="en-US" sz="1800" b="1" dirty="0"/>
                <a:t>Target 3 – Inner Window</a:t>
              </a:r>
            </a:p>
          </p:txBody>
        </p:sp>
      </p:grpSp>
      <p:grpSp>
        <p:nvGrpSpPr>
          <p:cNvPr id="21510" name="Group 26"/>
          <p:cNvGrpSpPr>
            <a:grpSpLocks/>
          </p:cNvGrpSpPr>
          <p:nvPr/>
        </p:nvGrpSpPr>
        <p:grpSpPr bwMode="auto">
          <a:xfrm>
            <a:off x="675761" y="2124944"/>
            <a:ext cx="3218740" cy="1985963"/>
            <a:chOff x="264832" y="4442877"/>
            <a:chExt cx="3218311" cy="1986374"/>
          </a:xfrm>
        </p:grpSpPr>
        <p:grpSp>
          <p:nvGrpSpPr>
            <p:cNvPr id="21511" name="Group 20"/>
            <p:cNvGrpSpPr>
              <a:grpSpLocks noChangeAspect="1"/>
            </p:cNvGrpSpPr>
            <p:nvPr/>
          </p:nvGrpSpPr>
          <p:grpSpPr bwMode="auto">
            <a:xfrm>
              <a:off x="304800" y="4821968"/>
              <a:ext cx="3150767" cy="1607283"/>
              <a:chOff x="-26567" y="1812539"/>
              <a:chExt cx="9052098" cy="4617695"/>
            </a:xfrm>
          </p:grpSpPr>
          <p:pic>
            <p:nvPicPr>
              <p:cNvPr id="21513" name="Picture 23" descr="Disk 1 bulk flow surface.jpg"/>
              <p:cNvPicPr preferRelativeResize="0">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rot="5580000">
                <a:off x="141404" y="1708041"/>
                <a:ext cx="4516581" cy="4852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1514" name="Picture 24" descr="Disk 5 bulk flow surface.JPG"/>
              <p:cNvPicPr preferRelativeResize="0">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bwMode="auto">
              <a:xfrm rot="5520000">
                <a:off x="4545436" y="1950139"/>
                <a:ext cx="4617695" cy="434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 name="TextBox 25"/>
            <p:cNvSpPr txBox="1"/>
            <p:nvPr/>
          </p:nvSpPr>
          <p:spPr>
            <a:xfrm>
              <a:off x="264832" y="4442877"/>
              <a:ext cx="3218311" cy="369367"/>
            </a:xfrm>
            <a:prstGeom prst="rect">
              <a:avLst/>
            </a:prstGeom>
            <a:noFill/>
            <a:ln>
              <a:noFill/>
            </a:ln>
          </p:spPr>
          <p:txBody>
            <a:bodyPr wrap="square" lIns="91401" tIns="45700" rIns="91401" bIns="45700">
              <a:spAutoFit/>
            </a:bodyPr>
            <a:lstStyle/>
            <a:p>
              <a:pPr algn="ctr">
                <a:defRPr/>
              </a:pPr>
              <a:r>
                <a:rPr lang="en-US" sz="1800" b="1" dirty="0"/>
                <a:t>Target 2 – Inner Window</a:t>
              </a:r>
            </a:p>
          </p:txBody>
        </p:sp>
      </p:grpSp>
      <p:grpSp>
        <p:nvGrpSpPr>
          <p:cNvPr id="3" name="Group 2"/>
          <p:cNvGrpSpPr/>
          <p:nvPr/>
        </p:nvGrpSpPr>
        <p:grpSpPr>
          <a:xfrm>
            <a:off x="4822361" y="4179030"/>
            <a:ext cx="4327898" cy="2159896"/>
            <a:chOff x="4835873" y="4096860"/>
            <a:chExt cx="4327898" cy="2159896"/>
          </a:xfrm>
        </p:grpSpPr>
        <p:grpSp>
          <p:nvGrpSpPr>
            <p:cNvPr id="2" name="Group 1"/>
            <p:cNvGrpSpPr>
              <a:grpSpLocks noChangeAspect="1"/>
            </p:cNvGrpSpPr>
            <p:nvPr/>
          </p:nvGrpSpPr>
          <p:grpSpPr>
            <a:xfrm>
              <a:off x="4835873" y="4494025"/>
              <a:ext cx="4327898" cy="1762731"/>
              <a:chOff x="2225786" y="3926852"/>
              <a:chExt cx="6640929" cy="2704818"/>
            </a:xfrm>
          </p:grpSpPr>
          <p:pic>
            <p:nvPicPr>
              <p:cNvPr id="27" name="Picture 26" descr="IMG_0210 reduced size.jpg"/>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2225786" y="3926852"/>
                <a:ext cx="2383344" cy="1304760"/>
              </a:xfrm>
              <a:prstGeom prst="rect">
                <a:avLst/>
              </a:prstGeom>
            </p:spPr>
          </p:pic>
          <p:pic>
            <p:nvPicPr>
              <p:cNvPr id="28" name="Picture 27" descr="IMG_0236 reduced size.jpg"/>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16200000">
                <a:off x="4344883" y="4154392"/>
                <a:ext cx="2561828" cy="2106757"/>
              </a:xfrm>
              <a:prstGeom prst="rect">
                <a:avLst/>
              </a:prstGeom>
            </p:spPr>
          </p:pic>
          <p:pic>
            <p:nvPicPr>
              <p:cNvPr id="29" name="Picture 28" descr="IMG_0302 reduced size.jpg"/>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rot="16472767">
                <a:off x="6440753" y="4205708"/>
                <a:ext cx="2679242" cy="2172682"/>
              </a:xfrm>
              <a:prstGeom prst="rect">
                <a:avLst/>
              </a:prstGeom>
            </p:spPr>
          </p:pic>
        </p:grpSp>
        <p:sp>
          <p:nvSpPr>
            <p:cNvPr id="30" name="TextBox 29"/>
            <p:cNvSpPr txBox="1"/>
            <p:nvPr/>
          </p:nvSpPr>
          <p:spPr bwMode="auto">
            <a:xfrm>
              <a:off x="5049582" y="4096860"/>
              <a:ext cx="3884612" cy="369887"/>
            </a:xfrm>
            <a:prstGeom prst="rect">
              <a:avLst/>
            </a:prstGeom>
            <a:noFill/>
            <a:ln>
              <a:noFill/>
            </a:ln>
          </p:spPr>
          <p:txBody>
            <a:bodyPr lIns="91401" tIns="45700" rIns="91401" bIns="45700">
              <a:spAutoFit/>
            </a:bodyPr>
            <a:lstStyle/>
            <a:p>
              <a:pPr algn="ctr">
                <a:defRPr/>
              </a:pPr>
              <a:r>
                <a:rPr lang="en-US" sz="1800" b="1" dirty="0"/>
                <a:t>Target </a:t>
              </a:r>
              <a:r>
                <a:rPr lang="en-US" sz="1800" b="1" dirty="0" smtClean="0"/>
                <a:t>5 </a:t>
              </a:r>
              <a:r>
                <a:rPr lang="en-US" sz="1800" b="1" dirty="0"/>
                <a:t>– Inner Window</a:t>
              </a:r>
            </a:p>
          </p:txBody>
        </p:sp>
      </p:grpSp>
    </p:spTree>
    <p:extLst>
      <p:ext uri="{BB962C8B-B14F-4D97-AF65-F5344CB8AC3E}">
        <p14:creationId xmlns:p14="http://schemas.microsoft.com/office/powerpoint/2010/main" val="20844642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510"/>
                                        </p:tgtEl>
                                        <p:attrNameLst>
                                          <p:attrName>style.visibility</p:attrName>
                                        </p:attrNameLst>
                                      </p:cBhvr>
                                      <p:to>
                                        <p:strVal val="visible"/>
                                      </p:to>
                                    </p:set>
                                    <p:animEffect transition="in" filter="fade">
                                      <p:cBhvr>
                                        <p:cTn id="7" dur="2000"/>
                                        <p:tgtEl>
                                          <p:spTgt spid="21510"/>
                                        </p:tgtEl>
                                      </p:cBhvr>
                                    </p:animEffect>
                                  </p:childTnLst>
                                </p:cTn>
                              </p:par>
                              <p:par>
                                <p:cTn id="8" presetID="10" presetClass="entr" presetSubtype="0" fill="hold" nodeType="withEffect">
                                  <p:stCondLst>
                                    <p:cond delay="0"/>
                                  </p:stCondLst>
                                  <p:childTnLst>
                                    <p:set>
                                      <p:cBhvr>
                                        <p:cTn id="9" dur="1" fill="hold">
                                          <p:stCondLst>
                                            <p:cond delay="0"/>
                                          </p:stCondLst>
                                        </p:cTn>
                                        <p:tgtEl>
                                          <p:spTgt spid="21508"/>
                                        </p:tgtEl>
                                        <p:attrNameLst>
                                          <p:attrName>style.visibility</p:attrName>
                                        </p:attrNameLst>
                                      </p:cBhvr>
                                      <p:to>
                                        <p:strVal val="visible"/>
                                      </p:to>
                                    </p:set>
                                    <p:animEffect transition="in" filter="fade">
                                      <p:cBhvr>
                                        <p:cTn id="10" dur="2000"/>
                                        <p:tgtEl>
                                          <p:spTgt spid="21508"/>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21507"/>
                                        </p:tgtEl>
                                        <p:attrNameLst>
                                          <p:attrName>style.visibility</p:attrName>
                                        </p:attrNameLst>
                                      </p:cBhvr>
                                      <p:to>
                                        <p:strVal val="visible"/>
                                      </p:to>
                                    </p:set>
                                    <p:animEffect transition="in" filter="fade">
                                      <p:cBhvr>
                                        <p:cTn id="16"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68" y="45952"/>
            <a:ext cx="9032796" cy="782522"/>
          </a:xfrm>
        </p:spPr>
        <p:txBody>
          <a:bodyPr/>
          <a:lstStyle/>
          <a:p>
            <a:r>
              <a:rPr lang="en-US" sz="2600" dirty="0" smtClean="0"/>
              <a:t>Slit-shaped erosion “Hot Spots” were observed on either side of center baffle</a:t>
            </a:r>
            <a:endParaRPr lang="en-US" sz="2600" dirty="0"/>
          </a:p>
        </p:txBody>
      </p:sp>
      <p:sp>
        <p:nvSpPr>
          <p:cNvPr id="7" name="TextBox 6"/>
          <p:cNvSpPr txBox="1"/>
          <p:nvPr/>
        </p:nvSpPr>
        <p:spPr>
          <a:xfrm>
            <a:off x="5571463" y="1509002"/>
            <a:ext cx="3063475" cy="707886"/>
          </a:xfrm>
          <a:prstGeom prst="rect">
            <a:avLst/>
          </a:prstGeom>
          <a:noFill/>
        </p:spPr>
        <p:txBody>
          <a:bodyPr wrap="square" rtlCol="0">
            <a:spAutoFit/>
          </a:bodyPr>
          <a:lstStyle/>
          <a:p>
            <a:pPr algn="ctr"/>
            <a:r>
              <a:rPr lang="en-US" sz="2000" b="1" dirty="0" smtClean="0"/>
              <a:t>Top Interior Surface of Target 5</a:t>
            </a:r>
            <a:endParaRPr lang="en-US" sz="2000" b="1" dirty="0"/>
          </a:p>
        </p:txBody>
      </p:sp>
      <p:pic>
        <p:nvPicPr>
          <p:cNvPr id="3" name="Picture 2" descr="Hotspot slits Target 5 Target Top.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78108" y="2377685"/>
            <a:ext cx="6103134" cy="4046495"/>
          </a:xfrm>
          <a:prstGeom prst="rect">
            <a:avLst/>
          </a:prstGeom>
          <a:ln w="6350">
            <a:solidFill>
              <a:schemeClr val="tx1"/>
            </a:solidFill>
          </a:ln>
        </p:spPr>
      </p:pic>
      <p:pic>
        <p:nvPicPr>
          <p:cNvPr id="8" name="Picture 15" descr="Target Sectioned Horizontally - reduced.tif"/>
          <p:cNvPicPr>
            <a:picLocks noChangeAspect="1"/>
          </p:cNvPicPr>
          <p:nvPr/>
        </p:nvPicPr>
        <p:blipFill rotWithShape="1">
          <a:blip r:embed="rId4" cstate="print">
            <a:extLst>
              <a:ext uri="{28A0092B-C50C-407E-A947-70E740481C1C}">
                <a14:useLocalDpi xmlns:a14="http://schemas.microsoft.com/office/drawing/2010/main"/>
              </a:ext>
            </a:extLst>
          </a:blip>
          <a:srcRect l="3159" t="5970" r="2052" b="8018"/>
          <a:stretch/>
        </p:blipFill>
        <p:spPr bwMode="auto">
          <a:xfrm>
            <a:off x="-1" y="974705"/>
            <a:ext cx="5278929" cy="2687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Arrow Connector 9"/>
          <p:cNvCxnSpPr/>
          <p:nvPr/>
        </p:nvCxnSpPr>
        <p:spPr>
          <a:xfrm flipH="1">
            <a:off x="6553200" y="2260403"/>
            <a:ext cx="505068" cy="1625797"/>
          </a:xfrm>
          <a:prstGeom prst="straightConnector1">
            <a:avLst/>
          </a:prstGeom>
          <a:ln w="3175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899635" y="3185632"/>
            <a:ext cx="319565" cy="1233968"/>
          </a:xfrm>
          <a:prstGeom prst="straightConnector1">
            <a:avLst/>
          </a:prstGeom>
          <a:ln w="3175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74977" y="4498621"/>
            <a:ext cx="2849886" cy="1015663"/>
          </a:xfrm>
          <a:prstGeom prst="rect">
            <a:avLst/>
          </a:prstGeom>
          <a:noFill/>
        </p:spPr>
        <p:txBody>
          <a:bodyPr wrap="square" rtlCol="0">
            <a:spAutoFit/>
          </a:bodyPr>
          <a:lstStyle/>
          <a:p>
            <a:pPr algn="ctr"/>
            <a:r>
              <a:rPr lang="en-US" sz="2000" b="1" dirty="0" smtClean="0"/>
              <a:t>Slit-shaped Cavitation-Induced  Erosion Patterns</a:t>
            </a:r>
            <a:endParaRPr lang="en-US" sz="2000" b="1" dirty="0"/>
          </a:p>
        </p:txBody>
      </p:sp>
      <p:cxnSp>
        <p:nvCxnSpPr>
          <p:cNvPr id="22" name="Straight Arrow Connector 21"/>
          <p:cNvCxnSpPr/>
          <p:nvPr/>
        </p:nvCxnSpPr>
        <p:spPr>
          <a:xfrm flipV="1">
            <a:off x="2286000" y="4460010"/>
            <a:ext cx="3177512" cy="340590"/>
          </a:xfrm>
          <a:prstGeom prst="straightConnector1">
            <a:avLst/>
          </a:prstGeom>
          <a:ln w="3175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878673" y="6382936"/>
            <a:ext cx="2327645" cy="338554"/>
          </a:xfrm>
          <a:prstGeom prst="rect">
            <a:avLst/>
          </a:prstGeom>
          <a:noFill/>
        </p:spPr>
        <p:txBody>
          <a:bodyPr wrap="square" rtlCol="0">
            <a:spAutoFit/>
          </a:bodyPr>
          <a:lstStyle/>
          <a:p>
            <a:r>
              <a:rPr lang="en-US" sz="1600" dirty="0" smtClean="0"/>
              <a:t>Figure: </a:t>
            </a:r>
            <a:r>
              <a:rPr lang="en-US" sz="1600" dirty="0" smtClean="0"/>
              <a:t>D. McClintock</a:t>
            </a:r>
            <a:endParaRPr lang="en-US" sz="1600" dirty="0"/>
          </a:p>
        </p:txBody>
      </p:sp>
    </p:spTree>
    <p:extLst>
      <p:ext uri="{BB962C8B-B14F-4D97-AF65-F5344CB8AC3E}">
        <p14:creationId xmlns:p14="http://schemas.microsoft.com/office/powerpoint/2010/main" val="348080683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628" y="49294"/>
            <a:ext cx="8846475" cy="729430"/>
          </a:xfrm>
        </p:spPr>
        <p:txBody>
          <a:bodyPr/>
          <a:lstStyle/>
          <a:p>
            <a:r>
              <a:rPr lang="en-US" sz="2400" dirty="0" smtClean="0"/>
              <a:t>Observations Suggest the Crack-like Feature is a Crack Through the Baffle Thickness</a:t>
            </a:r>
            <a:endParaRPr lang="en-US" sz="2400" dirty="0"/>
          </a:p>
        </p:txBody>
      </p:sp>
      <p:grpSp>
        <p:nvGrpSpPr>
          <p:cNvPr id="4" name="Group 3"/>
          <p:cNvGrpSpPr>
            <a:grpSpLocks noChangeAspect="1"/>
          </p:cNvGrpSpPr>
          <p:nvPr/>
        </p:nvGrpSpPr>
        <p:grpSpPr>
          <a:xfrm>
            <a:off x="220082" y="2138228"/>
            <a:ext cx="3861446" cy="4249066"/>
            <a:chOff x="2084952" y="3412491"/>
            <a:chExt cx="3642875" cy="4008557"/>
          </a:xfrm>
        </p:grpSpPr>
        <p:pic>
          <p:nvPicPr>
            <p:cNvPr id="5" name="Picture 4" descr="Img1400.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2056326" y="3798892"/>
              <a:ext cx="3704030" cy="3540282"/>
            </a:xfrm>
            <a:prstGeom prst="rect">
              <a:avLst/>
            </a:prstGeom>
            <a:ln w="3175">
              <a:solidFill>
                <a:schemeClr val="tx1"/>
              </a:solidFill>
            </a:ln>
          </p:spPr>
        </p:pic>
        <p:sp>
          <p:nvSpPr>
            <p:cNvPr id="6" name="TextBox 5"/>
            <p:cNvSpPr txBox="1"/>
            <p:nvPr/>
          </p:nvSpPr>
          <p:spPr>
            <a:xfrm>
              <a:off x="2084952" y="3412491"/>
              <a:ext cx="3642875" cy="319391"/>
            </a:xfrm>
            <a:prstGeom prst="rect">
              <a:avLst/>
            </a:prstGeom>
            <a:noFill/>
          </p:spPr>
          <p:txBody>
            <a:bodyPr wrap="square" rtlCol="0">
              <a:spAutoFit/>
            </a:bodyPr>
            <a:lstStyle/>
            <a:p>
              <a:pPr algn="ctr"/>
              <a:r>
                <a:rPr lang="en-US" sz="1600" dirty="0" smtClean="0"/>
                <a:t>Target </a:t>
              </a:r>
              <a:r>
                <a:rPr lang="en-US" sz="1600" dirty="0" smtClean="0"/>
                <a:t>8 Center Baffle “Passenger Side”</a:t>
              </a:r>
              <a:endParaRPr lang="en-US" sz="1600" dirty="0"/>
            </a:p>
          </p:txBody>
        </p:sp>
      </p:grpSp>
      <p:grpSp>
        <p:nvGrpSpPr>
          <p:cNvPr id="12" name="Group 11"/>
          <p:cNvGrpSpPr>
            <a:grpSpLocks noChangeAspect="1"/>
          </p:cNvGrpSpPr>
          <p:nvPr/>
        </p:nvGrpSpPr>
        <p:grpSpPr>
          <a:xfrm>
            <a:off x="4852690" y="1698210"/>
            <a:ext cx="3939429" cy="4723622"/>
            <a:chOff x="4852691" y="2077481"/>
            <a:chExt cx="3716443" cy="4456246"/>
          </a:xfrm>
        </p:grpSpPr>
        <p:pic>
          <p:nvPicPr>
            <p:cNvPr id="8" name="Picture 7" descr="Img1379.jpg"/>
            <p:cNvPicPr>
              <a:picLocks noChangeAspect="1"/>
            </p:cNvPicPr>
            <p:nvPr/>
          </p:nvPicPr>
          <p:blipFill rotWithShape="1">
            <a:blip r:embed="rId3" cstate="print">
              <a:extLst>
                <a:ext uri="{28A0092B-C50C-407E-A947-70E740481C1C}">
                  <a14:useLocalDpi xmlns:a14="http://schemas.microsoft.com/office/drawing/2010/main"/>
                </a:ext>
              </a:extLst>
            </a:blip>
            <a:srcRect l="-1"/>
            <a:stretch/>
          </p:blipFill>
          <p:spPr>
            <a:xfrm rot="18347016">
              <a:off x="4791251" y="2890264"/>
              <a:ext cx="3820400" cy="3466525"/>
            </a:xfrm>
            <a:prstGeom prst="rect">
              <a:avLst/>
            </a:prstGeom>
            <a:ln w="3175">
              <a:solidFill>
                <a:schemeClr val="tx1"/>
              </a:solidFill>
            </a:ln>
          </p:spPr>
        </p:pic>
        <p:sp>
          <p:nvSpPr>
            <p:cNvPr id="10" name="Rectangle 9"/>
            <p:cNvSpPr/>
            <p:nvPr/>
          </p:nvSpPr>
          <p:spPr>
            <a:xfrm>
              <a:off x="4852691" y="2077481"/>
              <a:ext cx="3716443" cy="71775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071070" y="2492593"/>
              <a:ext cx="3378252" cy="329266"/>
            </a:xfrm>
            <a:prstGeom prst="rect">
              <a:avLst/>
            </a:prstGeom>
            <a:noFill/>
          </p:spPr>
          <p:txBody>
            <a:bodyPr wrap="square" rtlCol="0">
              <a:spAutoFit/>
            </a:bodyPr>
            <a:lstStyle/>
            <a:p>
              <a:pPr algn="ctr"/>
              <a:r>
                <a:rPr lang="en-US" sz="1600" dirty="0" smtClean="0"/>
                <a:t> Target 8 Center Baffle “Driver Side”</a:t>
              </a:r>
              <a:endParaRPr lang="en-US" sz="1600" dirty="0"/>
            </a:p>
          </p:txBody>
        </p:sp>
      </p:grpSp>
      <p:sp>
        <p:nvSpPr>
          <p:cNvPr id="3" name="Content Placeholder 2"/>
          <p:cNvSpPr>
            <a:spLocks noGrp="1"/>
          </p:cNvSpPr>
          <p:nvPr>
            <p:ph idx="1"/>
          </p:nvPr>
        </p:nvSpPr>
        <p:spPr>
          <a:xfrm>
            <a:off x="11539" y="778489"/>
            <a:ext cx="9113543" cy="1024383"/>
          </a:xfrm>
        </p:spPr>
        <p:txBody>
          <a:bodyPr/>
          <a:lstStyle/>
          <a:p>
            <a:r>
              <a:rPr lang="en-US" sz="1800" dirty="0" smtClean="0"/>
              <a:t>The crack-like feature on the Target 8 center baffle appears to extend the full length of the baffle</a:t>
            </a:r>
          </a:p>
          <a:p>
            <a:r>
              <a:rPr lang="en-US" sz="1800" dirty="0" smtClean="0"/>
              <a:t>Jogs in feature appear to mirror one another – suggesting a connected crack through the baffle thickness</a:t>
            </a:r>
            <a:endParaRPr lang="en-US" sz="1800" dirty="0"/>
          </a:p>
        </p:txBody>
      </p:sp>
    </p:spTree>
    <p:extLst>
      <p:ext uri="{BB962C8B-B14F-4D97-AF65-F5344CB8AC3E}">
        <p14:creationId xmlns:p14="http://schemas.microsoft.com/office/powerpoint/2010/main" val="25093601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96559" y="963602"/>
            <a:ext cx="8642641" cy="5097117"/>
          </a:xfrm>
        </p:spPr>
        <p:txBody>
          <a:bodyPr/>
          <a:lstStyle/>
          <a:p>
            <a:pPr>
              <a:spcAft>
                <a:spcPts val="600"/>
              </a:spcAft>
            </a:pPr>
            <a:r>
              <a:rPr lang="en-US" sz="2600" b="1" dirty="0" smtClean="0"/>
              <a:t>Brief Overview of SNS Target Post Irradiation Examination (PIE) Program and Lessons Learned</a:t>
            </a:r>
          </a:p>
          <a:p>
            <a:pPr>
              <a:spcAft>
                <a:spcPts val="600"/>
              </a:spcAft>
            </a:pPr>
            <a:r>
              <a:rPr lang="en-US" sz="2600" b="1" dirty="0" smtClean="0"/>
              <a:t>Observations from PIE of Jet-flow Target Design</a:t>
            </a:r>
          </a:p>
          <a:p>
            <a:r>
              <a:rPr lang="en-US" sz="2600" b="1" dirty="0" smtClean="0"/>
              <a:t>Future PIE of SNS Target Modules</a:t>
            </a:r>
          </a:p>
          <a:p>
            <a:pPr lvl="1"/>
            <a:r>
              <a:rPr lang="en-US" dirty="0" smtClean="0"/>
              <a:t>Sampling of leak locations in Targets </a:t>
            </a:r>
            <a:r>
              <a:rPr lang="en-US" dirty="0" smtClean="0"/>
              <a:t>10 and 11</a:t>
            </a:r>
          </a:p>
          <a:p>
            <a:pPr lvl="1">
              <a:spcAft>
                <a:spcPts val="600"/>
              </a:spcAft>
            </a:pPr>
            <a:r>
              <a:rPr lang="en-US" dirty="0" smtClean="0"/>
              <a:t>Analysis </a:t>
            </a:r>
            <a:r>
              <a:rPr lang="en-US" dirty="0"/>
              <a:t>Methods for Leak Location </a:t>
            </a:r>
            <a:r>
              <a:rPr lang="en-US" dirty="0" smtClean="0"/>
              <a:t>Samples</a:t>
            </a:r>
            <a:endParaRPr lang="en-US" dirty="0">
              <a:solidFill>
                <a:srgbClr val="FF0000"/>
              </a:solidFill>
            </a:endParaRPr>
          </a:p>
          <a:p>
            <a:r>
              <a:rPr lang="en-US" sz="2600" b="1" dirty="0" smtClean="0"/>
              <a:t>Summary</a:t>
            </a:r>
          </a:p>
        </p:txBody>
      </p:sp>
    </p:spTree>
    <p:extLst>
      <p:ext uri="{BB962C8B-B14F-4D97-AF65-F5344CB8AC3E}">
        <p14:creationId xmlns:p14="http://schemas.microsoft.com/office/powerpoint/2010/main" val="307475953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D:\Home\riu\Saul\Tsat_Pulse_sat_3_1msec\Tsat_3_1_bulk-nose_1.tif"/>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4278" b="6215"/>
          <a:stretch/>
        </p:blipFill>
        <p:spPr bwMode="auto">
          <a:xfrm>
            <a:off x="-128438" y="921726"/>
            <a:ext cx="8448301" cy="506040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3068950" y="1065328"/>
            <a:ext cx="6060939" cy="4312768"/>
            <a:chOff x="3068950" y="1065328"/>
            <a:chExt cx="6060939" cy="4312768"/>
          </a:xfrm>
        </p:grpSpPr>
        <p:pic>
          <p:nvPicPr>
            <p:cNvPr id="4" name="Picture 3" descr="Target 1 - Disk 5.jpg"/>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p:blipFill>
          <p:spPr>
            <a:xfrm rot="16200000">
              <a:off x="4970245" y="1218452"/>
              <a:ext cx="4312768" cy="4006520"/>
            </a:xfrm>
            <a:prstGeom prst="rect">
              <a:avLst/>
            </a:prstGeom>
            <a:ln w="3175">
              <a:solidFill>
                <a:schemeClr val="tx1"/>
              </a:solidFill>
            </a:ln>
          </p:spPr>
        </p:pic>
        <p:sp>
          <p:nvSpPr>
            <p:cNvPr id="6" name="Oval 5"/>
            <p:cNvSpPr/>
            <p:nvPr/>
          </p:nvSpPr>
          <p:spPr>
            <a:xfrm rot="21378719">
              <a:off x="3068950" y="2931921"/>
              <a:ext cx="1330151" cy="1498829"/>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Content Placeholder 6"/>
          <p:cNvSpPr>
            <a:spLocks noGrp="1"/>
          </p:cNvSpPr>
          <p:nvPr>
            <p:ph idx="1"/>
          </p:nvPr>
        </p:nvSpPr>
        <p:spPr>
          <a:xfrm>
            <a:off x="730957" y="5397882"/>
            <a:ext cx="8229600" cy="819199"/>
          </a:xfrm>
        </p:spPr>
        <p:txBody>
          <a:bodyPr/>
          <a:lstStyle/>
          <a:p>
            <a:pPr marL="0" indent="0" algn="ctr">
              <a:buNone/>
            </a:pPr>
            <a:r>
              <a:rPr lang="en-US" sz="2600" dirty="0" smtClean="0"/>
              <a:t>Top and bottom of “</a:t>
            </a:r>
            <a:r>
              <a:rPr lang="en-US" sz="2600" dirty="0" smtClean="0">
                <a:latin typeface="Times New Roman"/>
                <a:cs typeface="Times New Roman"/>
              </a:rPr>
              <a:t>I</a:t>
            </a:r>
            <a:r>
              <a:rPr lang="en-US" sz="2600" dirty="0" smtClean="0"/>
              <a:t>” clearly illustrated in </a:t>
            </a:r>
            <a:r>
              <a:rPr lang="en-US" sz="2600" dirty="0"/>
              <a:t>s</a:t>
            </a:r>
            <a:r>
              <a:rPr lang="en-US" sz="2600" dirty="0" smtClean="0"/>
              <a:t>aturation </a:t>
            </a:r>
            <a:r>
              <a:rPr lang="en-US" sz="2600" dirty="0"/>
              <a:t>t</a:t>
            </a:r>
            <a:r>
              <a:rPr lang="en-US" sz="2600" dirty="0" smtClean="0"/>
              <a:t>ime map of </a:t>
            </a:r>
            <a:r>
              <a:rPr lang="en-US" sz="2600" dirty="0"/>
              <a:t>b</a:t>
            </a:r>
            <a:r>
              <a:rPr lang="en-US" sz="2600" dirty="0" smtClean="0"/>
              <a:t>ulk </a:t>
            </a:r>
            <a:r>
              <a:rPr lang="en-US" sz="2600" dirty="0"/>
              <a:t>f</a:t>
            </a:r>
            <a:r>
              <a:rPr lang="en-US" sz="2600" dirty="0" smtClean="0"/>
              <a:t>low </a:t>
            </a:r>
            <a:r>
              <a:rPr lang="en-US" sz="2600" dirty="0"/>
              <a:t>f</a:t>
            </a:r>
            <a:r>
              <a:rPr lang="en-US" sz="2600" dirty="0" smtClean="0"/>
              <a:t>acing surface</a:t>
            </a:r>
            <a:endParaRPr lang="en-US" sz="2600" dirty="0"/>
          </a:p>
        </p:txBody>
      </p:sp>
      <p:sp>
        <p:nvSpPr>
          <p:cNvPr id="2" name="Title 1"/>
          <p:cNvSpPr>
            <a:spLocks noGrp="1"/>
          </p:cNvSpPr>
          <p:nvPr>
            <p:ph type="title"/>
          </p:nvPr>
        </p:nvSpPr>
        <p:spPr>
          <a:xfrm>
            <a:off x="0" y="5386"/>
            <a:ext cx="9217830" cy="702885"/>
          </a:xfrm>
        </p:spPr>
        <p:txBody>
          <a:bodyPr/>
          <a:lstStyle/>
          <a:p>
            <a:r>
              <a:rPr lang="en-US" sz="2300" dirty="0" smtClean="0"/>
              <a:t>Saturation Time maps correlate with </a:t>
            </a:r>
            <a:r>
              <a:rPr lang="en-US" sz="2300" dirty="0"/>
              <a:t>e</a:t>
            </a:r>
            <a:r>
              <a:rPr lang="en-US" sz="2300" dirty="0" smtClean="0"/>
              <a:t>rosion patterns observed on bulk flow-facing surface of Target 1</a:t>
            </a:r>
            <a:endParaRPr lang="en-US" sz="2300" dirty="0"/>
          </a:p>
        </p:txBody>
      </p:sp>
      <p:sp>
        <p:nvSpPr>
          <p:cNvPr id="8" name="TextBox 7"/>
          <p:cNvSpPr txBox="1"/>
          <p:nvPr/>
        </p:nvSpPr>
        <p:spPr>
          <a:xfrm>
            <a:off x="-70556" y="6220870"/>
            <a:ext cx="3386667" cy="338554"/>
          </a:xfrm>
          <a:prstGeom prst="rect">
            <a:avLst/>
          </a:prstGeom>
          <a:noFill/>
        </p:spPr>
        <p:txBody>
          <a:bodyPr wrap="square" rtlCol="0">
            <a:spAutoFit/>
          </a:bodyPr>
          <a:lstStyle/>
          <a:p>
            <a:r>
              <a:rPr lang="en-US" sz="1600" dirty="0" smtClean="0"/>
              <a:t>Figures: </a:t>
            </a:r>
            <a:r>
              <a:rPr lang="en-US" sz="1600" dirty="0" smtClean="0"/>
              <a:t>B. Riemer &amp; D. McClintock</a:t>
            </a:r>
            <a:endParaRPr lang="en-US" sz="1600" dirty="0"/>
          </a:p>
        </p:txBody>
      </p:sp>
    </p:spTree>
    <p:extLst>
      <p:ext uri="{BB962C8B-B14F-4D97-AF65-F5344CB8AC3E}">
        <p14:creationId xmlns:p14="http://schemas.microsoft.com/office/powerpoint/2010/main" val="8068181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64098" y="37648"/>
            <a:ext cx="9144000" cy="729430"/>
          </a:xfrm>
        </p:spPr>
        <p:txBody>
          <a:bodyPr/>
          <a:lstStyle/>
          <a:p>
            <a:r>
              <a:rPr lang="en-US" sz="2400" dirty="0" smtClean="0">
                <a:latin typeface="Arial Black" charset="0"/>
                <a:ea typeface="ＭＳ Ｐゴシック" charset="0"/>
              </a:rPr>
              <a:t>Microhardness testing showed the Kolsterising</a:t>
            </a:r>
            <a:r>
              <a:rPr lang="en-US" sz="2400" baseline="30000" dirty="0">
                <a:latin typeface="Arial Black" charset="0"/>
                <a:ea typeface="ＭＳ Ｐゴシック" charset="0"/>
              </a:rPr>
              <a:t>®</a:t>
            </a:r>
            <a:r>
              <a:rPr lang="en-US" sz="2400" dirty="0" smtClean="0">
                <a:latin typeface="Arial Black" charset="0"/>
                <a:ea typeface="ＭＳ Ｐゴシック" charset="0"/>
              </a:rPr>
              <a:t> treated layer was present </a:t>
            </a:r>
            <a:r>
              <a:rPr lang="en-US" sz="2400" dirty="0">
                <a:latin typeface="Arial Black" charset="0"/>
                <a:ea typeface="ＭＳ Ｐゴシック" charset="0"/>
              </a:rPr>
              <a:t>a</a:t>
            </a:r>
            <a:r>
              <a:rPr lang="en-US" sz="2400" dirty="0" smtClean="0">
                <a:latin typeface="Arial Black" charset="0"/>
                <a:ea typeface="ＭＳ Ｐゴシック" charset="0"/>
              </a:rPr>
              <a:t>fter </a:t>
            </a:r>
            <a:r>
              <a:rPr lang="en-US" sz="2400" dirty="0">
                <a:latin typeface="Arial Black" charset="0"/>
                <a:ea typeface="ＭＳ Ｐゴシック" charset="0"/>
              </a:rPr>
              <a:t>i</a:t>
            </a:r>
            <a:r>
              <a:rPr lang="en-US" sz="2400" dirty="0" smtClean="0">
                <a:latin typeface="Arial Black" charset="0"/>
                <a:ea typeface="ＭＳ Ｐゴシック" charset="0"/>
              </a:rPr>
              <a:t>rradiation</a:t>
            </a:r>
            <a:endParaRPr lang="en-US" sz="2400" dirty="0">
              <a:latin typeface="Arial Black" charset="0"/>
              <a:ea typeface="ＭＳ Ｐゴシック" charset="0"/>
            </a:endParaRPr>
          </a:p>
        </p:txBody>
      </p:sp>
      <p:sp>
        <p:nvSpPr>
          <p:cNvPr id="45058" name="Content Placeholder 2"/>
          <p:cNvSpPr>
            <a:spLocks noGrp="1"/>
          </p:cNvSpPr>
          <p:nvPr>
            <p:ph idx="1"/>
          </p:nvPr>
        </p:nvSpPr>
        <p:spPr>
          <a:xfrm>
            <a:off x="147169" y="902732"/>
            <a:ext cx="8819219" cy="2241314"/>
          </a:xfrm>
        </p:spPr>
        <p:txBody>
          <a:bodyPr/>
          <a:lstStyle/>
          <a:p>
            <a:pPr>
              <a:spcBef>
                <a:spcPts val="1200"/>
              </a:spcBef>
            </a:pPr>
            <a:r>
              <a:rPr lang="en-US" sz="2000" dirty="0" smtClean="0">
                <a:latin typeface="+mn-lt"/>
                <a:ea typeface="ＭＳ Ｐゴシック" charset="0"/>
              </a:rPr>
              <a:t>The mercury facing surfaces of SNS targets are protected by a surface hardening process called Kolsterising</a:t>
            </a:r>
            <a:r>
              <a:rPr lang="en-US" sz="2000" baseline="30000" dirty="0" smtClean="0">
                <a:latin typeface="+mn-lt"/>
                <a:ea typeface="ＭＳ Ｐゴシック" charset="0"/>
              </a:rPr>
              <a:t>®</a:t>
            </a:r>
          </a:p>
          <a:p>
            <a:pPr>
              <a:spcBef>
                <a:spcPts val="1200"/>
              </a:spcBef>
            </a:pPr>
            <a:r>
              <a:rPr lang="en-US" sz="2000" dirty="0" smtClean="0">
                <a:latin typeface="+mn-lt"/>
                <a:ea typeface="ＭＳ Ｐゴシック" charset="0"/>
              </a:rPr>
              <a:t>Microhardness </a:t>
            </a:r>
            <a:r>
              <a:rPr lang="en-US" sz="2000" dirty="0">
                <a:latin typeface="+mn-lt"/>
                <a:ea typeface="ＭＳ Ｐゴシック" charset="0"/>
              </a:rPr>
              <a:t>values from Target 1 indicate the high-initial hardness at surface was still present after </a:t>
            </a:r>
            <a:r>
              <a:rPr lang="en-US" sz="2000" dirty="0" smtClean="0">
                <a:latin typeface="+mn-lt"/>
                <a:ea typeface="ＭＳ Ｐゴシック" charset="0"/>
              </a:rPr>
              <a:t>irradiation</a:t>
            </a:r>
          </a:p>
          <a:p>
            <a:pPr>
              <a:spcBef>
                <a:spcPts val="1200"/>
              </a:spcBef>
            </a:pPr>
            <a:r>
              <a:rPr lang="en-US" sz="2000" dirty="0" smtClean="0">
                <a:latin typeface="+mn-lt"/>
                <a:ea typeface="ＭＳ Ｐゴシック" charset="0"/>
              </a:rPr>
              <a:t>Data suggest Kolsterised layer remains stable after irradiation to ~4-5 dpa, thereby maintaining protection throughout a typical target lifetime</a:t>
            </a:r>
            <a:endParaRPr lang="en-US" sz="2000" dirty="0">
              <a:latin typeface="+mn-lt"/>
              <a:ea typeface="ＭＳ Ｐゴシック" charset="0"/>
            </a:endParaRPr>
          </a:p>
        </p:txBody>
      </p:sp>
      <p:pic>
        <p:nvPicPr>
          <p:cNvPr id="17" name="Picture 16"/>
          <p:cNvPicPr>
            <a:picLocks noChangeAspect="1"/>
          </p:cNvPicPr>
          <p:nvPr/>
        </p:nvPicPr>
        <p:blipFill>
          <a:blip r:embed="rId2"/>
          <a:stretch>
            <a:fillRect/>
          </a:stretch>
        </p:blipFill>
        <p:spPr>
          <a:xfrm>
            <a:off x="983399" y="3220323"/>
            <a:ext cx="3498011" cy="2694213"/>
          </a:xfrm>
          <a:prstGeom prst="rect">
            <a:avLst/>
          </a:prstGeom>
        </p:spPr>
      </p:pic>
      <p:pic>
        <p:nvPicPr>
          <p:cNvPr id="18" name="Picture 17"/>
          <p:cNvPicPr>
            <a:picLocks noChangeAspect="1"/>
          </p:cNvPicPr>
          <p:nvPr/>
        </p:nvPicPr>
        <p:blipFill>
          <a:blip r:embed="rId3"/>
          <a:stretch>
            <a:fillRect/>
          </a:stretch>
        </p:blipFill>
        <p:spPr>
          <a:xfrm>
            <a:off x="4688483" y="3220323"/>
            <a:ext cx="3498012" cy="2694214"/>
          </a:xfrm>
          <a:prstGeom prst="rect">
            <a:avLst/>
          </a:prstGeom>
        </p:spPr>
      </p:pic>
      <p:sp>
        <p:nvSpPr>
          <p:cNvPr id="5" name="TextBox 4"/>
          <p:cNvSpPr txBox="1"/>
          <p:nvPr/>
        </p:nvSpPr>
        <p:spPr>
          <a:xfrm>
            <a:off x="754834" y="5892384"/>
            <a:ext cx="7756862" cy="338554"/>
          </a:xfrm>
          <a:prstGeom prst="rect">
            <a:avLst/>
          </a:prstGeom>
          <a:noFill/>
        </p:spPr>
        <p:txBody>
          <a:bodyPr wrap="square" rtlCol="0">
            <a:spAutoFit/>
          </a:bodyPr>
          <a:lstStyle/>
          <a:p>
            <a:r>
              <a:rPr lang="en-US" sz="1600" u="sng" dirty="0" smtClean="0"/>
              <a:t>Reference</a:t>
            </a:r>
            <a:r>
              <a:rPr lang="en-US" sz="1600" dirty="0" smtClean="0"/>
              <a:t>: D.A. McClintock et al., </a:t>
            </a:r>
            <a:r>
              <a:rPr lang="en-US" sz="1600" i="1" dirty="0" smtClean="0"/>
              <a:t>Journal of Nuclear Materials</a:t>
            </a:r>
            <a:r>
              <a:rPr lang="en-US" sz="1600" dirty="0" smtClean="0"/>
              <a:t> 450 (2014) 176-182</a:t>
            </a:r>
            <a:endParaRPr lang="en-US" sz="1600" dirty="0"/>
          </a:p>
        </p:txBody>
      </p:sp>
    </p:spTree>
    <p:extLst>
      <p:ext uri="{BB962C8B-B14F-4D97-AF65-F5344CB8AC3E}">
        <p14:creationId xmlns:p14="http://schemas.microsoft.com/office/powerpoint/2010/main" val="264478795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06" y="92039"/>
            <a:ext cx="8924323" cy="623248"/>
          </a:xfrm>
        </p:spPr>
        <p:txBody>
          <a:bodyPr/>
          <a:lstStyle/>
          <a:p>
            <a:r>
              <a:rPr lang="en-US" sz="2000" dirty="0" smtClean="0"/>
              <a:t>Target 10 was a “Jet-Flow” target, designed to assess the mitigating effect of flow on cavitation-induced erosion</a:t>
            </a:r>
            <a:endParaRPr lang="en-US" sz="2000" dirty="0"/>
          </a:p>
        </p:txBody>
      </p:sp>
      <p:sp>
        <p:nvSpPr>
          <p:cNvPr id="3" name="Content Placeholder 2"/>
          <p:cNvSpPr>
            <a:spLocks noGrp="1"/>
          </p:cNvSpPr>
          <p:nvPr>
            <p:ph idx="1"/>
          </p:nvPr>
        </p:nvSpPr>
        <p:spPr>
          <a:xfrm>
            <a:off x="79778" y="768603"/>
            <a:ext cx="8954384" cy="1938992"/>
          </a:xfrm>
        </p:spPr>
        <p:txBody>
          <a:bodyPr/>
          <a:lstStyle/>
          <a:p>
            <a:pPr>
              <a:lnSpc>
                <a:spcPct val="80000"/>
              </a:lnSpc>
            </a:pPr>
            <a:r>
              <a:rPr lang="en-US" sz="2000" dirty="0" smtClean="0"/>
              <a:t>The mercury bulk flow of the original target design created a stagnation zone on the inner wall of the mercury vessel</a:t>
            </a:r>
          </a:p>
          <a:p>
            <a:pPr>
              <a:lnSpc>
                <a:spcPct val="80000"/>
              </a:lnSpc>
            </a:pPr>
            <a:r>
              <a:rPr lang="en-US" sz="2000" dirty="0" smtClean="0"/>
              <a:t>Early testing showed that less cavitation-induced erosion occurred to specimens in contact with flowing mercury relative to stagnant mercury</a:t>
            </a:r>
          </a:p>
          <a:p>
            <a:pPr>
              <a:lnSpc>
                <a:spcPct val="80000"/>
              </a:lnSpc>
            </a:pPr>
            <a:r>
              <a:rPr lang="en-US" sz="2000" dirty="0" smtClean="0"/>
              <a:t>A target design with a high-velocity flow of mercury against the inner wall was fabricated to evaluate the mitigating effect of flow on cavitation-induced erosion to the inner wall</a:t>
            </a:r>
            <a:endParaRPr lang="en-US" sz="2000" dirty="0"/>
          </a:p>
        </p:txBody>
      </p:sp>
      <p:grpSp>
        <p:nvGrpSpPr>
          <p:cNvPr id="25" name="Group 24"/>
          <p:cNvGrpSpPr>
            <a:grpSpLocks noChangeAspect="1"/>
          </p:cNvGrpSpPr>
          <p:nvPr/>
        </p:nvGrpSpPr>
        <p:grpSpPr>
          <a:xfrm>
            <a:off x="3626557" y="3503815"/>
            <a:ext cx="4519813" cy="2878692"/>
            <a:chOff x="2911233" y="2642407"/>
            <a:chExt cx="5350978" cy="3408063"/>
          </a:xfrm>
        </p:grpSpPr>
        <p:grpSp>
          <p:nvGrpSpPr>
            <p:cNvPr id="26" name="Group 25"/>
            <p:cNvGrpSpPr/>
            <p:nvPr/>
          </p:nvGrpSpPr>
          <p:grpSpPr>
            <a:xfrm>
              <a:off x="2911233" y="2642407"/>
              <a:ext cx="5350978" cy="3408063"/>
              <a:chOff x="2824647" y="2642407"/>
              <a:chExt cx="5350978" cy="3408063"/>
            </a:xfrm>
          </p:grpSpPr>
          <p:grpSp>
            <p:nvGrpSpPr>
              <p:cNvPr id="30" name="Group 29"/>
              <p:cNvGrpSpPr/>
              <p:nvPr/>
            </p:nvGrpSpPr>
            <p:grpSpPr>
              <a:xfrm>
                <a:off x="2824647" y="2642407"/>
                <a:ext cx="5350978" cy="3408063"/>
                <a:chOff x="2824647" y="2781977"/>
                <a:chExt cx="5350978" cy="3408063"/>
              </a:xfrm>
            </p:grpSpPr>
            <p:pic>
              <p:nvPicPr>
                <p:cNvPr id="36" name="Picture 2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561227" y="2781977"/>
                  <a:ext cx="3614398" cy="2859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Box 36"/>
                <p:cNvSpPr txBox="1">
                  <a:spLocks noChangeArrowheads="1"/>
                </p:cNvSpPr>
                <p:nvPr/>
              </p:nvSpPr>
              <p:spPr bwMode="auto">
                <a:xfrm>
                  <a:off x="2824647" y="5570603"/>
                  <a:ext cx="3230600" cy="61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dirty="0" smtClean="0">
                      <a:latin typeface="+mn-lt"/>
                    </a:rPr>
                    <a:t>High-velocity </a:t>
                  </a:r>
                  <a:r>
                    <a:rPr lang="en-US" sz="1400" dirty="0">
                      <a:latin typeface="+mn-lt"/>
                    </a:rPr>
                    <a:t>m</a:t>
                  </a:r>
                  <a:r>
                    <a:rPr lang="en-US" sz="1400" dirty="0" smtClean="0">
                      <a:latin typeface="+mn-lt"/>
                    </a:rPr>
                    <a:t>ercury </a:t>
                  </a:r>
                  <a:r>
                    <a:rPr lang="en-US" sz="1400" dirty="0">
                      <a:latin typeface="+mn-lt"/>
                    </a:rPr>
                    <a:t>f</a:t>
                  </a:r>
                  <a:r>
                    <a:rPr lang="en-US" sz="1400" dirty="0" smtClean="0">
                      <a:latin typeface="+mn-lt"/>
                    </a:rPr>
                    <a:t>low against </a:t>
                  </a:r>
                  <a:r>
                    <a:rPr lang="en-US" sz="1400" dirty="0">
                      <a:latin typeface="+mn-lt"/>
                    </a:rPr>
                    <a:t>t</a:t>
                  </a:r>
                  <a:r>
                    <a:rPr lang="en-US" sz="1400" dirty="0" smtClean="0">
                      <a:latin typeface="+mn-lt"/>
                    </a:rPr>
                    <a:t>arget </a:t>
                  </a:r>
                  <a:r>
                    <a:rPr lang="en-US" sz="1400" dirty="0">
                      <a:latin typeface="+mn-lt"/>
                    </a:rPr>
                    <a:t>v</a:t>
                  </a:r>
                  <a:r>
                    <a:rPr lang="en-US" sz="1400" dirty="0" smtClean="0">
                      <a:latin typeface="+mn-lt"/>
                    </a:rPr>
                    <a:t>essel </a:t>
                  </a:r>
                  <a:r>
                    <a:rPr lang="en-US" sz="1400" dirty="0">
                      <a:latin typeface="+mn-lt"/>
                    </a:rPr>
                    <a:t>i</a:t>
                  </a:r>
                  <a:r>
                    <a:rPr lang="en-US" sz="1400" dirty="0" smtClean="0">
                      <a:latin typeface="+mn-lt"/>
                    </a:rPr>
                    <a:t>nner </a:t>
                  </a:r>
                  <a:r>
                    <a:rPr lang="en-US" sz="1400" dirty="0">
                      <a:latin typeface="+mn-lt"/>
                    </a:rPr>
                    <a:t>w</a:t>
                  </a:r>
                  <a:r>
                    <a:rPr lang="en-US" sz="1400" dirty="0" smtClean="0">
                      <a:latin typeface="+mn-lt"/>
                    </a:rPr>
                    <a:t>all</a:t>
                  </a:r>
                  <a:endParaRPr lang="en-US" sz="1400" dirty="0">
                    <a:latin typeface="+mn-lt"/>
                  </a:endParaRPr>
                </a:p>
              </p:txBody>
            </p:sp>
          </p:grpSp>
          <p:cxnSp>
            <p:nvCxnSpPr>
              <p:cNvPr id="34" name="Straight Arrow Connector 33"/>
              <p:cNvCxnSpPr/>
              <p:nvPr/>
            </p:nvCxnSpPr>
            <p:spPr>
              <a:xfrm flipH="1">
                <a:off x="6314021" y="4812596"/>
                <a:ext cx="1655483" cy="167341"/>
              </a:xfrm>
              <a:prstGeom prst="straightConnector1">
                <a:avLst/>
              </a:prstGeom>
              <a:ln>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35" name="Freeform 34"/>
              <p:cNvSpPr/>
              <p:nvPr/>
            </p:nvSpPr>
            <p:spPr>
              <a:xfrm>
                <a:off x="4893036" y="3148914"/>
                <a:ext cx="1323865" cy="1876221"/>
              </a:xfrm>
              <a:custGeom>
                <a:avLst/>
                <a:gdLst>
                  <a:gd name="connsiteX0" fmla="*/ 1461445 w 1461445"/>
                  <a:gd name="connsiteY0" fmla="*/ 2517589 h 2517589"/>
                  <a:gd name="connsiteX1" fmla="*/ 27093 w 1461445"/>
                  <a:gd name="connsiteY1" fmla="*/ 1621118 h 2517589"/>
                  <a:gd name="connsiteX2" fmla="*/ 527622 w 1461445"/>
                  <a:gd name="connsiteY2" fmla="*/ 0 h 2517589"/>
                  <a:gd name="connsiteX0" fmla="*/ 1178174 w 1178174"/>
                  <a:gd name="connsiteY0" fmla="*/ 2517589 h 2517589"/>
                  <a:gd name="connsiteX1" fmla="*/ 49023 w 1178174"/>
                  <a:gd name="connsiteY1" fmla="*/ 1382059 h 2517589"/>
                  <a:gd name="connsiteX2" fmla="*/ 244351 w 1178174"/>
                  <a:gd name="connsiteY2" fmla="*/ 0 h 2517589"/>
                  <a:gd name="connsiteX0" fmla="*/ 1222035 w 1222034"/>
                  <a:gd name="connsiteY0" fmla="*/ 2405530 h 2405530"/>
                  <a:gd name="connsiteX1" fmla="*/ 51799 w 1222034"/>
                  <a:gd name="connsiteY1" fmla="*/ 1382059 h 2405530"/>
                  <a:gd name="connsiteX2" fmla="*/ 247127 w 1222034"/>
                  <a:gd name="connsiteY2" fmla="*/ 0 h 2405530"/>
                  <a:gd name="connsiteX0" fmla="*/ 1222035 w 1222035"/>
                  <a:gd name="connsiteY0" fmla="*/ 2405530 h 2405809"/>
                  <a:gd name="connsiteX1" fmla="*/ 51799 w 1222035"/>
                  <a:gd name="connsiteY1" fmla="*/ 1382059 h 2405809"/>
                  <a:gd name="connsiteX2" fmla="*/ 247127 w 1222035"/>
                  <a:gd name="connsiteY2" fmla="*/ 0 h 2405809"/>
                  <a:gd name="connsiteX0" fmla="*/ 1194508 w 1194508"/>
                  <a:gd name="connsiteY0" fmla="*/ 2405530 h 2405809"/>
                  <a:gd name="connsiteX1" fmla="*/ 24272 w 1194508"/>
                  <a:gd name="connsiteY1" fmla="*/ 1382059 h 2405809"/>
                  <a:gd name="connsiteX2" fmla="*/ 219600 w 1194508"/>
                  <a:gd name="connsiteY2" fmla="*/ 0 h 2405809"/>
                  <a:gd name="connsiteX0" fmla="*/ 1207229 w 1207229"/>
                  <a:gd name="connsiteY0" fmla="*/ 2308412 h 2308684"/>
                  <a:gd name="connsiteX1" fmla="*/ 36993 w 1207229"/>
                  <a:gd name="connsiteY1" fmla="*/ 1284941 h 2308684"/>
                  <a:gd name="connsiteX2" fmla="*/ 320360 w 1207229"/>
                  <a:gd name="connsiteY2" fmla="*/ 0 h 2308684"/>
                  <a:gd name="connsiteX0" fmla="*/ 1217844 w 1217844"/>
                  <a:gd name="connsiteY0" fmla="*/ 2308412 h 2308684"/>
                  <a:gd name="connsiteX1" fmla="*/ 47608 w 1217844"/>
                  <a:gd name="connsiteY1" fmla="*/ 1284941 h 2308684"/>
                  <a:gd name="connsiteX2" fmla="*/ 330975 w 1217844"/>
                  <a:gd name="connsiteY2" fmla="*/ 0 h 2308684"/>
                  <a:gd name="connsiteX0" fmla="*/ 1209452 w 1209452"/>
                  <a:gd name="connsiteY0" fmla="*/ 2353235 h 2353510"/>
                  <a:gd name="connsiteX1" fmla="*/ 39216 w 1209452"/>
                  <a:gd name="connsiteY1" fmla="*/ 1329764 h 2353510"/>
                  <a:gd name="connsiteX2" fmla="*/ 369536 w 1209452"/>
                  <a:gd name="connsiteY2" fmla="*/ 0 h 2353510"/>
                  <a:gd name="connsiteX0" fmla="*/ 1214190 w 1214190"/>
                  <a:gd name="connsiteY0" fmla="*/ 2353235 h 2353510"/>
                  <a:gd name="connsiteX1" fmla="*/ 43954 w 1214190"/>
                  <a:gd name="connsiteY1" fmla="*/ 1329764 h 2353510"/>
                  <a:gd name="connsiteX2" fmla="*/ 374274 w 1214190"/>
                  <a:gd name="connsiteY2" fmla="*/ 0 h 2353510"/>
                  <a:gd name="connsiteX0" fmla="*/ 1193816 w 1193816"/>
                  <a:gd name="connsiteY0" fmla="*/ 2353235 h 2353520"/>
                  <a:gd name="connsiteX1" fmla="*/ 23580 w 1193816"/>
                  <a:gd name="connsiteY1" fmla="*/ 1329764 h 2353520"/>
                  <a:gd name="connsiteX2" fmla="*/ 353900 w 1193816"/>
                  <a:gd name="connsiteY2" fmla="*/ 0 h 2353520"/>
                  <a:gd name="connsiteX0" fmla="*/ 1215353 w 1215353"/>
                  <a:gd name="connsiteY0" fmla="*/ 2353235 h 2353504"/>
                  <a:gd name="connsiteX1" fmla="*/ 21639 w 1215353"/>
                  <a:gd name="connsiteY1" fmla="*/ 1292412 h 2353504"/>
                  <a:gd name="connsiteX2" fmla="*/ 375437 w 1215353"/>
                  <a:gd name="connsiteY2" fmla="*/ 0 h 2353504"/>
                  <a:gd name="connsiteX0" fmla="*/ 1231121 w 1231121"/>
                  <a:gd name="connsiteY0" fmla="*/ 2330824 h 2331083"/>
                  <a:gd name="connsiteX1" fmla="*/ 37407 w 1231121"/>
                  <a:gd name="connsiteY1" fmla="*/ 1270001 h 2331083"/>
                  <a:gd name="connsiteX2" fmla="*/ 414682 w 1231121"/>
                  <a:gd name="connsiteY2" fmla="*/ 0 h 2331083"/>
                  <a:gd name="connsiteX0" fmla="*/ 1230612 w 1230612"/>
                  <a:gd name="connsiteY0" fmla="*/ 2330824 h 2331083"/>
                  <a:gd name="connsiteX1" fmla="*/ 36898 w 1230612"/>
                  <a:gd name="connsiteY1" fmla="*/ 1270001 h 2331083"/>
                  <a:gd name="connsiteX2" fmla="*/ 414173 w 1230612"/>
                  <a:gd name="connsiteY2" fmla="*/ 0 h 2331083"/>
                  <a:gd name="connsiteX0" fmla="*/ 1232466 w 1232466"/>
                  <a:gd name="connsiteY0" fmla="*/ 2345765 h 2346025"/>
                  <a:gd name="connsiteX1" fmla="*/ 38752 w 1232466"/>
                  <a:gd name="connsiteY1" fmla="*/ 1284942 h 2346025"/>
                  <a:gd name="connsiteX2" fmla="*/ 404288 w 1232466"/>
                  <a:gd name="connsiteY2" fmla="*/ 0 h 2346025"/>
                  <a:gd name="connsiteX0" fmla="*/ 1233562 w 1233562"/>
                  <a:gd name="connsiteY0" fmla="*/ 2345765 h 2346025"/>
                  <a:gd name="connsiteX1" fmla="*/ 39848 w 1233562"/>
                  <a:gd name="connsiteY1" fmla="*/ 1284942 h 2346025"/>
                  <a:gd name="connsiteX2" fmla="*/ 405384 w 1233562"/>
                  <a:gd name="connsiteY2" fmla="*/ 0 h 2346025"/>
                  <a:gd name="connsiteX0" fmla="*/ 1206498 w 1206498"/>
                  <a:gd name="connsiteY0" fmla="*/ 2345765 h 2346028"/>
                  <a:gd name="connsiteX1" fmla="*/ 12784 w 1206498"/>
                  <a:gd name="connsiteY1" fmla="*/ 1284942 h 2346028"/>
                  <a:gd name="connsiteX2" fmla="*/ 378320 w 1206498"/>
                  <a:gd name="connsiteY2" fmla="*/ 0 h 2346028"/>
                  <a:gd name="connsiteX0" fmla="*/ 1224712 w 1224712"/>
                  <a:gd name="connsiteY0" fmla="*/ 2345765 h 2346028"/>
                  <a:gd name="connsiteX1" fmla="*/ 30998 w 1224712"/>
                  <a:gd name="connsiteY1" fmla="*/ 1284942 h 2346028"/>
                  <a:gd name="connsiteX2" fmla="*/ 396534 w 1224712"/>
                  <a:gd name="connsiteY2" fmla="*/ 0 h 2346028"/>
                  <a:gd name="connsiteX0" fmla="*/ 1214213 w 1214213"/>
                  <a:gd name="connsiteY0" fmla="*/ 2345765 h 2346028"/>
                  <a:gd name="connsiteX1" fmla="*/ 20499 w 1214213"/>
                  <a:gd name="connsiteY1" fmla="*/ 1284942 h 2346028"/>
                  <a:gd name="connsiteX2" fmla="*/ 386035 w 1214213"/>
                  <a:gd name="connsiteY2" fmla="*/ 0 h 2346028"/>
                  <a:gd name="connsiteX0" fmla="*/ 1217333 w 1217333"/>
                  <a:gd name="connsiteY0" fmla="*/ 2345765 h 2346028"/>
                  <a:gd name="connsiteX1" fmla="*/ 23619 w 1217333"/>
                  <a:gd name="connsiteY1" fmla="*/ 1284942 h 2346028"/>
                  <a:gd name="connsiteX2" fmla="*/ 389155 w 1217333"/>
                  <a:gd name="connsiteY2" fmla="*/ 0 h 2346028"/>
                  <a:gd name="connsiteX0" fmla="*/ 1230645 w 1230645"/>
                  <a:gd name="connsiteY0" fmla="*/ 2345765 h 2346025"/>
                  <a:gd name="connsiteX1" fmla="*/ 36931 w 1230645"/>
                  <a:gd name="connsiteY1" fmla="*/ 1284942 h 2346025"/>
                  <a:gd name="connsiteX2" fmla="*/ 443552 w 1230645"/>
                  <a:gd name="connsiteY2" fmla="*/ 0 h 2346025"/>
                  <a:gd name="connsiteX0" fmla="*/ 1230645 w 1230645"/>
                  <a:gd name="connsiteY0" fmla="*/ 2345765 h 2346025"/>
                  <a:gd name="connsiteX1" fmla="*/ 36931 w 1230645"/>
                  <a:gd name="connsiteY1" fmla="*/ 1284942 h 2346025"/>
                  <a:gd name="connsiteX2" fmla="*/ 443552 w 1230645"/>
                  <a:gd name="connsiteY2" fmla="*/ 0 h 2346025"/>
                  <a:gd name="connsiteX0" fmla="*/ 1209599 w 1209599"/>
                  <a:gd name="connsiteY0" fmla="*/ 2345765 h 2346028"/>
                  <a:gd name="connsiteX1" fmla="*/ 39362 w 1209599"/>
                  <a:gd name="connsiteY1" fmla="*/ 1292413 h 2346028"/>
                  <a:gd name="connsiteX2" fmla="*/ 422506 w 1209599"/>
                  <a:gd name="connsiteY2" fmla="*/ 0 h 2346028"/>
                  <a:gd name="connsiteX0" fmla="*/ 1194095 w 1194095"/>
                  <a:gd name="connsiteY0" fmla="*/ 2345765 h 2346028"/>
                  <a:gd name="connsiteX1" fmla="*/ 23858 w 1194095"/>
                  <a:gd name="connsiteY1" fmla="*/ 1292413 h 2346028"/>
                  <a:gd name="connsiteX2" fmla="*/ 407002 w 1194095"/>
                  <a:gd name="connsiteY2" fmla="*/ 0 h 2346028"/>
                  <a:gd name="connsiteX0" fmla="*/ 1210285 w 1210285"/>
                  <a:gd name="connsiteY0" fmla="*/ 2345765 h 2346009"/>
                  <a:gd name="connsiteX1" fmla="*/ 22440 w 1210285"/>
                  <a:gd name="connsiteY1" fmla="*/ 1240119 h 2346009"/>
                  <a:gd name="connsiteX2" fmla="*/ 423192 w 1210285"/>
                  <a:gd name="connsiteY2" fmla="*/ 0 h 2346009"/>
                  <a:gd name="connsiteX0" fmla="*/ 1169206 w 1169206"/>
                  <a:gd name="connsiteY0" fmla="*/ 2248648 h 2248922"/>
                  <a:gd name="connsiteX1" fmla="*/ 34185 w 1169206"/>
                  <a:gd name="connsiteY1" fmla="*/ 1240119 h 2248922"/>
                  <a:gd name="connsiteX2" fmla="*/ 434937 w 1169206"/>
                  <a:gd name="connsiteY2" fmla="*/ 0 h 2248922"/>
                  <a:gd name="connsiteX0" fmla="*/ 1169206 w 1169206"/>
                  <a:gd name="connsiteY0" fmla="*/ 2248648 h 2253234"/>
                  <a:gd name="connsiteX1" fmla="*/ 34185 w 1169206"/>
                  <a:gd name="connsiteY1" fmla="*/ 1240119 h 2253234"/>
                  <a:gd name="connsiteX2" fmla="*/ 434937 w 1169206"/>
                  <a:gd name="connsiteY2" fmla="*/ 0 h 2253234"/>
                  <a:gd name="connsiteX0" fmla="*/ 1146796 w 1146796"/>
                  <a:gd name="connsiteY0" fmla="*/ 2248648 h 2253234"/>
                  <a:gd name="connsiteX1" fmla="*/ 11775 w 1146796"/>
                  <a:gd name="connsiteY1" fmla="*/ 1240119 h 2253234"/>
                  <a:gd name="connsiteX2" fmla="*/ 412527 w 1146796"/>
                  <a:gd name="connsiteY2" fmla="*/ 0 h 2253234"/>
                  <a:gd name="connsiteX0" fmla="*/ 1161726 w 1161726"/>
                  <a:gd name="connsiteY0" fmla="*/ 2248648 h 2253234"/>
                  <a:gd name="connsiteX1" fmla="*/ 26705 w 1161726"/>
                  <a:gd name="connsiteY1" fmla="*/ 1240119 h 2253234"/>
                  <a:gd name="connsiteX2" fmla="*/ 480281 w 1161726"/>
                  <a:gd name="connsiteY2" fmla="*/ 0 h 2253234"/>
                  <a:gd name="connsiteX0" fmla="*/ 1148656 w 1148656"/>
                  <a:gd name="connsiteY0" fmla="*/ 2248648 h 2253325"/>
                  <a:gd name="connsiteX1" fmla="*/ 13635 w 1148656"/>
                  <a:gd name="connsiteY1" fmla="*/ 1240119 h 2253325"/>
                  <a:gd name="connsiteX2" fmla="*/ 467211 w 1148656"/>
                  <a:gd name="connsiteY2" fmla="*/ 0 h 2253325"/>
                  <a:gd name="connsiteX0" fmla="*/ 1154267 w 1154267"/>
                  <a:gd name="connsiteY0" fmla="*/ 2248648 h 2252977"/>
                  <a:gd name="connsiteX1" fmla="*/ 13377 w 1154267"/>
                  <a:gd name="connsiteY1" fmla="*/ 1180354 h 2252977"/>
                  <a:gd name="connsiteX2" fmla="*/ 472822 w 1154267"/>
                  <a:gd name="connsiteY2" fmla="*/ 0 h 2252977"/>
                  <a:gd name="connsiteX0" fmla="*/ 1141657 w 1141657"/>
                  <a:gd name="connsiteY0" fmla="*/ 2248648 h 2252977"/>
                  <a:gd name="connsiteX1" fmla="*/ 767 w 1141657"/>
                  <a:gd name="connsiteY1" fmla="*/ 1180354 h 2252977"/>
                  <a:gd name="connsiteX2" fmla="*/ 460212 w 1141657"/>
                  <a:gd name="connsiteY2" fmla="*/ 0 h 2252977"/>
                  <a:gd name="connsiteX0" fmla="*/ 1149488 w 1149488"/>
                  <a:gd name="connsiteY0" fmla="*/ 2248648 h 2252977"/>
                  <a:gd name="connsiteX1" fmla="*/ 8598 w 1149488"/>
                  <a:gd name="connsiteY1" fmla="*/ 1180354 h 2252977"/>
                  <a:gd name="connsiteX2" fmla="*/ 468043 w 1149488"/>
                  <a:gd name="connsiteY2" fmla="*/ 0 h 2252977"/>
                  <a:gd name="connsiteX0" fmla="*/ 1149488 w 1149488"/>
                  <a:gd name="connsiteY0" fmla="*/ 2248648 h 2262195"/>
                  <a:gd name="connsiteX1" fmla="*/ 8598 w 1149488"/>
                  <a:gd name="connsiteY1" fmla="*/ 1180354 h 2262195"/>
                  <a:gd name="connsiteX2" fmla="*/ 468043 w 1149488"/>
                  <a:gd name="connsiteY2" fmla="*/ 0 h 2262195"/>
                  <a:gd name="connsiteX0" fmla="*/ 1150457 w 1150457"/>
                  <a:gd name="connsiteY0" fmla="*/ 2248648 h 2262195"/>
                  <a:gd name="connsiteX1" fmla="*/ 9567 w 1150457"/>
                  <a:gd name="connsiteY1" fmla="*/ 1180354 h 2262195"/>
                  <a:gd name="connsiteX2" fmla="*/ 469012 w 1150457"/>
                  <a:gd name="connsiteY2" fmla="*/ 0 h 2262195"/>
                  <a:gd name="connsiteX0" fmla="*/ 1150249 w 1150249"/>
                  <a:gd name="connsiteY0" fmla="*/ 2248648 h 2262195"/>
                  <a:gd name="connsiteX1" fmla="*/ 9359 w 1150249"/>
                  <a:gd name="connsiteY1" fmla="*/ 1180354 h 2262195"/>
                  <a:gd name="connsiteX2" fmla="*/ 468804 w 1150249"/>
                  <a:gd name="connsiteY2" fmla="*/ 0 h 2262195"/>
                  <a:gd name="connsiteX0" fmla="*/ 1058295 w 1058295"/>
                  <a:gd name="connsiteY0" fmla="*/ 2248648 h 2266711"/>
                  <a:gd name="connsiteX1" fmla="*/ 14748 w 1058295"/>
                  <a:gd name="connsiteY1" fmla="*/ 1409574 h 2266711"/>
                  <a:gd name="connsiteX2" fmla="*/ 376850 w 1058295"/>
                  <a:gd name="connsiteY2" fmla="*/ 0 h 2266711"/>
                  <a:gd name="connsiteX0" fmla="*/ 1067088 w 1067088"/>
                  <a:gd name="connsiteY0" fmla="*/ 1845965 h 1862161"/>
                  <a:gd name="connsiteX1" fmla="*/ 23541 w 1067088"/>
                  <a:gd name="connsiteY1" fmla="*/ 1006891 h 1862161"/>
                  <a:gd name="connsiteX2" fmla="*/ 473252 w 1067088"/>
                  <a:gd name="connsiteY2" fmla="*/ 0 h 1862161"/>
                  <a:gd name="connsiteX0" fmla="*/ 1049549 w 1049549"/>
                  <a:gd name="connsiteY0" fmla="*/ 1845965 h 1862821"/>
                  <a:gd name="connsiteX1" fmla="*/ 6002 w 1049549"/>
                  <a:gd name="connsiteY1" fmla="*/ 1006891 h 1862821"/>
                  <a:gd name="connsiteX2" fmla="*/ 455713 w 1049549"/>
                  <a:gd name="connsiteY2" fmla="*/ 0 h 1862821"/>
                  <a:gd name="connsiteX0" fmla="*/ 1049549 w 1049549"/>
                  <a:gd name="connsiteY0" fmla="*/ 1845965 h 1876668"/>
                  <a:gd name="connsiteX1" fmla="*/ 6002 w 1049549"/>
                  <a:gd name="connsiteY1" fmla="*/ 1006891 h 1876668"/>
                  <a:gd name="connsiteX2" fmla="*/ 455713 w 1049549"/>
                  <a:gd name="connsiteY2" fmla="*/ 0 h 1876668"/>
                  <a:gd name="connsiteX0" fmla="*/ 1049549 w 1049549"/>
                  <a:gd name="connsiteY0" fmla="*/ 1845965 h 1876668"/>
                  <a:gd name="connsiteX1" fmla="*/ 6002 w 1049549"/>
                  <a:gd name="connsiteY1" fmla="*/ 1006891 h 1876668"/>
                  <a:gd name="connsiteX2" fmla="*/ 455713 w 1049549"/>
                  <a:gd name="connsiteY2" fmla="*/ 0 h 1876668"/>
                  <a:gd name="connsiteX0" fmla="*/ 1040093 w 1040093"/>
                  <a:gd name="connsiteY0" fmla="*/ 1845965 h 1876221"/>
                  <a:gd name="connsiteX1" fmla="*/ 6281 w 1040093"/>
                  <a:gd name="connsiteY1" fmla="*/ 994501 h 1876221"/>
                  <a:gd name="connsiteX2" fmla="*/ 446257 w 1040093"/>
                  <a:gd name="connsiteY2" fmla="*/ 0 h 1876221"/>
                </a:gdLst>
                <a:ahLst/>
                <a:cxnLst>
                  <a:cxn ang="0">
                    <a:pos x="connsiteX0" y="connsiteY0"/>
                  </a:cxn>
                  <a:cxn ang="0">
                    <a:pos x="connsiteX1" y="connsiteY1"/>
                  </a:cxn>
                  <a:cxn ang="0">
                    <a:pos x="connsiteX2" y="connsiteY2"/>
                  </a:cxn>
                </a:cxnLst>
                <a:rect l="l" t="t" r="r" b="b"/>
                <a:pathLst>
                  <a:path w="1040093" h="1876221">
                    <a:moveTo>
                      <a:pt x="1040093" y="1845965"/>
                    </a:moveTo>
                    <a:cubicBezTo>
                      <a:pt x="336173" y="2029343"/>
                      <a:pt x="46848" y="1333138"/>
                      <a:pt x="6281" y="994501"/>
                    </a:cubicBezTo>
                    <a:cubicBezTo>
                      <a:pt x="-34286" y="655864"/>
                      <a:pt x="122729" y="99822"/>
                      <a:pt x="446257" y="0"/>
                    </a:cubicBezTo>
                  </a:path>
                </a:pathLst>
              </a:custGeom>
              <a:ln>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7" name="Freeform 26"/>
            <p:cNvSpPr>
              <a:spLocks noChangeAspect="1"/>
            </p:cNvSpPr>
            <p:nvPr/>
          </p:nvSpPr>
          <p:spPr>
            <a:xfrm>
              <a:off x="5080890" y="3228554"/>
              <a:ext cx="620496" cy="1565768"/>
            </a:xfrm>
            <a:custGeom>
              <a:avLst/>
              <a:gdLst>
                <a:gd name="connsiteX0" fmla="*/ 1461445 w 1461445"/>
                <a:gd name="connsiteY0" fmla="*/ 2517589 h 2517589"/>
                <a:gd name="connsiteX1" fmla="*/ 27093 w 1461445"/>
                <a:gd name="connsiteY1" fmla="*/ 1621118 h 2517589"/>
                <a:gd name="connsiteX2" fmla="*/ 527622 w 1461445"/>
                <a:gd name="connsiteY2" fmla="*/ 0 h 2517589"/>
                <a:gd name="connsiteX0" fmla="*/ 1178174 w 1178174"/>
                <a:gd name="connsiteY0" fmla="*/ 2517589 h 2517589"/>
                <a:gd name="connsiteX1" fmla="*/ 49023 w 1178174"/>
                <a:gd name="connsiteY1" fmla="*/ 1382059 h 2517589"/>
                <a:gd name="connsiteX2" fmla="*/ 244351 w 1178174"/>
                <a:gd name="connsiteY2" fmla="*/ 0 h 2517589"/>
                <a:gd name="connsiteX0" fmla="*/ 1222035 w 1222034"/>
                <a:gd name="connsiteY0" fmla="*/ 2405530 h 2405530"/>
                <a:gd name="connsiteX1" fmla="*/ 51799 w 1222034"/>
                <a:gd name="connsiteY1" fmla="*/ 1382059 h 2405530"/>
                <a:gd name="connsiteX2" fmla="*/ 247127 w 1222034"/>
                <a:gd name="connsiteY2" fmla="*/ 0 h 2405530"/>
                <a:gd name="connsiteX0" fmla="*/ 1222035 w 1222035"/>
                <a:gd name="connsiteY0" fmla="*/ 2405530 h 2405809"/>
                <a:gd name="connsiteX1" fmla="*/ 51799 w 1222035"/>
                <a:gd name="connsiteY1" fmla="*/ 1382059 h 2405809"/>
                <a:gd name="connsiteX2" fmla="*/ 247127 w 1222035"/>
                <a:gd name="connsiteY2" fmla="*/ 0 h 2405809"/>
                <a:gd name="connsiteX0" fmla="*/ 1194508 w 1194508"/>
                <a:gd name="connsiteY0" fmla="*/ 2405530 h 2405809"/>
                <a:gd name="connsiteX1" fmla="*/ 24272 w 1194508"/>
                <a:gd name="connsiteY1" fmla="*/ 1382059 h 2405809"/>
                <a:gd name="connsiteX2" fmla="*/ 219600 w 1194508"/>
                <a:gd name="connsiteY2" fmla="*/ 0 h 2405809"/>
                <a:gd name="connsiteX0" fmla="*/ 1207229 w 1207229"/>
                <a:gd name="connsiteY0" fmla="*/ 2308412 h 2308684"/>
                <a:gd name="connsiteX1" fmla="*/ 36993 w 1207229"/>
                <a:gd name="connsiteY1" fmla="*/ 1284941 h 2308684"/>
                <a:gd name="connsiteX2" fmla="*/ 320360 w 1207229"/>
                <a:gd name="connsiteY2" fmla="*/ 0 h 2308684"/>
                <a:gd name="connsiteX0" fmla="*/ 1217844 w 1217844"/>
                <a:gd name="connsiteY0" fmla="*/ 2308412 h 2308684"/>
                <a:gd name="connsiteX1" fmla="*/ 47608 w 1217844"/>
                <a:gd name="connsiteY1" fmla="*/ 1284941 h 2308684"/>
                <a:gd name="connsiteX2" fmla="*/ 330975 w 1217844"/>
                <a:gd name="connsiteY2" fmla="*/ 0 h 2308684"/>
                <a:gd name="connsiteX0" fmla="*/ 1209452 w 1209452"/>
                <a:gd name="connsiteY0" fmla="*/ 2353235 h 2353510"/>
                <a:gd name="connsiteX1" fmla="*/ 39216 w 1209452"/>
                <a:gd name="connsiteY1" fmla="*/ 1329764 h 2353510"/>
                <a:gd name="connsiteX2" fmla="*/ 369536 w 1209452"/>
                <a:gd name="connsiteY2" fmla="*/ 0 h 2353510"/>
                <a:gd name="connsiteX0" fmla="*/ 1214190 w 1214190"/>
                <a:gd name="connsiteY0" fmla="*/ 2353235 h 2353510"/>
                <a:gd name="connsiteX1" fmla="*/ 43954 w 1214190"/>
                <a:gd name="connsiteY1" fmla="*/ 1329764 h 2353510"/>
                <a:gd name="connsiteX2" fmla="*/ 374274 w 1214190"/>
                <a:gd name="connsiteY2" fmla="*/ 0 h 2353510"/>
                <a:gd name="connsiteX0" fmla="*/ 1193816 w 1193816"/>
                <a:gd name="connsiteY0" fmla="*/ 2353235 h 2353520"/>
                <a:gd name="connsiteX1" fmla="*/ 23580 w 1193816"/>
                <a:gd name="connsiteY1" fmla="*/ 1329764 h 2353520"/>
                <a:gd name="connsiteX2" fmla="*/ 353900 w 1193816"/>
                <a:gd name="connsiteY2" fmla="*/ 0 h 2353520"/>
                <a:gd name="connsiteX0" fmla="*/ 1215353 w 1215353"/>
                <a:gd name="connsiteY0" fmla="*/ 2353235 h 2353504"/>
                <a:gd name="connsiteX1" fmla="*/ 21639 w 1215353"/>
                <a:gd name="connsiteY1" fmla="*/ 1292412 h 2353504"/>
                <a:gd name="connsiteX2" fmla="*/ 375437 w 1215353"/>
                <a:gd name="connsiteY2" fmla="*/ 0 h 2353504"/>
                <a:gd name="connsiteX0" fmla="*/ 1231121 w 1231121"/>
                <a:gd name="connsiteY0" fmla="*/ 2330824 h 2331083"/>
                <a:gd name="connsiteX1" fmla="*/ 37407 w 1231121"/>
                <a:gd name="connsiteY1" fmla="*/ 1270001 h 2331083"/>
                <a:gd name="connsiteX2" fmla="*/ 414682 w 1231121"/>
                <a:gd name="connsiteY2" fmla="*/ 0 h 2331083"/>
                <a:gd name="connsiteX0" fmla="*/ 1230612 w 1230612"/>
                <a:gd name="connsiteY0" fmla="*/ 2330824 h 2331083"/>
                <a:gd name="connsiteX1" fmla="*/ 36898 w 1230612"/>
                <a:gd name="connsiteY1" fmla="*/ 1270001 h 2331083"/>
                <a:gd name="connsiteX2" fmla="*/ 414173 w 1230612"/>
                <a:gd name="connsiteY2" fmla="*/ 0 h 2331083"/>
                <a:gd name="connsiteX0" fmla="*/ 1232466 w 1232466"/>
                <a:gd name="connsiteY0" fmla="*/ 2345765 h 2346025"/>
                <a:gd name="connsiteX1" fmla="*/ 38752 w 1232466"/>
                <a:gd name="connsiteY1" fmla="*/ 1284942 h 2346025"/>
                <a:gd name="connsiteX2" fmla="*/ 404288 w 1232466"/>
                <a:gd name="connsiteY2" fmla="*/ 0 h 2346025"/>
                <a:gd name="connsiteX0" fmla="*/ 1233562 w 1233562"/>
                <a:gd name="connsiteY0" fmla="*/ 2345765 h 2346025"/>
                <a:gd name="connsiteX1" fmla="*/ 39848 w 1233562"/>
                <a:gd name="connsiteY1" fmla="*/ 1284942 h 2346025"/>
                <a:gd name="connsiteX2" fmla="*/ 405384 w 1233562"/>
                <a:gd name="connsiteY2" fmla="*/ 0 h 2346025"/>
                <a:gd name="connsiteX0" fmla="*/ 1206498 w 1206498"/>
                <a:gd name="connsiteY0" fmla="*/ 2345765 h 2346028"/>
                <a:gd name="connsiteX1" fmla="*/ 12784 w 1206498"/>
                <a:gd name="connsiteY1" fmla="*/ 1284942 h 2346028"/>
                <a:gd name="connsiteX2" fmla="*/ 378320 w 1206498"/>
                <a:gd name="connsiteY2" fmla="*/ 0 h 2346028"/>
                <a:gd name="connsiteX0" fmla="*/ 1224712 w 1224712"/>
                <a:gd name="connsiteY0" fmla="*/ 2345765 h 2346028"/>
                <a:gd name="connsiteX1" fmla="*/ 30998 w 1224712"/>
                <a:gd name="connsiteY1" fmla="*/ 1284942 h 2346028"/>
                <a:gd name="connsiteX2" fmla="*/ 396534 w 1224712"/>
                <a:gd name="connsiteY2" fmla="*/ 0 h 2346028"/>
                <a:gd name="connsiteX0" fmla="*/ 1214213 w 1214213"/>
                <a:gd name="connsiteY0" fmla="*/ 2345765 h 2346028"/>
                <a:gd name="connsiteX1" fmla="*/ 20499 w 1214213"/>
                <a:gd name="connsiteY1" fmla="*/ 1284942 h 2346028"/>
                <a:gd name="connsiteX2" fmla="*/ 386035 w 1214213"/>
                <a:gd name="connsiteY2" fmla="*/ 0 h 2346028"/>
                <a:gd name="connsiteX0" fmla="*/ 1217333 w 1217333"/>
                <a:gd name="connsiteY0" fmla="*/ 2345765 h 2346028"/>
                <a:gd name="connsiteX1" fmla="*/ 23619 w 1217333"/>
                <a:gd name="connsiteY1" fmla="*/ 1284942 h 2346028"/>
                <a:gd name="connsiteX2" fmla="*/ 389155 w 1217333"/>
                <a:gd name="connsiteY2" fmla="*/ 0 h 2346028"/>
                <a:gd name="connsiteX0" fmla="*/ 1230645 w 1230645"/>
                <a:gd name="connsiteY0" fmla="*/ 2345765 h 2346025"/>
                <a:gd name="connsiteX1" fmla="*/ 36931 w 1230645"/>
                <a:gd name="connsiteY1" fmla="*/ 1284942 h 2346025"/>
                <a:gd name="connsiteX2" fmla="*/ 443552 w 1230645"/>
                <a:gd name="connsiteY2" fmla="*/ 0 h 2346025"/>
                <a:gd name="connsiteX0" fmla="*/ 1230645 w 1230645"/>
                <a:gd name="connsiteY0" fmla="*/ 2345765 h 2346025"/>
                <a:gd name="connsiteX1" fmla="*/ 36931 w 1230645"/>
                <a:gd name="connsiteY1" fmla="*/ 1284942 h 2346025"/>
                <a:gd name="connsiteX2" fmla="*/ 443552 w 1230645"/>
                <a:gd name="connsiteY2" fmla="*/ 0 h 2346025"/>
                <a:gd name="connsiteX0" fmla="*/ 1209599 w 1209599"/>
                <a:gd name="connsiteY0" fmla="*/ 2345765 h 2346028"/>
                <a:gd name="connsiteX1" fmla="*/ 39362 w 1209599"/>
                <a:gd name="connsiteY1" fmla="*/ 1292413 h 2346028"/>
                <a:gd name="connsiteX2" fmla="*/ 422506 w 1209599"/>
                <a:gd name="connsiteY2" fmla="*/ 0 h 2346028"/>
                <a:gd name="connsiteX0" fmla="*/ 1194095 w 1194095"/>
                <a:gd name="connsiteY0" fmla="*/ 2345765 h 2346028"/>
                <a:gd name="connsiteX1" fmla="*/ 23858 w 1194095"/>
                <a:gd name="connsiteY1" fmla="*/ 1292413 h 2346028"/>
                <a:gd name="connsiteX2" fmla="*/ 407002 w 1194095"/>
                <a:gd name="connsiteY2" fmla="*/ 0 h 2346028"/>
                <a:gd name="connsiteX0" fmla="*/ 1210285 w 1210285"/>
                <a:gd name="connsiteY0" fmla="*/ 2345765 h 2346009"/>
                <a:gd name="connsiteX1" fmla="*/ 22440 w 1210285"/>
                <a:gd name="connsiteY1" fmla="*/ 1240119 h 2346009"/>
                <a:gd name="connsiteX2" fmla="*/ 423192 w 1210285"/>
                <a:gd name="connsiteY2" fmla="*/ 0 h 2346009"/>
                <a:gd name="connsiteX0" fmla="*/ 1169206 w 1169206"/>
                <a:gd name="connsiteY0" fmla="*/ 2248648 h 2248922"/>
                <a:gd name="connsiteX1" fmla="*/ 34185 w 1169206"/>
                <a:gd name="connsiteY1" fmla="*/ 1240119 h 2248922"/>
                <a:gd name="connsiteX2" fmla="*/ 434937 w 1169206"/>
                <a:gd name="connsiteY2" fmla="*/ 0 h 2248922"/>
                <a:gd name="connsiteX0" fmla="*/ 1169206 w 1169206"/>
                <a:gd name="connsiteY0" fmla="*/ 2248648 h 2253234"/>
                <a:gd name="connsiteX1" fmla="*/ 34185 w 1169206"/>
                <a:gd name="connsiteY1" fmla="*/ 1240119 h 2253234"/>
                <a:gd name="connsiteX2" fmla="*/ 434937 w 1169206"/>
                <a:gd name="connsiteY2" fmla="*/ 0 h 2253234"/>
                <a:gd name="connsiteX0" fmla="*/ 1146796 w 1146796"/>
                <a:gd name="connsiteY0" fmla="*/ 2248648 h 2253234"/>
                <a:gd name="connsiteX1" fmla="*/ 11775 w 1146796"/>
                <a:gd name="connsiteY1" fmla="*/ 1240119 h 2253234"/>
                <a:gd name="connsiteX2" fmla="*/ 412527 w 1146796"/>
                <a:gd name="connsiteY2" fmla="*/ 0 h 2253234"/>
                <a:gd name="connsiteX0" fmla="*/ 1161726 w 1161726"/>
                <a:gd name="connsiteY0" fmla="*/ 2248648 h 2253234"/>
                <a:gd name="connsiteX1" fmla="*/ 26705 w 1161726"/>
                <a:gd name="connsiteY1" fmla="*/ 1240119 h 2253234"/>
                <a:gd name="connsiteX2" fmla="*/ 480281 w 1161726"/>
                <a:gd name="connsiteY2" fmla="*/ 0 h 2253234"/>
                <a:gd name="connsiteX0" fmla="*/ 1148656 w 1148656"/>
                <a:gd name="connsiteY0" fmla="*/ 2248648 h 2253325"/>
                <a:gd name="connsiteX1" fmla="*/ 13635 w 1148656"/>
                <a:gd name="connsiteY1" fmla="*/ 1240119 h 2253325"/>
                <a:gd name="connsiteX2" fmla="*/ 467211 w 1148656"/>
                <a:gd name="connsiteY2" fmla="*/ 0 h 2253325"/>
                <a:gd name="connsiteX0" fmla="*/ 1154267 w 1154267"/>
                <a:gd name="connsiteY0" fmla="*/ 2248648 h 2252977"/>
                <a:gd name="connsiteX1" fmla="*/ 13377 w 1154267"/>
                <a:gd name="connsiteY1" fmla="*/ 1180354 h 2252977"/>
                <a:gd name="connsiteX2" fmla="*/ 472822 w 1154267"/>
                <a:gd name="connsiteY2" fmla="*/ 0 h 2252977"/>
                <a:gd name="connsiteX0" fmla="*/ 1141657 w 1141657"/>
                <a:gd name="connsiteY0" fmla="*/ 2248648 h 2252977"/>
                <a:gd name="connsiteX1" fmla="*/ 767 w 1141657"/>
                <a:gd name="connsiteY1" fmla="*/ 1180354 h 2252977"/>
                <a:gd name="connsiteX2" fmla="*/ 460212 w 1141657"/>
                <a:gd name="connsiteY2" fmla="*/ 0 h 2252977"/>
                <a:gd name="connsiteX0" fmla="*/ 1149488 w 1149488"/>
                <a:gd name="connsiteY0" fmla="*/ 2248648 h 2252977"/>
                <a:gd name="connsiteX1" fmla="*/ 8598 w 1149488"/>
                <a:gd name="connsiteY1" fmla="*/ 1180354 h 2252977"/>
                <a:gd name="connsiteX2" fmla="*/ 468043 w 1149488"/>
                <a:gd name="connsiteY2" fmla="*/ 0 h 2252977"/>
                <a:gd name="connsiteX0" fmla="*/ 1149488 w 1149488"/>
                <a:gd name="connsiteY0" fmla="*/ 2248648 h 2262195"/>
                <a:gd name="connsiteX1" fmla="*/ 8598 w 1149488"/>
                <a:gd name="connsiteY1" fmla="*/ 1180354 h 2262195"/>
                <a:gd name="connsiteX2" fmla="*/ 468043 w 1149488"/>
                <a:gd name="connsiteY2" fmla="*/ 0 h 2262195"/>
                <a:gd name="connsiteX0" fmla="*/ 1150457 w 1150457"/>
                <a:gd name="connsiteY0" fmla="*/ 2248648 h 2262195"/>
                <a:gd name="connsiteX1" fmla="*/ 9567 w 1150457"/>
                <a:gd name="connsiteY1" fmla="*/ 1180354 h 2262195"/>
                <a:gd name="connsiteX2" fmla="*/ 469012 w 1150457"/>
                <a:gd name="connsiteY2" fmla="*/ 0 h 2262195"/>
                <a:gd name="connsiteX0" fmla="*/ 1150249 w 1150249"/>
                <a:gd name="connsiteY0" fmla="*/ 2248648 h 2262195"/>
                <a:gd name="connsiteX1" fmla="*/ 9359 w 1150249"/>
                <a:gd name="connsiteY1" fmla="*/ 1180354 h 2262195"/>
                <a:gd name="connsiteX2" fmla="*/ 468804 w 1150249"/>
                <a:gd name="connsiteY2" fmla="*/ 0 h 2262195"/>
                <a:gd name="connsiteX0" fmla="*/ 1058295 w 1058295"/>
                <a:gd name="connsiteY0" fmla="*/ 2248648 h 2266711"/>
                <a:gd name="connsiteX1" fmla="*/ 14748 w 1058295"/>
                <a:gd name="connsiteY1" fmla="*/ 1409574 h 2266711"/>
                <a:gd name="connsiteX2" fmla="*/ 376850 w 1058295"/>
                <a:gd name="connsiteY2" fmla="*/ 0 h 2266711"/>
                <a:gd name="connsiteX0" fmla="*/ 1067088 w 1067088"/>
                <a:gd name="connsiteY0" fmla="*/ 1845965 h 1862161"/>
                <a:gd name="connsiteX1" fmla="*/ 23541 w 1067088"/>
                <a:gd name="connsiteY1" fmla="*/ 1006891 h 1862161"/>
                <a:gd name="connsiteX2" fmla="*/ 473252 w 1067088"/>
                <a:gd name="connsiteY2" fmla="*/ 0 h 1862161"/>
                <a:gd name="connsiteX0" fmla="*/ 1049549 w 1049549"/>
                <a:gd name="connsiteY0" fmla="*/ 1845965 h 1862821"/>
                <a:gd name="connsiteX1" fmla="*/ 6002 w 1049549"/>
                <a:gd name="connsiteY1" fmla="*/ 1006891 h 1862821"/>
                <a:gd name="connsiteX2" fmla="*/ 455713 w 1049549"/>
                <a:gd name="connsiteY2" fmla="*/ 0 h 1862821"/>
                <a:gd name="connsiteX0" fmla="*/ 1049549 w 1049549"/>
                <a:gd name="connsiteY0" fmla="*/ 1845965 h 1876668"/>
                <a:gd name="connsiteX1" fmla="*/ 6002 w 1049549"/>
                <a:gd name="connsiteY1" fmla="*/ 1006891 h 1876668"/>
                <a:gd name="connsiteX2" fmla="*/ 455713 w 1049549"/>
                <a:gd name="connsiteY2" fmla="*/ 0 h 1876668"/>
                <a:gd name="connsiteX0" fmla="*/ 1049549 w 1049549"/>
                <a:gd name="connsiteY0" fmla="*/ 1845965 h 1876668"/>
                <a:gd name="connsiteX1" fmla="*/ 6002 w 1049549"/>
                <a:gd name="connsiteY1" fmla="*/ 1006891 h 1876668"/>
                <a:gd name="connsiteX2" fmla="*/ 455713 w 1049549"/>
                <a:gd name="connsiteY2" fmla="*/ 0 h 1876668"/>
                <a:gd name="connsiteX0" fmla="*/ 1040093 w 1040093"/>
                <a:gd name="connsiteY0" fmla="*/ 1845965 h 1876221"/>
                <a:gd name="connsiteX1" fmla="*/ 6281 w 1040093"/>
                <a:gd name="connsiteY1" fmla="*/ 994501 h 1876221"/>
                <a:gd name="connsiteX2" fmla="*/ 446257 w 1040093"/>
                <a:gd name="connsiteY2" fmla="*/ 0 h 1876221"/>
                <a:gd name="connsiteX0" fmla="*/ 634594 w 634594"/>
                <a:gd name="connsiteY0" fmla="*/ 2118115 h 2141006"/>
                <a:gd name="connsiteX1" fmla="*/ 6281 w 634594"/>
                <a:gd name="connsiteY1" fmla="*/ 994501 h 2141006"/>
                <a:gd name="connsiteX2" fmla="*/ 446257 w 634594"/>
                <a:gd name="connsiteY2" fmla="*/ 0 h 2141006"/>
                <a:gd name="connsiteX0" fmla="*/ 634594 w 634594"/>
                <a:gd name="connsiteY0" fmla="*/ 2118115 h 2118115"/>
                <a:gd name="connsiteX1" fmla="*/ 6281 w 634594"/>
                <a:gd name="connsiteY1" fmla="*/ 994501 h 2118115"/>
                <a:gd name="connsiteX2" fmla="*/ 446257 w 634594"/>
                <a:gd name="connsiteY2" fmla="*/ 0 h 2118115"/>
                <a:gd name="connsiteX0" fmla="*/ 634011 w 634011"/>
                <a:gd name="connsiteY0" fmla="*/ 2118115 h 2118115"/>
                <a:gd name="connsiteX1" fmla="*/ 5698 w 634011"/>
                <a:gd name="connsiteY1" fmla="*/ 994501 h 2118115"/>
                <a:gd name="connsiteX2" fmla="*/ 445674 w 634011"/>
                <a:gd name="connsiteY2" fmla="*/ 0 h 2118115"/>
                <a:gd name="connsiteX0" fmla="*/ 635096 w 635096"/>
                <a:gd name="connsiteY0" fmla="*/ 2127498 h 2127498"/>
                <a:gd name="connsiteX1" fmla="*/ 6783 w 635096"/>
                <a:gd name="connsiteY1" fmla="*/ 1003884 h 2127498"/>
                <a:gd name="connsiteX2" fmla="*/ 409896 w 635096"/>
                <a:gd name="connsiteY2" fmla="*/ 0 h 2127498"/>
                <a:gd name="connsiteX0" fmla="*/ 692484 w 692484"/>
                <a:gd name="connsiteY0" fmla="*/ 2127498 h 2127498"/>
                <a:gd name="connsiteX1" fmla="*/ 5190 w 692484"/>
                <a:gd name="connsiteY1" fmla="*/ 1022653 h 2127498"/>
                <a:gd name="connsiteX2" fmla="*/ 467284 w 692484"/>
                <a:gd name="connsiteY2" fmla="*/ 0 h 2127498"/>
                <a:gd name="connsiteX0" fmla="*/ 692484 w 692484"/>
                <a:gd name="connsiteY0" fmla="*/ 2127498 h 2127498"/>
                <a:gd name="connsiteX1" fmla="*/ 5190 w 692484"/>
                <a:gd name="connsiteY1" fmla="*/ 1022653 h 2127498"/>
                <a:gd name="connsiteX2" fmla="*/ 467284 w 692484"/>
                <a:gd name="connsiteY2" fmla="*/ 0 h 2127498"/>
                <a:gd name="connsiteX0" fmla="*/ 692484 w 692484"/>
                <a:gd name="connsiteY0" fmla="*/ 2127498 h 2127498"/>
                <a:gd name="connsiteX1" fmla="*/ 5190 w 692484"/>
                <a:gd name="connsiteY1" fmla="*/ 1022653 h 2127498"/>
                <a:gd name="connsiteX2" fmla="*/ 467284 w 692484"/>
                <a:gd name="connsiteY2" fmla="*/ 0 h 2127498"/>
                <a:gd name="connsiteX0" fmla="*/ 692484 w 692484"/>
                <a:gd name="connsiteY0" fmla="*/ 2221343 h 2221343"/>
                <a:gd name="connsiteX1" fmla="*/ 5190 w 692484"/>
                <a:gd name="connsiteY1" fmla="*/ 1116498 h 2221343"/>
                <a:gd name="connsiteX2" fmla="*/ 467284 w 692484"/>
                <a:gd name="connsiteY2" fmla="*/ 0 h 2221343"/>
                <a:gd name="connsiteX0" fmla="*/ 691603 w 691603"/>
                <a:gd name="connsiteY0" fmla="*/ 2221343 h 2221343"/>
                <a:gd name="connsiteX1" fmla="*/ 4309 w 691603"/>
                <a:gd name="connsiteY1" fmla="*/ 1116498 h 2221343"/>
                <a:gd name="connsiteX2" fmla="*/ 466403 w 691603"/>
                <a:gd name="connsiteY2" fmla="*/ 0 h 2221343"/>
              </a:gdLst>
              <a:ahLst/>
              <a:cxnLst>
                <a:cxn ang="0">
                  <a:pos x="connsiteX0" y="connsiteY0"/>
                </a:cxn>
                <a:cxn ang="0">
                  <a:pos x="connsiteX1" y="connsiteY1"/>
                </a:cxn>
                <a:cxn ang="0">
                  <a:pos x="connsiteX2" y="connsiteY2"/>
                </a:cxn>
              </a:cxnLst>
              <a:rect l="l" t="t" r="r" b="b"/>
              <a:pathLst>
                <a:path w="691603" h="2221343">
                  <a:moveTo>
                    <a:pt x="691603" y="2221343"/>
                  </a:moveTo>
                  <a:cubicBezTo>
                    <a:pt x="113020" y="1860419"/>
                    <a:pt x="52249" y="1426983"/>
                    <a:pt x="4309" y="1116498"/>
                  </a:cubicBezTo>
                  <a:cubicBezTo>
                    <a:pt x="-36258" y="552633"/>
                    <a:pt x="216604" y="278129"/>
                    <a:pt x="466403" y="0"/>
                  </a:cubicBezTo>
                </a:path>
              </a:pathLst>
            </a:custGeom>
            <a:ln>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Freeform 27"/>
            <p:cNvSpPr>
              <a:spLocks noChangeAspect="1"/>
            </p:cNvSpPr>
            <p:nvPr/>
          </p:nvSpPr>
          <p:spPr>
            <a:xfrm>
              <a:off x="5296942" y="3187959"/>
              <a:ext cx="616976" cy="1333719"/>
            </a:xfrm>
            <a:custGeom>
              <a:avLst/>
              <a:gdLst>
                <a:gd name="connsiteX0" fmla="*/ 1461445 w 1461445"/>
                <a:gd name="connsiteY0" fmla="*/ 2517589 h 2517589"/>
                <a:gd name="connsiteX1" fmla="*/ 27093 w 1461445"/>
                <a:gd name="connsiteY1" fmla="*/ 1621118 h 2517589"/>
                <a:gd name="connsiteX2" fmla="*/ 527622 w 1461445"/>
                <a:gd name="connsiteY2" fmla="*/ 0 h 2517589"/>
                <a:gd name="connsiteX0" fmla="*/ 1178174 w 1178174"/>
                <a:gd name="connsiteY0" fmla="*/ 2517589 h 2517589"/>
                <a:gd name="connsiteX1" fmla="*/ 49023 w 1178174"/>
                <a:gd name="connsiteY1" fmla="*/ 1382059 h 2517589"/>
                <a:gd name="connsiteX2" fmla="*/ 244351 w 1178174"/>
                <a:gd name="connsiteY2" fmla="*/ 0 h 2517589"/>
                <a:gd name="connsiteX0" fmla="*/ 1222035 w 1222034"/>
                <a:gd name="connsiteY0" fmla="*/ 2405530 h 2405530"/>
                <a:gd name="connsiteX1" fmla="*/ 51799 w 1222034"/>
                <a:gd name="connsiteY1" fmla="*/ 1382059 h 2405530"/>
                <a:gd name="connsiteX2" fmla="*/ 247127 w 1222034"/>
                <a:gd name="connsiteY2" fmla="*/ 0 h 2405530"/>
                <a:gd name="connsiteX0" fmla="*/ 1222035 w 1222035"/>
                <a:gd name="connsiteY0" fmla="*/ 2405530 h 2405809"/>
                <a:gd name="connsiteX1" fmla="*/ 51799 w 1222035"/>
                <a:gd name="connsiteY1" fmla="*/ 1382059 h 2405809"/>
                <a:gd name="connsiteX2" fmla="*/ 247127 w 1222035"/>
                <a:gd name="connsiteY2" fmla="*/ 0 h 2405809"/>
                <a:gd name="connsiteX0" fmla="*/ 1194508 w 1194508"/>
                <a:gd name="connsiteY0" fmla="*/ 2405530 h 2405809"/>
                <a:gd name="connsiteX1" fmla="*/ 24272 w 1194508"/>
                <a:gd name="connsiteY1" fmla="*/ 1382059 h 2405809"/>
                <a:gd name="connsiteX2" fmla="*/ 219600 w 1194508"/>
                <a:gd name="connsiteY2" fmla="*/ 0 h 2405809"/>
                <a:gd name="connsiteX0" fmla="*/ 1207229 w 1207229"/>
                <a:gd name="connsiteY0" fmla="*/ 2308412 h 2308684"/>
                <a:gd name="connsiteX1" fmla="*/ 36993 w 1207229"/>
                <a:gd name="connsiteY1" fmla="*/ 1284941 h 2308684"/>
                <a:gd name="connsiteX2" fmla="*/ 320360 w 1207229"/>
                <a:gd name="connsiteY2" fmla="*/ 0 h 2308684"/>
                <a:gd name="connsiteX0" fmla="*/ 1217844 w 1217844"/>
                <a:gd name="connsiteY0" fmla="*/ 2308412 h 2308684"/>
                <a:gd name="connsiteX1" fmla="*/ 47608 w 1217844"/>
                <a:gd name="connsiteY1" fmla="*/ 1284941 h 2308684"/>
                <a:gd name="connsiteX2" fmla="*/ 330975 w 1217844"/>
                <a:gd name="connsiteY2" fmla="*/ 0 h 2308684"/>
                <a:gd name="connsiteX0" fmla="*/ 1209452 w 1209452"/>
                <a:gd name="connsiteY0" fmla="*/ 2353235 h 2353510"/>
                <a:gd name="connsiteX1" fmla="*/ 39216 w 1209452"/>
                <a:gd name="connsiteY1" fmla="*/ 1329764 h 2353510"/>
                <a:gd name="connsiteX2" fmla="*/ 369536 w 1209452"/>
                <a:gd name="connsiteY2" fmla="*/ 0 h 2353510"/>
                <a:gd name="connsiteX0" fmla="*/ 1214190 w 1214190"/>
                <a:gd name="connsiteY0" fmla="*/ 2353235 h 2353510"/>
                <a:gd name="connsiteX1" fmla="*/ 43954 w 1214190"/>
                <a:gd name="connsiteY1" fmla="*/ 1329764 h 2353510"/>
                <a:gd name="connsiteX2" fmla="*/ 374274 w 1214190"/>
                <a:gd name="connsiteY2" fmla="*/ 0 h 2353510"/>
                <a:gd name="connsiteX0" fmla="*/ 1193816 w 1193816"/>
                <a:gd name="connsiteY0" fmla="*/ 2353235 h 2353520"/>
                <a:gd name="connsiteX1" fmla="*/ 23580 w 1193816"/>
                <a:gd name="connsiteY1" fmla="*/ 1329764 h 2353520"/>
                <a:gd name="connsiteX2" fmla="*/ 353900 w 1193816"/>
                <a:gd name="connsiteY2" fmla="*/ 0 h 2353520"/>
                <a:gd name="connsiteX0" fmla="*/ 1215353 w 1215353"/>
                <a:gd name="connsiteY0" fmla="*/ 2353235 h 2353504"/>
                <a:gd name="connsiteX1" fmla="*/ 21639 w 1215353"/>
                <a:gd name="connsiteY1" fmla="*/ 1292412 h 2353504"/>
                <a:gd name="connsiteX2" fmla="*/ 375437 w 1215353"/>
                <a:gd name="connsiteY2" fmla="*/ 0 h 2353504"/>
                <a:gd name="connsiteX0" fmla="*/ 1231121 w 1231121"/>
                <a:gd name="connsiteY0" fmla="*/ 2330824 h 2331083"/>
                <a:gd name="connsiteX1" fmla="*/ 37407 w 1231121"/>
                <a:gd name="connsiteY1" fmla="*/ 1270001 h 2331083"/>
                <a:gd name="connsiteX2" fmla="*/ 414682 w 1231121"/>
                <a:gd name="connsiteY2" fmla="*/ 0 h 2331083"/>
                <a:gd name="connsiteX0" fmla="*/ 1230612 w 1230612"/>
                <a:gd name="connsiteY0" fmla="*/ 2330824 h 2331083"/>
                <a:gd name="connsiteX1" fmla="*/ 36898 w 1230612"/>
                <a:gd name="connsiteY1" fmla="*/ 1270001 h 2331083"/>
                <a:gd name="connsiteX2" fmla="*/ 414173 w 1230612"/>
                <a:gd name="connsiteY2" fmla="*/ 0 h 2331083"/>
                <a:gd name="connsiteX0" fmla="*/ 1232466 w 1232466"/>
                <a:gd name="connsiteY0" fmla="*/ 2345765 h 2346025"/>
                <a:gd name="connsiteX1" fmla="*/ 38752 w 1232466"/>
                <a:gd name="connsiteY1" fmla="*/ 1284942 h 2346025"/>
                <a:gd name="connsiteX2" fmla="*/ 404288 w 1232466"/>
                <a:gd name="connsiteY2" fmla="*/ 0 h 2346025"/>
                <a:gd name="connsiteX0" fmla="*/ 1233562 w 1233562"/>
                <a:gd name="connsiteY0" fmla="*/ 2345765 h 2346025"/>
                <a:gd name="connsiteX1" fmla="*/ 39848 w 1233562"/>
                <a:gd name="connsiteY1" fmla="*/ 1284942 h 2346025"/>
                <a:gd name="connsiteX2" fmla="*/ 405384 w 1233562"/>
                <a:gd name="connsiteY2" fmla="*/ 0 h 2346025"/>
                <a:gd name="connsiteX0" fmla="*/ 1206498 w 1206498"/>
                <a:gd name="connsiteY0" fmla="*/ 2345765 h 2346028"/>
                <a:gd name="connsiteX1" fmla="*/ 12784 w 1206498"/>
                <a:gd name="connsiteY1" fmla="*/ 1284942 h 2346028"/>
                <a:gd name="connsiteX2" fmla="*/ 378320 w 1206498"/>
                <a:gd name="connsiteY2" fmla="*/ 0 h 2346028"/>
                <a:gd name="connsiteX0" fmla="*/ 1224712 w 1224712"/>
                <a:gd name="connsiteY0" fmla="*/ 2345765 h 2346028"/>
                <a:gd name="connsiteX1" fmla="*/ 30998 w 1224712"/>
                <a:gd name="connsiteY1" fmla="*/ 1284942 h 2346028"/>
                <a:gd name="connsiteX2" fmla="*/ 396534 w 1224712"/>
                <a:gd name="connsiteY2" fmla="*/ 0 h 2346028"/>
                <a:gd name="connsiteX0" fmla="*/ 1214213 w 1214213"/>
                <a:gd name="connsiteY0" fmla="*/ 2345765 h 2346028"/>
                <a:gd name="connsiteX1" fmla="*/ 20499 w 1214213"/>
                <a:gd name="connsiteY1" fmla="*/ 1284942 h 2346028"/>
                <a:gd name="connsiteX2" fmla="*/ 386035 w 1214213"/>
                <a:gd name="connsiteY2" fmla="*/ 0 h 2346028"/>
                <a:gd name="connsiteX0" fmla="*/ 1217333 w 1217333"/>
                <a:gd name="connsiteY0" fmla="*/ 2345765 h 2346028"/>
                <a:gd name="connsiteX1" fmla="*/ 23619 w 1217333"/>
                <a:gd name="connsiteY1" fmla="*/ 1284942 h 2346028"/>
                <a:gd name="connsiteX2" fmla="*/ 389155 w 1217333"/>
                <a:gd name="connsiteY2" fmla="*/ 0 h 2346028"/>
                <a:gd name="connsiteX0" fmla="*/ 1230645 w 1230645"/>
                <a:gd name="connsiteY0" fmla="*/ 2345765 h 2346025"/>
                <a:gd name="connsiteX1" fmla="*/ 36931 w 1230645"/>
                <a:gd name="connsiteY1" fmla="*/ 1284942 h 2346025"/>
                <a:gd name="connsiteX2" fmla="*/ 443552 w 1230645"/>
                <a:gd name="connsiteY2" fmla="*/ 0 h 2346025"/>
                <a:gd name="connsiteX0" fmla="*/ 1230645 w 1230645"/>
                <a:gd name="connsiteY0" fmla="*/ 2345765 h 2346025"/>
                <a:gd name="connsiteX1" fmla="*/ 36931 w 1230645"/>
                <a:gd name="connsiteY1" fmla="*/ 1284942 h 2346025"/>
                <a:gd name="connsiteX2" fmla="*/ 443552 w 1230645"/>
                <a:gd name="connsiteY2" fmla="*/ 0 h 2346025"/>
                <a:gd name="connsiteX0" fmla="*/ 1209599 w 1209599"/>
                <a:gd name="connsiteY0" fmla="*/ 2345765 h 2346028"/>
                <a:gd name="connsiteX1" fmla="*/ 39362 w 1209599"/>
                <a:gd name="connsiteY1" fmla="*/ 1292413 h 2346028"/>
                <a:gd name="connsiteX2" fmla="*/ 422506 w 1209599"/>
                <a:gd name="connsiteY2" fmla="*/ 0 h 2346028"/>
                <a:gd name="connsiteX0" fmla="*/ 1194095 w 1194095"/>
                <a:gd name="connsiteY0" fmla="*/ 2345765 h 2346028"/>
                <a:gd name="connsiteX1" fmla="*/ 23858 w 1194095"/>
                <a:gd name="connsiteY1" fmla="*/ 1292413 h 2346028"/>
                <a:gd name="connsiteX2" fmla="*/ 407002 w 1194095"/>
                <a:gd name="connsiteY2" fmla="*/ 0 h 2346028"/>
                <a:gd name="connsiteX0" fmla="*/ 1210285 w 1210285"/>
                <a:gd name="connsiteY0" fmla="*/ 2345765 h 2346009"/>
                <a:gd name="connsiteX1" fmla="*/ 22440 w 1210285"/>
                <a:gd name="connsiteY1" fmla="*/ 1240119 h 2346009"/>
                <a:gd name="connsiteX2" fmla="*/ 423192 w 1210285"/>
                <a:gd name="connsiteY2" fmla="*/ 0 h 2346009"/>
                <a:gd name="connsiteX0" fmla="*/ 1169206 w 1169206"/>
                <a:gd name="connsiteY0" fmla="*/ 2248648 h 2248922"/>
                <a:gd name="connsiteX1" fmla="*/ 34185 w 1169206"/>
                <a:gd name="connsiteY1" fmla="*/ 1240119 h 2248922"/>
                <a:gd name="connsiteX2" fmla="*/ 434937 w 1169206"/>
                <a:gd name="connsiteY2" fmla="*/ 0 h 2248922"/>
                <a:gd name="connsiteX0" fmla="*/ 1169206 w 1169206"/>
                <a:gd name="connsiteY0" fmla="*/ 2248648 h 2253234"/>
                <a:gd name="connsiteX1" fmla="*/ 34185 w 1169206"/>
                <a:gd name="connsiteY1" fmla="*/ 1240119 h 2253234"/>
                <a:gd name="connsiteX2" fmla="*/ 434937 w 1169206"/>
                <a:gd name="connsiteY2" fmla="*/ 0 h 2253234"/>
                <a:gd name="connsiteX0" fmla="*/ 1146796 w 1146796"/>
                <a:gd name="connsiteY0" fmla="*/ 2248648 h 2253234"/>
                <a:gd name="connsiteX1" fmla="*/ 11775 w 1146796"/>
                <a:gd name="connsiteY1" fmla="*/ 1240119 h 2253234"/>
                <a:gd name="connsiteX2" fmla="*/ 412527 w 1146796"/>
                <a:gd name="connsiteY2" fmla="*/ 0 h 2253234"/>
                <a:gd name="connsiteX0" fmla="*/ 1161726 w 1161726"/>
                <a:gd name="connsiteY0" fmla="*/ 2248648 h 2253234"/>
                <a:gd name="connsiteX1" fmla="*/ 26705 w 1161726"/>
                <a:gd name="connsiteY1" fmla="*/ 1240119 h 2253234"/>
                <a:gd name="connsiteX2" fmla="*/ 480281 w 1161726"/>
                <a:gd name="connsiteY2" fmla="*/ 0 h 2253234"/>
                <a:gd name="connsiteX0" fmla="*/ 1148656 w 1148656"/>
                <a:gd name="connsiteY0" fmla="*/ 2248648 h 2253325"/>
                <a:gd name="connsiteX1" fmla="*/ 13635 w 1148656"/>
                <a:gd name="connsiteY1" fmla="*/ 1240119 h 2253325"/>
                <a:gd name="connsiteX2" fmla="*/ 467211 w 1148656"/>
                <a:gd name="connsiteY2" fmla="*/ 0 h 2253325"/>
                <a:gd name="connsiteX0" fmla="*/ 1154267 w 1154267"/>
                <a:gd name="connsiteY0" fmla="*/ 2248648 h 2252977"/>
                <a:gd name="connsiteX1" fmla="*/ 13377 w 1154267"/>
                <a:gd name="connsiteY1" fmla="*/ 1180354 h 2252977"/>
                <a:gd name="connsiteX2" fmla="*/ 472822 w 1154267"/>
                <a:gd name="connsiteY2" fmla="*/ 0 h 2252977"/>
                <a:gd name="connsiteX0" fmla="*/ 1141657 w 1141657"/>
                <a:gd name="connsiteY0" fmla="*/ 2248648 h 2252977"/>
                <a:gd name="connsiteX1" fmla="*/ 767 w 1141657"/>
                <a:gd name="connsiteY1" fmla="*/ 1180354 h 2252977"/>
                <a:gd name="connsiteX2" fmla="*/ 460212 w 1141657"/>
                <a:gd name="connsiteY2" fmla="*/ 0 h 2252977"/>
                <a:gd name="connsiteX0" fmla="*/ 1149488 w 1149488"/>
                <a:gd name="connsiteY0" fmla="*/ 2248648 h 2252977"/>
                <a:gd name="connsiteX1" fmla="*/ 8598 w 1149488"/>
                <a:gd name="connsiteY1" fmla="*/ 1180354 h 2252977"/>
                <a:gd name="connsiteX2" fmla="*/ 468043 w 1149488"/>
                <a:gd name="connsiteY2" fmla="*/ 0 h 2252977"/>
                <a:gd name="connsiteX0" fmla="*/ 1149488 w 1149488"/>
                <a:gd name="connsiteY0" fmla="*/ 2248648 h 2262195"/>
                <a:gd name="connsiteX1" fmla="*/ 8598 w 1149488"/>
                <a:gd name="connsiteY1" fmla="*/ 1180354 h 2262195"/>
                <a:gd name="connsiteX2" fmla="*/ 468043 w 1149488"/>
                <a:gd name="connsiteY2" fmla="*/ 0 h 2262195"/>
                <a:gd name="connsiteX0" fmla="*/ 1150457 w 1150457"/>
                <a:gd name="connsiteY0" fmla="*/ 2248648 h 2262195"/>
                <a:gd name="connsiteX1" fmla="*/ 9567 w 1150457"/>
                <a:gd name="connsiteY1" fmla="*/ 1180354 h 2262195"/>
                <a:gd name="connsiteX2" fmla="*/ 469012 w 1150457"/>
                <a:gd name="connsiteY2" fmla="*/ 0 h 2262195"/>
                <a:gd name="connsiteX0" fmla="*/ 1150249 w 1150249"/>
                <a:gd name="connsiteY0" fmla="*/ 2248648 h 2262195"/>
                <a:gd name="connsiteX1" fmla="*/ 9359 w 1150249"/>
                <a:gd name="connsiteY1" fmla="*/ 1180354 h 2262195"/>
                <a:gd name="connsiteX2" fmla="*/ 468804 w 1150249"/>
                <a:gd name="connsiteY2" fmla="*/ 0 h 2262195"/>
                <a:gd name="connsiteX0" fmla="*/ 1058295 w 1058295"/>
                <a:gd name="connsiteY0" fmla="*/ 2248648 h 2266711"/>
                <a:gd name="connsiteX1" fmla="*/ 14748 w 1058295"/>
                <a:gd name="connsiteY1" fmla="*/ 1409574 h 2266711"/>
                <a:gd name="connsiteX2" fmla="*/ 376850 w 1058295"/>
                <a:gd name="connsiteY2" fmla="*/ 0 h 2266711"/>
                <a:gd name="connsiteX0" fmla="*/ 1067088 w 1067088"/>
                <a:gd name="connsiteY0" fmla="*/ 1845965 h 1862161"/>
                <a:gd name="connsiteX1" fmla="*/ 23541 w 1067088"/>
                <a:gd name="connsiteY1" fmla="*/ 1006891 h 1862161"/>
                <a:gd name="connsiteX2" fmla="*/ 473252 w 1067088"/>
                <a:gd name="connsiteY2" fmla="*/ 0 h 1862161"/>
                <a:gd name="connsiteX0" fmla="*/ 1049549 w 1049549"/>
                <a:gd name="connsiteY0" fmla="*/ 1845965 h 1862821"/>
                <a:gd name="connsiteX1" fmla="*/ 6002 w 1049549"/>
                <a:gd name="connsiteY1" fmla="*/ 1006891 h 1862821"/>
                <a:gd name="connsiteX2" fmla="*/ 455713 w 1049549"/>
                <a:gd name="connsiteY2" fmla="*/ 0 h 1862821"/>
                <a:gd name="connsiteX0" fmla="*/ 1049549 w 1049549"/>
                <a:gd name="connsiteY0" fmla="*/ 1845965 h 1876668"/>
                <a:gd name="connsiteX1" fmla="*/ 6002 w 1049549"/>
                <a:gd name="connsiteY1" fmla="*/ 1006891 h 1876668"/>
                <a:gd name="connsiteX2" fmla="*/ 455713 w 1049549"/>
                <a:gd name="connsiteY2" fmla="*/ 0 h 1876668"/>
                <a:gd name="connsiteX0" fmla="*/ 1049549 w 1049549"/>
                <a:gd name="connsiteY0" fmla="*/ 1845965 h 1876668"/>
                <a:gd name="connsiteX1" fmla="*/ 6002 w 1049549"/>
                <a:gd name="connsiteY1" fmla="*/ 1006891 h 1876668"/>
                <a:gd name="connsiteX2" fmla="*/ 455713 w 1049549"/>
                <a:gd name="connsiteY2" fmla="*/ 0 h 1876668"/>
                <a:gd name="connsiteX0" fmla="*/ 1040093 w 1040093"/>
                <a:gd name="connsiteY0" fmla="*/ 1845965 h 1876221"/>
                <a:gd name="connsiteX1" fmla="*/ 6281 w 1040093"/>
                <a:gd name="connsiteY1" fmla="*/ 994501 h 1876221"/>
                <a:gd name="connsiteX2" fmla="*/ 446257 w 1040093"/>
                <a:gd name="connsiteY2" fmla="*/ 0 h 1876221"/>
                <a:gd name="connsiteX0" fmla="*/ 634594 w 634594"/>
                <a:gd name="connsiteY0" fmla="*/ 2118115 h 2141006"/>
                <a:gd name="connsiteX1" fmla="*/ 6281 w 634594"/>
                <a:gd name="connsiteY1" fmla="*/ 994501 h 2141006"/>
                <a:gd name="connsiteX2" fmla="*/ 446257 w 634594"/>
                <a:gd name="connsiteY2" fmla="*/ 0 h 2141006"/>
                <a:gd name="connsiteX0" fmla="*/ 634594 w 634594"/>
                <a:gd name="connsiteY0" fmla="*/ 2118115 h 2118115"/>
                <a:gd name="connsiteX1" fmla="*/ 6281 w 634594"/>
                <a:gd name="connsiteY1" fmla="*/ 994501 h 2118115"/>
                <a:gd name="connsiteX2" fmla="*/ 446257 w 634594"/>
                <a:gd name="connsiteY2" fmla="*/ 0 h 2118115"/>
                <a:gd name="connsiteX0" fmla="*/ 634011 w 634011"/>
                <a:gd name="connsiteY0" fmla="*/ 2118115 h 2118115"/>
                <a:gd name="connsiteX1" fmla="*/ 5698 w 634011"/>
                <a:gd name="connsiteY1" fmla="*/ 994501 h 2118115"/>
                <a:gd name="connsiteX2" fmla="*/ 445674 w 634011"/>
                <a:gd name="connsiteY2" fmla="*/ 0 h 2118115"/>
                <a:gd name="connsiteX0" fmla="*/ 635096 w 635096"/>
                <a:gd name="connsiteY0" fmla="*/ 2127498 h 2127498"/>
                <a:gd name="connsiteX1" fmla="*/ 6783 w 635096"/>
                <a:gd name="connsiteY1" fmla="*/ 1003884 h 2127498"/>
                <a:gd name="connsiteX2" fmla="*/ 409896 w 635096"/>
                <a:gd name="connsiteY2" fmla="*/ 0 h 2127498"/>
                <a:gd name="connsiteX0" fmla="*/ 692484 w 692484"/>
                <a:gd name="connsiteY0" fmla="*/ 2127498 h 2127498"/>
                <a:gd name="connsiteX1" fmla="*/ 5190 w 692484"/>
                <a:gd name="connsiteY1" fmla="*/ 1022653 h 2127498"/>
                <a:gd name="connsiteX2" fmla="*/ 467284 w 692484"/>
                <a:gd name="connsiteY2" fmla="*/ 0 h 2127498"/>
                <a:gd name="connsiteX0" fmla="*/ 735931 w 735931"/>
                <a:gd name="connsiteY0" fmla="*/ 2127498 h 2127498"/>
                <a:gd name="connsiteX1" fmla="*/ 4400 w 735931"/>
                <a:gd name="connsiteY1" fmla="*/ 1351112 h 2127498"/>
                <a:gd name="connsiteX2" fmla="*/ 510731 w 735931"/>
                <a:gd name="connsiteY2" fmla="*/ 0 h 2127498"/>
                <a:gd name="connsiteX0" fmla="*/ 748781 w 748781"/>
                <a:gd name="connsiteY0" fmla="*/ 1611349 h 1611349"/>
                <a:gd name="connsiteX1" fmla="*/ 17250 w 748781"/>
                <a:gd name="connsiteY1" fmla="*/ 834963 h 1611349"/>
                <a:gd name="connsiteX2" fmla="*/ 287653 w 748781"/>
                <a:gd name="connsiteY2" fmla="*/ 0 h 1611349"/>
                <a:gd name="connsiteX0" fmla="*/ 745137 w 745137"/>
                <a:gd name="connsiteY0" fmla="*/ 1611349 h 1611349"/>
                <a:gd name="connsiteX1" fmla="*/ 13606 w 745137"/>
                <a:gd name="connsiteY1" fmla="*/ 834963 h 1611349"/>
                <a:gd name="connsiteX2" fmla="*/ 284009 w 745137"/>
                <a:gd name="connsiteY2" fmla="*/ 0 h 1611349"/>
                <a:gd name="connsiteX0" fmla="*/ 806286 w 806286"/>
                <a:gd name="connsiteY0" fmla="*/ 1611349 h 1611349"/>
                <a:gd name="connsiteX1" fmla="*/ 8401 w 806286"/>
                <a:gd name="connsiteY1" fmla="*/ 900654 h 1611349"/>
                <a:gd name="connsiteX2" fmla="*/ 345158 w 806286"/>
                <a:gd name="connsiteY2" fmla="*/ 0 h 1611349"/>
                <a:gd name="connsiteX0" fmla="*/ 636713 w 636713"/>
                <a:gd name="connsiteY0" fmla="*/ 1648886 h 1648886"/>
                <a:gd name="connsiteX1" fmla="*/ 8401 w 636713"/>
                <a:gd name="connsiteY1" fmla="*/ 900654 h 1648886"/>
                <a:gd name="connsiteX2" fmla="*/ 345158 w 636713"/>
                <a:gd name="connsiteY2" fmla="*/ 0 h 1648886"/>
                <a:gd name="connsiteX0" fmla="*/ 636713 w 636713"/>
                <a:gd name="connsiteY0" fmla="*/ 1648886 h 1648886"/>
                <a:gd name="connsiteX1" fmla="*/ 8401 w 636713"/>
                <a:gd name="connsiteY1" fmla="*/ 900654 h 1648886"/>
                <a:gd name="connsiteX2" fmla="*/ 345158 w 636713"/>
                <a:gd name="connsiteY2" fmla="*/ 0 h 1648886"/>
                <a:gd name="connsiteX0" fmla="*/ 632521 w 632521"/>
                <a:gd name="connsiteY0" fmla="*/ 1648886 h 1648886"/>
                <a:gd name="connsiteX1" fmla="*/ 4209 w 632521"/>
                <a:gd name="connsiteY1" fmla="*/ 900654 h 1648886"/>
                <a:gd name="connsiteX2" fmla="*/ 340966 w 632521"/>
                <a:gd name="connsiteY2" fmla="*/ 0 h 1648886"/>
                <a:gd name="connsiteX0" fmla="*/ 632521 w 632521"/>
                <a:gd name="connsiteY0" fmla="*/ 1648886 h 1648886"/>
                <a:gd name="connsiteX1" fmla="*/ 4209 w 632521"/>
                <a:gd name="connsiteY1" fmla="*/ 900654 h 1648886"/>
                <a:gd name="connsiteX2" fmla="*/ 340966 w 632521"/>
                <a:gd name="connsiteY2" fmla="*/ 0 h 1648886"/>
                <a:gd name="connsiteX0" fmla="*/ 668442 w 668442"/>
                <a:gd name="connsiteY0" fmla="*/ 1648886 h 1648886"/>
                <a:gd name="connsiteX1" fmla="*/ 3266 w 668442"/>
                <a:gd name="connsiteY1" fmla="*/ 900654 h 1648886"/>
                <a:gd name="connsiteX2" fmla="*/ 376887 w 668442"/>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74655 w 674655"/>
                <a:gd name="connsiteY0" fmla="*/ 1648886 h 1648886"/>
                <a:gd name="connsiteX1" fmla="*/ 9479 w 674655"/>
                <a:gd name="connsiteY1" fmla="*/ 900654 h 1648886"/>
                <a:gd name="connsiteX2" fmla="*/ 383100 w 674655"/>
                <a:gd name="connsiteY2" fmla="*/ 0 h 1648886"/>
                <a:gd name="connsiteX0" fmla="*/ 674655 w 674655"/>
                <a:gd name="connsiteY0" fmla="*/ 1648886 h 1648886"/>
                <a:gd name="connsiteX1" fmla="*/ 9479 w 674655"/>
                <a:gd name="connsiteY1" fmla="*/ 900654 h 1648886"/>
                <a:gd name="connsiteX2" fmla="*/ 383100 w 674655"/>
                <a:gd name="connsiteY2" fmla="*/ 0 h 1648886"/>
                <a:gd name="connsiteX0" fmla="*/ 679073 w 679073"/>
                <a:gd name="connsiteY0" fmla="*/ 1799039 h 1799039"/>
                <a:gd name="connsiteX1" fmla="*/ 13897 w 679073"/>
                <a:gd name="connsiteY1" fmla="*/ 1050807 h 1799039"/>
                <a:gd name="connsiteX2" fmla="*/ 335909 w 679073"/>
                <a:gd name="connsiteY2" fmla="*/ 0 h 1799039"/>
                <a:gd name="connsiteX0" fmla="*/ 679073 w 679073"/>
                <a:gd name="connsiteY0" fmla="*/ 1799039 h 1799039"/>
                <a:gd name="connsiteX1" fmla="*/ 13897 w 679073"/>
                <a:gd name="connsiteY1" fmla="*/ 1050807 h 1799039"/>
                <a:gd name="connsiteX2" fmla="*/ 335909 w 679073"/>
                <a:gd name="connsiteY2" fmla="*/ 0 h 1799039"/>
                <a:gd name="connsiteX0" fmla="*/ 687679 w 687679"/>
                <a:gd name="connsiteY0" fmla="*/ 1853802 h 1853802"/>
                <a:gd name="connsiteX1" fmla="*/ 13897 w 687679"/>
                <a:gd name="connsiteY1" fmla="*/ 1050807 h 1853802"/>
                <a:gd name="connsiteX2" fmla="*/ 335909 w 687679"/>
                <a:gd name="connsiteY2" fmla="*/ 0 h 1853802"/>
                <a:gd name="connsiteX0" fmla="*/ 687679 w 687679"/>
                <a:gd name="connsiteY0" fmla="*/ 1853802 h 1853802"/>
                <a:gd name="connsiteX1" fmla="*/ 13897 w 687679"/>
                <a:gd name="connsiteY1" fmla="*/ 1050807 h 1853802"/>
                <a:gd name="connsiteX2" fmla="*/ 335909 w 687679"/>
                <a:gd name="connsiteY2" fmla="*/ 0 h 1853802"/>
                <a:gd name="connsiteX0" fmla="*/ 687679 w 687679"/>
                <a:gd name="connsiteY0" fmla="*/ 1892136 h 1892136"/>
                <a:gd name="connsiteX1" fmla="*/ 13897 w 687679"/>
                <a:gd name="connsiteY1" fmla="*/ 1050807 h 1892136"/>
                <a:gd name="connsiteX2" fmla="*/ 335909 w 687679"/>
                <a:gd name="connsiteY2" fmla="*/ 0 h 1892136"/>
                <a:gd name="connsiteX0" fmla="*/ 687679 w 687679"/>
                <a:gd name="connsiteY0" fmla="*/ 1892136 h 1892136"/>
                <a:gd name="connsiteX1" fmla="*/ 13897 w 687679"/>
                <a:gd name="connsiteY1" fmla="*/ 1050807 h 1892136"/>
                <a:gd name="connsiteX2" fmla="*/ 335909 w 687679"/>
                <a:gd name="connsiteY2" fmla="*/ 0 h 1892136"/>
              </a:gdLst>
              <a:ahLst/>
              <a:cxnLst>
                <a:cxn ang="0">
                  <a:pos x="connsiteX0" y="connsiteY0"/>
                </a:cxn>
                <a:cxn ang="0">
                  <a:pos x="connsiteX1" y="connsiteY1"/>
                </a:cxn>
                <a:cxn ang="0">
                  <a:pos x="connsiteX2" y="connsiteY2"/>
                </a:cxn>
              </a:cxnLst>
              <a:rect l="l" t="t" r="r" b="b"/>
              <a:pathLst>
                <a:path w="687679" h="1892136">
                  <a:moveTo>
                    <a:pt x="687679" y="1892136"/>
                  </a:moveTo>
                  <a:cubicBezTo>
                    <a:pt x="248572" y="1694633"/>
                    <a:pt x="98699" y="1398827"/>
                    <a:pt x="13897" y="1050807"/>
                  </a:cubicBezTo>
                  <a:cubicBezTo>
                    <a:pt x="-26671" y="740325"/>
                    <a:pt x="5010" y="296895"/>
                    <a:pt x="335909" y="0"/>
                  </a:cubicBezTo>
                </a:path>
              </a:pathLst>
            </a:custGeom>
            <a:ln>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Freeform 28"/>
            <p:cNvSpPr>
              <a:spLocks noChangeAspect="1"/>
            </p:cNvSpPr>
            <p:nvPr/>
          </p:nvSpPr>
          <p:spPr>
            <a:xfrm>
              <a:off x="5465527" y="3151031"/>
              <a:ext cx="676304" cy="1041428"/>
            </a:xfrm>
            <a:custGeom>
              <a:avLst/>
              <a:gdLst>
                <a:gd name="connsiteX0" fmla="*/ 1461445 w 1461445"/>
                <a:gd name="connsiteY0" fmla="*/ 2517589 h 2517589"/>
                <a:gd name="connsiteX1" fmla="*/ 27093 w 1461445"/>
                <a:gd name="connsiteY1" fmla="*/ 1621118 h 2517589"/>
                <a:gd name="connsiteX2" fmla="*/ 527622 w 1461445"/>
                <a:gd name="connsiteY2" fmla="*/ 0 h 2517589"/>
                <a:gd name="connsiteX0" fmla="*/ 1178174 w 1178174"/>
                <a:gd name="connsiteY0" fmla="*/ 2517589 h 2517589"/>
                <a:gd name="connsiteX1" fmla="*/ 49023 w 1178174"/>
                <a:gd name="connsiteY1" fmla="*/ 1382059 h 2517589"/>
                <a:gd name="connsiteX2" fmla="*/ 244351 w 1178174"/>
                <a:gd name="connsiteY2" fmla="*/ 0 h 2517589"/>
                <a:gd name="connsiteX0" fmla="*/ 1222035 w 1222034"/>
                <a:gd name="connsiteY0" fmla="*/ 2405530 h 2405530"/>
                <a:gd name="connsiteX1" fmla="*/ 51799 w 1222034"/>
                <a:gd name="connsiteY1" fmla="*/ 1382059 h 2405530"/>
                <a:gd name="connsiteX2" fmla="*/ 247127 w 1222034"/>
                <a:gd name="connsiteY2" fmla="*/ 0 h 2405530"/>
                <a:gd name="connsiteX0" fmla="*/ 1222035 w 1222035"/>
                <a:gd name="connsiteY0" fmla="*/ 2405530 h 2405809"/>
                <a:gd name="connsiteX1" fmla="*/ 51799 w 1222035"/>
                <a:gd name="connsiteY1" fmla="*/ 1382059 h 2405809"/>
                <a:gd name="connsiteX2" fmla="*/ 247127 w 1222035"/>
                <a:gd name="connsiteY2" fmla="*/ 0 h 2405809"/>
                <a:gd name="connsiteX0" fmla="*/ 1194508 w 1194508"/>
                <a:gd name="connsiteY0" fmla="*/ 2405530 h 2405809"/>
                <a:gd name="connsiteX1" fmla="*/ 24272 w 1194508"/>
                <a:gd name="connsiteY1" fmla="*/ 1382059 h 2405809"/>
                <a:gd name="connsiteX2" fmla="*/ 219600 w 1194508"/>
                <a:gd name="connsiteY2" fmla="*/ 0 h 2405809"/>
                <a:gd name="connsiteX0" fmla="*/ 1207229 w 1207229"/>
                <a:gd name="connsiteY0" fmla="*/ 2308412 h 2308684"/>
                <a:gd name="connsiteX1" fmla="*/ 36993 w 1207229"/>
                <a:gd name="connsiteY1" fmla="*/ 1284941 h 2308684"/>
                <a:gd name="connsiteX2" fmla="*/ 320360 w 1207229"/>
                <a:gd name="connsiteY2" fmla="*/ 0 h 2308684"/>
                <a:gd name="connsiteX0" fmla="*/ 1217844 w 1217844"/>
                <a:gd name="connsiteY0" fmla="*/ 2308412 h 2308684"/>
                <a:gd name="connsiteX1" fmla="*/ 47608 w 1217844"/>
                <a:gd name="connsiteY1" fmla="*/ 1284941 h 2308684"/>
                <a:gd name="connsiteX2" fmla="*/ 330975 w 1217844"/>
                <a:gd name="connsiteY2" fmla="*/ 0 h 2308684"/>
                <a:gd name="connsiteX0" fmla="*/ 1209452 w 1209452"/>
                <a:gd name="connsiteY0" fmla="*/ 2353235 h 2353510"/>
                <a:gd name="connsiteX1" fmla="*/ 39216 w 1209452"/>
                <a:gd name="connsiteY1" fmla="*/ 1329764 h 2353510"/>
                <a:gd name="connsiteX2" fmla="*/ 369536 w 1209452"/>
                <a:gd name="connsiteY2" fmla="*/ 0 h 2353510"/>
                <a:gd name="connsiteX0" fmla="*/ 1214190 w 1214190"/>
                <a:gd name="connsiteY0" fmla="*/ 2353235 h 2353510"/>
                <a:gd name="connsiteX1" fmla="*/ 43954 w 1214190"/>
                <a:gd name="connsiteY1" fmla="*/ 1329764 h 2353510"/>
                <a:gd name="connsiteX2" fmla="*/ 374274 w 1214190"/>
                <a:gd name="connsiteY2" fmla="*/ 0 h 2353510"/>
                <a:gd name="connsiteX0" fmla="*/ 1193816 w 1193816"/>
                <a:gd name="connsiteY0" fmla="*/ 2353235 h 2353520"/>
                <a:gd name="connsiteX1" fmla="*/ 23580 w 1193816"/>
                <a:gd name="connsiteY1" fmla="*/ 1329764 h 2353520"/>
                <a:gd name="connsiteX2" fmla="*/ 353900 w 1193816"/>
                <a:gd name="connsiteY2" fmla="*/ 0 h 2353520"/>
                <a:gd name="connsiteX0" fmla="*/ 1215353 w 1215353"/>
                <a:gd name="connsiteY0" fmla="*/ 2353235 h 2353504"/>
                <a:gd name="connsiteX1" fmla="*/ 21639 w 1215353"/>
                <a:gd name="connsiteY1" fmla="*/ 1292412 h 2353504"/>
                <a:gd name="connsiteX2" fmla="*/ 375437 w 1215353"/>
                <a:gd name="connsiteY2" fmla="*/ 0 h 2353504"/>
                <a:gd name="connsiteX0" fmla="*/ 1231121 w 1231121"/>
                <a:gd name="connsiteY0" fmla="*/ 2330824 h 2331083"/>
                <a:gd name="connsiteX1" fmla="*/ 37407 w 1231121"/>
                <a:gd name="connsiteY1" fmla="*/ 1270001 h 2331083"/>
                <a:gd name="connsiteX2" fmla="*/ 414682 w 1231121"/>
                <a:gd name="connsiteY2" fmla="*/ 0 h 2331083"/>
                <a:gd name="connsiteX0" fmla="*/ 1230612 w 1230612"/>
                <a:gd name="connsiteY0" fmla="*/ 2330824 h 2331083"/>
                <a:gd name="connsiteX1" fmla="*/ 36898 w 1230612"/>
                <a:gd name="connsiteY1" fmla="*/ 1270001 h 2331083"/>
                <a:gd name="connsiteX2" fmla="*/ 414173 w 1230612"/>
                <a:gd name="connsiteY2" fmla="*/ 0 h 2331083"/>
                <a:gd name="connsiteX0" fmla="*/ 1232466 w 1232466"/>
                <a:gd name="connsiteY0" fmla="*/ 2345765 h 2346025"/>
                <a:gd name="connsiteX1" fmla="*/ 38752 w 1232466"/>
                <a:gd name="connsiteY1" fmla="*/ 1284942 h 2346025"/>
                <a:gd name="connsiteX2" fmla="*/ 404288 w 1232466"/>
                <a:gd name="connsiteY2" fmla="*/ 0 h 2346025"/>
                <a:gd name="connsiteX0" fmla="*/ 1233562 w 1233562"/>
                <a:gd name="connsiteY0" fmla="*/ 2345765 h 2346025"/>
                <a:gd name="connsiteX1" fmla="*/ 39848 w 1233562"/>
                <a:gd name="connsiteY1" fmla="*/ 1284942 h 2346025"/>
                <a:gd name="connsiteX2" fmla="*/ 405384 w 1233562"/>
                <a:gd name="connsiteY2" fmla="*/ 0 h 2346025"/>
                <a:gd name="connsiteX0" fmla="*/ 1206498 w 1206498"/>
                <a:gd name="connsiteY0" fmla="*/ 2345765 h 2346028"/>
                <a:gd name="connsiteX1" fmla="*/ 12784 w 1206498"/>
                <a:gd name="connsiteY1" fmla="*/ 1284942 h 2346028"/>
                <a:gd name="connsiteX2" fmla="*/ 378320 w 1206498"/>
                <a:gd name="connsiteY2" fmla="*/ 0 h 2346028"/>
                <a:gd name="connsiteX0" fmla="*/ 1224712 w 1224712"/>
                <a:gd name="connsiteY0" fmla="*/ 2345765 h 2346028"/>
                <a:gd name="connsiteX1" fmla="*/ 30998 w 1224712"/>
                <a:gd name="connsiteY1" fmla="*/ 1284942 h 2346028"/>
                <a:gd name="connsiteX2" fmla="*/ 396534 w 1224712"/>
                <a:gd name="connsiteY2" fmla="*/ 0 h 2346028"/>
                <a:gd name="connsiteX0" fmla="*/ 1214213 w 1214213"/>
                <a:gd name="connsiteY0" fmla="*/ 2345765 h 2346028"/>
                <a:gd name="connsiteX1" fmla="*/ 20499 w 1214213"/>
                <a:gd name="connsiteY1" fmla="*/ 1284942 h 2346028"/>
                <a:gd name="connsiteX2" fmla="*/ 386035 w 1214213"/>
                <a:gd name="connsiteY2" fmla="*/ 0 h 2346028"/>
                <a:gd name="connsiteX0" fmla="*/ 1217333 w 1217333"/>
                <a:gd name="connsiteY0" fmla="*/ 2345765 h 2346028"/>
                <a:gd name="connsiteX1" fmla="*/ 23619 w 1217333"/>
                <a:gd name="connsiteY1" fmla="*/ 1284942 h 2346028"/>
                <a:gd name="connsiteX2" fmla="*/ 389155 w 1217333"/>
                <a:gd name="connsiteY2" fmla="*/ 0 h 2346028"/>
                <a:gd name="connsiteX0" fmla="*/ 1230645 w 1230645"/>
                <a:gd name="connsiteY0" fmla="*/ 2345765 h 2346025"/>
                <a:gd name="connsiteX1" fmla="*/ 36931 w 1230645"/>
                <a:gd name="connsiteY1" fmla="*/ 1284942 h 2346025"/>
                <a:gd name="connsiteX2" fmla="*/ 443552 w 1230645"/>
                <a:gd name="connsiteY2" fmla="*/ 0 h 2346025"/>
                <a:gd name="connsiteX0" fmla="*/ 1230645 w 1230645"/>
                <a:gd name="connsiteY0" fmla="*/ 2345765 h 2346025"/>
                <a:gd name="connsiteX1" fmla="*/ 36931 w 1230645"/>
                <a:gd name="connsiteY1" fmla="*/ 1284942 h 2346025"/>
                <a:gd name="connsiteX2" fmla="*/ 443552 w 1230645"/>
                <a:gd name="connsiteY2" fmla="*/ 0 h 2346025"/>
                <a:gd name="connsiteX0" fmla="*/ 1209599 w 1209599"/>
                <a:gd name="connsiteY0" fmla="*/ 2345765 h 2346028"/>
                <a:gd name="connsiteX1" fmla="*/ 39362 w 1209599"/>
                <a:gd name="connsiteY1" fmla="*/ 1292413 h 2346028"/>
                <a:gd name="connsiteX2" fmla="*/ 422506 w 1209599"/>
                <a:gd name="connsiteY2" fmla="*/ 0 h 2346028"/>
                <a:gd name="connsiteX0" fmla="*/ 1194095 w 1194095"/>
                <a:gd name="connsiteY0" fmla="*/ 2345765 h 2346028"/>
                <a:gd name="connsiteX1" fmla="*/ 23858 w 1194095"/>
                <a:gd name="connsiteY1" fmla="*/ 1292413 h 2346028"/>
                <a:gd name="connsiteX2" fmla="*/ 407002 w 1194095"/>
                <a:gd name="connsiteY2" fmla="*/ 0 h 2346028"/>
                <a:gd name="connsiteX0" fmla="*/ 1210285 w 1210285"/>
                <a:gd name="connsiteY0" fmla="*/ 2345765 h 2346009"/>
                <a:gd name="connsiteX1" fmla="*/ 22440 w 1210285"/>
                <a:gd name="connsiteY1" fmla="*/ 1240119 h 2346009"/>
                <a:gd name="connsiteX2" fmla="*/ 423192 w 1210285"/>
                <a:gd name="connsiteY2" fmla="*/ 0 h 2346009"/>
                <a:gd name="connsiteX0" fmla="*/ 1169206 w 1169206"/>
                <a:gd name="connsiteY0" fmla="*/ 2248648 h 2248922"/>
                <a:gd name="connsiteX1" fmla="*/ 34185 w 1169206"/>
                <a:gd name="connsiteY1" fmla="*/ 1240119 h 2248922"/>
                <a:gd name="connsiteX2" fmla="*/ 434937 w 1169206"/>
                <a:gd name="connsiteY2" fmla="*/ 0 h 2248922"/>
                <a:gd name="connsiteX0" fmla="*/ 1169206 w 1169206"/>
                <a:gd name="connsiteY0" fmla="*/ 2248648 h 2253234"/>
                <a:gd name="connsiteX1" fmla="*/ 34185 w 1169206"/>
                <a:gd name="connsiteY1" fmla="*/ 1240119 h 2253234"/>
                <a:gd name="connsiteX2" fmla="*/ 434937 w 1169206"/>
                <a:gd name="connsiteY2" fmla="*/ 0 h 2253234"/>
                <a:gd name="connsiteX0" fmla="*/ 1146796 w 1146796"/>
                <a:gd name="connsiteY0" fmla="*/ 2248648 h 2253234"/>
                <a:gd name="connsiteX1" fmla="*/ 11775 w 1146796"/>
                <a:gd name="connsiteY1" fmla="*/ 1240119 h 2253234"/>
                <a:gd name="connsiteX2" fmla="*/ 412527 w 1146796"/>
                <a:gd name="connsiteY2" fmla="*/ 0 h 2253234"/>
                <a:gd name="connsiteX0" fmla="*/ 1161726 w 1161726"/>
                <a:gd name="connsiteY0" fmla="*/ 2248648 h 2253234"/>
                <a:gd name="connsiteX1" fmla="*/ 26705 w 1161726"/>
                <a:gd name="connsiteY1" fmla="*/ 1240119 h 2253234"/>
                <a:gd name="connsiteX2" fmla="*/ 480281 w 1161726"/>
                <a:gd name="connsiteY2" fmla="*/ 0 h 2253234"/>
                <a:gd name="connsiteX0" fmla="*/ 1148656 w 1148656"/>
                <a:gd name="connsiteY0" fmla="*/ 2248648 h 2253325"/>
                <a:gd name="connsiteX1" fmla="*/ 13635 w 1148656"/>
                <a:gd name="connsiteY1" fmla="*/ 1240119 h 2253325"/>
                <a:gd name="connsiteX2" fmla="*/ 467211 w 1148656"/>
                <a:gd name="connsiteY2" fmla="*/ 0 h 2253325"/>
                <a:gd name="connsiteX0" fmla="*/ 1154267 w 1154267"/>
                <a:gd name="connsiteY0" fmla="*/ 2248648 h 2252977"/>
                <a:gd name="connsiteX1" fmla="*/ 13377 w 1154267"/>
                <a:gd name="connsiteY1" fmla="*/ 1180354 h 2252977"/>
                <a:gd name="connsiteX2" fmla="*/ 472822 w 1154267"/>
                <a:gd name="connsiteY2" fmla="*/ 0 h 2252977"/>
                <a:gd name="connsiteX0" fmla="*/ 1141657 w 1141657"/>
                <a:gd name="connsiteY0" fmla="*/ 2248648 h 2252977"/>
                <a:gd name="connsiteX1" fmla="*/ 767 w 1141657"/>
                <a:gd name="connsiteY1" fmla="*/ 1180354 h 2252977"/>
                <a:gd name="connsiteX2" fmla="*/ 460212 w 1141657"/>
                <a:gd name="connsiteY2" fmla="*/ 0 h 2252977"/>
                <a:gd name="connsiteX0" fmla="*/ 1149488 w 1149488"/>
                <a:gd name="connsiteY0" fmla="*/ 2248648 h 2252977"/>
                <a:gd name="connsiteX1" fmla="*/ 8598 w 1149488"/>
                <a:gd name="connsiteY1" fmla="*/ 1180354 h 2252977"/>
                <a:gd name="connsiteX2" fmla="*/ 468043 w 1149488"/>
                <a:gd name="connsiteY2" fmla="*/ 0 h 2252977"/>
                <a:gd name="connsiteX0" fmla="*/ 1149488 w 1149488"/>
                <a:gd name="connsiteY0" fmla="*/ 2248648 h 2262195"/>
                <a:gd name="connsiteX1" fmla="*/ 8598 w 1149488"/>
                <a:gd name="connsiteY1" fmla="*/ 1180354 h 2262195"/>
                <a:gd name="connsiteX2" fmla="*/ 468043 w 1149488"/>
                <a:gd name="connsiteY2" fmla="*/ 0 h 2262195"/>
                <a:gd name="connsiteX0" fmla="*/ 1150457 w 1150457"/>
                <a:gd name="connsiteY0" fmla="*/ 2248648 h 2262195"/>
                <a:gd name="connsiteX1" fmla="*/ 9567 w 1150457"/>
                <a:gd name="connsiteY1" fmla="*/ 1180354 h 2262195"/>
                <a:gd name="connsiteX2" fmla="*/ 469012 w 1150457"/>
                <a:gd name="connsiteY2" fmla="*/ 0 h 2262195"/>
                <a:gd name="connsiteX0" fmla="*/ 1150249 w 1150249"/>
                <a:gd name="connsiteY0" fmla="*/ 2248648 h 2262195"/>
                <a:gd name="connsiteX1" fmla="*/ 9359 w 1150249"/>
                <a:gd name="connsiteY1" fmla="*/ 1180354 h 2262195"/>
                <a:gd name="connsiteX2" fmla="*/ 468804 w 1150249"/>
                <a:gd name="connsiteY2" fmla="*/ 0 h 2262195"/>
                <a:gd name="connsiteX0" fmla="*/ 1058295 w 1058295"/>
                <a:gd name="connsiteY0" fmla="*/ 2248648 h 2266711"/>
                <a:gd name="connsiteX1" fmla="*/ 14748 w 1058295"/>
                <a:gd name="connsiteY1" fmla="*/ 1409574 h 2266711"/>
                <a:gd name="connsiteX2" fmla="*/ 376850 w 1058295"/>
                <a:gd name="connsiteY2" fmla="*/ 0 h 2266711"/>
                <a:gd name="connsiteX0" fmla="*/ 1067088 w 1067088"/>
                <a:gd name="connsiteY0" fmla="*/ 1845965 h 1862161"/>
                <a:gd name="connsiteX1" fmla="*/ 23541 w 1067088"/>
                <a:gd name="connsiteY1" fmla="*/ 1006891 h 1862161"/>
                <a:gd name="connsiteX2" fmla="*/ 473252 w 1067088"/>
                <a:gd name="connsiteY2" fmla="*/ 0 h 1862161"/>
                <a:gd name="connsiteX0" fmla="*/ 1049549 w 1049549"/>
                <a:gd name="connsiteY0" fmla="*/ 1845965 h 1862821"/>
                <a:gd name="connsiteX1" fmla="*/ 6002 w 1049549"/>
                <a:gd name="connsiteY1" fmla="*/ 1006891 h 1862821"/>
                <a:gd name="connsiteX2" fmla="*/ 455713 w 1049549"/>
                <a:gd name="connsiteY2" fmla="*/ 0 h 1862821"/>
                <a:gd name="connsiteX0" fmla="*/ 1049549 w 1049549"/>
                <a:gd name="connsiteY0" fmla="*/ 1845965 h 1876668"/>
                <a:gd name="connsiteX1" fmla="*/ 6002 w 1049549"/>
                <a:gd name="connsiteY1" fmla="*/ 1006891 h 1876668"/>
                <a:gd name="connsiteX2" fmla="*/ 455713 w 1049549"/>
                <a:gd name="connsiteY2" fmla="*/ 0 h 1876668"/>
                <a:gd name="connsiteX0" fmla="*/ 1049549 w 1049549"/>
                <a:gd name="connsiteY0" fmla="*/ 1845965 h 1876668"/>
                <a:gd name="connsiteX1" fmla="*/ 6002 w 1049549"/>
                <a:gd name="connsiteY1" fmla="*/ 1006891 h 1876668"/>
                <a:gd name="connsiteX2" fmla="*/ 455713 w 1049549"/>
                <a:gd name="connsiteY2" fmla="*/ 0 h 1876668"/>
                <a:gd name="connsiteX0" fmla="*/ 1040093 w 1040093"/>
                <a:gd name="connsiteY0" fmla="*/ 1845965 h 1876221"/>
                <a:gd name="connsiteX1" fmla="*/ 6281 w 1040093"/>
                <a:gd name="connsiteY1" fmla="*/ 994501 h 1876221"/>
                <a:gd name="connsiteX2" fmla="*/ 446257 w 1040093"/>
                <a:gd name="connsiteY2" fmla="*/ 0 h 1876221"/>
                <a:gd name="connsiteX0" fmla="*/ 634594 w 634594"/>
                <a:gd name="connsiteY0" fmla="*/ 2118115 h 2141006"/>
                <a:gd name="connsiteX1" fmla="*/ 6281 w 634594"/>
                <a:gd name="connsiteY1" fmla="*/ 994501 h 2141006"/>
                <a:gd name="connsiteX2" fmla="*/ 446257 w 634594"/>
                <a:gd name="connsiteY2" fmla="*/ 0 h 2141006"/>
                <a:gd name="connsiteX0" fmla="*/ 634594 w 634594"/>
                <a:gd name="connsiteY0" fmla="*/ 2118115 h 2118115"/>
                <a:gd name="connsiteX1" fmla="*/ 6281 w 634594"/>
                <a:gd name="connsiteY1" fmla="*/ 994501 h 2118115"/>
                <a:gd name="connsiteX2" fmla="*/ 446257 w 634594"/>
                <a:gd name="connsiteY2" fmla="*/ 0 h 2118115"/>
                <a:gd name="connsiteX0" fmla="*/ 634011 w 634011"/>
                <a:gd name="connsiteY0" fmla="*/ 2118115 h 2118115"/>
                <a:gd name="connsiteX1" fmla="*/ 5698 w 634011"/>
                <a:gd name="connsiteY1" fmla="*/ 994501 h 2118115"/>
                <a:gd name="connsiteX2" fmla="*/ 445674 w 634011"/>
                <a:gd name="connsiteY2" fmla="*/ 0 h 2118115"/>
                <a:gd name="connsiteX0" fmla="*/ 635096 w 635096"/>
                <a:gd name="connsiteY0" fmla="*/ 2127498 h 2127498"/>
                <a:gd name="connsiteX1" fmla="*/ 6783 w 635096"/>
                <a:gd name="connsiteY1" fmla="*/ 1003884 h 2127498"/>
                <a:gd name="connsiteX2" fmla="*/ 409896 w 635096"/>
                <a:gd name="connsiteY2" fmla="*/ 0 h 2127498"/>
                <a:gd name="connsiteX0" fmla="*/ 692484 w 692484"/>
                <a:gd name="connsiteY0" fmla="*/ 2127498 h 2127498"/>
                <a:gd name="connsiteX1" fmla="*/ 5190 w 692484"/>
                <a:gd name="connsiteY1" fmla="*/ 1022653 h 2127498"/>
                <a:gd name="connsiteX2" fmla="*/ 467284 w 692484"/>
                <a:gd name="connsiteY2" fmla="*/ 0 h 2127498"/>
                <a:gd name="connsiteX0" fmla="*/ 735931 w 735931"/>
                <a:gd name="connsiteY0" fmla="*/ 2127498 h 2127498"/>
                <a:gd name="connsiteX1" fmla="*/ 4400 w 735931"/>
                <a:gd name="connsiteY1" fmla="*/ 1351112 h 2127498"/>
                <a:gd name="connsiteX2" fmla="*/ 510731 w 735931"/>
                <a:gd name="connsiteY2" fmla="*/ 0 h 2127498"/>
                <a:gd name="connsiteX0" fmla="*/ 748781 w 748781"/>
                <a:gd name="connsiteY0" fmla="*/ 1611349 h 1611349"/>
                <a:gd name="connsiteX1" fmla="*/ 17250 w 748781"/>
                <a:gd name="connsiteY1" fmla="*/ 834963 h 1611349"/>
                <a:gd name="connsiteX2" fmla="*/ 287653 w 748781"/>
                <a:gd name="connsiteY2" fmla="*/ 0 h 1611349"/>
                <a:gd name="connsiteX0" fmla="*/ 745137 w 745137"/>
                <a:gd name="connsiteY0" fmla="*/ 1611349 h 1611349"/>
                <a:gd name="connsiteX1" fmla="*/ 13606 w 745137"/>
                <a:gd name="connsiteY1" fmla="*/ 834963 h 1611349"/>
                <a:gd name="connsiteX2" fmla="*/ 284009 w 745137"/>
                <a:gd name="connsiteY2" fmla="*/ 0 h 1611349"/>
                <a:gd name="connsiteX0" fmla="*/ 806286 w 806286"/>
                <a:gd name="connsiteY0" fmla="*/ 1611349 h 1611349"/>
                <a:gd name="connsiteX1" fmla="*/ 8401 w 806286"/>
                <a:gd name="connsiteY1" fmla="*/ 900654 h 1611349"/>
                <a:gd name="connsiteX2" fmla="*/ 345158 w 806286"/>
                <a:gd name="connsiteY2" fmla="*/ 0 h 1611349"/>
                <a:gd name="connsiteX0" fmla="*/ 636713 w 636713"/>
                <a:gd name="connsiteY0" fmla="*/ 1648886 h 1648886"/>
                <a:gd name="connsiteX1" fmla="*/ 8401 w 636713"/>
                <a:gd name="connsiteY1" fmla="*/ 900654 h 1648886"/>
                <a:gd name="connsiteX2" fmla="*/ 345158 w 636713"/>
                <a:gd name="connsiteY2" fmla="*/ 0 h 1648886"/>
                <a:gd name="connsiteX0" fmla="*/ 636713 w 636713"/>
                <a:gd name="connsiteY0" fmla="*/ 1648886 h 1648886"/>
                <a:gd name="connsiteX1" fmla="*/ 8401 w 636713"/>
                <a:gd name="connsiteY1" fmla="*/ 900654 h 1648886"/>
                <a:gd name="connsiteX2" fmla="*/ 345158 w 636713"/>
                <a:gd name="connsiteY2" fmla="*/ 0 h 1648886"/>
                <a:gd name="connsiteX0" fmla="*/ 632521 w 632521"/>
                <a:gd name="connsiteY0" fmla="*/ 1648886 h 1648886"/>
                <a:gd name="connsiteX1" fmla="*/ 4209 w 632521"/>
                <a:gd name="connsiteY1" fmla="*/ 900654 h 1648886"/>
                <a:gd name="connsiteX2" fmla="*/ 340966 w 632521"/>
                <a:gd name="connsiteY2" fmla="*/ 0 h 1648886"/>
                <a:gd name="connsiteX0" fmla="*/ 632521 w 632521"/>
                <a:gd name="connsiteY0" fmla="*/ 1648886 h 1648886"/>
                <a:gd name="connsiteX1" fmla="*/ 4209 w 632521"/>
                <a:gd name="connsiteY1" fmla="*/ 900654 h 1648886"/>
                <a:gd name="connsiteX2" fmla="*/ 340966 w 632521"/>
                <a:gd name="connsiteY2" fmla="*/ 0 h 1648886"/>
                <a:gd name="connsiteX0" fmla="*/ 668442 w 668442"/>
                <a:gd name="connsiteY0" fmla="*/ 1648886 h 1648886"/>
                <a:gd name="connsiteX1" fmla="*/ 3266 w 668442"/>
                <a:gd name="connsiteY1" fmla="*/ 900654 h 1648886"/>
                <a:gd name="connsiteX2" fmla="*/ 376887 w 668442"/>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65176 w 665176"/>
                <a:gd name="connsiteY0" fmla="*/ 1648886 h 1648886"/>
                <a:gd name="connsiteX1" fmla="*/ 0 w 665176"/>
                <a:gd name="connsiteY1" fmla="*/ 900654 h 1648886"/>
                <a:gd name="connsiteX2" fmla="*/ 373621 w 665176"/>
                <a:gd name="connsiteY2" fmla="*/ 0 h 1648886"/>
                <a:gd name="connsiteX0" fmla="*/ 674655 w 674655"/>
                <a:gd name="connsiteY0" fmla="*/ 1648886 h 1648886"/>
                <a:gd name="connsiteX1" fmla="*/ 9479 w 674655"/>
                <a:gd name="connsiteY1" fmla="*/ 900654 h 1648886"/>
                <a:gd name="connsiteX2" fmla="*/ 383100 w 674655"/>
                <a:gd name="connsiteY2" fmla="*/ 0 h 1648886"/>
                <a:gd name="connsiteX0" fmla="*/ 674655 w 674655"/>
                <a:gd name="connsiteY0" fmla="*/ 1648886 h 1648886"/>
                <a:gd name="connsiteX1" fmla="*/ 9479 w 674655"/>
                <a:gd name="connsiteY1" fmla="*/ 900654 h 1648886"/>
                <a:gd name="connsiteX2" fmla="*/ 383100 w 674655"/>
                <a:gd name="connsiteY2" fmla="*/ 0 h 1648886"/>
                <a:gd name="connsiteX0" fmla="*/ 679073 w 679073"/>
                <a:gd name="connsiteY0" fmla="*/ 1799039 h 1799039"/>
                <a:gd name="connsiteX1" fmla="*/ 13897 w 679073"/>
                <a:gd name="connsiteY1" fmla="*/ 1050807 h 1799039"/>
                <a:gd name="connsiteX2" fmla="*/ 335909 w 679073"/>
                <a:gd name="connsiteY2" fmla="*/ 0 h 1799039"/>
                <a:gd name="connsiteX0" fmla="*/ 679073 w 679073"/>
                <a:gd name="connsiteY0" fmla="*/ 1799039 h 1799039"/>
                <a:gd name="connsiteX1" fmla="*/ 13897 w 679073"/>
                <a:gd name="connsiteY1" fmla="*/ 1050807 h 1799039"/>
                <a:gd name="connsiteX2" fmla="*/ 335909 w 679073"/>
                <a:gd name="connsiteY2" fmla="*/ 0 h 1799039"/>
                <a:gd name="connsiteX0" fmla="*/ 829996 w 829996"/>
                <a:gd name="connsiteY0" fmla="*/ 1799039 h 1799039"/>
                <a:gd name="connsiteX1" fmla="*/ 5391 w 829996"/>
                <a:gd name="connsiteY1" fmla="*/ 1040126 h 1799039"/>
                <a:gd name="connsiteX2" fmla="*/ 486832 w 829996"/>
                <a:gd name="connsiteY2" fmla="*/ 0 h 1799039"/>
                <a:gd name="connsiteX0" fmla="*/ 829996 w 829996"/>
                <a:gd name="connsiteY0" fmla="*/ 1799039 h 1799039"/>
                <a:gd name="connsiteX1" fmla="*/ 5391 w 829996"/>
                <a:gd name="connsiteY1" fmla="*/ 1040126 h 1799039"/>
                <a:gd name="connsiteX2" fmla="*/ 486832 w 829996"/>
                <a:gd name="connsiteY2" fmla="*/ 0 h 1799039"/>
                <a:gd name="connsiteX0" fmla="*/ 829996 w 829996"/>
                <a:gd name="connsiteY0" fmla="*/ 1799039 h 1799039"/>
                <a:gd name="connsiteX1" fmla="*/ 5391 w 829996"/>
                <a:gd name="connsiteY1" fmla="*/ 1040126 h 1799039"/>
                <a:gd name="connsiteX2" fmla="*/ 486832 w 829996"/>
                <a:gd name="connsiteY2" fmla="*/ 0 h 1799039"/>
                <a:gd name="connsiteX0" fmla="*/ 848180 w 848180"/>
                <a:gd name="connsiteY0" fmla="*/ 1799039 h 1799039"/>
                <a:gd name="connsiteX1" fmla="*/ 23575 w 848180"/>
                <a:gd name="connsiteY1" fmla="*/ 1040126 h 1799039"/>
                <a:gd name="connsiteX2" fmla="*/ 286850 w 848180"/>
                <a:gd name="connsiteY2" fmla="*/ 0 h 1799039"/>
                <a:gd name="connsiteX0" fmla="*/ 834059 w 834059"/>
                <a:gd name="connsiteY0" fmla="*/ 1799039 h 1799039"/>
                <a:gd name="connsiteX1" fmla="*/ 9454 w 834059"/>
                <a:gd name="connsiteY1" fmla="*/ 1040126 h 1799039"/>
                <a:gd name="connsiteX2" fmla="*/ 272729 w 834059"/>
                <a:gd name="connsiteY2" fmla="*/ 0 h 1799039"/>
                <a:gd name="connsiteX0" fmla="*/ 837681 w 837681"/>
                <a:gd name="connsiteY0" fmla="*/ 1756316 h 1756316"/>
                <a:gd name="connsiteX1" fmla="*/ 13076 w 837681"/>
                <a:gd name="connsiteY1" fmla="*/ 997403 h 1756316"/>
                <a:gd name="connsiteX2" fmla="*/ 234395 w 837681"/>
                <a:gd name="connsiteY2" fmla="*/ 0 h 1756316"/>
                <a:gd name="connsiteX0" fmla="*/ 838594 w 838594"/>
                <a:gd name="connsiteY0" fmla="*/ 1756316 h 1756316"/>
                <a:gd name="connsiteX1" fmla="*/ 13989 w 838594"/>
                <a:gd name="connsiteY1" fmla="*/ 997403 h 1756316"/>
                <a:gd name="connsiteX2" fmla="*/ 235308 w 838594"/>
                <a:gd name="connsiteY2" fmla="*/ 0 h 1756316"/>
                <a:gd name="connsiteX0" fmla="*/ 856047 w 856047"/>
                <a:gd name="connsiteY0" fmla="*/ 1756316 h 1756316"/>
                <a:gd name="connsiteX1" fmla="*/ 31442 w 856047"/>
                <a:gd name="connsiteY1" fmla="*/ 997403 h 1756316"/>
                <a:gd name="connsiteX2" fmla="*/ 252761 w 856047"/>
                <a:gd name="connsiteY2" fmla="*/ 0 h 1756316"/>
                <a:gd name="connsiteX0" fmla="*/ 868444 w 868444"/>
                <a:gd name="connsiteY0" fmla="*/ 1669060 h 1669060"/>
                <a:gd name="connsiteX1" fmla="*/ 43839 w 868444"/>
                <a:gd name="connsiteY1" fmla="*/ 910147 h 1669060"/>
                <a:gd name="connsiteX2" fmla="*/ 206396 w 868444"/>
                <a:gd name="connsiteY2" fmla="*/ 0 h 1669060"/>
                <a:gd name="connsiteX0" fmla="*/ 876970 w 876970"/>
                <a:gd name="connsiteY0" fmla="*/ 1669060 h 1669060"/>
                <a:gd name="connsiteX1" fmla="*/ 52365 w 876970"/>
                <a:gd name="connsiteY1" fmla="*/ 910147 h 1669060"/>
                <a:gd name="connsiteX2" fmla="*/ 214922 w 876970"/>
                <a:gd name="connsiteY2" fmla="*/ 0 h 1669060"/>
                <a:gd name="connsiteX0" fmla="*/ 864830 w 864830"/>
                <a:gd name="connsiteY0" fmla="*/ 1662828 h 1662828"/>
                <a:gd name="connsiteX1" fmla="*/ 40225 w 864830"/>
                <a:gd name="connsiteY1" fmla="*/ 903915 h 1662828"/>
                <a:gd name="connsiteX2" fmla="*/ 246855 w 864830"/>
                <a:gd name="connsiteY2" fmla="*/ 0 h 1662828"/>
                <a:gd name="connsiteX0" fmla="*/ 857916 w 857916"/>
                <a:gd name="connsiteY0" fmla="*/ 1706457 h 1706457"/>
                <a:gd name="connsiteX1" fmla="*/ 33311 w 857916"/>
                <a:gd name="connsiteY1" fmla="*/ 947544 h 1706457"/>
                <a:gd name="connsiteX2" fmla="*/ 274218 w 857916"/>
                <a:gd name="connsiteY2" fmla="*/ 0 h 1706457"/>
                <a:gd name="connsiteX0" fmla="*/ 857916 w 857916"/>
                <a:gd name="connsiteY0" fmla="*/ 1681525 h 1681525"/>
                <a:gd name="connsiteX1" fmla="*/ 33311 w 857916"/>
                <a:gd name="connsiteY1" fmla="*/ 922612 h 1681525"/>
                <a:gd name="connsiteX2" fmla="*/ 274218 w 857916"/>
                <a:gd name="connsiteY2" fmla="*/ 0 h 1681525"/>
                <a:gd name="connsiteX0" fmla="*/ 857916 w 857916"/>
                <a:gd name="connsiteY0" fmla="*/ 1681525 h 1681525"/>
                <a:gd name="connsiteX1" fmla="*/ 33311 w 857916"/>
                <a:gd name="connsiteY1" fmla="*/ 922612 h 1681525"/>
                <a:gd name="connsiteX2" fmla="*/ 274218 w 857916"/>
                <a:gd name="connsiteY2" fmla="*/ 0 h 1681525"/>
              </a:gdLst>
              <a:ahLst/>
              <a:cxnLst>
                <a:cxn ang="0">
                  <a:pos x="connsiteX0" y="connsiteY0"/>
                </a:cxn>
                <a:cxn ang="0">
                  <a:pos x="connsiteX1" y="connsiteY1"/>
                </a:cxn>
                <a:cxn ang="0">
                  <a:pos x="connsiteX2" y="connsiteY2"/>
                </a:cxn>
              </a:cxnLst>
              <a:rect l="l" t="t" r="r" b="b"/>
              <a:pathLst>
                <a:path w="857916" h="1681525">
                  <a:moveTo>
                    <a:pt x="857916" y="1681525"/>
                  </a:moveTo>
                  <a:cubicBezTo>
                    <a:pt x="397296" y="1555215"/>
                    <a:pt x="120667" y="1318466"/>
                    <a:pt x="33311" y="922612"/>
                  </a:cubicBezTo>
                  <a:cubicBezTo>
                    <a:pt x="-49212" y="526686"/>
                    <a:pt x="18123" y="206066"/>
                    <a:pt x="274218" y="0"/>
                  </a:cubicBezTo>
                </a:path>
              </a:pathLst>
            </a:custGeom>
            <a:ln>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pic>
        <p:nvPicPr>
          <p:cNvPr id="38" name="Picture 8" descr="stream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0765" y="3417287"/>
            <a:ext cx="2522464" cy="2646988"/>
          </a:xfrm>
          <a:prstGeom prst="rect">
            <a:avLst/>
          </a:prstGeom>
          <a:noFill/>
          <a:ln w="9525">
            <a:noFill/>
            <a:miter lim="800000"/>
            <a:headEnd/>
            <a:tailEnd/>
          </a:ln>
        </p:spPr>
      </p:pic>
      <p:sp>
        <p:nvSpPr>
          <p:cNvPr id="12" name="TextBox 11"/>
          <p:cNvSpPr txBox="1"/>
          <p:nvPr/>
        </p:nvSpPr>
        <p:spPr>
          <a:xfrm>
            <a:off x="528506" y="2984337"/>
            <a:ext cx="3517787" cy="369332"/>
          </a:xfrm>
          <a:prstGeom prst="rect">
            <a:avLst/>
          </a:prstGeom>
          <a:noFill/>
        </p:spPr>
        <p:txBody>
          <a:bodyPr wrap="square" rtlCol="0">
            <a:spAutoFit/>
          </a:bodyPr>
          <a:lstStyle/>
          <a:p>
            <a:r>
              <a:rPr lang="en-US" u="sng" dirty="0" smtClean="0"/>
              <a:t>Flow Stream Lines for Bulk Flow</a:t>
            </a:r>
            <a:endParaRPr lang="en-US" u="sng" dirty="0"/>
          </a:p>
        </p:txBody>
      </p:sp>
      <p:sp>
        <p:nvSpPr>
          <p:cNvPr id="13" name="TextBox 12"/>
          <p:cNvSpPr txBox="1"/>
          <p:nvPr/>
        </p:nvSpPr>
        <p:spPr>
          <a:xfrm>
            <a:off x="1724" y="5975402"/>
            <a:ext cx="1748054" cy="483722"/>
          </a:xfrm>
          <a:prstGeom prst="rect">
            <a:avLst/>
          </a:prstGeom>
          <a:noFill/>
        </p:spPr>
        <p:txBody>
          <a:bodyPr wrap="square" rtlCol="0">
            <a:spAutoFit/>
          </a:bodyPr>
          <a:lstStyle/>
          <a:p>
            <a:pPr algn="ctr">
              <a:lnSpc>
                <a:spcPct val="90000"/>
              </a:lnSpc>
            </a:pPr>
            <a:r>
              <a:rPr lang="en-US" sz="1400" dirty="0" smtClean="0"/>
              <a:t>Quasi-stagnation zone on inner wall</a:t>
            </a:r>
            <a:endParaRPr lang="en-US" sz="1400" dirty="0"/>
          </a:p>
        </p:txBody>
      </p:sp>
      <p:cxnSp>
        <p:nvCxnSpPr>
          <p:cNvPr id="39" name="Straight Arrow Connector 38"/>
          <p:cNvCxnSpPr/>
          <p:nvPr/>
        </p:nvCxnSpPr>
        <p:spPr>
          <a:xfrm flipV="1">
            <a:off x="1412839" y="5748659"/>
            <a:ext cx="511027" cy="27804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718654" y="2984337"/>
            <a:ext cx="3922006" cy="369332"/>
          </a:xfrm>
          <a:prstGeom prst="rect">
            <a:avLst/>
          </a:prstGeom>
          <a:noFill/>
        </p:spPr>
        <p:txBody>
          <a:bodyPr wrap="square" rtlCol="0">
            <a:spAutoFit/>
          </a:bodyPr>
          <a:lstStyle/>
          <a:p>
            <a:r>
              <a:rPr lang="en-US" u="sng" dirty="0" smtClean="0"/>
              <a:t>Jet Flow Stream Lines on Inner Wall</a:t>
            </a:r>
            <a:endParaRPr lang="en-US" u="sng" dirty="0"/>
          </a:p>
        </p:txBody>
      </p:sp>
      <p:cxnSp>
        <p:nvCxnSpPr>
          <p:cNvPr id="41" name="Straight Arrow Connector 40"/>
          <p:cNvCxnSpPr/>
          <p:nvPr/>
        </p:nvCxnSpPr>
        <p:spPr>
          <a:xfrm flipV="1">
            <a:off x="4899846" y="4918278"/>
            <a:ext cx="484549" cy="944794"/>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84777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72" y="46408"/>
            <a:ext cx="8947440" cy="1122615"/>
          </a:xfrm>
        </p:spPr>
        <p:txBody>
          <a:bodyPr/>
          <a:lstStyle/>
          <a:p>
            <a:r>
              <a:rPr lang="en-US" sz="2600" dirty="0" smtClean="0"/>
              <a:t>Assessment of the damage to Targets 6 and 10 allows a comparison of the original and Jet-flow target designs</a:t>
            </a:r>
            <a:endParaRPr lang="en-US" sz="2600" dirty="0"/>
          </a:p>
        </p:txBody>
      </p:sp>
      <p:sp>
        <p:nvSpPr>
          <p:cNvPr id="3" name="Content Placeholder 2"/>
          <p:cNvSpPr>
            <a:spLocks noGrp="1"/>
          </p:cNvSpPr>
          <p:nvPr>
            <p:ph idx="1"/>
          </p:nvPr>
        </p:nvSpPr>
        <p:spPr>
          <a:xfrm>
            <a:off x="167364" y="1439365"/>
            <a:ext cx="8889048" cy="1416798"/>
          </a:xfrm>
        </p:spPr>
        <p:txBody>
          <a:bodyPr/>
          <a:lstStyle/>
          <a:p>
            <a:pPr>
              <a:spcBef>
                <a:spcPts val="1200"/>
              </a:spcBef>
            </a:pPr>
            <a:r>
              <a:rPr lang="en-US" sz="2400" dirty="0" smtClean="0"/>
              <a:t>Targets </a:t>
            </a:r>
            <a:r>
              <a:rPr lang="en-US" sz="2400" dirty="0"/>
              <a:t>6 and 10 </a:t>
            </a:r>
            <a:r>
              <a:rPr lang="en-US" sz="2400" dirty="0" smtClean="0"/>
              <a:t>had almost identical operational histories</a:t>
            </a:r>
            <a:endParaRPr lang="en-US" sz="2400" dirty="0"/>
          </a:p>
          <a:p>
            <a:pPr>
              <a:spcBef>
                <a:spcPts val="1200"/>
              </a:spcBef>
            </a:pPr>
            <a:r>
              <a:rPr lang="en-US" sz="2400" dirty="0" smtClean="0"/>
              <a:t>The operational histories permit an almost direct comparison between the original and Jet-flow designs </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419335732"/>
              </p:ext>
            </p:extLst>
          </p:nvPr>
        </p:nvGraphicFramePr>
        <p:xfrm>
          <a:off x="751530" y="3190548"/>
          <a:ext cx="7592404" cy="2338952"/>
        </p:xfrm>
        <a:graphic>
          <a:graphicData uri="http://schemas.openxmlformats.org/drawingml/2006/table">
            <a:tbl>
              <a:tblPr firstRow="1" bandRow="1">
                <a:tableStyleId>{2D5ABB26-0587-4C30-8999-92F81FD0307C}</a:tableStyleId>
              </a:tblPr>
              <a:tblGrid>
                <a:gridCol w="1432808"/>
                <a:gridCol w="1624528"/>
                <a:gridCol w="2746212"/>
                <a:gridCol w="1788856"/>
              </a:tblGrid>
              <a:tr h="879524">
                <a:tc>
                  <a:txBody>
                    <a:bodyPr/>
                    <a:lstStyle/>
                    <a:p>
                      <a:pPr algn="ctr"/>
                      <a:endParaRPr lang="en-US" sz="2200" dirty="0"/>
                    </a:p>
                  </a:txBody>
                  <a:tcPr>
                    <a:lnL w="3175" cap="flat" cmpd="sng" algn="ctr">
                      <a:no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1" dirty="0" smtClean="0"/>
                        <a:t>Target</a:t>
                      </a:r>
                      <a:r>
                        <a:rPr lang="en-US" sz="2200" b="1" baseline="0" dirty="0" smtClean="0"/>
                        <a:t> Design</a:t>
                      </a:r>
                      <a:endParaRPr lang="en-US" sz="2200" b="1"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1" dirty="0" smtClean="0"/>
                        <a:t>Average</a:t>
                      </a:r>
                      <a:r>
                        <a:rPr lang="en-US" sz="2200" b="1" baseline="0" dirty="0" smtClean="0"/>
                        <a:t> Operational Power [kW]</a:t>
                      </a:r>
                      <a:endParaRPr lang="en-US" sz="2200" b="1"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1" dirty="0" smtClean="0"/>
                        <a:t>Total Energy</a:t>
                      </a:r>
                      <a:r>
                        <a:rPr lang="en-US" sz="2200" b="1" baseline="0" dirty="0" smtClean="0"/>
                        <a:t> [MW-hr]</a:t>
                      </a:r>
                      <a:endParaRPr lang="en-US" sz="2200" b="1" dirty="0" smtClean="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620836">
                <a:tc>
                  <a:txBody>
                    <a:bodyPr/>
                    <a:lstStyle/>
                    <a:p>
                      <a:pPr algn="ctr"/>
                      <a:r>
                        <a:rPr lang="en-US" sz="2200" b="1" dirty="0" smtClean="0"/>
                        <a:t>Target 6</a:t>
                      </a:r>
                      <a:endParaRPr lang="en-US" sz="2200" b="1"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Original </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916</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617</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620836">
                <a:tc>
                  <a:txBody>
                    <a:bodyPr/>
                    <a:lstStyle/>
                    <a:p>
                      <a:pPr algn="ctr"/>
                      <a:r>
                        <a:rPr lang="en-US" sz="2200" b="1" dirty="0" smtClean="0"/>
                        <a:t>Target</a:t>
                      </a:r>
                      <a:r>
                        <a:rPr lang="en-US" sz="2200" b="1" baseline="0" dirty="0" smtClean="0"/>
                        <a:t> 10</a:t>
                      </a:r>
                      <a:endParaRPr lang="en-US" sz="2200" b="1"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Jet-flow</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1052</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t>601</a:t>
                      </a:r>
                      <a:endParaRPr lang="en-US" sz="2200" dirty="0"/>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22598573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70" y="82214"/>
            <a:ext cx="8941090" cy="729430"/>
          </a:xfrm>
        </p:spPr>
        <p:txBody>
          <a:bodyPr/>
          <a:lstStyle/>
          <a:p>
            <a:r>
              <a:rPr lang="en-US" sz="2400" dirty="0" smtClean="0"/>
              <a:t>Photography of the Jet-flow inner window indicates erosion damage was mitigated</a:t>
            </a:r>
            <a:endParaRPr lang="en-US" sz="2400" dirty="0"/>
          </a:p>
        </p:txBody>
      </p:sp>
      <p:sp>
        <p:nvSpPr>
          <p:cNvPr id="17" name="Content Placeholder 16"/>
          <p:cNvSpPr>
            <a:spLocks noGrp="1"/>
          </p:cNvSpPr>
          <p:nvPr>
            <p:ph idx="1"/>
          </p:nvPr>
        </p:nvSpPr>
        <p:spPr>
          <a:xfrm>
            <a:off x="0" y="874863"/>
            <a:ext cx="8583865" cy="763286"/>
          </a:xfrm>
        </p:spPr>
        <p:txBody>
          <a:bodyPr/>
          <a:lstStyle/>
          <a:p>
            <a:r>
              <a:rPr lang="en-US" sz="2400" dirty="0" smtClean="0"/>
              <a:t>From the pictures below it appears the Jet-flow </a:t>
            </a:r>
            <a:r>
              <a:rPr lang="en-US" sz="2400" dirty="0"/>
              <a:t>target design effectively mitigates erosion to the target inner </a:t>
            </a:r>
            <a:r>
              <a:rPr lang="en-US" sz="2400" dirty="0" smtClean="0"/>
              <a:t>wall</a:t>
            </a:r>
            <a:endParaRPr lang="en-US" sz="2400" dirty="0"/>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rot="10800000">
            <a:off x="2202624" y="4369515"/>
            <a:ext cx="1926075" cy="1924145"/>
          </a:xfrm>
          <a:prstGeom prst="rect">
            <a:avLst/>
          </a:prstGeom>
        </p:spPr>
      </p:pic>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p:blipFill>
        <p:spPr>
          <a:xfrm rot="10800000">
            <a:off x="4106715" y="4370803"/>
            <a:ext cx="1886878" cy="1922853"/>
          </a:xfrm>
          <a:prstGeom prst="rect">
            <a:avLst/>
          </a:prstGeom>
        </p:spPr>
      </p:pic>
      <p:pic>
        <p:nvPicPr>
          <p:cNvPr id="8" name="Picture 7"/>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a:xfrm>
            <a:off x="5993593" y="4364223"/>
            <a:ext cx="1773251" cy="1929383"/>
          </a:xfrm>
          <a:prstGeom prst="rect">
            <a:avLst/>
          </a:prstGeom>
        </p:spPr>
      </p:pic>
      <p:sp>
        <p:nvSpPr>
          <p:cNvPr id="10" name="TextBox 9"/>
          <p:cNvSpPr txBox="1"/>
          <p:nvPr/>
        </p:nvSpPr>
        <p:spPr>
          <a:xfrm>
            <a:off x="245526" y="4898904"/>
            <a:ext cx="1875914" cy="830997"/>
          </a:xfrm>
          <a:prstGeom prst="rect">
            <a:avLst/>
          </a:prstGeom>
          <a:noFill/>
        </p:spPr>
        <p:txBody>
          <a:bodyPr wrap="square" rtlCol="0">
            <a:spAutoFit/>
          </a:bodyPr>
          <a:lstStyle/>
          <a:p>
            <a:pPr algn="ctr"/>
            <a:r>
              <a:rPr lang="en-US" sz="2400" b="1" dirty="0" smtClean="0"/>
              <a:t>Target 10</a:t>
            </a:r>
          </a:p>
          <a:p>
            <a:pPr algn="ctr"/>
            <a:r>
              <a:rPr lang="en-US" sz="2400" dirty="0" smtClean="0"/>
              <a:t>(Jet-flow) </a:t>
            </a:r>
          </a:p>
        </p:txBody>
      </p:sp>
      <p:pic>
        <p:nvPicPr>
          <p:cNvPr id="11" name="Picture 10" descr="IMG_0612 edited.jpeg"/>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a:xfrm rot="10800000">
            <a:off x="4112409" y="2284085"/>
            <a:ext cx="1753866" cy="1929383"/>
          </a:xfrm>
          <a:prstGeom prst="rect">
            <a:avLst/>
          </a:prstGeom>
          <a:ln w="3175">
            <a:noFill/>
          </a:ln>
          <a:effectLst/>
        </p:spPr>
      </p:pic>
      <p:pic>
        <p:nvPicPr>
          <p:cNvPr id="12" name="Picture 11"/>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rot="10800000">
            <a:off x="2284553" y="2284085"/>
            <a:ext cx="1773474" cy="1929383"/>
          </a:xfrm>
          <a:prstGeom prst="rect">
            <a:avLst/>
          </a:prstGeom>
        </p:spPr>
      </p:pic>
      <p:sp>
        <p:nvSpPr>
          <p:cNvPr id="16" name="TextBox 15"/>
          <p:cNvSpPr txBox="1"/>
          <p:nvPr/>
        </p:nvSpPr>
        <p:spPr>
          <a:xfrm>
            <a:off x="52255" y="2900598"/>
            <a:ext cx="2197070" cy="769441"/>
          </a:xfrm>
          <a:prstGeom prst="rect">
            <a:avLst/>
          </a:prstGeom>
          <a:noFill/>
        </p:spPr>
        <p:txBody>
          <a:bodyPr wrap="square" rtlCol="0">
            <a:spAutoFit/>
          </a:bodyPr>
          <a:lstStyle/>
          <a:p>
            <a:pPr algn="ctr"/>
            <a:r>
              <a:rPr lang="en-US" sz="2200" b="1" dirty="0" smtClean="0"/>
              <a:t>Target 6</a:t>
            </a:r>
          </a:p>
          <a:p>
            <a:pPr algn="ctr"/>
            <a:r>
              <a:rPr lang="en-US" sz="2200" dirty="0" smtClean="0"/>
              <a:t>(original design) </a:t>
            </a:r>
          </a:p>
        </p:txBody>
      </p:sp>
      <p:sp>
        <p:nvSpPr>
          <p:cNvPr id="18" name="TextBox 17"/>
          <p:cNvSpPr txBox="1"/>
          <p:nvPr/>
        </p:nvSpPr>
        <p:spPr>
          <a:xfrm>
            <a:off x="2332155" y="1790499"/>
            <a:ext cx="5053625" cy="400110"/>
          </a:xfrm>
          <a:prstGeom prst="rect">
            <a:avLst/>
          </a:prstGeom>
          <a:noFill/>
        </p:spPr>
        <p:txBody>
          <a:bodyPr wrap="square" rtlCol="0">
            <a:spAutoFit/>
          </a:bodyPr>
          <a:lstStyle/>
          <a:p>
            <a:pPr algn="ctr"/>
            <a:r>
              <a:rPr lang="en-US" sz="2000" b="1" u="sng" dirty="0" smtClean="0"/>
              <a:t>Inner Wall of Beam-entrance Region</a:t>
            </a:r>
            <a:endParaRPr lang="en-US" sz="2000" b="1" u="sng" dirty="0"/>
          </a:p>
        </p:txBody>
      </p:sp>
    </p:spTree>
    <p:extLst>
      <p:ext uri="{BB962C8B-B14F-4D97-AF65-F5344CB8AC3E}">
        <p14:creationId xmlns:p14="http://schemas.microsoft.com/office/powerpoint/2010/main" val="219105783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10" y="45156"/>
            <a:ext cx="8636290" cy="745066"/>
          </a:xfrm>
        </p:spPr>
        <p:txBody>
          <a:bodyPr>
            <a:noAutofit/>
          </a:bodyPr>
          <a:lstStyle/>
          <a:p>
            <a:r>
              <a:rPr lang="en-US" sz="2400" dirty="0" smtClean="0"/>
              <a:t>Internal volume was pressurized and Snoop was applied to “area-of-interest</a:t>
            </a:r>
            <a:r>
              <a:rPr lang="en-US" sz="2400" dirty="0" smtClean="0"/>
              <a:t>” in Target 10</a:t>
            </a:r>
            <a:endParaRPr lang="en-US" sz="2400" dirty="0"/>
          </a:p>
        </p:txBody>
      </p:sp>
      <p:grpSp>
        <p:nvGrpSpPr>
          <p:cNvPr id="3" name="Group 2"/>
          <p:cNvGrpSpPr>
            <a:grpSpLocks noChangeAspect="1"/>
          </p:cNvGrpSpPr>
          <p:nvPr/>
        </p:nvGrpSpPr>
        <p:grpSpPr>
          <a:xfrm>
            <a:off x="1259314" y="976742"/>
            <a:ext cx="6271798" cy="3287910"/>
            <a:chOff x="127803" y="1438383"/>
            <a:chExt cx="8882401" cy="4656485"/>
          </a:xfrm>
        </p:grpSpPr>
        <p:pic>
          <p:nvPicPr>
            <p:cNvPr id="4" name="Picture 3" descr="DSC_4902 green channel.jpg"/>
            <p:cNvPicPr>
              <a:picLocks noChangeAspect="1"/>
            </p:cNvPicPr>
            <p:nvPr/>
          </p:nvPicPr>
          <p:blipFill rotWithShape="1">
            <a:blip r:embed="rId2">
              <a:extLst>
                <a:ext uri="{28A0092B-C50C-407E-A947-70E740481C1C}">
                  <a14:useLocalDpi xmlns:a14="http://schemas.microsoft.com/office/drawing/2010/main" val="0"/>
                </a:ext>
              </a:extLst>
            </a:blip>
            <a:srcRect l="21646" r="16302"/>
            <a:stretch/>
          </p:blipFill>
          <p:spPr>
            <a:xfrm>
              <a:off x="127803" y="1438383"/>
              <a:ext cx="4350386" cy="4656485"/>
            </a:xfrm>
            <a:prstGeom prst="rect">
              <a:avLst/>
            </a:prstGeom>
            <a:ln w="3175">
              <a:solidFill>
                <a:schemeClr val="tx1"/>
              </a:solidFill>
            </a:ln>
          </p:spPr>
        </p:pic>
        <p:pic>
          <p:nvPicPr>
            <p:cNvPr id="5" name="Picture 4"/>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Lst>
            </a:blip>
            <a:srcRect l="7256" r="5842"/>
            <a:stretch/>
          </p:blipFill>
          <p:spPr>
            <a:xfrm>
              <a:off x="4709717" y="1799457"/>
              <a:ext cx="4300487" cy="3703418"/>
            </a:xfrm>
            <a:prstGeom prst="rect">
              <a:avLst/>
            </a:prstGeom>
            <a:ln w="19050">
              <a:solidFill>
                <a:srgbClr val="FF0000"/>
              </a:solidFill>
            </a:ln>
          </p:spPr>
        </p:pic>
        <p:sp>
          <p:nvSpPr>
            <p:cNvPr id="6" name="Rectangle 5"/>
            <p:cNvSpPr/>
            <p:nvPr/>
          </p:nvSpPr>
          <p:spPr>
            <a:xfrm>
              <a:off x="1438146" y="3700775"/>
              <a:ext cx="1337223" cy="1118644"/>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V="1">
              <a:off x="2775369" y="1858799"/>
              <a:ext cx="1875477" cy="184197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775369" y="4819419"/>
              <a:ext cx="1875477" cy="652492"/>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9" name="Group 8"/>
          <p:cNvGrpSpPr>
            <a:grpSpLocks noChangeAspect="1"/>
          </p:cNvGrpSpPr>
          <p:nvPr/>
        </p:nvGrpSpPr>
        <p:grpSpPr>
          <a:xfrm>
            <a:off x="1540181" y="4377541"/>
            <a:ext cx="5462475" cy="2395792"/>
            <a:chOff x="420297" y="1110974"/>
            <a:chExt cx="7752603" cy="3400222"/>
          </a:xfrm>
        </p:grpSpPr>
        <p:pic>
          <p:nvPicPr>
            <p:cNvPr id="10"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8131" y="1110974"/>
              <a:ext cx="6834769" cy="2725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583908" y="1332955"/>
              <a:ext cx="1185196" cy="415300"/>
            </a:xfrm>
            <a:prstGeom prst="rect">
              <a:avLst/>
            </a:prstGeom>
            <a:noFill/>
          </p:spPr>
          <p:txBody>
            <a:bodyPr wrap="square" rtlCol="0">
              <a:spAutoFit/>
            </a:bodyPr>
            <a:lstStyle/>
            <a:p>
              <a:pPr algn="ctr">
                <a:lnSpc>
                  <a:spcPct val="90000"/>
                </a:lnSpc>
              </a:pPr>
              <a:r>
                <a:rPr lang="en-US" sz="2000" dirty="0"/>
                <a:t>W</a:t>
              </a:r>
              <a:r>
                <a:rPr lang="en-US" sz="2000" dirty="0" smtClean="0"/>
                <a:t>eld</a:t>
              </a:r>
            </a:p>
          </p:txBody>
        </p:sp>
        <p:sp>
          <p:nvSpPr>
            <p:cNvPr id="13" name="TextBox 12"/>
            <p:cNvSpPr txBox="1"/>
            <p:nvPr/>
          </p:nvSpPr>
          <p:spPr>
            <a:xfrm>
              <a:off x="822004" y="3925166"/>
              <a:ext cx="2555710" cy="586030"/>
            </a:xfrm>
            <a:prstGeom prst="rect">
              <a:avLst/>
            </a:prstGeom>
            <a:noFill/>
          </p:spPr>
          <p:txBody>
            <a:bodyPr wrap="square" rtlCol="0">
              <a:spAutoFit/>
            </a:bodyPr>
            <a:lstStyle/>
            <a:p>
              <a:pPr algn="ctr">
                <a:lnSpc>
                  <a:spcPct val="90000"/>
                </a:lnSpc>
              </a:pPr>
              <a:r>
                <a:rPr lang="en-US" sz="2000" dirty="0" smtClean="0"/>
                <a:t>Front Body</a:t>
              </a:r>
            </a:p>
          </p:txBody>
        </p:sp>
        <p:sp>
          <p:nvSpPr>
            <p:cNvPr id="14" name="TextBox 13"/>
            <p:cNvSpPr txBox="1"/>
            <p:nvPr/>
          </p:nvSpPr>
          <p:spPr>
            <a:xfrm>
              <a:off x="3447298" y="3709722"/>
              <a:ext cx="2453989" cy="586030"/>
            </a:xfrm>
            <a:prstGeom prst="rect">
              <a:avLst/>
            </a:prstGeom>
            <a:noFill/>
          </p:spPr>
          <p:txBody>
            <a:bodyPr wrap="square" rtlCol="0">
              <a:spAutoFit/>
            </a:bodyPr>
            <a:lstStyle/>
            <a:p>
              <a:pPr algn="ctr">
                <a:lnSpc>
                  <a:spcPct val="90000"/>
                </a:lnSpc>
              </a:pPr>
              <a:r>
                <a:rPr lang="en-US" sz="2000" dirty="0"/>
                <a:t>T</a:t>
              </a:r>
              <a:r>
                <a:rPr lang="en-US" sz="2000" dirty="0" smtClean="0"/>
                <a:t>ransition</a:t>
              </a:r>
            </a:p>
          </p:txBody>
        </p:sp>
        <p:cxnSp>
          <p:nvCxnSpPr>
            <p:cNvPr id="15" name="Straight Arrow Connector 14"/>
            <p:cNvCxnSpPr>
              <a:stCxn id="14" idx="0"/>
            </p:cNvCxnSpPr>
            <p:nvPr/>
          </p:nvCxnSpPr>
          <p:spPr>
            <a:xfrm flipH="1" flipV="1">
              <a:off x="4412213" y="2935759"/>
              <a:ext cx="262081" cy="77396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13" idx="0"/>
            </p:cNvCxnSpPr>
            <p:nvPr/>
          </p:nvCxnSpPr>
          <p:spPr>
            <a:xfrm flipV="1">
              <a:off x="2099859" y="3207893"/>
              <a:ext cx="770141" cy="71727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3310257" y="1805985"/>
              <a:ext cx="656610" cy="961344"/>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20297" y="1219954"/>
              <a:ext cx="2954949" cy="586030"/>
            </a:xfrm>
            <a:prstGeom prst="rect">
              <a:avLst/>
            </a:prstGeom>
            <a:noFill/>
          </p:spPr>
          <p:txBody>
            <a:bodyPr wrap="square" rtlCol="0">
              <a:spAutoFit/>
            </a:bodyPr>
            <a:lstStyle/>
            <a:p>
              <a:pPr algn="ctr">
                <a:lnSpc>
                  <a:spcPct val="90000"/>
                </a:lnSpc>
              </a:pPr>
              <a:r>
                <a:rPr lang="en-US" sz="2000" dirty="0" smtClean="0"/>
                <a:t>Crack Location</a:t>
              </a:r>
            </a:p>
          </p:txBody>
        </p:sp>
        <p:cxnSp>
          <p:nvCxnSpPr>
            <p:cNvPr id="19" name="Straight Arrow Connector 18"/>
            <p:cNvCxnSpPr/>
            <p:nvPr/>
          </p:nvCxnSpPr>
          <p:spPr>
            <a:xfrm>
              <a:off x="2713305" y="1805984"/>
              <a:ext cx="339753" cy="83671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5707873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70"/>
            <a:ext cx="9144000" cy="623248"/>
          </a:xfrm>
        </p:spPr>
        <p:txBody>
          <a:bodyPr>
            <a:noAutofit/>
          </a:bodyPr>
          <a:lstStyle/>
          <a:p>
            <a:r>
              <a:rPr lang="en-US" sz="2000" dirty="0" smtClean="0"/>
              <a:t>Location of Target 11 leak was identified during Post Irradiation Examination (PIE) using an articulating videoprobe</a:t>
            </a:r>
            <a:endParaRPr lang="en-US" sz="2000" dirty="0"/>
          </a:p>
        </p:txBody>
      </p:sp>
      <p:grpSp>
        <p:nvGrpSpPr>
          <p:cNvPr id="22" name="Group 21"/>
          <p:cNvGrpSpPr/>
          <p:nvPr/>
        </p:nvGrpSpPr>
        <p:grpSpPr>
          <a:xfrm>
            <a:off x="11754" y="737792"/>
            <a:ext cx="8993139" cy="2653372"/>
            <a:chOff x="-30579" y="1076456"/>
            <a:chExt cx="8993139" cy="2653372"/>
          </a:xfrm>
        </p:grpSpPr>
        <p:grpSp>
          <p:nvGrpSpPr>
            <p:cNvPr id="27" name="Group 26"/>
            <p:cNvGrpSpPr>
              <a:grpSpLocks noChangeAspect="1"/>
            </p:cNvGrpSpPr>
            <p:nvPr/>
          </p:nvGrpSpPr>
          <p:grpSpPr>
            <a:xfrm>
              <a:off x="4730337" y="1076456"/>
              <a:ext cx="4232223" cy="2457233"/>
              <a:chOff x="4583703" y="2553381"/>
              <a:chExt cx="4616436" cy="2680309"/>
            </a:xfrm>
          </p:grpSpPr>
          <p:pic>
            <p:nvPicPr>
              <p:cNvPr id="28" name="Picture 2"/>
              <p:cNvPicPr>
                <a:picLocks noChangeAspect="1" noChangeArrowheads="1"/>
              </p:cNvPicPr>
              <p:nvPr/>
            </p:nvPicPr>
            <p:blipFill>
              <a:blip r:embed="rId2" cstate="print"/>
              <a:srcRect/>
              <a:stretch>
                <a:fillRect/>
              </a:stretch>
            </p:blipFill>
            <p:spPr bwMode="auto">
              <a:xfrm>
                <a:off x="4583703" y="2553381"/>
                <a:ext cx="4512132" cy="1971199"/>
              </a:xfrm>
              <a:prstGeom prst="rect">
                <a:avLst/>
              </a:prstGeom>
              <a:noFill/>
              <a:ln w="6350">
                <a:solidFill>
                  <a:schemeClr val="tx1"/>
                </a:solidFill>
                <a:miter lim="800000"/>
                <a:headEnd/>
                <a:tailEnd/>
              </a:ln>
            </p:spPr>
          </p:pic>
          <p:sp>
            <p:nvSpPr>
              <p:cNvPr id="29" name="TextBox 28"/>
              <p:cNvSpPr txBox="1"/>
              <p:nvPr/>
            </p:nvSpPr>
            <p:spPr>
              <a:xfrm>
                <a:off x="7004965" y="4730115"/>
                <a:ext cx="2195174" cy="503575"/>
              </a:xfrm>
              <a:prstGeom prst="rect">
                <a:avLst/>
              </a:prstGeom>
              <a:noFill/>
            </p:spPr>
            <p:txBody>
              <a:bodyPr wrap="square" rtlCol="0">
                <a:spAutoFit/>
              </a:bodyPr>
              <a:lstStyle/>
              <a:p>
                <a:pPr algn="ctr">
                  <a:spcAft>
                    <a:spcPts val="400"/>
                  </a:spcAft>
                </a:pPr>
                <a:r>
                  <a:rPr lang="en-US" sz="1200" b="1" dirty="0" smtClean="0"/>
                  <a:t>Mercury Window Flow Supply </a:t>
                </a:r>
                <a:r>
                  <a:rPr lang="en-US" sz="1200" b="1" dirty="0" smtClean="0"/>
                  <a:t>Passage</a:t>
                </a:r>
                <a:endParaRPr lang="en-US" sz="1200" b="1" dirty="0" smtClean="0"/>
              </a:p>
            </p:txBody>
          </p:sp>
          <p:cxnSp>
            <p:nvCxnSpPr>
              <p:cNvPr id="30" name="Straight Arrow Connector 29"/>
              <p:cNvCxnSpPr/>
              <p:nvPr/>
            </p:nvCxnSpPr>
            <p:spPr>
              <a:xfrm flipH="1" flipV="1">
                <a:off x="7917274" y="3659988"/>
                <a:ext cx="159284" cy="1116302"/>
              </a:xfrm>
              <a:prstGeom prst="straightConnector1">
                <a:avLst/>
              </a:prstGeom>
              <a:ln w="15875">
                <a:solidFill>
                  <a:srgbClr val="FF0000"/>
                </a:solidFill>
                <a:tailEnd type="stealth" w="med" len="lg"/>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6971304" y="3835726"/>
                <a:ext cx="1048810" cy="940564"/>
              </a:xfrm>
              <a:prstGeom prst="straightConnector1">
                <a:avLst/>
              </a:prstGeom>
              <a:ln w="15875">
                <a:solidFill>
                  <a:srgbClr val="FF0000"/>
                </a:solidFill>
                <a:tailEnd type="stealth" w="med" len="lg"/>
              </a:ln>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a:off x="-30579" y="1114968"/>
              <a:ext cx="5210514" cy="2075507"/>
              <a:chOff x="-16468" y="1086746"/>
              <a:chExt cx="5210514" cy="2075507"/>
            </a:xfrm>
          </p:grpSpPr>
          <p:grpSp>
            <p:nvGrpSpPr>
              <p:cNvPr id="12" name="Group 11"/>
              <p:cNvGrpSpPr>
                <a:grpSpLocks noChangeAspect="1"/>
              </p:cNvGrpSpPr>
              <p:nvPr/>
            </p:nvGrpSpPr>
            <p:grpSpPr>
              <a:xfrm>
                <a:off x="-16468" y="1086746"/>
                <a:ext cx="4292135" cy="2075507"/>
                <a:chOff x="-3413831" y="1786508"/>
                <a:chExt cx="5442097" cy="2631574"/>
              </a:xfrm>
            </p:grpSpPr>
            <p:grpSp>
              <p:nvGrpSpPr>
                <p:cNvPr id="14" name="Group 13"/>
                <p:cNvGrpSpPr/>
                <p:nvPr/>
              </p:nvGrpSpPr>
              <p:grpSpPr>
                <a:xfrm>
                  <a:off x="-3413831" y="1786508"/>
                  <a:ext cx="5442097" cy="2631574"/>
                  <a:chOff x="-3413831" y="1786508"/>
                  <a:chExt cx="5442097" cy="2631574"/>
                </a:xfrm>
              </p:grpSpPr>
              <p:pic>
                <p:nvPicPr>
                  <p:cNvPr id="21"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r="33104"/>
                  <a:stretch/>
                </p:blipFill>
                <p:spPr bwMode="auto">
                  <a:xfrm>
                    <a:off x="-888530" y="1786508"/>
                    <a:ext cx="2916796" cy="2631574"/>
                  </a:xfrm>
                  <a:prstGeom prst="rect">
                    <a:avLst/>
                  </a:prstGeom>
                  <a:noFill/>
                  <a:ln w="19050">
                    <a:solidFill>
                      <a:srgbClr val="FF0000"/>
                    </a:solidFill>
                    <a:prstDash val="sysDash"/>
                    <a:miter lim="800000"/>
                    <a:headEnd/>
                    <a:tailEnd/>
                  </a:ln>
                </p:spPr>
              </p:pic>
              <p:grpSp>
                <p:nvGrpSpPr>
                  <p:cNvPr id="23" name="Group 22"/>
                  <p:cNvGrpSpPr/>
                  <p:nvPr/>
                </p:nvGrpSpPr>
                <p:grpSpPr>
                  <a:xfrm>
                    <a:off x="-3413831" y="1940679"/>
                    <a:ext cx="3168877" cy="1321729"/>
                    <a:chOff x="-3413831" y="1940679"/>
                    <a:chExt cx="3168877" cy="1321729"/>
                  </a:xfrm>
                </p:grpSpPr>
                <p:sp>
                  <p:nvSpPr>
                    <p:cNvPr id="25" name="TextBox 24"/>
                    <p:cNvSpPr txBox="1"/>
                    <p:nvPr/>
                  </p:nvSpPr>
                  <p:spPr>
                    <a:xfrm>
                      <a:off x="-3413831" y="1940679"/>
                      <a:ext cx="2348823" cy="1321729"/>
                    </a:xfrm>
                    <a:prstGeom prst="rect">
                      <a:avLst/>
                    </a:prstGeom>
                    <a:noFill/>
                  </p:spPr>
                  <p:txBody>
                    <a:bodyPr wrap="square" rtlCol="0">
                      <a:spAutoFit/>
                    </a:bodyPr>
                    <a:lstStyle/>
                    <a:p>
                      <a:pPr algn="ctr">
                        <a:spcAft>
                          <a:spcPts val="400"/>
                        </a:spcAft>
                      </a:pPr>
                      <a:r>
                        <a:rPr lang="en-US" sz="1400" b="1" dirty="0" smtClean="0"/>
                        <a:t>Mercury Window Flow</a:t>
                      </a:r>
                    </a:p>
                    <a:p>
                      <a:pPr>
                        <a:lnSpc>
                          <a:spcPct val="90000"/>
                        </a:lnSpc>
                        <a:spcAft>
                          <a:spcPts val="400"/>
                        </a:spcAft>
                      </a:pPr>
                      <a:r>
                        <a:rPr lang="en-US" sz="1400" dirty="0" smtClean="0">
                          <a:latin typeface="Wingdings"/>
                          <a:ea typeface="Wingdings"/>
                          <a:cs typeface="Wingdings"/>
                          <a:sym typeface="Wingdings"/>
                        </a:rPr>
                        <a:t></a:t>
                      </a:r>
                      <a:r>
                        <a:rPr lang="en-US" sz="1400" dirty="0" smtClean="0"/>
                        <a:t>high velocity flow of mercury between target vessel walls</a:t>
                      </a:r>
                    </a:p>
                    <a:p>
                      <a:pPr>
                        <a:lnSpc>
                          <a:spcPct val="90000"/>
                        </a:lnSpc>
                        <a:spcAft>
                          <a:spcPts val="400"/>
                        </a:spcAft>
                      </a:pPr>
                      <a:r>
                        <a:rPr lang="en-US" sz="1400" dirty="0" smtClean="0">
                          <a:latin typeface="Wingdings"/>
                          <a:ea typeface="Wingdings"/>
                          <a:cs typeface="Wingdings"/>
                          <a:sym typeface="Wingdings"/>
                        </a:rPr>
                        <a:t></a:t>
                      </a:r>
                      <a:r>
                        <a:rPr lang="en-US" sz="1400" dirty="0" smtClean="0">
                          <a:sym typeface="Wingdings"/>
                        </a:rPr>
                        <a:t>cools beam-entrance region of target</a:t>
                      </a:r>
                      <a:endParaRPr lang="en-US" sz="1400" dirty="0"/>
                    </a:p>
                  </p:txBody>
                </p:sp>
                <p:cxnSp>
                  <p:nvCxnSpPr>
                    <p:cNvPr id="26" name="Straight Arrow Connector 25"/>
                    <p:cNvCxnSpPr/>
                    <p:nvPr/>
                  </p:nvCxnSpPr>
                  <p:spPr>
                    <a:xfrm>
                      <a:off x="-1313356" y="2298836"/>
                      <a:ext cx="1068402" cy="59175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grpSp>
            <p:grpSp>
              <p:nvGrpSpPr>
                <p:cNvPr id="15" name="Group 14"/>
                <p:cNvGrpSpPr>
                  <a:grpSpLocks noChangeAspect="1"/>
                </p:cNvGrpSpPr>
                <p:nvPr/>
              </p:nvGrpSpPr>
              <p:grpSpPr>
                <a:xfrm>
                  <a:off x="-274539" y="2409049"/>
                  <a:ext cx="1642036" cy="1384833"/>
                  <a:chOff x="-404540" y="1876939"/>
                  <a:chExt cx="3197339" cy="2696518"/>
                </a:xfrm>
              </p:grpSpPr>
              <p:sp>
                <p:nvSpPr>
                  <p:cNvPr id="16" name="Arc 8"/>
                  <p:cNvSpPr>
                    <a:spLocks/>
                  </p:cNvSpPr>
                  <p:nvPr/>
                </p:nvSpPr>
                <p:spPr bwMode="auto">
                  <a:xfrm flipH="1" flipV="1">
                    <a:off x="-404540" y="1876939"/>
                    <a:ext cx="1441366" cy="2696518"/>
                  </a:xfrm>
                  <a:custGeom>
                    <a:avLst/>
                    <a:gdLst>
                      <a:gd name="G0" fmla="+- 668 0 0"/>
                      <a:gd name="G1" fmla="+- 21600 0 0"/>
                      <a:gd name="G2" fmla="+- 21600 0 0"/>
                      <a:gd name="T0" fmla="*/ 668 w 22268"/>
                      <a:gd name="T1" fmla="*/ 0 h 43200"/>
                      <a:gd name="T2" fmla="*/ 0 w 22268"/>
                      <a:gd name="T3" fmla="*/ 43190 h 43200"/>
                      <a:gd name="T4" fmla="*/ 668 w 22268"/>
                      <a:gd name="T5" fmla="*/ 21600 h 43200"/>
                    </a:gdLst>
                    <a:ahLst/>
                    <a:cxnLst>
                      <a:cxn ang="0">
                        <a:pos x="T0" y="T1"/>
                      </a:cxn>
                      <a:cxn ang="0">
                        <a:pos x="T2" y="T3"/>
                      </a:cxn>
                      <a:cxn ang="0">
                        <a:pos x="T4" y="T5"/>
                      </a:cxn>
                    </a:cxnLst>
                    <a:rect l="0" t="0" r="r" b="b"/>
                    <a:pathLst>
                      <a:path w="22268" h="43200" fill="none" extrusionOk="0">
                        <a:moveTo>
                          <a:pt x="667" y="0"/>
                        </a:moveTo>
                        <a:cubicBezTo>
                          <a:pt x="12597" y="0"/>
                          <a:pt x="22268" y="9670"/>
                          <a:pt x="22268" y="21600"/>
                        </a:cubicBezTo>
                        <a:cubicBezTo>
                          <a:pt x="22268" y="33529"/>
                          <a:pt x="12597" y="43200"/>
                          <a:pt x="668" y="43200"/>
                        </a:cubicBezTo>
                        <a:cubicBezTo>
                          <a:pt x="445" y="43200"/>
                          <a:pt x="222" y="43196"/>
                          <a:pt x="0" y="43189"/>
                        </a:cubicBezTo>
                      </a:path>
                      <a:path w="22268" h="43200" stroke="0" extrusionOk="0">
                        <a:moveTo>
                          <a:pt x="667" y="0"/>
                        </a:moveTo>
                        <a:cubicBezTo>
                          <a:pt x="12597" y="0"/>
                          <a:pt x="22268" y="9670"/>
                          <a:pt x="22268" y="21600"/>
                        </a:cubicBezTo>
                        <a:cubicBezTo>
                          <a:pt x="22268" y="33529"/>
                          <a:pt x="12597" y="43200"/>
                          <a:pt x="668" y="43200"/>
                        </a:cubicBezTo>
                        <a:cubicBezTo>
                          <a:pt x="445" y="43200"/>
                          <a:pt x="222" y="43196"/>
                          <a:pt x="0" y="43189"/>
                        </a:cubicBezTo>
                        <a:lnTo>
                          <a:pt x="668" y="21600"/>
                        </a:lnTo>
                        <a:close/>
                      </a:path>
                    </a:pathLst>
                  </a:custGeom>
                  <a:noFill/>
                  <a:ln w="12700">
                    <a:solidFill>
                      <a:srgbClr val="FF0000"/>
                    </a:solidFill>
                    <a:round/>
                    <a:headEnd/>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Line 6"/>
                  <p:cNvSpPr>
                    <a:spLocks noChangeShapeType="1"/>
                  </p:cNvSpPr>
                  <p:nvPr/>
                </p:nvSpPr>
                <p:spPr bwMode="auto">
                  <a:xfrm>
                    <a:off x="1028579" y="1877194"/>
                    <a:ext cx="1755975" cy="7986"/>
                  </a:xfrm>
                  <a:prstGeom prst="line">
                    <a:avLst/>
                  </a:prstGeom>
                  <a:noFill/>
                  <a:ln w="12700">
                    <a:solidFill>
                      <a:srgbClr val="FF0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Line 7"/>
                  <p:cNvSpPr>
                    <a:spLocks noChangeShapeType="1"/>
                  </p:cNvSpPr>
                  <p:nvPr/>
                </p:nvSpPr>
                <p:spPr bwMode="auto">
                  <a:xfrm flipH="1">
                    <a:off x="960624" y="4573457"/>
                    <a:ext cx="1832175" cy="0"/>
                  </a:xfrm>
                  <a:prstGeom prst="line">
                    <a:avLst/>
                  </a:prstGeom>
                  <a:noFill/>
                  <a:ln w="12700">
                    <a:solidFill>
                      <a:srgbClr val="FF0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5" name="Rectangle 4"/>
              <p:cNvSpPr/>
              <p:nvPr/>
            </p:nvSpPr>
            <p:spPr>
              <a:xfrm>
                <a:off x="4731773" y="2386487"/>
                <a:ext cx="462273" cy="408424"/>
              </a:xfrm>
              <a:prstGeom prst="rect">
                <a:avLst/>
              </a:pr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flipV="1">
                <a:off x="4275668" y="1086747"/>
                <a:ext cx="456105" cy="129974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4275668" y="2794911"/>
                <a:ext cx="456105" cy="367342"/>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54" name="TextBox 53"/>
            <p:cNvSpPr txBox="1"/>
            <p:nvPr/>
          </p:nvSpPr>
          <p:spPr>
            <a:xfrm>
              <a:off x="4600223" y="3084523"/>
              <a:ext cx="2429967" cy="645305"/>
            </a:xfrm>
            <a:prstGeom prst="rect">
              <a:avLst/>
            </a:prstGeom>
            <a:noFill/>
          </p:spPr>
          <p:txBody>
            <a:bodyPr wrap="square" rtlCol="0">
              <a:spAutoFit/>
            </a:bodyPr>
            <a:lstStyle/>
            <a:p>
              <a:pPr>
                <a:lnSpc>
                  <a:spcPct val="90000"/>
                </a:lnSpc>
                <a:spcAft>
                  <a:spcPts val="400"/>
                </a:spcAft>
              </a:pPr>
              <a:r>
                <a:rPr lang="en-US" sz="1200" b="1" dirty="0" smtClean="0"/>
                <a:t>Trapezoidal </a:t>
              </a:r>
              <a:r>
                <a:rPr lang="en-US" sz="1200" b="1" dirty="0"/>
                <a:t>C</a:t>
              </a:r>
              <a:r>
                <a:rPr lang="en-US" sz="1200" b="1" dirty="0" smtClean="0"/>
                <a:t>over Plate</a:t>
              </a:r>
            </a:p>
            <a:p>
              <a:pPr>
                <a:lnSpc>
                  <a:spcPct val="90000"/>
                </a:lnSpc>
                <a:spcAft>
                  <a:spcPts val="400"/>
                </a:spcAft>
              </a:pPr>
              <a:r>
                <a:rPr lang="en-US" sz="1200" dirty="0" smtClean="0">
                  <a:latin typeface="Wingdings"/>
                  <a:ea typeface="Wingdings"/>
                  <a:cs typeface="Wingdings"/>
                  <a:sym typeface="Wingdings"/>
                </a:rPr>
                <a:t></a:t>
              </a:r>
              <a:r>
                <a:rPr lang="en-US" sz="1200" dirty="0" smtClean="0">
                  <a:sym typeface="Wingdings"/>
                </a:rPr>
                <a:t>welded on all four sides to seal window supply plenum area</a:t>
              </a:r>
              <a:endParaRPr lang="en-US" sz="1200" b="1" dirty="0"/>
            </a:p>
          </p:txBody>
        </p:sp>
        <p:cxnSp>
          <p:nvCxnSpPr>
            <p:cNvPr id="55" name="Straight Arrow Connector 54"/>
            <p:cNvCxnSpPr>
              <a:stCxn id="54" idx="0"/>
            </p:cNvCxnSpPr>
            <p:nvPr/>
          </p:nvCxnSpPr>
          <p:spPr>
            <a:xfrm flipV="1">
              <a:off x="5815207" y="2374635"/>
              <a:ext cx="573991" cy="709888"/>
            </a:xfrm>
            <a:prstGeom prst="straightConnector1">
              <a:avLst/>
            </a:prstGeom>
            <a:ln w="15875">
              <a:solidFill>
                <a:srgbClr val="FF0000"/>
              </a:solidFill>
              <a:tailEnd type="stealth" w="med" len="lg"/>
            </a:ln>
          </p:spPr>
          <p:style>
            <a:lnRef idx="2">
              <a:schemeClr val="accent1"/>
            </a:lnRef>
            <a:fillRef idx="0">
              <a:schemeClr val="accent1"/>
            </a:fillRef>
            <a:effectRef idx="1">
              <a:schemeClr val="accent1"/>
            </a:effectRef>
            <a:fontRef idx="minor">
              <a:schemeClr val="tx1"/>
            </a:fontRef>
          </p:style>
        </p:cxnSp>
      </p:grpSp>
      <p:pic>
        <p:nvPicPr>
          <p:cNvPr id="40" name="Picture 39" descr="T20121026070117.BMP"/>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88217" y="3713722"/>
            <a:ext cx="3966593" cy="2974946"/>
          </a:xfrm>
          <a:prstGeom prst="rect">
            <a:avLst/>
          </a:prstGeom>
        </p:spPr>
      </p:pic>
      <p:grpSp>
        <p:nvGrpSpPr>
          <p:cNvPr id="48" name="Group 47"/>
          <p:cNvGrpSpPr/>
          <p:nvPr/>
        </p:nvGrpSpPr>
        <p:grpSpPr>
          <a:xfrm>
            <a:off x="432723" y="3431498"/>
            <a:ext cx="3911038" cy="3228945"/>
            <a:chOff x="4793681" y="3806271"/>
            <a:chExt cx="3911038" cy="3228945"/>
          </a:xfrm>
        </p:grpSpPr>
        <p:pic>
          <p:nvPicPr>
            <p:cNvPr id="49"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rot="10800000">
              <a:off x="4793681" y="4110203"/>
              <a:ext cx="3911038" cy="2925013"/>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TextBox 49"/>
            <p:cNvSpPr txBox="1"/>
            <p:nvPr/>
          </p:nvSpPr>
          <p:spPr>
            <a:xfrm>
              <a:off x="4793683" y="3806271"/>
              <a:ext cx="3824111" cy="289823"/>
            </a:xfrm>
            <a:prstGeom prst="rect">
              <a:avLst/>
            </a:prstGeom>
            <a:noFill/>
          </p:spPr>
          <p:txBody>
            <a:bodyPr wrap="square" rtlCol="0">
              <a:spAutoFit/>
            </a:bodyPr>
            <a:lstStyle/>
            <a:p>
              <a:pPr algn="ctr">
                <a:lnSpc>
                  <a:spcPct val="90000"/>
                </a:lnSpc>
              </a:pPr>
              <a:r>
                <a:rPr lang="en-US" sz="1400" b="1" dirty="0" smtClean="0"/>
                <a:t>View of Window Flow Supply Plenum Area</a:t>
              </a:r>
              <a:endParaRPr lang="en-US" sz="1400" b="1" dirty="0"/>
            </a:p>
          </p:txBody>
        </p:sp>
      </p:grpSp>
    </p:spTree>
    <p:extLst>
      <p:ext uri="{BB962C8B-B14F-4D97-AF65-F5344CB8AC3E}">
        <p14:creationId xmlns:p14="http://schemas.microsoft.com/office/powerpoint/2010/main" val="3518470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3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27" y="191525"/>
            <a:ext cx="8729029" cy="729430"/>
          </a:xfrm>
        </p:spPr>
        <p:txBody>
          <a:bodyPr/>
          <a:lstStyle/>
          <a:p>
            <a:r>
              <a:rPr lang="en-US" sz="2400" dirty="0" smtClean="0"/>
              <a:t>Analysis of the leak location could reveal the nature of the target vulnerability</a:t>
            </a:r>
            <a:endParaRPr lang="en-US" sz="2400" dirty="0"/>
          </a:p>
        </p:txBody>
      </p:sp>
      <p:sp>
        <p:nvSpPr>
          <p:cNvPr id="4" name="Content Placeholder 2"/>
          <p:cNvSpPr txBox="1">
            <a:spLocks/>
          </p:cNvSpPr>
          <p:nvPr/>
        </p:nvSpPr>
        <p:spPr bwMode="auto">
          <a:xfrm>
            <a:off x="196167" y="987357"/>
            <a:ext cx="8569688" cy="55610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230188" indent="-230188" algn="l" rtl="0" eaLnBrk="1" fontAlgn="base" hangingPunct="1">
              <a:lnSpc>
                <a:spcPct val="90000"/>
              </a:lnSpc>
              <a:spcBef>
                <a:spcPts val="800"/>
              </a:spcBef>
              <a:spcAft>
                <a:spcPct val="0"/>
              </a:spcAft>
              <a:buClr>
                <a:schemeClr val="tx2"/>
              </a:buClr>
              <a:buFont typeface="Arial" charset="0"/>
              <a:buChar char="•"/>
              <a:defRPr sz="2800" kern="1200">
                <a:solidFill>
                  <a:schemeClr val="tx1"/>
                </a:solidFill>
                <a:latin typeface="Arial Narrow" pitchFamily="34" charset="0"/>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Arial Narrow" pitchFamily="34" charset="0"/>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Arial Narrow" pitchFamily="34" charset="0"/>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kern="1200">
                <a:solidFill>
                  <a:schemeClr val="tx1"/>
                </a:solidFill>
                <a:latin typeface="Arial Narrow" pitchFamily="34" charset="0"/>
                <a:ea typeface="+mn-ea"/>
                <a:cs typeface="+mn-cs"/>
              </a:defRPr>
            </a:lvl4pPr>
            <a:lvl5pPr marL="1482725" indent="-222250" algn="l" rtl="0" eaLnBrk="1" fontAlgn="base" hangingPunct="1">
              <a:lnSpc>
                <a:spcPct val="90000"/>
              </a:lnSpc>
              <a:spcBef>
                <a:spcPts val="800"/>
              </a:spcBef>
              <a:spcAft>
                <a:spcPct val="0"/>
              </a:spcAft>
              <a:buClr>
                <a:schemeClr val="tx2"/>
              </a:buClr>
              <a:buFont typeface="Arial" charset="0"/>
              <a:buChar char="»"/>
              <a:defRPr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spcAft>
                <a:spcPts val="0"/>
              </a:spcAft>
            </a:pPr>
            <a:r>
              <a:rPr lang="en-US" sz="2400" b="1" dirty="0" smtClean="0"/>
              <a:t>Location of leak</a:t>
            </a:r>
          </a:p>
          <a:p>
            <a:pPr lvl="1">
              <a:lnSpc>
                <a:spcPct val="100000"/>
              </a:lnSpc>
              <a:spcBef>
                <a:spcPts val="0"/>
              </a:spcBef>
              <a:spcAft>
                <a:spcPts val="0"/>
              </a:spcAft>
            </a:pPr>
            <a:r>
              <a:rPr lang="en-US" sz="2200" dirty="0" smtClean="0"/>
              <a:t>Is leak at a weld or base material?</a:t>
            </a:r>
          </a:p>
          <a:p>
            <a:pPr>
              <a:spcBef>
                <a:spcPts val="1800"/>
              </a:spcBef>
              <a:spcAft>
                <a:spcPts val="0"/>
              </a:spcAft>
            </a:pPr>
            <a:r>
              <a:rPr lang="en-US" sz="2400" b="1" dirty="0" smtClean="0"/>
              <a:t>Morphology of leak pathway</a:t>
            </a:r>
          </a:p>
          <a:p>
            <a:pPr lvl="1">
              <a:lnSpc>
                <a:spcPct val="100000"/>
              </a:lnSpc>
              <a:spcBef>
                <a:spcPts val="0"/>
              </a:spcBef>
              <a:spcAft>
                <a:spcPts val="0"/>
              </a:spcAft>
            </a:pPr>
            <a:r>
              <a:rPr lang="en-US" sz="2200" dirty="0" smtClean="0"/>
              <a:t>Crack or pore in base material or weld?</a:t>
            </a:r>
          </a:p>
          <a:p>
            <a:pPr>
              <a:spcBef>
                <a:spcPts val="1800"/>
              </a:spcBef>
              <a:spcAft>
                <a:spcPts val="0"/>
              </a:spcAft>
            </a:pPr>
            <a:r>
              <a:rPr lang="en-US" sz="2400" b="1" dirty="0" smtClean="0"/>
              <a:t>Crack growth mode</a:t>
            </a:r>
          </a:p>
          <a:p>
            <a:pPr lvl="1">
              <a:lnSpc>
                <a:spcPct val="100000"/>
              </a:lnSpc>
              <a:spcBef>
                <a:spcPts val="0"/>
              </a:spcBef>
              <a:spcAft>
                <a:spcPts val="0"/>
              </a:spcAft>
            </a:pPr>
            <a:r>
              <a:rPr lang="en-US" sz="2200" dirty="0" smtClean="0"/>
              <a:t>Did crack grow via fast fracture, fatigue growth, tearing…?</a:t>
            </a:r>
          </a:p>
          <a:p>
            <a:pPr>
              <a:spcBef>
                <a:spcPts val="1800"/>
              </a:spcBef>
              <a:spcAft>
                <a:spcPts val="0"/>
              </a:spcAft>
            </a:pPr>
            <a:r>
              <a:rPr lang="en-US" sz="2400" b="1" dirty="0" smtClean="0"/>
              <a:t>Fracture mode</a:t>
            </a:r>
          </a:p>
          <a:p>
            <a:pPr lvl="1">
              <a:lnSpc>
                <a:spcPct val="100000"/>
              </a:lnSpc>
              <a:spcBef>
                <a:spcPts val="0"/>
              </a:spcBef>
              <a:spcAft>
                <a:spcPts val="0"/>
              </a:spcAft>
            </a:pPr>
            <a:r>
              <a:rPr lang="en-US" sz="2200" dirty="0" smtClean="0"/>
              <a:t>Was the fracture ductile, brittle, mixed, transgranular, intergranular…?</a:t>
            </a:r>
          </a:p>
          <a:p>
            <a:pPr>
              <a:spcBef>
                <a:spcPts val="1800"/>
              </a:spcBef>
              <a:spcAft>
                <a:spcPts val="0"/>
              </a:spcAft>
            </a:pPr>
            <a:r>
              <a:rPr lang="en-US" sz="2400" b="1" dirty="0" smtClean="0"/>
              <a:t>Are there unforeseen issues with target design/fabrication applicable to all targets?</a:t>
            </a:r>
          </a:p>
          <a:p>
            <a:pPr lvl="1">
              <a:lnSpc>
                <a:spcPct val="100000"/>
              </a:lnSpc>
              <a:spcBef>
                <a:spcPts val="0"/>
              </a:spcBef>
              <a:spcAft>
                <a:spcPts val="0"/>
              </a:spcAft>
            </a:pPr>
            <a:r>
              <a:rPr lang="en-US" sz="2200" dirty="0" smtClean="0"/>
              <a:t>Is the K-layer carbon-contamination responsible?</a:t>
            </a:r>
          </a:p>
          <a:p>
            <a:pPr lvl="1">
              <a:spcBef>
                <a:spcPts val="600"/>
              </a:spcBef>
              <a:spcAft>
                <a:spcPts val="0"/>
              </a:spcAft>
            </a:pPr>
            <a:r>
              <a:rPr lang="en-US" sz="2200" dirty="0" smtClean="0"/>
              <a:t>Are there indications liquid metal embrittlement (LME) and/or high-cycle fatigue cracks at welds?</a:t>
            </a:r>
            <a:endParaRPr lang="en-US" sz="2200" dirty="0"/>
          </a:p>
        </p:txBody>
      </p:sp>
    </p:spTree>
    <p:extLst>
      <p:ext uri="{BB962C8B-B14F-4D97-AF65-F5344CB8AC3E}">
        <p14:creationId xmlns:p14="http://schemas.microsoft.com/office/powerpoint/2010/main" val="253375256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09" y="134004"/>
            <a:ext cx="8729029" cy="782522"/>
          </a:xfrm>
        </p:spPr>
        <p:txBody>
          <a:bodyPr/>
          <a:lstStyle/>
          <a:p>
            <a:r>
              <a:rPr lang="en-US" sz="2600" dirty="0" smtClean="0"/>
              <a:t>The Target 10 Leak Location Could be Removed using an Annular Cutter</a:t>
            </a:r>
            <a:endParaRPr lang="en-US" sz="2600" dirty="0"/>
          </a:p>
        </p:txBody>
      </p:sp>
      <p:sp>
        <p:nvSpPr>
          <p:cNvPr id="4" name="Content Placeholder 2"/>
          <p:cNvSpPr>
            <a:spLocks noGrp="1"/>
          </p:cNvSpPr>
          <p:nvPr>
            <p:ph idx="1"/>
          </p:nvPr>
        </p:nvSpPr>
        <p:spPr>
          <a:xfrm>
            <a:off x="127825" y="867168"/>
            <a:ext cx="8728075" cy="1031051"/>
          </a:xfrm>
        </p:spPr>
        <p:txBody>
          <a:bodyPr/>
          <a:lstStyle/>
          <a:p>
            <a:pPr>
              <a:spcBef>
                <a:spcPts val="800"/>
              </a:spcBef>
            </a:pPr>
            <a:r>
              <a:rPr lang="en-US" sz="2000" dirty="0" smtClean="0"/>
              <a:t>Annular cutters with carbide teeth have been successfully used to sample SNS targets</a:t>
            </a:r>
          </a:p>
          <a:p>
            <a:pPr>
              <a:spcBef>
                <a:spcPts val="800"/>
              </a:spcBef>
            </a:pPr>
            <a:r>
              <a:rPr lang="en-US" sz="2000" dirty="0" smtClean="0"/>
              <a:t>Sampling method and equipment are currently being developed to remove the Target 10 leak location</a:t>
            </a:r>
          </a:p>
        </p:txBody>
      </p:sp>
      <p:grpSp>
        <p:nvGrpSpPr>
          <p:cNvPr id="23" name="Group 22"/>
          <p:cNvGrpSpPr/>
          <p:nvPr/>
        </p:nvGrpSpPr>
        <p:grpSpPr>
          <a:xfrm>
            <a:off x="507374" y="2360910"/>
            <a:ext cx="4014645" cy="3912694"/>
            <a:chOff x="139965" y="2361606"/>
            <a:chExt cx="4014645" cy="3912694"/>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9965" y="2361606"/>
              <a:ext cx="4014645" cy="1368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3738"/>
            <a:stretch/>
          </p:blipFill>
          <p:spPr bwMode="auto">
            <a:xfrm>
              <a:off x="247513" y="3928605"/>
              <a:ext cx="2270928" cy="2345695"/>
            </a:xfrm>
            <a:prstGeom prst="rect">
              <a:avLst/>
            </a:prstGeom>
            <a:noFill/>
            <a:ln w="15875">
              <a:solidFill>
                <a:srgbClr val="FF0000"/>
              </a:solidFill>
              <a:prstDash val="dash"/>
              <a:miter lim="800000"/>
              <a:headEnd/>
              <a:tailEnd/>
            </a:ln>
            <a:extLst>
              <a:ext uri="{909E8E84-426E-40dd-AFC4-6F175D3DCCD1}">
                <a14:hiddenFill xmlns:a14="http://schemas.microsoft.com/office/drawing/2010/main">
                  <a:solidFill>
                    <a:schemeClr val="accent1"/>
                  </a:solidFill>
                </a14:hiddenFill>
              </a:ext>
            </a:extLst>
          </p:spPr>
        </p:pic>
        <p:sp>
          <p:nvSpPr>
            <p:cNvPr id="7" name="Rectangle 6"/>
            <p:cNvSpPr/>
            <p:nvPr/>
          </p:nvSpPr>
          <p:spPr>
            <a:xfrm>
              <a:off x="1038847" y="2658552"/>
              <a:ext cx="344130" cy="344112"/>
            </a:xfrm>
            <a:prstGeom prst="rect">
              <a:avLst/>
            </a:prstGeom>
            <a:noFill/>
            <a:ln w="1270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a:off x="247513" y="3002664"/>
              <a:ext cx="791334" cy="89333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382977" y="3002664"/>
              <a:ext cx="1135464" cy="89333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a:off x="4919832" y="2471001"/>
            <a:ext cx="4306998" cy="3695917"/>
            <a:chOff x="4809392" y="2401971"/>
            <a:chExt cx="4306998" cy="3695917"/>
          </a:xfrm>
        </p:grpSpPr>
        <p:sp>
          <p:nvSpPr>
            <p:cNvPr id="24" name="TextBox 23"/>
            <p:cNvSpPr txBox="1"/>
            <p:nvPr/>
          </p:nvSpPr>
          <p:spPr>
            <a:xfrm>
              <a:off x="4809392" y="2401971"/>
              <a:ext cx="4053521" cy="369332"/>
            </a:xfrm>
            <a:prstGeom prst="rect">
              <a:avLst/>
            </a:prstGeom>
            <a:noFill/>
          </p:spPr>
          <p:txBody>
            <a:bodyPr wrap="square" rtlCol="0">
              <a:spAutoFit/>
            </a:bodyPr>
            <a:lstStyle/>
            <a:p>
              <a:pPr algn="ctr"/>
              <a:r>
                <a:rPr lang="en-US" b="1" u="sng" dirty="0" smtClean="0"/>
                <a:t>Sample of Target 10 Leak Location</a:t>
              </a:r>
              <a:endParaRPr lang="en-US" b="1" u="sng" dirty="0"/>
            </a:p>
          </p:txBody>
        </p:sp>
        <p:grpSp>
          <p:nvGrpSpPr>
            <p:cNvPr id="3" name="Group 2"/>
            <p:cNvGrpSpPr/>
            <p:nvPr/>
          </p:nvGrpSpPr>
          <p:grpSpPr>
            <a:xfrm>
              <a:off x="5402130" y="2758760"/>
              <a:ext cx="3714260" cy="3339128"/>
              <a:chOff x="5402130" y="2758760"/>
              <a:chExt cx="3714260" cy="3339128"/>
            </a:xfrm>
          </p:grpSpPr>
          <p:pic>
            <p:nvPicPr>
              <p:cNvPr id="20" name="Picture 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402130" y="2934820"/>
                <a:ext cx="2689533" cy="3163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7721277" y="2758760"/>
                <a:ext cx="1395113" cy="483722"/>
              </a:xfrm>
              <a:prstGeom prst="rect">
                <a:avLst/>
              </a:prstGeom>
              <a:noFill/>
            </p:spPr>
            <p:txBody>
              <a:bodyPr wrap="square" rtlCol="0">
                <a:spAutoFit/>
              </a:bodyPr>
              <a:lstStyle/>
              <a:p>
                <a:pPr algn="ctr">
                  <a:lnSpc>
                    <a:spcPct val="90000"/>
                  </a:lnSpc>
                </a:pPr>
                <a:r>
                  <a:rPr lang="en-US" sz="1400" dirty="0" smtClean="0"/>
                  <a:t>Approximate Leak Location</a:t>
                </a:r>
                <a:endParaRPr lang="en-US" sz="1400" dirty="0"/>
              </a:p>
            </p:txBody>
          </p:sp>
          <p:sp>
            <p:nvSpPr>
              <p:cNvPr id="26" name="Oval 25"/>
              <p:cNvSpPr>
                <a:spLocks noChangeAspect="1"/>
              </p:cNvSpPr>
              <p:nvPr/>
            </p:nvSpPr>
            <p:spPr>
              <a:xfrm>
                <a:off x="6653970" y="3396486"/>
                <a:ext cx="441198" cy="441214"/>
              </a:xfrm>
              <a:prstGeom prst="ellipse">
                <a:avLst/>
              </a:prstGeom>
              <a:noFill/>
              <a:ln w="2222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Arrow Connector 26"/>
              <p:cNvCxnSpPr>
                <a:endCxn id="26" idx="7"/>
              </p:cNvCxnSpPr>
              <p:nvPr/>
            </p:nvCxnSpPr>
            <p:spPr>
              <a:xfrm flipH="1">
                <a:off x="7030556" y="3040516"/>
                <a:ext cx="791704" cy="420584"/>
              </a:xfrm>
              <a:prstGeom prst="straightConnector1">
                <a:avLst/>
              </a:prstGeom>
              <a:ln w="1905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20880811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97" y="7076"/>
            <a:ext cx="9144000" cy="1122615"/>
          </a:xfrm>
        </p:spPr>
        <p:txBody>
          <a:bodyPr/>
          <a:lstStyle/>
          <a:p>
            <a:r>
              <a:rPr lang="en-US" sz="2600" dirty="0" smtClean="0"/>
              <a:t>Sampling Target 11 leak location with an annular cutter is most feasible sampling method</a:t>
            </a:r>
            <a:endParaRPr lang="en-US" sz="2600" dirty="0"/>
          </a:p>
        </p:txBody>
      </p:sp>
      <p:sp>
        <p:nvSpPr>
          <p:cNvPr id="3" name="Content Placeholder 2"/>
          <p:cNvSpPr>
            <a:spLocks noGrp="1"/>
          </p:cNvSpPr>
          <p:nvPr>
            <p:ph idx="1"/>
          </p:nvPr>
        </p:nvSpPr>
        <p:spPr>
          <a:xfrm>
            <a:off x="179686" y="821741"/>
            <a:ext cx="8721950" cy="1031051"/>
          </a:xfrm>
        </p:spPr>
        <p:txBody>
          <a:bodyPr/>
          <a:lstStyle/>
          <a:p>
            <a:pPr>
              <a:spcBef>
                <a:spcPts val="800"/>
              </a:spcBef>
            </a:pPr>
            <a:r>
              <a:rPr lang="en-US" sz="2000" dirty="0" smtClean="0"/>
              <a:t>Annular cutters with carbide teeth have been successfully used to sample SNS targets</a:t>
            </a:r>
          </a:p>
          <a:p>
            <a:pPr>
              <a:spcBef>
                <a:spcPts val="800"/>
              </a:spcBef>
            </a:pPr>
            <a:r>
              <a:rPr lang="en-US" sz="2000" dirty="0" smtClean="0"/>
              <a:t>Sampling method and equipment could be developed to remove the Target 11 leak location</a:t>
            </a:r>
          </a:p>
        </p:txBody>
      </p:sp>
      <p:sp>
        <p:nvSpPr>
          <p:cNvPr id="8" name="TextBox 7"/>
          <p:cNvSpPr txBox="1"/>
          <p:nvPr/>
        </p:nvSpPr>
        <p:spPr>
          <a:xfrm>
            <a:off x="7178532" y="6044899"/>
            <a:ext cx="1958880" cy="307777"/>
          </a:xfrm>
          <a:prstGeom prst="rect">
            <a:avLst/>
          </a:prstGeom>
          <a:noFill/>
        </p:spPr>
        <p:txBody>
          <a:bodyPr wrap="square" rtlCol="0">
            <a:spAutoFit/>
          </a:bodyPr>
          <a:lstStyle/>
          <a:p>
            <a:pPr algn="r"/>
            <a:r>
              <a:rPr lang="en-US" sz="1400" dirty="0" smtClean="0"/>
              <a:t>Figures: Drew Winder</a:t>
            </a:r>
            <a:endParaRPr lang="en-US" sz="1400" dirty="0"/>
          </a:p>
        </p:txBody>
      </p:sp>
      <p:grpSp>
        <p:nvGrpSpPr>
          <p:cNvPr id="12" name="Group 11"/>
          <p:cNvGrpSpPr/>
          <p:nvPr/>
        </p:nvGrpSpPr>
        <p:grpSpPr>
          <a:xfrm>
            <a:off x="368569" y="2064858"/>
            <a:ext cx="8557667" cy="4400865"/>
            <a:chOff x="383167" y="1907441"/>
            <a:chExt cx="8557667" cy="4400865"/>
          </a:xfrm>
        </p:grpSpPr>
        <p:sp>
          <p:nvSpPr>
            <p:cNvPr id="9" name="TextBox 8"/>
            <p:cNvSpPr txBox="1"/>
            <p:nvPr/>
          </p:nvSpPr>
          <p:spPr>
            <a:xfrm>
              <a:off x="2846882" y="5824584"/>
              <a:ext cx="2550036" cy="483722"/>
            </a:xfrm>
            <a:prstGeom prst="rect">
              <a:avLst/>
            </a:prstGeom>
            <a:noFill/>
          </p:spPr>
          <p:txBody>
            <a:bodyPr wrap="square" rtlCol="0">
              <a:spAutoFit/>
            </a:bodyPr>
            <a:lstStyle/>
            <a:p>
              <a:pPr algn="ctr">
                <a:lnSpc>
                  <a:spcPct val="90000"/>
                </a:lnSpc>
              </a:pPr>
              <a:r>
                <a:rPr lang="en-US" sz="1400" dirty="0" smtClean="0"/>
                <a:t>Cutter must cut through thick section of shroud to sample leak location</a:t>
              </a:r>
              <a:endParaRPr lang="en-US" sz="1400" dirty="0"/>
            </a:p>
          </p:txBody>
        </p:sp>
        <p:grpSp>
          <p:nvGrpSpPr>
            <p:cNvPr id="10" name="Group 9"/>
            <p:cNvGrpSpPr/>
            <p:nvPr/>
          </p:nvGrpSpPr>
          <p:grpSpPr>
            <a:xfrm>
              <a:off x="383167" y="1907441"/>
              <a:ext cx="8557667" cy="4207723"/>
              <a:chOff x="383167" y="1907441"/>
              <a:chExt cx="8557667" cy="4207723"/>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6200000">
                <a:off x="1405865" y="884743"/>
                <a:ext cx="1621297" cy="3666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861391" y="2352659"/>
                <a:ext cx="8079443" cy="3762505"/>
                <a:chOff x="861391" y="2352659"/>
                <a:chExt cx="8079443" cy="3762505"/>
              </a:xfrm>
            </p:grpSpPr>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t="2603" b="5353"/>
                <a:stretch/>
              </p:blipFill>
              <p:spPr bwMode="auto">
                <a:xfrm>
                  <a:off x="861391" y="3438577"/>
                  <a:ext cx="2751031" cy="2245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t="4061" r="6050" b="7525"/>
                <a:stretch/>
              </p:blipFill>
              <p:spPr bwMode="auto">
                <a:xfrm>
                  <a:off x="4703878" y="2352659"/>
                  <a:ext cx="4236956" cy="3494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p:cNvCxnSpPr/>
                <p:nvPr/>
              </p:nvCxnSpPr>
              <p:spPr>
                <a:xfrm flipH="1" flipV="1">
                  <a:off x="2275271" y="5191851"/>
                  <a:ext cx="1774590" cy="65494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1544415" y="4460934"/>
                  <a:ext cx="1317065" cy="1654230"/>
                </a:xfrm>
                <a:prstGeom prst="line">
                  <a:avLst/>
                </a:prstGeom>
                <a:ln w="1905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1069642" y="4192564"/>
                  <a:ext cx="1317065" cy="1654230"/>
                </a:xfrm>
                <a:prstGeom prst="line">
                  <a:avLst/>
                </a:prstGeom>
                <a:ln w="1905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4049861" y="4497505"/>
                  <a:ext cx="1674176" cy="1349289"/>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16" name="TextBox 15"/>
              <p:cNvSpPr txBox="1"/>
              <p:nvPr/>
            </p:nvSpPr>
            <p:spPr>
              <a:xfrm>
                <a:off x="4841928" y="2149333"/>
                <a:ext cx="3990124" cy="369332"/>
              </a:xfrm>
              <a:prstGeom prst="rect">
                <a:avLst/>
              </a:prstGeom>
              <a:noFill/>
            </p:spPr>
            <p:txBody>
              <a:bodyPr wrap="square" rtlCol="0">
                <a:spAutoFit/>
              </a:bodyPr>
              <a:lstStyle/>
              <a:p>
                <a:pPr algn="ctr"/>
                <a:r>
                  <a:rPr lang="en-US" b="1" u="sng" dirty="0" smtClean="0"/>
                  <a:t>Sample of Target 11 Leak Location</a:t>
                </a:r>
                <a:endParaRPr lang="en-US" b="1" u="sng" dirty="0"/>
              </a:p>
            </p:txBody>
          </p:sp>
        </p:grpSp>
      </p:grpSp>
    </p:spTree>
    <p:extLst>
      <p:ext uri="{BB962C8B-B14F-4D97-AF65-F5344CB8AC3E}">
        <p14:creationId xmlns:p14="http://schemas.microsoft.com/office/powerpoint/2010/main" val="20419222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3" name="Group 23"/>
          <p:cNvGrpSpPr>
            <a:grpSpLocks/>
          </p:cNvGrpSpPr>
          <p:nvPr/>
        </p:nvGrpSpPr>
        <p:grpSpPr bwMode="auto">
          <a:xfrm>
            <a:off x="-18685" y="737855"/>
            <a:ext cx="9131300" cy="6096000"/>
            <a:chOff x="0" y="724580"/>
            <a:chExt cx="9131300" cy="6096000"/>
          </a:xfrm>
        </p:grpSpPr>
        <p:pic>
          <p:nvPicPr>
            <p:cNvPr id="44035" name="Picture 4" descr="core_region"/>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24580"/>
              <a:ext cx="9131300" cy="609600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nvGrpSpPr>
            <p:cNvPr id="44036" name="Group 22"/>
            <p:cNvGrpSpPr>
              <a:grpSpLocks/>
            </p:cNvGrpSpPr>
            <p:nvPr/>
          </p:nvGrpSpPr>
          <p:grpSpPr bwMode="auto">
            <a:xfrm>
              <a:off x="49576" y="1112423"/>
              <a:ext cx="8728649" cy="5133692"/>
              <a:chOff x="49576" y="1112423"/>
              <a:chExt cx="8728649" cy="5133692"/>
            </a:xfrm>
          </p:grpSpPr>
          <p:sp>
            <p:nvSpPr>
              <p:cNvPr id="44037" name="Text Box 7"/>
              <p:cNvSpPr txBox="1">
                <a:spLocks noChangeArrowheads="1"/>
              </p:cNvSpPr>
              <p:nvPr/>
            </p:nvSpPr>
            <p:spPr bwMode="auto">
              <a:xfrm>
                <a:off x="6229432" y="2925687"/>
                <a:ext cx="1360140" cy="365760"/>
              </a:xfrm>
              <a:prstGeom prst="rect">
                <a:avLst/>
              </a:prstGeom>
              <a:noFill/>
              <a:ln w="9525">
                <a:noFill/>
                <a:miter lim="800000"/>
                <a:headEnd/>
                <a:tailEnd/>
              </a:ln>
            </p:spPr>
            <p:txBody>
              <a:bodyPr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ct val="90000"/>
                  </a:lnSpc>
                </a:pPr>
                <a:r>
                  <a:rPr lang="en-US" sz="2000" dirty="0">
                    <a:solidFill>
                      <a:schemeClr val="bg2"/>
                    </a:solidFill>
                    <a:effectLst>
                      <a:outerShdw blurRad="50800" dist="38100" dir="2700000" algn="tl" rotWithShape="0">
                        <a:schemeClr val="tx1">
                          <a:alpha val="66000"/>
                        </a:schemeClr>
                      </a:outerShdw>
                    </a:effectLst>
                    <a:latin typeface="+mn-lt"/>
                  </a:rPr>
                  <a:t>Core Vessel</a:t>
                </a:r>
              </a:p>
            </p:txBody>
          </p:sp>
          <p:sp>
            <p:nvSpPr>
              <p:cNvPr id="44038" name="Line 9"/>
              <p:cNvSpPr>
                <a:spLocks noChangeShapeType="1"/>
              </p:cNvSpPr>
              <p:nvPr/>
            </p:nvSpPr>
            <p:spPr bwMode="auto">
              <a:xfrm flipH="1">
                <a:off x="4399152" y="1414958"/>
                <a:ext cx="1526097" cy="1314967"/>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44039" name="Line 10"/>
              <p:cNvSpPr>
                <a:spLocks noChangeShapeType="1"/>
              </p:cNvSpPr>
              <p:nvPr/>
            </p:nvSpPr>
            <p:spPr bwMode="auto">
              <a:xfrm flipH="1">
                <a:off x="5186359" y="2196525"/>
                <a:ext cx="699725" cy="475237"/>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44040" name="Line 11"/>
              <p:cNvSpPr>
                <a:spLocks noChangeShapeType="1"/>
              </p:cNvSpPr>
              <p:nvPr/>
            </p:nvSpPr>
            <p:spPr bwMode="auto">
              <a:xfrm flipH="1">
                <a:off x="5705376" y="3237925"/>
                <a:ext cx="776186" cy="657969"/>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44042" name="Line 16"/>
              <p:cNvSpPr>
                <a:spLocks noChangeShapeType="1"/>
              </p:cNvSpPr>
              <p:nvPr/>
            </p:nvSpPr>
            <p:spPr bwMode="auto">
              <a:xfrm>
                <a:off x="1168737" y="4692783"/>
                <a:ext cx="773655" cy="589716"/>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44044" name="Line 18"/>
              <p:cNvSpPr>
                <a:spLocks noChangeShapeType="1"/>
              </p:cNvSpPr>
              <p:nvPr/>
            </p:nvSpPr>
            <p:spPr bwMode="auto">
              <a:xfrm>
                <a:off x="710038" y="1523008"/>
                <a:ext cx="2108493" cy="2135188"/>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44045" name="Text Box 5"/>
              <p:cNvSpPr txBox="1">
                <a:spLocks noChangeArrowheads="1"/>
              </p:cNvSpPr>
              <p:nvPr/>
            </p:nvSpPr>
            <p:spPr bwMode="auto">
              <a:xfrm>
                <a:off x="5613132" y="1112423"/>
                <a:ext cx="1976440" cy="594360"/>
              </a:xfrm>
              <a:prstGeom prst="rect">
                <a:avLst/>
              </a:prstGeom>
              <a:noFill/>
              <a:ln w="9525">
                <a:noFill/>
                <a:miter lim="800000"/>
                <a:headEnd/>
                <a:tailEnd/>
              </a:ln>
            </p:spPr>
            <p:txBody>
              <a:bodyPr anchor="t"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ts val="1960"/>
                  </a:lnSpc>
                </a:pPr>
                <a:r>
                  <a:rPr lang="en-US" sz="2000" dirty="0" smtClean="0">
                    <a:solidFill>
                      <a:schemeClr val="bg2"/>
                    </a:solidFill>
                    <a:effectLst>
                      <a:outerShdw blurRad="50800" dist="38100" dir="2700000" algn="tl" rotWithShape="0">
                        <a:schemeClr val="tx1">
                          <a:alpha val="66000"/>
                        </a:schemeClr>
                      </a:outerShdw>
                    </a:effectLst>
                    <a:latin typeface="+mn-lt"/>
                  </a:rPr>
                  <a:t>Inner Reflector Plug</a:t>
                </a:r>
                <a:endParaRPr lang="en-US" sz="2000" dirty="0">
                  <a:solidFill>
                    <a:schemeClr val="bg2"/>
                  </a:solidFill>
                  <a:effectLst>
                    <a:outerShdw blurRad="50800" dist="38100" dir="2700000" algn="tl" rotWithShape="0">
                      <a:schemeClr val="tx1">
                        <a:alpha val="66000"/>
                      </a:schemeClr>
                    </a:outerShdw>
                  </a:effectLst>
                  <a:latin typeface="+mn-lt"/>
                </a:endParaRPr>
              </a:p>
            </p:txBody>
          </p:sp>
          <p:sp>
            <p:nvSpPr>
              <p:cNvPr id="44046" name="Text Box 6"/>
              <p:cNvSpPr txBox="1">
                <a:spLocks noChangeArrowheads="1"/>
              </p:cNvSpPr>
              <p:nvPr/>
            </p:nvSpPr>
            <p:spPr bwMode="auto">
              <a:xfrm>
                <a:off x="5629620" y="1884009"/>
                <a:ext cx="1959952" cy="594360"/>
              </a:xfrm>
              <a:prstGeom prst="rect">
                <a:avLst/>
              </a:prstGeom>
              <a:noFill/>
              <a:ln w="9525">
                <a:noFill/>
                <a:miter lim="800000"/>
                <a:headEnd/>
                <a:tailEnd/>
              </a:ln>
            </p:spPr>
            <p:txBody>
              <a:bodyPr anchor="t"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ts val="1960"/>
                  </a:lnSpc>
                </a:pPr>
                <a:r>
                  <a:rPr lang="en-US" sz="2000" dirty="0" smtClean="0">
                    <a:solidFill>
                      <a:schemeClr val="bg2"/>
                    </a:solidFill>
                    <a:effectLst>
                      <a:outerShdw blurRad="50800" dist="38100" dir="2700000" algn="tl" rotWithShape="0">
                        <a:schemeClr val="tx1">
                          <a:alpha val="66000"/>
                        </a:schemeClr>
                      </a:outerShdw>
                    </a:effectLst>
                    <a:latin typeface="+mn-lt"/>
                  </a:rPr>
                  <a:t>Outer Reflector Plug</a:t>
                </a:r>
                <a:endParaRPr lang="en-US" sz="2000" dirty="0">
                  <a:solidFill>
                    <a:schemeClr val="bg2"/>
                  </a:solidFill>
                  <a:effectLst>
                    <a:outerShdw blurRad="50800" dist="38100" dir="2700000" algn="tl" rotWithShape="0">
                      <a:schemeClr val="tx1">
                        <a:alpha val="66000"/>
                      </a:schemeClr>
                    </a:outerShdw>
                  </a:effectLst>
                  <a:latin typeface="+mn-lt"/>
                </a:endParaRPr>
              </a:p>
            </p:txBody>
          </p:sp>
          <p:sp>
            <p:nvSpPr>
              <p:cNvPr id="44047" name="Text Box 8"/>
              <p:cNvSpPr txBox="1">
                <a:spLocks noChangeArrowheads="1"/>
              </p:cNvSpPr>
              <p:nvPr/>
            </p:nvSpPr>
            <p:spPr bwMode="auto">
              <a:xfrm>
                <a:off x="7252110" y="5651755"/>
                <a:ext cx="1526115" cy="594360"/>
              </a:xfrm>
              <a:prstGeom prst="rect">
                <a:avLst/>
              </a:prstGeom>
              <a:noFill/>
              <a:ln w="9525">
                <a:noFill/>
                <a:miter lim="800000"/>
                <a:headEnd/>
                <a:tailEnd/>
              </a:ln>
            </p:spPr>
            <p:txBody>
              <a:bodyPr anchor="t"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ts val="1960"/>
                  </a:lnSpc>
                </a:pPr>
                <a:r>
                  <a:rPr lang="en-US" sz="2000" dirty="0" smtClean="0">
                    <a:solidFill>
                      <a:schemeClr val="bg2"/>
                    </a:solidFill>
                    <a:effectLst>
                      <a:outerShdw blurRad="50800" dist="38100" dir="2700000" algn="tl" rotWithShape="0">
                        <a:schemeClr val="tx1">
                          <a:alpha val="66000"/>
                        </a:schemeClr>
                      </a:outerShdw>
                    </a:effectLst>
                    <a:latin typeface="+mn-lt"/>
                  </a:rPr>
                  <a:t>Proton Beam Window</a:t>
                </a:r>
                <a:endParaRPr lang="en-US" sz="2000" dirty="0">
                  <a:solidFill>
                    <a:schemeClr val="bg2"/>
                  </a:solidFill>
                  <a:effectLst>
                    <a:outerShdw blurRad="50800" dist="38100" dir="2700000" algn="tl" rotWithShape="0">
                      <a:schemeClr val="tx1">
                        <a:alpha val="66000"/>
                      </a:schemeClr>
                    </a:outerShdw>
                  </a:effectLst>
                  <a:latin typeface="+mn-lt"/>
                </a:endParaRPr>
              </a:p>
            </p:txBody>
          </p:sp>
          <p:sp>
            <p:nvSpPr>
              <p:cNvPr id="44048" name="Text Box 15"/>
              <p:cNvSpPr txBox="1">
                <a:spLocks noChangeArrowheads="1"/>
              </p:cNvSpPr>
              <p:nvPr/>
            </p:nvSpPr>
            <p:spPr bwMode="auto">
              <a:xfrm>
                <a:off x="190923" y="4159772"/>
                <a:ext cx="1361721" cy="594360"/>
              </a:xfrm>
              <a:prstGeom prst="rect">
                <a:avLst/>
              </a:prstGeom>
              <a:noFill/>
              <a:ln w="9525">
                <a:noFill/>
                <a:miter lim="800000"/>
                <a:headEnd/>
                <a:tailEnd/>
              </a:ln>
            </p:spPr>
            <p:txBody>
              <a:bodyPr anchor="t"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ts val="1960"/>
                  </a:lnSpc>
                </a:pPr>
                <a:r>
                  <a:rPr lang="en-US" sz="2000" dirty="0" smtClean="0">
                    <a:solidFill>
                      <a:schemeClr val="bg2"/>
                    </a:solidFill>
                    <a:effectLst>
                      <a:outerShdw blurRad="50800" dist="38100" dir="2700000" algn="tl" rotWithShape="0">
                        <a:schemeClr val="tx1">
                          <a:alpha val="66000"/>
                        </a:schemeClr>
                      </a:outerShdw>
                    </a:effectLst>
                    <a:latin typeface="+mn-lt"/>
                  </a:rPr>
                  <a:t>Core Vessel Insert</a:t>
                </a:r>
                <a:endParaRPr lang="en-US" sz="2000" dirty="0">
                  <a:solidFill>
                    <a:schemeClr val="bg2"/>
                  </a:solidFill>
                  <a:effectLst>
                    <a:outerShdw blurRad="50800" dist="38100" dir="2700000" algn="tl" rotWithShape="0">
                      <a:schemeClr val="tx1">
                        <a:alpha val="66000"/>
                      </a:schemeClr>
                    </a:outerShdw>
                  </a:effectLst>
                  <a:latin typeface="+mn-lt"/>
                </a:endParaRPr>
              </a:p>
            </p:txBody>
          </p:sp>
          <p:grpSp>
            <p:nvGrpSpPr>
              <p:cNvPr id="44049" name="Group 20"/>
              <p:cNvGrpSpPr>
                <a:grpSpLocks/>
              </p:cNvGrpSpPr>
              <p:nvPr/>
            </p:nvGrpSpPr>
            <p:grpSpPr bwMode="auto">
              <a:xfrm>
                <a:off x="6491184" y="5118863"/>
                <a:ext cx="1307100" cy="938852"/>
                <a:chOff x="6491184" y="5118863"/>
                <a:chExt cx="1307100" cy="938852"/>
              </a:xfrm>
            </p:grpSpPr>
            <p:sp>
              <p:nvSpPr>
                <p:cNvPr id="44051" name="Text Box 13"/>
                <p:cNvSpPr txBox="1">
                  <a:spLocks noChangeArrowheads="1"/>
                </p:cNvSpPr>
                <p:nvPr/>
              </p:nvSpPr>
              <p:spPr bwMode="auto">
                <a:xfrm>
                  <a:off x="6768893" y="5118863"/>
                  <a:ext cx="1029391" cy="365760"/>
                </a:xfrm>
                <a:prstGeom prst="rect">
                  <a:avLst/>
                </a:prstGeom>
                <a:noFill/>
                <a:ln w="9525">
                  <a:noFill/>
                  <a:miter lim="800000"/>
                  <a:headEnd/>
                  <a:tailEnd/>
                </a:ln>
              </p:spPr>
              <p:txBody>
                <a:bodyPr anchorCtr="1"/>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dirty="0" smtClean="0">
                      <a:solidFill>
                        <a:schemeClr val="bg2"/>
                      </a:solidFill>
                      <a:effectLst>
                        <a:outerShdw blurRad="50800" dist="38100" dir="2700000" algn="tl" rotWithShape="0">
                          <a:schemeClr val="tx1">
                            <a:alpha val="66000"/>
                          </a:schemeClr>
                        </a:outerShdw>
                      </a:effectLst>
                      <a:latin typeface="+mn-lt"/>
                    </a:rPr>
                    <a:t>Shutter</a:t>
                  </a:r>
                  <a:endParaRPr lang="en-US" sz="2000" dirty="0">
                    <a:solidFill>
                      <a:schemeClr val="bg2"/>
                    </a:solidFill>
                    <a:effectLst>
                      <a:outerShdw blurRad="50800" dist="38100" dir="2700000" algn="tl" rotWithShape="0">
                        <a:schemeClr val="tx1">
                          <a:alpha val="66000"/>
                        </a:schemeClr>
                      </a:outerShdw>
                    </a:effectLst>
                    <a:latin typeface="+mn-lt"/>
                  </a:endParaRPr>
                </a:p>
              </p:txBody>
            </p:sp>
            <p:sp>
              <p:nvSpPr>
                <p:cNvPr id="44050" name="Line 14"/>
                <p:cNvSpPr>
                  <a:spLocks noChangeShapeType="1"/>
                </p:cNvSpPr>
                <p:nvPr/>
              </p:nvSpPr>
              <p:spPr bwMode="auto">
                <a:xfrm flipH="1">
                  <a:off x="6491184" y="5465379"/>
                  <a:ext cx="570414" cy="592336"/>
                </a:xfrm>
                <a:prstGeom prst="line">
                  <a:avLst/>
                </a:prstGeom>
                <a:noFill/>
                <a:ln w="22225">
                  <a:solidFill>
                    <a:srgbClr val="FF0000">
                      <a:alpha val="74901"/>
                    </a:srgbClr>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grpSp>
          <p:sp>
            <p:nvSpPr>
              <p:cNvPr id="44043" name="Text Box 17"/>
              <p:cNvSpPr txBox="1">
                <a:spLocks noChangeAspect="1" noChangeArrowheads="1"/>
              </p:cNvSpPr>
              <p:nvPr/>
            </p:nvSpPr>
            <p:spPr bwMode="auto">
              <a:xfrm>
                <a:off x="49576" y="1182045"/>
                <a:ext cx="1281441" cy="400110"/>
              </a:xfrm>
              <a:prstGeom prst="rect">
                <a:avLst/>
              </a:prstGeom>
              <a:noFill/>
              <a:ln w="9525">
                <a:noFill/>
                <a:miter lim="800000"/>
                <a:headEnd/>
                <a:tailEnd/>
              </a:ln>
            </p:spPr>
            <p:txBody>
              <a:bodyPr wrap="square" anchorCtr="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dirty="0">
                    <a:solidFill>
                      <a:schemeClr val="bg2"/>
                    </a:solidFill>
                    <a:effectLst>
                      <a:outerShdw blurRad="50800" dist="38100" dir="2700000" algn="tl" rotWithShape="0">
                        <a:schemeClr val="tx1">
                          <a:alpha val="66000"/>
                        </a:schemeClr>
                      </a:outerShdw>
                    </a:effectLst>
                    <a:latin typeface="+mn-lt"/>
                  </a:rPr>
                  <a:t>Target</a:t>
                </a:r>
              </a:p>
            </p:txBody>
          </p:sp>
        </p:grpSp>
      </p:grpSp>
      <p:sp>
        <p:nvSpPr>
          <p:cNvPr id="44034" name="Title 18"/>
          <p:cNvSpPr>
            <a:spLocks noGrp="1"/>
          </p:cNvSpPr>
          <p:nvPr>
            <p:ph type="title"/>
          </p:nvPr>
        </p:nvSpPr>
        <p:spPr>
          <a:xfrm>
            <a:off x="0" y="93663"/>
            <a:ext cx="9131299" cy="442429"/>
          </a:xfrm>
        </p:spPr>
        <p:txBody>
          <a:bodyPr/>
          <a:lstStyle/>
          <a:p>
            <a:r>
              <a:rPr lang="en-US" sz="2600" dirty="0" smtClean="0">
                <a:latin typeface="Arial Black" charset="0"/>
                <a:ea typeface="ＭＳ Ｐゴシック" charset="0"/>
              </a:rPr>
              <a:t>The target provides neutrons to 24 beam lines</a:t>
            </a:r>
            <a:endParaRPr lang="en-US" sz="2600" dirty="0">
              <a:latin typeface="Arial Black" charset="0"/>
              <a:ea typeface="ＭＳ Ｐゴシック" charset="0"/>
            </a:endParaRPr>
          </a:p>
        </p:txBody>
      </p:sp>
      <p:sp>
        <p:nvSpPr>
          <p:cNvPr id="2" name="Oval 1"/>
          <p:cNvSpPr/>
          <p:nvPr/>
        </p:nvSpPr>
        <p:spPr>
          <a:xfrm rot="483327">
            <a:off x="3206112" y="3656460"/>
            <a:ext cx="828085" cy="324086"/>
          </a:xfrm>
          <a:custGeom>
            <a:avLst/>
            <a:gdLst>
              <a:gd name="connsiteX0" fmla="*/ 0 w 875996"/>
              <a:gd name="connsiteY0" fmla="*/ 156083 h 312166"/>
              <a:gd name="connsiteX1" fmla="*/ 437998 w 875996"/>
              <a:gd name="connsiteY1" fmla="*/ 0 h 312166"/>
              <a:gd name="connsiteX2" fmla="*/ 875996 w 875996"/>
              <a:gd name="connsiteY2" fmla="*/ 156083 h 312166"/>
              <a:gd name="connsiteX3" fmla="*/ 437998 w 875996"/>
              <a:gd name="connsiteY3" fmla="*/ 312166 h 312166"/>
              <a:gd name="connsiteX4" fmla="*/ 0 w 875996"/>
              <a:gd name="connsiteY4" fmla="*/ 156083 h 312166"/>
              <a:gd name="connsiteX0" fmla="*/ 0 w 879684"/>
              <a:gd name="connsiteY0" fmla="*/ 156083 h 321469"/>
              <a:gd name="connsiteX1" fmla="*/ 437998 w 879684"/>
              <a:gd name="connsiteY1" fmla="*/ 0 h 321469"/>
              <a:gd name="connsiteX2" fmla="*/ 875996 w 879684"/>
              <a:gd name="connsiteY2" fmla="*/ 156083 h 321469"/>
              <a:gd name="connsiteX3" fmla="*/ 636904 w 879684"/>
              <a:gd name="connsiteY3" fmla="*/ 287689 h 321469"/>
              <a:gd name="connsiteX4" fmla="*/ 437998 w 879684"/>
              <a:gd name="connsiteY4" fmla="*/ 312166 h 321469"/>
              <a:gd name="connsiteX5" fmla="*/ 0 w 879684"/>
              <a:gd name="connsiteY5" fmla="*/ 156083 h 321469"/>
              <a:gd name="connsiteX0" fmla="*/ 0 w 879684"/>
              <a:gd name="connsiteY0" fmla="*/ 156083 h 319547"/>
              <a:gd name="connsiteX1" fmla="*/ 437998 w 879684"/>
              <a:gd name="connsiteY1" fmla="*/ 0 h 319547"/>
              <a:gd name="connsiteX2" fmla="*/ 875996 w 879684"/>
              <a:gd name="connsiteY2" fmla="*/ 156083 h 319547"/>
              <a:gd name="connsiteX3" fmla="*/ 636904 w 879684"/>
              <a:gd name="connsiteY3" fmla="*/ 287689 h 319547"/>
              <a:gd name="connsiteX4" fmla="*/ 437998 w 879684"/>
              <a:gd name="connsiteY4" fmla="*/ 312166 h 319547"/>
              <a:gd name="connsiteX5" fmla="*/ 0 w 879684"/>
              <a:gd name="connsiteY5" fmla="*/ 156083 h 319547"/>
              <a:gd name="connsiteX0" fmla="*/ 0 w 817020"/>
              <a:gd name="connsiteY0" fmla="*/ 157662 h 321126"/>
              <a:gd name="connsiteX1" fmla="*/ 437998 w 817020"/>
              <a:gd name="connsiteY1" fmla="*/ 1579 h 321126"/>
              <a:gd name="connsiteX2" fmla="*/ 811876 w 817020"/>
              <a:gd name="connsiteY2" fmla="*/ 89777 h 321126"/>
              <a:gd name="connsiteX3" fmla="*/ 636904 w 817020"/>
              <a:gd name="connsiteY3" fmla="*/ 289268 h 321126"/>
              <a:gd name="connsiteX4" fmla="*/ 437998 w 817020"/>
              <a:gd name="connsiteY4" fmla="*/ 313745 h 321126"/>
              <a:gd name="connsiteX5" fmla="*/ 0 w 817020"/>
              <a:gd name="connsiteY5" fmla="*/ 157662 h 321126"/>
              <a:gd name="connsiteX0" fmla="*/ 0 w 813217"/>
              <a:gd name="connsiteY0" fmla="*/ 157662 h 321126"/>
              <a:gd name="connsiteX1" fmla="*/ 437998 w 813217"/>
              <a:gd name="connsiteY1" fmla="*/ 1579 h 321126"/>
              <a:gd name="connsiteX2" fmla="*/ 811876 w 813217"/>
              <a:gd name="connsiteY2" fmla="*/ 89777 h 321126"/>
              <a:gd name="connsiteX3" fmla="*/ 636904 w 813217"/>
              <a:gd name="connsiteY3" fmla="*/ 289268 h 321126"/>
              <a:gd name="connsiteX4" fmla="*/ 437998 w 813217"/>
              <a:gd name="connsiteY4" fmla="*/ 313745 h 321126"/>
              <a:gd name="connsiteX5" fmla="*/ 0 w 813217"/>
              <a:gd name="connsiteY5" fmla="*/ 157662 h 321126"/>
              <a:gd name="connsiteX0" fmla="*/ 0 w 813217"/>
              <a:gd name="connsiteY0" fmla="*/ 157662 h 314661"/>
              <a:gd name="connsiteX1" fmla="*/ 437998 w 813217"/>
              <a:gd name="connsiteY1" fmla="*/ 1579 h 314661"/>
              <a:gd name="connsiteX2" fmla="*/ 811876 w 813217"/>
              <a:gd name="connsiteY2" fmla="*/ 89777 h 314661"/>
              <a:gd name="connsiteX3" fmla="*/ 636904 w 813217"/>
              <a:gd name="connsiteY3" fmla="*/ 289268 h 314661"/>
              <a:gd name="connsiteX4" fmla="*/ 437998 w 813217"/>
              <a:gd name="connsiteY4" fmla="*/ 313745 h 314661"/>
              <a:gd name="connsiteX5" fmla="*/ 0 w 813217"/>
              <a:gd name="connsiteY5" fmla="*/ 157662 h 314661"/>
              <a:gd name="connsiteX0" fmla="*/ 0 w 813557"/>
              <a:gd name="connsiteY0" fmla="*/ 157662 h 318318"/>
              <a:gd name="connsiteX1" fmla="*/ 437998 w 813557"/>
              <a:gd name="connsiteY1" fmla="*/ 1579 h 318318"/>
              <a:gd name="connsiteX2" fmla="*/ 811876 w 813557"/>
              <a:gd name="connsiteY2" fmla="*/ 89777 h 318318"/>
              <a:gd name="connsiteX3" fmla="*/ 663417 w 813557"/>
              <a:gd name="connsiteY3" fmla="*/ 272689 h 318318"/>
              <a:gd name="connsiteX4" fmla="*/ 437998 w 813557"/>
              <a:gd name="connsiteY4" fmla="*/ 313745 h 318318"/>
              <a:gd name="connsiteX5" fmla="*/ 0 w 813557"/>
              <a:gd name="connsiteY5" fmla="*/ 157662 h 318318"/>
              <a:gd name="connsiteX0" fmla="*/ 0 w 813557"/>
              <a:gd name="connsiteY0" fmla="*/ 157662 h 319371"/>
              <a:gd name="connsiteX1" fmla="*/ 437998 w 813557"/>
              <a:gd name="connsiteY1" fmla="*/ 1579 h 319371"/>
              <a:gd name="connsiteX2" fmla="*/ 811876 w 813557"/>
              <a:gd name="connsiteY2" fmla="*/ 89777 h 319371"/>
              <a:gd name="connsiteX3" fmla="*/ 663417 w 813557"/>
              <a:gd name="connsiteY3" fmla="*/ 272689 h 319371"/>
              <a:gd name="connsiteX4" fmla="*/ 437998 w 813557"/>
              <a:gd name="connsiteY4" fmla="*/ 313745 h 319371"/>
              <a:gd name="connsiteX5" fmla="*/ 0 w 813557"/>
              <a:gd name="connsiteY5" fmla="*/ 157662 h 319371"/>
              <a:gd name="connsiteX0" fmla="*/ 0 w 813440"/>
              <a:gd name="connsiteY0" fmla="*/ 157662 h 319371"/>
              <a:gd name="connsiteX1" fmla="*/ 437998 w 813440"/>
              <a:gd name="connsiteY1" fmla="*/ 1579 h 319371"/>
              <a:gd name="connsiteX2" fmla="*/ 811876 w 813440"/>
              <a:gd name="connsiteY2" fmla="*/ 89777 h 319371"/>
              <a:gd name="connsiteX3" fmla="*/ 663417 w 813440"/>
              <a:gd name="connsiteY3" fmla="*/ 272689 h 319371"/>
              <a:gd name="connsiteX4" fmla="*/ 437998 w 813440"/>
              <a:gd name="connsiteY4" fmla="*/ 313745 h 319371"/>
              <a:gd name="connsiteX5" fmla="*/ 0 w 813440"/>
              <a:gd name="connsiteY5" fmla="*/ 157662 h 319371"/>
              <a:gd name="connsiteX0" fmla="*/ 0 w 813440"/>
              <a:gd name="connsiteY0" fmla="*/ 157662 h 313748"/>
              <a:gd name="connsiteX1" fmla="*/ 437998 w 813440"/>
              <a:gd name="connsiteY1" fmla="*/ 1579 h 313748"/>
              <a:gd name="connsiteX2" fmla="*/ 811876 w 813440"/>
              <a:gd name="connsiteY2" fmla="*/ 89777 h 313748"/>
              <a:gd name="connsiteX3" fmla="*/ 663417 w 813440"/>
              <a:gd name="connsiteY3" fmla="*/ 272689 h 313748"/>
              <a:gd name="connsiteX4" fmla="*/ 437998 w 813440"/>
              <a:gd name="connsiteY4" fmla="*/ 313745 h 313748"/>
              <a:gd name="connsiteX5" fmla="*/ 0 w 813440"/>
              <a:gd name="connsiteY5" fmla="*/ 157662 h 313748"/>
              <a:gd name="connsiteX0" fmla="*/ 0 w 813440"/>
              <a:gd name="connsiteY0" fmla="*/ 164671 h 320757"/>
              <a:gd name="connsiteX1" fmla="*/ 437998 w 813440"/>
              <a:gd name="connsiteY1" fmla="*/ 8588 h 320757"/>
              <a:gd name="connsiteX2" fmla="*/ 671081 w 813440"/>
              <a:gd name="connsiteY2" fmla="*/ 28435 h 320757"/>
              <a:gd name="connsiteX3" fmla="*/ 811876 w 813440"/>
              <a:gd name="connsiteY3" fmla="*/ 96786 h 320757"/>
              <a:gd name="connsiteX4" fmla="*/ 663417 w 813440"/>
              <a:gd name="connsiteY4" fmla="*/ 279698 h 320757"/>
              <a:gd name="connsiteX5" fmla="*/ 437998 w 813440"/>
              <a:gd name="connsiteY5" fmla="*/ 320754 h 320757"/>
              <a:gd name="connsiteX6" fmla="*/ 0 w 813440"/>
              <a:gd name="connsiteY6" fmla="*/ 164671 h 320757"/>
              <a:gd name="connsiteX0" fmla="*/ 0 w 813440"/>
              <a:gd name="connsiteY0" fmla="*/ 163515 h 319601"/>
              <a:gd name="connsiteX1" fmla="*/ 437998 w 813440"/>
              <a:gd name="connsiteY1" fmla="*/ 7432 h 319601"/>
              <a:gd name="connsiteX2" fmla="*/ 671081 w 813440"/>
              <a:gd name="connsiteY2" fmla="*/ 27279 h 319601"/>
              <a:gd name="connsiteX3" fmla="*/ 811876 w 813440"/>
              <a:gd name="connsiteY3" fmla="*/ 95630 h 319601"/>
              <a:gd name="connsiteX4" fmla="*/ 663417 w 813440"/>
              <a:gd name="connsiteY4" fmla="*/ 278542 h 319601"/>
              <a:gd name="connsiteX5" fmla="*/ 437998 w 813440"/>
              <a:gd name="connsiteY5" fmla="*/ 319598 h 319601"/>
              <a:gd name="connsiteX6" fmla="*/ 0 w 813440"/>
              <a:gd name="connsiteY6" fmla="*/ 163515 h 319601"/>
              <a:gd name="connsiteX0" fmla="*/ 0 w 813440"/>
              <a:gd name="connsiteY0" fmla="*/ 165405 h 321491"/>
              <a:gd name="connsiteX1" fmla="*/ 437998 w 813440"/>
              <a:gd name="connsiteY1" fmla="*/ 9322 h 321491"/>
              <a:gd name="connsiteX2" fmla="*/ 727667 w 813440"/>
              <a:gd name="connsiteY2" fmla="*/ 21160 h 321491"/>
              <a:gd name="connsiteX3" fmla="*/ 811876 w 813440"/>
              <a:gd name="connsiteY3" fmla="*/ 97520 h 321491"/>
              <a:gd name="connsiteX4" fmla="*/ 663417 w 813440"/>
              <a:gd name="connsiteY4" fmla="*/ 280432 h 321491"/>
              <a:gd name="connsiteX5" fmla="*/ 437998 w 813440"/>
              <a:gd name="connsiteY5" fmla="*/ 321488 h 321491"/>
              <a:gd name="connsiteX6" fmla="*/ 0 w 813440"/>
              <a:gd name="connsiteY6" fmla="*/ 165405 h 321491"/>
              <a:gd name="connsiteX0" fmla="*/ 0 w 813440"/>
              <a:gd name="connsiteY0" fmla="*/ 165405 h 321491"/>
              <a:gd name="connsiteX1" fmla="*/ 437998 w 813440"/>
              <a:gd name="connsiteY1" fmla="*/ 9322 h 321491"/>
              <a:gd name="connsiteX2" fmla="*/ 727667 w 813440"/>
              <a:gd name="connsiteY2" fmla="*/ 21160 h 321491"/>
              <a:gd name="connsiteX3" fmla="*/ 811876 w 813440"/>
              <a:gd name="connsiteY3" fmla="*/ 97520 h 321491"/>
              <a:gd name="connsiteX4" fmla="*/ 663417 w 813440"/>
              <a:gd name="connsiteY4" fmla="*/ 280432 h 321491"/>
              <a:gd name="connsiteX5" fmla="*/ 437998 w 813440"/>
              <a:gd name="connsiteY5" fmla="*/ 321488 h 321491"/>
              <a:gd name="connsiteX6" fmla="*/ 0 w 813440"/>
              <a:gd name="connsiteY6" fmla="*/ 165405 h 321491"/>
              <a:gd name="connsiteX0" fmla="*/ 0 w 813440"/>
              <a:gd name="connsiteY0" fmla="*/ 167781 h 323867"/>
              <a:gd name="connsiteX1" fmla="*/ 437998 w 813440"/>
              <a:gd name="connsiteY1" fmla="*/ 11698 h 323867"/>
              <a:gd name="connsiteX2" fmla="*/ 727667 w 813440"/>
              <a:gd name="connsiteY2" fmla="*/ 23536 h 323867"/>
              <a:gd name="connsiteX3" fmla="*/ 811876 w 813440"/>
              <a:gd name="connsiteY3" fmla="*/ 99896 h 323867"/>
              <a:gd name="connsiteX4" fmla="*/ 663417 w 813440"/>
              <a:gd name="connsiteY4" fmla="*/ 282808 h 323867"/>
              <a:gd name="connsiteX5" fmla="*/ 437998 w 813440"/>
              <a:gd name="connsiteY5" fmla="*/ 323864 h 323867"/>
              <a:gd name="connsiteX6" fmla="*/ 0 w 813440"/>
              <a:gd name="connsiteY6" fmla="*/ 167781 h 323867"/>
              <a:gd name="connsiteX0" fmla="*/ 0 w 813440"/>
              <a:gd name="connsiteY0" fmla="*/ 164993 h 321079"/>
              <a:gd name="connsiteX1" fmla="*/ 437998 w 813440"/>
              <a:gd name="connsiteY1" fmla="*/ 8910 h 321079"/>
              <a:gd name="connsiteX2" fmla="*/ 727667 w 813440"/>
              <a:gd name="connsiteY2" fmla="*/ 20748 h 321079"/>
              <a:gd name="connsiteX3" fmla="*/ 811876 w 813440"/>
              <a:gd name="connsiteY3" fmla="*/ 97108 h 321079"/>
              <a:gd name="connsiteX4" fmla="*/ 663417 w 813440"/>
              <a:gd name="connsiteY4" fmla="*/ 280020 h 321079"/>
              <a:gd name="connsiteX5" fmla="*/ 437998 w 813440"/>
              <a:gd name="connsiteY5" fmla="*/ 321076 h 321079"/>
              <a:gd name="connsiteX6" fmla="*/ 0 w 813440"/>
              <a:gd name="connsiteY6" fmla="*/ 164993 h 321079"/>
              <a:gd name="connsiteX0" fmla="*/ 0 w 828085"/>
              <a:gd name="connsiteY0" fmla="*/ 164993 h 321079"/>
              <a:gd name="connsiteX1" fmla="*/ 437998 w 828085"/>
              <a:gd name="connsiteY1" fmla="*/ 8910 h 321079"/>
              <a:gd name="connsiteX2" fmla="*/ 727667 w 828085"/>
              <a:gd name="connsiteY2" fmla="*/ 20748 h 321079"/>
              <a:gd name="connsiteX3" fmla="*/ 826704 w 828085"/>
              <a:gd name="connsiteY3" fmla="*/ 88596 h 321079"/>
              <a:gd name="connsiteX4" fmla="*/ 663417 w 828085"/>
              <a:gd name="connsiteY4" fmla="*/ 280020 h 321079"/>
              <a:gd name="connsiteX5" fmla="*/ 437998 w 828085"/>
              <a:gd name="connsiteY5" fmla="*/ 321076 h 321079"/>
              <a:gd name="connsiteX6" fmla="*/ 0 w 828085"/>
              <a:gd name="connsiteY6" fmla="*/ 164993 h 321079"/>
              <a:gd name="connsiteX0" fmla="*/ 0 w 828085"/>
              <a:gd name="connsiteY0" fmla="*/ 171648 h 327734"/>
              <a:gd name="connsiteX1" fmla="*/ 437998 w 828085"/>
              <a:gd name="connsiteY1" fmla="*/ 15565 h 327734"/>
              <a:gd name="connsiteX2" fmla="*/ 726332 w 828085"/>
              <a:gd name="connsiteY2" fmla="*/ 17972 h 327734"/>
              <a:gd name="connsiteX3" fmla="*/ 826704 w 828085"/>
              <a:gd name="connsiteY3" fmla="*/ 95251 h 327734"/>
              <a:gd name="connsiteX4" fmla="*/ 663417 w 828085"/>
              <a:gd name="connsiteY4" fmla="*/ 286675 h 327734"/>
              <a:gd name="connsiteX5" fmla="*/ 437998 w 828085"/>
              <a:gd name="connsiteY5" fmla="*/ 327731 h 327734"/>
              <a:gd name="connsiteX6" fmla="*/ 0 w 828085"/>
              <a:gd name="connsiteY6" fmla="*/ 171648 h 327734"/>
              <a:gd name="connsiteX0" fmla="*/ 0 w 828085"/>
              <a:gd name="connsiteY0" fmla="*/ 168000 h 324086"/>
              <a:gd name="connsiteX1" fmla="*/ 437998 w 828085"/>
              <a:gd name="connsiteY1" fmla="*/ 11917 h 324086"/>
              <a:gd name="connsiteX2" fmla="*/ 726332 w 828085"/>
              <a:gd name="connsiteY2" fmla="*/ 14324 h 324086"/>
              <a:gd name="connsiteX3" fmla="*/ 826704 w 828085"/>
              <a:gd name="connsiteY3" fmla="*/ 91603 h 324086"/>
              <a:gd name="connsiteX4" fmla="*/ 663417 w 828085"/>
              <a:gd name="connsiteY4" fmla="*/ 283027 h 324086"/>
              <a:gd name="connsiteX5" fmla="*/ 437998 w 828085"/>
              <a:gd name="connsiteY5" fmla="*/ 324083 h 324086"/>
              <a:gd name="connsiteX6" fmla="*/ 0 w 828085"/>
              <a:gd name="connsiteY6" fmla="*/ 168000 h 32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085" h="324086">
                <a:moveTo>
                  <a:pt x="0" y="168000"/>
                </a:moveTo>
                <a:cubicBezTo>
                  <a:pt x="0" y="81798"/>
                  <a:pt x="312465" y="28544"/>
                  <a:pt x="437998" y="11917"/>
                </a:cubicBezTo>
                <a:cubicBezTo>
                  <a:pt x="563531" y="-4710"/>
                  <a:pt x="666718" y="-3964"/>
                  <a:pt x="726332" y="14324"/>
                </a:cubicBezTo>
                <a:cubicBezTo>
                  <a:pt x="779214" y="30359"/>
                  <a:pt x="827981" y="49726"/>
                  <a:pt x="826704" y="91603"/>
                </a:cubicBezTo>
                <a:cubicBezTo>
                  <a:pt x="841883" y="148508"/>
                  <a:pt x="728350" y="245329"/>
                  <a:pt x="663417" y="283027"/>
                </a:cubicBezTo>
                <a:cubicBezTo>
                  <a:pt x="598059" y="309402"/>
                  <a:pt x="552186" y="323502"/>
                  <a:pt x="437998" y="324083"/>
                </a:cubicBezTo>
                <a:cubicBezTo>
                  <a:pt x="323810" y="324664"/>
                  <a:pt x="0" y="254202"/>
                  <a:pt x="0" y="168000"/>
                </a:cubicBezTo>
                <a:close/>
              </a:path>
            </a:pathLst>
          </a:custGeom>
          <a:solidFill>
            <a:srgbClr val="0000FF">
              <a:alpha val="50000"/>
            </a:srgbClr>
          </a:solidFill>
          <a:ln>
            <a:noFill/>
          </a:ln>
          <a:effectLst>
            <a:glow rad="1397000">
              <a:srgbClr val="0000FF">
                <a:alpha val="60000"/>
              </a:srgbClr>
            </a:glow>
            <a:softEdge rad="254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rot="3913190">
            <a:off x="3274003" y="4049328"/>
            <a:ext cx="241301" cy="357730"/>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rot="1770907">
            <a:off x="3281780" y="4005560"/>
            <a:ext cx="241301" cy="357730"/>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rot="3178402">
            <a:off x="3220122" y="3998972"/>
            <a:ext cx="346657" cy="394315"/>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rot="164364">
            <a:off x="3663562" y="4094864"/>
            <a:ext cx="317629" cy="357730"/>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rot="19517002">
            <a:off x="3697559" y="4104917"/>
            <a:ext cx="241301" cy="357730"/>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rot="18242229">
            <a:off x="3691452" y="4091265"/>
            <a:ext cx="241301" cy="357730"/>
          </a:xfrm>
          <a:prstGeom prst="ellipse">
            <a:avLst/>
          </a:prstGeom>
          <a:solidFill>
            <a:srgbClr val="0000FF">
              <a:alpha val="65000"/>
            </a:srgbClr>
          </a:solidFill>
          <a:ln>
            <a:noFill/>
          </a:ln>
          <a:effectLst>
            <a:glow rad="190500">
              <a:srgbClr val="0000FF">
                <a:alpha val="40000"/>
              </a:srgbClr>
            </a:glo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7494172" y="5578608"/>
            <a:ext cx="1211306" cy="163461"/>
          </a:xfrm>
          <a:prstGeom prst="rect">
            <a:avLst/>
          </a:prstGeom>
          <a:solidFill>
            <a:srgbClr val="A7A9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rot="5940000">
            <a:off x="9016789" y="4617498"/>
            <a:ext cx="258844" cy="139125"/>
          </a:xfrm>
          <a:prstGeom prst="ellipse">
            <a:avLst/>
          </a:prstGeom>
          <a:solidFill>
            <a:srgbClr val="FF0000">
              <a:alpha val="85000"/>
            </a:srgbClr>
          </a:solidFill>
          <a:ln>
            <a:noFill/>
          </a:ln>
          <a:effectLst>
            <a:glow rad="254000">
              <a:srgbClr val="FF0000">
                <a:alpha val="65000"/>
              </a:srgbClr>
            </a:glow>
            <a:softEdge rad="254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V="1">
            <a:off x="7966573" y="4753987"/>
            <a:ext cx="416022" cy="988082"/>
          </a:xfrm>
          <a:prstGeom prst="straightConnector1">
            <a:avLst/>
          </a:prstGeom>
          <a:ln w="22225">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6885964" y="6467079"/>
            <a:ext cx="2286258" cy="338554"/>
          </a:xfrm>
          <a:prstGeom prst="rect">
            <a:avLst/>
          </a:prstGeom>
          <a:noFill/>
        </p:spPr>
        <p:txBody>
          <a:bodyPr wrap="square" rtlCol="0">
            <a:spAutoFit/>
          </a:bodyPr>
          <a:lstStyle/>
          <a:p>
            <a:pPr algn="r"/>
            <a:r>
              <a:rPr lang="en-US" sz="1600" dirty="0" smtClean="0">
                <a:solidFill>
                  <a:schemeClr val="bg1"/>
                </a:solidFill>
                <a:effectLst>
                  <a:outerShdw blurRad="50800" dist="38100" dir="2700000" algn="tl" rotWithShape="0">
                    <a:srgbClr val="000000">
                      <a:alpha val="60000"/>
                    </a:srgbClr>
                  </a:outerShdw>
                </a:effectLst>
              </a:rPr>
              <a:t>Figure: </a:t>
            </a:r>
            <a:r>
              <a:rPr lang="en-US" sz="1600" dirty="0" smtClean="0">
                <a:solidFill>
                  <a:schemeClr val="bg1"/>
                </a:solidFill>
                <a:effectLst>
                  <a:outerShdw blurRad="50800" dist="38100" dir="2700000" algn="tl" rotWithShape="0">
                    <a:srgbClr val="000000">
                      <a:alpha val="60000"/>
                    </a:srgbClr>
                  </a:outerShdw>
                </a:effectLst>
              </a:rPr>
              <a:t>D. McClintock</a:t>
            </a:r>
            <a:endParaRPr lang="en-US" sz="1600" dirty="0">
              <a:solidFill>
                <a:schemeClr val="bg1"/>
              </a:solidFill>
              <a:effectLst>
                <a:outerShdw blurRad="50800" dist="38100" dir="2700000" algn="tl" rotWithShape="0">
                  <a:srgbClr val="000000">
                    <a:alpha val="60000"/>
                  </a:srgbClr>
                </a:outerShdw>
              </a:effectLst>
            </a:endParaRPr>
          </a:p>
        </p:txBody>
      </p:sp>
    </p:spTree>
    <p:extLst>
      <p:ext uri="{BB962C8B-B14F-4D97-AF65-F5344CB8AC3E}">
        <p14:creationId xmlns:p14="http://schemas.microsoft.com/office/powerpoint/2010/main" val="36611115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par>
                          <p:cTn id="7" fill="hold">
                            <p:stCondLst>
                              <p:cond delay="0"/>
                            </p:stCondLst>
                            <p:childTnLst>
                              <p:par>
                                <p:cTn id="8" presetID="0" presetClass="path" presetSubtype="0" repeatCount="indefinite" fill="hold" grpId="0" nodeType="afterEffect">
                                  <p:stCondLst>
                                    <p:cond delay="0"/>
                                  </p:stCondLst>
                                  <p:childTnLst>
                                    <p:animMotion origin="layout" path="M 3.10536E-6 -2.42649E-6 L -0.5782 -0.1197 " pathEditMode="relative" rAng="0" ptsTypes="AA">
                                      <p:cBhvr>
                                        <p:cTn id="9" dur="300" fill="hold"/>
                                        <p:tgtEl>
                                          <p:spTgt spid="28"/>
                                        </p:tgtEl>
                                        <p:attrNameLst>
                                          <p:attrName>ppt_x</p:attrName>
                                          <p:attrName>ppt_y</p:attrName>
                                        </p:attrNameLst>
                                      </p:cBhvr>
                                      <p:rCtr x="-28919" y="-5997"/>
                                    </p:animMotion>
                                  </p:childTnLst>
                                </p:cTn>
                              </p:par>
                            </p:childTnLst>
                          </p:cTn>
                        </p:par>
                        <p:par>
                          <p:cTn id="10" fill="hold">
                            <p:stCondLst>
                              <p:cond delay="300"/>
                            </p:stCondLst>
                            <p:childTnLst>
                              <p:par>
                                <p:cTn id="11" presetID="1"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0" presetClass="exit" presetSubtype="0" repeatCount="indefinite" fill="hold" grpId="1" nodeType="withEffect">
                                  <p:stCondLst>
                                    <p:cond delay="0"/>
                                  </p:stCondLst>
                                  <p:childTnLst>
                                    <p:animEffect transition="out" filter="fade">
                                      <p:cBhvr>
                                        <p:cTn id="14" dur="300"/>
                                        <p:tgtEl>
                                          <p:spTgt spid="2"/>
                                        </p:tgtEl>
                                      </p:cBhvr>
                                    </p:animEffect>
                                    <p:set>
                                      <p:cBhvr>
                                        <p:cTn id="15" dur="1" fill="hold">
                                          <p:stCondLst>
                                            <p:cond delay="299"/>
                                          </p:stCondLst>
                                        </p:cTn>
                                        <p:tgtEl>
                                          <p:spTgt spid="2"/>
                                        </p:tgtEl>
                                        <p:attrNameLst>
                                          <p:attrName>style.visibility</p:attrName>
                                        </p:attrNameLst>
                                      </p:cBhvr>
                                      <p:to>
                                        <p:strVal val="hidden"/>
                                      </p:to>
                                    </p:set>
                                  </p:childTnLst>
                                </p:cTn>
                              </p:par>
                              <p:par>
                                <p:cTn id="16" presetID="1" presetClass="entr" presetSubtype="0" fill="hold" grpId="1" nodeType="withEffect">
                                  <p:stCondLst>
                                    <p:cond delay="0"/>
                                  </p:stCondLst>
                                  <p:childTnLst>
                                    <p:set>
                                      <p:cBhvr>
                                        <p:cTn id="17" dur="1" fill="hold">
                                          <p:stCondLst>
                                            <p:cond delay="0"/>
                                          </p:stCondLst>
                                        </p:cTn>
                                        <p:tgtEl>
                                          <p:spTgt spid="24"/>
                                        </p:tgtEl>
                                        <p:attrNameLst>
                                          <p:attrName>style.visibility</p:attrName>
                                        </p:attrNameLst>
                                      </p:cBhvr>
                                      <p:to>
                                        <p:strVal val="visible"/>
                                      </p:to>
                                    </p:set>
                                  </p:childTnLst>
                                </p:cTn>
                              </p:par>
                              <p:par>
                                <p:cTn id="18" presetID="1" presetClass="entr" presetSubtype="0" fill="hold" grpId="1" nodeType="with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1" presetClass="entr" presetSubtype="0" fill="hold" grpId="1" nodeType="with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par>
                                <p:cTn id="22" presetID="1" presetClass="entr" presetSubtype="0" fill="hold" grpId="1" nodeType="with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par>
                                <p:cTn id="24" presetID="1"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grpId="1" nodeType="with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0" presetClass="path" presetSubtype="0" repeatCount="indefinite" fill="hold" grpId="0" nodeType="withEffect">
                                  <p:stCondLst>
                                    <p:cond delay="0"/>
                                  </p:stCondLst>
                                  <p:childTnLst>
                                    <p:animMotion origin="layout" path="M 4.93317E-6 -1.42791E-6 L -0.36261 0.20388 " pathEditMode="relative" ptsTypes="AA">
                                      <p:cBhvr>
                                        <p:cTn id="29" dur="300" fill="hold"/>
                                        <p:tgtEl>
                                          <p:spTgt spid="22"/>
                                        </p:tgtEl>
                                        <p:attrNameLst>
                                          <p:attrName>ppt_x</p:attrName>
                                          <p:attrName>ppt_y</p:attrName>
                                        </p:attrNameLst>
                                      </p:cBhvr>
                                    </p:animMotion>
                                  </p:childTnLst>
                                </p:cTn>
                              </p:par>
                              <p:par>
                                <p:cTn id="30" presetID="0" presetClass="path" presetSubtype="0" repeatCount="indefinite" fill="hold" grpId="0" nodeType="withEffect">
                                  <p:stCondLst>
                                    <p:cond delay="0"/>
                                  </p:stCondLst>
                                  <p:childTnLst>
                                    <p:animMotion origin="layout" path="M -1.42039E-6 -1.06969E-6 L -0.36308 0.36096 " pathEditMode="relative" rAng="0" ptsTypes="AA">
                                      <p:cBhvr>
                                        <p:cTn id="31" dur="300" fill="hold"/>
                                        <p:tgtEl>
                                          <p:spTgt spid="23"/>
                                        </p:tgtEl>
                                        <p:attrNameLst>
                                          <p:attrName>ppt_x</p:attrName>
                                          <p:attrName>ppt_y</p:attrName>
                                        </p:attrNameLst>
                                      </p:cBhvr>
                                      <p:rCtr x="-18163" y="18037"/>
                                    </p:animMotion>
                                  </p:childTnLst>
                                </p:cTn>
                              </p:par>
                              <p:par>
                                <p:cTn id="32" presetID="0" presetClass="path" presetSubtype="0" repeatCount="indefinite" fill="hold" grpId="0" nodeType="withEffect">
                                  <p:stCondLst>
                                    <p:cond delay="0"/>
                                  </p:stCondLst>
                                  <p:childTnLst>
                                    <p:animMotion origin="layout" path="M -4.7968E-6 1.74034E-6 L -0.16325 0.36334 " pathEditMode="relative" rAng="0" ptsTypes="AA">
                                      <p:cBhvr>
                                        <p:cTn id="33" dur="300" fill="hold"/>
                                        <p:tgtEl>
                                          <p:spTgt spid="24"/>
                                        </p:tgtEl>
                                        <p:attrNameLst>
                                          <p:attrName>ppt_x</p:attrName>
                                          <p:attrName>ppt_y</p:attrName>
                                        </p:attrNameLst>
                                      </p:cBhvr>
                                      <p:rCtr x="-8163" y="18167"/>
                                    </p:animMotion>
                                  </p:childTnLst>
                                </p:cTn>
                              </p:par>
                              <p:par>
                                <p:cTn id="34" presetID="0" presetClass="path" presetSubtype="0" repeatCount="indefinite" fill="hold" grpId="0" nodeType="withEffect">
                                  <p:stCondLst>
                                    <p:cond delay="0"/>
                                  </p:stCondLst>
                                  <p:childTnLst>
                                    <p:animMotion origin="layout" path="M -1.10031E-6 4.65386E-7 L -0.00121 0.36189 " pathEditMode="relative" rAng="0" ptsTypes="AA">
                                      <p:cBhvr>
                                        <p:cTn id="35" dur="300" fill="hold"/>
                                        <p:tgtEl>
                                          <p:spTgt spid="25"/>
                                        </p:tgtEl>
                                        <p:attrNameLst>
                                          <p:attrName>ppt_x</p:attrName>
                                          <p:attrName>ppt_y</p:attrName>
                                        </p:attrNameLst>
                                      </p:cBhvr>
                                      <p:rCtr x="-69" y="18083"/>
                                    </p:animMotion>
                                  </p:childTnLst>
                                </p:cTn>
                              </p:par>
                              <p:par>
                                <p:cTn id="36" presetID="0" presetClass="path" presetSubtype="0" repeatCount="indefinite" fill="hold" grpId="0" nodeType="withEffect">
                                  <p:stCondLst>
                                    <p:cond delay="0"/>
                                  </p:stCondLst>
                                  <p:childTnLst>
                                    <p:animMotion origin="layout" path="M 3.53595E-6 3.12428E-7 L 0.18687 0.36033 " pathEditMode="relative" rAng="0" ptsTypes="AA">
                                      <p:cBhvr>
                                        <p:cTn id="37" dur="300" fill="hold"/>
                                        <p:tgtEl>
                                          <p:spTgt spid="26"/>
                                        </p:tgtEl>
                                        <p:attrNameLst>
                                          <p:attrName>ppt_x</p:attrName>
                                          <p:attrName>ppt_y</p:attrName>
                                        </p:attrNameLst>
                                      </p:cBhvr>
                                      <p:rCtr x="9344" y="18005"/>
                                    </p:animMotion>
                                  </p:childTnLst>
                                </p:cTn>
                              </p:par>
                              <p:par>
                                <p:cTn id="38" presetID="0" presetClass="path" presetSubtype="0" repeatCount="indefinite" fill="hold" grpId="0" nodeType="withEffect">
                                  <p:stCondLst>
                                    <p:cond delay="0"/>
                                  </p:stCondLst>
                                  <p:childTnLst>
                                    <p:animMotion origin="layout" path="M -1.35464E-7 -1.10623E-6 L 0.42775 0.37029 " pathEditMode="relative" rAng="0" ptsTypes="AA">
                                      <p:cBhvr>
                                        <p:cTn id="39" dur="300" fill="hold"/>
                                        <p:tgtEl>
                                          <p:spTgt spid="27"/>
                                        </p:tgtEl>
                                        <p:attrNameLst>
                                          <p:attrName>ppt_x</p:attrName>
                                          <p:attrName>ppt_y</p:attrName>
                                        </p:attrNameLst>
                                      </p:cBhvr>
                                      <p:rCtr x="21379" y="185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2" grpId="0" animBg="1"/>
      <p:bldP spid="22" grpId="1" animBg="1"/>
      <p:bldP spid="24" grpId="0" animBg="1"/>
      <p:bldP spid="24" grpId="1" animBg="1"/>
      <p:bldP spid="23" grpId="0" animBg="1"/>
      <p:bldP spid="23" grpId="1" animBg="1"/>
      <p:bldP spid="25" grpId="0" animBg="1"/>
      <p:bldP spid="25" grpId="1" animBg="1"/>
      <p:bldP spid="26" grpId="0" animBg="1"/>
      <p:bldP spid="26" grpId="1" animBg="1"/>
      <p:bldP spid="27" grpId="0" animBg="1"/>
      <p:bldP spid="27" grpId="1" animBg="1"/>
      <p:bldP spid="28" grpId="0" animBg="1"/>
      <p:bldP spid="28"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945" y="41072"/>
            <a:ext cx="8729029" cy="729430"/>
          </a:xfrm>
        </p:spPr>
        <p:txBody>
          <a:bodyPr/>
          <a:lstStyle/>
          <a:p>
            <a:r>
              <a:rPr lang="en-US" sz="2400" dirty="0" smtClean="0"/>
              <a:t>Analysis of sample would include detailed sectioning and microscopy</a:t>
            </a:r>
            <a:endParaRPr lang="en-US" sz="2400" dirty="0"/>
          </a:p>
        </p:txBody>
      </p:sp>
      <p:sp>
        <p:nvSpPr>
          <p:cNvPr id="3" name="Content Placeholder 2"/>
          <p:cNvSpPr>
            <a:spLocks noGrp="1"/>
          </p:cNvSpPr>
          <p:nvPr>
            <p:ph idx="1"/>
          </p:nvPr>
        </p:nvSpPr>
        <p:spPr>
          <a:xfrm>
            <a:off x="122539" y="771823"/>
            <a:ext cx="8947441" cy="537805"/>
          </a:xfrm>
        </p:spPr>
        <p:txBody>
          <a:bodyPr/>
          <a:lstStyle/>
          <a:p>
            <a:r>
              <a:rPr lang="en-US" sz="1800" dirty="0" smtClean="0"/>
              <a:t>The leak location sample will be sectioned using guillotine and slow-speed metallurgical saws  </a:t>
            </a:r>
            <a:endParaRPr lang="en-US" sz="1800" dirty="0"/>
          </a:p>
        </p:txBody>
      </p:sp>
      <p:grpSp>
        <p:nvGrpSpPr>
          <p:cNvPr id="44" name="Group 43"/>
          <p:cNvGrpSpPr/>
          <p:nvPr/>
        </p:nvGrpSpPr>
        <p:grpSpPr>
          <a:xfrm>
            <a:off x="606778" y="1371896"/>
            <a:ext cx="8625867" cy="2749519"/>
            <a:chOff x="666360" y="1417472"/>
            <a:chExt cx="8625867" cy="2749519"/>
          </a:xfrm>
        </p:grpSpPr>
        <p:sp>
          <p:nvSpPr>
            <p:cNvPr id="7" name="TextBox 6"/>
            <p:cNvSpPr txBox="1"/>
            <p:nvPr/>
          </p:nvSpPr>
          <p:spPr>
            <a:xfrm>
              <a:off x="7477273" y="3258150"/>
              <a:ext cx="1703712" cy="483722"/>
            </a:xfrm>
            <a:prstGeom prst="rect">
              <a:avLst/>
            </a:prstGeom>
            <a:noFill/>
          </p:spPr>
          <p:txBody>
            <a:bodyPr wrap="square" rtlCol="0">
              <a:spAutoFit/>
            </a:bodyPr>
            <a:lstStyle/>
            <a:p>
              <a:pPr algn="ctr">
                <a:lnSpc>
                  <a:spcPct val="90000"/>
                </a:lnSpc>
              </a:pPr>
              <a:r>
                <a:rPr lang="en-US" sz="1400" dirty="0" smtClean="0"/>
                <a:t>Abrasive Metallurgical Saw Blade</a:t>
              </a:r>
            </a:p>
          </p:txBody>
        </p:sp>
        <p:sp>
          <p:nvSpPr>
            <p:cNvPr id="16" name="TextBox 15"/>
            <p:cNvSpPr txBox="1"/>
            <p:nvPr/>
          </p:nvSpPr>
          <p:spPr>
            <a:xfrm>
              <a:off x="2718007" y="2636896"/>
              <a:ext cx="1465534" cy="483722"/>
            </a:xfrm>
            <a:prstGeom prst="rect">
              <a:avLst/>
            </a:prstGeom>
            <a:noFill/>
          </p:spPr>
          <p:txBody>
            <a:bodyPr wrap="square" rtlCol="0">
              <a:spAutoFit/>
            </a:bodyPr>
            <a:lstStyle/>
            <a:p>
              <a:pPr algn="ctr">
                <a:lnSpc>
                  <a:spcPct val="90000"/>
                </a:lnSpc>
              </a:pPr>
              <a:r>
                <a:rPr lang="en-US" sz="1400" dirty="0" smtClean="0"/>
                <a:t>Reciprocating Saw Blade</a:t>
              </a:r>
            </a:p>
          </p:txBody>
        </p:sp>
        <p:sp>
          <p:nvSpPr>
            <p:cNvPr id="22" name="TextBox 21"/>
            <p:cNvSpPr txBox="1"/>
            <p:nvPr/>
          </p:nvSpPr>
          <p:spPr>
            <a:xfrm>
              <a:off x="7588515" y="1843248"/>
              <a:ext cx="1703712" cy="289823"/>
            </a:xfrm>
            <a:prstGeom prst="rect">
              <a:avLst/>
            </a:prstGeom>
            <a:noFill/>
          </p:spPr>
          <p:txBody>
            <a:bodyPr wrap="square" rtlCol="0">
              <a:spAutoFit/>
            </a:bodyPr>
            <a:lstStyle/>
            <a:p>
              <a:pPr algn="ctr">
                <a:lnSpc>
                  <a:spcPct val="90000"/>
                </a:lnSpc>
              </a:pPr>
              <a:r>
                <a:rPr lang="en-US" sz="1400" dirty="0" smtClean="0"/>
                <a:t>Specimen Holder</a:t>
              </a:r>
            </a:p>
          </p:txBody>
        </p:sp>
        <p:grpSp>
          <p:nvGrpSpPr>
            <p:cNvPr id="43" name="Group 42"/>
            <p:cNvGrpSpPr/>
            <p:nvPr/>
          </p:nvGrpSpPr>
          <p:grpSpPr>
            <a:xfrm>
              <a:off x="666360" y="1417472"/>
              <a:ext cx="7171543" cy="2749519"/>
              <a:chOff x="666360" y="1433152"/>
              <a:chExt cx="7171543" cy="2749519"/>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57360" y="1828461"/>
                <a:ext cx="2669638" cy="2354210"/>
              </a:xfrm>
              <a:prstGeom prst="rect">
                <a:avLst/>
              </a:prstGeom>
              <a:ln w="3175">
                <a:solidFill>
                  <a:schemeClr val="tx1"/>
                </a:solidFill>
              </a:ln>
            </p:spPr>
          </p:pic>
          <p:cxnSp>
            <p:nvCxnSpPr>
              <p:cNvPr id="9" name="Straight Arrow Connector 8"/>
              <p:cNvCxnSpPr/>
              <p:nvPr/>
            </p:nvCxnSpPr>
            <p:spPr>
              <a:xfrm flipH="1" flipV="1">
                <a:off x="6552649" y="2998982"/>
                <a:ext cx="1243436" cy="40539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5400000">
                <a:off x="536940" y="2112924"/>
                <a:ext cx="2354388" cy="1785106"/>
              </a:xfrm>
              <a:prstGeom prst="rect">
                <a:avLst/>
              </a:prstGeom>
              <a:ln w="3175">
                <a:solidFill>
                  <a:schemeClr val="tx1"/>
                </a:solidFill>
              </a:ln>
            </p:spPr>
          </p:pic>
          <p:cxnSp>
            <p:nvCxnSpPr>
              <p:cNvPr id="17" name="Straight Arrow Connector 16"/>
              <p:cNvCxnSpPr/>
              <p:nvPr/>
            </p:nvCxnSpPr>
            <p:spPr>
              <a:xfrm flipH="1">
                <a:off x="1897202" y="2969200"/>
                <a:ext cx="1045011" cy="784867"/>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66360" y="1433152"/>
                <a:ext cx="2088042" cy="338554"/>
              </a:xfrm>
              <a:prstGeom prst="rect">
                <a:avLst/>
              </a:prstGeom>
              <a:noFill/>
            </p:spPr>
            <p:txBody>
              <a:bodyPr wrap="square" rtlCol="0">
                <a:spAutoFit/>
              </a:bodyPr>
              <a:lstStyle/>
              <a:p>
                <a:pPr algn="ctr"/>
                <a:r>
                  <a:rPr lang="en-US" sz="1600" b="1" u="sng" dirty="0" smtClean="0"/>
                  <a:t>Guillotine-type Saw</a:t>
                </a:r>
                <a:endParaRPr lang="en-US" sz="1600" b="1" u="sng" dirty="0"/>
              </a:p>
            </p:txBody>
          </p:sp>
          <p:sp>
            <p:nvSpPr>
              <p:cNvPr id="21" name="TextBox 20"/>
              <p:cNvSpPr txBox="1"/>
              <p:nvPr/>
            </p:nvSpPr>
            <p:spPr>
              <a:xfrm>
                <a:off x="4690745" y="1433152"/>
                <a:ext cx="3147158" cy="338554"/>
              </a:xfrm>
              <a:prstGeom prst="rect">
                <a:avLst/>
              </a:prstGeom>
              <a:noFill/>
            </p:spPr>
            <p:txBody>
              <a:bodyPr wrap="square" rtlCol="0">
                <a:spAutoFit/>
              </a:bodyPr>
              <a:lstStyle/>
              <a:p>
                <a:r>
                  <a:rPr lang="en-US" sz="1600" b="1" u="sng" dirty="0" smtClean="0"/>
                  <a:t>Slow-speed Metallurgical Saw</a:t>
                </a:r>
                <a:endParaRPr lang="en-US" sz="1600" b="1" u="sng" dirty="0"/>
              </a:p>
            </p:txBody>
          </p:sp>
          <p:cxnSp>
            <p:nvCxnSpPr>
              <p:cNvPr id="23" name="Straight Arrow Connector 22"/>
              <p:cNvCxnSpPr/>
              <p:nvPr/>
            </p:nvCxnSpPr>
            <p:spPr>
              <a:xfrm flipH="1">
                <a:off x="6751522" y="1990532"/>
                <a:ext cx="986240" cy="8120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grpSp>
      <p:grpSp>
        <p:nvGrpSpPr>
          <p:cNvPr id="53" name="Group 52"/>
          <p:cNvGrpSpPr/>
          <p:nvPr/>
        </p:nvGrpSpPr>
        <p:grpSpPr>
          <a:xfrm>
            <a:off x="4711646" y="4178259"/>
            <a:ext cx="4249081" cy="2078341"/>
            <a:chOff x="4688126" y="4154739"/>
            <a:chExt cx="4249081" cy="2078341"/>
          </a:xfrm>
        </p:grpSpPr>
        <p:grpSp>
          <p:nvGrpSpPr>
            <p:cNvPr id="42" name="Group 41"/>
            <p:cNvGrpSpPr/>
            <p:nvPr/>
          </p:nvGrpSpPr>
          <p:grpSpPr>
            <a:xfrm>
              <a:off x="4688126" y="4514008"/>
              <a:ext cx="4143387" cy="1719072"/>
              <a:chOff x="4648926" y="4380728"/>
              <a:chExt cx="4143387" cy="1719072"/>
            </a:xfrm>
          </p:grpSpPr>
          <p:pic>
            <p:nvPicPr>
              <p:cNvPr id="5" name="Picture 4"/>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2449" t="5989" r="1915" b="12416"/>
              <a:stretch/>
            </p:blipFill>
            <p:spPr bwMode="auto">
              <a:xfrm>
                <a:off x="4648926" y="4495800"/>
                <a:ext cx="4143387" cy="1578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5" name="Straight Connector 34"/>
              <p:cNvCxnSpPr>
                <a:cxnSpLocks/>
              </p:cNvCxnSpPr>
              <p:nvPr/>
            </p:nvCxnSpPr>
            <p:spPr>
              <a:xfrm>
                <a:off x="6005189" y="4380728"/>
                <a:ext cx="0" cy="1719072"/>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a:cxnSpLocks/>
              </p:cNvCxnSpPr>
              <p:nvPr/>
            </p:nvCxnSpPr>
            <p:spPr>
              <a:xfrm>
                <a:off x="6494695" y="4380728"/>
                <a:ext cx="0" cy="1719072"/>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a:cxnSpLocks/>
              </p:cNvCxnSpPr>
              <p:nvPr/>
            </p:nvCxnSpPr>
            <p:spPr>
              <a:xfrm>
                <a:off x="6960682" y="4380728"/>
                <a:ext cx="0" cy="1719072"/>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grpSp>
        <p:sp>
          <p:nvSpPr>
            <p:cNvPr id="47" name="Oval 46"/>
            <p:cNvSpPr>
              <a:spLocks noChangeAspect="1"/>
            </p:cNvSpPr>
            <p:nvPr/>
          </p:nvSpPr>
          <p:spPr>
            <a:xfrm>
              <a:off x="6209444" y="5112020"/>
              <a:ext cx="605581" cy="605603"/>
            </a:xfrm>
            <a:prstGeom prst="ellipse">
              <a:avLst/>
            </a:prstGeom>
            <a:noFill/>
            <a:ln w="2222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7558334" y="4154739"/>
              <a:ext cx="1378873" cy="483722"/>
            </a:xfrm>
            <a:prstGeom prst="rect">
              <a:avLst/>
            </a:prstGeom>
            <a:noFill/>
          </p:spPr>
          <p:txBody>
            <a:bodyPr wrap="square" rtlCol="0">
              <a:spAutoFit/>
            </a:bodyPr>
            <a:lstStyle/>
            <a:p>
              <a:pPr algn="ctr">
                <a:lnSpc>
                  <a:spcPct val="90000"/>
                </a:lnSpc>
              </a:pPr>
              <a:r>
                <a:rPr lang="en-US" sz="1400" dirty="0" smtClean="0"/>
                <a:t>Approximate Leak Location</a:t>
              </a:r>
            </a:p>
          </p:txBody>
        </p:sp>
        <p:cxnSp>
          <p:nvCxnSpPr>
            <p:cNvPr id="49" name="Straight Arrow Connector 48"/>
            <p:cNvCxnSpPr>
              <a:endCxn id="47" idx="7"/>
            </p:cNvCxnSpPr>
            <p:nvPr/>
          </p:nvCxnSpPr>
          <p:spPr>
            <a:xfrm flipH="1">
              <a:off x="6726340" y="4551067"/>
              <a:ext cx="956542" cy="649642"/>
            </a:xfrm>
            <a:prstGeom prst="straightConnector1">
              <a:avLst/>
            </a:prstGeom>
            <a:ln w="1905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55" name="TextBox 54"/>
          <p:cNvSpPr txBox="1"/>
          <p:nvPr/>
        </p:nvSpPr>
        <p:spPr>
          <a:xfrm>
            <a:off x="6810935" y="6161732"/>
            <a:ext cx="2360729" cy="307777"/>
          </a:xfrm>
          <a:prstGeom prst="rect">
            <a:avLst/>
          </a:prstGeom>
          <a:noFill/>
        </p:spPr>
        <p:txBody>
          <a:bodyPr wrap="square" rtlCol="0">
            <a:spAutoFit/>
          </a:bodyPr>
          <a:lstStyle/>
          <a:p>
            <a:pPr algn="r"/>
            <a:r>
              <a:rPr lang="en-US" sz="1400" dirty="0" smtClean="0"/>
              <a:t>Figures: Drew Winder</a:t>
            </a:r>
            <a:endParaRPr lang="en-US" sz="1400" dirty="0"/>
          </a:p>
        </p:txBody>
      </p:sp>
      <p:grpSp>
        <p:nvGrpSpPr>
          <p:cNvPr id="13" name="Group 12"/>
          <p:cNvGrpSpPr/>
          <p:nvPr/>
        </p:nvGrpSpPr>
        <p:grpSpPr>
          <a:xfrm>
            <a:off x="410797" y="4018184"/>
            <a:ext cx="4089589" cy="2509265"/>
            <a:chOff x="580129" y="3848852"/>
            <a:chExt cx="4089589" cy="2509265"/>
          </a:xfrm>
        </p:grpSpPr>
        <p:grpSp>
          <p:nvGrpSpPr>
            <p:cNvPr id="45" name="Group 44"/>
            <p:cNvGrpSpPr/>
            <p:nvPr/>
          </p:nvGrpSpPr>
          <p:grpSpPr>
            <a:xfrm>
              <a:off x="580129" y="4651687"/>
              <a:ext cx="3688687" cy="1706430"/>
              <a:chOff x="713409" y="4557607"/>
              <a:chExt cx="3688687" cy="1706430"/>
            </a:xfrm>
          </p:grpSpPr>
          <p:pic>
            <p:nvPicPr>
              <p:cNvPr id="4" name="Picture 2"/>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6501" t="8008" r="2904" b="15112"/>
              <a:stretch/>
            </p:blipFill>
            <p:spPr bwMode="auto">
              <a:xfrm>
                <a:off x="713409" y="4557607"/>
                <a:ext cx="3688687" cy="1706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a:cxnSpLocks/>
              </p:cNvCxnSpPr>
              <p:nvPr/>
            </p:nvCxnSpPr>
            <p:spPr>
              <a:xfrm flipH="1">
                <a:off x="2077514" y="4557607"/>
                <a:ext cx="1481698" cy="1628117"/>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a:cxnSpLocks/>
              </p:cNvCxnSpPr>
              <p:nvPr/>
            </p:nvCxnSpPr>
            <p:spPr>
              <a:xfrm flipH="1">
                <a:off x="1226910" y="4557607"/>
                <a:ext cx="1481698" cy="1628117"/>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a:cxnSpLocks/>
              </p:cNvCxnSpPr>
              <p:nvPr/>
            </p:nvCxnSpPr>
            <p:spPr>
              <a:xfrm flipH="1">
                <a:off x="1614510" y="4568887"/>
                <a:ext cx="1481698" cy="1628117"/>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grpSp>
        <p:sp>
          <p:nvSpPr>
            <p:cNvPr id="56" name="TextBox 55"/>
            <p:cNvSpPr txBox="1"/>
            <p:nvPr/>
          </p:nvSpPr>
          <p:spPr>
            <a:xfrm>
              <a:off x="2803281" y="3848852"/>
              <a:ext cx="1866437" cy="289823"/>
            </a:xfrm>
            <a:prstGeom prst="rect">
              <a:avLst/>
            </a:prstGeom>
            <a:noFill/>
          </p:spPr>
          <p:txBody>
            <a:bodyPr wrap="square" rtlCol="0">
              <a:spAutoFit/>
            </a:bodyPr>
            <a:lstStyle/>
            <a:p>
              <a:pPr algn="ctr">
                <a:lnSpc>
                  <a:spcPct val="90000"/>
                </a:lnSpc>
              </a:pPr>
              <a:r>
                <a:rPr lang="en-US" sz="1400" dirty="0" smtClean="0"/>
                <a:t>Progressive Cuts</a:t>
              </a:r>
            </a:p>
          </p:txBody>
        </p:sp>
        <p:cxnSp>
          <p:nvCxnSpPr>
            <p:cNvPr id="57" name="Straight Arrow Connector 56"/>
            <p:cNvCxnSpPr/>
            <p:nvPr/>
          </p:nvCxnSpPr>
          <p:spPr>
            <a:xfrm flipH="1">
              <a:off x="2575328" y="4119951"/>
              <a:ext cx="735169" cy="52300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a:off x="2962929" y="4119951"/>
              <a:ext cx="347568" cy="52300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3310497" y="4119951"/>
              <a:ext cx="115435" cy="523003"/>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9488223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09" y="53850"/>
            <a:ext cx="8614453" cy="782522"/>
          </a:xfrm>
        </p:spPr>
        <p:txBody>
          <a:bodyPr/>
          <a:lstStyle/>
          <a:p>
            <a:r>
              <a:rPr lang="en-US" sz="2600" dirty="0" smtClean="0"/>
              <a:t>Sectioning of samples from Target 10 will be guided by the morphology of the leak</a:t>
            </a:r>
            <a:endParaRPr lang="en-US" sz="2600" dirty="0"/>
          </a:p>
        </p:txBody>
      </p:sp>
      <p:sp>
        <p:nvSpPr>
          <p:cNvPr id="3" name="Content Placeholder 2"/>
          <p:cNvSpPr>
            <a:spLocks noGrp="1"/>
          </p:cNvSpPr>
          <p:nvPr>
            <p:ph idx="1"/>
          </p:nvPr>
        </p:nvSpPr>
        <p:spPr>
          <a:xfrm>
            <a:off x="188312" y="983168"/>
            <a:ext cx="8729029" cy="1358834"/>
          </a:xfrm>
        </p:spPr>
        <p:txBody>
          <a:bodyPr/>
          <a:lstStyle/>
          <a:p>
            <a:r>
              <a:rPr lang="en-US" sz="2200" dirty="0" smtClean="0"/>
              <a:t>The precise morphology of the leak fractures is not known</a:t>
            </a:r>
          </a:p>
          <a:p>
            <a:r>
              <a:rPr lang="en-US" sz="2200" dirty="0" smtClean="0"/>
              <a:t>Sectioning would be directed by knowledge of the leak geometry as cuts are made</a:t>
            </a:r>
            <a:endParaRPr lang="en-US" sz="2200" dirty="0"/>
          </a:p>
        </p:txBody>
      </p:sp>
      <p:grpSp>
        <p:nvGrpSpPr>
          <p:cNvPr id="8" name="Group 7"/>
          <p:cNvGrpSpPr/>
          <p:nvPr/>
        </p:nvGrpSpPr>
        <p:grpSpPr>
          <a:xfrm>
            <a:off x="952371" y="2463106"/>
            <a:ext cx="2959186" cy="3899792"/>
            <a:chOff x="952371" y="2463106"/>
            <a:chExt cx="2959186" cy="3899792"/>
          </a:xfrm>
        </p:grpSpPr>
        <p:grpSp>
          <p:nvGrpSpPr>
            <p:cNvPr id="7" name="Group 6"/>
            <p:cNvGrpSpPr/>
            <p:nvPr/>
          </p:nvGrpSpPr>
          <p:grpSpPr>
            <a:xfrm>
              <a:off x="952371" y="3306519"/>
              <a:ext cx="2959186" cy="3056379"/>
              <a:chOff x="952371" y="3306519"/>
              <a:chExt cx="2959186" cy="3056379"/>
            </a:xfrm>
          </p:grpSpPr>
          <p:pic>
            <p:nvPicPr>
              <p:cNvPr id="5" name="Picture 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371" y="3384647"/>
                <a:ext cx="2959186" cy="2874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14"/>
              <p:cNvGrpSpPr/>
              <p:nvPr/>
            </p:nvGrpSpPr>
            <p:grpSpPr>
              <a:xfrm>
                <a:off x="1892842" y="3306519"/>
                <a:ext cx="1334861" cy="3056379"/>
                <a:chOff x="2407476" y="2900119"/>
                <a:chExt cx="1334861" cy="3056379"/>
              </a:xfrm>
            </p:grpSpPr>
            <p:cxnSp>
              <p:nvCxnSpPr>
                <p:cNvPr id="6" name="Straight Connector 5"/>
                <p:cNvCxnSpPr>
                  <a:cxnSpLocks/>
                </p:cNvCxnSpPr>
                <p:nvPr/>
              </p:nvCxnSpPr>
              <p:spPr>
                <a:xfrm>
                  <a:off x="2407476"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9" name="Straight Connector 8"/>
                <p:cNvCxnSpPr>
                  <a:cxnSpLocks/>
                </p:cNvCxnSpPr>
                <p:nvPr/>
              </p:nvCxnSpPr>
              <p:spPr>
                <a:xfrm>
                  <a:off x="2559876"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10" name="Straight Connector 9"/>
                <p:cNvCxnSpPr>
                  <a:cxnSpLocks/>
                </p:cNvCxnSpPr>
                <p:nvPr/>
              </p:nvCxnSpPr>
              <p:spPr>
                <a:xfrm>
                  <a:off x="2720457"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a:cxnSpLocks/>
                </p:cNvCxnSpPr>
                <p:nvPr/>
              </p:nvCxnSpPr>
              <p:spPr>
                <a:xfrm>
                  <a:off x="3742337"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a:cxnSpLocks/>
                </p:cNvCxnSpPr>
                <p:nvPr/>
              </p:nvCxnSpPr>
              <p:spPr>
                <a:xfrm>
                  <a:off x="3544379"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a:cxnSpLocks/>
                </p:cNvCxnSpPr>
                <p:nvPr/>
              </p:nvCxnSpPr>
              <p:spPr>
                <a:xfrm>
                  <a:off x="3354601" y="2900119"/>
                  <a:ext cx="0" cy="3056379"/>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grpSp>
        </p:grpSp>
        <p:sp>
          <p:nvSpPr>
            <p:cNvPr id="30" name="TextBox 29"/>
            <p:cNvSpPr txBox="1"/>
            <p:nvPr/>
          </p:nvSpPr>
          <p:spPr>
            <a:xfrm>
              <a:off x="1284903" y="2463106"/>
              <a:ext cx="2593500" cy="318036"/>
            </a:xfrm>
            <a:prstGeom prst="rect">
              <a:avLst/>
            </a:prstGeom>
            <a:noFill/>
          </p:spPr>
          <p:txBody>
            <a:bodyPr wrap="square" rtlCol="0">
              <a:spAutoFit/>
            </a:bodyPr>
            <a:lstStyle/>
            <a:p>
              <a:pPr algn="ctr">
                <a:lnSpc>
                  <a:spcPct val="90000"/>
                </a:lnSpc>
              </a:pPr>
              <a:r>
                <a:rPr lang="en-US" sz="1600" dirty="0" smtClean="0"/>
                <a:t>Progressive Cuts</a:t>
              </a:r>
            </a:p>
          </p:txBody>
        </p:sp>
        <p:cxnSp>
          <p:nvCxnSpPr>
            <p:cNvPr id="31" name="Straight Arrow Connector 30"/>
            <p:cNvCxnSpPr>
              <a:stCxn id="30" idx="2"/>
            </p:cNvCxnSpPr>
            <p:nvPr/>
          </p:nvCxnSpPr>
          <p:spPr>
            <a:xfrm flipH="1">
              <a:off x="2045243" y="2781142"/>
              <a:ext cx="536410" cy="48980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30" idx="2"/>
            </p:cNvCxnSpPr>
            <p:nvPr/>
          </p:nvCxnSpPr>
          <p:spPr>
            <a:xfrm>
              <a:off x="2581653" y="2781142"/>
              <a:ext cx="448092" cy="48980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19" name="Group 18"/>
          <p:cNvGrpSpPr/>
          <p:nvPr/>
        </p:nvGrpSpPr>
        <p:grpSpPr>
          <a:xfrm>
            <a:off x="4827037" y="2814502"/>
            <a:ext cx="4227300" cy="3401247"/>
            <a:chOff x="4965087" y="2786890"/>
            <a:chExt cx="4227300" cy="3401247"/>
          </a:xfrm>
        </p:grpSpPr>
        <p:grpSp>
          <p:nvGrpSpPr>
            <p:cNvPr id="35" name="Group 34"/>
            <p:cNvGrpSpPr/>
            <p:nvPr/>
          </p:nvGrpSpPr>
          <p:grpSpPr>
            <a:xfrm>
              <a:off x="4965087" y="3367393"/>
              <a:ext cx="2843786" cy="2820744"/>
              <a:chOff x="5097779" y="3031510"/>
              <a:chExt cx="2843786" cy="2820744"/>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02296" y="3031510"/>
                <a:ext cx="2491000" cy="2820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4" name="Group 33"/>
              <p:cNvGrpSpPr/>
              <p:nvPr/>
            </p:nvGrpSpPr>
            <p:grpSpPr>
              <a:xfrm>
                <a:off x="5097779" y="3043161"/>
                <a:ext cx="2843786" cy="633269"/>
                <a:chOff x="5097779" y="3043161"/>
                <a:chExt cx="2843786" cy="633269"/>
              </a:xfrm>
            </p:grpSpPr>
            <p:cxnSp>
              <p:nvCxnSpPr>
                <p:cNvPr id="21" name="Straight Connector 20"/>
                <p:cNvCxnSpPr>
                  <a:cxnSpLocks/>
                </p:cNvCxnSpPr>
                <p:nvPr/>
              </p:nvCxnSpPr>
              <p:spPr>
                <a:xfrm flipH="1">
                  <a:off x="5097779" y="3043161"/>
                  <a:ext cx="2539920" cy="247563"/>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cxnSpLocks/>
                </p:cNvCxnSpPr>
                <p:nvPr/>
              </p:nvCxnSpPr>
              <p:spPr>
                <a:xfrm flipH="1">
                  <a:off x="5153376" y="3119830"/>
                  <a:ext cx="2539920" cy="247563"/>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a:cxnSpLocks/>
                </p:cNvCxnSpPr>
                <p:nvPr/>
              </p:nvCxnSpPr>
              <p:spPr>
                <a:xfrm flipH="1">
                  <a:off x="5401645" y="3428867"/>
                  <a:ext cx="2539920" cy="247563"/>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a:cxnSpLocks/>
                </p:cNvCxnSpPr>
                <p:nvPr/>
              </p:nvCxnSpPr>
              <p:spPr>
                <a:xfrm flipH="1">
                  <a:off x="5331737" y="3358962"/>
                  <a:ext cx="2539920" cy="247563"/>
                </a:xfrm>
                <a:prstGeom prst="line">
                  <a:avLst/>
                </a:prstGeom>
                <a:ln w="25400">
                  <a:solidFill>
                    <a:srgbClr val="FF0000"/>
                  </a:solidFill>
                  <a:prstDash val="dash"/>
                  <a:tailEnd type="none" w="lg" len="lg"/>
                </a:ln>
              </p:spPr>
              <p:style>
                <a:lnRef idx="2">
                  <a:schemeClr val="accent1"/>
                </a:lnRef>
                <a:fillRef idx="0">
                  <a:schemeClr val="accent1"/>
                </a:fillRef>
                <a:effectRef idx="1">
                  <a:schemeClr val="accent1"/>
                </a:effectRef>
                <a:fontRef idx="minor">
                  <a:schemeClr val="tx1"/>
                </a:fontRef>
              </p:style>
            </p:cxnSp>
          </p:grpSp>
        </p:grpSp>
        <p:sp>
          <p:nvSpPr>
            <p:cNvPr id="42" name="TextBox 41"/>
            <p:cNvSpPr txBox="1"/>
            <p:nvPr/>
          </p:nvSpPr>
          <p:spPr>
            <a:xfrm>
              <a:off x="6957654" y="2786890"/>
              <a:ext cx="2234733" cy="318036"/>
            </a:xfrm>
            <a:prstGeom prst="rect">
              <a:avLst/>
            </a:prstGeom>
            <a:noFill/>
          </p:spPr>
          <p:txBody>
            <a:bodyPr wrap="square" rtlCol="0">
              <a:spAutoFit/>
            </a:bodyPr>
            <a:lstStyle/>
            <a:p>
              <a:pPr algn="ctr">
                <a:lnSpc>
                  <a:spcPct val="90000"/>
                </a:lnSpc>
              </a:pPr>
              <a:r>
                <a:rPr lang="en-US" sz="1600" dirty="0" smtClean="0"/>
                <a:t>Progressive Cuts</a:t>
              </a:r>
            </a:p>
          </p:txBody>
        </p:sp>
        <p:cxnSp>
          <p:nvCxnSpPr>
            <p:cNvPr id="43" name="Straight Arrow Connector 42"/>
            <p:cNvCxnSpPr/>
            <p:nvPr/>
          </p:nvCxnSpPr>
          <p:spPr>
            <a:xfrm flipH="1">
              <a:off x="7560604" y="3100379"/>
              <a:ext cx="476827" cy="284295"/>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H="1">
              <a:off x="7808874" y="3107279"/>
              <a:ext cx="228557" cy="60289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0045199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46" y="54772"/>
            <a:ext cx="8636290" cy="729430"/>
          </a:xfrm>
        </p:spPr>
        <p:txBody>
          <a:bodyPr/>
          <a:lstStyle/>
          <a:p>
            <a:r>
              <a:rPr lang="en-US" sz="2400" dirty="0" smtClean="0"/>
              <a:t>Summary of Major “Lessons Learned” from the SNS Target PIE program</a:t>
            </a:r>
            <a:endParaRPr lang="en-US" sz="2400" dirty="0"/>
          </a:p>
        </p:txBody>
      </p:sp>
      <p:sp>
        <p:nvSpPr>
          <p:cNvPr id="3" name="Content Placeholder 2"/>
          <p:cNvSpPr>
            <a:spLocks noGrp="1"/>
          </p:cNvSpPr>
          <p:nvPr>
            <p:ph idx="1"/>
          </p:nvPr>
        </p:nvSpPr>
        <p:spPr>
          <a:xfrm>
            <a:off x="36530" y="944382"/>
            <a:ext cx="8934872" cy="5356215"/>
          </a:xfrm>
        </p:spPr>
        <p:txBody>
          <a:bodyPr/>
          <a:lstStyle/>
          <a:p>
            <a:pPr>
              <a:spcAft>
                <a:spcPts val="0"/>
              </a:spcAft>
            </a:pPr>
            <a:r>
              <a:rPr lang="en-US" sz="1800" b="1" dirty="0" smtClean="0"/>
              <a:t>Appreciable ductility was observed in tensile specimens from Targets 1 and 2 irradiated up to 6-7 dpa</a:t>
            </a:r>
          </a:p>
          <a:p>
            <a:pPr lvl="1"/>
            <a:r>
              <a:rPr lang="en-US" sz="1400" dirty="0" smtClean="0"/>
              <a:t>Radiation-induced changes in tensile properties were consistent with results in literature</a:t>
            </a:r>
          </a:p>
          <a:p>
            <a:pPr lvl="1">
              <a:spcBef>
                <a:spcPts val="600"/>
              </a:spcBef>
            </a:pPr>
            <a:r>
              <a:rPr lang="en-US" sz="1400" dirty="0"/>
              <a:t>Abnormally large ductility observed during tensile testing was attributed to a combination of large grains and an abnormal deformation </a:t>
            </a:r>
            <a:r>
              <a:rPr lang="en-US" sz="1400" dirty="0" smtClean="0"/>
              <a:t>mechanism</a:t>
            </a:r>
          </a:p>
          <a:p>
            <a:pPr lvl="1">
              <a:spcBef>
                <a:spcPts val="600"/>
              </a:spcBef>
            </a:pPr>
            <a:r>
              <a:rPr lang="en-US" sz="1400" dirty="0" smtClean="0"/>
              <a:t>Results from testing high-dose specimens from Target 9 will be used to justify an increase in the target administrative dose </a:t>
            </a:r>
            <a:r>
              <a:rPr lang="en-US" sz="1400" dirty="0" smtClean="0"/>
              <a:t>limit – </a:t>
            </a:r>
            <a:r>
              <a:rPr lang="en-US" sz="1400" u="sng" dirty="0" smtClean="0"/>
              <a:t>H and He measurements will also be performed</a:t>
            </a:r>
          </a:p>
          <a:p>
            <a:pPr>
              <a:spcBef>
                <a:spcPts val="1800"/>
              </a:spcBef>
              <a:spcAft>
                <a:spcPts val="0"/>
              </a:spcAft>
            </a:pPr>
            <a:r>
              <a:rPr lang="en-US" sz="1800" b="1" dirty="0" smtClean="0"/>
              <a:t>A large population of non-metallic inclusions were observed in material from Targets 1 and 2</a:t>
            </a:r>
          </a:p>
          <a:p>
            <a:pPr lvl="1"/>
            <a:r>
              <a:rPr lang="en-US" sz="1400" dirty="0" smtClean="0"/>
              <a:t>Plates </a:t>
            </a:r>
            <a:r>
              <a:rPr lang="en-US" sz="1400" dirty="0" smtClean="0"/>
              <a:t>of “clean” ESR processed 316L material are used for target fabrication</a:t>
            </a:r>
            <a:endParaRPr lang="en-US" sz="1400" dirty="0"/>
          </a:p>
          <a:p>
            <a:pPr>
              <a:spcBef>
                <a:spcPts val="1800"/>
              </a:spcBef>
              <a:spcAft>
                <a:spcPts val="600"/>
              </a:spcAft>
            </a:pPr>
            <a:r>
              <a:rPr lang="en-US" sz="1800" b="1" dirty="0" smtClean="0"/>
              <a:t>Machining features on target surfaces were found to be initiation sites for cavitation-induced erosion</a:t>
            </a:r>
          </a:p>
          <a:p>
            <a:pPr lvl="1"/>
            <a:r>
              <a:rPr lang="en-US" sz="1400" dirty="0" smtClean="0"/>
              <a:t>Surfaces facing bulk mercury flow are electro-polished to remove initiation sites for erosion damage</a:t>
            </a:r>
          </a:p>
          <a:p>
            <a:pPr>
              <a:spcBef>
                <a:spcPts val="2000"/>
              </a:spcBef>
            </a:pPr>
            <a:r>
              <a:rPr lang="en-US" sz="1800" b="1" dirty="0" smtClean="0"/>
              <a:t>The protective Kolsterising layer was found to be stable after 4-5 dpa</a:t>
            </a:r>
          </a:p>
          <a:p>
            <a:pPr>
              <a:spcBef>
                <a:spcPts val="2000"/>
              </a:spcBef>
            </a:pPr>
            <a:r>
              <a:rPr lang="en-US" sz="1800" b="1" dirty="0" smtClean="0"/>
              <a:t>Leak locations in Targets 10 and 11 were identified and PIE is planned for samples of the leak locations</a:t>
            </a:r>
            <a:endParaRPr lang="en-US" sz="1800" b="1" dirty="0" smtClean="0"/>
          </a:p>
        </p:txBody>
      </p:sp>
    </p:spTree>
    <p:extLst>
      <p:ext uri="{BB962C8B-B14F-4D97-AF65-F5344CB8AC3E}">
        <p14:creationId xmlns:p14="http://schemas.microsoft.com/office/powerpoint/2010/main" val="135510565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229600" cy="496290"/>
          </a:xfrm>
        </p:spPr>
        <p:txBody>
          <a:bodyPr/>
          <a:lstStyle/>
          <a:p>
            <a:r>
              <a:rPr lang="en-US" dirty="0" smtClean="0"/>
              <a:t>Backup Slides</a:t>
            </a:r>
            <a:endParaRPr lang="en-US" dirty="0"/>
          </a:p>
        </p:txBody>
      </p:sp>
    </p:spTree>
    <p:extLst>
      <p:ext uri="{BB962C8B-B14F-4D97-AF65-F5344CB8AC3E}">
        <p14:creationId xmlns:p14="http://schemas.microsoft.com/office/powerpoint/2010/main" val="12508234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054"/>
            <a:ext cx="9144000" cy="676339"/>
          </a:xfrm>
        </p:spPr>
        <p:txBody>
          <a:bodyPr/>
          <a:lstStyle/>
          <a:p>
            <a:r>
              <a:rPr lang="en-US" sz="2200" dirty="0" smtClean="0"/>
              <a:t>Target 3 bulk </a:t>
            </a:r>
            <a:r>
              <a:rPr lang="en-US" sz="2200" dirty="0"/>
              <a:t>s</a:t>
            </a:r>
            <a:r>
              <a:rPr lang="en-US" sz="2200" dirty="0" smtClean="0"/>
              <a:t>upply passages had damage </a:t>
            </a:r>
            <a:r>
              <a:rPr lang="en-US" sz="2200" u="sng" dirty="0"/>
              <a:t>outside of beam </a:t>
            </a:r>
            <a:r>
              <a:rPr lang="en-US" sz="2200" u="sng" dirty="0" smtClean="0"/>
              <a:t>path</a:t>
            </a:r>
            <a:r>
              <a:rPr lang="en-US" sz="2200" dirty="0" smtClean="0"/>
              <a:t> and was indicated by saturation time</a:t>
            </a:r>
            <a:endParaRPr lang="en-US" sz="2200" dirty="0"/>
          </a:p>
        </p:txBody>
      </p:sp>
      <p:pic>
        <p:nvPicPr>
          <p:cNvPr id="7" name="Picture 3" descr="D:\Home\riu\Saul\Tsat_Pulse_sat_3_1msec\Tsat_3_1_bulk-nose_1.tif"/>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4278" b="6215"/>
          <a:stretch/>
        </p:blipFill>
        <p:spPr bwMode="auto">
          <a:xfrm>
            <a:off x="3649752" y="1626455"/>
            <a:ext cx="5494248" cy="329097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14168" y="1011251"/>
            <a:ext cx="3960845" cy="5004883"/>
            <a:chOff x="5040447" y="1039788"/>
            <a:chExt cx="3960845" cy="5004883"/>
          </a:xfrm>
        </p:grpSpPr>
        <p:pic>
          <p:nvPicPr>
            <p:cNvPr id="2051" name="Picture 3" descr="\\NScD\Groups\NFDD\Neutron_Source_Development_Group\Target\PIE\Pictures and Videos - Target 3\Pictures\Target 3 Disk Specimens - Transfer Cell Photography\Target 3 - Disk 18\IMG_0264.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040447" y="1039788"/>
              <a:ext cx="3960845" cy="5004883"/>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7597860" y="2124186"/>
              <a:ext cx="1371600" cy="2590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4268195" y="2669517"/>
            <a:ext cx="3599510" cy="1733321"/>
            <a:chOff x="4268195" y="2669517"/>
            <a:chExt cx="3599510" cy="1733321"/>
          </a:xfrm>
        </p:grpSpPr>
        <p:sp>
          <p:nvSpPr>
            <p:cNvPr id="9" name="Oval 8"/>
            <p:cNvSpPr>
              <a:spLocks noChangeAspect="1"/>
            </p:cNvSpPr>
            <p:nvPr/>
          </p:nvSpPr>
          <p:spPr>
            <a:xfrm rot="225839">
              <a:off x="4268195" y="2669517"/>
              <a:ext cx="388299" cy="7990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a:spLocks noChangeAspect="1"/>
            </p:cNvSpPr>
            <p:nvPr/>
          </p:nvSpPr>
          <p:spPr>
            <a:xfrm rot="225839">
              <a:off x="7479406" y="3603779"/>
              <a:ext cx="388299" cy="7990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5302411" y="2578169"/>
            <a:ext cx="3782190" cy="3727726"/>
            <a:chOff x="0" y="1524000"/>
            <a:chExt cx="3782190" cy="3727726"/>
          </a:xfrm>
        </p:grpSpPr>
        <p:pic>
          <p:nvPicPr>
            <p:cNvPr id="2050" name="Picture 2" descr="\\NScD\Groups\NFDD\Neutron_Source_Development_Group\Target\PIE\Pictures and Videos - Target 3\Pictures\Target 3 Disk Specimens - Transfer Cell Photography\Target 3 - Disk 14\DPP_001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0" y="1524000"/>
              <a:ext cx="3782190" cy="3727726"/>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8" name="Oval 7"/>
            <p:cNvSpPr/>
            <p:nvPr/>
          </p:nvSpPr>
          <p:spPr>
            <a:xfrm rot="2492575">
              <a:off x="388221" y="1540451"/>
              <a:ext cx="1371600" cy="2590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70556" y="6093871"/>
            <a:ext cx="3386667" cy="338554"/>
          </a:xfrm>
          <a:prstGeom prst="rect">
            <a:avLst/>
          </a:prstGeom>
          <a:noFill/>
        </p:spPr>
        <p:txBody>
          <a:bodyPr wrap="square" rtlCol="0">
            <a:spAutoFit/>
          </a:bodyPr>
          <a:lstStyle/>
          <a:p>
            <a:r>
              <a:rPr lang="en-US" sz="1600" dirty="0" smtClean="0"/>
              <a:t>Figure: </a:t>
            </a:r>
            <a:r>
              <a:rPr lang="en-US" sz="1600" dirty="0" smtClean="0"/>
              <a:t>B. Riemer &amp; D. McClintock</a:t>
            </a:r>
            <a:endParaRPr lang="en-US" sz="1600" dirty="0"/>
          </a:p>
        </p:txBody>
      </p:sp>
    </p:spTree>
    <p:extLst>
      <p:ext uri="{BB962C8B-B14F-4D97-AF65-F5344CB8AC3E}">
        <p14:creationId xmlns:p14="http://schemas.microsoft.com/office/powerpoint/2010/main" val="10258557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76200" y="-42863"/>
            <a:ext cx="8229600" cy="730251"/>
          </a:xfrm>
        </p:spPr>
        <p:txBody>
          <a:bodyPr/>
          <a:lstStyle/>
          <a:p>
            <a:r>
              <a:rPr lang="en-US" sz="2400">
                <a:latin typeface="Arial Black" charset="0"/>
                <a:ea typeface="ＭＳ Ｐゴシック" charset="0"/>
              </a:rPr>
              <a:t>Photography of the Target Interior has Provided Detailed Images of Cavitation Erosion Patterns</a:t>
            </a:r>
          </a:p>
        </p:txBody>
      </p:sp>
      <p:sp>
        <p:nvSpPr>
          <p:cNvPr id="23554" name="Content Placeholder 2"/>
          <p:cNvSpPr>
            <a:spLocks noGrp="1"/>
          </p:cNvSpPr>
          <p:nvPr>
            <p:ph idx="1"/>
          </p:nvPr>
        </p:nvSpPr>
        <p:spPr>
          <a:xfrm>
            <a:off x="76200" y="720725"/>
            <a:ext cx="8956675" cy="1530350"/>
          </a:xfrm>
        </p:spPr>
        <p:txBody>
          <a:bodyPr/>
          <a:lstStyle/>
          <a:p>
            <a:pPr>
              <a:spcBef>
                <a:spcPts val="800"/>
              </a:spcBef>
            </a:pPr>
            <a:r>
              <a:rPr lang="en-US" sz="2400">
                <a:latin typeface="Arial Narrow" charset="0"/>
                <a:ea typeface="ＭＳ Ｐゴシック" charset="0"/>
              </a:rPr>
              <a:t>Photography of the target interior has shown what appears to be a crack in the center baffle and “hotspot” erosion locations</a:t>
            </a:r>
          </a:p>
          <a:p>
            <a:pPr>
              <a:spcBef>
                <a:spcPts val="800"/>
              </a:spcBef>
            </a:pPr>
            <a:r>
              <a:rPr lang="en-US" sz="2400">
                <a:latin typeface="Arial Narrow" charset="0"/>
                <a:ea typeface="ＭＳ Ｐゴシック" charset="0"/>
              </a:rPr>
              <a:t>Erosion patterns observed with photography have been used to develop an understanding of the cavitation-induced erosion</a:t>
            </a:r>
          </a:p>
        </p:txBody>
      </p:sp>
      <p:grpSp>
        <p:nvGrpSpPr>
          <p:cNvPr id="23555" name="Group 5"/>
          <p:cNvGrpSpPr>
            <a:grpSpLocks/>
          </p:cNvGrpSpPr>
          <p:nvPr/>
        </p:nvGrpSpPr>
        <p:grpSpPr bwMode="auto">
          <a:xfrm>
            <a:off x="76200" y="2514600"/>
            <a:ext cx="4665663" cy="3097213"/>
            <a:chOff x="533401" y="2590800"/>
            <a:chExt cx="4665934" cy="3097322"/>
          </a:xfrm>
        </p:grpSpPr>
        <p:pic>
          <p:nvPicPr>
            <p:cNvPr id="23562"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533401" y="2590800"/>
              <a:ext cx="4665934" cy="3097322"/>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397417" y="2667003"/>
              <a:ext cx="1600293" cy="461681"/>
            </a:xfrm>
            <a:prstGeom prst="rect">
              <a:avLst/>
            </a:prstGeom>
            <a:noFill/>
          </p:spPr>
          <p:txBody>
            <a:bodyPr>
              <a:spAutoFit/>
            </a:bodyPr>
            <a:lstStyle/>
            <a:p>
              <a:pPr algn="ctr">
                <a:defRPr/>
              </a:pPr>
              <a:r>
                <a:rPr lang="en-US" sz="2400" dirty="0">
                  <a:solidFill>
                    <a:schemeClr val="bg2"/>
                  </a:solidFill>
                  <a:effectLst>
                    <a:outerShdw blurRad="50800" dist="38100" dir="2700000" algn="tl" rotWithShape="0">
                      <a:srgbClr val="000000"/>
                    </a:outerShdw>
                  </a:effectLst>
                </a:rPr>
                <a:t>Target 3</a:t>
              </a:r>
            </a:p>
          </p:txBody>
        </p:sp>
      </p:grpSp>
      <p:grpSp>
        <p:nvGrpSpPr>
          <p:cNvPr id="23556" name="Group 11"/>
          <p:cNvGrpSpPr>
            <a:grpSpLocks/>
          </p:cNvGrpSpPr>
          <p:nvPr/>
        </p:nvGrpSpPr>
        <p:grpSpPr bwMode="auto">
          <a:xfrm>
            <a:off x="5478463" y="2200275"/>
            <a:ext cx="3436937" cy="2333625"/>
            <a:chOff x="5477934" y="2195689"/>
            <a:chExt cx="3437466" cy="2333914"/>
          </a:xfrm>
        </p:grpSpPr>
        <p:pic>
          <p:nvPicPr>
            <p:cNvPr id="23560" name="Picture 6" descr="Img0716.jpg"/>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5486400" y="2252133"/>
              <a:ext cx="3429000" cy="227747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477934" y="2195689"/>
              <a:ext cx="1752870" cy="400100"/>
            </a:xfrm>
            <a:prstGeom prst="rect">
              <a:avLst/>
            </a:prstGeom>
            <a:noFill/>
          </p:spPr>
          <p:txBody>
            <a:bodyPr>
              <a:spAutoFit/>
            </a:bodyPr>
            <a:lstStyle/>
            <a:p>
              <a:pPr>
                <a:defRPr/>
              </a:pPr>
              <a:r>
                <a:rPr lang="en-US" sz="2000" dirty="0">
                  <a:solidFill>
                    <a:schemeClr val="bg2"/>
                  </a:solidFill>
                  <a:effectLst>
                    <a:outerShdw blurRad="50800" dist="38100" dir="2700000" algn="tl" rotWithShape="0">
                      <a:srgbClr val="000000"/>
                    </a:outerShdw>
                  </a:effectLst>
                </a:rPr>
                <a:t>Target 3 - Top</a:t>
              </a:r>
            </a:p>
          </p:txBody>
        </p:sp>
      </p:grpSp>
      <p:grpSp>
        <p:nvGrpSpPr>
          <p:cNvPr id="23557" name="Group 10"/>
          <p:cNvGrpSpPr>
            <a:grpSpLocks/>
          </p:cNvGrpSpPr>
          <p:nvPr/>
        </p:nvGrpSpPr>
        <p:grpSpPr bwMode="auto">
          <a:xfrm>
            <a:off x="4829175" y="4470400"/>
            <a:ext cx="3443288" cy="2325688"/>
            <a:chOff x="4828822" y="4371622"/>
            <a:chExt cx="3443111" cy="2325448"/>
          </a:xfrm>
        </p:grpSpPr>
        <p:pic>
          <p:nvPicPr>
            <p:cNvPr id="23558" name="Picture 7" descr="Img0745.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842933" y="4419600"/>
              <a:ext cx="3429000" cy="227747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28822" y="4371622"/>
              <a:ext cx="2362079" cy="400009"/>
            </a:xfrm>
            <a:prstGeom prst="rect">
              <a:avLst/>
            </a:prstGeom>
            <a:noFill/>
          </p:spPr>
          <p:txBody>
            <a:bodyPr>
              <a:spAutoFit/>
            </a:bodyPr>
            <a:lstStyle/>
            <a:p>
              <a:pPr>
                <a:defRPr/>
              </a:pPr>
              <a:r>
                <a:rPr lang="en-US" sz="2000" dirty="0">
                  <a:solidFill>
                    <a:schemeClr val="bg2"/>
                  </a:solidFill>
                  <a:effectLst>
                    <a:outerShdw blurRad="50800" dist="38100" dir="2700000" algn="tl" rotWithShape="0">
                      <a:srgbClr val="000000"/>
                    </a:outerShdw>
                  </a:effectLst>
                </a:rPr>
                <a:t>Target 3 - Bottom</a:t>
              </a:r>
            </a:p>
          </p:txBody>
        </p:sp>
      </p:grpSp>
      <p:sp>
        <p:nvSpPr>
          <p:cNvPr id="13" name="TextBox 12"/>
          <p:cNvSpPr txBox="1"/>
          <p:nvPr/>
        </p:nvSpPr>
        <p:spPr>
          <a:xfrm>
            <a:off x="-14112" y="6063081"/>
            <a:ext cx="2327645" cy="338554"/>
          </a:xfrm>
          <a:prstGeom prst="rect">
            <a:avLst/>
          </a:prstGeom>
          <a:noFill/>
        </p:spPr>
        <p:txBody>
          <a:bodyPr wrap="square" rtlCol="0">
            <a:spAutoFit/>
          </a:bodyPr>
          <a:lstStyle/>
          <a:p>
            <a:r>
              <a:rPr lang="en-US" sz="1600" dirty="0" smtClean="0"/>
              <a:t>Figure: </a:t>
            </a:r>
            <a:r>
              <a:rPr lang="en-US" sz="1600" dirty="0" smtClean="0"/>
              <a:t>D. McClintock</a:t>
            </a:r>
            <a:endParaRPr lang="en-US" sz="1600" dirty="0"/>
          </a:p>
        </p:txBody>
      </p:sp>
    </p:spTree>
    <p:extLst>
      <p:ext uri="{BB962C8B-B14F-4D97-AF65-F5344CB8AC3E}">
        <p14:creationId xmlns:p14="http://schemas.microsoft.com/office/powerpoint/2010/main" val="23458550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fade">
                                      <p:cBhvr>
                                        <p:cTn id="7" dur="2000"/>
                                        <p:tgtEl>
                                          <p:spTgt spid="23555"/>
                                        </p:tgtEl>
                                      </p:cBhvr>
                                    </p:animEffect>
                                  </p:childTnLst>
                                </p:cTn>
                              </p:par>
                              <p:par>
                                <p:cTn id="8" presetID="10" presetClass="entr" presetSubtype="0" fill="hold" nodeType="withEffect">
                                  <p:stCondLst>
                                    <p:cond delay="0"/>
                                  </p:stCondLst>
                                  <p:childTnLst>
                                    <p:set>
                                      <p:cBhvr>
                                        <p:cTn id="9" dur="1" fill="hold">
                                          <p:stCondLst>
                                            <p:cond delay="0"/>
                                          </p:stCondLst>
                                        </p:cTn>
                                        <p:tgtEl>
                                          <p:spTgt spid="23556"/>
                                        </p:tgtEl>
                                        <p:attrNameLst>
                                          <p:attrName>style.visibility</p:attrName>
                                        </p:attrNameLst>
                                      </p:cBhvr>
                                      <p:to>
                                        <p:strVal val="visible"/>
                                      </p:to>
                                    </p:set>
                                    <p:animEffect transition="in" filter="fade">
                                      <p:cBhvr>
                                        <p:cTn id="10" dur="2000"/>
                                        <p:tgtEl>
                                          <p:spTgt spid="23556"/>
                                        </p:tgtEl>
                                      </p:cBhvr>
                                    </p:animEffect>
                                  </p:childTnLst>
                                </p:cTn>
                              </p:par>
                              <p:par>
                                <p:cTn id="11" presetID="10" presetClass="entr" presetSubtype="0" fill="hold" nodeType="withEffect">
                                  <p:stCondLst>
                                    <p:cond delay="0"/>
                                  </p:stCondLst>
                                  <p:childTnLst>
                                    <p:set>
                                      <p:cBhvr>
                                        <p:cTn id="12" dur="1" fill="hold">
                                          <p:stCondLst>
                                            <p:cond delay="0"/>
                                          </p:stCondLst>
                                        </p:cTn>
                                        <p:tgtEl>
                                          <p:spTgt spid="23557"/>
                                        </p:tgtEl>
                                        <p:attrNameLst>
                                          <p:attrName>style.visibility</p:attrName>
                                        </p:attrNameLst>
                                      </p:cBhvr>
                                      <p:to>
                                        <p:strVal val="visible"/>
                                      </p:to>
                                    </p:set>
                                    <p:animEffect transition="in" filter="fade">
                                      <p:cBhvr>
                                        <p:cTn id="13" dur="2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320"/>
            <a:ext cx="9144000" cy="1122615"/>
          </a:xfrm>
        </p:spPr>
        <p:txBody>
          <a:bodyPr/>
          <a:lstStyle/>
          <a:p>
            <a:r>
              <a:rPr lang="en-US" sz="2600" dirty="0" smtClean="0"/>
              <a:t>Slit-shaped erosion “hot </a:t>
            </a:r>
            <a:r>
              <a:rPr lang="en-US" sz="2600" dirty="0"/>
              <a:t>s</a:t>
            </a:r>
            <a:r>
              <a:rPr lang="en-US" sz="2600" dirty="0" smtClean="0"/>
              <a:t>pots” were observed on top and bottom inner surface of Targets 4 and 5</a:t>
            </a:r>
            <a:endParaRPr lang="en-US" sz="2600" dirty="0"/>
          </a:p>
        </p:txBody>
      </p:sp>
      <p:pic>
        <p:nvPicPr>
          <p:cNvPr id="6" name="Picture 5" descr="Hotspot slits Target 5 Bottom.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9372" y="1653076"/>
            <a:ext cx="4180114" cy="4138176"/>
          </a:xfrm>
          <a:prstGeom prst="rect">
            <a:avLst/>
          </a:prstGeom>
          <a:ln w="6350">
            <a:solidFill>
              <a:schemeClr val="tx1"/>
            </a:solidFill>
          </a:ln>
        </p:spPr>
      </p:pic>
      <p:sp>
        <p:nvSpPr>
          <p:cNvPr id="7" name="TextBox 6"/>
          <p:cNvSpPr txBox="1"/>
          <p:nvPr/>
        </p:nvSpPr>
        <p:spPr>
          <a:xfrm>
            <a:off x="428240" y="1116441"/>
            <a:ext cx="3373194" cy="523220"/>
          </a:xfrm>
          <a:prstGeom prst="rect">
            <a:avLst/>
          </a:prstGeom>
          <a:noFill/>
        </p:spPr>
        <p:txBody>
          <a:bodyPr wrap="square" rtlCol="0">
            <a:spAutoFit/>
          </a:bodyPr>
          <a:lstStyle/>
          <a:p>
            <a:pPr algn="ctr"/>
            <a:r>
              <a:rPr lang="en-US" sz="2800" dirty="0" smtClean="0"/>
              <a:t>Bottom of Target 5</a:t>
            </a:r>
          </a:p>
        </p:txBody>
      </p:sp>
      <p:pic>
        <p:nvPicPr>
          <p:cNvPr id="5" name="Picture 4" descr="Hotspot slits Target 5 Target Top.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25627" y="1653076"/>
            <a:ext cx="4746161" cy="4138176"/>
          </a:xfrm>
          <a:prstGeom prst="rect">
            <a:avLst/>
          </a:prstGeom>
          <a:ln w="6350">
            <a:solidFill>
              <a:schemeClr val="tx1"/>
            </a:solidFill>
          </a:ln>
        </p:spPr>
      </p:pic>
      <p:sp>
        <p:nvSpPr>
          <p:cNvPr id="8" name="TextBox 7"/>
          <p:cNvSpPr txBox="1"/>
          <p:nvPr/>
        </p:nvSpPr>
        <p:spPr>
          <a:xfrm>
            <a:off x="5020380" y="1116441"/>
            <a:ext cx="3373194" cy="523220"/>
          </a:xfrm>
          <a:prstGeom prst="rect">
            <a:avLst/>
          </a:prstGeom>
          <a:noFill/>
        </p:spPr>
        <p:txBody>
          <a:bodyPr wrap="square" rtlCol="0">
            <a:spAutoFit/>
          </a:bodyPr>
          <a:lstStyle/>
          <a:p>
            <a:pPr algn="ctr"/>
            <a:r>
              <a:rPr lang="en-US" sz="2800" dirty="0" smtClean="0"/>
              <a:t>Top of Target 5</a:t>
            </a:r>
          </a:p>
        </p:txBody>
      </p:sp>
      <p:sp>
        <p:nvSpPr>
          <p:cNvPr id="9" name="TextBox 8"/>
          <p:cNvSpPr txBox="1"/>
          <p:nvPr/>
        </p:nvSpPr>
        <p:spPr>
          <a:xfrm>
            <a:off x="6816355" y="6077192"/>
            <a:ext cx="2327645" cy="338554"/>
          </a:xfrm>
          <a:prstGeom prst="rect">
            <a:avLst/>
          </a:prstGeom>
          <a:noFill/>
        </p:spPr>
        <p:txBody>
          <a:bodyPr wrap="square" rtlCol="0">
            <a:spAutoFit/>
          </a:bodyPr>
          <a:lstStyle/>
          <a:p>
            <a:pPr algn="r"/>
            <a:r>
              <a:rPr lang="en-US" sz="1600" dirty="0" smtClean="0"/>
              <a:t>Figure: </a:t>
            </a:r>
            <a:r>
              <a:rPr lang="en-US" sz="1600" dirty="0" smtClean="0"/>
              <a:t>D. McClintock</a:t>
            </a:r>
            <a:endParaRPr lang="en-US" sz="1600" dirty="0"/>
          </a:p>
        </p:txBody>
      </p:sp>
    </p:spTree>
    <p:extLst>
      <p:ext uri="{BB962C8B-B14F-4D97-AF65-F5344CB8AC3E}">
        <p14:creationId xmlns:p14="http://schemas.microsoft.com/office/powerpoint/2010/main" val="215343805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66675" y="-30163"/>
            <a:ext cx="9001125" cy="729430"/>
          </a:xfrm>
        </p:spPr>
        <p:txBody>
          <a:bodyPr/>
          <a:lstStyle/>
          <a:p>
            <a:r>
              <a:rPr lang="en-US" sz="2400" dirty="0" smtClean="0">
                <a:latin typeface="Arial Black" charset="0"/>
                <a:ea typeface="ＭＳ Ｐゴシック" charset="0"/>
              </a:rPr>
              <a:t>Saturation time was higher in the location of the erosion “hotspots”</a:t>
            </a:r>
            <a:endParaRPr lang="en-US" sz="2400" dirty="0">
              <a:latin typeface="Arial Black" charset="0"/>
              <a:ea typeface="ＭＳ Ｐゴシック" charset="0"/>
            </a:endParaRPr>
          </a:p>
        </p:txBody>
      </p:sp>
      <p:sp>
        <p:nvSpPr>
          <p:cNvPr id="29698" name="Content Placeholder 10"/>
          <p:cNvSpPr>
            <a:spLocks noGrp="1"/>
          </p:cNvSpPr>
          <p:nvPr>
            <p:ph idx="1"/>
          </p:nvPr>
        </p:nvSpPr>
        <p:spPr>
          <a:xfrm>
            <a:off x="12589" y="4856388"/>
            <a:ext cx="9042400" cy="763286"/>
          </a:xfrm>
        </p:spPr>
        <p:txBody>
          <a:bodyPr/>
          <a:lstStyle/>
          <a:p>
            <a:r>
              <a:rPr lang="en-US" sz="2400" dirty="0" smtClean="0">
                <a:latin typeface="Arial Narrow" charset="0"/>
                <a:ea typeface="ＭＳ Ｐゴシック" charset="0"/>
              </a:rPr>
              <a:t>Saturation time is higher at the hotspot locations, but severity of damage does not correspond to relative magnitude observed in other areas</a:t>
            </a:r>
            <a:endParaRPr lang="en-US" sz="2400" dirty="0">
              <a:latin typeface="Arial Narrow" charset="0"/>
              <a:ea typeface="ＭＳ Ｐゴシック" charset="0"/>
            </a:endParaRPr>
          </a:p>
        </p:txBody>
      </p:sp>
      <p:grpSp>
        <p:nvGrpSpPr>
          <p:cNvPr id="29699" name="Group 12"/>
          <p:cNvGrpSpPr>
            <a:grpSpLocks noChangeAspect="1"/>
          </p:cNvGrpSpPr>
          <p:nvPr/>
        </p:nvGrpSpPr>
        <p:grpSpPr bwMode="auto">
          <a:xfrm>
            <a:off x="94068" y="1135003"/>
            <a:ext cx="4013484" cy="2963063"/>
            <a:chOff x="125595" y="907553"/>
            <a:chExt cx="4309166" cy="3181778"/>
          </a:xfrm>
        </p:grpSpPr>
        <p:pic>
          <p:nvPicPr>
            <p:cNvPr id="29703" name="Picture 5" descr="Hotspot slits Target 5 Target Top.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5595" y="983455"/>
              <a:ext cx="4309166" cy="31058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39692" y="907553"/>
              <a:ext cx="2135004" cy="394844"/>
            </a:xfrm>
            <a:prstGeom prst="rect">
              <a:avLst/>
            </a:prstGeom>
            <a:noFill/>
            <a:effectLst>
              <a:outerShdw blurRad="50800" dist="38100" dir="2700000" algn="tl" rotWithShape="0">
                <a:srgbClr val="000000"/>
              </a:outerShdw>
            </a:effectLst>
          </p:spPr>
          <p:txBody>
            <a:bodyPr>
              <a:spAutoFit/>
            </a:bodyPr>
            <a:lstStyle/>
            <a:p>
              <a:pPr>
                <a:defRPr/>
              </a:pPr>
              <a:r>
                <a:rPr lang="en-US" sz="2000" dirty="0">
                  <a:solidFill>
                    <a:schemeClr val="bg1">
                      <a:lumMod val="95000"/>
                    </a:schemeClr>
                  </a:solidFill>
                </a:rPr>
                <a:t>Target 5 - Top</a:t>
              </a:r>
            </a:p>
          </p:txBody>
        </p:sp>
      </p:grpSp>
      <p:pic>
        <p:nvPicPr>
          <p:cNvPr id="10" name="Picture 2" descr="D:\Home\riu\Saul\Tsat_Pulse_sat_3_1msec\Tsat_3_1_bulk_4.tif"/>
          <p:cNvPicPr>
            <a:picLocks noChangeAspect="1" noChangeArrowheads="1"/>
          </p:cNvPicPr>
          <p:nvPr/>
        </p:nvPicPr>
        <p:blipFill>
          <a:blip r:embed="rId3" cstate="print">
            <a:extLst>
              <a:ext uri="{28A0092B-C50C-407E-A947-70E740481C1C}">
                <a14:useLocalDpi xmlns:a14="http://schemas.microsoft.com/office/drawing/2010/main"/>
              </a:ext>
            </a:extLst>
          </a:blip>
          <a:srcRect l="2681" t="3195" r="16762" b="3815"/>
          <a:stretch>
            <a:fillRect/>
          </a:stretch>
        </p:blipFill>
        <p:spPr bwMode="auto">
          <a:xfrm>
            <a:off x="4240997" y="841024"/>
            <a:ext cx="4836377" cy="373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827888" y="6077631"/>
            <a:ext cx="3386667" cy="338554"/>
          </a:xfrm>
          <a:prstGeom prst="rect">
            <a:avLst/>
          </a:prstGeom>
          <a:noFill/>
        </p:spPr>
        <p:txBody>
          <a:bodyPr wrap="square" rtlCol="0">
            <a:spAutoFit/>
          </a:bodyPr>
          <a:lstStyle/>
          <a:p>
            <a:pPr algn="r"/>
            <a:r>
              <a:rPr lang="en-US" sz="1600" dirty="0" smtClean="0"/>
              <a:t>Figure: </a:t>
            </a:r>
            <a:r>
              <a:rPr lang="en-US" sz="1600" dirty="0" smtClean="0"/>
              <a:t>B. Riemer &amp; D. McClintock</a:t>
            </a:r>
            <a:endParaRPr lang="en-US" sz="1600" dirty="0"/>
          </a:p>
        </p:txBody>
      </p:sp>
    </p:spTree>
    <p:extLst>
      <p:ext uri="{BB962C8B-B14F-4D97-AF65-F5344CB8AC3E}">
        <p14:creationId xmlns:p14="http://schemas.microsoft.com/office/powerpoint/2010/main" val="31792330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10" y="177800"/>
            <a:ext cx="8636290" cy="496290"/>
          </a:xfrm>
        </p:spPr>
        <p:txBody>
          <a:bodyPr/>
          <a:lstStyle/>
          <a:p>
            <a:r>
              <a:rPr lang="en-US" dirty="0" smtClean="0"/>
              <a:t>Operational History</a:t>
            </a:r>
            <a:endParaRPr lang="en-US" dirty="0"/>
          </a:p>
        </p:txBody>
      </p:sp>
      <p:pic>
        <p:nvPicPr>
          <p:cNvPr id="5" name="Picture 4" descr="Targets 1-11 Power Histori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254" y="837121"/>
            <a:ext cx="7457241" cy="5404864"/>
          </a:xfrm>
          <a:prstGeom prst="rect">
            <a:avLst/>
          </a:prstGeom>
        </p:spPr>
      </p:pic>
    </p:spTree>
    <p:extLst>
      <p:ext uri="{BB962C8B-B14F-4D97-AF65-F5344CB8AC3E}">
        <p14:creationId xmlns:p14="http://schemas.microsoft.com/office/powerpoint/2010/main" val="232657045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4750997" y="4079439"/>
            <a:ext cx="3824111" cy="2463173"/>
            <a:chOff x="4793683" y="3806271"/>
            <a:chExt cx="3824111" cy="2463173"/>
          </a:xfrm>
        </p:grpSpPr>
        <p:pic>
          <p:nvPicPr>
            <p:cNvPr id="11"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rot="10800000">
              <a:off x="5244183" y="4110205"/>
              <a:ext cx="2887121" cy="2159239"/>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4793683" y="3806271"/>
              <a:ext cx="3824111" cy="289823"/>
            </a:xfrm>
            <a:prstGeom prst="rect">
              <a:avLst/>
            </a:prstGeom>
            <a:noFill/>
          </p:spPr>
          <p:txBody>
            <a:bodyPr wrap="square" rtlCol="0">
              <a:spAutoFit/>
            </a:bodyPr>
            <a:lstStyle/>
            <a:p>
              <a:pPr algn="ctr">
                <a:lnSpc>
                  <a:spcPct val="90000"/>
                </a:lnSpc>
              </a:pPr>
              <a:r>
                <a:rPr lang="en-US" sz="1400" b="1" dirty="0" smtClean="0"/>
                <a:t>View of Window Flow Supply Plenum Area</a:t>
              </a:r>
              <a:endParaRPr lang="en-US" sz="1400" b="1" dirty="0"/>
            </a:p>
          </p:txBody>
        </p:sp>
      </p:grpSp>
      <p:sp>
        <p:nvSpPr>
          <p:cNvPr id="2" name="Title 1"/>
          <p:cNvSpPr>
            <a:spLocks noGrp="1"/>
          </p:cNvSpPr>
          <p:nvPr>
            <p:ph type="title"/>
          </p:nvPr>
        </p:nvSpPr>
        <p:spPr>
          <a:xfrm>
            <a:off x="129168" y="-10662"/>
            <a:ext cx="8229600" cy="676339"/>
          </a:xfrm>
        </p:spPr>
        <p:txBody>
          <a:bodyPr>
            <a:normAutofit/>
          </a:bodyPr>
          <a:lstStyle/>
          <a:p>
            <a:r>
              <a:rPr lang="en-US" sz="2200" dirty="0" smtClean="0"/>
              <a:t>An articulating videoprobe was used to inspect the Target 11 trapezoidal cover plate plenum area</a:t>
            </a:r>
            <a:endParaRPr lang="en-US" sz="2200" dirty="0"/>
          </a:p>
        </p:txBody>
      </p:sp>
      <p:sp>
        <p:nvSpPr>
          <p:cNvPr id="10" name="Content Placeholder 9"/>
          <p:cNvSpPr>
            <a:spLocks noGrp="1"/>
          </p:cNvSpPr>
          <p:nvPr>
            <p:ph idx="1"/>
          </p:nvPr>
        </p:nvSpPr>
        <p:spPr>
          <a:xfrm>
            <a:off x="3738447" y="2538814"/>
            <a:ext cx="5072116" cy="1446037"/>
          </a:xfrm>
        </p:spPr>
        <p:txBody>
          <a:bodyPr>
            <a:normAutofit/>
          </a:bodyPr>
          <a:lstStyle/>
          <a:p>
            <a:pPr>
              <a:spcBef>
                <a:spcPts val="800"/>
              </a:spcBef>
            </a:pPr>
            <a:r>
              <a:rPr lang="en-US" sz="1800" dirty="0" smtClean="0"/>
              <a:t>An articulating videoprobe was inserted into the window flow supply passage to inspect trapezoidal cover plate</a:t>
            </a:r>
          </a:p>
          <a:p>
            <a:pPr>
              <a:spcBef>
                <a:spcPts val="800"/>
              </a:spcBef>
            </a:pPr>
            <a:r>
              <a:rPr lang="en-US" sz="1800" dirty="0" smtClean="0"/>
              <a:t>The cover plate is adjacent to holes leading to window flow supply passage</a:t>
            </a:r>
          </a:p>
        </p:txBody>
      </p:sp>
      <p:pic>
        <p:nvPicPr>
          <p:cNvPr id="4" name="Picture 2"/>
          <p:cNvPicPr>
            <a:picLocks noChangeAspect="1" noChangeArrowheads="1"/>
          </p:cNvPicPr>
          <p:nvPr/>
        </p:nvPicPr>
        <p:blipFill>
          <a:blip r:embed="rId3" cstate="print"/>
          <a:srcRect/>
          <a:stretch>
            <a:fillRect/>
          </a:stretch>
        </p:blipFill>
        <p:spPr bwMode="auto">
          <a:xfrm>
            <a:off x="136778" y="4510600"/>
            <a:ext cx="3688711" cy="1933683"/>
          </a:xfrm>
          <a:prstGeom prst="rect">
            <a:avLst/>
          </a:prstGeom>
          <a:noFill/>
          <a:ln w="3175">
            <a:solidFill>
              <a:schemeClr val="tx1"/>
            </a:solidFill>
            <a:miter lim="800000"/>
            <a:headEnd/>
            <a:tailEnd/>
          </a:ln>
        </p:spPr>
      </p:pic>
      <p:pic>
        <p:nvPicPr>
          <p:cNvPr id="8" name="Picture 7" descr="SNS02b_MP_9609244_ver1.0_900_67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168" y="809757"/>
            <a:ext cx="3292067" cy="3201938"/>
          </a:xfrm>
          <a:prstGeom prst="rect">
            <a:avLst/>
          </a:prstGeom>
          <a:ln w="3175">
            <a:solidFill>
              <a:schemeClr val="tx1"/>
            </a:solidFill>
          </a:ln>
        </p:spPr>
      </p:pic>
      <p:pic>
        <p:nvPicPr>
          <p:cNvPr id="9" name="Picture 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620937" y="790803"/>
            <a:ext cx="3731552" cy="152540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flipH="1" flipV="1">
            <a:off x="6177935" y="1826597"/>
            <a:ext cx="753807" cy="819920"/>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1708788" y="2036354"/>
            <a:ext cx="2105153" cy="67345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809101" y="5526420"/>
            <a:ext cx="1368945" cy="483722"/>
          </a:xfrm>
          <a:prstGeom prst="rect">
            <a:avLst/>
          </a:prstGeom>
          <a:noFill/>
        </p:spPr>
        <p:txBody>
          <a:bodyPr wrap="square" rtlCol="0">
            <a:spAutoFit/>
          </a:bodyPr>
          <a:lstStyle/>
          <a:p>
            <a:pPr algn="ctr">
              <a:lnSpc>
                <a:spcPct val="90000"/>
              </a:lnSpc>
            </a:pPr>
            <a:r>
              <a:rPr lang="en-US" sz="1400" dirty="0" smtClean="0"/>
              <a:t>Viewing Direction of Plenum Area</a:t>
            </a:r>
            <a:endParaRPr lang="en-US" sz="1400" dirty="0"/>
          </a:p>
        </p:txBody>
      </p:sp>
      <p:cxnSp>
        <p:nvCxnSpPr>
          <p:cNvPr id="22" name="Straight Arrow Connector 21"/>
          <p:cNvCxnSpPr/>
          <p:nvPr/>
        </p:nvCxnSpPr>
        <p:spPr>
          <a:xfrm flipH="1">
            <a:off x="2490252" y="5779231"/>
            <a:ext cx="1491226" cy="0"/>
          </a:xfrm>
          <a:prstGeom prst="straightConnector1">
            <a:avLst/>
          </a:prstGeom>
          <a:ln w="3810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7400519" y="5779231"/>
            <a:ext cx="835923" cy="23762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8058622" y="5533135"/>
            <a:ext cx="1128272" cy="483722"/>
          </a:xfrm>
          <a:prstGeom prst="rect">
            <a:avLst/>
          </a:prstGeom>
          <a:noFill/>
        </p:spPr>
        <p:txBody>
          <a:bodyPr wrap="square" rtlCol="0">
            <a:spAutoFit/>
          </a:bodyPr>
          <a:lstStyle/>
          <a:p>
            <a:pPr algn="ctr">
              <a:lnSpc>
                <a:spcPct val="90000"/>
              </a:lnSpc>
            </a:pPr>
            <a:r>
              <a:rPr lang="en-US" sz="1400" dirty="0" smtClean="0"/>
              <a:t>Trapezoidal Cover Plate</a:t>
            </a:r>
            <a:endParaRPr lang="en-US" sz="1400" dirty="0"/>
          </a:p>
        </p:txBody>
      </p:sp>
      <p:cxnSp>
        <p:nvCxnSpPr>
          <p:cNvPr id="41" name="Straight Arrow Connector 40"/>
          <p:cNvCxnSpPr/>
          <p:nvPr/>
        </p:nvCxnSpPr>
        <p:spPr>
          <a:xfrm flipH="1">
            <a:off x="7540656" y="4792915"/>
            <a:ext cx="810502" cy="448072"/>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8141422" y="4552432"/>
            <a:ext cx="1111024" cy="677621"/>
          </a:xfrm>
          <a:prstGeom prst="rect">
            <a:avLst/>
          </a:prstGeom>
          <a:noFill/>
        </p:spPr>
        <p:txBody>
          <a:bodyPr wrap="square" rtlCol="0">
            <a:spAutoFit/>
          </a:bodyPr>
          <a:lstStyle/>
          <a:p>
            <a:pPr algn="ctr">
              <a:lnSpc>
                <a:spcPct val="90000"/>
              </a:lnSpc>
            </a:pPr>
            <a:r>
              <a:rPr lang="en-US" sz="1400" dirty="0" smtClean="0"/>
              <a:t>Window Flow Supply Passages</a:t>
            </a:r>
            <a:endParaRPr lang="en-US" sz="1400" dirty="0"/>
          </a:p>
        </p:txBody>
      </p:sp>
    </p:spTree>
    <p:extLst>
      <p:ext uri="{BB962C8B-B14F-4D97-AF65-F5344CB8AC3E}">
        <p14:creationId xmlns:p14="http://schemas.microsoft.com/office/powerpoint/2010/main" val="10385582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160" y="1001686"/>
            <a:ext cx="9182382" cy="5149622"/>
            <a:chOff x="-10160" y="1001686"/>
            <a:chExt cx="9182382" cy="5149622"/>
          </a:xfrm>
        </p:grpSpPr>
        <p:pic>
          <p:nvPicPr>
            <p:cNvPr id="50181" name="Picture 15" descr="Target Sectioned Horizontally - reduced.t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160" y="1001686"/>
              <a:ext cx="9176887" cy="5149622"/>
            </a:xfrm>
            <a:prstGeom prst="rect">
              <a:avLst/>
            </a:prstGeom>
            <a:solidFill>
              <a:schemeClr val="bg1">
                <a:lumMod val="75000"/>
                <a:alpha val="50000"/>
              </a:schemeClr>
            </a:solidFill>
            <a:ln>
              <a:noFill/>
            </a:ln>
            <a:effectLst>
              <a:softEdge rad="12700"/>
            </a:effectLst>
            <a:extLst/>
          </p:spPr>
        </p:pic>
        <p:sp>
          <p:nvSpPr>
            <p:cNvPr id="13" name="TextBox 12"/>
            <p:cNvSpPr txBox="1"/>
            <p:nvPr/>
          </p:nvSpPr>
          <p:spPr>
            <a:xfrm>
              <a:off x="6885964" y="5803862"/>
              <a:ext cx="2286258" cy="338554"/>
            </a:xfrm>
            <a:prstGeom prst="rect">
              <a:avLst/>
            </a:prstGeom>
            <a:noFill/>
          </p:spPr>
          <p:txBody>
            <a:bodyPr wrap="square" rtlCol="0">
              <a:spAutoFit/>
            </a:bodyPr>
            <a:lstStyle/>
            <a:p>
              <a:pPr algn="r"/>
              <a:r>
                <a:rPr lang="en-US" sz="1600" dirty="0" smtClean="0">
                  <a:solidFill>
                    <a:schemeClr val="bg1"/>
                  </a:solidFill>
                  <a:effectLst>
                    <a:outerShdw blurRad="50800" dist="38100" dir="2700000" algn="tl" rotWithShape="0">
                      <a:srgbClr val="000000">
                        <a:alpha val="60000"/>
                      </a:srgbClr>
                    </a:outerShdw>
                  </a:effectLst>
                </a:rPr>
                <a:t>Figure Credit: D. McClintock</a:t>
              </a:r>
              <a:endParaRPr lang="en-US" sz="1600" dirty="0">
                <a:solidFill>
                  <a:schemeClr val="bg1"/>
                </a:solidFill>
                <a:effectLst>
                  <a:outerShdw blurRad="50800" dist="38100" dir="2700000" algn="tl" rotWithShape="0">
                    <a:srgbClr val="000000">
                      <a:alpha val="60000"/>
                    </a:srgbClr>
                  </a:outerShdw>
                </a:effectLst>
              </a:endParaRPr>
            </a:p>
          </p:txBody>
        </p:sp>
      </p:grpSp>
      <p:sp>
        <p:nvSpPr>
          <p:cNvPr id="50178" name="Rectangle 2"/>
          <p:cNvSpPr>
            <a:spLocks noGrp="1" noChangeArrowheads="1"/>
          </p:cNvSpPr>
          <p:nvPr>
            <p:ph type="title"/>
          </p:nvPr>
        </p:nvSpPr>
        <p:spPr>
          <a:xfrm>
            <a:off x="-12573" y="52698"/>
            <a:ext cx="9144000" cy="809068"/>
          </a:xfrm>
        </p:spPr>
        <p:txBody>
          <a:bodyPr/>
          <a:lstStyle/>
          <a:p>
            <a:pPr eaLnBrk="1" hangingPunct="1"/>
            <a:r>
              <a:rPr lang="en-US" sz="2700" dirty="0">
                <a:latin typeface="Arial Black" charset="0"/>
                <a:ea typeface="ＭＳ Ｐゴシック" charset="0"/>
              </a:rPr>
              <a:t>M</a:t>
            </a:r>
            <a:r>
              <a:rPr lang="en-US" sz="2700" dirty="0" smtClean="0">
                <a:latin typeface="Arial Black" charset="0"/>
                <a:ea typeface="ＭＳ Ｐゴシック" charset="0"/>
              </a:rPr>
              <a:t>ercury enters through side supply passages and returns through the center return passage</a:t>
            </a:r>
            <a:endParaRPr lang="en-US" sz="2700" dirty="0">
              <a:latin typeface="Arial Black" charset="0"/>
              <a:ea typeface="ＭＳ Ｐゴシック" charset="0"/>
            </a:endParaRPr>
          </a:p>
        </p:txBody>
      </p:sp>
      <p:sp>
        <p:nvSpPr>
          <p:cNvPr id="2" name="Oval 1"/>
          <p:cNvSpPr>
            <a:spLocks noChangeAspect="1"/>
          </p:cNvSpPr>
          <p:nvPr/>
        </p:nvSpPr>
        <p:spPr>
          <a:xfrm>
            <a:off x="6420164" y="3031138"/>
            <a:ext cx="259452" cy="255339"/>
          </a:xfrm>
          <a:prstGeom prst="ellipse">
            <a:avLst/>
          </a:prstGeom>
          <a:solidFill>
            <a:schemeClr val="bg1">
              <a:lumMod val="75000"/>
              <a:alpha val="60000"/>
            </a:schemeClr>
          </a:solidFill>
          <a:ln>
            <a:noFill/>
          </a:ln>
          <a:effectLst>
            <a:glow rad="152400">
              <a:srgbClr val="0000FF">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a:spLocks noChangeAspect="1"/>
          </p:cNvSpPr>
          <p:nvPr/>
        </p:nvSpPr>
        <p:spPr>
          <a:xfrm>
            <a:off x="5446639" y="2358327"/>
            <a:ext cx="259452" cy="255339"/>
          </a:xfrm>
          <a:prstGeom prst="ellipse">
            <a:avLst/>
          </a:prstGeom>
          <a:solidFill>
            <a:schemeClr val="bg1">
              <a:lumMod val="75000"/>
              <a:alpha val="60000"/>
            </a:schemeClr>
          </a:solidFill>
          <a:ln>
            <a:noFill/>
          </a:ln>
          <a:effectLst>
            <a:glow rad="152400">
              <a:srgbClr val="0000FF">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a:spLocks noChangeAspect="1"/>
          </p:cNvSpPr>
          <p:nvPr/>
        </p:nvSpPr>
        <p:spPr>
          <a:xfrm>
            <a:off x="6378742" y="3048919"/>
            <a:ext cx="259452" cy="255339"/>
          </a:xfrm>
          <a:prstGeom prst="ellipse">
            <a:avLst/>
          </a:prstGeom>
          <a:solidFill>
            <a:schemeClr val="bg1">
              <a:lumMod val="75000"/>
              <a:alpha val="60000"/>
            </a:schemeClr>
          </a:solidFill>
          <a:ln>
            <a:noFill/>
          </a:ln>
          <a:effectLst>
            <a:glow rad="152400">
              <a:srgbClr val="0000FF">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a:spLocks noChangeAspect="1"/>
          </p:cNvSpPr>
          <p:nvPr/>
        </p:nvSpPr>
        <p:spPr>
          <a:xfrm>
            <a:off x="5405217" y="2376108"/>
            <a:ext cx="259452" cy="255339"/>
          </a:xfrm>
          <a:prstGeom prst="ellipse">
            <a:avLst/>
          </a:prstGeom>
          <a:solidFill>
            <a:schemeClr val="bg1">
              <a:lumMod val="75000"/>
              <a:alpha val="60000"/>
            </a:schemeClr>
          </a:solidFill>
          <a:ln>
            <a:noFill/>
          </a:ln>
          <a:effectLst>
            <a:glow rad="152400">
              <a:srgbClr val="0000FF">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a:spLocks noChangeAspect="1"/>
          </p:cNvSpPr>
          <p:nvPr/>
        </p:nvSpPr>
        <p:spPr>
          <a:xfrm>
            <a:off x="1154554" y="4604856"/>
            <a:ext cx="259452" cy="255339"/>
          </a:xfrm>
          <a:prstGeom prst="ellipse">
            <a:avLst/>
          </a:prstGeom>
          <a:solidFill>
            <a:schemeClr val="bg1">
              <a:lumMod val="75000"/>
              <a:alpha val="60000"/>
            </a:schemeClr>
          </a:solidFill>
          <a:ln>
            <a:noFill/>
          </a:ln>
          <a:effectLst>
            <a:glow rad="139700">
              <a:srgbClr val="FF0000">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a:spLocks noChangeAspect="1"/>
          </p:cNvSpPr>
          <p:nvPr/>
        </p:nvSpPr>
        <p:spPr>
          <a:xfrm>
            <a:off x="1462153" y="4812209"/>
            <a:ext cx="259452" cy="255339"/>
          </a:xfrm>
          <a:prstGeom prst="ellipse">
            <a:avLst/>
          </a:prstGeom>
          <a:solidFill>
            <a:schemeClr val="bg1">
              <a:lumMod val="75000"/>
              <a:alpha val="60000"/>
            </a:schemeClr>
          </a:solidFill>
          <a:ln>
            <a:noFill/>
          </a:ln>
          <a:effectLst>
            <a:glow rad="139700">
              <a:srgbClr val="FF0000">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1177228" y="4599197"/>
            <a:ext cx="259452" cy="255339"/>
          </a:xfrm>
          <a:prstGeom prst="ellipse">
            <a:avLst/>
          </a:prstGeom>
          <a:solidFill>
            <a:schemeClr val="bg1">
              <a:lumMod val="75000"/>
              <a:alpha val="60000"/>
            </a:schemeClr>
          </a:solidFill>
          <a:ln>
            <a:noFill/>
          </a:ln>
          <a:effectLst>
            <a:glow rad="139700">
              <a:srgbClr val="FF0000">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a:spLocks noChangeAspect="1"/>
          </p:cNvSpPr>
          <p:nvPr/>
        </p:nvSpPr>
        <p:spPr>
          <a:xfrm>
            <a:off x="1484827" y="4806550"/>
            <a:ext cx="259452" cy="255339"/>
          </a:xfrm>
          <a:prstGeom prst="ellipse">
            <a:avLst/>
          </a:prstGeom>
          <a:solidFill>
            <a:schemeClr val="bg1">
              <a:lumMod val="75000"/>
              <a:alpha val="60000"/>
            </a:schemeClr>
          </a:solidFill>
          <a:ln>
            <a:noFill/>
          </a:ln>
          <a:effectLst>
            <a:glow rad="139700">
              <a:srgbClr val="FF0000">
                <a:alpha val="30000"/>
              </a:srgbClr>
            </a:glow>
            <a:outerShdw blurRad="40000" dist="23000" dir="5400000" rotWithShape="0">
              <a:srgbClr val="000000">
                <a:alpha val="35000"/>
              </a:srgbClr>
            </a:outerShdw>
            <a:softEdge rad="12700"/>
          </a:effectLst>
          <a:scene3d>
            <a:camera prst="orthographicFront"/>
            <a:lightRig rig="threePt" dir="t"/>
          </a:scene3d>
          <a:sp3d prstMaterial="metal">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rot="20389352">
            <a:off x="1106136" y="4347632"/>
            <a:ext cx="1475452" cy="745292"/>
          </a:xfrm>
          <a:custGeom>
            <a:avLst/>
            <a:gdLst>
              <a:gd name="connsiteX0" fmla="*/ 0 w 1633994"/>
              <a:gd name="connsiteY0" fmla="*/ 369025 h 738049"/>
              <a:gd name="connsiteX1" fmla="*/ 816997 w 1633994"/>
              <a:gd name="connsiteY1" fmla="*/ 0 h 738049"/>
              <a:gd name="connsiteX2" fmla="*/ 1633994 w 1633994"/>
              <a:gd name="connsiteY2" fmla="*/ 369025 h 738049"/>
              <a:gd name="connsiteX3" fmla="*/ 816997 w 1633994"/>
              <a:gd name="connsiteY3" fmla="*/ 738050 h 738049"/>
              <a:gd name="connsiteX4" fmla="*/ 0 w 1633994"/>
              <a:gd name="connsiteY4" fmla="*/ 369025 h 738049"/>
              <a:gd name="connsiteX0" fmla="*/ 0 w 1511973"/>
              <a:gd name="connsiteY0" fmla="*/ 352961 h 738116"/>
              <a:gd name="connsiteX1" fmla="*/ 694976 w 1511973"/>
              <a:gd name="connsiteY1" fmla="*/ 35 h 738116"/>
              <a:gd name="connsiteX2" fmla="*/ 1511973 w 1511973"/>
              <a:gd name="connsiteY2" fmla="*/ 369060 h 738116"/>
              <a:gd name="connsiteX3" fmla="*/ 694976 w 1511973"/>
              <a:gd name="connsiteY3" fmla="*/ 738085 h 738116"/>
              <a:gd name="connsiteX4" fmla="*/ 0 w 1511973"/>
              <a:gd name="connsiteY4" fmla="*/ 352961 h 738116"/>
              <a:gd name="connsiteX0" fmla="*/ 3091 w 1515064"/>
              <a:gd name="connsiteY0" fmla="*/ 352959 h 738114"/>
              <a:gd name="connsiteX1" fmla="*/ 698067 w 1515064"/>
              <a:gd name="connsiteY1" fmla="*/ 33 h 738114"/>
              <a:gd name="connsiteX2" fmla="*/ 1515064 w 1515064"/>
              <a:gd name="connsiteY2" fmla="*/ 369058 h 738114"/>
              <a:gd name="connsiteX3" fmla="*/ 698067 w 1515064"/>
              <a:gd name="connsiteY3" fmla="*/ 738083 h 738114"/>
              <a:gd name="connsiteX4" fmla="*/ 3091 w 1515064"/>
              <a:gd name="connsiteY4" fmla="*/ 352959 h 738114"/>
              <a:gd name="connsiteX0" fmla="*/ 3070 w 1519447"/>
              <a:gd name="connsiteY0" fmla="*/ 298447 h 739439"/>
              <a:gd name="connsiteX1" fmla="*/ 702450 w 1519447"/>
              <a:gd name="connsiteY1" fmla="*/ 822 h 739439"/>
              <a:gd name="connsiteX2" fmla="*/ 1519447 w 1519447"/>
              <a:gd name="connsiteY2" fmla="*/ 369847 h 739439"/>
              <a:gd name="connsiteX3" fmla="*/ 702450 w 1519447"/>
              <a:gd name="connsiteY3" fmla="*/ 738872 h 739439"/>
              <a:gd name="connsiteX4" fmla="*/ 3070 w 1519447"/>
              <a:gd name="connsiteY4" fmla="*/ 298447 h 739439"/>
              <a:gd name="connsiteX0" fmla="*/ 48963 w 1565340"/>
              <a:gd name="connsiteY0" fmla="*/ 298076 h 740108"/>
              <a:gd name="connsiteX1" fmla="*/ 748343 w 1565340"/>
              <a:gd name="connsiteY1" fmla="*/ 451 h 740108"/>
              <a:gd name="connsiteX2" fmla="*/ 1565340 w 1565340"/>
              <a:gd name="connsiteY2" fmla="*/ 369476 h 740108"/>
              <a:gd name="connsiteX3" fmla="*/ 748343 w 1565340"/>
              <a:gd name="connsiteY3" fmla="*/ 738501 h 740108"/>
              <a:gd name="connsiteX4" fmla="*/ 135204 w 1565340"/>
              <a:gd name="connsiteY4" fmla="*/ 495526 h 740108"/>
              <a:gd name="connsiteX5" fmla="*/ 48963 w 1565340"/>
              <a:gd name="connsiteY5" fmla="*/ 298076 h 740108"/>
              <a:gd name="connsiteX0" fmla="*/ 48963 w 1565340"/>
              <a:gd name="connsiteY0" fmla="*/ 298076 h 740345"/>
              <a:gd name="connsiteX1" fmla="*/ 748343 w 1565340"/>
              <a:gd name="connsiteY1" fmla="*/ 451 h 740345"/>
              <a:gd name="connsiteX2" fmla="*/ 1565340 w 1565340"/>
              <a:gd name="connsiteY2" fmla="*/ 369476 h 740345"/>
              <a:gd name="connsiteX3" fmla="*/ 748343 w 1565340"/>
              <a:gd name="connsiteY3" fmla="*/ 738501 h 740345"/>
              <a:gd name="connsiteX4" fmla="*/ 135204 w 1565340"/>
              <a:gd name="connsiteY4" fmla="*/ 495526 h 740345"/>
              <a:gd name="connsiteX5" fmla="*/ 48963 w 1565340"/>
              <a:gd name="connsiteY5" fmla="*/ 298076 h 740345"/>
              <a:gd name="connsiteX0" fmla="*/ 41591 w 1557968"/>
              <a:gd name="connsiteY0" fmla="*/ 298076 h 740345"/>
              <a:gd name="connsiteX1" fmla="*/ 740971 w 1557968"/>
              <a:gd name="connsiteY1" fmla="*/ 451 h 740345"/>
              <a:gd name="connsiteX2" fmla="*/ 1557968 w 1557968"/>
              <a:gd name="connsiteY2" fmla="*/ 369476 h 740345"/>
              <a:gd name="connsiteX3" fmla="*/ 740971 w 1557968"/>
              <a:gd name="connsiteY3" fmla="*/ 738501 h 740345"/>
              <a:gd name="connsiteX4" fmla="*/ 127832 w 1557968"/>
              <a:gd name="connsiteY4" fmla="*/ 495526 h 740345"/>
              <a:gd name="connsiteX5" fmla="*/ 41591 w 1557968"/>
              <a:gd name="connsiteY5" fmla="*/ 298076 h 740345"/>
              <a:gd name="connsiteX0" fmla="*/ 9149 w 1525526"/>
              <a:gd name="connsiteY0" fmla="*/ 298232 h 740501"/>
              <a:gd name="connsiteX1" fmla="*/ 708529 w 1525526"/>
              <a:gd name="connsiteY1" fmla="*/ 607 h 740501"/>
              <a:gd name="connsiteX2" fmla="*/ 1525526 w 1525526"/>
              <a:gd name="connsiteY2" fmla="*/ 369632 h 740501"/>
              <a:gd name="connsiteX3" fmla="*/ 708529 w 1525526"/>
              <a:gd name="connsiteY3" fmla="*/ 738657 h 740501"/>
              <a:gd name="connsiteX4" fmla="*/ 95390 w 1525526"/>
              <a:gd name="connsiteY4" fmla="*/ 495682 h 740501"/>
              <a:gd name="connsiteX5" fmla="*/ 9149 w 1525526"/>
              <a:gd name="connsiteY5" fmla="*/ 298232 h 740501"/>
              <a:gd name="connsiteX0" fmla="*/ 7581 w 1523958"/>
              <a:gd name="connsiteY0" fmla="*/ 298232 h 740501"/>
              <a:gd name="connsiteX1" fmla="*/ 706961 w 1523958"/>
              <a:gd name="connsiteY1" fmla="*/ 607 h 740501"/>
              <a:gd name="connsiteX2" fmla="*/ 1523958 w 1523958"/>
              <a:gd name="connsiteY2" fmla="*/ 369632 h 740501"/>
              <a:gd name="connsiteX3" fmla="*/ 706961 w 1523958"/>
              <a:gd name="connsiteY3" fmla="*/ 738657 h 740501"/>
              <a:gd name="connsiteX4" fmla="*/ 93822 w 1523958"/>
              <a:gd name="connsiteY4" fmla="*/ 495682 h 740501"/>
              <a:gd name="connsiteX5" fmla="*/ 7581 w 1523958"/>
              <a:gd name="connsiteY5" fmla="*/ 298232 h 740501"/>
              <a:gd name="connsiteX0" fmla="*/ 3074 w 1519451"/>
              <a:gd name="connsiteY0" fmla="*/ 298308 h 740577"/>
              <a:gd name="connsiteX1" fmla="*/ 702454 w 1519451"/>
              <a:gd name="connsiteY1" fmla="*/ 683 h 740577"/>
              <a:gd name="connsiteX2" fmla="*/ 1519451 w 1519451"/>
              <a:gd name="connsiteY2" fmla="*/ 369708 h 740577"/>
              <a:gd name="connsiteX3" fmla="*/ 702454 w 1519451"/>
              <a:gd name="connsiteY3" fmla="*/ 738733 h 740577"/>
              <a:gd name="connsiteX4" fmla="*/ 89315 w 1519451"/>
              <a:gd name="connsiteY4" fmla="*/ 495758 h 740577"/>
              <a:gd name="connsiteX5" fmla="*/ 3074 w 1519451"/>
              <a:gd name="connsiteY5" fmla="*/ 298308 h 740577"/>
              <a:gd name="connsiteX0" fmla="*/ 2374 w 1518751"/>
              <a:gd name="connsiteY0" fmla="*/ 298373 h 740642"/>
              <a:gd name="connsiteX1" fmla="*/ 701754 w 1518751"/>
              <a:gd name="connsiteY1" fmla="*/ 748 h 740642"/>
              <a:gd name="connsiteX2" fmla="*/ 1518751 w 1518751"/>
              <a:gd name="connsiteY2" fmla="*/ 369773 h 740642"/>
              <a:gd name="connsiteX3" fmla="*/ 701754 w 1518751"/>
              <a:gd name="connsiteY3" fmla="*/ 738798 h 740642"/>
              <a:gd name="connsiteX4" fmla="*/ 88615 w 1518751"/>
              <a:gd name="connsiteY4" fmla="*/ 495823 h 740642"/>
              <a:gd name="connsiteX5" fmla="*/ 2374 w 1518751"/>
              <a:gd name="connsiteY5" fmla="*/ 298373 h 740642"/>
              <a:gd name="connsiteX0" fmla="*/ 36236 w 1552613"/>
              <a:gd name="connsiteY0" fmla="*/ 298074 h 740090"/>
              <a:gd name="connsiteX1" fmla="*/ 735616 w 1552613"/>
              <a:gd name="connsiteY1" fmla="*/ 449 h 740090"/>
              <a:gd name="connsiteX2" fmla="*/ 1552613 w 1552613"/>
              <a:gd name="connsiteY2" fmla="*/ 369474 h 740090"/>
              <a:gd name="connsiteX3" fmla="*/ 735616 w 1552613"/>
              <a:gd name="connsiteY3" fmla="*/ 738499 h 740090"/>
              <a:gd name="connsiteX4" fmla="*/ 133895 w 1552613"/>
              <a:gd name="connsiteY4" fmla="*/ 488233 h 740090"/>
              <a:gd name="connsiteX5" fmla="*/ 36236 w 1552613"/>
              <a:gd name="connsiteY5" fmla="*/ 298074 h 740090"/>
              <a:gd name="connsiteX0" fmla="*/ 3556 w 1519933"/>
              <a:gd name="connsiteY0" fmla="*/ 298325 h 740341"/>
              <a:gd name="connsiteX1" fmla="*/ 702936 w 1519933"/>
              <a:gd name="connsiteY1" fmla="*/ 700 h 740341"/>
              <a:gd name="connsiteX2" fmla="*/ 1519933 w 1519933"/>
              <a:gd name="connsiteY2" fmla="*/ 369725 h 740341"/>
              <a:gd name="connsiteX3" fmla="*/ 702936 w 1519933"/>
              <a:gd name="connsiteY3" fmla="*/ 738750 h 740341"/>
              <a:gd name="connsiteX4" fmla="*/ 101215 w 1519933"/>
              <a:gd name="connsiteY4" fmla="*/ 488484 h 740341"/>
              <a:gd name="connsiteX5" fmla="*/ 3556 w 1519933"/>
              <a:gd name="connsiteY5" fmla="*/ 298325 h 740341"/>
              <a:gd name="connsiteX0" fmla="*/ 3556 w 1519933"/>
              <a:gd name="connsiteY0" fmla="*/ 298325 h 740341"/>
              <a:gd name="connsiteX1" fmla="*/ 702936 w 1519933"/>
              <a:gd name="connsiteY1" fmla="*/ 700 h 740341"/>
              <a:gd name="connsiteX2" fmla="*/ 1519933 w 1519933"/>
              <a:gd name="connsiteY2" fmla="*/ 369725 h 740341"/>
              <a:gd name="connsiteX3" fmla="*/ 702936 w 1519933"/>
              <a:gd name="connsiteY3" fmla="*/ 738750 h 740341"/>
              <a:gd name="connsiteX4" fmla="*/ 101215 w 1519933"/>
              <a:gd name="connsiteY4" fmla="*/ 488484 h 740341"/>
              <a:gd name="connsiteX5" fmla="*/ 3556 w 1519933"/>
              <a:gd name="connsiteY5" fmla="*/ 298325 h 740341"/>
              <a:gd name="connsiteX0" fmla="*/ 26932 w 1543309"/>
              <a:gd name="connsiteY0" fmla="*/ 298094 h 743371"/>
              <a:gd name="connsiteX1" fmla="*/ 726312 w 1543309"/>
              <a:gd name="connsiteY1" fmla="*/ 469 h 743371"/>
              <a:gd name="connsiteX2" fmla="*/ 1543309 w 1543309"/>
              <a:gd name="connsiteY2" fmla="*/ 369494 h 743371"/>
              <a:gd name="connsiteX3" fmla="*/ 726312 w 1543309"/>
              <a:gd name="connsiteY3" fmla="*/ 738519 h 743371"/>
              <a:gd name="connsiteX4" fmla="*/ 173293 w 1543309"/>
              <a:gd name="connsiteY4" fmla="*/ 551016 h 743371"/>
              <a:gd name="connsiteX5" fmla="*/ 26932 w 1543309"/>
              <a:gd name="connsiteY5" fmla="*/ 298094 h 743371"/>
              <a:gd name="connsiteX0" fmla="*/ 31599 w 1547976"/>
              <a:gd name="connsiteY0" fmla="*/ 298094 h 743371"/>
              <a:gd name="connsiteX1" fmla="*/ 730979 w 1547976"/>
              <a:gd name="connsiteY1" fmla="*/ 469 h 743371"/>
              <a:gd name="connsiteX2" fmla="*/ 1547976 w 1547976"/>
              <a:gd name="connsiteY2" fmla="*/ 369494 h 743371"/>
              <a:gd name="connsiteX3" fmla="*/ 730979 w 1547976"/>
              <a:gd name="connsiteY3" fmla="*/ 738519 h 743371"/>
              <a:gd name="connsiteX4" fmla="*/ 177960 w 1547976"/>
              <a:gd name="connsiteY4" fmla="*/ 551016 h 743371"/>
              <a:gd name="connsiteX5" fmla="*/ 31599 w 1547976"/>
              <a:gd name="connsiteY5" fmla="*/ 298094 h 743371"/>
              <a:gd name="connsiteX0" fmla="*/ 11442 w 1527819"/>
              <a:gd name="connsiteY0" fmla="*/ 298171 h 743448"/>
              <a:gd name="connsiteX1" fmla="*/ 710822 w 1527819"/>
              <a:gd name="connsiteY1" fmla="*/ 546 h 743448"/>
              <a:gd name="connsiteX2" fmla="*/ 1527819 w 1527819"/>
              <a:gd name="connsiteY2" fmla="*/ 369571 h 743448"/>
              <a:gd name="connsiteX3" fmla="*/ 710822 w 1527819"/>
              <a:gd name="connsiteY3" fmla="*/ 738596 h 743448"/>
              <a:gd name="connsiteX4" fmla="*/ 157803 w 1527819"/>
              <a:gd name="connsiteY4" fmla="*/ 551093 h 743448"/>
              <a:gd name="connsiteX5" fmla="*/ 11442 w 1527819"/>
              <a:gd name="connsiteY5" fmla="*/ 298171 h 743448"/>
              <a:gd name="connsiteX0" fmla="*/ 20381 w 1478156"/>
              <a:gd name="connsiteY0" fmla="*/ 261485 h 744372"/>
              <a:gd name="connsiteX1" fmla="*/ 661159 w 1478156"/>
              <a:gd name="connsiteY1" fmla="*/ 1470 h 744372"/>
              <a:gd name="connsiteX2" fmla="*/ 1478156 w 1478156"/>
              <a:gd name="connsiteY2" fmla="*/ 370495 h 744372"/>
              <a:gd name="connsiteX3" fmla="*/ 661159 w 1478156"/>
              <a:gd name="connsiteY3" fmla="*/ 739520 h 744372"/>
              <a:gd name="connsiteX4" fmla="*/ 108140 w 1478156"/>
              <a:gd name="connsiteY4" fmla="*/ 552017 h 744372"/>
              <a:gd name="connsiteX5" fmla="*/ 20381 w 1478156"/>
              <a:gd name="connsiteY5" fmla="*/ 261485 h 744372"/>
              <a:gd name="connsiteX0" fmla="*/ 56853 w 1514628"/>
              <a:gd name="connsiteY0" fmla="*/ 261204 h 741267"/>
              <a:gd name="connsiteX1" fmla="*/ 697631 w 1514628"/>
              <a:gd name="connsiteY1" fmla="*/ 1189 h 741267"/>
              <a:gd name="connsiteX2" fmla="*/ 1514628 w 1514628"/>
              <a:gd name="connsiteY2" fmla="*/ 370214 h 741267"/>
              <a:gd name="connsiteX3" fmla="*/ 697631 w 1514628"/>
              <a:gd name="connsiteY3" fmla="*/ 739239 h 741267"/>
              <a:gd name="connsiteX4" fmla="*/ 106640 w 1514628"/>
              <a:gd name="connsiteY4" fmla="*/ 501162 h 741267"/>
              <a:gd name="connsiteX5" fmla="*/ 56853 w 1514628"/>
              <a:gd name="connsiteY5" fmla="*/ 261204 h 741267"/>
              <a:gd name="connsiteX0" fmla="*/ 48148 w 1505923"/>
              <a:gd name="connsiteY0" fmla="*/ 261204 h 741267"/>
              <a:gd name="connsiteX1" fmla="*/ 688926 w 1505923"/>
              <a:gd name="connsiteY1" fmla="*/ 1189 h 741267"/>
              <a:gd name="connsiteX2" fmla="*/ 1505923 w 1505923"/>
              <a:gd name="connsiteY2" fmla="*/ 370214 h 741267"/>
              <a:gd name="connsiteX3" fmla="*/ 688926 w 1505923"/>
              <a:gd name="connsiteY3" fmla="*/ 739239 h 741267"/>
              <a:gd name="connsiteX4" fmla="*/ 97935 w 1505923"/>
              <a:gd name="connsiteY4" fmla="*/ 501162 h 741267"/>
              <a:gd name="connsiteX5" fmla="*/ 48148 w 1505923"/>
              <a:gd name="connsiteY5" fmla="*/ 261204 h 741267"/>
              <a:gd name="connsiteX0" fmla="*/ 29854 w 1487629"/>
              <a:gd name="connsiteY0" fmla="*/ 261307 h 741370"/>
              <a:gd name="connsiteX1" fmla="*/ 670632 w 1487629"/>
              <a:gd name="connsiteY1" fmla="*/ 1292 h 741370"/>
              <a:gd name="connsiteX2" fmla="*/ 1487629 w 1487629"/>
              <a:gd name="connsiteY2" fmla="*/ 370317 h 741370"/>
              <a:gd name="connsiteX3" fmla="*/ 670632 w 1487629"/>
              <a:gd name="connsiteY3" fmla="*/ 739342 h 741370"/>
              <a:gd name="connsiteX4" fmla="*/ 79641 w 1487629"/>
              <a:gd name="connsiteY4" fmla="*/ 501265 h 741370"/>
              <a:gd name="connsiteX5" fmla="*/ 29854 w 1487629"/>
              <a:gd name="connsiteY5" fmla="*/ 261307 h 741370"/>
              <a:gd name="connsiteX0" fmla="*/ 22252 w 1480027"/>
              <a:gd name="connsiteY0" fmla="*/ 261355 h 741418"/>
              <a:gd name="connsiteX1" fmla="*/ 663030 w 1480027"/>
              <a:gd name="connsiteY1" fmla="*/ 1340 h 741418"/>
              <a:gd name="connsiteX2" fmla="*/ 1480027 w 1480027"/>
              <a:gd name="connsiteY2" fmla="*/ 370365 h 741418"/>
              <a:gd name="connsiteX3" fmla="*/ 663030 w 1480027"/>
              <a:gd name="connsiteY3" fmla="*/ 739390 h 741418"/>
              <a:gd name="connsiteX4" fmla="*/ 72039 w 1480027"/>
              <a:gd name="connsiteY4" fmla="*/ 501313 h 741418"/>
              <a:gd name="connsiteX5" fmla="*/ 22252 w 1480027"/>
              <a:gd name="connsiteY5" fmla="*/ 261355 h 741418"/>
              <a:gd name="connsiteX0" fmla="*/ 8305 w 1567196"/>
              <a:gd name="connsiteY0" fmla="*/ 167812 h 747854"/>
              <a:gd name="connsiteX1" fmla="*/ 750199 w 1567196"/>
              <a:gd name="connsiteY1" fmla="*/ 7776 h 747854"/>
              <a:gd name="connsiteX2" fmla="*/ 1567196 w 1567196"/>
              <a:gd name="connsiteY2" fmla="*/ 376801 h 747854"/>
              <a:gd name="connsiteX3" fmla="*/ 750199 w 1567196"/>
              <a:gd name="connsiteY3" fmla="*/ 745826 h 747854"/>
              <a:gd name="connsiteX4" fmla="*/ 159208 w 1567196"/>
              <a:gd name="connsiteY4" fmla="*/ 507749 h 747854"/>
              <a:gd name="connsiteX5" fmla="*/ 8305 w 1567196"/>
              <a:gd name="connsiteY5" fmla="*/ 167812 h 747854"/>
              <a:gd name="connsiteX0" fmla="*/ 45581 w 1604472"/>
              <a:gd name="connsiteY0" fmla="*/ 165890 h 743954"/>
              <a:gd name="connsiteX1" fmla="*/ 787475 w 1604472"/>
              <a:gd name="connsiteY1" fmla="*/ 5854 h 743954"/>
              <a:gd name="connsiteX2" fmla="*/ 1604472 w 1604472"/>
              <a:gd name="connsiteY2" fmla="*/ 374879 h 743954"/>
              <a:gd name="connsiteX3" fmla="*/ 787475 w 1604472"/>
              <a:gd name="connsiteY3" fmla="*/ 743904 h 743954"/>
              <a:gd name="connsiteX4" fmla="*/ 127008 w 1604472"/>
              <a:gd name="connsiteY4" fmla="*/ 399622 h 743954"/>
              <a:gd name="connsiteX5" fmla="*/ 45581 w 1604472"/>
              <a:gd name="connsiteY5" fmla="*/ 165890 h 743954"/>
              <a:gd name="connsiteX0" fmla="*/ 45581 w 1604472"/>
              <a:gd name="connsiteY0" fmla="*/ 165890 h 749635"/>
              <a:gd name="connsiteX1" fmla="*/ 787475 w 1604472"/>
              <a:gd name="connsiteY1" fmla="*/ 5854 h 749635"/>
              <a:gd name="connsiteX2" fmla="*/ 1604472 w 1604472"/>
              <a:gd name="connsiteY2" fmla="*/ 374879 h 749635"/>
              <a:gd name="connsiteX3" fmla="*/ 787475 w 1604472"/>
              <a:gd name="connsiteY3" fmla="*/ 743904 h 749635"/>
              <a:gd name="connsiteX4" fmla="*/ 354680 w 1604472"/>
              <a:gd name="connsiteY4" fmla="*/ 585875 h 749635"/>
              <a:gd name="connsiteX5" fmla="*/ 127008 w 1604472"/>
              <a:gd name="connsiteY5" fmla="*/ 399622 h 749635"/>
              <a:gd name="connsiteX6" fmla="*/ 45581 w 1604472"/>
              <a:gd name="connsiteY6" fmla="*/ 165890 h 749635"/>
              <a:gd name="connsiteX0" fmla="*/ 45581 w 1604472"/>
              <a:gd name="connsiteY0" fmla="*/ 165890 h 751083"/>
              <a:gd name="connsiteX1" fmla="*/ 787475 w 1604472"/>
              <a:gd name="connsiteY1" fmla="*/ 5854 h 751083"/>
              <a:gd name="connsiteX2" fmla="*/ 1604472 w 1604472"/>
              <a:gd name="connsiteY2" fmla="*/ 374879 h 751083"/>
              <a:gd name="connsiteX3" fmla="*/ 787475 w 1604472"/>
              <a:gd name="connsiteY3" fmla="*/ 743904 h 751083"/>
              <a:gd name="connsiteX4" fmla="*/ 338724 w 1604472"/>
              <a:gd name="connsiteY4" fmla="*/ 602475 h 751083"/>
              <a:gd name="connsiteX5" fmla="*/ 127008 w 1604472"/>
              <a:gd name="connsiteY5" fmla="*/ 399622 h 751083"/>
              <a:gd name="connsiteX6" fmla="*/ 45581 w 1604472"/>
              <a:gd name="connsiteY6" fmla="*/ 165890 h 751083"/>
              <a:gd name="connsiteX0" fmla="*/ 45581 w 1604472"/>
              <a:gd name="connsiteY0" fmla="*/ 165890 h 751560"/>
              <a:gd name="connsiteX1" fmla="*/ 787475 w 1604472"/>
              <a:gd name="connsiteY1" fmla="*/ 5854 h 751560"/>
              <a:gd name="connsiteX2" fmla="*/ 1604472 w 1604472"/>
              <a:gd name="connsiteY2" fmla="*/ 374879 h 751560"/>
              <a:gd name="connsiteX3" fmla="*/ 787475 w 1604472"/>
              <a:gd name="connsiteY3" fmla="*/ 743904 h 751560"/>
              <a:gd name="connsiteX4" fmla="*/ 338724 w 1604472"/>
              <a:gd name="connsiteY4" fmla="*/ 602475 h 751560"/>
              <a:gd name="connsiteX5" fmla="*/ 127008 w 1604472"/>
              <a:gd name="connsiteY5" fmla="*/ 399622 h 751560"/>
              <a:gd name="connsiteX6" fmla="*/ 45581 w 1604472"/>
              <a:gd name="connsiteY6" fmla="*/ 165890 h 751560"/>
              <a:gd name="connsiteX0" fmla="*/ 45581 w 1604472"/>
              <a:gd name="connsiteY0" fmla="*/ 165890 h 745100"/>
              <a:gd name="connsiteX1" fmla="*/ 787475 w 1604472"/>
              <a:gd name="connsiteY1" fmla="*/ 5854 h 745100"/>
              <a:gd name="connsiteX2" fmla="*/ 1604472 w 1604472"/>
              <a:gd name="connsiteY2" fmla="*/ 374879 h 745100"/>
              <a:gd name="connsiteX3" fmla="*/ 787475 w 1604472"/>
              <a:gd name="connsiteY3" fmla="*/ 743904 h 745100"/>
              <a:gd name="connsiteX4" fmla="*/ 338724 w 1604472"/>
              <a:gd name="connsiteY4" fmla="*/ 602475 h 745100"/>
              <a:gd name="connsiteX5" fmla="*/ 127008 w 1604472"/>
              <a:gd name="connsiteY5" fmla="*/ 399622 h 745100"/>
              <a:gd name="connsiteX6" fmla="*/ 45581 w 1604472"/>
              <a:gd name="connsiteY6" fmla="*/ 165890 h 745100"/>
              <a:gd name="connsiteX0" fmla="*/ 45581 w 1604472"/>
              <a:gd name="connsiteY0" fmla="*/ 165890 h 743905"/>
              <a:gd name="connsiteX1" fmla="*/ 787475 w 1604472"/>
              <a:gd name="connsiteY1" fmla="*/ 5854 h 743905"/>
              <a:gd name="connsiteX2" fmla="*/ 1604472 w 1604472"/>
              <a:gd name="connsiteY2" fmla="*/ 374879 h 743905"/>
              <a:gd name="connsiteX3" fmla="*/ 787475 w 1604472"/>
              <a:gd name="connsiteY3" fmla="*/ 743904 h 743905"/>
              <a:gd name="connsiteX4" fmla="*/ 338724 w 1604472"/>
              <a:gd name="connsiteY4" fmla="*/ 602475 h 743905"/>
              <a:gd name="connsiteX5" fmla="*/ 127008 w 1604472"/>
              <a:gd name="connsiteY5" fmla="*/ 399622 h 743905"/>
              <a:gd name="connsiteX6" fmla="*/ 45581 w 1604472"/>
              <a:gd name="connsiteY6" fmla="*/ 165890 h 743905"/>
              <a:gd name="connsiteX0" fmla="*/ 45581 w 1604472"/>
              <a:gd name="connsiteY0" fmla="*/ 165890 h 755761"/>
              <a:gd name="connsiteX1" fmla="*/ 787475 w 1604472"/>
              <a:gd name="connsiteY1" fmla="*/ 5854 h 755761"/>
              <a:gd name="connsiteX2" fmla="*/ 1604472 w 1604472"/>
              <a:gd name="connsiteY2" fmla="*/ 374879 h 755761"/>
              <a:gd name="connsiteX3" fmla="*/ 787475 w 1604472"/>
              <a:gd name="connsiteY3" fmla="*/ 743904 h 755761"/>
              <a:gd name="connsiteX4" fmla="*/ 352207 w 1604472"/>
              <a:gd name="connsiteY4" fmla="*/ 635154 h 755761"/>
              <a:gd name="connsiteX5" fmla="*/ 127008 w 1604472"/>
              <a:gd name="connsiteY5" fmla="*/ 399622 h 755761"/>
              <a:gd name="connsiteX6" fmla="*/ 45581 w 1604472"/>
              <a:gd name="connsiteY6" fmla="*/ 165890 h 755761"/>
              <a:gd name="connsiteX0" fmla="*/ 45581 w 1604472"/>
              <a:gd name="connsiteY0" fmla="*/ 165890 h 755761"/>
              <a:gd name="connsiteX1" fmla="*/ 787475 w 1604472"/>
              <a:gd name="connsiteY1" fmla="*/ 5854 h 755761"/>
              <a:gd name="connsiteX2" fmla="*/ 1604472 w 1604472"/>
              <a:gd name="connsiteY2" fmla="*/ 374879 h 755761"/>
              <a:gd name="connsiteX3" fmla="*/ 787475 w 1604472"/>
              <a:gd name="connsiteY3" fmla="*/ 743904 h 755761"/>
              <a:gd name="connsiteX4" fmla="*/ 352207 w 1604472"/>
              <a:gd name="connsiteY4" fmla="*/ 635154 h 755761"/>
              <a:gd name="connsiteX5" fmla="*/ 127008 w 1604472"/>
              <a:gd name="connsiteY5" fmla="*/ 399622 h 755761"/>
              <a:gd name="connsiteX6" fmla="*/ 45581 w 1604472"/>
              <a:gd name="connsiteY6" fmla="*/ 165890 h 755761"/>
              <a:gd name="connsiteX0" fmla="*/ 20323 w 1579214"/>
              <a:gd name="connsiteY0" fmla="*/ 167893 h 757764"/>
              <a:gd name="connsiteX1" fmla="*/ 762217 w 1579214"/>
              <a:gd name="connsiteY1" fmla="*/ 7857 h 757764"/>
              <a:gd name="connsiteX2" fmla="*/ 1579214 w 1579214"/>
              <a:gd name="connsiteY2" fmla="*/ 376882 h 757764"/>
              <a:gd name="connsiteX3" fmla="*/ 762217 w 1579214"/>
              <a:gd name="connsiteY3" fmla="*/ 745907 h 757764"/>
              <a:gd name="connsiteX4" fmla="*/ 326949 w 1579214"/>
              <a:gd name="connsiteY4" fmla="*/ 637157 h 757764"/>
              <a:gd name="connsiteX5" fmla="*/ 101750 w 1579214"/>
              <a:gd name="connsiteY5" fmla="*/ 401625 h 757764"/>
              <a:gd name="connsiteX6" fmla="*/ 20323 w 1579214"/>
              <a:gd name="connsiteY6" fmla="*/ 167893 h 757764"/>
              <a:gd name="connsiteX0" fmla="*/ 36991 w 1595882"/>
              <a:gd name="connsiteY0" fmla="*/ 165881 h 755752"/>
              <a:gd name="connsiteX1" fmla="*/ 778885 w 1595882"/>
              <a:gd name="connsiteY1" fmla="*/ 5845 h 755752"/>
              <a:gd name="connsiteX2" fmla="*/ 1595882 w 1595882"/>
              <a:gd name="connsiteY2" fmla="*/ 374870 h 755752"/>
              <a:gd name="connsiteX3" fmla="*/ 778885 w 1595882"/>
              <a:gd name="connsiteY3" fmla="*/ 743895 h 755752"/>
              <a:gd name="connsiteX4" fmla="*/ 343617 w 1595882"/>
              <a:gd name="connsiteY4" fmla="*/ 635145 h 755752"/>
              <a:gd name="connsiteX5" fmla="*/ 151984 w 1595882"/>
              <a:gd name="connsiteY5" fmla="*/ 398056 h 755752"/>
              <a:gd name="connsiteX6" fmla="*/ 36991 w 1595882"/>
              <a:gd name="connsiteY6" fmla="*/ 165881 h 755752"/>
              <a:gd name="connsiteX0" fmla="*/ 41718 w 1573922"/>
              <a:gd name="connsiteY0" fmla="*/ 161842 h 756122"/>
              <a:gd name="connsiteX1" fmla="*/ 756925 w 1573922"/>
              <a:gd name="connsiteY1" fmla="*/ 6215 h 756122"/>
              <a:gd name="connsiteX2" fmla="*/ 1573922 w 1573922"/>
              <a:gd name="connsiteY2" fmla="*/ 375240 h 756122"/>
              <a:gd name="connsiteX3" fmla="*/ 756925 w 1573922"/>
              <a:gd name="connsiteY3" fmla="*/ 744265 h 756122"/>
              <a:gd name="connsiteX4" fmla="*/ 321657 w 1573922"/>
              <a:gd name="connsiteY4" fmla="*/ 635515 h 756122"/>
              <a:gd name="connsiteX5" fmla="*/ 130024 w 1573922"/>
              <a:gd name="connsiteY5" fmla="*/ 398426 h 756122"/>
              <a:gd name="connsiteX6" fmla="*/ 41718 w 1573922"/>
              <a:gd name="connsiteY6" fmla="*/ 161842 h 756122"/>
              <a:gd name="connsiteX0" fmla="*/ 12138 w 1544342"/>
              <a:gd name="connsiteY0" fmla="*/ 165507 h 759787"/>
              <a:gd name="connsiteX1" fmla="*/ 727345 w 1544342"/>
              <a:gd name="connsiteY1" fmla="*/ 9880 h 759787"/>
              <a:gd name="connsiteX2" fmla="*/ 1544342 w 1544342"/>
              <a:gd name="connsiteY2" fmla="*/ 378905 h 759787"/>
              <a:gd name="connsiteX3" fmla="*/ 727345 w 1544342"/>
              <a:gd name="connsiteY3" fmla="*/ 747930 h 759787"/>
              <a:gd name="connsiteX4" fmla="*/ 292077 w 1544342"/>
              <a:gd name="connsiteY4" fmla="*/ 639180 h 759787"/>
              <a:gd name="connsiteX5" fmla="*/ 100444 w 1544342"/>
              <a:gd name="connsiteY5" fmla="*/ 402091 h 759787"/>
              <a:gd name="connsiteX6" fmla="*/ 12138 w 1544342"/>
              <a:gd name="connsiteY6" fmla="*/ 165507 h 759787"/>
              <a:gd name="connsiteX0" fmla="*/ 40979 w 1573183"/>
              <a:gd name="connsiteY0" fmla="*/ 161975 h 756255"/>
              <a:gd name="connsiteX1" fmla="*/ 756186 w 1573183"/>
              <a:gd name="connsiteY1" fmla="*/ 6348 h 756255"/>
              <a:gd name="connsiteX2" fmla="*/ 1573183 w 1573183"/>
              <a:gd name="connsiteY2" fmla="*/ 375373 h 756255"/>
              <a:gd name="connsiteX3" fmla="*/ 756186 w 1573183"/>
              <a:gd name="connsiteY3" fmla="*/ 744398 h 756255"/>
              <a:gd name="connsiteX4" fmla="*/ 320918 w 1573183"/>
              <a:gd name="connsiteY4" fmla="*/ 635648 h 756255"/>
              <a:gd name="connsiteX5" fmla="*/ 132038 w 1573183"/>
              <a:gd name="connsiteY5" fmla="*/ 419050 h 756255"/>
              <a:gd name="connsiteX6" fmla="*/ 40979 w 1573183"/>
              <a:gd name="connsiteY6" fmla="*/ 161975 h 756255"/>
              <a:gd name="connsiteX0" fmla="*/ 40979 w 1585979"/>
              <a:gd name="connsiteY0" fmla="*/ 161975 h 744423"/>
              <a:gd name="connsiteX1" fmla="*/ 756186 w 1585979"/>
              <a:gd name="connsiteY1" fmla="*/ 6348 h 744423"/>
              <a:gd name="connsiteX2" fmla="*/ 1573183 w 1585979"/>
              <a:gd name="connsiteY2" fmla="*/ 375373 h 744423"/>
              <a:gd name="connsiteX3" fmla="*/ 1220777 w 1585979"/>
              <a:gd name="connsiteY3" fmla="*/ 628385 h 744423"/>
              <a:gd name="connsiteX4" fmla="*/ 756186 w 1585979"/>
              <a:gd name="connsiteY4" fmla="*/ 744398 h 744423"/>
              <a:gd name="connsiteX5" fmla="*/ 320918 w 1585979"/>
              <a:gd name="connsiteY5" fmla="*/ 635648 h 744423"/>
              <a:gd name="connsiteX6" fmla="*/ 132038 w 1585979"/>
              <a:gd name="connsiteY6" fmla="*/ 419050 h 744423"/>
              <a:gd name="connsiteX7" fmla="*/ 40979 w 1585979"/>
              <a:gd name="connsiteY7" fmla="*/ 161975 h 744423"/>
              <a:gd name="connsiteX0" fmla="*/ 40979 w 1587894"/>
              <a:gd name="connsiteY0" fmla="*/ 161975 h 744554"/>
              <a:gd name="connsiteX1" fmla="*/ 756186 w 1587894"/>
              <a:gd name="connsiteY1" fmla="*/ 6348 h 744554"/>
              <a:gd name="connsiteX2" fmla="*/ 1573183 w 1587894"/>
              <a:gd name="connsiteY2" fmla="*/ 375373 h 744554"/>
              <a:gd name="connsiteX3" fmla="*/ 1267560 w 1587894"/>
              <a:gd name="connsiteY3" fmla="*/ 652138 h 744554"/>
              <a:gd name="connsiteX4" fmla="*/ 756186 w 1587894"/>
              <a:gd name="connsiteY4" fmla="*/ 744398 h 744554"/>
              <a:gd name="connsiteX5" fmla="*/ 320918 w 1587894"/>
              <a:gd name="connsiteY5" fmla="*/ 635648 h 744554"/>
              <a:gd name="connsiteX6" fmla="*/ 132038 w 1587894"/>
              <a:gd name="connsiteY6" fmla="*/ 419050 h 744554"/>
              <a:gd name="connsiteX7" fmla="*/ 40979 w 1587894"/>
              <a:gd name="connsiteY7" fmla="*/ 161975 h 744554"/>
              <a:gd name="connsiteX0" fmla="*/ 40979 w 1588908"/>
              <a:gd name="connsiteY0" fmla="*/ 161975 h 744554"/>
              <a:gd name="connsiteX1" fmla="*/ 756186 w 1588908"/>
              <a:gd name="connsiteY1" fmla="*/ 6348 h 744554"/>
              <a:gd name="connsiteX2" fmla="*/ 1573183 w 1588908"/>
              <a:gd name="connsiteY2" fmla="*/ 375373 h 744554"/>
              <a:gd name="connsiteX3" fmla="*/ 1267560 w 1588908"/>
              <a:gd name="connsiteY3" fmla="*/ 652138 h 744554"/>
              <a:gd name="connsiteX4" fmla="*/ 756186 w 1588908"/>
              <a:gd name="connsiteY4" fmla="*/ 744398 h 744554"/>
              <a:gd name="connsiteX5" fmla="*/ 320918 w 1588908"/>
              <a:gd name="connsiteY5" fmla="*/ 635648 h 744554"/>
              <a:gd name="connsiteX6" fmla="*/ 132038 w 1588908"/>
              <a:gd name="connsiteY6" fmla="*/ 419050 h 744554"/>
              <a:gd name="connsiteX7" fmla="*/ 40979 w 1588908"/>
              <a:gd name="connsiteY7" fmla="*/ 161975 h 744554"/>
              <a:gd name="connsiteX0" fmla="*/ 40979 w 1588908"/>
              <a:gd name="connsiteY0" fmla="*/ 161975 h 744504"/>
              <a:gd name="connsiteX1" fmla="*/ 756186 w 1588908"/>
              <a:gd name="connsiteY1" fmla="*/ 6348 h 744504"/>
              <a:gd name="connsiteX2" fmla="*/ 1573183 w 1588908"/>
              <a:gd name="connsiteY2" fmla="*/ 375373 h 744504"/>
              <a:gd name="connsiteX3" fmla="*/ 1267560 w 1588908"/>
              <a:gd name="connsiteY3" fmla="*/ 652138 h 744504"/>
              <a:gd name="connsiteX4" fmla="*/ 756186 w 1588908"/>
              <a:gd name="connsiteY4" fmla="*/ 744398 h 744504"/>
              <a:gd name="connsiteX5" fmla="*/ 320918 w 1588908"/>
              <a:gd name="connsiteY5" fmla="*/ 635648 h 744504"/>
              <a:gd name="connsiteX6" fmla="*/ 132038 w 1588908"/>
              <a:gd name="connsiteY6" fmla="*/ 419050 h 744504"/>
              <a:gd name="connsiteX7" fmla="*/ 40979 w 1588908"/>
              <a:gd name="connsiteY7" fmla="*/ 161975 h 744504"/>
              <a:gd name="connsiteX0" fmla="*/ 40979 w 1589059"/>
              <a:gd name="connsiteY0" fmla="*/ 161975 h 744504"/>
              <a:gd name="connsiteX1" fmla="*/ 756186 w 1589059"/>
              <a:gd name="connsiteY1" fmla="*/ 6348 h 744504"/>
              <a:gd name="connsiteX2" fmla="*/ 1573183 w 1589059"/>
              <a:gd name="connsiteY2" fmla="*/ 375373 h 744504"/>
              <a:gd name="connsiteX3" fmla="*/ 1267560 w 1589059"/>
              <a:gd name="connsiteY3" fmla="*/ 652138 h 744504"/>
              <a:gd name="connsiteX4" fmla="*/ 756186 w 1589059"/>
              <a:gd name="connsiteY4" fmla="*/ 744398 h 744504"/>
              <a:gd name="connsiteX5" fmla="*/ 320918 w 1589059"/>
              <a:gd name="connsiteY5" fmla="*/ 635648 h 744504"/>
              <a:gd name="connsiteX6" fmla="*/ 132038 w 1589059"/>
              <a:gd name="connsiteY6" fmla="*/ 419050 h 744504"/>
              <a:gd name="connsiteX7" fmla="*/ 40979 w 1589059"/>
              <a:gd name="connsiteY7" fmla="*/ 161975 h 744504"/>
              <a:gd name="connsiteX0" fmla="*/ 40979 w 1558499"/>
              <a:gd name="connsiteY0" fmla="*/ 159327 h 741856"/>
              <a:gd name="connsiteX1" fmla="*/ 756186 w 1558499"/>
              <a:gd name="connsiteY1" fmla="*/ 3700 h 741856"/>
              <a:gd name="connsiteX2" fmla="*/ 1540656 w 1558499"/>
              <a:gd name="connsiteY2" fmla="*/ 312402 h 741856"/>
              <a:gd name="connsiteX3" fmla="*/ 1267560 w 1558499"/>
              <a:gd name="connsiteY3" fmla="*/ 649490 h 741856"/>
              <a:gd name="connsiteX4" fmla="*/ 756186 w 1558499"/>
              <a:gd name="connsiteY4" fmla="*/ 741750 h 741856"/>
              <a:gd name="connsiteX5" fmla="*/ 320918 w 1558499"/>
              <a:gd name="connsiteY5" fmla="*/ 633000 h 741856"/>
              <a:gd name="connsiteX6" fmla="*/ 132038 w 1558499"/>
              <a:gd name="connsiteY6" fmla="*/ 416402 h 741856"/>
              <a:gd name="connsiteX7" fmla="*/ 40979 w 1558499"/>
              <a:gd name="connsiteY7" fmla="*/ 159327 h 741856"/>
              <a:gd name="connsiteX0" fmla="*/ 42816 w 1560336"/>
              <a:gd name="connsiteY0" fmla="*/ 132473 h 715002"/>
              <a:gd name="connsiteX1" fmla="*/ 783283 w 1560336"/>
              <a:gd name="connsiteY1" fmla="*/ 4465 h 715002"/>
              <a:gd name="connsiteX2" fmla="*/ 1542493 w 1560336"/>
              <a:gd name="connsiteY2" fmla="*/ 285548 h 715002"/>
              <a:gd name="connsiteX3" fmla="*/ 1269397 w 1560336"/>
              <a:gd name="connsiteY3" fmla="*/ 622636 h 715002"/>
              <a:gd name="connsiteX4" fmla="*/ 758023 w 1560336"/>
              <a:gd name="connsiteY4" fmla="*/ 714896 h 715002"/>
              <a:gd name="connsiteX5" fmla="*/ 322755 w 1560336"/>
              <a:gd name="connsiteY5" fmla="*/ 606146 h 715002"/>
              <a:gd name="connsiteX6" fmla="*/ 133875 w 1560336"/>
              <a:gd name="connsiteY6" fmla="*/ 389548 h 715002"/>
              <a:gd name="connsiteX7" fmla="*/ 42816 w 1560336"/>
              <a:gd name="connsiteY7" fmla="*/ 132473 h 715002"/>
              <a:gd name="connsiteX0" fmla="*/ 42816 w 1560218"/>
              <a:gd name="connsiteY0" fmla="*/ 132473 h 715002"/>
              <a:gd name="connsiteX1" fmla="*/ 783283 w 1560218"/>
              <a:gd name="connsiteY1" fmla="*/ 4465 h 715002"/>
              <a:gd name="connsiteX2" fmla="*/ 1542493 w 1560218"/>
              <a:gd name="connsiteY2" fmla="*/ 285548 h 715002"/>
              <a:gd name="connsiteX3" fmla="*/ 1269397 w 1560218"/>
              <a:gd name="connsiteY3" fmla="*/ 622636 h 715002"/>
              <a:gd name="connsiteX4" fmla="*/ 758023 w 1560218"/>
              <a:gd name="connsiteY4" fmla="*/ 714896 h 715002"/>
              <a:gd name="connsiteX5" fmla="*/ 322755 w 1560218"/>
              <a:gd name="connsiteY5" fmla="*/ 606146 h 715002"/>
              <a:gd name="connsiteX6" fmla="*/ 133875 w 1560218"/>
              <a:gd name="connsiteY6" fmla="*/ 389548 h 715002"/>
              <a:gd name="connsiteX7" fmla="*/ 42816 w 1560218"/>
              <a:gd name="connsiteY7" fmla="*/ 132473 h 715002"/>
              <a:gd name="connsiteX0" fmla="*/ 42816 w 1561641"/>
              <a:gd name="connsiteY0" fmla="*/ 132473 h 715002"/>
              <a:gd name="connsiteX1" fmla="*/ 783283 w 1561641"/>
              <a:gd name="connsiteY1" fmla="*/ 4465 h 715002"/>
              <a:gd name="connsiteX2" fmla="*/ 1542493 w 1561641"/>
              <a:gd name="connsiteY2" fmla="*/ 285548 h 715002"/>
              <a:gd name="connsiteX3" fmla="*/ 1269397 w 1561641"/>
              <a:gd name="connsiteY3" fmla="*/ 622636 h 715002"/>
              <a:gd name="connsiteX4" fmla="*/ 758023 w 1561641"/>
              <a:gd name="connsiteY4" fmla="*/ 714896 h 715002"/>
              <a:gd name="connsiteX5" fmla="*/ 322755 w 1561641"/>
              <a:gd name="connsiteY5" fmla="*/ 606146 h 715002"/>
              <a:gd name="connsiteX6" fmla="*/ 133875 w 1561641"/>
              <a:gd name="connsiteY6" fmla="*/ 389548 h 715002"/>
              <a:gd name="connsiteX7" fmla="*/ 42816 w 1561641"/>
              <a:gd name="connsiteY7" fmla="*/ 132473 h 715002"/>
              <a:gd name="connsiteX0" fmla="*/ 42816 w 1550402"/>
              <a:gd name="connsiteY0" fmla="*/ 132473 h 715002"/>
              <a:gd name="connsiteX1" fmla="*/ 783283 w 1550402"/>
              <a:gd name="connsiteY1" fmla="*/ 4465 h 715002"/>
              <a:gd name="connsiteX2" fmla="*/ 1542493 w 1550402"/>
              <a:gd name="connsiteY2" fmla="*/ 285548 h 715002"/>
              <a:gd name="connsiteX3" fmla="*/ 1269397 w 1550402"/>
              <a:gd name="connsiteY3" fmla="*/ 622636 h 715002"/>
              <a:gd name="connsiteX4" fmla="*/ 758023 w 1550402"/>
              <a:gd name="connsiteY4" fmla="*/ 714896 h 715002"/>
              <a:gd name="connsiteX5" fmla="*/ 322755 w 1550402"/>
              <a:gd name="connsiteY5" fmla="*/ 606146 h 715002"/>
              <a:gd name="connsiteX6" fmla="*/ 133875 w 1550402"/>
              <a:gd name="connsiteY6" fmla="*/ 389548 h 715002"/>
              <a:gd name="connsiteX7" fmla="*/ 42816 w 1550402"/>
              <a:gd name="connsiteY7" fmla="*/ 132473 h 715002"/>
              <a:gd name="connsiteX0" fmla="*/ 42816 w 1550402"/>
              <a:gd name="connsiteY0" fmla="*/ 132473 h 715002"/>
              <a:gd name="connsiteX1" fmla="*/ 783283 w 1550402"/>
              <a:gd name="connsiteY1" fmla="*/ 4465 h 715002"/>
              <a:gd name="connsiteX2" fmla="*/ 1542493 w 1550402"/>
              <a:gd name="connsiteY2" fmla="*/ 285548 h 715002"/>
              <a:gd name="connsiteX3" fmla="*/ 1269397 w 1550402"/>
              <a:gd name="connsiteY3" fmla="*/ 622636 h 715002"/>
              <a:gd name="connsiteX4" fmla="*/ 758023 w 1550402"/>
              <a:gd name="connsiteY4" fmla="*/ 714896 h 715002"/>
              <a:gd name="connsiteX5" fmla="*/ 322755 w 1550402"/>
              <a:gd name="connsiteY5" fmla="*/ 606146 h 715002"/>
              <a:gd name="connsiteX6" fmla="*/ 133875 w 1550402"/>
              <a:gd name="connsiteY6" fmla="*/ 389548 h 715002"/>
              <a:gd name="connsiteX7" fmla="*/ 42816 w 1550402"/>
              <a:gd name="connsiteY7" fmla="*/ 132473 h 715002"/>
              <a:gd name="connsiteX0" fmla="*/ 42816 w 1550568"/>
              <a:gd name="connsiteY0" fmla="*/ 132473 h 715002"/>
              <a:gd name="connsiteX1" fmla="*/ 783283 w 1550568"/>
              <a:gd name="connsiteY1" fmla="*/ 4465 h 715002"/>
              <a:gd name="connsiteX2" fmla="*/ 1542493 w 1550568"/>
              <a:gd name="connsiteY2" fmla="*/ 285548 h 715002"/>
              <a:gd name="connsiteX3" fmla="*/ 1269397 w 1550568"/>
              <a:gd name="connsiteY3" fmla="*/ 622636 h 715002"/>
              <a:gd name="connsiteX4" fmla="*/ 758023 w 1550568"/>
              <a:gd name="connsiteY4" fmla="*/ 714896 h 715002"/>
              <a:gd name="connsiteX5" fmla="*/ 322755 w 1550568"/>
              <a:gd name="connsiteY5" fmla="*/ 606146 h 715002"/>
              <a:gd name="connsiteX6" fmla="*/ 133875 w 1550568"/>
              <a:gd name="connsiteY6" fmla="*/ 389548 h 715002"/>
              <a:gd name="connsiteX7" fmla="*/ 42816 w 1550568"/>
              <a:gd name="connsiteY7" fmla="*/ 132473 h 715002"/>
              <a:gd name="connsiteX0" fmla="*/ 44329 w 1552081"/>
              <a:gd name="connsiteY0" fmla="*/ 114661 h 697190"/>
              <a:gd name="connsiteX1" fmla="*/ 805595 w 1552081"/>
              <a:gd name="connsiteY1" fmla="*/ 5178 h 697190"/>
              <a:gd name="connsiteX2" fmla="*/ 1544006 w 1552081"/>
              <a:gd name="connsiteY2" fmla="*/ 267736 h 697190"/>
              <a:gd name="connsiteX3" fmla="*/ 1270910 w 1552081"/>
              <a:gd name="connsiteY3" fmla="*/ 604824 h 697190"/>
              <a:gd name="connsiteX4" fmla="*/ 759536 w 1552081"/>
              <a:gd name="connsiteY4" fmla="*/ 697084 h 697190"/>
              <a:gd name="connsiteX5" fmla="*/ 324268 w 1552081"/>
              <a:gd name="connsiteY5" fmla="*/ 588334 h 697190"/>
              <a:gd name="connsiteX6" fmla="*/ 135388 w 1552081"/>
              <a:gd name="connsiteY6" fmla="*/ 371736 h 697190"/>
              <a:gd name="connsiteX7" fmla="*/ 44329 w 1552081"/>
              <a:gd name="connsiteY7" fmla="*/ 114661 h 697190"/>
              <a:gd name="connsiteX0" fmla="*/ 31811 w 1539563"/>
              <a:gd name="connsiteY0" fmla="*/ 116559 h 699088"/>
              <a:gd name="connsiteX1" fmla="*/ 793077 w 1539563"/>
              <a:gd name="connsiteY1" fmla="*/ 7076 h 699088"/>
              <a:gd name="connsiteX2" fmla="*/ 1531488 w 1539563"/>
              <a:gd name="connsiteY2" fmla="*/ 269634 h 699088"/>
              <a:gd name="connsiteX3" fmla="*/ 1258392 w 1539563"/>
              <a:gd name="connsiteY3" fmla="*/ 606722 h 699088"/>
              <a:gd name="connsiteX4" fmla="*/ 747018 w 1539563"/>
              <a:gd name="connsiteY4" fmla="*/ 698982 h 699088"/>
              <a:gd name="connsiteX5" fmla="*/ 311750 w 1539563"/>
              <a:gd name="connsiteY5" fmla="*/ 590232 h 699088"/>
              <a:gd name="connsiteX6" fmla="*/ 122870 w 1539563"/>
              <a:gd name="connsiteY6" fmla="*/ 373634 h 699088"/>
              <a:gd name="connsiteX7" fmla="*/ 31811 w 1539563"/>
              <a:gd name="connsiteY7" fmla="*/ 116559 h 699088"/>
              <a:gd name="connsiteX0" fmla="*/ 48334 w 1492816"/>
              <a:gd name="connsiteY0" fmla="*/ 109670 h 700469"/>
              <a:gd name="connsiteX1" fmla="*/ 746330 w 1492816"/>
              <a:gd name="connsiteY1" fmla="*/ 8457 h 700469"/>
              <a:gd name="connsiteX2" fmla="*/ 1484741 w 1492816"/>
              <a:gd name="connsiteY2" fmla="*/ 271015 h 700469"/>
              <a:gd name="connsiteX3" fmla="*/ 1211645 w 1492816"/>
              <a:gd name="connsiteY3" fmla="*/ 608103 h 700469"/>
              <a:gd name="connsiteX4" fmla="*/ 700271 w 1492816"/>
              <a:gd name="connsiteY4" fmla="*/ 700363 h 700469"/>
              <a:gd name="connsiteX5" fmla="*/ 265003 w 1492816"/>
              <a:gd name="connsiteY5" fmla="*/ 591613 h 700469"/>
              <a:gd name="connsiteX6" fmla="*/ 76123 w 1492816"/>
              <a:gd name="connsiteY6" fmla="*/ 375015 h 700469"/>
              <a:gd name="connsiteX7" fmla="*/ 48334 w 1492816"/>
              <a:gd name="connsiteY7" fmla="*/ 109670 h 700469"/>
              <a:gd name="connsiteX0" fmla="*/ 42473 w 1486955"/>
              <a:gd name="connsiteY0" fmla="*/ 111652 h 702451"/>
              <a:gd name="connsiteX1" fmla="*/ 740469 w 1486955"/>
              <a:gd name="connsiteY1" fmla="*/ 10439 h 702451"/>
              <a:gd name="connsiteX2" fmla="*/ 1478880 w 1486955"/>
              <a:gd name="connsiteY2" fmla="*/ 272997 h 702451"/>
              <a:gd name="connsiteX3" fmla="*/ 1205784 w 1486955"/>
              <a:gd name="connsiteY3" fmla="*/ 610085 h 702451"/>
              <a:gd name="connsiteX4" fmla="*/ 694410 w 1486955"/>
              <a:gd name="connsiteY4" fmla="*/ 702345 h 702451"/>
              <a:gd name="connsiteX5" fmla="*/ 259142 w 1486955"/>
              <a:gd name="connsiteY5" fmla="*/ 593595 h 702451"/>
              <a:gd name="connsiteX6" fmla="*/ 70262 w 1486955"/>
              <a:gd name="connsiteY6" fmla="*/ 376997 h 702451"/>
              <a:gd name="connsiteX7" fmla="*/ 42473 w 1486955"/>
              <a:gd name="connsiteY7" fmla="*/ 111652 h 702451"/>
              <a:gd name="connsiteX0" fmla="*/ 51196 w 1475452"/>
              <a:gd name="connsiteY0" fmla="*/ 111234 h 702575"/>
              <a:gd name="connsiteX1" fmla="*/ 728966 w 1475452"/>
              <a:gd name="connsiteY1" fmla="*/ 10563 h 702575"/>
              <a:gd name="connsiteX2" fmla="*/ 1467377 w 1475452"/>
              <a:gd name="connsiteY2" fmla="*/ 273121 h 702575"/>
              <a:gd name="connsiteX3" fmla="*/ 1194281 w 1475452"/>
              <a:gd name="connsiteY3" fmla="*/ 610209 h 702575"/>
              <a:gd name="connsiteX4" fmla="*/ 682907 w 1475452"/>
              <a:gd name="connsiteY4" fmla="*/ 702469 h 702575"/>
              <a:gd name="connsiteX5" fmla="*/ 247639 w 1475452"/>
              <a:gd name="connsiteY5" fmla="*/ 593719 h 702575"/>
              <a:gd name="connsiteX6" fmla="*/ 58759 w 1475452"/>
              <a:gd name="connsiteY6" fmla="*/ 377121 h 702575"/>
              <a:gd name="connsiteX7" fmla="*/ 51196 w 1475452"/>
              <a:gd name="connsiteY7" fmla="*/ 111234 h 70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5452" h="702575">
                <a:moveTo>
                  <a:pt x="51196" y="111234"/>
                </a:moveTo>
                <a:cubicBezTo>
                  <a:pt x="120363" y="5218"/>
                  <a:pt x="492936" y="-16418"/>
                  <a:pt x="728966" y="10563"/>
                </a:cubicBezTo>
                <a:cubicBezTo>
                  <a:pt x="964996" y="37544"/>
                  <a:pt x="1392538" y="162798"/>
                  <a:pt x="1467377" y="273121"/>
                </a:cubicBezTo>
                <a:cubicBezTo>
                  <a:pt x="1510689" y="402709"/>
                  <a:pt x="1374063" y="560043"/>
                  <a:pt x="1194281" y="610209"/>
                </a:cubicBezTo>
                <a:cubicBezTo>
                  <a:pt x="1040843" y="654409"/>
                  <a:pt x="840681" y="705217"/>
                  <a:pt x="682907" y="702469"/>
                </a:cubicBezTo>
                <a:cubicBezTo>
                  <a:pt x="525133" y="699721"/>
                  <a:pt x="344786" y="661214"/>
                  <a:pt x="247639" y="593719"/>
                </a:cubicBezTo>
                <a:cubicBezTo>
                  <a:pt x="153518" y="519739"/>
                  <a:pt x="110275" y="447118"/>
                  <a:pt x="58759" y="377121"/>
                </a:cubicBezTo>
                <a:cubicBezTo>
                  <a:pt x="-18598" y="278452"/>
                  <a:pt x="-17971" y="217250"/>
                  <a:pt x="51196" y="111234"/>
                </a:cubicBezTo>
                <a:close/>
              </a:path>
            </a:pathLst>
          </a:custGeom>
          <a:solidFill>
            <a:srgbClr val="FF0000">
              <a:alpha val="40000"/>
            </a:srgbClr>
          </a:solidFill>
          <a:ln>
            <a:noFill/>
          </a:ln>
          <a:effectLst>
            <a:glow rad="317500">
              <a:srgbClr val="FF0000">
                <a:alpha val="30000"/>
              </a:srgbClr>
            </a:glow>
            <a:outerShdw blurRad="40000" dist="23000" dir="5400000" rotWithShape="0">
              <a:srgbClr val="000000">
                <a:alpha val="35000"/>
              </a:srgbClr>
            </a:outerShdw>
            <a:softEdge rad="635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4574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0" presetClass="path" presetSubtype="0" repeatCount="indefinite" accel="50000" fill="hold" grpId="0" nodeType="withEffect">
                                  <p:stCondLst>
                                    <p:cond delay="0"/>
                                  </p:stCondLst>
                                  <p:childTnLst>
                                    <p:animMotion origin="layout" path="M 0.00625 -0.00371 L -0.48004 0.28102 C -0.49601 0.28796 -0.49948 0.28773 -0.50573 0.28842 L -0.51337 0.28819 L -0.51823 0.28564 L -0.53403 0.27129 L -0.54219 0.26435 " pathEditMode="relative" rAng="0" ptsTypes="AfAAAAA">
                                      <p:cBhvr>
                                        <p:cTn id="12" dur="2000" fill="hold"/>
                                        <p:tgtEl>
                                          <p:spTgt spid="2"/>
                                        </p:tgtEl>
                                        <p:attrNameLst>
                                          <p:attrName>ppt_x</p:attrName>
                                          <p:attrName>ppt_y</p:attrName>
                                        </p:attrNameLst>
                                      </p:cBhvr>
                                      <p:rCtr x="-27431" y="14606"/>
                                    </p:animMotion>
                                  </p:childTnLst>
                                </p:cTn>
                              </p:par>
                              <p:par>
                                <p:cTn id="13" presetID="0" presetClass="path" presetSubtype="0" repeatCount="indefinite" accel="50000" fill="hold" grpId="0" nodeType="withEffect">
                                  <p:stCondLst>
                                    <p:cond delay="0"/>
                                  </p:stCondLst>
                                  <p:childTnLst>
                                    <p:animMotion origin="layout" path="M 0.00625 -0.0037 L -0.48013 0.28109 C -0.4961 0.28803 -0.49349 0.29081 -0.49575 0.29521 L -0.49315 0.31096 L -0.48447 0.32091 L -0.477 0.32763 L -0.4652 0.33758 " pathEditMode="relative" rAng="0" ptsTypes="AfAAAAA">
                                      <p:cBhvr>
                                        <p:cTn id="14" dur="2000" fill="hold"/>
                                        <p:tgtEl>
                                          <p:spTgt spid="19"/>
                                        </p:tgtEl>
                                        <p:attrNameLst>
                                          <p:attrName>ppt_x</p:attrName>
                                          <p:attrName>ppt_y</p:attrName>
                                        </p:attrNameLst>
                                      </p:cBhvr>
                                      <p:rCtr x="-25117" y="17064"/>
                                    </p:animMotion>
                                  </p:childTnLst>
                                </p:cTn>
                              </p:par>
                              <p:par>
                                <p:cTn id="15" presetID="10" presetClass="entr" presetSubtype="0" fill="hold" grpId="1" nodeType="withEffect">
                                  <p:stCondLst>
                                    <p:cond delay="10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1" nodeType="withEffect">
                                  <p:stCondLst>
                                    <p:cond delay="10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0" presetClass="path" presetSubtype="0" repeatCount="indefinite" accel="50000" fill="hold" grpId="0" nodeType="withEffect">
                                  <p:stCondLst>
                                    <p:cond delay="1000"/>
                                  </p:stCondLst>
                                  <p:childTnLst>
                                    <p:animMotion origin="layout" path="M 0.00625 -0.00371 L -0.48004 0.28102 C -0.49601 0.28796 -0.49948 0.28773 -0.50573 0.28842 L -0.51337 0.28819 L -0.51823 0.28564 L -0.53403 0.27129 L -0.54219 0.26435 " pathEditMode="relative" rAng="0" ptsTypes="AfAAAAA">
                                      <p:cBhvr>
                                        <p:cTn id="22" dur="2000" fill="hold"/>
                                        <p:tgtEl>
                                          <p:spTgt spid="23"/>
                                        </p:tgtEl>
                                        <p:attrNameLst>
                                          <p:attrName>ppt_x</p:attrName>
                                          <p:attrName>ppt_y</p:attrName>
                                        </p:attrNameLst>
                                      </p:cBhvr>
                                      <p:rCtr x="-27431" y="14606"/>
                                    </p:animMotion>
                                  </p:childTnLst>
                                </p:cTn>
                              </p:par>
                              <p:par>
                                <p:cTn id="23" presetID="0" presetClass="path" presetSubtype="0" repeatCount="indefinite" accel="50000" fill="hold" grpId="0" nodeType="withEffect">
                                  <p:stCondLst>
                                    <p:cond delay="1000"/>
                                  </p:stCondLst>
                                  <p:childTnLst>
                                    <p:animMotion origin="layout" path="M 0.00625 -0.0037 L -0.48013 0.28109 C -0.4961 0.28803 -0.49349 0.29081 -0.49575 0.29521 L -0.49315 0.31096 L -0.48447 0.32091 L -0.477 0.32763 L -0.4652 0.33758 " pathEditMode="relative" rAng="0" ptsTypes="AfAAAAA">
                                      <p:cBhvr>
                                        <p:cTn id="24" dur="2000" fill="hold"/>
                                        <p:tgtEl>
                                          <p:spTgt spid="24"/>
                                        </p:tgtEl>
                                        <p:attrNameLst>
                                          <p:attrName>ppt_x</p:attrName>
                                          <p:attrName>ppt_y</p:attrName>
                                        </p:attrNameLst>
                                      </p:cBhvr>
                                      <p:rCtr x="-25117" y="17064"/>
                                    </p:animMotion>
                                  </p:childTnLst>
                                </p:cTn>
                              </p:par>
                              <p:par>
                                <p:cTn id="25" presetID="10" presetClass="entr" presetSubtype="0" fill="hold" grpId="0" nodeType="withEffect">
                                  <p:stCondLst>
                                    <p:cond delay="200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200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0" presetClass="path" presetSubtype="0" repeatCount="indefinite" fill="hold" grpId="1" nodeType="withEffect">
                                  <p:stCondLst>
                                    <p:cond delay="0"/>
                                  </p:stCondLst>
                                  <p:childTnLst>
                                    <p:animMotion origin="layout" path="M -3.56188E-6 -2.30734E-6 L 0.15345 -0.08887 C 0.16768 -0.09488 0.16629 -0.09488 0.17272 -0.09697 L 0.1925 -0.10206 L 0.21524 -0.10622 L 0.23833 -0.11155 L 0.26662 -0.12335 L 0.29179 -0.137 L 0.55355 -0.28882 " pathEditMode="relative" rAng="0" ptsTypes="AfAAAAAAA">
                                      <p:cBhvr>
                                        <p:cTn id="32" dur="2000" fill="hold"/>
                                        <p:tgtEl>
                                          <p:spTgt spid="25"/>
                                        </p:tgtEl>
                                        <p:attrNameLst>
                                          <p:attrName>ppt_x</p:attrName>
                                          <p:attrName>ppt_y</p:attrName>
                                        </p:attrNameLst>
                                      </p:cBhvr>
                                      <p:rCtr x="27669" y="-14441"/>
                                    </p:animMotion>
                                  </p:childTnLst>
                                </p:cTn>
                              </p:par>
                              <p:par>
                                <p:cTn id="33" presetID="0" presetClass="path" presetSubtype="0" repeatCount="indefinite" fill="hold" grpId="1" nodeType="withEffect">
                                  <p:stCondLst>
                                    <p:cond delay="0"/>
                                  </p:stCondLst>
                                  <p:childTnLst>
                                    <p:animMotion origin="layout" path="M 4.82723E-7 -4.04723E-6 L 0.16513 -0.0933 L 0.17208 -0.0977 L 0.17833 -0.10349 L 0.18389 -0.10998 L 0.18857 -0.11623 C 0.19048 -0.11877 0.19326 -0.12248 0.19517 -0.12502 L 0.20038 -0.13104 L 0.2075 -0.13591 L 0.23251 -0.15026 L 0.51606 -0.31488 " pathEditMode="relative" rAng="0" ptsTypes="AAAAAaAAAAA">
                                      <p:cBhvr>
                                        <p:cTn id="34" dur="2000" fill="hold"/>
                                        <p:tgtEl>
                                          <p:spTgt spid="26"/>
                                        </p:tgtEl>
                                        <p:attrNameLst>
                                          <p:attrName>ppt_x</p:attrName>
                                          <p:attrName>ppt_y</p:attrName>
                                        </p:attrNameLst>
                                      </p:cBhvr>
                                      <p:rCtr x="25803" y="-15744"/>
                                    </p:animMotion>
                                  </p:childTnLst>
                                </p:cTn>
                              </p:par>
                              <p:par>
                                <p:cTn id="35" presetID="10" presetClass="entr" presetSubtype="0" fill="hold" grpId="0" nodeType="withEffect">
                                  <p:stCondLst>
                                    <p:cond delay="300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grpId="0" nodeType="withEffect">
                                  <p:stCondLst>
                                    <p:cond delay="300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0" presetClass="path" presetSubtype="0" repeatCount="indefinite" fill="hold" grpId="1" nodeType="withEffect">
                                  <p:stCondLst>
                                    <p:cond delay="3000"/>
                                  </p:stCondLst>
                                  <p:childTnLst>
                                    <p:animMotion origin="layout" path="M -3.56188E-6 -2.30734E-6 L 0.15345 -0.08887 C 0.16768 -0.09488 0.16629 -0.09488 0.17272 -0.09697 L 0.1925 -0.10206 L 0.21524 -0.10622 L 0.23833 -0.11155 L 0.26662 -0.12335 L 0.29179 -0.137 L 0.55355 -0.28882 " pathEditMode="relative" rAng="0" ptsTypes="AfAAAAAAA">
                                      <p:cBhvr>
                                        <p:cTn id="42" dur="2000" fill="hold"/>
                                        <p:tgtEl>
                                          <p:spTgt spid="30"/>
                                        </p:tgtEl>
                                        <p:attrNameLst>
                                          <p:attrName>ppt_x</p:attrName>
                                          <p:attrName>ppt_y</p:attrName>
                                        </p:attrNameLst>
                                      </p:cBhvr>
                                      <p:rCtr x="27669" y="-14441"/>
                                    </p:animMotion>
                                  </p:childTnLst>
                                </p:cTn>
                              </p:par>
                              <p:par>
                                <p:cTn id="43" presetID="0" presetClass="path" presetSubtype="0" repeatCount="indefinite" fill="hold" grpId="1" nodeType="withEffect">
                                  <p:stCondLst>
                                    <p:cond delay="3000"/>
                                  </p:stCondLst>
                                  <p:childTnLst>
                                    <p:animMotion origin="layout" path="M 4.82723E-7 -4.04723E-6 L 0.16513 -0.0933 L 0.17208 -0.0977 L 0.17833 -0.10349 L 0.18389 -0.10998 L 0.18857 -0.11623 C 0.19048 -0.11877 0.19326 -0.12248 0.19517 -0.12502 L 0.20038 -0.13104 L 0.2075 -0.13591 L 0.23251 -0.15026 L 0.51606 -0.31488 " pathEditMode="relative" rAng="0" ptsTypes="AAAAAaAAAAA">
                                      <p:cBhvr>
                                        <p:cTn id="44" dur="2000" fill="hold"/>
                                        <p:tgtEl>
                                          <p:spTgt spid="32"/>
                                        </p:tgtEl>
                                        <p:attrNameLst>
                                          <p:attrName>ppt_x</p:attrName>
                                          <p:attrName>ppt_y</p:attrName>
                                        </p:attrNameLst>
                                      </p:cBhvr>
                                      <p:rCtr x="25803" y="-15744"/>
                                    </p:animMotion>
                                  </p:childTnLst>
                                </p:cTn>
                              </p:par>
                              <p:par>
                                <p:cTn id="45" presetID="1" presetClass="entr" presetSubtype="0" fill="hold" grpId="0" nodeType="withEffect">
                                  <p:stCondLst>
                                    <p:cond delay="2000"/>
                                  </p:stCondLst>
                                  <p:childTnLst>
                                    <p:set>
                                      <p:cBhvr>
                                        <p:cTn id="46" dur="1" fill="hold">
                                          <p:stCondLst>
                                            <p:cond delay="0"/>
                                          </p:stCondLst>
                                        </p:cTn>
                                        <p:tgtEl>
                                          <p:spTgt spid="3"/>
                                        </p:tgtEl>
                                        <p:attrNameLst>
                                          <p:attrName>style.visibility</p:attrName>
                                        </p:attrNameLst>
                                      </p:cBhvr>
                                      <p:to>
                                        <p:strVal val="visible"/>
                                      </p:to>
                                    </p:set>
                                  </p:childTnLst>
                                </p:cTn>
                              </p:par>
                              <p:par>
                                <p:cTn id="47" presetID="10" presetClass="exit" presetSubtype="0" repeatCount="indefinite" fill="hold" grpId="1" nodeType="withEffect">
                                  <p:stCondLst>
                                    <p:cond delay="2000"/>
                                  </p:stCondLst>
                                  <p:childTnLst>
                                    <p:animEffect transition="out" filter="fade">
                                      <p:cBhvr>
                                        <p:cTn id="48" dur="1000"/>
                                        <p:tgtEl>
                                          <p:spTgt spid="3"/>
                                        </p:tgtEl>
                                      </p:cBhvr>
                                    </p:animEffect>
                                    <p:set>
                                      <p:cBhvr>
                                        <p:cTn id="49"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9" grpId="0" animBg="1"/>
      <p:bldP spid="19" grpId="1" animBg="1"/>
      <p:bldP spid="23" grpId="0" animBg="1"/>
      <p:bldP spid="23" grpId="1" animBg="1"/>
      <p:bldP spid="24" grpId="0" animBg="1"/>
      <p:bldP spid="24" grpId="1" animBg="1"/>
      <p:bldP spid="25" grpId="0" animBg="1"/>
      <p:bldP spid="25" grpId="1" animBg="1"/>
      <p:bldP spid="26" grpId="0" animBg="1"/>
      <p:bldP spid="26" grpId="1" animBg="1"/>
      <p:bldP spid="30" grpId="0" animBg="1"/>
      <p:bldP spid="30" grpId="1" animBg="1"/>
      <p:bldP spid="32" grpId="0" animBg="1"/>
      <p:bldP spid="32" grpId="1" animBg="1"/>
      <p:bldP spid="3" grpId="0" animBg="1"/>
      <p:bldP spid="3"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4890"/>
            <a:ext cx="9070264" cy="729430"/>
          </a:xfrm>
        </p:spPr>
        <p:txBody>
          <a:bodyPr>
            <a:noAutofit/>
          </a:bodyPr>
          <a:lstStyle/>
          <a:p>
            <a:r>
              <a:rPr lang="en-US" sz="2400" dirty="0" smtClean="0"/>
              <a:t>Bubbles created from pressurization clearly identified the Target 11 leak location</a:t>
            </a:r>
            <a:endParaRPr lang="en-US" sz="2400" dirty="0"/>
          </a:p>
        </p:txBody>
      </p:sp>
      <p:sp>
        <p:nvSpPr>
          <p:cNvPr id="3" name="Content Placeholder 2"/>
          <p:cNvSpPr>
            <a:spLocks noGrp="1"/>
          </p:cNvSpPr>
          <p:nvPr>
            <p:ph idx="1"/>
          </p:nvPr>
        </p:nvSpPr>
        <p:spPr>
          <a:xfrm>
            <a:off x="106426" y="873893"/>
            <a:ext cx="8767182" cy="2344231"/>
          </a:xfrm>
        </p:spPr>
        <p:txBody>
          <a:bodyPr>
            <a:normAutofit/>
          </a:bodyPr>
          <a:lstStyle/>
          <a:p>
            <a:pPr>
              <a:spcBef>
                <a:spcPts val="800"/>
              </a:spcBef>
            </a:pPr>
            <a:r>
              <a:rPr lang="en-US" sz="1800" dirty="0"/>
              <a:t>The interstitial region between the mercury and shroud vessels was pressurized during the inspection to force air through leak </a:t>
            </a:r>
            <a:r>
              <a:rPr lang="en-US" sz="1800" dirty="0" smtClean="0"/>
              <a:t>location</a:t>
            </a:r>
          </a:p>
          <a:p>
            <a:pPr>
              <a:spcBef>
                <a:spcPts val="800"/>
              </a:spcBef>
            </a:pPr>
            <a:r>
              <a:rPr lang="en-US" sz="1800" dirty="0" smtClean="0"/>
              <a:t>The articulating videoprobe was positioned to view the front weld of the trapezoidal cover plate and “Snoop” (soapy liquid) was poured down videoprobe cable</a:t>
            </a:r>
          </a:p>
          <a:p>
            <a:pPr>
              <a:spcBef>
                <a:spcPts val="800"/>
              </a:spcBef>
            </a:pPr>
            <a:r>
              <a:rPr lang="en-US" sz="1800" dirty="0" smtClean="0"/>
              <a:t>As the Snoop dripped off the videoprobe tip onto the weld the leak location was clearly identified by </a:t>
            </a:r>
            <a:r>
              <a:rPr lang="en-US" sz="1800" u="sng" dirty="0" smtClean="0"/>
              <a:t>bubbles</a:t>
            </a:r>
            <a:r>
              <a:rPr lang="en-US" sz="1800" dirty="0" smtClean="0"/>
              <a:t> escaping the crack in the leak</a:t>
            </a:r>
            <a:endParaRPr lang="en-US" sz="1800" dirty="0"/>
          </a:p>
          <a:p>
            <a:pPr>
              <a:spcBef>
                <a:spcPts val="800"/>
              </a:spcBef>
            </a:pPr>
            <a:endParaRPr lang="en-US" sz="1800" dirty="0"/>
          </a:p>
        </p:txBody>
      </p:sp>
      <p:pic>
        <p:nvPicPr>
          <p:cNvPr id="4" name="Picture 3" descr="Screen Shot 2014-11-13 at 12.57.1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26" y="3041856"/>
            <a:ext cx="4209191" cy="3021370"/>
          </a:xfrm>
          <a:prstGeom prst="rect">
            <a:avLst/>
          </a:prstGeom>
        </p:spPr>
      </p:pic>
      <p:cxnSp>
        <p:nvCxnSpPr>
          <p:cNvPr id="5" name="Straight Arrow Connector 4"/>
          <p:cNvCxnSpPr/>
          <p:nvPr/>
        </p:nvCxnSpPr>
        <p:spPr>
          <a:xfrm>
            <a:off x="2081928" y="2761937"/>
            <a:ext cx="499041" cy="2047676"/>
          </a:xfrm>
          <a:prstGeom prst="straightConnector1">
            <a:avLst/>
          </a:prstGeom>
          <a:ln w="190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4786" y="5989480"/>
            <a:ext cx="4543213" cy="338554"/>
          </a:xfrm>
          <a:prstGeom prst="rect">
            <a:avLst/>
          </a:prstGeom>
          <a:noFill/>
        </p:spPr>
        <p:txBody>
          <a:bodyPr wrap="square" rtlCol="0">
            <a:spAutoFit/>
          </a:bodyPr>
          <a:lstStyle/>
          <a:p>
            <a:r>
              <a:rPr lang="en-US" sz="1600" dirty="0" smtClean="0"/>
              <a:t>Screen grab from videoprobe inspection of Target 11</a:t>
            </a:r>
            <a:endParaRPr lang="en-US" sz="1600" dirty="0"/>
          </a:p>
        </p:txBody>
      </p:sp>
      <p:grpSp>
        <p:nvGrpSpPr>
          <p:cNvPr id="16" name="Group 15"/>
          <p:cNvGrpSpPr>
            <a:grpSpLocks noChangeAspect="1"/>
          </p:cNvGrpSpPr>
          <p:nvPr/>
        </p:nvGrpSpPr>
        <p:grpSpPr>
          <a:xfrm>
            <a:off x="4792372" y="2955908"/>
            <a:ext cx="2695677" cy="3384969"/>
            <a:chOff x="4084575" y="1003783"/>
            <a:chExt cx="3373201" cy="4235737"/>
          </a:xfrm>
        </p:grpSpPr>
        <p:grpSp>
          <p:nvGrpSpPr>
            <p:cNvPr id="17" name="Group 15"/>
            <p:cNvGrpSpPr>
              <a:grpSpLocks noChangeAspect="1"/>
            </p:cNvGrpSpPr>
            <p:nvPr/>
          </p:nvGrpSpPr>
          <p:grpSpPr bwMode="auto">
            <a:xfrm>
              <a:off x="4084575" y="1003783"/>
              <a:ext cx="3373201" cy="4235737"/>
              <a:chOff x="4092677" y="750357"/>
              <a:chExt cx="5189430" cy="6516603"/>
            </a:xfrm>
          </p:grpSpPr>
          <p:pic>
            <p:nvPicPr>
              <p:cNvPr id="19" name="Picture 6" descr="Dave-5.jpe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51006" y="750357"/>
                <a:ext cx="3779532" cy="3465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7" descr="dave-6.jpe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4092677" y="4607198"/>
                <a:ext cx="5189430" cy="265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Straight Arrow Connector 20"/>
              <p:cNvCxnSpPr/>
              <p:nvPr/>
            </p:nvCxnSpPr>
            <p:spPr>
              <a:xfrm flipH="1">
                <a:off x="4414410" y="2249736"/>
                <a:ext cx="925116" cy="2565387"/>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398930" y="2249736"/>
                <a:ext cx="431609" cy="2565387"/>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grpSp>
        <p:cxnSp>
          <p:nvCxnSpPr>
            <p:cNvPr id="18" name="Straight Connector 17"/>
            <p:cNvCxnSpPr/>
            <p:nvPr/>
          </p:nvCxnSpPr>
          <p:spPr>
            <a:xfrm>
              <a:off x="4895044" y="1978367"/>
              <a:ext cx="1988655" cy="0"/>
            </a:xfrm>
            <a:prstGeom prst="line">
              <a:avLst/>
            </a:prstGeom>
            <a:ln w="25400">
              <a:solidFill>
                <a:srgbClr val="FF0000">
                  <a:alpha val="75000"/>
                </a:srgbClr>
              </a:solidFill>
              <a:prstDash val="sysDash"/>
            </a:ln>
          </p:spPr>
          <p:style>
            <a:lnRef idx="2">
              <a:schemeClr val="accent1"/>
            </a:lnRef>
            <a:fillRef idx="0">
              <a:schemeClr val="accent1"/>
            </a:fillRef>
            <a:effectRef idx="1">
              <a:schemeClr val="accent1"/>
            </a:effectRef>
            <a:fontRef idx="minor">
              <a:schemeClr val="tx1"/>
            </a:fontRef>
          </p:style>
        </p:cxnSp>
      </p:grpSp>
      <p:sp>
        <p:nvSpPr>
          <p:cNvPr id="23" name="TextBox 22"/>
          <p:cNvSpPr txBox="1"/>
          <p:nvPr/>
        </p:nvSpPr>
        <p:spPr>
          <a:xfrm>
            <a:off x="7392778" y="4047622"/>
            <a:ext cx="1786194" cy="584776"/>
          </a:xfrm>
          <a:prstGeom prst="rect">
            <a:avLst/>
          </a:prstGeom>
          <a:noFill/>
        </p:spPr>
        <p:txBody>
          <a:bodyPr wrap="square" rtlCol="0">
            <a:spAutoFit/>
          </a:bodyPr>
          <a:lstStyle/>
          <a:p>
            <a:pPr algn="ctr"/>
            <a:r>
              <a:rPr lang="en-US" sz="1600" dirty="0" smtClean="0"/>
              <a:t>Approximate location of leak in Target 11</a:t>
            </a:r>
            <a:endParaRPr lang="en-US" sz="1600" dirty="0"/>
          </a:p>
        </p:txBody>
      </p:sp>
      <p:sp>
        <p:nvSpPr>
          <p:cNvPr id="24" name="Oval 23"/>
          <p:cNvSpPr/>
          <p:nvPr/>
        </p:nvSpPr>
        <p:spPr>
          <a:xfrm>
            <a:off x="6145155" y="3613355"/>
            <a:ext cx="245807" cy="245806"/>
          </a:xfrm>
          <a:prstGeom prst="ellipse">
            <a:avLst/>
          </a:prstGeom>
          <a:noFill/>
          <a:ln w="2222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6010784" y="5494593"/>
            <a:ext cx="245807" cy="245806"/>
          </a:xfrm>
          <a:prstGeom prst="ellipse">
            <a:avLst/>
          </a:prstGeom>
          <a:noFill/>
          <a:ln w="2222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flipH="1" flipV="1">
            <a:off x="6387742" y="3790390"/>
            <a:ext cx="1100307" cy="380126"/>
          </a:xfrm>
          <a:prstGeom prst="straightConnector1">
            <a:avLst/>
          </a:prstGeom>
          <a:ln w="1905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25" idx="7"/>
          </p:cNvCxnSpPr>
          <p:nvPr/>
        </p:nvCxnSpPr>
        <p:spPr>
          <a:xfrm flipH="1">
            <a:off x="6220593" y="4322916"/>
            <a:ext cx="1267456" cy="1207674"/>
          </a:xfrm>
          <a:prstGeom prst="straightConnector1">
            <a:avLst/>
          </a:prstGeom>
          <a:ln w="19050">
            <a:solidFill>
              <a:srgbClr val="0000FF"/>
            </a:solidFill>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624764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22" descr="C:\work1\PAPER\Курчатов-2008\Мартенсит деформации [см т2, с67].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74638" y="2708275"/>
            <a:ext cx="2921000" cy="311785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8612" name="Rectangle 2"/>
          <p:cNvSpPr>
            <a:spLocks noChangeArrowheads="1"/>
          </p:cNvSpPr>
          <p:nvPr/>
        </p:nvSpPr>
        <p:spPr bwMode="auto">
          <a:xfrm>
            <a:off x="58871" y="-23117"/>
            <a:ext cx="903540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p>
            <a:r>
              <a:rPr lang="en-US" sz="2000" b="1" dirty="0" smtClean="0">
                <a:solidFill>
                  <a:srgbClr val="008657"/>
                </a:solidFill>
                <a:latin typeface="+mj-lt"/>
                <a:cs typeface="Arial" charset="0"/>
                <a:sym typeface="Symbol" charset="0"/>
              </a:rPr>
              <a:t>Deformation waves are caused by a martensitic transformation in the gauge section during plastic deformation*</a:t>
            </a:r>
          </a:p>
          <a:p>
            <a:endParaRPr lang="en-US" sz="1000" b="1" dirty="0" smtClean="0">
              <a:solidFill>
                <a:schemeClr val="tx2"/>
              </a:solidFill>
              <a:latin typeface="Arial"/>
              <a:cs typeface="Arial"/>
            </a:endParaRPr>
          </a:p>
          <a:p>
            <a:r>
              <a:rPr lang="en-US" sz="1600" b="1" dirty="0" smtClean="0">
                <a:solidFill>
                  <a:schemeClr val="tx2"/>
                </a:solidFill>
                <a:latin typeface="Arial"/>
                <a:cs typeface="Arial"/>
              </a:rPr>
              <a:t>*Slide Courtesy of: Frank Garner and Maxim Gusev</a:t>
            </a:r>
            <a:endParaRPr lang="ru-RU" sz="1600" b="1" dirty="0" smtClean="0">
              <a:solidFill>
                <a:schemeClr val="tx2"/>
              </a:solidFill>
              <a:latin typeface="Arial"/>
              <a:cs typeface="Arial"/>
            </a:endParaRPr>
          </a:p>
        </p:txBody>
      </p:sp>
      <p:grpSp>
        <p:nvGrpSpPr>
          <p:cNvPr id="68613" name="Group 21"/>
          <p:cNvGrpSpPr>
            <a:grpSpLocks/>
          </p:cNvGrpSpPr>
          <p:nvPr/>
        </p:nvGrpSpPr>
        <p:grpSpPr bwMode="auto">
          <a:xfrm>
            <a:off x="4203795" y="4471077"/>
            <a:ext cx="4803775" cy="1630366"/>
            <a:chOff x="2598" y="2640"/>
            <a:chExt cx="3026" cy="1027"/>
          </a:xfrm>
        </p:grpSpPr>
        <p:pic>
          <p:nvPicPr>
            <p:cNvPr id="68629" name="Picture 4" descr="DSCN376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98" y="2928"/>
              <a:ext cx="2880" cy="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30" name="Line 6"/>
            <p:cNvSpPr>
              <a:spLocks noChangeShapeType="1"/>
            </p:cNvSpPr>
            <p:nvPr/>
          </p:nvSpPr>
          <p:spPr bwMode="auto">
            <a:xfrm flipH="1">
              <a:off x="4230" y="2832"/>
              <a:ext cx="322" cy="446"/>
            </a:xfrm>
            <a:prstGeom prst="line">
              <a:avLst/>
            </a:prstGeom>
            <a:noFill/>
            <a:ln w="12700">
              <a:solidFill>
                <a:srgbClr val="FF0000"/>
              </a:solidFill>
              <a:round/>
              <a:headEnd/>
              <a:tailEnd type="oval" w="med" len="med"/>
            </a:ln>
            <a:extLst>
              <a:ext uri="{909E8E84-426E-40dd-AFC4-6F175D3DCCD1}">
                <a14:hiddenFill xmlns:a14="http://schemas.microsoft.com/office/drawing/2010/main">
                  <a:noFill/>
                </a14:hiddenFill>
              </a:ext>
            </a:extLst>
          </p:spPr>
          <p:txBody>
            <a:bodyPr/>
            <a:lstStyle/>
            <a:p>
              <a:endParaRPr lang="en-US">
                <a:solidFill>
                  <a:srgbClr val="FF0000"/>
                </a:solidFill>
              </a:endParaRPr>
            </a:p>
          </p:txBody>
        </p:sp>
        <p:sp>
          <p:nvSpPr>
            <p:cNvPr id="68631" name="Rectangle 8"/>
            <p:cNvSpPr>
              <a:spLocks noChangeArrowheads="1"/>
            </p:cNvSpPr>
            <p:nvPr/>
          </p:nvSpPr>
          <p:spPr bwMode="auto">
            <a:xfrm>
              <a:off x="4216" y="2640"/>
              <a:ext cx="1408" cy="200"/>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sz="1600" dirty="0" smtClean="0">
                  <a:solidFill>
                    <a:srgbClr val="FF0000"/>
                  </a:solidFill>
                  <a:sym typeface="Symbol" charset="0"/>
                </a:rPr>
                <a:t>V</a:t>
              </a:r>
              <a:r>
                <a:rPr lang="en-US" sz="1600" baseline="-25000" dirty="0" smtClean="0">
                  <a:solidFill>
                    <a:srgbClr val="FF0000"/>
                  </a:solidFill>
                  <a:sym typeface="Symbol" charset="0"/>
                </a:rPr>
                <a:t></a:t>
              </a:r>
              <a:r>
                <a:rPr lang="en-US" sz="1600" dirty="0" smtClean="0">
                  <a:solidFill>
                    <a:srgbClr val="FF0000"/>
                  </a:solidFill>
                  <a:sym typeface="Symbol" charset="0"/>
                </a:rPr>
                <a:t> ~ </a:t>
              </a:r>
              <a:r>
                <a:rPr lang="en-US" sz="1600" dirty="0">
                  <a:solidFill>
                    <a:srgbClr val="FF0000"/>
                  </a:solidFill>
                  <a:sym typeface="Symbol" charset="0"/>
                </a:rPr>
                <a:t>30-35</a:t>
              </a:r>
              <a:r>
                <a:rPr lang="en-US" sz="1600" dirty="0" smtClean="0">
                  <a:solidFill>
                    <a:srgbClr val="FF0000"/>
                  </a:solidFill>
                  <a:sym typeface="Symbol" charset="0"/>
                </a:rPr>
                <a:t>% </a:t>
              </a:r>
              <a:r>
                <a:rPr lang="en-US" sz="1600" dirty="0">
                  <a:solidFill>
                    <a:srgbClr val="FF0000"/>
                  </a:solidFill>
                  <a:sym typeface="Symbol" charset="0"/>
                </a:rPr>
                <a:t>martensite</a:t>
              </a:r>
            </a:p>
          </p:txBody>
        </p:sp>
      </p:grpSp>
      <p:sp>
        <p:nvSpPr>
          <p:cNvPr id="68614" name="Text Box 15"/>
          <p:cNvSpPr txBox="1">
            <a:spLocks noChangeArrowheads="1"/>
          </p:cNvSpPr>
          <p:nvPr/>
        </p:nvSpPr>
        <p:spPr bwMode="auto">
          <a:xfrm>
            <a:off x="4036615" y="1464901"/>
            <a:ext cx="48053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400" b="1" dirty="0"/>
              <a:t>Distribution of martensite </a:t>
            </a:r>
            <a:r>
              <a:rPr lang="en-US" sz="1400" b="1" dirty="0" smtClean="0"/>
              <a:t>along gage </a:t>
            </a:r>
            <a:r>
              <a:rPr lang="en-US" sz="1400" b="1" dirty="0"/>
              <a:t>section of Cr18Ni10Ti specimen </a:t>
            </a:r>
            <a:endParaRPr lang="ru-RU" sz="1400" b="1" dirty="0"/>
          </a:p>
        </p:txBody>
      </p:sp>
      <p:sp>
        <p:nvSpPr>
          <p:cNvPr id="68615" name="Text Box 16"/>
          <p:cNvSpPr txBox="1">
            <a:spLocks noChangeArrowheads="1"/>
          </p:cNvSpPr>
          <p:nvPr/>
        </p:nvSpPr>
        <p:spPr bwMode="auto">
          <a:xfrm>
            <a:off x="4229024" y="4677388"/>
            <a:ext cx="23368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dirty="0" smtClean="0">
                <a:solidFill>
                  <a:srgbClr val="008657"/>
                </a:solidFill>
              </a:rPr>
              <a:t>Specimen Dose ~</a:t>
            </a:r>
            <a:r>
              <a:rPr lang="ru-RU" sz="1200" b="1" dirty="0" smtClean="0">
                <a:solidFill>
                  <a:srgbClr val="008657"/>
                </a:solidFill>
              </a:rPr>
              <a:t>55</a:t>
            </a:r>
            <a:r>
              <a:rPr lang="en-US" sz="1200" b="1" dirty="0" smtClean="0">
                <a:solidFill>
                  <a:srgbClr val="008657"/>
                </a:solidFill>
              </a:rPr>
              <a:t> dpa</a:t>
            </a:r>
            <a:endParaRPr lang="ru-RU" sz="1200" b="1" dirty="0">
              <a:solidFill>
                <a:srgbClr val="008657"/>
              </a:solidFill>
            </a:endParaRPr>
          </a:p>
        </p:txBody>
      </p:sp>
      <p:sp>
        <p:nvSpPr>
          <p:cNvPr id="68616" name="Line 18"/>
          <p:cNvSpPr>
            <a:spLocks noChangeShapeType="1"/>
          </p:cNvSpPr>
          <p:nvPr/>
        </p:nvSpPr>
        <p:spPr bwMode="auto">
          <a:xfrm flipH="1">
            <a:off x="1295400" y="3505200"/>
            <a:ext cx="152400" cy="533400"/>
          </a:xfrm>
          <a:prstGeom prst="line">
            <a:avLst/>
          </a:prstGeom>
          <a:noFill/>
          <a:ln w="3175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68617" name="Line 19"/>
          <p:cNvSpPr>
            <a:spLocks noChangeShapeType="1"/>
          </p:cNvSpPr>
          <p:nvPr/>
        </p:nvSpPr>
        <p:spPr bwMode="auto">
          <a:xfrm flipH="1">
            <a:off x="1295400" y="4191000"/>
            <a:ext cx="152400" cy="533400"/>
          </a:xfrm>
          <a:prstGeom prst="line">
            <a:avLst/>
          </a:prstGeom>
          <a:noFill/>
          <a:ln w="3175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68618" name="Line 20"/>
          <p:cNvSpPr>
            <a:spLocks noChangeShapeType="1"/>
          </p:cNvSpPr>
          <p:nvPr/>
        </p:nvSpPr>
        <p:spPr bwMode="auto">
          <a:xfrm flipH="1">
            <a:off x="1524000" y="4648200"/>
            <a:ext cx="152400" cy="533400"/>
          </a:xfrm>
          <a:prstGeom prst="line">
            <a:avLst/>
          </a:prstGeom>
          <a:noFill/>
          <a:ln w="3175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68619" name="Rectangle 21"/>
          <p:cNvSpPr>
            <a:spLocks noChangeArrowheads="1"/>
          </p:cNvSpPr>
          <p:nvPr/>
        </p:nvSpPr>
        <p:spPr bwMode="auto">
          <a:xfrm>
            <a:off x="185025" y="1405244"/>
            <a:ext cx="31677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p>
            <a:r>
              <a:rPr lang="en-US" b="1" dirty="0">
                <a:solidFill>
                  <a:srgbClr val="008657"/>
                </a:solidFill>
              </a:rPr>
              <a:t>Typical amount of martensite in deformed </a:t>
            </a:r>
            <a:r>
              <a:rPr lang="en-US" b="1" u="sng" dirty="0">
                <a:solidFill>
                  <a:srgbClr val="008657"/>
                </a:solidFill>
              </a:rPr>
              <a:t>non-irradiated</a:t>
            </a:r>
            <a:r>
              <a:rPr lang="en-US" b="1" dirty="0">
                <a:solidFill>
                  <a:srgbClr val="008657"/>
                </a:solidFill>
              </a:rPr>
              <a:t> </a:t>
            </a:r>
            <a:r>
              <a:rPr lang="en-US" b="1" dirty="0" smtClean="0">
                <a:solidFill>
                  <a:srgbClr val="008657"/>
                </a:solidFill>
              </a:rPr>
              <a:t>sample:  </a:t>
            </a:r>
          </a:p>
          <a:p>
            <a:endParaRPr lang="en-US" sz="1000" b="1" dirty="0">
              <a:solidFill>
                <a:srgbClr val="008657"/>
              </a:solidFill>
            </a:endParaRPr>
          </a:p>
          <a:p>
            <a:r>
              <a:rPr lang="en-US" b="1" dirty="0" smtClean="0">
                <a:solidFill>
                  <a:srgbClr val="008657"/>
                </a:solidFill>
              </a:rPr>
              <a:t>	V</a:t>
            </a:r>
            <a:r>
              <a:rPr lang="en-US" b="1" baseline="-25000" dirty="0" smtClean="0">
                <a:solidFill>
                  <a:srgbClr val="008657"/>
                </a:solidFill>
                <a:sym typeface="Symbol" charset="0"/>
              </a:rPr>
              <a:t></a:t>
            </a:r>
            <a:r>
              <a:rPr lang="en-US" b="1" dirty="0" smtClean="0">
                <a:solidFill>
                  <a:srgbClr val="008657"/>
                </a:solidFill>
                <a:sym typeface="Symbol" charset="0"/>
              </a:rPr>
              <a:t> </a:t>
            </a:r>
            <a:r>
              <a:rPr lang="en-US" b="1" dirty="0">
                <a:solidFill>
                  <a:srgbClr val="008657"/>
                </a:solidFill>
                <a:sym typeface="Symbol" charset="0"/>
              </a:rPr>
              <a:t>~ </a:t>
            </a:r>
            <a:r>
              <a:rPr lang="ru-RU" b="1" dirty="0">
                <a:solidFill>
                  <a:srgbClr val="008657"/>
                </a:solidFill>
                <a:sym typeface="Symbol" charset="0"/>
              </a:rPr>
              <a:t>5</a:t>
            </a:r>
            <a:r>
              <a:rPr lang="en-US" b="1" dirty="0">
                <a:solidFill>
                  <a:srgbClr val="008657"/>
                </a:solidFill>
                <a:sym typeface="Symbol" charset="0"/>
              </a:rPr>
              <a:t>-</a:t>
            </a:r>
            <a:r>
              <a:rPr lang="ru-RU" b="1" dirty="0">
                <a:solidFill>
                  <a:srgbClr val="008657"/>
                </a:solidFill>
                <a:sym typeface="Symbol" charset="0"/>
              </a:rPr>
              <a:t>10</a:t>
            </a:r>
            <a:r>
              <a:rPr lang="en-US" b="1" dirty="0">
                <a:solidFill>
                  <a:srgbClr val="008657"/>
                </a:solidFill>
                <a:sym typeface="Symbol" charset="0"/>
              </a:rPr>
              <a:t> %</a:t>
            </a:r>
            <a:endParaRPr lang="ru-RU" sz="1600" b="1" dirty="0">
              <a:solidFill>
                <a:srgbClr val="008657"/>
              </a:solidFill>
            </a:endParaRPr>
          </a:p>
        </p:txBody>
      </p:sp>
      <p:grpSp>
        <p:nvGrpSpPr>
          <p:cNvPr id="68620" name="Group 22"/>
          <p:cNvGrpSpPr>
            <a:grpSpLocks/>
          </p:cNvGrpSpPr>
          <p:nvPr/>
        </p:nvGrpSpPr>
        <p:grpSpPr bwMode="auto">
          <a:xfrm>
            <a:off x="3619500" y="1955800"/>
            <a:ext cx="5257800" cy="2484448"/>
            <a:chOff x="2352" y="960"/>
            <a:chExt cx="3312" cy="1565"/>
          </a:xfrm>
        </p:grpSpPr>
        <p:graphicFrame>
          <p:nvGraphicFramePr>
            <p:cNvPr id="68623" name="Object 8"/>
            <p:cNvGraphicFramePr>
              <a:graphicFrameLocks noChangeAspect="1"/>
            </p:cNvGraphicFramePr>
            <p:nvPr/>
          </p:nvGraphicFramePr>
          <p:xfrm>
            <a:off x="2352" y="960"/>
            <a:ext cx="3312" cy="1392"/>
          </p:xfrm>
          <a:graphic>
            <a:graphicData uri="http://schemas.openxmlformats.org/presentationml/2006/ole">
              <mc:AlternateContent xmlns:mc="http://schemas.openxmlformats.org/markup-compatibility/2006">
                <mc:Choice xmlns:v="urn:schemas-microsoft-com:vml" Requires="v">
                  <p:oleObj spid="_x0000_s1119" name="Диаграмма" r:id="rId6" imgW="5760000" imgH="1965960" progId="Excel.Chart.8">
                    <p:embed/>
                  </p:oleObj>
                </mc:Choice>
                <mc:Fallback>
                  <p:oleObj name="Диаграмма" r:id="rId6" imgW="5760000" imgH="1965960"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960"/>
                          <a:ext cx="3312" cy="1392"/>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sp>
          <p:nvSpPr>
            <p:cNvPr id="68624" name="Freeform 13"/>
            <p:cNvSpPr>
              <a:spLocks/>
            </p:cNvSpPr>
            <p:nvPr/>
          </p:nvSpPr>
          <p:spPr bwMode="auto">
            <a:xfrm>
              <a:off x="2802" y="1287"/>
              <a:ext cx="2603" cy="710"/>
            </a:xfrm>
            <a:custGeom>
              <a:avLst/>
              <a:gdLst>
                <a:gd name="T0" fmla="*/ 0 w 510"/>
                <a:gd name="T1" fmla="*/ 2147483647 h 150"/>
                <a:gd name="T2" fmla="*/ 2147483647 w 510"/>
                <a:gd name="T3" fmla="*/ 2147483647 h 150"/>
                <a:gd name="T4" fmla="*/ 2147483647 w 510"/>
                <a:gd name="T5" fmla="*/ 2147483647 h 150"/>
                <a:gd name="T6" fmla="*/ 2147483647 w 510"/>
                <a:gd name="T7" fmla="*/ 2147483647 h 150"/>
                <a:gd name="T8" fmla="*/ 2147483647 w 510"/>
                <a:gd name="T9" fmla="*/ 2147483647 h 150"/>
                <a:gd name="T10" fmla="*/ 2147483647 w 510"/>
                <a:gd name="T11" fmla="*/ 0 h 150"/>
                <a:gd name="T12" fmla="*/ 0 60000 65536"/>
                <a:gd name="T13" fmla="*/ 0 60000 65536"/>
                <a:gd name="T14" fmla="*/ 0 60000 65536"/>
                <a:gd name="T15" fmla="*/ 0 60000 65536"/>
                <a:gd name="T16" fmla="*/ 0 60000 65536"/>
                <a:gd name="T17" fmla="*/ 0 60000 65536"/>
                <a:gd name="T18" fmla="*/ 0 w 510"/>
                <a:gd name="T19" fmla="*/ 0 h 150"/>
                <a:gd name="T20" fmla="*/ 510 w 510"/>
                <a:gd name="T21" fmla="*/ 150 h 150"/>
              </a:gdLst>
              <a:ahLst/>
              <a:cxnLst>
                <a:cxn ang="T12">
                  <a:pos x="T0" y="T1"/>
                </a:cxn>
                <a:cxn ang="T13">
                  <a:pos x="T2" y="T3"/>
                </a:cxn>
                <a:cxn ang="T14">
                  <a:pos x="T4" y="T5"/>
                </a:cxn>
                <a:cxn ang="T15">
                  <a:pos x="T6" y="T7"/>
                </a:cxn>
                <a:cxn ang="T16">
                  <a:pos x="T8" y="T9"/>
                </a:cxn>
                <a:cxn ang="T17">
                  <a:pos x="T10" y="T11"/>
                </a:cxn>
              </a:cxnLst>
              <a:rect l="T18" t="T19" r="T20" b="T21"/>
              <a:pathLst>
                <a:path w="510" h="150">
                  <a:moveTo>
                    <a:pt x="0" y="146"/>
                  </a:moveTo>
                  <a:cubicBezTo>
                    <a:pt x="14" y="145"/>
                    <a:pt x="62" y="150"/>
                    <a:pt x="86" y="138"/>
                  </a:cubicBezTo>
                  <a:cubicBezTo>
                    <a:pt x="110" y="126"/>
                    <a:pt x="124" y="92"/>
                    <a:pt x="142" y="71"/>
                  </a:cubicBezTo>
                  <a:cubicBezTo>
                    <a:pt x="160" y="50"/>
                    <a:pt x="169" y="26"/>
                    <a:pt x="195" y="15"/>
                  </a:cubicBezTo>
                  <a:cubicBezTo>
                    <a:pt x="221" y="4"/>
                    <a:pt x="245" y="5"/>
                    <a:pt x="297" y="3"/>
                  </a:cubicBezTo>
                  <a:cubicBezTo>
                    <a:pt x="349" y="1"/>
                    <a:pt x="466" y="1"/>
                    <a:pt x="510" y="0"/>
                  </a:cubicBezTo>
                </a:path>
              </a:pathLst>
            </a:custGeom>
            <a:noFill/>
            <a:ln w="25400">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25" name="Line 23"/>
            <p:cNvSpPr>
              <a:spLocks noChangeShapeType="1"/>
            </p:cNvSpPr>
            <p:nvPr/>
          </p:nvSpPr>
          <p:spPr bwMode="auto">
            <a:xfrm flipV="1">
              <a:off x="3742" y="1287"/>
              <a:ext cx="0" cy="793"/>
            </a:xfrm>
            <a:prstGeom prst="line">
              <a:avLst/>
            </a:prstGeom>
            <a:noFill/>
            <a:ln w="31750">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8626" name="Line 24"/>
            <p:cNvSpPr>
              <a:spLocks noChangeShapeType="1"/>
            </p:cNvSpPr>
            <p:nvPr/>
          </p:nvSpPr>
          <p:spPr bwMode="auto">
            <a:xfrm flipH="1" flipV="1">
              <a:off x="3312" y="1248"/>
              <a:ext cx="22" cy="832"/>
            </a:xfrm>
            <a:prstGeom prst="line">
              <a:avLst/>
            </a:prstGeom>
            <a:noFill/>
            <a:ln w="31750">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8627" name="Text Box 25"/>
            <p:cNvSpPr txBox="1">
              <a:spLocks noChangeArrowheads="1"/>
            </p:cNvSpPr>
            <p:nvPr/>
          </p:nvSpPr>
          <p:spPr bwMode="auto">
            <a:xfrm>
              <a:off x="4111" y="1446"/>
              <a:ext cx="959" cy="194"/>
            </a:xfrm>
            <a:prstGeom prst="rect">
              <a:avLst/>
            </a:prstGeom>
            <a:noFill/>
            <a:ln>
              <a:noFill/>
            </a:ln>
            <a:extLs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CA" sz="1400" dirty="0">
                  <a:solidFill>
                    <a:srgbClr val="FF0000"/>
                  </a:solidFill>
                </a:rPr>
                <a:t>Deformed region</a:t>
              </a:r>
              <a:endParaRPr lang="ru-RU" sz="1400" dirty="0">
                <a:solidFill>
                  <a:srgbClr val="FF0000"/>
                </a:solidFill>
              </a:endParaRPr>
            </a:p>
          </p:txBody>
        </p:sp>
        <p:sp>
          <p:nvSpPr>
            <p:cNvPr id="68628" name="Text Box 26"/>
            <p:cNvSpPr txBox="1">
              <a:spLocks noChangeArrowheads="1"/>
            </p:cNvSpPr>
            <p:nvPr/>
          </p:nvSpPr>
          <p:spPr bwMode="auto">
            <a:xfrm>
              <a:off x="2919" y="2195"/>
              <a:ext cx="124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CA" sz="1400" dirty="0">
                  <a:solidFill>
                    <a:srgbClr val="FF0000"/>
                  </a:solidFill>
                </a:rPr>
                <a:t>Area of moving</a:t>
              </a:r>
            </a:p>
            <a:p>
              <a:pPr algn="ctr"/>
              <a:r>
                <a:rPr lang="en-CA" sz="1400" dirty="0">
                  <a:solidFill>
                    <a:srgbClr val="FF0000"/>
                  </a:solidFill>
                </a:rPr>
                <a:t>deformation band</a:t>
              </a:r>
              <a:endParaRPr lang="ru-RU" sz="1400" dirty="0">
                <a:solidFill>
                  <a:srgbClr val="FF0000"/>
                </a:solidFill>
              </a:endParaRPr>
            </a:p>
          </p:txBody>
        </p:sp>
      </p:grpSp>
      <p:sp>
        <p:nvSpPr>
          <p:cNvPr id="68621" name="Text Box 27"/>
          <p:cNvSpPr txBox="1">
            <a:spLocks noChangeArrowheads="1"/>
          </p:cNvSpPr>
          <p:nvPr/>
        </p:nvSpPr>
        <p:spPr bwMode="auto">
          <a:xfrm>
            <a:off x="1447800" y="3733800"/>
            <a:ext cx="4413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ru-RU" sz="3200">
                <a:solidFill>
                  <a:srgbClr val="FF0000"/>
                </a:solidFill>
                <a:sym typeface="Symbol" charset="0"/>
              </a:rPr>
              <a:t></a:t>
            </a:r>
            <a:endParaRPr lang="ru-RU" sz="3200">
              <a:solidFill>
                <a:srgbClr val="FF0000"/>
              </a:solidFill>
            </a:endParaRPr>
          </a:p>
        </p:txBody>
      </p:sp>
      <p:sp>
        <p:nvSpPr>
          <p:cNvPr id="25" name="Text Box 16"/>
          <p:cNvSpPr txBox="1">
            <a:spLocks noChangeArrowheads="1"/>
          </p:cNvSpPr>
          <p:nvPr/>
        </p:nvSpPr>
        <p:spPr bwMode="auto">
          <a:xfrm>
            <a:off x="4162764" y="1911507"/>
            <a:ext cx="23368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dirty="0" smtClean="0">
                <a:solidFill>
                  <a:srgbClr val="008657"/>
                </a:solidFill>
              </a:rPr>
              <a:t>Specimen Dose ~26 dpa</a:t>
            </a:r>
            <a:endParaRPr lang="ru-RU" sz="1200" b="1" dirty="0">
              <a:solidFill>
                <a:srgbClr val="008657"/>
              </a:solidFill>
            </a:endParaRPr>
          </a:p>
        </p:txBody>
      </p:sp>
      <p:sp>
        <p:nvSpPr>
          <p:cNvPr id="3" name="Left Brace 2"/>
          <p:cNvSpPr/>
          <p:nvPr/>
        </p:nvSpPr>
        <p:spPr>
          <a:xfrm rot="16200000">
            <a:off x="5364639" y="3502512"/>
            <a:ext cx="275273" cy="647699"/>
          </a:xfrm>
          <a:prstGeom prst="leftBrace">
            <a:avLst>
              <a:gd name="adj1" fmla="val 30063"/>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FF0000"/>
              </a:solidFill>
            </a:endParaRPr>
          </a:p>
        </p:txBody>
      </p:sp>
      <p:cxnSp>
        <p:nvCxnSpPr>
          <p:cNvPr id="5" name="Straight Arrow Connector 4"/>
          <p:cNvCxnSpPr/>
          <p:nvPr/>
        </p:nvCxnSpPr>
        <p:spPr>
          <a:xfrm>
            <a:off x="5826125" y="3000715"/>
            <a:ext cx="2759075" cy="0"/>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29" name="Text Box 27"/>
          <p:cNvSpPr txBox="1">
            <a:spLocks noChangeArrowheads="1"/>
          </p:cNvSpPr>
          <p:nvPr/>
        </p:nvSpPr>
        <p:spPr bwMode="auto">
          <a:xfrm>
            <a:off x="4112305" y="6060796"/>
            <a:ext cx="498197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000" dirty="0" smtClean="0"/>
              <a:t>Photo Credit: Maksimkin </a:t>
            </a:r>
            <a:r>
              <a:rPr lang="en-US" sz="1000" dirty="0"/>
              <a:t>O.P. et al., Institute of Nuclear Physics, Almaty, Kazakhstan.</a:t>
            </a:r>
          </a:p>
        </p:txBody>
      </p:sp>
    </p:spTree>
    <p:extLst>
      <p:ext uri="{BB962C8B-B14F-4D97-AF65-F5344CB8AC3E}">
        <p14:creationId xmlns:p14="http://schemas.microsoft.com/office/powerpoint/2010/main" val="320801673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ATA\EBSD\SNS, 316 steel\D6-2-gauge [WB#5, p.13]\D6-2-gauge, general view_e.tif"/>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388093" y="4222012"/>
            <a:ext cx="4415908" cy="2074557"/>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260131" y="4326746"/>
            <a:ext cx="1362075" cy="134241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099" name="Picture 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2572883" y="1011038"/>
            <a:ext cx="4132819" cy="31051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5192270" y="4495800"/>
            <a:ext cx="609600" cy="298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endCxn id="9" idx="0"/>
          </p:cNvCxnSpPr>
          <p:nvPr/>
        </p:nvCxnSpPr>
        <p:spPr>
          <a:xfrm>
            <a:off x="4596047" y="4119817"/>
            <a:ext cx="901023" cy="375983"/>
          </a:xfrm>
          <a:prstGeom prst="line">
            <a:avLst/>
          </a:prstGeom>
          <a:ln w="28575">
            <a:solidFill>
              <a:srgbClr val="FF0000"/>
            </a:solidFill>
            <a:headEnd type="none"/>
            <a:tailEnd type="none" w="lg" len="lg"/>
          </a:ln>
        </p:spPr>
        <p:style>
          <a:lnRef idx="1">
            <a:schemeClr val="accent1"/>
          </a:lnRef>
          <a:fillRef idx="0">
            <a:schemeClr val="accent1"/>
          </a:fillRef>
          <a:effectRef idx="0">
            <a:schemeClr val="accent1"/>
          </a:effectRef>
          <a:fontRef idx="minor">
            <a:schemeClr val="tx1"/>
          </a:fontRef>
        </p:style>
      </p:cxnSp>
      <p:pic>
        <p:nvPicPr>
          <p:cNvPr id="17" name="Picture 4" descr="C:\Work\SNS - Target material [316L, ~6 dpa]\Deformed specimens (RAW images)\D6-2-GAUGE(1).bmp"/>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flipH="1">
            <a:off x="6770102" y="1157508"/>
            <a:ext cx="2333172" cy="1412948"/>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5532" y="881410"/>
            <a:ext cx="1789658" cy="1905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 name="Rectangle 19"/>
          <p:cNvSpPr/>
          <p:nvPr/>
        </p:nvSpPr>
        <p:spPr>
          <a:xfrm>
            <a:off x="3054127" y="3203676"/>
            <a:ext cx="609600" cy="5301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a:stCxn id="4100" idx="3"/>
            <a:endCxn id="20" idx="1"/>
          </p:cNvCxnSpPr>
          <p:nvPr/>
        </p:nvCxnSpPr>
        <p:spPr>
          <a:xfrm>
            <a:off x="2015190" y="1833910"/>
            <a:ext cx="1038937" cy="1634828"/>
          </a:xfrm>
          <a:prstGeom prst="line">
            <a:avLst/>
          </a:prstGeom>
          <a:ln w="28575">
            <a:solidFill>
              <a:srgbClr val="FF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741758" y="3251541"/>
            <a:ext cx="379433" cy="298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24" idx="3"/>
            <a:endCxn id="4098" idx="1"/>
          </p:cNvCxnSpPr>
          <p:nvPr/>
        </p:nvCxnSpPr>
        <p:spPr>
          <a:xfrm>
            <a:off x="5121191" y="3400665"/>
            <a:ext cx="2138940" cy="1597287"/>
          </a:xfrm>
          <a:prstGeom prst="line">
            <a:avLst/>
          </a:prstGeom>
          <a:ln w="28575">
            <a:solidFill>
              <a:srgbClr val="FF0000"/>
            </a:solidFill>
            <a:headEnd type="oval"/>
            <a:tailEnd type="none" w="lg" len="lg"/>
          </a:ln>
        </p:spPr>
        <p:style>
          <a:lnRef idx="1">
            <a:schemeClr val="accent1"/>
          </a:lnRef>
          <a:fillRef idx="0">
            <a:schemeClr val="accent1"/>
          </a:fillRef>
          <a:effectRef idx="0">
            <a:schemeClr val="accent1"/>
          </a:effectRef>
          <a:fontRef idx="minor">
            <a:schemeClr val="tx1"/>
          </a:fontRef>
        </p:style>
      </p:cxnSp>
      <p:pic>
        <p:nvPicPr>
          <p:cNvPr id="4101" name="Picture 5"/>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8770" y="2938837"/>
            <a:ext cx="1995860" cy="1995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a:off x="-82550" y="4866382"/>
            <a:ext cx="2444750" cy="1077218"/>
          </a:xfrm>
          <a:prstGeom prst="rect">
            <a:avLst/>
          </a:prstGeom>
          <a:noFill/>
        </p:spPr>
        <p:txBody>
          <a:bodyPr wrap="square" rtlCol="0">
            <a:spAutoFit/>
          </a:bodyPr>
          <a:lstStyle/>
          <a:p>
            <a:pPr algn="ctr"/>
            <a:r>
              <a:rPr lang="en-US" sz="1600" dirty="0" smtClean="0"/>
              <a:t>Misorientation evolution of the central grain A. It rotates towards stable [211] orientation.</a:t>
            </a:r>
            <a:endParaRPr lang="en-US" sz="1600" dirty="0"/>
          </a:p>
        </p:txBody>
      </p:sp>
      <p:cxnSp>
        <p:nvCxnSpPr>
          <p:cNvPr id="29" name="Straight Connector 28"/>
          <p:cNvCxnSpPr/>
          <p:nvPr/>
        </p:nvCxnSpPr>
        <p:spPr>
          <a:xfrm>
            <a:off x="3433409" y="1646390"/>
            <a:ext cx="1316924" cy="2038389"/>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900369" y="1724790"/>
            <a:ext cx="1458023" cy="224222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470473" y="1717512"/>
            <a:ext cx="506575" cy="830997"/>
          </a:xfrm>
          <a:prstGeom prst="rect">
            <a:avLst/>
          </a:prstGeom>
          <a:noFill/>
        </p:spPr>
        <p:txBody>
          <a:bodyPr wrap="square" rtlCol="0">
            <a:spAutoFit/>
          </a:bodyPr>
          <a:lstStyle/>
          <a:p>
            <a:r>
              <a:rPr lang="en-US" sz="4800" b="1" dirty="0" smtClean="0"/>
              <a:t>A</a:t>
            </a:r>
            <a:endParaRPr lang="en-US" sz="4800" b="1" dirty="0"/>
          </a:p>
        </p:txBody>
      </p:sp>
      <p:sp>
        <p:nvSpPr>
          <p:cNvPr id="33" name="TextBox 32"/>
          <p:cNvSpPr txBox="1"/>
          <p:nvPr/>
        </p:nvSpPr>
        <p:spPr>
          <a:xfrm>
            <a:off x="2662624" y="1046721"/>
            <a:ext cx="1636274" cy="646331"/>
          </a:xfrm>
          <a:prstGeom prst="rect">
            <a:avLst/>
          </a:prstGeom>
          <a:noFill/>
        </p:spPr>
        <p:txBody>
          <a:bodyPr wrap="square" rtlCol="0">
            <a:spAutoFit/>
          </a:bodyPr>
          <a:lstStyle/>
          <a:p>
            <a:r>
              <a:rPr lang="en-US" b="1" dirty="0" smtClean="0"/>
              <a:t>Deformation wave front?</a:t>
            </a:r>
            <a:endParaRPr lang="en-US" b="1" dirty="0"/>
          </a:p>
        </p:txBody>
      </p:sp>
      <p:cxnSp>
        <p:nvCxnSpPr>
          <p:cNvPr id="22" name="Straight Arrow Connector 21"/>
          <p:cNvCxnSpPr/>
          <p:nvPr/>
        </p:nvCxnSpPr>
        <p:spPr>
          <a:xfrm flipH="1" flipV="1">
            <a:off x="1107661" y="3929592"/>
            <a:ext cx="419200" cy="539136"/>
          </a:xfrm>
          <a:prstGeom prst="straightConnector1">
            <a:avLst/>
          </a:prstGeom>
          <a:ln w="38100">
            <a:solidFill>
              <a:srgbClr val="FF0000">
                <a:alpha val="75000"/>
              </a:srgbClr>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441964" y="1615318"/>
            <a:ext cx="3810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V="1">
            <a:off x="6714570" y="1801740"/>
            <a:ext cx="1721799" cy="917196"/>
          </a:xfrm>
          <a:prstGeom prst="line">
            <a:avLst/>
          </a:prstGeom>
          <a:ln w="28575">
            <a:solidFill>
              <a:srgbClr val="FF0000"/>
            </a:solidFill>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9" name="Title 18"/>
          <p:cNvSpPr>
            <a:spLocks noGrp="1"/>
          </p:cNvSpPr>
          <p:nvPr>
            <p:ph type="title"/>
          </p:nvPr>
        </p:nvSpPr>
        <p:spPr>
          <a:xfrm>
            <a:off x="81075" y="55924"/>
            <a:ext cx="8963380" cy="835613"/>
          </a:xfrm>
        </p:spPr>
        <p:txBody>
          <a:bodyPr/>
          <a:lstStyle/>
          <a:p>
            <a:r>
              <a:rPr lang="en-US" sz="2800" dirty="0" smtClean="0">
                <a:latin typeface="+mj-lt"/>
              </a:rPr>
              <a:t>Evidence of a deformation wave was observed in D6-2</a:t>
            </a:r>
            <a:endParaRPr lang="en-US" sz="2800" dirty="0">
              <a:latin typeface="+mj-lt"/>
            </a:endParaRPr>
          </a:p>
        </p:txBody>
      </p:sp>
    </p:spTree>
    <p:extLst>
      <p:ext uri="{BB962C8B-B14F-4D97-AF65-F5344CB8AC3E}">
        <p14:creationId xmlns:p14="http://schemas.microsoft.com/office/powerpoint/2010/main" val="305271142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29"/>
          <p:cNvGrpSpPr>
            <a:grpSpLocks noChangeAspect="1"/>
          </p:cNvGrpSpPr>
          <p:nvPr/>
        </p:nvGrpSpPr>
        <p:grpSpPr bwMode="auto">
          <a:xfrm>
            <a:off x="1407651" y="851488"/>
            <a:ext cx="6571531" cy="5167716"/>
            <a:chOff x="1295400" y="807923"/>
            <a:chExt cx="6821052" cy="5364277"/>
          </a:xfrm>
        </p:grpSpPr>
        <p:pic>
          <p:nvPicPr>
            <p:cNvPr id="41996" name="Picture 3" descr="Screen Shot 2012-11-02 at 9.33.18 PM.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95400" y="838200"/>
              <a:ext cx="6821052"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3693615" y="807923"/>
              <a:ext cx="4343122" cy="447276"/>
            </a:xfrm>
            <a:prstGeom prst="rect">
              <a:avLst/>
            </a:prstGeom>
            <a:noFill/>
          </p:spPr>
          <p:txBody>
            <a:bodyPr>
              <a:spAutoFit/>
            </a:bodyPr>
            <a:lstStyle/>
            <a:p>
              <a:pPr algn="r">
                <a:defRPr/>
              </a:pPr>
              <a:r>
                <a:rPr lang="en-US" sz="2200" dirty="0">
                  <a:solidFill>
                    <a:schemeClr val="bg1">
                      <a:lumMod val="95000"/>
                    </a:schemeClr>
                  </a:solidFill>
                  <a:effectLst>
                    <a:outerShdw blurRad="50800" dist="38100" dir="2700000" algn="tl" rotWithShape="0">
                      <a:srgbClr val="000000"/>
                    </a:outerShdw>
                  </a:effectLst>
                </a:rPr>
                <a:t>Disk 5/Target 2 Window-flow Surface</a:t>
              </a:r>
            </a:p>
          </p:txBody>
        </p:sp>
      </p:grpSp>
      <p:sp>
        <p:nvSpPr>
          <p:cNvPr id="41986" name="Title 1"/>
          <p:cNvSpPr>
            <a:spLocks noGrp="1"/>
          </p:cNvSpPr>
          <p:nvPr>
            <p:ph type="title"/>
          </p:nvPr>
        </p:nvSpPr>
        <p:spPr>
          <a:xfrm>
            <a:off x="111125" y="25931"/>
            <a:ext cx="8229600" cy="782522"/>
          </a:xfrm>
        </p:spPr>
        <p:txBody>
          <a:bodyPr/>
          <a:lstStyle/>
          <a:p>
            <a:r>
              <a:rPr lang="en-US" sz="2600" dirty="0">
                <a:latin typeface="Arial Black" charset="0"/>
                <a:ea typeface="ＭＳ Ｐゴシック" charset="0"/>
              </a:rPr>
              <a:t>Penetration of </a:t>
            </a:r>
            <a:r>
              <a:rPr lang="en-US" sz="2600" dirty="0" smtClean="0">
                <a:latin typeface="Arial Black" charset="0"/>
                <a:ea typeface="ＭＳ Ｐゴシック" charset="0"/>
              </a:rPr>
              <a:t>Kolsterised layer leads to accelerated erosion damage</a:t>
            </a:r>
            <a:endParaRPr lang="en-US" sz="2600" dirty="0">
              <a:latin typeface="Arial Black" charset="0"/>
              <a:ea typeface="ＭＳ Ｐゴシック" charset="0"/>
            </a:endParaRPr>
          </a:p>
        </p:txBody>
      </p:sp>
      <p:grpSp>
        <p:nvGrpSpPr>
          <p:cNvPr id="22" name="Group 21"/>
          <p:cNvGrpSpPr>
            <a:grpSpLocks/>
          </p:cNvGrpSpPr>
          <p:nvPr/>
        </p:nvGrpSpPr>
        <p:grpSpPr bwMode="auto">
          <a:xfrm>
            <a:off x="4392613" y="4541402"/>
            <a:ext cx="3733800" cy="1879499"/>
            <a:chOff x="4392613" y="4541402"/>
            <a:chExt cx="3733800" cy="1879499"/>
          </a:xfrm>
        </p:grpSpPr>
        <p:sp>
          <p:nvSpPr>
            <p:cNvPr id="41991" name="TextBox 4"/>
            <p:cNvSpPr txBox="1">
              <a:spLocks noChangeArrowheads="1"/>
            </p:cNvSpPr>
            <p:nvPr/>
          </p:nvSpPr>
          <p:spPr bwMode="auto">
            <a:xfrm>
              <a:off x="4392613" y="5959236"/>
              <a:ext cx="3733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t>Erosion “Pitting” Damage</a:t>
              </a:r>
            </a:p>
          </p:txBody>
        </p:sp>
        <p:cxnSp>
          <p:nvCxnSpPr>
            <p:cNvPr id="7" name="Straight Arrow Connector 6"/>
            <p:cNvCxnSpPr/>
            <p:nvPr/>
          </p:nvCxnSpPr>
          <p:spPr>
            <a:xfrm flipV="1">
              <a:off x="6082082" y="4572000"/>
              <a:ext cx="557686" cy="1402219"/>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4572001" y="4572000"/>
              <a:ext cx="1384821" cy="1402219"/>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5430838" y="4576763"/>
              <a:ext cx="597585" cy="1382473"/>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6148192" y="4541402"/>
              <a:ext cx="1395608" cy="1447800"/>
            </a:xfrm>
            <a:prstGeom prst="straightConnector1">
              <a:avLst/>
            </a:prstGeom>
            <a:ln w="25400">
              <a:solidFill>
                <a:srgbClr val="FF0000">
                  <a:alpha val="75000"/>
                </a:srgbClr>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28" name="Group 27"/>
          <p:cNvGrpSpPr>
            <a:grpSpLocks/>
          </p:cNvGrpSpPr>
          <p:nvPr/>
        </p:nvGrpSpPr>
        <p:grpSpPr bwMode="auto">
          <a:xfrm>
            <a:off x="1365385" y="1874953"/>
            <a:ext cx="3269719" cy="1846569"/>
            <a:chOff x="1392372" y="1901940"/>
            <a:chExt cx="3269719" cy="1846569"/>
          </a:xfrm>
        </p:grpSpPr>
        <p:sp>
          <p:nvSpPr>
            <p:cNvPr id="23" name="TextBox 22"/>
            <p:cNvSpPr txBox="1"/>
            <p:nvPr/>
          </p:nvSpPr>
          <p:spPr>
            <a:xfrm>
              <a:off x="1392372" y="1901940"/>
              <a:ext cx="3269719" cy="830997"/>
            </a:xfrm>
            <a:prstGeom prst="rect">
              <a:avLst/>
            </a:prstGeom>
            <a:noFill/>
            <a:effectLst>
              <a:outerShdw blurRad="50800" dist="38100" dir="2700000" algn="tl" rotWithShape="0">
                <a:srgbClr val="000000">
                  <a:alpha val="68000"/>
                </a:srgbClr>
              </a:outerShdw>
            </a:effectLst>
          </p:spPr>
          <p:txBody>
            <a:bodyPr wrap="square">
              <a:spAutoFit/>
            </a:bodyPr>
            <a:lstStyle/>
            <a:p>
              <a:pPr algn="ctr">
                <a:defRPr/>
              </a:pPr>
              <a:r>
                <a:rPr lang="en-US" sz="2400" dirty="0">
                  <a:solidFill>
                    <a:schemeClr val="bg1">
                      <a:lumMod val="95000"/>
                    </a:schemeClr>
                  </a:solidFill>
                  <a:effectLst>
                    <a:outerShdw blurRad="50800" dist="38100" dir="2700000" algn="tl" rotWithShape="0">
                      <a:srgbClr val="000000"/>
                    </a:outerShdw>
                  </a:effectLst>
                </a:rPr>
                <a:t>Penetration of </a:t>
              </a:r>
              <a:r>
                <a:rPr lang="en-US" sz="2400" dirty="0" smtClean="0">
                  <a:solidFill>
                    <a:schemeClr val="bg1">
                      <a:lumMod val="95000"/>
                    </a:schemeClr>
                  </a:solidFill>
                  <a:effectLst>
                    <a:outerShdw blurRad="50800" dist="38100" dir="2700000" algn="tl" rotWithShape="0">
                      <a:srgbClr val="000000"/>
                    </a:outerShdw>
                  </a:effectLst>
                </a:rPr>
                <a:t>Kolsterising</a:t>
              </a:r>
              <a:r>
                <a:rPr lang="en-US" sz="2400" baseline="30000" dirty="0" smtClean="0">
                  <a:solidFill>
                    <a:schemeClr val="bg1">
                      <a:lumMod val="95000"/>
                    </a:schemeClr>
                  </a:solidFill>
                  <a:effectLst>
                    <a:outerShdw blurRad="50800" dist="38100" dir="2700000" algn="tl" rotWithShape="0">
                      <a:srgbClr val="000000"/>
                    </a:outerShdw>
                  </a:effectLst>
                </a:rPr>
                <a:t>®</a:t>
              </a:r>
              <a:r>
                <a:rPr lang="en-US" sz="2400" dirty="0" smtClean="0">
                  <a:solidFill>
                    <a:schemeClr val="bg1">
                      <a:lumMod val="95000"/>
                    </a:schemeClr>
                  </a:solidFill>
                  <a:effectLst>
                    <a:outerShdw blurRad="50800" dist="38100" dir="2700000" algn="tl" rotWithShape="0">
                      <a:srgbClr val="000000"/>
                    </a:outerShdw>
                  </a:effectLst>
                </a:rPr>
                <a:t> Treated </a:t>
              </a:r>
              <a:r>
                <a:rPr lang="en-US" sz="2400" dirty="0">
                  <a:solidFill>
                    <a:schemeClr val="bg1">
                      <a:lumMod val="95000"/>
                    </a:schemeClr>
                  </a:solidFill>
                  <a:effectLst>
                    <a:outerShdw blurRad="50800" dist="38100" dir="2700000" algn="tl" rotWithShape="0">
                      <a:srgbClr val="000000"/>
                    </a:outerShdw>
                  </a:effectLst>
                </a:rPr>
                <a:t>Layer</a:t>
              </a:r>
            </a:p>
          </p:txBody>
        </p:sp>
        <p:cxnSp>
          <p:nvCxnSpPr>
            <p:cNvPr id="24" name="Straight Arrow Connector 23"/>
            <p:cNvCxnSpPr/>
            <p:nvPr/>
          </p:nvCxnSpPr>
          <p:spPr>
            <a:xfrm>
              <a:off x="3626998" y="2681709"/>
              <a:ext cx="762000" cy="1066800"/>
            </a:xfrm>
            <a:prstGeom prst="straightConnector1">
              <a:avLst/>
            </a:prstGeom>
            <a:ln w="25400">
              <a:solidFill>
                <a:srgbClr val="FF0000">
                  <a:alpha val="75000"/>
                </a:srgbClr>
              </a:solidFill>
              <a:tailEnd type="stealth" w="lg" len="lg"/>
            </a:ln>
            <a:effectLst>
              <a:outerShdw blurRad="40000" dist="20000" dir="5400000" rotWithShape="0">
                <a:srgbClr val="000000">
                  <a:alpha val="65000"/>
                </a:srgbClr>
              </a:outerShdw>
            </a:effectLst>
          </p:spPr>
          <p:style>
            <a:lnRef idx="2">
              <a:schemeClr val="accent1"/>
            </a:lnRef>
            <a:fillRef idx="0">
              <a:schemeClr val="accent1"/>
            </a:fillRef>
            <a:effectRef idx="1">
              <a:schemeClr val="accent1"/>
            </a:effectRef>
            <a:fontRef idx="minor">
              <a:schemeClr val="tx1"/>
            </a:fontRef>
          </p:style>
        </p:cxnSp>
      </p:grpSp>
      <p:sp>
        <p:nvSpPr>
          <p:cNvPr id="15" name="TextBox 14"/>
          <p:cNvSpPr txBox="1"/>
          <p:nvPr/>
        </p:nvSpPr>
        <p:spPr>
          <a:xfrm>
            <a:off x="-56445" y="6065649"/>
            <a:ext cx="4049889" cy="338554"/>
          </a:xfrm>
          <a:prstGeom prst="rect">
            <a:avLst/>
          </a:prstGeom>
          <a:noFill/>
        </p:spPr>
        <p:txBody>
          <a:bodyPr wrap="square" rtlCol="0">
            <a:spAutoFit/>
          </a:bodyPr>
          <a:lstStyle/>
          <a:p>
            <a:r>
              <a:rPr lang="en-US" sz="1600" dirty="0" smtClean="0"/>
              <a:t>Figure Credit: D. </a:t>
            </a:r>
            <a:r>
              <a:rPr lang="en-US" sz="1600" dirty="0"/>
              <a:t>McClintock, </a:t>
            </a:r>
            <a:r>
              <a:rPr lang="en-US" sz="1600" dirty="0" smtClean="0"/>
              <a:t>J</a:t>
            </a:r>
            <a:r>
              <a:rPr lang="en-US" sz="1600" dirty="0"/>
              <a:t>. </a:t>
            </a:r>
            <a:r>
              <a:rPr lang="en-US" sz="1600" dirty="0" smtClean="0"/>
              <a:t>Hyres, &amp; B. Vevera</a:t>
            </a:r>
            <a:endParaRPr lang="en-US" sz="1600" dirty="0"/>
          </a:p>
        </p:txBody>
      </p:sp>
    </p:spTree>
    <p:extLst>
      <p:ext uri="{BB962C8B-B14F-4D97-AF65-F5344CB8AC3E}">
        <p14:creationId xmlns:p14="http://schemas.microsoft.com/office/powerpoint/2010/main" val="8129891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81" y="59379"/>
            <a:ext cx="8933506" cy="1036694"/>
          </a:xfrm>
        </p:spPr>
        <p:txBody>
          <a:bodyPr/>
          <a:lstStyle/>
          <a:p>
            <a:r>
              <a:rPr lang="en-US" sz="2400" dirty="0" smtClean="0"/>
              <a:t>PIE program was established to learn about degradative processes occurring in SNS target modules during operation</a:t>
            </a:r>
            <a:endParaRPr lang="en-US" sz="2400" dirty="0"/>
          </a:p>
        </p:txBody>
      </p:sp>
      <p:sp>
        <p:nvSpPr>
          <p:cNvPr id="3" name="Content Placeholder 2"/>
          <p:cNvSpPr>
            <a:spLocks noGrp="1"/>
          </p:cNvSpPr>
          <p:nvPr>
            <p:ph idx="1"/>
          </p:nvPr>
        </p:nvSpPr>
        <p:spPr>
          <a:xfrm>
            <a:off x="146377" y="1253653"/>
            <a:ext cx="8519384" cy="4970382"/>
          </a:xfrm>
        </p:spPr>
        <p:txBody>
          <a:bodyPr>
            <a:normAutofit fontScale="77500" lnSpcReduction="20000"/>
          </a:bodyPr>
          <a:lstStyle/>
          <a:p>
            <a:pPr>
              <a:lnSpc>
                <a:spcPct val="100000"/>
              </a:lnSpc>
              <a:spcBef>
                <a:spcPts val="1000"/>
              </a:spcBef>
              <a:spcAft>
                <a:spcPts val="0"/>
              </a:spcAft>
            </a:pPr>
            <a:r>
              <a:rPr lang="en-US" dirty="0"/>
              <a:t>Early R&amp;D on the SNS Target design indicated cavitation-induced erosion of the vessel surfaces </a:t>
            </a:r>
            <a:r>
              <a:rPr lang="en-US" dirty="0" smtClean="0"/>
              <a:t>would likely occur </a:t>
            </a:r>
            <a:r>
              <a:rPr lang="en-US" dirty="0"/>
              <a:t>during </a:t>
            </a:r>
            <a:r>
              <a:rPr lang="en-US" dirty="0" smtClean="0"/>
              <a:t>operation</a:t>
            </a:r>
          </a:p>
          <a:p>
            <a:pPr marL="0" indent="0">
              <a:lnSpc>
                <a:spcPct val="100000"/>
              </a:lnSpc>
              <a:spcBef>
                <a:spcPts val="1000"/>
              </a:spcBef>
              <a:spcAft>
                <a:spcPts val="0"/>
              </a:spcAft>
              <a:buNone/>
            </a:pPr>
            <a:endParaRPr lang="en-US" dirty="0"/>
          </a:p>
          <a:p>
            <a:pPr>
              <a:lnSpc>
                <a:spcPct val="100000"/>
              </a:lnSpc>
              <a:spcBef>
                <a:spcPts val="1000"/>
              </a:spcBef>
              <a:spcAft>
                <a:spcPts val="0"/>
              </a:spcAft>
            </a:pPr>
            <a:r>
              <a:rPr lang="en-US" dirty="0"/>
              <a:t>Mechanical properties of the 316L vessel material are altered during operation from displacement damage and transmutation gas production</a:t>
            </a:r>
          </a:p>
          <a:p>
            <a:pPr lvl="1">
              <a:lnSpc>
                <a:spcPct val="100000"/>
              </a:lnSpc>
              <a:spcBef>
                <a:spcPts val="1000"/>
              </a:spcBef>
              <a:spcAft>
                <a:spcPts val="0"/>
              </a:spcAft>
            </a:pPr>
            <a:r>
              <a:rPr lang="en-US" dirty="0"/>
              <a:t>There was uncertainty with the rate of change in mechanical properties due to high </a:t>
            </a:r>
            <a:r>
              <a:rPr lang="en-US" dirty="0" smtClean="0"/>
              <a:t>transmutation gas (H and He) </a:t>
            </a:r>
            <a:r>
              <a:rPr lang="en-US" dirty="0"/>
              <a:t>production </a:t>
            </a:r>
            <a:r>
              <a:rPr lang="en-US" dirty="0" smtClean="0"/>
              <a:t>rate</a:t>
            </a:r>
          </a:p>
          <a:p>
            <a:pPr marL="457200" lvl="1" indent="0">
              <a:lnSpc>
                <a:spcPct val="100000"/>
              </a:lnSpc>
              <a:spcBef>
                <a:spcPts val="1000"/>
              </a:spcBef>
              <a:spcAft>
                <a:spcPts val="0"/>
              </a:spcAft>
              <a:buNone/>
            </a:pPr>
            <a:endParaRPr lang="en-US" dirty="0"/>
          </a:p>
          <a:p>
            <a:pPr>
              <a:lnSpc>
                <a:spcPct val="100000"/>
              </a:lnSpc>
              <a:spcBef>
                <a:spcPts val="1000"/>
              </a:spcBef>
              <a:spcAft>
                <a:spcPts val="0"/>
              </a:spcAft>
            </a:pPr>
            <a:r>
              <a:rPr lang="en-US" dirty="0"/>
              <a:t>A PIE program was established to accomplish several goals:</a:t>
            </a:r>
          </a:p>
          <a:p>
            <a:pPr lvl="1">
              <a:lnSpc>
                <a:spcPct val="100000"/>
              </a:lnSpc>
              <a:spcBef>
                <a:spcPts val="1000"/>
              </a:spcBef>
              <a:spcAft>
                <a:spcPts val="0"/>
              </a:spcAft>
            </a:pPr>
            <a:r>
              <a:rPr lang="en-US" dirty="0"/>
              <a:t>Diagnose any issues with target operation</a:t>
            </a:r>
          </a:p>
          <a:p>
            <a:pPr lvl="1">
              <a:lnSpc>
                <a:spcPct val="100000"/>
              </a:lnSpc>
              <a:spcBef>
                <a:spcPts val="1000"/>
              </a:spcBef>
              <a:spcAft>
                <a:spcPts val="0"/>
              </a:spcAft>
            </a:pPr>
            <a:r>
              <a:rPr lang="en-US" dirty="0"/>
              <a:t>Characterize the extent and nature of cavitation-induced erosion</a:t>
            </a:r>
          </a:p>
          <a:p>
            <a:pPr lvl="1">
              <a:lnSpc>
                <a:spcPct val="100000"/>
              </a:lnSpc>
              <a:spcBef>
                <a:spcPts val="1000"/>
              </a:spcBef>
              <a:spcAft>
                <a:spcPts val="0"/>
              </a:spcAft>
            </a:pPr>
            <a:r>
              <a:rPr lang="en-US" dirty="0"/>
              <a:t>Measure mechanical properties of vessel material after irradiation</a:t>
            </a:r>
          </a:p>
          <a:p>
            <a:pPr lvl="1">
              <a:lnSpc>
                <a:spcPct val="100000"/>
              </a:lnSpc>
              <a:spcBef>
                <a:spcPts val="1000"/>
              </a:spcBef>
              <a:spcAft>
                <a:spcPts val="0"/>
              </a:spcAft>
            </a:pPr>
            <a:r>
              <a:rPr lang="en-US" dirty="0"/>
              <a:t>Evaluate stability of Kolsterising® treated layer after irradiation</a:t>
            </a:r>
          </a:p>
        </p:txBody>
      </p:sp>
    </p:spTree>
    <p:extLst>
      <p:ext uri="{BB962C8B-B14F-4D97-AF65-F5344CB8AC3E}">
        <p14:creationId xmlns:p14="http://schemas.microsoft.com/office/powerpoint/2010/main" val="17134040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51364" y="24329"/>
            <a:ext cx="8677449" cy="686254"/>
          </a:xfrm>
        </p:spPr>
        <p:txBody>
          <a:bodyPr>
            <a:normAutofit fontScale="90000"/>
          </a:bodyPr>
          <a:lstStyle/>
          <a:p>
            <a:r>
              <a:rPr lang="en-US" sz="2800" dirty="0">
                <a:latin typeface="Arial Black" charset="0"/>
                <a:ea typeface="ＭＳ Ｐゴシック" charset="0"/>
              </a:rPr>
              <a:t>Targets </a:t>
            </a:r>
            <a:r>
              <a:rPr lang="en-US" sz="2800" dirty="0" smtClean="0">
                <a:latin typeface="Arial Black" charset="0"/>
                <a:ea typeface="ＭＳ Ｐゴシック" charset="0"/>
              </a:rPr>
              <a:t>are routinely sampled using carbide-tipped annular cutters</a:t>
            </a:r>
            <a:endParaRPr lang="en-US" sz="2800" dirty="0">
              <a:latin typeface="Arial Black" charset="0"/>
              <a:ea typeface="ＭＳ Ｐゴシック" charset="0"/>
            </a:endParaRPr>
          </a:p>
        </p:txBody>
      </p:sp>
      <p:pic>
        <p:nvPicPr>
          <p:cNvPr id="15362" name="Picture 4" descr="a730_updated-0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4560" y="791603"/>
            <a:ext cx="1706563" cy="562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3" name="Group 18"/>
          <p:cNvGrpSpPr>
            <a:grpSpLocks noChangeAspect="1"/>
          </p:cNvGrpSpPr>
          <p:nvPr/>
        </p:nvGrpSpPr>
        <p:grpSpPr bwMode="auto">
          <a:xfrm>
            <a:off x="2405188" y="1496687"/>
            <a:ext cx="3405767" cy="4745647"/>
            <a:chOff x="4875" y="-191"/>
            <a:chExt cx="5432" cy="7571"/>
          </a:xfrm>
        </p:grpSpPr>
        <p:pic>
          <p:nvPicPr>
            <p:cNvPr id="15367" name="Picture 2" descr="a730_updated-0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39" y="628"/>
              <a:ext cx="2868" cy="6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8" name="Group 19"/>
            <p:cNvGrpSpPr>
              <a:grpSpLocks/>
            </p:cNvGrpSpPr>
            <p:nvPr/>
          </p:nvGrpSpPr>
          <p:grpSpPr bwMode="auto">
            <a:xfrm>
              <a:off x="4875" y="-191"/>
              <a:ext cx="3898" cy="7130"/>
              <a:chOff x="4875" y="637"/>
              <a:chExt cx="3898" cy="7130"/>
            </a:xfrm>
          </p:grpSpPr>
          <p:sp>
            <p:nvSpPr>
              <p:cNvPr id="15369" name="Text Box 27"/>
              <p:cNvSpPr txBox="1">
                <a:spLocks noChangeArrowheads="1"/>
              </p:cNvSpPr>
              <p:nvPr/>
            </p:nvSpPr>
            <p:spPr bwMode="auto">
              <a:xfrm>
                <a:off x="5236" y="637"/>
                <a:ext cx="2875" cy="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pPr>
                <a:r>
                  <a:rPr lang="en-US" sz="1800" b="1" dirty="0" smtClean="0">
                    <a:latin typeface="+mn-lt"/>
                    <a:cs typeface="Times New Roman" charset="0"/>
                  </a:rPr>
                  <a:t>Annular </a:t>
                </a:r>
                <a:r>
                  <a:rPr lang="en-US" sz="1800" b="1" dirty="0">
                    <a:latin typeface="+mn-lt"/>
                    <a:cs typeface="Times New Roman" charset="0"/>
                  </a:rPr>
                  <a:t>Cutter</a:t>
                </a:r>
                <a:endParaRPr lang="en-US" sz="1800" b="1" dirty="0">
                  <a:latin typeface="+mn-lt"/>
                </a:endParaRPr>
              </a:p>
            </p:txBody>
          </p:sp>
          <p:cxnSp>
            <p:nvCxnSpPr>
              <p:cNvPr id="15370" name="AutoShape 26"/>
              <p:cNvCxnSpPr>
                <a:cxnSpLocks noChangeShapeType="1"/>
              </p:cNvCxnSpPr>
              <p:nvPr/>
            </p:nvCxnSpPr>
            <p:spPr bwMode="auto">
              <a:xfrm>
                <a:off x="7706" y="1122"/>
                <a:ext cx="941" cy="537"/>
              </a:xfrm>
              <a:prstGeom prst="straightConnector1">
                <a:avLst/>
              </a:prstGeom>
              <a:noFill/>
              <a:ln w="25400">
                <a:solidFill>
                  <a:srgbClr val="FF0000">
                    <a:alpha val="75000"/>
                  </a:srgbClr>
                </a:solidFill>
                <a:round/>
                <a:headEnd/>
                <a:tailEnd type="stealth" w="lg" len="lg"/>
              </a:ln>
              <a:extLst>
                <a:ext uri="{909E8E84-426E-40dd-AFC4-6F175D3DCCD1}">
                  <a14:hiddenFill xmlns:a14="http://schemas.microsoft.com/office/drawing/2010/main">
                    <a:noFill/>
                  </a14:hiddenFill>
                </a:ext>
              </a:extLst>
            </p:spPr>
          </p:cxnSp>
          <p:sp>
            <p:nvSpPr>
              <p:cNvPr id="15371" name="Text Box 25"/>
              <p:cNvSpPr txBox="1">
                <a:spLocks noChangeArrowheads="1"/>
              </p:cNvSpPr>
              <p:nvPr/>
            </p:nvSpPr>
            <p:spPr bwMode="auto">
              <a:xfrm>
                <a:off x="4875" y="1523"/>
                <a:ext cx="2575" cy="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pPr>
                <a:r>
                  <a:rPr lang="en-US" sz="1800" b="1" dirty="0">
                    <a:latin typeface="+mn-lt"/>
                    <a:cs typeface="Times New Roman" charset="0"/>
                  </a:rPr>
                  <a:t>Low-profile Linear Slide</a:t>
                </a:r>
                <a:endParaRPr lang="en-US" sz="1800" b="1" dirty="0">
                  <a:latin typeface="+mn-lt"/>
                </a:endParaRPr>
              </a:p>
            </p:txBody>
          </p:sp>
          <p:cxnSp>
            <p:nvCxnSpPr>
              <p:cNvPr id="15372" name="AutoShape 24"/>
              <p:cNvCxnSpPr>
                <a:cxnSpLocks noChangeShapeType="1"/>
              </p:cNvCxnSpPr>
              <p:nvPr/>
            </p:nvCxnSpPr>
            <p:spPr bwMode="auto">
              <a:xfrm>
                <a:off x="7043" y="2410"/>
                <a:ext cx="956" cy="424"/>
              </a:xfrm>
              <a:prstGeom prst="straightConnector1">
                <a:avLst/>
              </a:prstGeom>
              <a:noFill/>
              <a:ln w="25400">
                <a:solidFill>
                  <a:srgbClr val="FF0000">
                    <a:alpha val="75000"/>
                  </a:srgbClr>
                </a:solidFill>
                <a:round/>
                <a:headEnd/>
                <a:tailEnd type="stealth" w="lg" len="lg"/>
              </a:ln>
              <a:extLst>
                <a:ext uri="{909E8E84-426E-40dd-AFC4-6F175D3DCCD1}">
                  <a14:hiddenFill xmlns:a14="http://schemas.microsoft.com/office/drawing/2010/main">
                    <a:noFill/>
                  </a14:hiddenFill>
                </a:ext>
              </a:extLst>
            </p:spPr>
          </p:cxnSp>
          <p:sp>
            <p:nvSpPr>
              <p:cNvPr id="15373" name="Text Box 23"/>
              <p:cNvSpPr txBox="1">
                <a:spLocks noChangeArrowheads="1"/>
              </p:cNvSpPr>
              <p:nvPr/>
            </p:nvSpPr>
            <p:spPr bwMode="auto">
              <a:xfrm>
                <a:off x="5130" y="6653"/>
                <a:ext cx="2297" cy="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pPr>
                <a:r>
                  <a:rPr lang="en-US" sz="1800" b="1" dirty="0">
                    <a:latin typeface="+mn-lt"/>
                    <a:cs typeface="Times New Roman" charset="0"/>
                  </a:rPr>
                  <a:t>Pneumatic Piston</a:t>
                </a:r>
                <a:endParaRPr lang="en-US" sz="1800" b="1" dirty="0">
                  <a:latin typeface="+mn-lt"/>
                </a:endParaRPr>
              </a:p>
            </p:txBody>
          </p:sp>
          <p:cxnSp>
            <p:nvCxnSpPr>
              <p:cNvPr id="15374" name="AutoShape 22"/>
              <p:cNvCxnSpPr>
                <a:cxnSpLocks noChangeShapeType="1"/>
              </p:cNvCxnSpPr>
              <p:nvPr/>
            </p:nvCxnSpPr>
            <p:spPr bwMode="auto">
              <a:xfrm flipV="1">
                <a:off x="7097" y="6494"/>
                <a:ext cx="1308" cy="457"/>
              </a:xfrm>
              <a:prstGeom prst="straightConnector1">
                <a:avLst/>
              </a:prstGeom>
              <a:noFill/>
              <a:ln w="25400">
                <a:solidFill>
                  <a:srgbClr val="FF0000">
                    <a:alpha val="75000"/>
                  </a:srgbClr>
                </a:solidFill>
                <a:round/>
                <a:headEnd/>
                <a:tailEnd type="stealth" w="lg" len="lg"/>
              </a:ln>
              <a:extLst>
                <a:ext uri="{909E8E84-426E-40dd-AFC4-6F175D3DCCD1}">
                  <a14:hiddenFill xmlns:a14="http://schemas.microsoft.com/office/drawing/2010/main">
                    <a:noFill/>
                  </a14:hiddenFill>
                </a:ext>
              </a:extLst>
            </p:spPr>
          </p:cxnSp>
          <p:sp>
            <p:nvSpPr>
              <p:cNvPr id="15375" name="Text Box 21"/>
              <p:cNvSpPr txBox="1">
                <a:spLocks noChangeArrowheads="1"/>
              </p:cNvSpPr>
              <p:nvPr/>
            </p:nvSpPr>
            <p:spPr bwMode="auto">
              <a:xfrm>
                <a:off x="5032" y="4350"/>
                <a:ext cx="2334" cy="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pPr>
                <a:r>
                  <a:rPr lang="en-US" sz="1800" b="1" dirty="0">
                    <a:latin typeface="+mn-lt"/>
                    <a:cs typeface="Times New Roman" charset="0"/>
                  </a:rPr>
                  <a:t>Electric Drill Motor</a:t>
                </a:r>
                <a:endParaRPr lang="en-US" sz="1800" b="1" dirty="0">
                  <a:latin typeface="+mn-lt"/>
                </a:endParaRPr>
              </a:p>
            </p:txBody>
          </p:sp>
          <p:cxnSp>
            <p:nvCxnSpPr>
              <p:cNvPr id="15376" name="AutoShape 20"/>
              <p:cNvCxnSpPr>
                <a:cxnSpLocks noChangeShapeType="1"/>
              </p:cNvCxnSpPr>
              <p:nvPr/>
            </p:nvCxnSpPr>
            <p:spPr bwMode="auto">
              <a:xfrm flipV="1">
                <a:off x="7124" y="4094"/>
                <a:ext cx="1649" cy="500"/>
              </a:xfrm>
              <a:prstGeom prst="straightConnector1">
                <a:avLst/>
              </a:prstGeom>
              <a:noFill/>
              <a:ln w="25400">
                <a:solidFill>
                  <a:srgbClr val="FF0000">
                    <a:alpha val="75000"/>
                  </a:srgbClr>
                </a:solidFill>
                <a:round/>
                <a:headEnd/>
                <a:tailEnd type="stealth" w="lg" len="lg"/>
              </a:ln>
              <a:extLst>
                <a:ext uri="{909E8E84-426E-40dd-AFC4-6F175D3DCCD1}">
                  <a14:hiddenFill xmlns:a14="http://schemas.microsoft.com/office/drawing/2010/main">
                    <a:noFill/>
                  </a14:hiddenFill>
                </a:ext>
              </a:extLst>
            </p:spPr>
          </p:cxnSp>
        </p:grpSp>
      </p:grpSp>
      <p:grpSp>
        <p:nvGrpSpPr>
          <p:cNvPr id="7" name="Group 6"/>
          <p:cNvGrpSpPr/>
          <p:nvPr/>
        </p:nvGrpSpPr>
        <p:grpSpPr>
          <a:xfrm>
            <a:off x="5925606" y="763155"/>
            <a:ext cx="2840127" cy="5279382"/>
            <a:chOff x="5982050" y="904265"/>
            <a:chExt cx="2840127" cy="5279382"/>
          </a:xfrm>
        </p:grpSpPr>
        <p:grpSp>
          <p:nvGrpSpPr>
            <p:cNvPr id="15364" name="Group 15"/>
            <p:cNvGrpSpPr>
              <a:grpSpLocks/>
            </p:cNvGrpSpPr>
            <p:nvPr/>
          </p:nvGrpSpPr>
          <p:grpSpPr bwMode="auto">
            <a:xfrm>
              <a:off x="5982050" y="904265"/>
              <a:ext cx="2840127" cy="5279382"/>
              <a:chOff x="6075995" y="455331"/>
              <a:chExt cx="2839405" cy="5278589"/>
            </a:xfrm>
          </p:grpSpPr>
          <p:pic>
            <p:nvPicPr>
              <p:cNvPr id="15365" name="Picture 5" descr="a730_updated-0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553200" y="1601416"/>
                <a:ext cx="2362200" cy="4132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17"/>
              <p:cNvSpPr txBox="1">
                <a:spLocks noChangeArrowheads="1"/>
              </p:cNvSpPr>
              <p:nvPr/>
            </p:nvSpPr>
            <p:spPr bwMode="auto">
              <a:xfrm>
                <a:off x="6075995" y="455331"/>
                <a:ext cx="2176721" cy="59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pPr>
                <a:r>
                  <a:rPr lang="en-US" sz="1800" b="1" dirty="0" smtClean="0">
                    <a:latin typeface="+mn-lt"/>
                  </a:rPr>
                  <a:t>Target in Center</a:t>
                </a:r>
                <a:r>
                  <a:rPr lang="en-US" sz="1800" b="1" dirty="0">
                    <a:latin typeface="+mn-lt"/>
                  </a:rPr>
                  <a:t>-cut </a:t>
                </a:r>
                <a:r>
                  <a:rPr lang="en-US" sz="1800" b="1" dirty="0" smtClean="0">
                    <a:latin typeface="+mn-lt"/>
                  </a:rPr>
                  <a:t>Position</a:t>
                </a:r>
              </a:p>
            </p:txBody>
          </p:sp>
        </p:grpSp>
        <p:cxnSp>
          <p:nvCxnSpPr>
            <p:cNvPr id="18" name="AutoShape 26"/>
            <p:cNvCxnSpPr>
              <a:cxnSpLocks noChangeShapeType="1"/>
              <a:endCxn id="15365" idx="0"/>
            </p:cNvCxnSpPr>
            <p:nvPr/>
          </p:nvCxnSpPr>
          <p:spPr bwMode="auto">
            <a:xfrm>
              <a:off x="7370042" y="1425903"/>
              <a:ext cx="270733" cy="624619"/>
            </a:xfrm>
            <a:prstGeom prst="straightConnector1">
              <a:avLst/>
            </a:prstGeom>
            <a:noFill/>
            <a:ln w="25400">
              <a:solidFill>
                <a:srgbClr val="FF0000">
                  <a:alpha val="75000"/>
                </a:srgbClr>
              </a:solidFill>
              <a:round/>
              <a:headEnd/>
              <a:tailEnd type="stealth" w="lg" len="lg"/>
            </a:ln>
            <a:extLst>
              <a:ext uri="{909E8E84-426E-40dd-AFC4-6F175D3DCCD1}">
                <a14:hiddenFill xmlns:a14="http://schemas.microsoft.com/office/drawing/2010/main">
                  <a:noFill/>
                </a14:hiddenFill>
              </a:ext>
            </a:extLst>
          </p:spPr>
        </p:cxnSp>
      </p:grpSp>
      <p:sp>
        <p:nvSpPr>
          <p:cNvPr id="20" name="TextBox 19"/>
          <p:cNvSpPr txBox="1"/>
          <p:nvPr/>
        </p:nvSpPr>
        <p:spPr>
          <a:xfrm>
            <a:off x="6954473" y="6065704"/>
            <a:ext cx="2094293" cy="307777"/>
          </a:xfrm>
          <a:prstGeom prst="rect">
            <a:avLst/>
          </a:prstGeom>
          <a:noFill/>
        </p:spPr>
        <p:txBody>
          <a:bodyPr wrap="square" rtlCol="0">
            <a:spAutoFit/>
          </a:bodyPr>
          <a:lstStyle/>
          <a:p>
            <a:pPr algn="r"/>
            <a:r>
              <a:rPr lang="en-US" sz="1400" dirty="0" smtClean="0"/>
              <a:t>Figure: Adam Carroll</a:t>
            </a:r>
            <a:endParaRPr lang="en-US" sz="1400" dirty="0"/>
          </a:p>
        </p:txBody>
      </p:sp>
    </p:spTree>
    <p:extLst>
      <p:ext uri="{BB962C8B-B14F-4D97-AF65-F5344CB8AC3E}">
        <p14:creationId xmlns:p14="http://schemas.microsoft.com/office/powerpoint/2010/main" val="31837874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2" y="7591"/>
            <a:ext cx="9032796" cy="729430"/>
          </a:xfrm>
        </p:spPr>
        <p:txBody>
          <a:bodyPr>
            <a:normAutofit/>
          </a:bodyPr>
          <a:lstStyle/>
          <a:p>
            <a:r>
              <a:rPr lang="en-US" sz="2400" dirty="0" smtClean="0">
                <a:latin typeface="Arial Black" charset="0"/>
                <a:ea typeface="ＭＳ Ｐゴシック" charset="0"/>
              </a:rPr>
              <a:t>Sampling the target beam entrance region produces curved disk-shaped specimens </a:t>
            </a:r>
            <a:endParaRPr lang="en-US" sz="2400" dirty="0"/>
          </a:p>
        </p:txBody>
      </p:sp>
      <p:pic>
        <p:nvPicPr>
          <p:cNvPr id="5" name="Content Placeholder 4" descr="Target in cutting position.jpg"/>
          <p:cNvPicPr>
            <a:picLocks noGrp="1" noChangeAspect="1"/>
          </p:cNvPicPr>
          <p:nvPr>
            <p:ph idx="1"/>
          </p:nvPr>
        </p:nvPicPr>
        <p:blipFill>
          <a:blip r:embed="rId2" cstate="print"/>
          <a:stretch>
            <a:fillRect/>
          </a:stretch>
        </p:blipFill>
        <p:spPr>
          <a:xfrm>
            <a:off x="726990" y="886161"/>
            <a:ext cx="3616410" cy="5370477"/>
          </a:xfrm>
          <a:ln>
            <a:solidFill>
              <a:schemeClr val="tx1"/>
            </a:solidFill>
          </a:ln>
        </p:spPr>
      </p:pic>
      <p:pic>
        <p:nvPicPr>
          <p:cNvPr id="6" name="Picture 5" descr="Target nose after sample cuts.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563193" y="702735"/>
            <a:ext cx="4434840" cy="2970005"/>
          </a:xfrm>
          <a:prstGeom prst="rect">
            <a:avLst/>
          </a:prstGeom>
          <a:ln>
            <a:solidFill>
              <a:schemeClr val="tx1"/>
            </a:solidFill>
          </a:ln>
        </p:spPr>
      </p:pic>
      <p:pic>
        <p:nvPicPr>
          <p:cNvPr id="7" name="Picture 6" descr="Target 2 nose after sample cuts.jpg"/>
          <p:cNvPicPr>
            <a:picLocks noChangeAspect="1"/>
          </p:cNvPicPr>
          <p:nvPr/>
        </p:nvPicPr>
        <p:blipFill>
          <a:blip r:embed="rId4" cstate="print"/>
          <a:stretch>
            <a:fillRect/>
          </a:stretch>
        </p:blipFill>
        <p:spPr>
          <a:xfrm>
            <a:off x="4572001" y="3795484"/>
            <a:ext cx="4434840" cy="2461244"/>
          </a:xfrm>
          <a:prstGeom prst="rect">
            <a:avLst/>
          </a:prstGeom>
          <a:ln>
            <a:solidFill>
              <a:schemeClr val="tx1"/>
            </a:solidFill>
          </a:ln>
        </p:spPr>
      </p:pic>
      <p:sp>
        <p:nvSpPr>
          <p:cNvPr id="13" name="TextBox 12"/>
          <p:cNvSpPr txBox="1"/>
          <p:nvPr/>
        </p:nvSpPr>
        <p:spPr>
          <a:xfrm>
            <a:off x="4572001" y="3795484"/>
            <a:ext cx="1665110" cy="461665"/>
          </a:xfrm>
          <a:prstGeom prst="rect">
            <a:avLst/>
          </a:prstGeom>
          <a:noFill/>
        </p:spPr>
        <p:txBody>
          <a:bodyPr wrap="square" rtlCol="0">
            <a:spAutoFit/>
          </a:bodyPr>
          <a:lstStyle/>
          <a:p>
            <a:pPr algn="ctr"/>
            <a:r>
              <a:rPr lang="en-US" sz="2400" dirty="0" smtClean="0">
                <a:ln w="18415" cmpd="sng">
                  <a:solidFill>
                    <a:srgbClr val="FFFFFF"/>
                  </a:solidFill>
                  <a:prstDash val="solid"/>
                </a:ln>
                <a:solidFill>
                  <a:srgbClr val="FFFFFF"/>
                </a:solidFill>
                <a:effectLst>
                  <a:outerShdw blurRad="76200" dir="2700000" sx="103000" sy="103000" algn="tl" rotWithShape="0">
                    <a:srgbClr val="000000">
                      <a:alpha val="80000"/>
                    </a:srgbClr>
                  </a:outerShdw>
                </a:effectLst>
              </a:rPr>
              <a:t>Target 2</a:t>
            </a:r>
            <a:endParaRPr lang="en-US" sz="2400" dirty="0">
              <a:ln w="18415" cmpd="sng">
                <a:solidFill>
                  <a:srgbClr val="FFFFFF"/>
                </a:solidFill>
                <a:prstDash val="solid"/>
              </a:ln>
              <a:solidFill>
                <a:srgbClr val="FFFFFF"/>
              </a:solidFill>
              <a:effectLst>
                <a:outerShdw blurRad="76200" dir="2700000" sx="103000" sy="103000" algn="tl" rotWithShape="0">
                  <a:srgbClr val="000000">
                    <a:alpha val="80000"/>
                  </a:srgbClr>
                </a:outerShdw>
              </a:effectLst>
            </a:endParaRPr>
          </a:p>
        </p:txBody>
      </p:sp>
      <p:sp>
        <p:nvSpPr>
          <p:cNvPr id="14" name="TextBox 13"/>
          <p:cNvSpPr txBox="1"/>
          <p:nvPr/>
        </p:nvSpPr>
        <p:spPr>
          <a:xfrm>
            <a:off x="4563193" y="702735"/>
            <a:ext cx="1673918" cy="461665"/>
          </a:xfrm>
          <a:prstGeom prst="rect">
            <a:avLst/>
          </a:prstGeom>
          <a:noFill/>
        </p:spPr>
        <p:txBody>
          <a:bodyPr wrap="square" rtlCol="0">
            <a:spAutoFit/>
          </a:bodyPr>
          <a:lstStyle/>
          <a:p>
            <a:pPr algn="ctr"/>
            <a:r>
              <a:rPr lang="en-US" sz="2400" dirty="0" smtClean="0">
                <a:ln w="18415" cmpd="sng">
                  <a:solidFill>
                    <a:srgbClr val="FFFFFF"/>
                  </a:solidFill>
                  <a:prstDash val="solid"/>
                </a:ln>
                <a:solidFill>
                  <a:srgbClr val="FFFFFF"/>
                </a:solidFill>
                <a:effectLst>
                  <a:outerShdw blurRad="76200" dir="2700000" sx="103000" sy="103000" algn="tl" rotWithShape="0">
                    <a:srgbClr val="000000">
                      <a:alpha val="80000"/>
                    </a:srgbClr>
                  </a:outerShdw>
                </a:effectLst>
              </a:rPr>
              <a:t>Target 1</a:t>
            </a:r>
            <a:endParaRPr lang="en-US" sz="2400" dirty="0">
              <a:ln w="18415" cmpd="sng">
                <a:solidFill>
                  <a:srgbClr val="FFFFFF"/>
                </a:solidFill>
                <a:prstDash val="solid"/>
              </a:ln>
              <a:solidFill>
                <a:srgbClr val="FFFFFF"/>
              </a:solidFill>
              <a:effectLst>
                <a:outerShdw blurRad="76200" dir="2700000" sx="103000" sy="103000" algn="tl" rotWithShape="0">
                  <a:srgbClr val="000000">
                    <a:alpha val="80000"/>
                  </a:srgbClr>
                </a:outerShdw>
              </a:effectLst>
            </a:endParaRPr>
          </a:p>
        </p:txBody>
      </p:sp>
      <p:grpSp>
        <p:nvGrpSpPr>
          <p:cNvPr id="11" name="Group 10"/>
          <p:cNvGrpSpPr/>
          <p:nvPr/>
        </p:nvGrpSpPr>
        <p:grpSpPr>
          <a:xfrm>
            <a:off x="1" y="0"/>
            <a:ext cx="9144000" cy="6858000"/>
            <a:chOff x="-164214" y="836203"/>
            <a:chExt cx="9144000" cy="6858000"/>
          </a:xfrm>
        </p:grpSpPr>
        <p:sp>
          <p:nvSpPr>
            <p:cNvPr id="10" name="Rectangle 9"/>
            <p:cNvSpPr/>
            <p:nvPr/>
          </p:nvSpPr>
          <p:spPr>
            <a:xfrm>
              <a:off x="-164214" y="836203"/>
              <a:ext cx="9144000" cy="6858000"/>
            </a:xfrm>
            <a:prstGeom prst="rect">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Disk specimen in cutter.jpg"/>
            <p:cNvPicPr>
              <a:picLocks noChangeAspect="1"/>
            </p:cNvPicPr>
            <p:nvPr/>
          </p:nvPicPr>
          <p:blipFill>
            <a:blip r:embed="rId5" cstate="print"/>
            <a:stretch>
              <a:fillRect/>
            </a:stretch>
          </p:blipFill>
          <p:spPr>
            <a:xfrm>
              <a:off x="-104358" y="1667369"/>
              <a:ext cx="4268327" cy="3786584"/>
            </a:xfrm>
            <a:prstGeom prst="rect">
              <a:avLst/>
            </a:prstGeom>
            <a:ln>
              <a:noFill/>
            </a:ln>
          </p:spPr>
        </p:pic>
        <p:pic>
          <p:nvPicPr>
            <p:cNvPr id="9" name="Picture 8" descr="Example of disk specimen.jp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225128" y="1650602"/>
              <a:ext cx="4694673" cy="3819442"/>
            </a:xfrm>
            <a:prstGeom prst="rect">
              <a:avLst/>
            </a:prstGeom>
            <a:ln>
              <a:noFill/>
            </a:ln>
          </p:spPr>
        </p:pic>
      </p:grpSp>
    </p:spTree>
    <p:extLst>
      <p:ext uri="{BB962C8B-B14F-4D97-AF65-F5344CB8AC3E}">
        <p14:creationId xmlns:p14="http://schemas.microsoft.com/office/powerpoint/2010/main" val="15043893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a:xfrm>
            <a:off x="0" y="0"/>
            <a:ext cx="9144000" cy="729430"/>
          </a:xfrm>
        </p:spPr>
        <p:txBody>
          <a:bodyPr/>
          <a:lstStyle/>
          <a:p>
            <a:r>
              <a:rPr lang="en-US" sz="2400" dirty="0" smtClean="0">
                <a:latin typeface="Arial Black" charset="0"/>
                <a:ea typeface="ＭＳ Ｐゴシック" charset="0"/>
              </a:rPr>
              <a:t>SNS target and specimens are photographically examined using a variety of techniques</a:t>
            </a:r>
            <a:endParaRPr lang="en-US" sz="2400" dirty="0">
              <a:solidFill>
                <a:schemeClr val="tx1"/>
              </a:solidFill>
              <a:latin typeface="Arial Black" charset="0"/>
              <a:ea typeface="ＭＳ Ｐゴシック" charset="0"/>
            </a:endParaRPr>
          </a:p>
        </p:txBody>
      </p:sp>
      <p:sp>
        <p:nvSpPr>
          <p:cNvPr id="18434" name="Content Placeholder 1"/>
          <p:cNvSpPr>
            <a:spLocks noGrp="1"/>
          </p:cNvSpPr>
          <p:nvPr>
            <p:ph idx="1"/>
          </p:nvPr>
        </p:nvSpPr>
        <p:spPr>
          <a:xfrm>
            <a:off x="-27910" y="786682"/>
            <a:ext cx="5188607" cy="2890022"/>
          </a:xfrm>
        </p:spPr>
        <p:txBody>
          <a:bodyPr/>
          <a:lstStyle/>
          <a:p>
            <a:pPr>
              <a:spcBef>
                <a:spcPts val="800"/>
              </a:spcBef>
            </a:pPr>
            <a:r>
              <a:rPr lang="en-US" sz="2200" dirty="0">
                <a:latin typeface="+mn-lt"/>
                <a:ea typeface="ＭＳ Ｐゴシック" charset="0"/>
              </a:rPr>
              <a:t>Two to five cuts have been made in Targets 1</a:t>
            </a:r>
            <a:r>
              <a:rPr lang="en-US" sz="2200" dirty="0" smtClean="0">
                <a:latin typeface="+mn-lt"/>
                <a:ea typeface="ＭＳ Ｐゴシック" charset="0"/>
              </a:rPr>
              <a:t>-11</a:t>
            </a:r>
            <a:endParaRPr lang="en-US" sz="2200" dirty="0">
              <a:latin typeface="+mn-lt"/>
              <a:ea typeface="ＭＳ Ｐゴシック" charset="0"/>
            </a:endParaRPr>
          </a:p>
          <a:p>
            <a:pPr>
              <a:spcBef>
                <a:spcPts val="800"/>
              </a:spcBef>
            </a:pPr>
            <a:r>
              <a:rPr lang="en-US" sz="2200" dirty="0">
                <a:latin typeface="+mn-lt"/>
                <a:ea typeface="ＭＳ Ｐゴシック" charset="0"/>
              </a:rPr>
              <a:t>Targets have been inspected using:</a:t>
            </a:r>
          </a:p>
          <a:p>
            <a:pPr lvl="1">
              <a:spcBef>
                <a:spcPts val="800"/>
              </a:spcBef>
            </a:pPr>
            <a:r>
              <a:rPr lang="en-US" sz="1800" dirty="0">
                <a:latin typeface="+mn-lt"/>
                <a:ea typeface="ＭＳ Ｐゴシック" charset="0"/>
              </a:rPr>
              <a:t>Through </a:t>
            </a:r>
            <a:r>
              <a:rPr lang="en-US" sz="1800" dirty="0" smtClean="0">
                <a:latin typeface="+mn-lt"/>
                <a:ea typeface="ＭＳ Ｐゴシック" charset="0"/>
              </a:rPr>
              <a:t>shield window </a:t>
            </a:r>
            <a:r>
              <a:rPr lang="en-US" sz="1800" dirty="0">
                <a:latin typeface="+mn-lt"/>
                <a:ea typeface="ＭＳ Ｐゴシック" charset="0"/>
              </a:rPr>
              <a:t>high-resolution photography</a:t>
            </a:r>
          </a:p>
          <a:p>
            <a:pPr lvl="1"/>
            <a:r>
              <a:rPr lang="en-US" sz="1800" dirty="0">
                <a:latin typeface="+mn-lt"/>
                <a:ea typeface="ＭＳ Ｐゴシック" charset="0"/>
              </a:rPr>
              <a:t>Internal examinations using articulating videoprobes</a:t>
            </a:r>
            <a:endParaRPr lang="en-US" sz="1800" dirty="0">
              <a:solidFill>
                <a:schemeClr val="bg1"/>
              </a:solidFill>
              <a:latin typeface="+mn-lt"/>
              <a:ea typeface="ＭＳ Ｐゴシック" charset="0"/>
            </a:endParaRPr>
          </a:p>
          <a:p>
            <a:pPr lvl="1">
              <a:spcBef>
                <a:spcPts val="800"/>
              </a:spcBef>
            </a:pPr>
            <a:r>
              <a:rPr lang="en-US" sz="1800" dirty="0" smtClean="0">
                <a:latin typeface="+mn-lt"/>
                <a:ea typeface="ＭＳ Ｐゴシック" charset="0"/>
              </a:rPr>
              <a:t>Direct </a:t>
            </a:r>
            <a:r>
              <a:rPr lang="en-US" sz="1800" dirty="0">
                <a:latin typeface="+mn-lt"/>
                <a:ea typeface="ＭＳ Ｐゴシック" charset="0"/>
              </a:rPr>
              <a:t>photography of disk </a:t>
            </a:r>
            <a:r>
              <a:rPr lang="en-US" sz="1800" dirty="0" smtClean="0">
                <a:latin typeface="+mn-lt"/>
                <a:ea typeface="ＭＳ Ｐゴシック" charset="0"/>
              </a:rPr>
              <a:t>specimens</a:t>
            </a:r>
            <a:endParaRPr lang="en-US" sz="1800" dirty="0">
              <a:latin typeface="+mn-lt"/>
              <a:ea typeface="ＭＳ Ｐゴシック" charset="0"/>
            </a:endParaRPr>
          </a:p>
        </p:txBody>
      </p:sp>
      <p:pic>
        <p:nvPicPr>
          <p:cNvPr id="18435" name="Picture 4" descr="Through window photography setup.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60697" y="974725"/>
            <a:ext cx="3718190" cy="495615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4745286" y="3694806"/>
            <a:ext cx="4282602" cy="2588737"/>
            <a:chOff x="4745286" y="3694806"/>
            <a:chExt cx="4282602" cy="2588737"/>
          </a:xfrm>
        </p:grpSpPr>
        <p:pic>
          <p:nvPicPr>
            <p:cNvPr id="2" name="Picture 1" descr="Videoprobe Inspection of Target 5.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45286" y="3694806"/>
              <a:ext cx="4218267" cy="2581328"/>
            </a:xfrm>
            <a:prstGeom prst="rect">
              <a:avLst/>
            </a:prstGeom>
            <a:ln w="3175">
              <a:solidFill>
                <a:schemeClr val="tx1">
                  <a:alpha val="75000"/>
                </a:schemeClr>
              </a:solidFill>
            </a:ln>
          </p:spPr>
        </p:pic>
        <p:sp>
          <p:nvSpPr>
            <p:cNvPr id="20" name="TextBox 19"/>
            <p:cNvSpPr txBox="1"/>
            <p:nvPr/>
          </p:nvSpPr>
          <p:spPr>
            <a:xfrm>
              <a:off x="6688665" y="5944989"/>
              <a:ext cx="2339223" cy="338554"/>
            </a:xfrm>
            <a:prstGeom prst="rect">
              <a:avLst/>
            </a:prstGeom>
            <a:noFill/>
          </p:spPr>
          <p:txBody>
            <a:bodyPr wrap="square">
              <a:spAutoFit/>
            </a:bodyPr>
            <a:lstStyle/>
            <a:p>
              <a:pPr algn="r">
                <a:defRPr/>
              </a:pP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rPr>
                <a:t>Articulating Videoprobe</a:t>
              </a:r>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endParaRPr>
            </a:p>
          </p:txBody>
        </p:sp>
      </p:grpSp>
      <p:grpSp>
        <p:nvGrpSpPr>
          <p:cNvPr id="3" name="Group 2"/>
          <p:cNvGrpSpPr/>
          <p:nvPr/>
        </p:nvGrpSpPr>
        <p:grpSpPr>
          <a:xfrm>
            <a:off x="5158916" y="708750"/>
            <a:ext cx="3716310" cy="2919413"/>
            <a:chOff x="5158916" y="724229"/>
            <a:chExt cx="3716310" cy="2919413"/>
          </a:xfrm>
        </p:grpSpPr>
        <p:pic>
          <p:nvPicPr>
            <p:cNvPr id="6" name="Picture 5" descr="Target 3 - Three Holes - Nose Image - 04.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5158916" y="724229"/>
              <a:ext cx="3646132" cy="291941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6374561" y="3297291"/>
              <a:ext cx="2500665" cy="338554"/>
            </a:xfrm>
            <a:prstGeom prst="rect">
              <a:avLst/>
            </a:prstGeom>
            <a:noFill/>
          </p:spPr>
          <p:txBody>
            <a:bodyPr wrap="square">
              <a:spAutoFit/>
            </a:bodyPr>
            <a:lstStyle/>
            <a:p>
              <a:pPr algn="r">
                <a:defRPr/>
              </a:pP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rPr>
                <a:t>Through-window Photography</a:t>
              </a:r>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endParaRPr>
            </a:p>
          </p:txBody>
        </p:sp>
      </p:grpSp>
      <p:grpSp>
        <p:nvGrpSpPr>
          <p:cNvPr id="9" name="Group 8"/>
          <p:cNvGrpSpPr/>
          <p:nvPr/>
        </p:nvGrpSpPr>
        <p:grpSpPr>
          <a:xfrm>
            <a:off x="911399" y="3705902"/>
            <a:ext cx="2792912" cy="2654416"/>
            <a:chOff x="925204" y="3664484"/>
            <a:chExt cx="2792912" cy="2654416"/>
          </a:xfrm>
        </p:grpSpPr>
        <p:pic>
          <p:nvPicPr>
            <p:cNvPr id="8" name="Picture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25204" y="3664484"/>
              <a:ext cx="2792912" cy="2638814"/>
            </a:xfrm>
            <a:prstGeom prst="rect">
              <a:avLst/>
            </a:prstGeom>
            <a:ln w="3175">
              <a:solidFill>
                <a:schemeClr val="tx1"/>
              </a:solidFill>
            </a:ln>
          </p:spPr>
        </p:pic>
        <p:sp>
          <p:nvSpPr>
            <p:cNvPr id="16" name="TextBox 15"/>
            <p:cNvSpPr txBox="1"/>
            <p:nvPr/>
          </p:nvSpPr>
          <p:spPr>
            <a:xfrm>
              <a:off x="1155617" y="5980346"/>
              <a:ext cx="2317978" cy="338554"/>
            </a:xfrm>
            <a:prstGeom prst="rect">
              <a:avLst/>
            </a:prstGeom>
            <a:noFill/>
          </p:spPr>
          <p:txBody>
            <a:bodyPr wrap="square">
              <a:spAutoFit/>
            </a:bodyPr>
            <a:lstStyle/>
            <a:p>
              <a:pPr algn="ctr">
                <a:defRPr/>
              </a:pP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rPr>
                <a:t>Direct Photography</a:t>
              </a:r>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rial" charset="0"/>
              </a:endParaRPr>
            </a:p>
          </p:txBody>
        </p:sp>
      </p:grpSp>
    </p:spTree>
    <p:extLst>
      <p:ext uri="{BB962C8B-B14F-4D97-AF65-F5344CB8AC3E}">
        <p14:creationId xmlns:p14="http://schemas.microsoft.com/office/powerpoint/2010/main" val="18868218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18435"/>
                                        </p:tgtEl>
                                      </p:cBhvr>
                                    </p:animEffect>
                                    <p:set>
                                      <p:cBhvr>
                                        <p:cTn id="7" dur="1" fill="hold">
                                          <p:stCondLst>
                                            <p:cond delay="499"/>
                                          </p:stCondLst>
                                        </p:cTn>
                                        <p:tgtEl>
                                          <p:spTgt spid="1843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111125" y="-6220"/>
            <a:ext cx="8956842" cy="782522"/>
          </a:xfrm>
        </p:spPr>
        <p:txBody>
          <a:bodyPr/>
          <a:lstStyle/>
          <a:p>
            <a:r>
              <a:rPr lang="en-US" sz="2600" dirty="0" smtClean="0">
                <a:latin typeface="Arial Black" charset="0"/>
                <a:ea typeface="ＭＳ Ｐゴシック" charset="0"/>
              </a:rPr>
              <a:t>Mechanical properties and </a:t>
            </a:r>
            <a:r>
              <a:rPr lang="en-US" sz="2600" dirty="0">
                <a:latin typeface="Arial Black" charset="0"/>
                <a:ea typeface="ＭＳ Ｐゴシック" charset="0"/>
              </a:rPr>
              <a:t>microscopy specimens </a:t>
            </a:r>
            <a:r>
              <a:rPr lang="en-US" sz="2600" dirty="0" smtClean="0">
                <a:latin typeface="Arial Black" charset="0"/>
                <a:ea typeface="ＭＳ Ｐゴシック" charset="0"/>
              </a:rPr>
              <a:t>have been tested from disk samples</a:t>
            </a:r>
            <a:endParaRPr lang="en-US" sz="2600" dirty="0">
              <a:latin typeface="Arial Black" charset="0"/>
              <a:ea typeface="ＭＳ Ｐゴシック" charset="0"/>
            </a:endParaRPr>
          </a:p>
        </p:txBody>
      </p:sp>
      <p:sp>
        <p:nvSpPr>
          <p:cNvPr id="14338" name="Content Placeholder 2"/>
          <p:cNvSpPr>
            <a:spLocks noGrp="1"/>
          </p:cNvSpPr>
          <p:nvPr>
            <p:ph idx="1"/>
          </p:nvPr>
        </p:nvSpPr>
        <p:spPr>
          <a:xfrm>
            <a:off x="53975" y="828290"/>
            <a:ext cx="9013825" cy="2182812"/>
          </a:xfrm>
        </p:spPr>
        <p:txBody>
          <a:bodyPr/>
          <a:lstStyle/>
          <a:p>
            <a:pPr>
              <a:spcBef>
                <a:spcPts val="1000"/>
              </a:spcBef>
            </a:pPr>
            <a:r>
              <a:rPr lang="en-US" sz="2200" dirty="0">
                <a:latin typeface="Arial Narrow" charset="0"/>
                <a:ea typeface="ＭＳ Ｐゴシック" charset="0"/>
              </a:rPr>
              <a:t>S</a:t>
            </a:r>
            <a:r>
              <a:rPr lang="en-US" sz="2200" dirty="0" smtClean="0">
                <a:latin typeface="Arial Narrow" charset="0"/>
                <a:ea typeface="ＭＳ Ｐゴシック" charset="0"/>
              </a:rPr>
              <a:t>pecimens </a:t>
            </a:r>
            <a:r>
              <a:rPr lang="en-US" sz="2200" dirty="0">
                <a:latin typeface="Arial Narrow" charset="0"/>
                <a:ea typeface="ＭＳ Ｐゴシック" charset="0"/>
              </a:rPr>
              <a:t>were fabricated and tested by Babcock &amp; Wilcox Technical Services Group (Lynchburg, VA, USA)</a:t>
            </a:r>
          </a:p>
          <a:p>
            <a:pPr>
              <a:spcBef>
                <a:spcPts val="1000"/>
              </a:spcBef>
            </a:pPr>
            <a:r>
              <a:rPr lang="en-US" sz="2200" dirty="0">
                <a:latin typeface="Arial Narrow" charset="0"/>
                <a:ea typeface="ＭＳ Ｐゴシック" charset="0"/>
              </a:rPr>
              <a:t>The disks were cleaned in an ultrasonic bath and photographed; the images were used to produce specimen maps for each disk</a:t>
            </a:r>
            <a:endParaRPr lang="en-US" sz="2000" dirty="0">
              <a:latin typeface="Arial Narrow" charset="0"/>
              <a:ea typeface="ＭＳ Ｐゴシック" charset="0"/>
            </a:endParaRPr>
          </a:p>
          <a:p>
            <a:pPr>
              <a:spcBef>
                <a:spcPts val="1000"/>
              </a:spcBef>
            </a:pPr>
            <a:r>
              <a:rPr lang="en-US" sz="2200" dirty="0">
                <a:latin typeface="Arial Narrow" charset="0"/>
                <a:ea typeface="ＭＳ Ｐゴシック" charset="0"/>
              </a:rPr>
              <a:t>Specimen machining maps were produced for each disk and the specimens were machined via electrical-discharge machining (EDM)</a:t>
            </a:r>
          </a:p>
        </p:txBody>
      </p:sp>
      <p:grpSp>
        <p:nvGrpSpPr>
          <p:cNvPr id="14339" name="Group 59"/>
          <p:cNvGrpSpPr>
            <a:grpSpLocks/>
          </p:cNvGrpSpPr>
          <p:nvPr/>
        </p:nvGrpSpPr>
        <p:grpSpPr bwMode="auto">
          <a:xfrm>
            <a:off x="53975" y="3484600"/>
            <a:ext cx="2324100" cy="2570273"/>
            <a:chOff x="228600" y="3581400"/>
            <a:chExt cx="2324636" cy="2569736"/>
          </a:xfrm>
        </p:grpSpPr>
        <p:pic>
          <p:nvPicPr>
            <p:cNvPr id="14350" name="Picture 4" descr="Disk_6_Concave_Receipt edited.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3581400"/>
              <a:ext cx="2324636" cy="21336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51" name="TextBox 5"/>
            <p:cNvSpPr txBox="1">
              <a:spLocks noChangeArrowheads="1"/>
            </p:cNvSpPr>
            <p:nvPr/>
          </p:nvSpPr>
          <p:spPr bwMode="auto">
            <a:xfrm>
              <a:off x="457200" y="5781804"/>
              <a:ext cx="1981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t>Before Cleaning</a:t>
              </a:r>
            </a:p>
          </p:txBody>
        </p:sp>
      </p:grpSp>
      <p:sp>
        <p:nvSpPr>
          <p:cNvPr id="14340" name="TextBox 56"/>
          <p:cNvSpPr txBox="1">
            <a:spLocks noChangeArrowheads="1"/>
          </p:cNvSpPr>
          <p:nvPr/>
        </p:nvSpPr>
        <p:spPr bwMode="auto">
          <a:xfrm>
            <a:off x="2362200" y="3055919"/>
            <a:ext cx="4267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b="1" u="sng" dirty="0"/>
              <a:t>Example: Disk 6 from Target 2</a:t>
            </a:r>
          </a:p>
        </p:txBody>
      </p:sp>
      <p:grpSp>
        <p:nvGrpSpPr>
          <p:cNvPr id="14341" name="Group 60"/>
          <p:cNvGrpSpPr>
            <a:grpSpLocks/>
          </p:cNvGrpSpPr>
          <p:nvPr/>
        </p:nvGrpSpPr>
        <p:grpSpPr bwMode="auto">
          <a:xfrm>
            <a:off x="2441575" y="3484600"/>
            <a:ext cx="2241550" cy="2570273"/>
            <a:chOff x="2819400" y="3581400"/>
            <a:chExt cx="2240446" cy="2569736"/>
          </a:xfrm>
        </p:grpSpPr>
        <p:pic>
          <p:nvPicPr>
            <p:cNvPr id="14348" name="Picture 3" descr="Disk_6_Concave_Post_Decon_edited small size.jpe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19400" y="3581400"/>
              <a:ext cx="2240446" cy="21336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49" name="TextBox 57"/>
            <p:cNvSpPr txBox="1">
              <a:spLocks noChangeArrowheads="1"/>
            </p:cNvSpPr>
            <p:nvPr/>
          </p:nvSpPr>
          <p:spPr bwMode="auto">
            <a:xfrm>
              <a:off x="2971800" y="5781804"/>
              <a:ext cx="1981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t>After Cleaning</a:t>
              </a:r>
            </a:p>
          </p:txBody>
        </p:sp>
      </p:grpSp>
      <p:grpSp>
        <p:nvGrpSpPr>
          <p:cNvPr id="14342" name="Group 61"/>
          <p:cNvGrpSpPr>
            <a:grpSpLocks/>
          </p:cNvGrpSpPr>
          <p:nvPr/>
        </p:nvGrpSpPr>
        <p:grpSpPr bwMode="auto">
          <a:xfrm>
            <a:off x="6983413" y="3333787"/>
            <a:ext cx="2225675" cy="3013186"/>
            <a:chOff x="6792060" y="3430988"/>
            <a:chExt cx="2226290" cy="3012095"/>
          </a:xfrm>
        </p:grpSpPr>
        <p:pic>
          <p:nvPicPr>
            <p:cNvPr id="14346" name="Picture 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792060" y="3430988"/>
              <a:ext cx="2226290" cy="232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Box 58"/>
            <p:cNvSpPr txBox="1">
              <a:spLocks noChangeArrowheads="1"/>
            </p:cNvSpPr>
            <p:nvPr/>
          </p:nvSpPr>
          <p:spPr bwMode="auto">
            <a:xfrm>
              <a:off x="6895990" y="5796752"/>
              <a:ext cx="1981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t>EDM Machining Map</a:t>
              </a:r>
            </a:p>
          </p:txBody>
        </p:sp>
      </p:grpSp>
      <p:grpSp>
        <p:nvGrpSpPr>
          <p:cNvPr id="14343" name="Group 65"/>
          <p:cNvGrpSpPr>
            <a:grpSpLocks/>
          </p:cNvGrpSpPr>
          <p:nvPr/>
        </p:nvGrpSpPr>
        <p:grpSpPr bwMode="auto">
          <a:xfrm>
            <a:off x="4751388" y="3484600"/>
            <a:ext cx="2238375" cy="2570273"/>
            <a:chOff x="4780218" y="3581400"/>
            <a:chExt cx="2239002" cy="2569736"/>
          </a:xfrm>
        </p:grpSpPr>
        <p:pic>
          <p:nvPicPr>
            <p:cNvPr id="14344" name="Picture 63" descr="Machining Map Target 2 Disk 6.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4780218" y="3581400"/>
              <a:ext cx="2239002" cy="21336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45" name="TextBox 64"/>
            <p:cNvSpPr txBox="1">
              <a:spLocks noChangeArrowheads="1"/>
            </p:cNvSpPr>
            <p:nvPr/>
          </p:nvSpPr>
          <p:spPr bwMode="auto">
            <a:xfrm>
              <a:off x="4876800" y="5781804"/>
              <a:ext cx="1981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t>Specimen Map</a:t>
              </a:r>
            </a:p>
          </p:txBody>
        </p:sp>
      </p:grpSp>
    </p:spTree>
    <p:extLst>
      <p:ext uri="{BB962C8B-B14F-4D97-AF65-F5344CB8AC3E}">
        <p14:creationId xmlns:p14="http://schemas.microsoft.com/office/powerpoint/2010/main" val="31599179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owerpoint-Template_SNS">
  <a:themeElements>
    <a:clrScheme name="ORNL Corporate Color Palette FINAL">
      <a:dk1>
        <a:sysClr val="windowText" lastClr="000000"/>
      </a:dk1>
      <a:lt1>
        <a:sysClr val="window" lastClr="FFFFFF"/>
      </a:lt1>
      <a:dk2>
        <a:srgbClr val="18783D"/>
      </a:dk2>
      <a:lt2>
        <a:srgbClr val="FFFFFF"/>
      </a:lt2>
      <a:accent1>
        <a:srgbClr val="2A6EBB"/>
      </a:accent1>
      <a:accent2>
        <a:srgbClr val="69BE28"/>
      </a:accent2>
      <a:accent3>
        <a:srgbClr val="E37222"/>
      </a:accent3>
      <a:accent4>
        <a:srgbClr val="3CB6CE"/>
      </a:accent4>
      <a:accent5>
        <a:srgbClr val="983222"/>
      </a:accent5>
      <a:accent6>
        <a:srgbClr val="FECB00"/>
      </a:accent6>
      <a:hlink>
        <a:srgbClr val="2A6EBB"/>
      </a:hlink>
      <a:folHlink>
        <a:srgbClr val="207C47"/>
      </a:folHlink>
    </a:clrScheme>
    <a:fontScheme name="ORNL 2013">
      <a:majorFont>
        <a:latin typeface="Arial Black"/>
        <a:ea typeface=""/>
        <a:cs typeface=""/>
      </a:majorFont>
      <a:minorFont>
        <a:latin typeface="Arial"/>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balanced" dir="t">
            <a:rot lat="0" lon="0" rev="0"/>
          </a:lightRig>
        </a:scene3d>
        <a:sp3d>
          <a:contourClr>
            <a:schemeClr val="lt1"/>
          </a:contourClr>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2.xml><?xml version="1.0" encoding="utf-8"?>
<a:theme xmlns:a="http://schemas.openxmlformats.org/drawingml/2006/main" name="Powerpoint-Template_HFIR-SNS">
  <a:themeElements>
    <a:clrScheme name="ORNL Corporate Color Palette FINAL">
      <a:dk1>
        <a:sysClr val="windowText" lastClr="000000"/>
      </a:dk1>
      <a:lt1>
        <a:sysClr val="window" lastClr="FFFFFF"/>
      </a:lt1>
      <a:dk2>
        <a:srgbClr val="18783D"/>
      </a:dk2>
      <a:lt2>
        <a:srgbClr val="FFFFFF"/>
      </a:lt2>
      <a:accent1>
        <a:srgbClr val="2A6EBB"/>
      </a:accent1>
      <a:accent2>
        <a:srgbClr val="69BE28"/>
      </a:accent2>
      <a:accent3>
        <a:srgbClr val="E37222"/>
      </a:accent3>
      <a:accent4>
        <a:srgbClr val="3CB6CE"/>
      </a:accent4>
      <a:accent5>
        <a:srgbClr val="983222"/>
      </a:accent5>
      <a:accent6>
        <a:srgbClr val="FECB00"/>
      </a:accent6>
      <a:hlink>
        <a:srgbClr val="2A6EBB"/>
      </a:hlink>
      <a:folHlink>
        <a:srgbClr val="207C47"/>
      </a:folHlink>
    </a:clrScheme>
    <a:fontScheme name="ORNL 2013">
      <a:majorFont>
        <a:latin typeface="Arial Black"/>
        <a:ea typeface=""/>
        <a:cs typeface=""/>
      </a:majorFont>
      <a:minorFont>
        <a:latin typeface="Arial"/>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balanced" dir="t">
            <a:rot lat="0" lon="0" rev="0"/>
          </a:lightRig>
        </a:scene3d>
        <a:sp3d>
          <a:contourClr>
            <a:schemeClr val="lt1"/>
          </a:contourClr>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Powerpoint-Template_SNS.thmx</Template>
  <TotalTime>3687</TotalTime>
  <Words>3400</Words>
  <Application>Microsoft Macintosh PowerPoint</Application>
  <PresentationFormat>On-screen Show (4:3)</PresentationFormat>
  <Paragraphs>363</Paragraphs>
  <Slides>43</Slides>
  <Notes>16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43</vt:i4>
      </vt:variant>
    </vt:vector>
  </HeadingPairs>
  <TitlesOfParts>
    <vt:vector size="46" baseType="lpstr">
      <vt:lpstr>Powerpoint-Template_SNS</vt:lpstr>
      <vt:lpstr>Powerpoint-Template_HFIR-SNS</vt:lpstr>
      <vt:lpstr>Диаграмма</vt:lpstr>
      <vt:lpstr>SNS Target PIE</vt:lpstr>
      <vt:lpstr>Outline</vt:lpstr>
      <vt:lpstr>The target provides neutrons to 24 beam lines</vt:lpstr>
      <vt:lpstr>Mercury enters through side supply passages and returns through the center return passage</vt:lpstr>
      <vt:lpstr>PIE program was established to learn about degradative processes occurring in SNS target modules during operation</vt:lpstr>
      <vt:lpstr>Targets are routinely sampled using carbide-tipped annular cutters</vt:lpstr>
      <vt:lpstr>Sampling the target beam entrance region produces curved disk-shaped specimens </vt:lpstr>
      <vt:lpstr>SNS target and specimens are photographically examined using a variety of techniques</vt:lpstr>
      <vt:lpstr>Mechanical properties and microscopy specimens have been tested from disk samples</vt:lpstr>
      <vt:lpstr>Tensile data show significant strengthening occurred during operation</vt:lpstr>
      <vt:lpstr>Tensile data show appreciable total elongation remained after ~7 dpa</vt:lpstr>
      <vt:lpstr>PowerPoint Presentation</vt:lpstr>
      <vt:lpstr>Significant volume fractions of α-martensite were observed in D6-2</vt:lpstr>
      <vt:lpstr>Additional tensile testing is planned to justify an increase in target administrative dose limit</vt:lpstr>
      <vt:lpstr>Studies also focused on non-metallic inclusions and surfaces features promoting erosion damage</vt:lpstr>
      <vt:lpstr>Mercury target vessel surfaces are damaged by cavitation-induced erosion </vt:lpstr>
      <vt:lpstr>The inner wall of the beam-entrance region of high-use targets were fractured along the vertical centerline</vt:lpstr>
      <vt:lpstr>Slit-shaped erosion “Hot Spots” were observed on either side of center baffle</vt:lpstr>
      <vt:lpstr>Observations Suggest the Crack-like Feature is a Crack Through the Baffle Thickness</vt:lpstr>
      <vt:lpstr>Saturation Time maps correlate with erosion patterns observed on bulk flow-facing surface of Target 1</vt:lpstr>
      <vt:lpstr>Microhardness testing showed the Kolsterising® treated layer was present after irradiation</vt:lpstr>
      <vt:lpstr>Target 10 was a “Jet-Flow” target, designed to assess the mitigating effect of flow on cavitation-induced erosion</vt:lpstr>
      <vt:lpstr>Assessment of the damage to Targets 6 and 10 allows a comparison of the original and Jet-flow target designs</vt:lpstr>
      <vt:lpstr>Photography of the Jet-flow inner window indicates erosion damage was mitigated</vt:lpstr>
      <vt:lpstr>Internal volume was pressurized and Snoop was applied to “area-of-interest” in Target 10</vt:lpstr>
      <vt:lpstr>Location of Target 11 leak was identified during Post Irradiation Examination (PIE) using an articulating videoprobe</vt:lpstr>
      <vt:lpstr>Analysis of the leak location could reveal the nature of the target vulnerability</vt:lpstr>
      <vt:lpstr>The Target 10 Leak Location Could be Removed using an Annular Cutter</vt:lpstr>
      <vt:lpstr>Sampling Target 11 leak location with an annular cutter is most feasible sampling method</vt:lpstr>
      <vt:lpstr>Analysis of sample would include detailed sectioning and microscopy</vt:lpstr>
      <vt:lpstr>Sectioning of samples from Target 10 will be guided by the morphology of the leak</vt:lpstr>
      <vt:lpstr>Summary of Major “Lessons Learned” from the SNS Target PIE program</vt:lpstr>
      <vt:lpstr>Backup Slides</vt:lpstr>
      <vt:lpstr>Target 3 bulk supply passages had damage outside of beam path and was indicated by saturation time</vt:lpstr>
      <vt:lpstr>Photography of the Target Interior has Provided Detailed Images of Cavitation Erosion Patterns</vt:lpstr>
      <vt:lpstr>Slit-shaped erosion “hot spots” were observed on top and bottom inner surface of Targets 4 and 5</vt:lpstr>
      <vt:lpstr>Saturation time was higher in the location of the erosion “hotspots”</vt:lpstr>
      <vt:lpstr>Operational History</vt:lpstr>
      <vt:lpstr>An articulating videoprobe was used to inspect the Target 11 trapezoidal cover plate plenum area</vt:lpstr>
      <vt:lpstr>Bubbles created from pressurization clearly identified the Target 11 leak location</vt:lpstr>
      <vt:lpstr>PowerPoint Presentation</vt:lpstr>
      <vt:lpstr>Evidence of a deformation wave was observed in D6-2</vt:lpstr>
      <vt:lpstr>Penetration of Kolsterised layer leads to accelerated erosion damage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Plans for Future Post Irradiation Examination of SNS Target Modules</dc:title>
  <dc:creator>McClintock, David A.</dc:creator>
  <cp:lastModifiedBy>McClintock, David A.</cp:lastModifiedBy>
  <cp:revision>131</cp:revision>
  <dcterms:created xsi:type="dcterms:W3CDTF">2015-02-11T14:14:35Z</dcterms:created>
  <dcterms:modified xsi:type="dcterms:W3CDTF">2015-05-19T11:54:05Z</dcterms:modified>
</cp:coreProperties>
</file>