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charts/chart1.xml" ContentType="application/vnd.openxmlformats-officedocument.drawingml.chart+xml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charts/chart2.xml" ContentType="application/vnd.openxmlformats-officedocument.drawingml.chart+xml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image" Target="../media/image48.png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image" Target="../media/image22.jpeg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view3D>
      <c:rotX val="-3"/>
      <c:hPercent val="70"/>
      <c:rotY val="0"/>
      <c:depthPercent val="30"/>
      <c:rAngAx val="0"/>
      <c:perspective val="30"/>
    </c:view3D>
    <c:floor>
      <c:spPr>
        <a:noFill/>
        <a:ln>
          <a:noFill/>
        </a:ln>
        <a:effectLst/>
      </c:spPr>
    </c:floor>
    <c:sideWall>
      <c:spPr>
        <a:noFill/>
        <a:ln>
          <a:noFill/>
        </a:ln>
        <a:effectLst/>
      </c:spPr>
    </c:sideWall>
    <c:backWall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005"/>
          <c:y val="0.0493742"/>
          <c:w val="1"/>
          <c:h val="0.9506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Number of teachers in CERN teacher schools (1998 - 2014)</c:v>
                </c:pt>
              </c:strCache>
            </c:strRef>
          </c:tx>
          <c:spPr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sx="100000" sy="100000" kx="0" ky="0" algn="tl" rotWithShape="1" blurRad="38100" dist="0" dir="14826493">
                <a:srgbClr val="000000">
                  <a:alpha val="31806"/>
                </a:srgbClr>
              </a:outerShdw>
            </a:effectLst>
          </c:spPr>
          <c:invertIfNegative val="0"/>
          <c:pictureOptions>
            <c:pictureFormat val="stretch"/>
          </c:pictureOptions>
          <c:dLbls>
            <c:numFmt formatCode="#,##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rPr>
                  <a:t/>
                </a: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Sheet1!$A$2:$A$18</c:f>
              <c:strCach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strCache>
            </c:strRef>
          </c:cat>
          <c:val>
            <c:numRef>
              <c:f>Sheet1!$B$2:$B$18</c:f>
              <c:numCache>
                <c:ptCount val="17"/>
                <c:pt idx="0">
                  <c:v>9.000000</c:v>
                </c:pt>
                <c:pt idx="1">
                  <c:v>24.000000</c:v>
                </c:pt>
                <c:pt idx="2">
                  <c:v>29.000000</c:v>
                </c:pt>
                <c:pt idx="3">
                  <c:v>44.000000</c:v>
                </c:pt>
                <c:pt idx="4">
                  <c:v>48.000000</c:v>
                </c:pt>
                <c:pt idx="5">
                  <c:v>88.000000</c:v>
                </c:pt>
                <c:pt idx="6">
                  <c:v>105.000000</c:v>
                </c:pt>
                <c:pt idx="7">
                  <c:v>58.000000</c:v>
                </c:pt>
                <c:pt idx="8">
                  <c:v>199.000000</c:v>
                </c:pt>
                <c:pt idx="9">
                  <c:v>698.000000</c:v>
                </c:pt>
                <c:pt idx="10">
                  <c:v>834.000000</c:v>
                </c:pt>
                <c:pt idx="11">
                  <c:v>839.000000</c:v>
                </c:pt>
                <c:pt idx="12">
                  <c:v>898.000000</c:v>
                </c:pt>
                <c:pt idx="13">
                  <c:v>1098.000000</c:v>
                </c:pt>
                <c:pt idx="14">
                  <c:v>1128.000000</c:v>
                </c:pt>
                <c:pt idx="15">
                  <c:v>973.000000</c:v>
                </c:pt>
                <c:pt idx="16">
                  <c:v>1198.000000</c:v>
                </c:pt>
              </c:numCache>
            </c:numRef>
          </c:val>
          <c:shape val="cylinder"/>
        </c:ser>
        <c:gapWidth val="90"/>
        <c:gapDepth val="150"/>
        <c:shape val="cylinder"/>
        <c:axId val="0"/>
        <c:axId val="1"/>
        <c:axId val="2"/>
      </c:bar3DChart>
      <c:catAx>
        <c:axId val="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500" u="none">
                <a:solidFill>
                  <a:srgbClr val="C82506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3175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1" i="0" strike="noStrike" sz="1600" u="none">
                <a:solidFill>
                  <a:srgbClr val="0365C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00"/>
        <c:minorUnit val="150"/>
      </c:valAx>
      <c:serAx>
        <c:axId val="2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/>
          </a:p>
        </c:txPr>
        <c:crossAx val="1"/>
        <c:crosses val="autoZero"/>
        <c:tickLblSkip val="1"/>
      </c:ser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214861"/>
          <c:y val="0.005"/>
          <c:w val="0.894955"/>
          <c:h val="0.062959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800" u="none">
              <a:solidFill>
                <a:srgbClr val="000000"/>
              </a:solidFill>
              <a:effectLst/>
              <a:latin typeface="Helvetica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157869"/>
          <c:y val="0.0344958"/>
          <c:w val="0.842131"/>
          <c:h val="0.9084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Visitors</c:v>
                </c:pt>
              </c:strCache>
            </c:strRef>
          </c:tx>
          <c:spPr>
            <a:gradFill flip="none" rotWithShape="1">
              <a:gsLst>
                <a:gs pos="0">
                  <a:srgbClr val="FFFFFF"/>
                </a:gs>
                <a:gs pos="100000">
                  <a:srgbClr val="499BC9"/>
                </a:gs>
              </a:gsLst>
              <a:lin ang="5400000" scaled="0"/>
            </a:gradFill>
            <a:ln w="12700" cap="flat">
              <a:solidFill>
                <a:srgbClr val="3D4A58">
                  <a:alpha val="85000"/>
                </a:srgbClr>
              </a:solidFill>
              <a:prstDash val="solid"/>
              <a:miter lim="400000"/>
            </a:ln>
            <a:effectLst>
              <a:outerShdw sx="100000" sy="100000" kx="0" ky="0" algn="tl" rotWithShape="1" blurRad="25400" dist="33199" dir="18900000">
                <a:srgbClr val="000000">
                  <a:alpha val="50248"/>
                </a:srgbClr>
              </a:outerShdw>
            </a:effectLst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Sheet1!$B$2:$B$9</c:f>
              <c:numCache>
                <c:ptCount val="8"/>
                <c:pt idx="0">
                  <c:v>22000.000000</c:v>
                </c:pt>
                <c:pt idx="1">
                  <c:v>23693.000000</c:v>
                </c:pt>
                <c:pt idx="2">
                  <c:v>37632.000000</c:v>
                </c:pt>
                <c:pt idx="3">
                  <c:v>55000.000000</c:v>
                </c:pt>
                <c:pt idx="4">
                  <c:v>78000.000000</c:v>
                </c:pt>
                <c:pt idx="5">
                  <c:v>88000.000000</c:v>
                </c:pt>
                <c:pt idx="6">
                  <c:v>92000.000000</c:v>
                </c:pt>
                <c:pt idx="7">
                  <c:v>112000.000000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/>
            </c:strRef>
          </c:tx>
          <c:spPr>
            <a:gradFill flip="none" rotWithShape="1">
              <a:gsLst>
                <a:gs pos="0">
                  <a:srgbClr val="70BF41"/>
                </a:gs>
                <a:gs pos="100000">
                  <a:srgbClr val="00882B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Sheet1!$C$2:$C$9</c:f>
              <c:numCache>
                <c:ptCount val="0"/>
              </c:numCache>
            </c:numRef>
          </c:val>
        </c:ser>
        <c:gapWidth val="0"/>
        <c:overlap val="-3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635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#,##0_);\(#,##0\)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400" u="none">
                <a:solidFill>
                  <a:srgbClr val="C82506"/>
                </a:solidFill>
                <a:effectLst/>
                <a:latin typeface="Helvetica Neue"/>
              </a:defRPr>
            </a:pPr>
          </a:p>
        </c:txPr>
        <c:crossAx val="0"/>
        <c:crosses val="autoZero"/>
        <c:crossBetween val="between"/>
        <c:majorUnit val="30000"/>
        <c:minorUnit val="15000"/>
      </c:valAx>
      <c:spPr>
        <a:blipFill rotWithShape="1">
          <a:blip r:embed="rId2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43" name="Shape 43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7" name="Shape 47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8" name="Shape 4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5" name="Shape 55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6" name="Shape 5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59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1" name="Shape 61"/>
          <p:cNvSpPr/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64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/>
        </p:nvSpPr>
        <p:spPr>
          <a:xfrm>
            <a:off x="266700" y="9334500"/>
            <a:ext cx="594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1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433FF"/>
                </a:solidFill>
              </a:rPr>
              <a:t>First SEE regional science promotion conference, 2-3 October, Belgrade</a:t>
            </a:r>
          </a:p>
        </p:txBody>
      </p:sp>
      <p:sp>
        <p:nvSpPr>
          <p:cNvPr id="66" name="Shape 6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7" name="Shape 67"/>
          <p:cNvSpPr/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70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2" name="Shape 72"/>
          <p:cNvSpPr/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75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7" name="Shape 77"/>
          <p:cNvSpPr/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gradFill flip="none" rotWithShape="1">
          <a:gsLst>
            <a:gs pos="0">
              <a:srgbClr val="C040A3"/>
            </a:gs>
            <a:gs pos="100000">
              <a:srgbClr val="000000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title"/>
          </p:nvPr>
        </p:nvSpPr>
        <p:spPr>
          <a:xfrm>
            <a:off x="977900" y="0"/>
            <a:ext cx="11049000" cy="1295400"/>
          </a:xfrm>
          <a:prstGeom prst="rect">
            <a:avLst/>
          </a:prstGeom>
        </p:spPr>
        <p:txBody>
          <a:bodyPr/>
          <a:lstStyle>
            <a:lvl1pPr marL="4762" marR="57799" indent="-4762" defTabSz="914400">
              <a:def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  <a:latin typeface="+mn-lt"/>
                <a:ea typeface="+mn-ea"/>
                <a:cs typeface="+mn-cs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</a:rPr>
              <a:t>Title Text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xfrm>
            <a:off x="12340793" y="9207500"/>
            <a:ext cx="312014" cy="31234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1" sz="1400">
                <a:solidFill>
                  <a:srgbClr val="FBFB00"/>
                </a:solidFill>
                <a:uFill>
                  <a:solidFill>
                    <a:srgbClr val="FBFB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83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88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89" name="Shape 8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2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93" name="Shape 9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7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6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97" name="Shape 97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8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0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01" name="Shape 101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9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4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05" name="Shape 10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0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8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09" name="Shape 10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1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12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13" name="Shape 11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2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16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17" name="Shape 117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3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0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21" name="Shape 121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4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4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25" name="Shape 12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8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29" name="Shape 12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32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</p:pic>
      <p:sp>
        <p:nvSpPr>
          <p:cNvPr id="133" name="Shape 13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9" name="Shape 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LogoOutline-Blue-0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" y="336550"/>
            <a:ext cx="960810" cy="96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1.png" descr="CERNlogo-bleu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866" y="8994986"/>
            <a:ext cx="758614" cy="729264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>
            <a:off x="1517226" y="8994986"/>
            <a:ext cx="10295468" cy="1"/>
          </a:xfrm>
          <a:prstGeom prst="line">
            <a:avLst/>
          </a:prstGeom>
          <a:ln w="12700">
            <a:solidFill>
              <a:srgbClr val="0967A4">
                <a:alpha val="74001"/>
              </a:srgbClr>
            </a:solidFill>
            <a:round/>
          </a:ln>
        </p:spPr>
        <p:txBody>
          <a:bodyPr lIns="65023" tIns="65023" rIns="65023" bIns="65023"/>
          <a:lstStyle/>
          <a:p>
            <a:pPr lvl="0">
              <a:defRPr sz="1600"/>
            </a:pPr>
          </a:p>
        </p:txBody>
      </p:sp>
      <p:sp>
        <p:nvSpPr>
          <p:cNvPr id="153" name="Shape 153"/>
          <p:cNvSpPr/>
          <p:nvPr/>
        </p:nvSpPr>
        <p:spPr>
          <a:xfrm>
            <a:off x="0" y="1408853"/>
            <a:ext cx="9981636" cy="108374"/>
          </a:xfrm>
          <a:prstGeom prst="rect">
            <a:avLst/>
          </a:prstGeom>
          <a:solidFill>
            <a:srgbClr val="336699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lvl="0" algn="ctr" defTabSz="914400">
              <a:defRPr sz="3400"/>
            </a:pPr>
          </a:p>
        </p:txBody>
      </p:sp>
      <p:sp>
        <p:nvSpPr>
          <p:cNvPr id="154" name="Shape 154"/>
          <p:cNvSpPr/>
          <p:nvPr/>
        </p:nvSpPr>
        <p:spPr>
          <a:xfrm>
            <a:off x="-1" y="4515"/>
            <a:ext cx="13004801" cy="9753601"/>
          </a:xfrm>
          <a:prstGeom prst="rect">
            <a:avLst/>
          </a:prstGeom>
          <a:gradFill>
            <a:gsLst>
              <a:gs pos="0">
                <a:srgbClr val="003366"/>
              </a:gs>
              <a:gs pos="74000">
                <a:srgbClr val="001A33"/>
              </a:gs>
              <a:gs pos="99000">
                <a:srgbClr val="000F20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65023" tIns="65023" rIns="65023" bIns="65023"/>
          <a:lstStyle/>
          <a:p>
            <a:pPr lvl="0" defTabSz="914400">
              <a:defRPr sz="3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55" name="image2.png" descr="cern_logo_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06" y="8939511"/>
            <a:ext cx="702394" cy="6906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22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xfrm>
            <a:off x="11798300" y="93218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433FF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6" name="Shape 3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</p:sldLayoutIdLst>
  <p:transition spd="med" advClick="1"/>
  <p:txStyles>
    <p:titleStyle>
      <a:lvl1pPr algn="ctr" defTabSz="584200">
        <a:defRPr sz="8400">
          <a:latin typeface="+mj-lt"/>
          <a:ea typeface="+mj-ea"/>
          <a:cs typeface="+mj-cs"/>
          <a:sym typeface="Gill Sans"/>
        </a:defRPr>
      </a:lvl1pPr>
      <a:lvl2pPr indent="228600" algn="ctr" defTabSz="584200">
        <a:defRPr sz="8400">
          <a:latin typeface="+mj-lt"/>
          <a:ea typeface="+mj-ea"/>
          <a:cs typeface="+mj-cs"/>
          <a:sym typeface="Gill Sans"/>
        </a:defRPr>
      </a:lvl2pPr>
      <a:lvl3pPr indent="457200" algn="ctr" defTabSz="584200">
        <a:defRPr sz="8400">
          <a:latin typeface="+mj-lt"/>
          <a:ea typeface="+mj-ea"/>
          <a:cs typeface="+mj-cs"/>
          <a:sym typeface="Gill Sans"/>
        </a:defRPr>
      </a:lvl3pPr>
      <a:lvl4pPr indent="685800" algn="ctr" defTabSz="584200">
        <a:defRPr sz="8400">
          <a:latin typeface="+mj-lt"/>
          <a:ea typeface="+mj-ea"/>
          <a:cs typeface="+mj-cs"/>
          <a:sym typeface="Gill Sans"/>
        </a:defRPr>
      </a:lvl4pPr>
      <a:lvl5pPr indent="914400" algn="ctr" defTabSz="584200">
        <a:defRPr sz="8400">
          <a:latin typeface="+mj-lt"/>
          <a:ea typeface="+mj-ea"/>
          <a:cs typeface="+mj-cs"/>
          <a:sym typeface="Gill Sans"/>
        </a:defRPr>
      </a:lvl5pPr>
      <a:lvl6pPr indent="1143000" algn="ctr" defTabSz="584200">
        <a:defRPr sz="8400">
          <a:latin typeface="+mj-lt"/>
          <a:ea typeface="+mj-ea"/>
          <a:cs typeface="+mj-cs"/>
          <a:sym typeface="Gill Sans"/>
        </a:defRPr>
      </a:lvl6pPr>
      <a:lvl7pPr indent="1371600" algn="ctr" defTabSz="584200">
        <a:defRPr sz="8400">
          <a:latin typeface="+mj-lt"/>
          <a:ea typeface="+mj-ea"/>
          <a:cs typeface="+mj-cs"/>
          <a:sym typeface="Gill Sans"/>
        </a:defRPr>
      </a:lvl7pPr>
      <a:lvl8pPr indent="1600200" algn="ctr" defTabSz="584200">
        <a:defRPr sz="8400">
          <a:latin typeface="+mj-lt"/>
          <a:ea typeface="+mj-ea"/>
          <a:cs typeface="+mj-cs"/>
          <a:sym typeface="Gill Sans"/>
        </a:defRPr>
      </a:lvl8pPr>
      <a:lvl9pPr indent="1828800" algn="ctr" defTabSz="584200">
        <a:defRPr sz="8400">
          <a:latin typeface="+mj-lt"/>
          <a:ea typeface="+mj-ea"/>
          <a:cs typeface="+mj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gif"/><Relationship Id="rId3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gif"/><Relationship Id="rId3" Type="http://schemas.openxmlformats.org/officeDocument/2006/relationships/chart" Target="../charts/chart2.xml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7" Type="http://schemas.openxmlformats.org/officeDocument/2006/relationships/image" Target="../media/image20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gif"/><Relationship Id="rId3" Type="http://schemas.openxmlformats.org/officeDocument/2006/relationships/image" Target="../media/image40.png"/><Relationship Id="rId4" Type="http://schemas.openxmlformats.org/officeDocument/2006/relationships/image" Target="../media/image1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Relationship Id="rId3" Type="http://schemas.openxmlformats.org/officeDocument/2006/relationships/image" Target="../media/image21.jpeg"/><Relationship Id="rId4" Type="http://schemas.openxmlformats.org/officeDocument/2006/relationships/image" Target="../media/image1.g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png"/><Relationship Id="rId3" Type="http://schemas.openxmlformats.org/officeDocument/2006/relationships/image" Target="../media/image1.gif"/><Relationship Id="rId4" Type="http://schemas.openxmlformats.org/officeDocument/2006/relationships/image" Target="../media/image47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1.gif"/><Relationship Id="rId4" Type="http://schemas.openxmlformats.org/officeDocument/2006/relationships/image" Target="../media/image2.g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Relationship Id="rId4" Type="http://schemas.openxmlformats.org/officeDocument/2006/relationships/image" Target="../media/image6.jpeg"/><Relationship Id="rId5" Type="http://schemas.openxmlformats.org/officeDocument/2006/relationships/image" Target="../media/image1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gif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6" Type="http://schemas.openxmlformats.org/officeDocument/2006/relationships/image" Target="../media/image30.png"/><Relationship Id="rId17" Type="http://schemas.openxmlformats.org/officeDocument/2006/relationships/image" Target="../media/image31.png"/><Relationship Id="rId18" Type="http://schemas.openxmlformats.org/officeDocument/2006/relationships/image" Target="../media/image32.png"/><Relationship Id="rId19" Type="http://schemas.openxmlformats.org/officeDocument/2006/relationships/image" Target="../media/image33.png"/><Relationship Id="rId20" Type="http://schemas.openxmlformats.org/officeDocument/2006/relationships/image" Target="../media/image34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2.g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image" Target="../media/image2.gif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2.gif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2.g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2.g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HST-2012_Teachers_CMS.jpg"/>
          <p:cNvPicPr/>
          <p:nvPr/>
        </p:nvPicPr>
        <p:blipFill>
          <a:blip r:embed="rId2">
            <a:alphaModFix amt="88120"/>
            <a:extLst/>
          </a:blip>
          <a:srcRect l="4317" t="0" r="283" b="7702"/>
          <a:stretch>
            <a:fillRect/>
          </a:stretch>
        </p:blipFill>
        <p:spPr>
          <a:xfrm>
            <a:off x="795271" y="1721831"/>
            <a:ext cx="11212079" cy="7240676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161" name="Shape 161"/>
          <p:cNvSpPr/>
          <p:nvPr/>
        </p:nvSpPr>
        <p:spPr>
          <a:xfrm>
            <a:off x="1468966" y="486833"/>
            <a:ext cx="10871201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defRPr sz="4000">
                <a:solidFill>
                  <a:srgbClr val="0365C0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000">
                <a:solidFill>
                  <a:srgbClr val="0365C0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CERN teacher and student programmes</a:t>
            </a:r>
          </a:p>
        </p:txBody>
      </p:sp>
      <p:sp>
        <p:nvSpPr>
          <p:cNvPr id="162" name="Shape 162"/>
          <p:cNvSpPr/>
          <p:nvPr/>
        </p:nvSpPr>
        <p:spPr>
          <a:xfrm>
            <a:off x="3444208" y="4565650"/>
            <a:ext cx="5468691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Rolf Landua</a:t>
            </a:r>
            <a:endParaRPr sz="2400">
              <a:solidFill>
                <a:srgbClr val="F5D328"/>
              </a:solidFill>
            </a:endParaRPr>
          </a:p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CERN </a:t>
            </a:r>
            <a:endParaRPr sz="2400">
              <a:solidFill>
                <a:srgbClr val="F5D328"/>
              </a:solidFill>
            </a:endParaRPr>
          </a:p>
          <a:p>
            <a:pPr lvl="0" algn="ctr">
              <a:defRPr sz="1800"/>
            </a:pPr>
            <a:r>
              <a:rPr sz="2400">
                <a:solidFill>
                  <a:srgbClr val="F5D328"/>
                </a:solidFill>
              </a:rPr>
              <a:t>Head of Education and Public Outreach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297" name="Shape 297"/>
          <p:cNvSpPr/>
          <p:nvPr/>
        </p:nvSpPr>
        <p:spPr>
          <a:xfrm flipV="1">
            <a:off x="5024164" y="3779954"/>
            <a:ext cx="563158" cy="564565"/>
          </a:xfrm>
          <a:prstGeom prst="line">
            <a:avLst/>
          </a:prstGeom>
          <a:ln w="88900">
            <a:solidFill>
              <a:srgbClr val="0365C0"/>
            </a:solidFill>
            <a:round/>
            <a:headEnd type="stealth"/>
          </a:ln>
          <a:effectLst>
            <a:outerShdw sx="100000" sy="100000" kx="0" ky="0" algn="b" rotWithShape="0" blurRad="12700" dist="76199" dir="2700000">
              <a:srgbClr val="000000">
                <a:alpha val="75000"/>
              </a:srgbClr>
            </a:outerShdw>
          </a:effectLst>
        </p:spPr>
        <p:txBody>
          <a:bodyPr lIns="45719" rIns="45719"/>
          <a:lstStyle/>
          <a:p>
            <a:pPr lvl="0"/>
          </a:p>
        </p:txBody>
      </p:sp>
      <p:sp>
        <p:nvSpPr>
          <p:cNvPr id="298" name="Shape 298"/>
          <p:cNvSpPr/>
          <p:nvPr/>
        </p:nvSpPr>
        <p:spPr>
          <a:xfrm>
            <a:off x="9016793" y="3856156"/>
            <a:ext cx="9779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365C0"/>
                </a:solidFill>
              </a:rPr>
              <a:t>CERN</a:t>
            </a:r>
          </a:p>
        </p:txBody>
      </p:sp>
      <p:sp>
        <p:nvSpPr>
          <p:cNvPr id="299" name="Shape 299"/>
          <p:cNvSpPr/>
          <p:nvPr/>
        </p:nvSpPr>
        <p:spPr>
          <a:xfrm>
            <a:off x="2390513" y="3876476"/>
            <a:ext cx="201156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882B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0882B"/>
                </a:solidFill>
              </a:rPr>
              <a:t>Home country</a:t>
            </a:r>
          </a:p>
        </p:txBody>
      </p:sp>
      <p:sp>
        <p:nvSpPr>
          <p:cNvPr id="300" name="Shape 300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301" name="Teaching_Clip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hape 302"/>
          <p:cNvSpPr/>
          <p:nvPr/>
        </p:nvSpPr>
        <p:spPr>
          <a:xfrm>
            <a:off x="4831079" y="262636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70BF41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3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Follow up</a:t>
            </a:r>
          </a:p>
        </p:txBody>
      </p:sp>
      <p:sp>
        <p:nvSpPr>
          <p:cNvPr id="303" name="Shape 303"/>
          <p:cNvSpPr/>
          <p:nvPr/>
        </p:nvSpPr>
        <p:spPr>
          <a:xfrm>
            <a:off x="8122919" y="4640579"/>
            <a:ext cx="2801899" cy="724060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Visit CERN - guided tour</a:t>
            </a:r>
          </a:p>
        </p:txBody>
      </p:sp>
      <p:sp>
        <p:nvSpPr>
          <p:cNvPr id="304" name="Shape 304"/>
          <p:cNvSpPr/>
          <p:nvPr/>
        </p:nvSpPr>
        <p:spPr>
          <a:xfrm>
            <a:off x="8133080" y="6388100"/>
            <a:ext cx="2801899" cy="724059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Beam line for Schools</a:t>
            </a:r>
          </a:p>
        </p:txBody>
      </p:sp>
      <p:sp>
        <p:nvSpPr>
          <p:cNvPr id="305" name="Shape 305"/>
          <p:cNvSpPr/>
          <p:nvPr/>
        </p:nvSpPr>
        <p:spPr>
          <a:xfrm>
            <a:off x="3645899" y="1651000"/>
            <a:ext cx="5492867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What happens afterwards?</a:t>
            </a:r>
          </a:p>
        </p:txBody>
      </p:sp>
      <p:sp>
        <p:nvSpPr>
          <p:cNvPr id="306" name="Shape 306"/>
          <p:cNvSpPr/>
          <p:nvPr/>
        </p:nvSpPr>
        <p:spPr>
          <a:xfrm>
            <a:off x="8122920" y="5494020"/>
            <a:ext cx="2801899" cy="724059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Visit CERN - S’cool lab</a:t>
            </a:r>
          </a:p>
        </p:txBody>
      </p:sp>
      <p:sp>
        <p:nvSpPr>
          <p:cNvPr id="307" name="Shape 307"/>
          <p:cNvSpPr/>
          <p:nvPr/>
        </p:nvSpPr>
        <p:spPr>
          <a:xfrm>
            <a:off x="8133080" y="7282179"/>
            <a:ext cx="2801899" cy="724060"/>
          </a:xfrm>
          <a:prstGeom prst="roundRect">
            <a:avLst>
              <a:gd name="adj" fmla="val 26310"/>
            </a:avLst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Virtual visit to CERN</a:t>
            </a:r>
          </a:p>
        </p:txBody>
      </p:sp>
      <p:sp>
        <p:nvSpPr>
          <p:cNvPr id="308" name="Shape 308"/>
          <p:cNvSpPr/>
          <p:nvPr/>
        </p:nvSpPr>
        <p:spPr>
          <a:xfrm flipH="1" flipV="1">
            <a:off x="7168064" y="3769654"/>
            <a:ext cx="562877" cy="564845"/>
          </a:xfrm>
          <a:prstGeom prst="line">
            <a:avLst/>
          </a:prstGeom>
          <a:ln w="88900">
            <a:solidFill>
              <a:srgbClr val="0365C0"/>
            </a:solidFill>
            <a:round/>
            <a:headEnd type="stealth"/>
          </a:ln>
          <a:effectLst>
            <a:outerShdw sx="100000" sy="100000" kx="0" ky="0" algn="b" rotWithShape="0" blurRad="12700" dist="76199" dir="2700000">
              <a:srgbClr val="000000">
                <a:alpha val="75000"/>
              </a:srgbClr>
            </a:outerShdw>
          </a:effectLst>
        </p:spPr>
        <p:txBody>
          <a:bodyPr lIns="45719" rIns="45719"/>
          <a:lstStyle/>
          <a:p>
            <a:pPr lvl="0"/>
          </a:p>
        </p:txBody>
      </p:sp>
      <p:sp>
        <p:nvSpPr>
          <p:cNvPr id="309" name="Shape 309"/>
          <p:cNvSpPr/>
          <p:nvPr/>
        </p:nvSpPr>
        <p:spPr>
          <a:xfrm>
            <a:off x="1935479" y="4638039"/>
            <a:ext cx="2801899" cy="724060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Teach other teachers</a:t>
            </a:r>
          </a:p>
        </p:txBody>
      </p:sp>
      <p:sp>
        <p:nvSpPr>
          <p:cNvPr id="310" name="Shape 310"/>
          <p:cNvSpPr/>
          <p:nvPr/>
        </p:nvSpPr>
        <p:spPr>
          <a:xfrm>
            <a:off x="1935479" y="551180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Share resources and ideas</a:t>
            </a:r>
          </a:p>
        </p:txBody>
      </p:sp>
      <p:sp>
        <p:nvSpPr>
          <p:cNvPr id="311" name="Shape 311"/>
          <p:cNvSpPr/>
          <p:nvPr/>
        </p:nvSpPr>
        <p:spPr>
          <a:xfrm>
            <a:off x="1935479" y="6395720"/>
            <a:ext cx="2801899" cy="724059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Form networks</a:t>
            </a:r>
          </a:p>
        </p:txBody>
      </p:sp>
      <p:sp>
        <p:nvSpPr>
          <p:cNvPr id="312" name="Shape 312"/>
          <p:cNvSpPr/>
          <p:nvPr/>
        </p:nvSpPr>
        <p:spPr>
          <a:xfrm>
            <a:off x="1935479" y="7320280"/>
            <a:ext cx="2801899" cy="724060"/>
          </a:xfrm>
          <a:prstGeom prst="roundRect">
            <a:avLst>
              <a:gd name="adj" fmla="val 26310"/>
            </a:avLst>
          </a:pr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584200">
              <a:defRPr sz="18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Visit national research centres and universities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315" name="Shape 315"/>
          <p:cNvSpPr/>
          <p:nvPr/>
        </p:nvSpPr>
        <p:spPr>
          <a:xfrm>
            <a:off x="4341302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16" name="school-bus-clip-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955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Shape 317"/>
          <p:cNvSpPr/>
          <p:nvPr/>
        </p:nvSpPr>
        <p:spPr>
          <a:xfrm>
            <a:off x="881214" y="8235557"/>
            <a:ext cx="4418614" cy="933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2014: 112,000 visitors on guided tours</a:t>
            </a:r>
            <a:endParaRPr>
              <a:solidFill>
                <a:srgbClr val="0433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~ 40 % school classes</a:t>
            </a:r>
            <a:endParaRPr>
              <a:solidFill>
                <a:srgbClr val="0433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~ 70 % travel more than 600 km</a:t>
            </a:r>
          </a:p>
        </p:txBody>
      </p:sp>
      <p:graphicFrame>
        <p:nvGraphicFramePr>
          <p:cNvPr id="318" name="Chart 318"/>
          <p:cNvGraphicFramePr/>
          <p:nvPr/>
        </p:nvGraphicFramePr>
        <p:xfrm>
          <a:off x="101169" y="3573779"/>
          <a:ext cx="5208986" cy="441793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319" name="Shape 319"/>
          <p:cNvSpPr/>
          <p:nvPr/>
        </p:nvSpPr>
        <p:spPr>
          <a:xfrm>
            <a:off x="1377900" y="3087370"/>
            <a:ext cx="321379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CERN visitors per year</a:t>
            </a:r>
          </a:p>
        </p:txBody>
      </p:sp>
      <p:pic>
        <p:nvPicPr>
          <p:cNvPr id="320" name="1B7E0098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77394" y="6462335"/>
            <a:ext cx="3308311" cy="2205542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Shape 321"/>
          <p:cNvSpPr/>
          <p:nvPr/>
        </p:nvSpPr>
        <p:spPr>
          <a:xfrm>
            <a:off x="8408620" y="3087370"/>
            <a:ext cx="15827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Visit points</a:t>
            </a:r>
          </a:p>
        </p:txBody>
      </p:sp>
      <p:sp>
        <p:nvSpPr>
          <p:cNvPr id="322" name="Shape 322"/>
          <p:cNvSpPr/>
          <p:nvPr/>
        </p:nvSpPr>
        <p:spPr>
          <a:xfrm>
            <a:off x="10003740" y="8689340"/>
            <a:ext cx="196944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Computing Centre</a:t>
            </a:r>
          </a:p>
        </p:txBody>
      </p:sp>
      <p:pic>
        <p:nvPicPr>
          <p:cNvPr id="323" name="sc-2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43600" y="6483773"/>
            <a:ext cx="3337062" cy="221914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hape 324"/>
          <p:cNvSpPr/>
          <p:nvPr/>
        </p:nvSpPr>
        <p:spPr>
          <a:xfrm>
            <a:off x="6600140" y="8740140"/>
            <a:ext cx="186764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Synchrocyclotron</a:t>
            </a:r>
          </a:p>
        </p:txBody>
      </p:sp>
      <p:pic>
        <p:nvPicPr>
          <p:cNvPr id="325" name="Overview 1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450069" y="3721100"/>
            <a:ext cx="3314656" cy="220977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Shape 326"/>
          <p:cNvSpPr/>
          <p:nvPr/>
        </p:nvSpPr>
        <p:spPr>
          <a:xfrm>
            <a:off x="10064700" y="5956299"/>
            <a:ext cx="221054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Universe of Particles</a:t>
            </a:r>
          </a:p>
        </p:txBody>
      </p:sp>
      <p:sp>
        <p:nvSpPr>
          <p:cNvPr id="327" name="Shape 327"/>
          <p:cNvSpPr/>
          <p:nvPr/>
        </p:nvSpPr>
        <p:spPr>
          <a:xfrm>
            <a:off x="4539979" y="1468119"/>
            <a:ext cx="4198206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Guided CERN tours</a:t>
            </a:r>
          </a:p>
        </p:txBody>
      </p:sp>
      <p:pic>
        <p:nvPicPr>
          <p:cNvPr id="328" name="SM18_Exhibition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929914" y="3724676"/>
            <a:ext cx="3323966" cy="2215978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hape 329"/>
          <p:cNvSpPr/>
          <p:nvPr/>
        </p:nvSpPr>
        <p:spPr>
          <a:xfrm>
            <a:off x="6549340" y="5956299"/>
            <a:ext cx="200739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Magnet test facility</a:t>
            </a:r>
          </a:p>
        </p:txBody>
      </p:sp>
      <p:sp>
        <p:nvSpPr>
          <p:cNvPr id="330" name="Shape 330"/>
          <p:cNvSpPr/>
          <p:nvPr/>
        </p:nvSpPr>
        <p:spPr>
          <a:xfrm>
            <a:off x="1875119" y="2181436"/>
            <a:ext cx="1002045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Experience the CERN atmosphere and see ‘science in action’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333" name="Shape 333"/>
          <p:cNvSpPr/>
          <p:nvPr/>
        </p:nvSpPr>
        <p:spPr>
          <a:xfrm>
            <a:off x="4631420" y="1579880"/>
            <a:ext cx="628096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Hands-on modern physics </a:t>
            </a:r>
          </a:p>
        </p:txBody>
      </p:sp>
      <p:sp>
        <p:nvSpPr>
          <p:cNvPr id="334" name="Shape 334"/>
          <p:cNvSpPr/>
          <p:nvPr/>
        </p:nvSpPr>
        <p:spPr>
          <a:xfrm>
            <a:off x="4117783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35" name="school-bus-clip-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39" y="143615"/>
            <a:ext cx="1466094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Shape 336"/>
          <p:cNvSpPr/>
          <p:nvPr/>
        </p:nvSpPr>
        <p:spPr>
          <a:xfrm>
            <a:off x="2687919" y="2404956"/>
            <a:ext cx="1002045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Fundamental experiments and modern detector technologies</a:t>
            </a:r>
          </a:p>
        </p:txBody>
      </p:sp>
      <p:pic>
        <p:nvPicPr>
          <p:cNvPr id="337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9793" y="1534160"/>
            <a:ext cx="2694027" cy="30907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6" name="Group 356"/>
          <p:cNvGrpSpPr/>
          <p:nvPr/>
        </p:nvGrpSpPr>
        <p:grpSpPr>
          <a:xfrm>
            <a:off x="4465320" y="3256716"/>
            <a:ext cx="7374335" cy="4364078"/>
            <a:chOff x="0" y="0"/>
            <a:chExt cx="7374334" cy="4364076"/>
          </a:xfrm>
        </p:grpSpPr>
        <p:sp>
          <p:nvSpPr>
            <p:cNvPr id="338" name="Shape 338"/>
            <p:cNvSpPr/>
            <p:nvPr/>
          </p:nvSpPr>
          <p:spPr>
            <a:xfrm>
              <a:off x="375712" y="-1"/>
              <a:ext cx="1248967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Classics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6095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Planck constant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10160" y="1922343"/>
              <a:ext cx="2004616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Franck-Hertz 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4064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Rutherford</a:t>
              </a:r>
            </a:p>
          </p:txBody>
        </p:sp>
        <p:sp>
          <p:nvSpPr>
            <p:cNvPr id="342" name="Shape 342"/>
            <p:cNvSpPr/>
            <p:nvPr/>
          </p:nvSpPr>
          <p:spPr>
            <a:xfrm>
              <a:off x="0" y="256242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Electron tube</a:t>
              </a:r>
            </a:p>
          </p:txBody>
        </p:sp>
        <p:sp>
          <p:nvSpPr>
            <p:cNvPr id="343" name="Shape 343"/>
            <p:cNvSpPr/>
            <p:nvPr/>
          </p:nvSpPr>
          <p:spPr>
            <a:xfrm>
              <a:off x="2986832" y="20319"/>
              <a:ext cx="1418631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Detectors</a:t>
              </a:r>
            </a:p>
          </p:txBody>
        </p:sp>
        <p:sp>
          <p:nvSpPr>
            <p:cNvPr id="344" name="Shape 344"/>
            <p:cNvSpPr/>
            <p:nvPr/>
          </p:nvSpPr>
          <p:spPr>
            <a:xfrm>
              <a:off x="281431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Cloud chamber</a:t>
              </a:r>
            </a:p>
          </p:txBody>
        </p:sp>
        <p:sp>
          <p:nvSpPr>
            <p:cNvPr id="345" name="Shape 345"/>
            <p:cNvSpPr/>
            <p:nvPr/>
          </p:nvSpPr>
          <p:spPr>
            <a:xfrm>
              <a:off x="2793682" y="1922342"/>
              <a:ext cx="1974454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Scintillators</a:t>
              </a:r>
            </a:p>
          </p:txBody>
        </p:sp>
        <p:sp>
          <p:nvSpPr>
            <p:cNvPr id="346" name="Shape 346"/>
            <p:cNvSpPr/>
            <p:nvPr/>
          </p:nvSpPr>
          <p:spPr>
            <a:xfrm>
              <a:off x="279400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Pixel detector</a:t>
              </a:r>
            </a:p>
          </p:txBody>
        </p:sp>
        <p:sp>
          <p:nvSpPr>
            <p:cNvPr id="347" name="Shape 347"/>
            <p:cNvSpPr/>
            <p:nvPr/>
          </p:nvSpPr>
          <p:spPr>
            <a:xfrm>
              <a:off x="2798921" y="2562422"/>
              <a:ext cx="1958460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Cerenkov counter</a:t>
              </a:r>
            </a:p>
          </p:txBody>
        </p:sp>
        <p:sp>
          <p:nvSpPr>
            <p:cNvPr id="348" name="Shape 348"/>
            <p:cNvSpPr/>
            <p:nvPr/>
          </p:nvSpPr>
          <p:spPr>
            <a:xfrm>
              <a:off x="0" y="321266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Hall effect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3862902"/>
              <a:ext cx="2004021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Charge-mass ratio</a:t>
              </a:r>
            </a:p>
          </p:txBody>
        </p:sp>
        <p:sp>
          <p:nvSpPr>
            <p:cNvPr id="350" name="Shape 350"/>
            <p:cNvSpPr/>
            <p:nvPr/>
          </p:nvSpPr>
          <p:spPr>
            <a:xfrm>
              <a:off x="5463332" y="20319"/>
              <a:ext cx="189354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0365C0"/>
                  </a:solidFill>
                </a:rPr>
                <a:t>Technologies</a:t>
              </a:r>
            </a:p>
          </p:txBody>
        </p:sp>
        <p:sp>
          <p:nvSpPr>
            <p:cNvPr id="351" name="Shape 351"/>
            <p:cNvSpPr/>
            <p:nvPr/>
          </p:nvSpPr>
          <p:spPr>
            <a:xfrm>
              <a:off x="5405119" y="692983"/>
              <a:ext cx="1959942" cy="506483"/>
            </a:xfrm>
            <a:prstGeom prst="roundRect">
              <a:avLst>
                <a:gd name="adj" fmla="val 26310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5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5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Superconductivity</a:t>
              </a:r>
            </a:p>
          </p:txBody>
        </p:sp>
        <p:sp>
          <p:nvSpPr>
            <p:cNvPr id="352" name="Shape 352"/>
            <p:cNvSpPr/>
            <p:nvPr/>
          </p:nvSpPr>
          <p:spPr>
            <a:xfrm>
              <a:off x="5354320" y="1922342"/>
              <a:ext cx="2004616" cy="474743"/>
            </a:xfrm>
            <a:prstGeom prst="roundRect">
              <a:avLst>
                <a:gd name="adj" fmla="val 28709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X-ray unit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5384800" y="1312743"/>
              <a:ext cx="1989535" cy="467797"/>
            </a:xfrm>
            <a:prstGeom prst="roundRect">
              <a:avLst>
                <a:gd name="adj" fmla="val 28916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  <a:effectLst/>
                </a:defRPr>
              </a:pPr>
              <a:r>
                <a:rPr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Particle trap</a:t>
              </a:r>
            </a:p>
          </p:txBody>
        </p:sp>
        <p:sp>
          <p:nvSpPr>
            <p:cNvPr id="354" name="Shape 354"/>
            <p:cNvSpPr/>
            <p:nvPr/>
          </p:nvSpPr>
          <p:spPr>
            <a:xfrm>
              <a:off x="5344159" y="2562422"/>
              <a:ext cx="2004022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6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PET technology</a:t>
              </a:r>
            </a:p>
          </p:txBody>
        </p:sp>
        <p:sp>
          <p:nvSpPr>
            <p:cNvPr id="355" name="Shape 355"/>
            <p:cNvSpPr/>
            <p:nvPr/>
          </p:nvSpPr>
          <p:spPr>
            <a:xfrm>
              <a:off x="5344159" y="3232982"/>
              <a:ext cx="2004022" cy="501175"/>
            </a:xfrm>
            <a:prstGeom prst="roundRect">
              <a:avLst>
                <a:gd name="adj" fmla="val 27187"/>
              </a:avLst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5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5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rPr>
                <a:t>Radiation detection</a:t>
              </a:r>
            </a:p>
          </p:txBody>
        </p:sp>
      </p:grpSp>
      <p:sp>
        <p:nvSpPr>
          <p:cNvPr id="357" name="Shape 357"/>
          <p:cNvSpPr/>
          <p:nvPr/>
        </p:nvSpPr>
        <p:spPr>
          <a:xfrm>
            <a:off x="317874" y="5364765"/>
            <a:ext cx="2760981" cy="20437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8900" dir="2998706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b="1" sz="1600">
                <a:latin typeface="Helvetica Neue"/>
                <a:ea typeface="Helvetica Neue"/>
                <a:cs typeface="Helvetica Neue"/>
                <a:sym typeface="Helvetica Neue"/>
              </a:rPr>
              <a:t>S’cool lab fact sheet</a:t>
            </a:r>
            <a:endParaRPr b="1"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1/2 day of experiments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30 students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2 supervisors + teacher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Up to 3 different experiments</a:t>
            </a:r>
          </a:p>
        </p:txBody>
      </p:sp>
      <p:pic>
        <p:nvPicPr>
          <p:cNvPr id="35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39920" y="7733030"/>
            <a:ext cx="2004161" cy="1484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pasted-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21495" y="7750821"/>
            <a:ext cx="2059516" cy="141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pasted-image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565640" y="7604759"/>
            <a:ext cx="1747723" cy="1623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570969" y="7957819"/>
            <a:ext cx="1058352" cy="10191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364" name="Shape 364"/>
          <p:cNvSpPr/>
          <p:nvPr/>
        </p:nvSpPr>
        <p:spPr>
          <a:xfrm>
            <a:off x="3930446" y="1480820"/>
            <a:ext cx="506234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“Beam Line for Schools”</a:t>
            </a:r>
          </a:p>
        </p:txBody>
      </p:sp>
      <p:pic>
        <p:nvPicPr>
          <p:cNvPr id="36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189" y="3022077"/>
            <a:ext cx="6135832" cy="1941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BL4S_Setup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3271" y="5111974"/>
            <a:ext cx="5527039" cy="3677017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Shape 367"/>
          <p:cNvSpPr/>
          <p:nvPr/>
        </p:nvSpPr>
        <p:spPr>
          <a:xfrm>
            <a:off x="8659234" y="3209981"/>
            <a:ext cx="2846528" cy="27363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8900" dir="2998706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b="1" sz="1600">
                <a:latin typeface="Helvetica Neue"/>
                <a:ea typeface="Helvetica Neue"/>
                <a:cs typeface="Helvetica Neue"/>
                <a:sym typeface="Helvetica Neue"/>
              </a:rPr>
              <a:t>“BL4S” facts 2014</a:t>
            </a:r>
            <a:endParaRPr b="1"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410 YouTube video entries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292  full proposals !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2 winning teams (GR, NL)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10 days of experimental work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b="1" sz="1600">
                <a:latin typeface="Helvetica Neue"/>
                <a:ea typeface="Helvetica Neue"/>
                <a:cs typeface="Helvetica Neue"/>
                <a:sym typeface="Helvetica Neue"/>
              </a:rPr>
              <a:t>2015: next edition</a:t>
            </a:r>
          </a:p>
        </p:txBody>
      </p:sp>
      <p:sp>
        <p:nvSpPr>
          <p:cNvPr id="368" name="Shape 368"/>
          <p:cNvSpPr/>
          <p:nvPr/>
        </p:nvSpPr>
        <p:spPr>
          <a:xfrm>
            <a:off x="4229542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69" name="school-bus-clip-art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9779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Shape 370"/>
          <p:cNvSpPr/>
          <p:nvPr/>
        </p:nvSpPr>
        <p:spPr>
          <a:xfrm>
            <a:off x="1397598" y="2272876"/>
            <a:ext cx="1002046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School student teams propose and conduct a real CERN experiment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373" name="Shape 373"/>
          <p:cNvSpPr/>
          <p:nvPr/>
        </p:nvSpPr>
        <p:spPr>
          <a:xfrm>
            <a:off x="3426463" y="1694180"/>
            <a:ext cx="637428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“Virtual CERN visits” for schools</a:t>
            </a:r>
          </a:p>
        </p:txBody>
      </p:sp>
      <p:pic>
        <p:nvPicPr>
          <p:cNvPr id="374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529" y="3535679"/>
            <a:ext cx="6955235" cy="4862911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Shape 375"/>
          <p:cNvSpPr/>
          <p:nvPr/>
        </p:nvSpPr>
        <p:spPr>
          <a:xfrm>
            <a:off x="4138103" y="335828"/>
            <a:ext cx="616350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SCHOOL STUDENTS</a:t>
            </a:r>
          </a:p>
        </p:txBody>
      </p:sp>
      <p:pic>
        <p:nvPicPr>
          <p:cNvPr id="376" name="school-bus-clip-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06359" y="143615"/>
            <a:ext cx="1466093" cy="1196024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Shape 377"/>
          <p:cNvSpPr/>
          <p:nvPr/>
        </p:nvSpPr>
        <p:spPr>
          <a:xfrm>
            <a:off x="1397598" y="2486236"/>
            <a:ext cx="1002046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lnSpc>
                <a:spcPct val="150000"/>
              </a:lnSpc>
              <a:defRPr sz="2400"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School classes connect with CERN scientists for one hour of Q + A</a:t>
            </a:r>
          </a:p>
        </p:txBody>
      </p:sp>
      <p:sp>
        <p:nvSpPr>
          <p:cNvPr id="378" name="Shape 378"/>
          <p:cNvSpPr/>
          <p:nvPr/>
        </p:nvSpPr>
        <p:spPr>
          <a:xfrm>
            <a:off x="7480674" y="3444524"/>
            <a:ext cx="5315814" cy="20437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90500" dist="88900" dir="2998706">
              <a:srgbClr val="000000">
                <a:alpha val="70596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b="1" sz="1600">
                <a:latin typeface="Helvetica Neue"/>
                <a:ea typeface="Helvetica Neue"/>
                <a:cs typeface="Helvetica Neue"/>
                <a:sym typeface="Helvetica Neue"/>
              </a:rPr>
              <a:t>Virtual visits fact sheet</a:t>
            </a:r>
            <a:endParaRPr b="1"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Skype, EVO, Vidyo, Google+, Polycom, Tandberg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Possibility of simultaneous transmission to many classes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From ATLAS, CMS, Control Centre, Experiments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Helvetica Neue"/>
                <a:ea typeface="Helvetica Neue"/>
                <a:cs typeface="Helvetica Neue"/>
                <a:sym typeface="Helvetica Neue"/>
              </a:rPr>
              <a:t>2014: about 100 virtual visits</a:t>
            </a:r>
          </a:p>
        </p:txBody>
      </p:sp>
      <p:pic>
        <p:nvPicPr>
          <p:cNvPr id="379" name="thank-you-post-it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84372" y="5825223"/>
            <a:ext cx="3153590" cy="33162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1577782" y="474681"/>
            <a:ext cx="10615997" cy="585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584200">
              <a:defRPr sz="33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300">
                <a:solidFill>
                  <a:srgbClr val="0433FF"/>
                </a:solidFill>
              </a:rPr>
              <a:t>CERN education programmes for schools and teachers</a:t>
            </a:r>
          </a:p>
        </p:txBody>
      </p:sp>
      <p:sp>
        <p:nvSpPr>
          <p:cNvPr id="165" name="Shape 16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grpSp>
        <p:nvGrpSpPr>
          <p:cNvPr id="170" name="Group 170"/>
          <p:cNvGrpSpPr/>
          <p:nvPr/>
        </p:nvGrpSpPr>
        <p:grpSpPr>
          <a:xfrm>
            <a:off x="301096" y="1844146"/>
            <a:ext cx="11849101" cy="2087563"/>
            <a:chOff x="0" y="0"/>
            <a:chExt cx="11849100" cy="2087561"/>
          </a:xfrm>
        </p:grpSpPr>
        <p:grpSp>
          <p:nvGrpSpPr>
            <p:cNvPr id="168" name="Group 168"/>
            <p:cNvGrpSpPr/>
            <p:nvPr/>
          </p:nvGrpSpPr>
          <p:grpSpPr>
            <a:xfrm>
              <a:off x="3204104" y="170391"/>
              <a:ext cx="8020472" cy="1782984"/>
              <a:chOff x="3005666" y="33866"/>
              <a:chExt cx="8020471" cy="1782983"/>
            </a:xfrm>
          </p:grpSpPr>
          <p:sp>
            <p:nvSpPr>
              <p:cNvPr id="166" name="Shape 166"/>
              <p:cNvSpPr/>
              <p:nvPr/>
            </p:nvSpPr>
            <p:spPr>
              <a:xfrm>
                <a:off x="3064933" y="33866"/>
                <a:ext cx="4212556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b="1" sz="28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b="0" sz="1800"/>
                </a:pPr>
                <a:r>
                  <a:rPr b="1" sz="2800"/>
                  <a:t>UNIVERSITY STUDENTS</a:t>
                </a:r>
              </a:p>
            </p:txBody>
          </p:sp>
          <p:sp>
            <p:nvSpPr>
              <p:cNvPr id="167" name="Shape 167"/>
              <p:cNvSpPr/>
              <p:nvPr/>
            </p:nvSpPr>
            <p:spPr>
              <a:xfrm>
                <a:off x="3005666" y="706966"/>
                <a:ext cx="8020473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Summer Student Programme (8-13 weeks)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Doctoral, technical, administrative student programmes</a:t>
                </a:r>
                <a:endParaRPr sz="2200">
                  <a:solidFill>
                    <a:srgbClr val="00009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Specialised schools (Particle physics, accelerators, computing)</a:t>
                </a:r>
              </a:p>
            </p:txBody>
          </p:sp>
        </p:grpSp>
        <p:sp>
          <p:nvSpPr>
            <p:cNvPr id="169" name="Shape 169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</p:grpSp>
      <p:pic>
        <p:nvPicPr>
          <p:cNvPr id="171" name="Studying_Clipart.jpg"/>
          <p:cNvPicPr/>
          <p:nvPr/>
        </p:nvPicPr>
        <p:blipFill>
          <a:blip r:embed="rId2">
            <a:extLst/>
          </a:blip>
          <a:srcRect l="7136" t="6580" r="5802" b="8291"/>
          <a:stretch>
            <a:fillRect/>
          </a:stretch>
        </p:blipFill>
        <p:spPr>
          <a:xfrm>
            <a:off x="523610" y="1933905"/>
            <a:ext cx="1894616" cy="18525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6" name="Group 176"/>
          <p:cNvGrpSpPr/>
          <p:nvPr/>
        </p:nvGrpSpPr>
        <p:grpSpPr>
          <a:xfrm>
            <a:off x="301096" y="4299479"/>
            <a:ext cx="11849101" cy="2087563"/>
            <a:chOff x="0" y="0"/>
            <a:chExt cx="11849100" cy="2087561"/>
          </a:xfrm>
        </p:grpSpPr>
        <p:grpSp>
          <p:nvGrpSpPr>
            <p:cNvPr id="174" name="Group 174"/>
            <p:cNvGrpSpPr/>
            <p:nvPr/>
          </p:nvGrpSpPr>
          <p:grpSpPr>
            <a:xfrm>
              <a:off x="3204104" y="170391"/>
              <a:ext cx="8559441" cy="1782984"/>
              <a:chOff x="3005666" y="33866"/>
              <a:chExt cx="8559440" cy="1782983"/>
            </a:xfrm>
          </p:grpSpPr>
          <p:sp>
            <p:nvSpPr>
              <p:cNvPr id="172" name="Shape 172"/>
              <p:cNvSpPr/>
              <p:nvPr/>
            </p:nvSpPr>
            <p:spPr>
              <a:xfrm>
                <a:off x="3064933" y="33866"/>
                <a:ext cx="4627191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b="1" sz="2800">
                    <a:solidFill>
                      <a:srgbClr val="53585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b="0" sz="1800">
                    <a:solidFill>
                      <a:srgbClr val="000000"/>
                    </a:solidFill>
                  </a:defRPr>
                </a:pPr>
                <a:r>
                  <a:rPr b="1" sz="2800">
                    <a:solidFill>
                      <a:srgbClr val="53585F"/>
                    </a:solidFill>
                  </a:rPr>
                  <a:t>HIGH SCHOOL TEACHERS</a:t>
                </a:r>
              </a:p>
            </p:txBody>
          </p:sp>
          <p:sp>
            <p:nvSpPr>
              <p:cNvPr id="173" name="Shape 173"/>
              <p:cNvSpPr/>
              <p:nvPr/>
            </p:nvSpPr>
            <p:spPr>
              <a:xfrm>
                <a:off x="3005666" y="706966"/>
                <a:ext cx="8559441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- 3 week international programme in English (55 participants)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- 35+ one-week national language programmes (1200+ participants)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Teaching resources</a:t>
                </a:r>
              </a:p>
            </p:txBody>
          </p:sp>
        </p:grpSp>
        <p:sp>
          <p:nvSpPr>
            <p:cNvPr id="175" name="Shape 175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</p:grpSp>
      <p:grpSp>
        <p:nvGrpSpPr>
          <p:cNvPr id="181" name="Group 181"/>
          <p:cNvGrpSpPr/>
          <p:nvPr/>
        </p:nvGrpSpPr>
        <p:grpSpPr>
          <a:xfrm>
            <a:off x="301096" y="6856413"/>
            <a:ext cx="11849101" cy="2087563"/>
            <a:chOff x="0" y="0"/>
            <a:chExt cx="11849100" cy="2087561"/>
          </a:xfrm>
        </p:grpSpPr>
        <p:grpSp>
          <p:nvGrpSpPr>
            <p:cNvPr id="179" name="Group 179"/>
            <p:cNvGrpSpPr/>
            <p:nvPr/>
          </p:nvGrpSpPr>
          <p:grpSpPr>
            <a:xfrm>
              <a:off x="3204104" y="170391"/>
              <a:ext cx="6184677" cy="1782984"/>
              <a:chOff x="3005666" y="33866"/>
              <a:chExt cx="6184676" cy="1782983"/>
            </a:xfrm>
          </p:grpSpPr>
          <p:sp>
            <p:nvSpPr>
              <p:cNvPr id="177" name="Shape 177"/>
              <p:cNvSpPr/>
              <p:nvPr/>
            </p:nvSpPr>
            <p:spPr>
              <a:xfrm>
                <a:off x="3064933" y="33866"/>
                <a:ext cx="3599806" cy="394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>
                <a:lvl1pPr indent="57150" defTabSz="914400">
                  <a:defRPr b="1" sz="2800">
                    <a:solidFill>
                      <a:srgbClr val="53585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b="0" sz="1800">
                    <a:solidFill>
                      <a:srgbClr val="000000"/>
                    </a:solidFill>
                  </a:defRPr>
                </a:pPr>
                <a:r>
                  <a:rPr b="1" sz="2800">
                    <a:solidFill>
                      <a:srgbClr val="53585F"/>
                    </a:solidFill>
                  </a:rPr>
                  <a:t>SCHOOL STUDENTS</a:t>
                </a: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3005666" y="706966"/>
                <a:ext cx="6184678" cy="110988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t">
                <a:spAutoFit/>
              </a:bodyPr>
              <a:lstStyle/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CERN guided tours (110,000+ visitors per year)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S’cool Lab</a:t>
                </a:r>
                <a:endPara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endParaRPr>
              </a:p>
              <a:p>
                <a:pPr lvl="0" indent="57150" defTabSz="914400">
                  <a:lnSpc>
                    <a:spcPct val="120000"/>
                  </a:lnSpc>
                  <a:defRPr sz="1800"/>
                </a:pPr>
                <a:r>
                  <a:rPr sz="2200">
                    <a:solidFill>
                      <a:srgbClr val="000090"/>
                    </a:solidFill>
                    <a:latin typeface="Arial"/>
                    <a:ea typeface="Arial"/>
                    <a:cs typeface="Arial"/>
                    <a:sym typeface="Arial"/>
                  </a:rPr>
                  <a:t>- Virtual visits</a:t>
                </a:r>
              </a:p>
            </p:txBody>
          </p:sp>
        </p:grpSp>
        <p:sp>
          <p:nvSpPr>
            <p:cNvPr id="180" name="Shape 180"/>
            <p:cNvSpPr/>
            <p:nvPr/>
          </p:nvSpPr>
          <p:spPr>
            <a:xfrm>
              <a:off x="0" y="0"/>
              <a:ext cx="11849100" cy="2087562"/>
            </a:xfrm>
            <a:prstGeom prst="roundRect">
              <a:avLst>
                <a:gd name="adj" fmla="val 8426"/>
              </a:avLst>
            </a:prstGeom>
            <a:noFill/>
            <a:ln w="12700" cap="flat">
              <a:solidFill>
                <a:srgbClr val="0000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000090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</p:grpSp>
      <p:pic>
        <p:nvPicPr>
          <p:cNvPr id="182" name="school-bus-clip-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5479" y="6879695"/>
            <a:ext cx="2430915" cy="19831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Teaching_Clipart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8873" y="4625926"/>
            <a:ext cx="1758776" cy="15394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0" grpId="1"/>
      <p:bldP build="whole" bldLvl="1" animBg="1" rev="0" advAuto="0" spid="181" grpId="3"/>
      <p:bldP build="whole" bldLvl="1" animBg="1" rev="0" advAuto="0" spid="17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ummer_Students_201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59866" y="4179779"/>
            <a:ext cx="7247582" cy="500465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pic>
        <p:nvPicPr>
          <p:cNvPr id="187" name="Studying_Clipart.jpg"/>
          <p:cNvPicPr/>
          <p:nvPr/>
        </p:nvPicPr>
        <p:blipFill>
          <a:blip r:embed="rId3">
            <a:extLst/>
          </a:blip>
          <a:srcRect l="7136" t="6580" r="5802" b="8291"/>
          <a:stretch>
            <a:fillRect/>
          </a:stretch>
        </p:blipFill>
        <p:spPr>
          <a:xfrm>
            <a:off x="1798509" y="179146"/>
            <a:ext cx="1195450" cy="1168906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/>
          <p:nvPr/>
        </p:nvSpPr>
        <p:spPr>
          <a:xfrm>
            <a:off x="3619942" y="406948"/>
            <a:ext cx="759440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4800"/>
              <a:t>UNIVERSITY STUDENTS</a:t>
            </a:r>
          </a:p>
        </p:txBody>
      </p:sp>
      <p:sp>
        <p:nvSpPr>
          <p:cNvPr id="189" name="Shape 189"/>
          <p:cNvSpPr/>
          <p:nvPr/>
        </p:nvSpPr>
        <p:spPr>
          <a:xfrm>
            <a:off x="313267" y="1849437"/>
            <a:ext cx="5395913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57150" defTabSz="914400">
              <a:lnSpc>
                <a:spcPct val="120000"/>
              </a:lnSpc>
              <a:def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C82506"/>
                </a:solidFill>
              </a:rPr>
              <a:t>Summer Student Programme (8-13 weeks)</a:t>
            </a:r>
          </a:p>
        </p:txBody>
      </p:sp>
      <p:grpSp>
        <p:nvGrpSpPr>
          <p:cNvPr id="192" name="Group 192" descr="https://mediastream.cern.ch/MediaArchive/Photo/Public/2012/1207157/1207157_01/1207157_01-A4-at-144-dpi.jpg"/>
          <p:cNvGrpSpPr/>
          <p:nvPr/>
        </p:nvGrpSpPr>
        <p:grpSpPr>
          <a:xfrm>
            <a:off x="218051" y="2292584"/>
            <a:ext cx="5589277" cy="3891458"/>
            <a:chOff x="-127000" y="-88900"/>
            <a:chExt cx="5589275" cy="3891456"/>
          </a:xfrm>
        </p:grpSpPr>
        <p:pic>
          <p:nvPicPr>
            <p:cNvPr id="191" name="image55.jpg" descr="https://mediastream.cern.ch/MediaArchive/Photo/Public/2012/1207157/1207157_01/1207157_01-A4-at-144-dpi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335276" cy="356125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0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00" y="-88900"/>
              <a:ext cx="5589276" cy="3891457"/>
            </a:xfrm>
            <a:prstGeom prst="rect">
              <a:avLst/>
            </a:prstGeom>
            <a:effectLst/>
          </p:spPr>
        </p:pic>
      </p:grpSp>
      <p:sp>
        <p:nvSpPr>
          <p:cNvPr id="193" name="Shape 193"/>
          <p:cNvSpPr/>
          <p:nvPr/>
        </p:nvSpPr>
        <p:spPr>
          <a:xfrm>
            <a:off x="6307667" y="2580957"/>
            <a:ext cx="5736705" cy="1228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50000"/>
              </a:lnSpc>
              <a:defRPr sz="1800"/>
            </a:pPr>
            <a:r>
              <a:rPr sz="2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LECTURES (morning)</a:t>
            </a:r>
            <a:endParaRPr sz="2200">
              <a:solidFill>
                <a:srgbClr val="0365C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50000"/>
              </a:lnSpc>
              <a:defRPr sz="1800"/>
            </a:pPr>
            <a:r>
              <a:rPr sz="22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WORK IN RESEARCH GROUPS (afternoon)</a:t>
            </a:r>
            <a:endParaRPr sz="2200">
              <a:solidFill>
                <a:srgbClr val="0365C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50000"/>
              </a:lnSpc>
              <a:defRPr sz="1800"/>
            </a:pPr>
            <a:r>
              <a:rPr sz="17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[after 2-3 years of study physics, engineering, computing]</a:t>
            </a:r>
          </a:p>
        </p:txBody>
      </p:sp>
      <p:sp>
        <p:nvSpPr>
          <p:cNvPr id="194" name="Shape 194"/>
          <p:cNvSpPr/>
          <p:nvPr/>
        </p:nvSpPr>
        <p:spPr>
          <a:xfrm>
            <a:off x="313267" y="6644957"/>
            <a:ext cx="4417715" cy="219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Doctoral students</a:t>
            </a: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Technical, administrative students</a:t>
            </a: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22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Specialised conferences</a:t>
            </a:r>
            <a:endParaRPr sz="22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 sz="16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(Accelerators, Computing, High Energy Physics)</a:t>
            </a:r>
          </a:p>
        </p:txBody>
      </p:sp>
      <p:sp>
        <p:nvSpPr>
          <p:cNvPr id="195" name="Shape 195"/>
          <p:cNvSpPr/>
          <p:nvPr/>
        </p:nvSpPr>
        <p:spPr>
          <a:xfrm>
            <a:off x="4894579" y="7848600"/>
            <a:ext cx="1089085" cy="0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pic>
        <p:nvPicPr>
          <p:cNvPr id="198" name="Teaching_Clipart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hape 199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sp>
        <p:nvSpPr>
          <p:cNvPr id="200" name="Shape 200"/>
          <p:cNvSpPr/>
          <p:nvPr/>
        </p:nvSpPr>
        <p:spPr>
          <a:xfrm>
            <a:off x="11798300" y="9321800"/>
            <a:ext cx="2921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 defTabSz="584200">
              <a:defRPr sz="1400">
                <a:solidFill>
                  <a:srgbClr val="0433FF"/>
                </a:solid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433FF"/>
                </a:solidFill>
              </a:rPr>
              <a:t>￼</a:t>
            </a:r>
          </a:p>
        </p:txBody>
      </p:sp>
      <p:sp>
        <p:nvSpPr>
          <p:cNvPr id="201" name="Shape 201"/>
          <p:cNvSpPr/>
          <p:nvPr/>
        </p:nvSpPr>
        <p:spPr>
          <a:xfrm>
            <a:off x="4194138" y="7279216"/>
            <a:ext cx="3759400" cy="148285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>
            <a:outerShdw sx="100000" sy="100000" kx="0" ky="0" algn="b" rotWithShape="0" blurRad="215900" dist="76200" dir="27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lnSpc>
                <a:spcPct val="12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Teachers = mediators</a:t>
            </a:r>
            <a:endParaRPr sz="24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Role models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Multipliers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Bring modern science to schools</a:t>
            </a:r>
          </a:p>
        </p:txBody>
      </p:sp>
      <p:pic>
        <p:nvPicPr>
          <p:cNvPr id="202" name="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0959" y="3402012"/>
            <a:ext cx="1651001" cy="18796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38100" dir="2700000">
              <a:srgbClr val="929292">
                <a:alpha val="75000"/>
              </a:srgbClr>
            </a:outerShdw>
          </a:effectLst>
        </p:spPr>
      </p:pic>
      <p:pic>
        <p:nvPicPr>
          <p:cNvPr id="203" name="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200" y="2998787"/>
            <a:ext cx="2209800" cy="2476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38100" dir="2700000">
              <a:srgbClr val="929292">
                <a:alpha val="75000"/>
              </a:srgbClr>
            </a:outerShdw>
          </a:effectLst>
        </p:spPr>
      </p:pic>
      <p:grpSp>
        <p:nvGrpSpPr>
          <p:cNvPr id="220" name="Group 220"/>
          <p:cNvGrpSpPr/>
          <p:nvPr/>
        </p:nvGrpSpPr>
        <p:grpSpPr>
          <a:xfrm>
            <a:off x="8661400" y="2909887"/>
            <a:ext cx="3022600" cy="2667001"/>
            <a:chOff x="0" y="0"/>
            <a:chExt cx="3022600" cy="2667000"/>
          </a:xfrm>
        </p:grpSpPr>
        <p:pic>
          <p:nvPicPr>
            <p:cNvPr id="204" name="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82650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05" name="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4937" y="122237"/>
              <a:ext cx="884238" cy="87312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06" name="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71462" y="22542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07" name="image.pdf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07987" y="373062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08" name="image.pdf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01662" y="50800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09" name="image.pdf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727075" y="64135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0" name="image.pdf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920750" y="787400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1" name="image.pdf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1046162" y="909637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2" name="image.pdf"/>
            <p:cNvPicPr/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1171575" y="1042987"/>
              <a:ext cx="882650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3" name="image.pdf"/>
            <p:cNvPicPr/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1295400" y="1150937"/>
              <a:ext cx="884238" cy="87312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4" name="image.pdf"/>
            <p:cNvPicPr/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1420812" y="1247775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5" name="image.pdf"/>
            <p:cNvPicPr/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1546225" y="136207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6" name="image.pdf"/>
            <p:cNvPicPr/>
            <p:nvPr/>
          </p:nvPicPr>
          <p:blipFill>
            <a:blip r:embed="rId17">
              <a:extLst/>
            </a:blip>
            <a:stretch>
              <a:fillRect/>
            </a:stretch>
          </p:blipFill>
          <p:spPr>
            <a:xfrm>
              <a:off x="1682750" y="1454150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7" name="image.pdf"/>
            <p:cNvPicPr/>
            <p:nvPr/>
          </p:nvPicPr>
          <p:blipFill>
            <a:blip r:embed="rId18">
              <a:extLst/>
            </a:blip>
            <a:stretch>
              <a:fillRect/>
            </a:stretch>
          </p:blipFill>
          <p:spPr>
            <a:xfrm>
              <a:off x="1841500" y="1577975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8" name="image.pdf"/>
            <p:cNvPicPr/>
            <p:nvPr/>
          </p:nvPicPr>
          <p:blipFill>
            <a:blip r:embed="rId19">
              <a:extLst/>
            </a:blip>
            <a:stretch>
              <a:fillRect/>
            </a:stretch>
          </p:blipFill>
          <p:spPr>
            <a:xfrm>
              <a:off x="1989137" y="1681162"/>
              <a:ext cx="884238" cy="87153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  <p:pic>
          <p:nvPicPr>
            <p:cNvPr id="219" name="image.pdf"/>
            <p:cNvPicPr/>
            <p:nvPr/>
          </p:nvPicPr>
          <p:blipFill>
            <a:blip r:embed="rId20">
              <a:extLst/>
            </a:blip>
            <a:stretch>
              <a:fillRect/>
            </a:stretch>
          </p:blipFill>
          <p:spPr>
            <a:xfrm>
              <a:off x="2138362" y="1793875"/>
              <a:ext cx="884238" cy="87312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63500" dist="38100" dir="2700000">
                <a:srgbClr val="929292">
                  <a:alpha val="75000"/>
                </a:srgbClr>
              </a:outerShdw>
            </a:effectLst>
          </p:spPr>
        </p:pic>
      </p:grpSp>
      <p:sp>
        <p:nvSpPr>
          <p:cNvPr id="221" name="Shape 221"/>
          <p:cNvSpPr/>
          <p:nvPr/>
        </p:nvSpPr>
        <p:spPr>
          <a:xfrm>
            <a:off x="8405443" y="1944687"/>
            <a:ext cx="1746989" cy="762001"/>
          </a:xfrm>
          <a:prstGeom prst="rect">
            <a:avLst/>
          </a:prstGeom>
          <a:solidFill>
            <a:srgbClr val="A6AAA9"/>
          </a:solidFill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914400">
              <a:buClr>
                <a:srgbClr val="F3FAB3"/>
              </a:buClr>
              <a:buFont typeface="Gill Sans"/>
              <a:defRPr sz="4700">
                <a:solidFill>
                  <a:srgbClr val="F3FAB3"/>
                </a:solidFill>
                <a:uFill>
                  <a:solidFill>
                    <a:srgbClr val="F3FAB3"/>
                  </a:solidFill>
                </a:u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700">
                <a:solidFill>
                  <a:srgbClr val="F3FAB3"/>
                </a:solidFill>
                <a:uFill>
                  <a:solidFill>
                    <a:srgbClr val="F3FAB3"/>
                  </a:solidFill>
                </a:uFill>
              </a:rPr>
              <a:t>x 1000</a:t>
            </a:r>
          </a:p>
        </p:txBody>
      </p:sp>
      <p:sp>
        <p:nvSpPr>
          <p:cNvPr id="222" name="Shape 222"/>
          <p:cNvSpPr/>
          <p:nvPr/>
        </p:nvSpPr>
        <p:spPr>
          <a:xfrm>
            <a:off x="3175000" y="4102100"/>
            <a:ext cx="1066800" cy="469900"/>
          </a:xfrm>
          <a:prstGeom prst="rightArrow">
            <a:avLst>
              <a:gd name="adj1" fmla="val 32000"/>
              <a:gd name="adj2" fmla="val 118926"/>
            </a:avLst>
          </a:prstGeom>
          <a:solidFill>
            <a:srgbClr val="FFFFFF"/>
          </a:solidFill>
          <a:ln w="25400">
            <a:solidFill/>
            <a:miter lim="400000"/>
          </a:ln>
          <a:effectLst>
            <a:outerShdw sx="100000" sy="100000" kx="0" ky="0" algn="b" rotWithShape="0" blurRad="127000" dist="76200" dir="2700000">
              <a:srgbClr val="929292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marL="40639" marR="40639" defTabSz="914400"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Verdana"/>
              </a:defRPr>
            </a:pPr>
          </a:p>
        </p:txBody>
      </p:sp>
      <p:sp>
        <p:nvSpPr>
          <p:cNvPr id="223" name="Shape 223"/>
          <p:cNvSpPr/>
          <p:nvPr/>
        </p:nvSpPr>
        <p:spPr>
          <a:xfrm>
            <a:off x="7363459" y="4102100"/>
            <a:ext cx="1066801" cy="469900"/>
          </a:xfrm>
          <a:prstGeom prst="rightArrow">
            <a:avLst>
              <a:gd name="adj1" fmla="val 32000"/>
              <a:gd name="adj2" fmla="val 118926"/>
            </a:avLst>
          </a:prstGeom>
          <a:solidFill>
            <a:srgbClr val="FFFFFF"/>
          </a:solidFill>
          <a:ln w="25400">
            <a:solidFill/>
            <a:miter lim="400000"/>
          </a:ln>
          <a:effectLst>
            <a:outerShdw sx="100000" sy="100000" kx="0" ky="0" algn="b" rotWithShape="0" blurRad="127000" dist="76200" dir="2700000">
              <a:srgbClr val="929292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marL="40639" marR="40639" defTabSz="914400"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Verdana"/>
              </a:defRPr>
            </a:pPr>
          </a:p>
        </p:txBody>
      </p:sp>
      <p:sp>
        <p:nvSpPr>
          <p:cNvPr id="224" name="Shape 224"/>
          <p:cNvSpPr/>
          <p:nvPr/>
        </p:nvSpPr>
        <p:spPr>
          <a:xfrm>
            <a:off x="5304366" y="5523653"/>
            <a:ext cx="1181101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400"/>
              <a:t>Teacher</a:t>
            </a:r>
          </a:p>
        </p:txBody>
      </p:sp>
      <p:sp>
        <p:nvSpPr>
          <p:cNvPr id="225" name="Shape 225"/>
          <p:cNvSpPr/>
          <p:nvPr/>
        </p:nvSpPr>
        <p:spPr>
          <a:xfrm>
            <a:off x="9715500" y="5943600"/>
            <a:ext cx="2327453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400"/>
              <a:t>School students</a:t>
            </a:r>
          </a:p>
        </p:txBody>
      </p:sp>
      <p:sp>
        <p:nvSpPr>
          <p:cNvPr id="226" name="Shape 226"/>
          <p:cNvSpPr/>
          <p:nvPr/>
        </p:nvSpPr>
        <p:spPr>
          <a:xfrm>
            <a:off x="385607" y="5799567"/>
            <a:ext cx="276362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CERN = Science in Action</a:t>
            </a:r>
          </a:p>
        </p:txBody>
      </p:sp>
      <p:sp>
        <p:nvSpPr>
          <p:cNvPr id="227" name="Shape 227"/>
          <p:cNvSpPr/>
          <p:nvPr/>
        </p:nvSpPr>
        <p:spPr>
          <a:xfrm>
            <a:off x="392380" y="6839584"/>
            <a:ext cx="269330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Mysteries of the Universe</a:t>
            </a:r>
          </a:p>
        </p:txBody>
      </p:sp>
      <p:grpSp>
        <p:nvGrpSpPr>
          <p:cNvPr id="231" name="Group 231"/>
          <p:cNvGrpSpPr/>
          <p:nvPr/>
        </p:nvGrpSpPr>
        <p:grpSpPr>
          <a:xfrm>
            <a:off x="3138085" y="5249333"/>
            <a:ext cx="6267323" cy="1193801"/>
            <a:chOff x="0" y="0"/>
            <a:chExt cx="6267321" cy="1193800"/>
          </a:xfrm>
        </p:grpSpPr>
        <p:sp>
          <p:nvSpPr>
            <p:cNvPr id="228" name="Shape 228"/>
            <p:cNvSpPr/>
            <p:nvPr/>
          </p:nvSpPr>
          <p:spPr>
            <a:xfrm>
              <a:off x="0" y="0"/>
              <a:ext cx="6267322" cy="1193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3454" y="21600"/>
                    <a:pt x="7715" y="21600"/>
                  </a:cubicBezTo>
                  <a:lnTo>
                    <a:pt x="12123" y="21600"/>
                  </a:lnTo>
                  <a:cubicBezTo>
                    <a:pt x="15392" y="21600"/>
                    <a:pt x="18307" y="15830"/>
                    <a:pt x="19396" y="7201"/>
                  </a:cubicBezTo>
                  <a:lnTo>
                    <a:pt x="21600" y="7200"/>
                  </a:lnTo>
                  <a:lnTo>
                    <a:pt x="17633" y="0"/>
                  </a:lnTo>
                  <a:lnTo>
                    <a:pt x="12783" y="7200"/>
                  </a:lnTo>
                  <a:lnTo>
                    <a:pt x="14988" y="7201"/>
                  </a:lnTo>
                  <a:cubicBezTo>
                    <a:pt x="14166" y="13710"/>
                    <a:pt x="12282" y="18727"/>
                    <a:pt x="9919" y="20700"/>
                  </a:cubicBezTo>
                  <a:cubicBezTo>
                    <a:pt x="6649" y="17970"/>
                    <a:pt x="4408" y="9552"/>
                    <a:pt x="4408" y="0"/>
                  </a:cubicBezTo>
                  <a:close/>
                </a:path>
              </a:pathLst>
            </a:custGeom>
            <a:solidFill>
              <a:srgbClr val="00009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  <p:sp>
          <p:nvSpPr>
            <p:cNvPr id="229" name="Shape 229"/>
            <p:cNvSpPr/>
            <p:nvPr/>
          </p:nvSpPr>
          <p:spPr>
            <a:xfrm>
              <a:off x="2877949" y="1138237"/>
              <a:ext cx="640075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4285" y="21600"/>
                    <a:pt x="7010" y="14324"/>
                    <a:pt x="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  <p:sp>
          <p:nvSpPr>
            <p:cNvPr id="230" name="Shape 230"/>
            <p:cNvSpPr/>
            <p:nvPr/>
          </p:nvSpPr>
          <p:spPr>
            <a:xfrm>
              <a:off x="0" y="0"/>
              <a:ext cx="3518023" cy="1193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11929"/>
                    <a:pt x="6154" y="21600"/>
                    <a:pt x="13745" y="21600"/>
                  </a:cubicBezTo>
                  <a:lnTo>
                    <a:pt x="21600" y="21600"/>
                  </a:lnTo>
                  <a:cubicBezTo>
                    <a:pt x="14009" y="21600"/>
                    <a:pt x="7855" y="11929"/>
                    <a:pt x="7855" y="0"/>
                  </a:cubicBezTo>
                  <a:close/>
                </a:path>
              </a:pathLst>
            </a:custGeom>
            <a:solidFill>
              <a:srgbClr val="00009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Verdana"/>
                </a:defRPr>
              </a:pPr>
            </a:p>
          </p:txBody>
        </p:sp>
      </p:grpSp>
      <p:sp>
        <p:nvSpPr>
          <p:cNvPr id="232" name="Shape 232"/>
          <p:cNvSpPr/>
          <p:nvPr/>
        </p:nvSpPr>
        <p:spPr>
          <a:xfrm>
            <a:off x="412700" y="7266305"/>
            <a:ext cx="257934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Superlatives of research</a:t>
            </a:r>
          </a:p>
        </p:txBody>
      </p:sp>
      <p:sp>
        <p:nvSpPr>
          <p:cNvPr id="233" name="Shape 233"/>
          <p:cNvSpPr/>
          <p:nvPr/>
        </p:nvSpPr>
        <p:spPr>
          <a:xfrm>
            <a:off x="395767" y="7653766"/>
            <a:ext cx="207068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How science works</a:t>
            </a:r>
          </a:p>
        </p:txBody>
      </p:sp>
      <p:sp>
        <p:nvSpPr>
          <p:cNvPr id="234" name="Shape 234"/>
          <p:cNvSpPr/>
          <p:nvPr/>
        </p:nvSpPr>
        <p:spPr>
          <a:xfrm>
            <a:off x="395767" y="8034767"/>
            <a:ext cx="207079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Meet real scientists</a:t>
            </a:r>
          </a:p>
        </p:txBody>
      </p:sp>
      <p:sp>
        <p:nvSpPr>
          <p:cNvPr id="235" name="Shape 235"/>
          <p:cNvSpPr/>
          <p:nvPr/>
        </p:nvSpPr>
        <p:spPr>
          <a:xfrm>
            <a:off x="9722646" y="6754607"/>
            <a:ext cx="259195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Raise interest in science</a:t>
            </a:r>
          </a:p>
        </p:txBody>
      </p:sp>
      <p:sp>
        <p:nvSpPr>
          <p:cNvPr id="236" name="Shape 236"/>
          <p:cNvSpPr/>
          <p:nvPr/>
        </p:nvSpPr>
        <p:spPr>
          <a:xfrm>
            <a:off x="9712487" y="7326107"/>
            <a:ext cx="266819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Instil feeling of discovery</a:t>
            </a:r>
          </a:p>
          <a:p>
            <a:pPr lvl="0">
              <a:defRPr sz="1800"/>
            </a:pPr>
            <a:r>
              <a:t>potential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285194" y="5273595"/>
            <a:ext cx="11785720" cy="3853141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  <a:effectLst>
            <a:outerShdw sx="100000" sy="100000" kx="0" ky="0" algn="b" rotWithShape="0" blurRad="190500" dist="88900" dir="2998706">
              <a:srgbClr val="000000">
                <a:alpha val="70596"/>
              </a:srgbClr>
            </a:outerShdw>
          </a:effectLst>
        </p:spPr>
        <p:txBody>
          <a:bodyPr lIns="0" tIns="0" rIns="0" bIns="0" anchor="ctr"/>
          <a:lstStyle/>
          <a:p>
            <a:pPr lvl="0" algn="ctr"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39" name="Shape 23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240" name="Shape 240"/>
          <p:cNvSpPr/>
          <p:nvPr/>
        </p:nvSpPr>
        <p:spPr>
          <a:xfrm>
            <a:off x="313267" y="1849437"/>
            <a:ext cx="10364590" cy="34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indent="57150" defTabSz="914400">
              <a:lnSpc>
                <a:spcPct val="120000"/>
              </a:lnSpc>
              <a:defRPr sz="24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C82506"/>
                </a:solidFill>
              </a:rPr>
              <a:t>High School Teacher - Summer School (3 weeks, in English, 55 participants)</a:t>
            </a:r>
          </a:p>
        </p:txBody>
      </p:sp>
      <p:sp>
        <p:nvSpPr>
          <p:cNvPr id="241" name="Shape 241"/>
          <p:cNvSpPr/>
          <p:nvPr/>
        </p:nvSpPr>
        <p:spPr>
          <a:xfrm>
            <a:off x="335280" y="2321877"/>
            <a:ext cx="9510317" cy="577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Fully funded by CERN for MS participants (programme, travel, accommodation)</a:t>
            </a:r>
            <a:endParaRPr>
              <a:solidFill>
                <a:srgbClr val="FFFFFF"/>
              </a:solidFill>
              <a:latin typeface="+mn-lt"/>
              <a:ea typeface="+mn-ea"/>
              <a:cs typeface="+mn-cs"/>
              <a:sym typeface="Verdana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Participants from US, Asia, South America, and other Non-Member states, funded externally</a:t>
            </a:r>
          </a:p>
        </p:txBody>
      </p:sp>
      <p:sp>
        <p:nvSpPr>
          <p:cNvPr id="242" name="Shape 242"/>
          <p:cNvSpPr/>
          <p:nvPr/>
        </p:nvSpPr>
        <p:spPr>
          <a:xfrm>
            <a:off x="313267" y="3485197"/>
            <a:ext cx="8855026" cy="368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 sz="2400">
                <a:solidFill>
                  <a:srgbClr val="C82506"/>
                </a:solidFill>
                <a:latin typeface="+mn-lt"/>
                <a:ea typeface="+mn-ea"/>
                <a:cs typeface="+mn-cs"/>
                <a:sym typeface="Verdana"/>
              </a:rPr>
              <a:t>National Language </a:t>
            </a:r>
            <a:r>
              <a:rPr sz="24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Teacher Schools (1 week, native language)</a:t>
            </a:r>
          </a:p>
        </p:txBody>
      </p:sp>
      <p:sp>
        <p:nvSpPr>
          <p:cNvPr id="243" name="Shape 243"/>
          <p:cNvSpPr/>
          <p:nvPr/>
        </p:nvSpPr>
        <p:spPr>
          <a:xfrm>
            <a:off x="335280" y="3983037"/>
            <a:ext cx="5189799" cy="896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Externally funded by home country of teachers</a:t>
            </a:r>
            <a:endParaRPr>
              <a:solidFill>
                <a:srgbClr val="00009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Lectures by visiting scientists from home country</a:t>
            </a:r>
            <a:endParaRPr>
              <a:solidFill>
                <a:srgbClr val="00009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57150" defTabSz="914400">
              <a:lnSpc>
                <a:spcPct val="120000"/>
              </a:lnSpc>
              <a:defRPr sz="1800"/>
            </a:pPr>
            <a:r>
              <a:rPr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rPr>
              <a:t>- 35+ programmes per year</a:t>
            </a:r>
          </a:p>
        </p:txBody>
      </p:sp>
      <p:grpSp>
        <p:nvGrpSpPr>
          <p:cNvPr id="253" name="Group 253"/>
          <p:cNvGrpSpPr/>
          <p:nvPr/>
        </p:nvGrpSpPr>
        <p:grpSpPr>
          <a:xfrm>
            <a:off x="1242060" y="5410200"/>
            <a:ext cx="9402604" cy="3629985"/>
            <a:chOff x="0" y="0"/>
            <a:chExt cx="9402603" cy="3629984"/>
          </a:xfrm>
        </p:grpSpPr>
        <p:sp>
          <p:nvSpPr>
            <p:cNvPr id="244" name="Shape 244"/>
            <p:cNvSpPr/>
            <p:nvPr/>
          </p:nvSpPr>
          <p:spPr>
            <a:xfrm>
              <a:off x="3901440" y="2461894"/>
              <a:ext cx="1914685" cy="116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CERN experiments</a:t>
              </a:r>
              <a:endParaRPr sz="1400">
                <a:latin typeface="Arial"/>
                <a:ea typeface="Arial"/>
                <a:cs typeface="Arial"/>
                <a:sym typeface="Arial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Magnet test facility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Antimatter factory</a:t>
              </a:r>
              <a:endParaRPr sz="1400">
                <a:latin typeface="Arial"/>
                <a:ea typeface="Arial"/>
                <a:cs typeface="Arial"/>
                <a:sym typeface="Arial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CERN Control Centre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Computing Centre</a:t>
              </a:r>
            </a:p>
          </p:txBody>
        </p:sp>
        <p:sp>
          <p:nvSpPr>
            <p:cNvPr id="245" name="Shape 245"/>
            <p:cNvSpPr/>
            <p:nvPr/>
          </p:nvSpPr>
          <p:spPr>
            <a:xfrm>
              <a:off x="7400240" y="1690370"/>
              <a:ext cx="1633390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Workshops</a:t>
              </a:r>
            </a:p>
          </p:txBody>
        </p:sp>
        <p:grpSp>
          <p:nvGrpSpPr>
            <p:cNvPr id="248" name="Group 248"/>
            <p:cNvGrpSpPr/>
            <p:nvPr/>
          </p:nvGrpSpPr>
          <p:grpSpPr>
            <a:xfrm>
              <a:off x="88899" y="320040"/>
              <a:ext cx="2583788" cy="1614867"/>
              <a:chOff x="0" y="0"/>
              <a:chExt cx="2583786" cy="1614866"/>
            </a:xfrm>
          </p:grpSpPr>
          <p:sp>
            <p:nvSpPr>
              <p:cNvPr id="246" name="Shape 246"/>
              <p:cNvSpPr/>
              <p:nvPr/>
            </p:nvSpPr>
            <p:spPr>
              <a:xfrm>
                <a:off x="951180" y="63957"/>
                <a:ext cx="1288695" cy="4613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400"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 lvl="0">
                  <a:defRPr sz="1800"/>
                </a:pPr>
                <a:r>
                  <a:rPr sz="2400"/>
                  <a:t>Lectures</a:t>
                </a:r>
              </a:p>
            </p:txBody>
          </p:sp>
          <p:pic>
            <p:nvPicPr>
              <p:cNvPr id="247" name="lecture_icon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2583787" cy="161486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249" name="guided-tour-grey-icon3-filtered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83606" y="131508"/>
              <a:ext cx="1706455" cy="22264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0" name="Workshop_icon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315200" y="0"/>
              <a:ext cx="1855167" cy="1628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1" name="Shape 251"/>
            <p:cNvSpPr/>
            <p:nvPr/>
          </p:nvSpPr>
          <p:spPr>
            <a:xfrm>
              <a:off x="0" y="2461895"/>
              <a:ext cx="2765108" cy="6827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Particle physics and cosmology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Accelerators and detectors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Applications in society</a:t>
              </a:r>
            </a:p>
          </p:txBody>
        </p:sp>
        <p:sp>
          <p:nvSpPr>
            <p:cNvPr id="252" name="Shape 252"/>
            <p:cNvSpPr/>
            <p:nvPr/>
          </p:nvSpPr>
          <p:spPr>
            <a:xfrm>
              <a:off x="7487919" y="2461894"/>
              <a:ext cx="1914685" cy="6827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S’cool Lab</a:t>
              </a:r>
              <a:endParaRPr sz="1400">
                <a:latin typeface="Arial"/>
                <a:ea typeface="Arial"/>
                <a:cs typeface="Arial"/>
                <a:sym typeface="Arial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Lesson reviews</a:t>
              </a:r>
              <a:endParaRPr sz="1400">
                <a:latin typeface="+mn-lt"/>
                <a:ea typeface="+mn-ea"/>
                <a:cs typeface="+mn-cs"/>
                <a:sym typeface="Verdana"/>
              </a:endParaRPr>
            </a:p>
            <a:p>
              <a:pPr lvl="0" indent="57150" defTabSz="914400">
                <a:lnSpc>
                  <a:spcPct val="120000"/>
                </a:lnSpc>
                <a:defRPr sz="1800"/>
              </a:pPr>
              <a:r>
                <a:rPr sz="1400">
                  <a:latin typeface="Arial"/>
                  <a:ea typeface="Arial"/>
                  <a:cs typeface="Arial"/>
                  <a:sym typeface="Arial"/>
                </a:rPr>
                <a:t>Education resources</a:t>
              </a:r>
            </a:p>
          </p:txBody>
        </p:sp>
      </p:grpSp>
      <p:sp>
        <p:nvSpPr>
          <p:cNvPr id="254" name="Shape 254"/>
          <p:cNvSpPr/>
          <p:nvPr/>
        </p:nvSpPr>
        <p:spPr>
          <a:xfrm>
            <a:off x="9922460" y="4697070"/>
            <a:ext cx="215219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2400">
                <a:solidFill>
                  <a:srgbClr val="0433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2400">
                <a:solidFill>
                  <a:srgbClr val="0433FF"/>
                </a:solidFill>
              </a:rPr>
              <a:t>PROGRAMME</a:t>
            </a:r>
          </a:p>
        </p:txBody>
      </p:sp>
      <p:sp>
        <p:nvSpPr>
          <p:cNvPr id="255" name="Shape 255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56" name="Teaching_Clipart.g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259" name="Shape 259"/>
          <p:cNvSpPr/>
          <p:nvPr/>
        </p:nvSpPr>
        <p:spPr>
          <a:xfrm>
            <a:off x="1407759" y="1703916"/>
            <a:ext cx="10020459" cy="114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lnSpc>
                <a:spcPct val="150000"/>
              </a:lnSpc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CERN teacher schools have become very popular</a:t>
            </a:r>
            <a:endParaRPr sz="30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ctr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2014: 1200 teachers in 37 programmes</a:t>
            </a:r>
          </a:p>
        </p:txBody>
      </p:sp>
      <p:graphicFrame>
        <p:nvGraphicFramePr>
          <p:cNvPr id="260" name="Chart 260"/>
          <p:cNvGraphicFramePr/>
          <p:nvPr/>
        </p:nvGraphicFramePr>
        <p:xfrm>
          <a:off x="2509814" y="3441068"/>
          <a:ext cx="7590365" cy="5537123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61" name="Shape 261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62" name="Teaching_Clip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pic>
        <p:nvPicPr>
          <p:cNvPr id="265" name="Teachers programme 201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6472" y="3067093"/>
            <a:ext cx="8794054" cy="6069823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67" name="Teaching_Clipart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Shape 268"/>
          <p:cNvSpPr/>
          <p:nvPr/>
        </p:nvSpPr>
        <p:spPr>
          <a:xfrm>
            <a:off x="1407759" y="1653116"/>
            <a:ext cx="10020459" cy="114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lnSpc>
                <a:spcPct val="150000"/>
              </a:lnSpc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8430 teachers from 81 countries</a:t>
            </a:r>
            <a:endParaRPr sz="30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ctr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participated in a CERN teacher school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type="sldNum" sz="quarter" idx="2"/>
          </p:nvPr>
        </p:nvSpPr>
        <p:spPr>
          <a:xfrm>
            <a:off x="11842750" y="9321800"/>
            <a:ext cx="203201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271" name="Shape 271"/>
          <p:cNvSpPr/>
          <p:nvPr/>
        </p:nvSpPr>
        <p:spPr>
          <a:xfrm>
            <a:off x="3390206" y="1540086"/>
            <a:ext cx="646663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Teaching resources: Animations </a:t>
            </a:r>
          </a:p>
        </p:txBody>
      </p:sp>
      <p:sp>
        <p:nvSpPr>
          <p:cNvPr id="272" name="Shape 272"/>
          <p:cNvSpPr/>
          <p:nvPr/>
        </p:nvSpPr>
        <p:spPr>
          <a:xfrm>
            <a:off x="2090027" y="9274711"/>
            <a:ext cx="701502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http://cern60.web.cern.ch/en/exhibitions/animations-1</a:t>
            </a:r>
          </a:p>
        </p:txBody>
      </p:sp>
      <p:pic>
        <p:nvPicPr>
          <p:cNvPr id="273" name="pasted-image-filtered.jpeg"/>
          <p:cNvPicPr/>
          <p:nvPr/>
        </p:nvPicPr>
        <p:blipFill>
          <a:blip r:embed="rId2">
            <a:extLst/>
          </a:blip>
          <a:srcRect l="6055" t="6055" r="6055" b="6055"/>
          <a:stretch>
            <a:fillRect/>
          </a:stretch>
        </p:blipFill>
        <p:spPr>
          <a:xfrm>
            <a:off x="4579196" y="2614506"/>
            <a:ext cx="3415243" cy="28018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pasted-image-filtered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623" y="2605193"/>
            <a:ext cx="4186732" cy="2821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84786" y="5714185"/>
            <a:ext cx="5338986" cy="3041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75413" y="2602409"/>
            <a:ext cx="4148148" cy="2833643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Shape 277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78" name="Teaching_Clipart.gi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</a:fld>
          </a:p>
        </p:txBody>
      </p:sp>
      <p:sp>
        <p:nvSpPr>
          <p:cNvPr id="281" name="Shape 281"/>
          <p:cNvSpPr/>
          <p:nvPr/>
        </p:nvSpPr>
        <p:spPr>
          <a:xfrm>
            <a:off x="2457179" y="1559560"/>
            <a:ext cx="901231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433FF"/>
                </a:solidFill>
              </a:rPr>
              <a:t>Teaching Resources: Lesson plans, posters</a:t>
            </a:r>
          </a:p>
        </p:txBody>
      </p:sp>
      <p:pic>
        <p:nvPicPr>
          <p:cNvPr id="282" name="Cosmic_Ray_Art_FM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3346" y="6850380"/>
            <a:ext cx="3630077" cy="2268429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Shape 283"/>
          <p:cNvSpPr/>
          <p:nvPr/>
        </p:nvSpPr>
        <p:spPr>
          <a:xfrm>
            <a:off x="15139844" y="15386050"/>
            <a:ext cx="426720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433FF"/>
                </a:solidFill>
              </a:rPr>
              <a:t>Target:  Teachers</a:t>
            </a:r>
          </a:p>
        </p:txBody>
      </p:sp>
      <p:sp>
        <p:nvSpPr>
          <p:cNvPr id="284" name="Shape 284"/>
          <p:cNvSpPr/>
          <p:nvPr/>
        </p:nvSpPr>
        <p:spPr>
          <a:xfrm>
            <a:off x="576477" y="2624592"/>
            <a:ext cx="2311401" cy="17018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</a:p>
        </p:txBody>
      </p:sp>
      <p:sp>
        <p:nvSpPr>
          <p:cNvPr id="285" name="Shape 285"/>
          <p:cNvSpPr/>
          <p:nvPr/>
        </p:nvSpPr>
        <p:spPr>
          <a:xfrm>
            <a:off x="558240" y="4417941"/>
            <a:ext cx="2349501" cy="173990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</a:p>
        </p:txBody>
      </p:sp>
      <p:sp>
        <p:nvSpPr>
          <p:cNvPr id="286" name="Shape 286"/>
          <p:cNvSpPr/>
          <p:nvPr/>
        </p:nvSpPr>
        <p:spPr>
          <a:xfrm>
            <a:off x="2957710" y="2622706"/>
            <a:ext cx="2336801" cy="171450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</a:p>
        </p:txBody>
      </p:sp>
      <p:sp>
        <p:nvSpPr>
          <p:cNvPr id="287" name="Shape 287"/>
          <p:cNvSpPr/>
          <p:nvPr/>
        </p:nvSpPr>
        <p:spPr>
          <a:xfrm>
            <a:off x="2985712" y="4437245"/>
            <a:ext cx="2349501" cy="172720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5B92C8"/>
            </a:solidFill>
            <a:round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/>
          <a:lstStyle/>
          <a:p>
            <a:pPr lvl="0" defTabSz="647700">
              <a:defRPr sz="1600"/>
            </a:pPr>
          </a:p>
        </p:txBody>
      </p:sp>
      <p:sp>
        <p:nvSpPr>
          <p:cNvPr id="288" name="Shape 288"/>
          <p:cNvSpPr/>
          <p:nvPr/>
        </p:nvSpPr>
        <p:spPr>
          <a:xfrm>
            <a:off x="575260" y="2224545"/>
            <a:ext cx="155402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1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ANTIMATTER</a:t>
            </a:r>
          </a:p>
        </p:txBody>
      </p:sp>
      <p:sp>
        <p:nvSpPr>
          <p:cNvPr id="289" name="Shape 289"/>
          <p:cNvSpPr/>
          <p:nvPr/>
        </p:nvSpPr>
        <p:spPr>
          <a:xfrm>
            <a:off x="575260" y="6458725"/>
            <a:ext cx="169347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1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COSMIC RAYS</a:t>
            </a:r>
          </a:p>
        </p:txBody>
      </p:sp>
      <p:pic>
        <p:nvPicPr>
          <p:cNvPr id="290" name="image28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18859" y="3449320"/>
            <a:ext cx="5702301" cy="250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29.jp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13779" y="5999479"/>
            <a:ext cx="5719933" cy="2063303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hape 292"/>
          <p:cNvSpPr/>
          <p:nvPr/>
        </p:nvSpPr>
        <p:spPr>
          <a:xfrm>
            <a:off x="6112460" y="3027185"/>
            <a:ext cx="506829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1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lvl="0">
              <a:defRPr i="0"/>
            </a:pPr>
            <a:r>
              <a:rPr i="1"/>
              <a:t>EVOLUTION OF THE UNIVERSE (17 POSTERS)</a:t>
            </a:r>
          </a:p>
        </p:txBody>
      </p:sp>
      <p:sp>
        <p:nvSpPr>
          <p:cNvPr id="293" name="Shape 293"/>
          <p:cNvSpPr/>
          <p:nvPr/>
        </p:nvSpPr>
        <p:spPr>
          <a:xfrm>
            <a:off x="3548822" y="356148"/>
            <a:ext cx="838966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8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53585F"/>
                </a:solidFill>
              </a:rPr>
              <a:t>HIGH SCHOOL TEACHERS</a:t>
            </a:r>
          </a:p>
        </p:txBody>
      </p:sp>
      <p:pic>
        <p:nvPicPr>
          <p:cNvPr id="294" name="Teaching_Clipart.gi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797433" y="267286"/>
            <a:ext cx="1162519" cy="10175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0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83" grpId="1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