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notesSlides/notesSlide6.xml" ContentType="application/vnd.openxmlformats-officedocument.presentationml.notesSlide+xml"/>
  <Override PartName="/ppt/notesSlides/notesSlide7.xml" ContentType="application/vnd.openxmlformats-officedocument.presentationml.notesSlide+xml"/>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1"/>
  </p:notesMasterIdLst>
  <p:handoutMasterIdLst>
    <p:handoutMasterId r:id="rId62"/>
  </p:handoutMasterIdLst>
  <p:sldIdLst>
    <p:sldId id="256" r:id="rId2"/>
    <p:sldId id="339" r:id="rId3"/>
    <p:sldId id="286" r:id="rId4"/>
    <p:sldId id="257" r:id="rId5"/>
    <p:sldId id="289" r:id="rId6"/>
    <p:sldId id="292" r:id="rId7"/>
    <p:sldId id="291" r:id="rId8"/>
    <p:sldId id="293" r:id="rId9"/>
    <p:sldId id="287" r:id="rId10"/>
    <p:sldId id="294" r:id="rId11"/>
    <p:sldId id="265" r:id="rId12"/>
    <p:sldId id="268" r:id="rId13"/>
    <p:sldId id="266" r:id="rId14"/>
    <p:sldId id="295" r:id="rId15"/>
    <p:sldId id="296" r:id="rId16"/>
    <p:sldId id="328" r:id="rId17"/>
    <p:sldId id="297" r:id="rId18"/>
    <p:sldId id="270" r:id="rId19"/>
    <p:sldId id="329" r:id="rId20"/>
    <p:sldId id="330" r:id="rId21"/>
    <p:sldId id="331" r:id="rId22"/>
    <p:sldId id="332" r:id="rId23"/>
    <p:sldId id="277" r:id="rId24"/>
    <p:sldId id="336" r:id="rId25"/>
    <p:sldId id="335" r:id="rId26"/>
    <p:sldId id="334" r:id="rId27"/>
    <p:sldId id="333" r:id="rId28"/>
    <p:sldId id="282" r:id="rId29"/>
    <p:sldId id="275" r:id="rId30"/>
    <p:sldId id="284" r:id="rId31"/>
    <p:sldId id="338" r:id="rId32"/>
    <p:sldId id="312" r:id="rId33"/>
    <p:sldId id="315" r:id="rId34"/>
    <p:sldId id="316" r:id="rId35"/>
    <p:sldId id="317" r:id="rId36"/>
    <p:sldId id="318" r:id="rId37"/>
    <p:sldId id="319" r:id="rId38"/>
    <p:sldId id="321" r:id="rId39"/>
    <p:sldId id="322" r:id="rId40"/>
    <p:sldId id="323" r:id="rId41"/>
    <p:sldId id="324" r:id="rId42"/>
    <p:sldId id="325" r:id="rId43"/>
    <p:sldId id="326" r:id="rId44"/>
    <p:sldId id="327" r:id="rId45"/>
    <p:sldId id="298" r:id="rId46"/>
    <p:sldId id="299" r:id="rId47"/>
    <p:sldId id="337" r:id="rId48"/>
    <p:sldId id="301" r:id="rId49"/>
    <p:sldId id="302" r:id="rId50"/>
    <p:sldId id="311" r:id="rId51"/>
    <p:sldId id="310" r:id="rId52"/>
    <p:sldId id="309" r:id="rId53"/>
    <p:sldId id="303" r:id="rId54"/>
    <p:sldId id="304" r:id="rId55"/>
    <p:sldId id="308" r:id="rId56"/>
    <p:sldId id="341" r:id="rId57"/>
    <p:sldId id="306" r:id="rId58"/>
    <p:sldId id="307" r:id="rId59"/>
    <p:sldId id="340" r:id="rId6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0E90"/>
    <a:srgbClr val="FFFFFF"/>
    <a:srgbClr val="760CFF"/>
    <a:srgbClr val="971CFF"/>
    <a:srgbClr val="C031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3" d="100"/>
          <a:sy n="103" d="100"/>
        </p:scale>
        <p:origin x="-1512" y="103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printerSettings" Target="printerSettings/printerSettings1.bin"/><Relationship Id="rId64" Type="http://schemas.openxmlformats.org/officeDocument/2006/relationships/presProps" Target="presProps.xml"/><Relationship Id="rId65" Type="http://schemas.openxmlformats.org/officeDocument/2006/relationships/viewProps" Target="viewProps.xml"/><Relationship Id="rId66" Type="http://schemas.openxmlformats.org/officeDocument/2006/relationships/theme" Target="theme/theme1.xml"/><Relationship Id="rId67"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notesMaster" Target="notesMasters/notesMaster1.xml"/><Relationship Id="rId62"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6.wmf"/><Relationship Id="rId2" Type="http://schemas.openxmlformats.org/officeDocument/2006/relationships/image" Target="../media/image37.wmf"/><Relationship Id="rId3" Type="http://schemas.openxmlformats.org/officeDocument/2006/relationships/image" Target="../media/image3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9.wmf"/><Relationship Id="rId2" Type="http://schemas.openxmlformats.org/officeDocument/2006/relationships/image" Target="../media/image40.wmf"/><Relationship Id="rId3" Type="http://schemas.openxmlformats.org/officeDocument/2006/relationships/image" Target="../media/image4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1.wmf"/><Relationship Id="rId2" Type="http://schemas.openxmlformats.org/officeDocument/2006/relationships/image" Target="../media/image62.wmf"/><Relationship Id="rId3" Type="http://schemas.openxmlformats.org/officeDocument/2006/relationships/image" Target="../media/image6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2.wmf"/><Relationship Id="rId2" Type="http://schemas.openxmlformats.org/officeDocument/2006/relationships/image" Target="../media/image83.wmf"/><Relationship Id="rId3" Type="http://schemas.openxmlformats.org/officeDocument/2006/relationships/image" Target="../media/image8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6674299-FE10-C844-867B-98D4F171B766}" type="datetime1">
              <a:rPr lang="en-US" smtClean="0"/>
              <a:t>3/15/15</a:t>
            </a:fld>
            <a:endParaRPr lang="fr-F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C90DBAA-13E1-A34E-8508-6559B0C1B7C2}" type="slidenum">
              <a:rPr lang="fr-FR" smtClean="0"/>
              <a:t>‹#›</a:t>
            </a:fld>
            <a:endParaRPr lang="fr-FR"/>
          </a:p>
        </p:txBody>
      </p:sp>
    </p:spTree>
    <p:extLst>
      <p:ext uri="{BB962C8B-B14F-4D97-AF65-F5344CB8AC3E}">
        <p14:creationId xmlns:p14="http://schemas.microsoft.com/office/powerpoint/2010/main" val="14283984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53987F-8820-F44C-BB54-D5E676DDF81A}" type="datetime1">
              <a:rPr lang="en-US" smtClean="0"/>
              <a:t>3/15/15</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30B4B9-7A32-1B47-A961-15F625A7C4A3}" type="slidenum">
              <a:rPr lang="fr-FR" smtClean="0"/>
              <a:t>‹#›</a:t>
            </a:fld>
            <a:endParaRPr lang="fr-FR"/>
          </a:p>
        </p:txBody>
      </p:sp>
    </p:spTree>
    <p:extLst>
      <p:ext uri="{BB962C8B-B14F-4D97-AF65-F5344CB8AC3E}">
        <p14:creationId xmlns:p14="http://schemas.microsoft.com/office/powerpoint/2010/main" val="23303798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9ABEC2D5-CCB8-D24F-B42E-471985740196}" type="slidenum">
              <a:rPr lang="en-US"/>
              <a:pPr/>
              <a:t>2</a:t>
            </a:fld>
            <a:endParaRPr lang="en-US"/>
          </a:p>
        </p:txBody>
      </p:sp>
      <p:sp>
        <p:nvSpPr>
          <p:cNvPr id="52225" name="Text Box 1"/>
          <p:cNvSpPr txBox="1">
            <a:spLocks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ph type="body" idx="1"/>
          </p:nvPr>
        </p:nvSpPr>
        <p:spPr bwMode="auto">
          <a:xfrm>
            <a:off x="686360" y="4342535"/>
            <a:ext cx="5486681" cy="41145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DB9446-D55E-F449-8175-E91C9D0B14E9}" type="slidenum">
              <a:rPr lang="en-US"/>
              <a:pPr/>
              <a:t>34</a:t>
            </a:fld>
            <a:endParaRPr lang="en-US"/>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FF6045-9252-634D-A2F0-A1F537EF9BBF}" type="slidenum">
              <a:rPr lang="en-US"/>
              <a:pPr/>
              <a:t>35</a:t>
            </a:fld>
            <a:endParaRPr lang="en-US"/>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F26DAB-6849-6147-8DD4-D0496A7F4ACE}" type="slidenum">
              <a:rPr lang="en-US"/>
              <a:pPr/>
              <a:t>36</a:t>
            </a:fld>
            <a:endParaRPr lang="en-US"/>
          </a:p>
        </p:txBody>
      </p:sp>
      <p:sp>
        <p:nvSpPr>
          <p:cNvPr id="194562" name="Rectangle 2"/>
          <p:cNvSpPr>
            <a:spLocks noGrp="1" noRot="1" noChangeAspect="1" noChangeArrowheads="1" noTextEdit="1"/>
          </p:cNvSpPr>
          <p:nvPr>
            <p:ph type="sldImg"/>
          </p:nvPr>
        </p:nvSpPr>
        <p:spPr>
          <a:ln/>
        </p:spPr>
      </p:sp>
      <p:sp>
        <p:nvSpPr>
          <p:cNvPr id="194563"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F04D00-72AD-F449-8C6A-C8BCDC32456A}" type="slidenum">
              <a:rPr lang="en-US"/>
              <a:pPr/>
              <a:t>37</a:t>
            </a:fld>
            <a:endParaRPr lang="en-US"/>
          </a:p>
        </p:txBody>
      </p:sp>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11206F-F5CF-E343-819C-ED6325633790}" type="slidenum">
              <a:rPr lang="en-US"/>
              <a:pPr/>
              <a:t>38</a:t>
            </a:fld>
            <a:endParaRPr lang="en-US"/>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64EC3D-568D-8A48-BBCB-C7305ADF2BD1}" type="slidenum">
              <a:rPr lang="en-US"/>
              <a:pPr/>
              <a:t>39</a:t>
            </a:fld>
            <a:endParaRPr lang="en-US"/>
          </a:p>
        </p:txBody>
      </p:sp>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B9BB71-CA76-6944-9457-9F0E7DE6A7F0}" type="slidenum">
              <a:rPr lang="en-US"/>
              <a:pPr/>
              <a:t>40</a:t>
            </a:fld>
            <a:endParaRPr lang="en-US"/>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B9BB71-CA76-6944-9457-9F0E7DE6A7F0}" type="slidenum">
              <a:rPr lang="en-US"/>
              <a:pPr/>
              <a:t>41</a:t>
            </a:fld>
            <a:endParaRPr lang="en-US"/>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CFE023-2107-5B41-A1C3-999F8C536894}" type="slidenum">
              <a:rPr lang="en-US"/>
              <a:pPr/>
              <a:t>42</a:t>
            </a:fld>
            <a:endParaRPr lang="en-US"/>
          </a:p>
        </p:txBody>
      </p:sp>
      <p:sp>
        <p:nvSpPr>
          <p:cNvPr id="201730" name="Rectangle 2"/>
          <p:cNvSpPr>
            <a:spLocks noGrp="1" noRot="1" noChangeAspect="1" noChangeArrowheads="1" noTextEdit="1"/>
          </p:cNvSpPr>
          <p:nvPr>
            <p:ph type="sldImg"/>
          </p:nvPr>
        </p:nvSpPr>
        <p:spPr>
          <a:ln/>
        </p:spPr>
      </p:sp>
      <p:sp>
        <p:nvSpPr>
          <p:cNvPr id="20173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432C1C-126B-F245-9651-0B871DB1F87E}" type="slidenum">
              <a:rPr lang="en-US"/>
              <a:pPr/>
              <a:t>43</a:t>
            </a:fld>
            <a:endParaRPr lang="en-US"/>
          </a:p>
        </p:txBody>
      </p:sp>
      <p:sp>
        <p:nvSpPr>
          <p:cNvPr id="202754" name="Rectangle 2"/>
          <p:cNvSpPr>
            <a:spLocks noGrp="1" noRot="1" noChangeAspect="1" noChangeArrowheads="1" noTextEdit="1"/>
          </p:cNvSpPr>
          <p:nvPr>
            <p:ph type="sldImg"/>
          </p:nvPr>
        </p:nvSpPr>
        <p:spPr>
          <a:ln/>
        </p:spPr>
      </p:sp>
      <p:sp>
        <p:nvSpPr>
          <p:cNvPr id="20275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2130B4B9-7A32-1B47-A961-15F625A7C4A3}" type="slidenum">
              <a:rPr lang="fr-FR" smtClean="0"/>
              <a:t>4</a:t>
            </a:fld>
            <a:endParaRPr lang="fr-FR"/>
          </a:p>
        </p:txBody>
      </p:sp>
    </p:spTree>
    <p:extLst>
      <p:ext uri="{BB962C8B-B14F-4D97-AF65-F5344CB8AC3E}">
        <p14:creationId xmlns:p14="http://schemas.microsoft.com/office/powerpoint/2010/main" val="26280533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3794" name="Notes Placeholder 2"/>
          <p:cNvSpPr>
            <a:spLocks noGrp="1"/>
          </p:cNvSpPr>
          <p:nvPr>
            <p:ph type="body" idx="1"/>
          </p:nvPr>
        </p:nvSpPr>
        <p:spPr>
          <a:noFill/>
        </p:spPr>
        <p:txBody>
          <a:bodyPr/>
          <a:lstStyle/>
          <a:p>
            <a:endParaRPr lang="en-GB"/>
          </a:p>
        </p:txBody>
      </p:sp>
      <p:sp>
        <p:nvSpPr>
          <p:cNvPr id="33795" name="Slide Number Placeholder 3"/>
          <p:cNvSpPr>
            <a:spLocks noGrp="1"/>
          </p:cNvSpPr>
          <p:nvPr>
            <p:ph type="sldNum" sz="quarter" idx="5"/>
          </p:nvPr>
        </p:nvSpPr>
        <p:spPr>
          <a:noFill/>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fld id="{7441865D-562B-D642-B8D3-039D115E5029}" type="slidenum">
              <a:rPr lang="en-US" sz="1200" b="0"/>
              <a:pPr/>
              <a:t>45</a:t>
            </a:fld>
            <a:endParaRPr lang="en-US" sz="1200" b="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smtClean="0">
                <a:solidFill>
                  <a:schemeClr val="tx1"/>
                </a:solidFill>
                <a:latin typeface="+mn-lt"/>
                <a:ea typeface="+mn-ea"/>
                <a:cs typeface="+mn-cs"/>
              </a:rPr>
              <a:t>Οι αλληλεπιδρασεις μεταξυ βαριων ιοντων ειναι συνθετες: </a:t>
            </a:r>
            <a:r>
              <a:rPr lang="el-GR" sz="1200" kern="1200" dirty="0" smtClean="0">
                <a:solidFill>
                  <a:schemeClr val="tx1"/>
                </a:solidFill>
                <a:latin typeface="+mn-lt"/>
                <a:ea typeface="+mn-ea"/>
                <a:cs typeface="+mn-cs"/>
              </a:rPr>
              <a:t>για την ερμηνεια τους ειναι βασικη η γνωση των αρχικων συνθηκων της πυρινης σφαιρας </a:t>
            </a:r>
            <a:r>
              <a:rPr lang="el-GR" sz="1200" kern="1200" dirty="0" smtClean="0">
                <a:solidFill>
                  <a:schemeClr val="tx1"/>
                </a:solidFill>
                <a:latin typeface="+mn-lt"/>
                <a:ea typeface="+mn-ea"/>
                <a:cs typeface="+mn-cs"/>
              </a:rPr>
              <a:t>τη στιγμη μετα τη συγκρουση.</a:t>
            </a:r>
            <a:r>
              <a:rPr lang="en-US" sz="1200" kern="1200" dirty="0" smtClean="0">
                <a:solidFill>
                  <a:schemeClr val="tx1"/>
                </a:solidFill>
                <a:latin typeface="+mn-lt"/>
                <a:ea typeface="+mn-ea"/>
                <a:cs typeface="+mn-cs"/>
              </a:rPr>
              <a:t> </a:t>
            </a:r>
            <a:r>
              <a:rPr lang="el-GR" sz="1200" kern="1200" dirty="0" smtClean="0">
                <a:solidFill>
                  <a:schemeClr val="tx1"/>
                </a:solidFill>
                <a:latin typeface="+mn-lt"/>
                <a:ea typeface="+mn-ea"/>
                <a:cs typeface="+mn-cs"/>
              </a:rPr>
              <a:t>Ο</a:t>
            </a:r>
            <a:r>
              <a:rPr lang="el-GR" sz="1200" kern="1200" baseline="0" dirty="0" smtClean="0">
                <a:solidFill>
                  <a:schemeClr val="tx1"/>
                </a:solidFill>
                <a:latin typeface="+mn-lt"/>
                <a:ea typeface="+mn-ea"/>
                <a:cs typeface="+mn-cs"/>
              </a:rPr>
              <a:t> αριθμος των φορτισμενων συματιδιων που παραγονται απο τη συγκρουση μας δινει πληροφοριες για το πως τα κουαρκ Και γλουονια των συκρουομενων πυρηνων μετασχηματιζονται σε σωματιδια (π, Κ,..) που βλ</a:t>
            </a:r>
            <a:r>
              <a:rPr lang="el-GR" sz="1200" kern="1200" baseline="0" dirty="0" smtClean="0">
                <a:solidFill>
                  <a:schemeClr val="tx1"/>
                </a:solidFill>
                <a:latin typeface="+mn-lt"/>
                <a:ea typeface="+mn-ea"/>
                <a:cs typeface="+mn-cs"/>
              </a:rPr>
              <a:t>επουμε με τους ανιχνευτες.  Επισης για την ενεργειακη πυκνοτητα και θερμοκρασια της </a:t>
            </a:r>
            <a:r>
              <a:rPr lang="en-US" sz="1200" kern="1200" dirty="0" smtClean="0">
                <a:solidFill>
                  <a:schemeClr val="tx1"/>
                </a:solidFill>
                <a:latin typeface="+mn-lt"/>
                <a:ea typeface="+mn-ea"/>
                <a:cs typeface="+mn-cs"/>
              </a:rPr>
              <a:t>fireball. The number of generated particles is correlated with the distance between </a:t>
            </a:r>
            <a:r>
              <a:rPr lang="en-US" sz="1200" kern="1200" dirty="0" err="1" smtClean="0">
                <a:solidFill>
                  <a:schemeClr val="tx1"/>
                </a:solidFill>
                <a:latin typeface="+mn-lt"/>
                <a:ea typeface="+mn-ea"/>
                <a:cs typeface="+mn-cs"/>
              </a:rPr>
              <a:t>centres</a:t>
            </a:r>
            <a:r>
              <a:rPr lang="en-US" sz="1200" kern="1200" dirty="0" smtClean="0">
                <a:solidFill>
                  <a:schemeClr val="tx1"/>
                </a:solidFill>
                <a:latin typeface="+mn-lt"/>
                <a:ea typeface="+mn-ea"/>
                <a:cs typeface="+mn-cs"/>
              </a:rPr>
              <a:t> of the colliding nuclei (impact parameter). Head-on (central) collisions (small impact parameter), when the largest number of incoming protons and neutrons participate in the collision, generate most particles. The charged particle multiplicity per colliding nucleon pair measured by ALICE for the most central collisions </a:t>
            </a:r>
            <a:r>
              <a:rPr lang="en-US" sz="1200" b="1" kern="1200" dirty="0" smtClean="0">
                <a:solidFill>
                  <a:schemeClr val="tx1"/>
                </a:solidFill>
                <a:latin typeface="+mn-lt"/>
                <a:ea typeface="+mn-ea"/>
                <a:cs typeface="+mn-cs"/>
              </a:rPr>
              <a:t>is double that measured at RHIC</a:t>
            </a:r>
            <a:r>
              <a:rPr lang="en-US" sz="1200" kern="1200" dirty="0" smtClean="0">
                <a:solidFill>
                  <a:schemeClr val="tx1"/>
                </a:solidFill>
                <a:latin typeface="+mn-lt"/>
                <a:ea typeface="+mn-ea"/>
                <a:cs typeface="+mn-cs"/>
              </a:rPr>
              <a:t>, where the collision energy is factor </a:t>
            </a:r>
            <a:r>
              <a:rPr lang="en-US" sz="1200" b="1" kern="1200" dirty="0" smtClean="0">
                <a:solidFill>
                  <a:schemeClr val="tx1"/>
                </a:solidFill>
                <a:latin typeface="+mn-lt"/>
                <a:ea typeface="+mn-ea"/>
                <a:cs typeface="+mn-cs"/>
              </a:rPr>
              <a:t>14 lower</a:t>
            </a:r>
            <a:r>
              <a:rPr lang="en-US" sz="1200" kern="1200" dirty="0" smtClean="0">
                <a:solidFill>
                  <a:schemeClr val="tx1"/>
                </a:solidFill>
                <a:latin typeface="+mn-lt"/>
                <a:ea typeface="+mn-ea"/>
                <a:cs typeface="+mn-cs"/>
              </a:rPr>
              <a:t>, fig.1. This shows that the system created at LHC has much higher energy density and is at least 30% hotter that at RHIC. </a:t>
            </a:r>
            <a:endParaRPr lang="fr-FR" dirty="0"/>
          </a:p>
        </p:txBody>
      </p:sp>
      <p:sp>
        <p:nvSpPr>
          <p:cNvPr id="4" name="Slide Number Placeholder 3"/>
          <p:cNvSpPr>
            <a:spLocks noGrp="1"/>
          </p:cNvSpPr>
          <p:nvPr>
            <p:ph type="sldNum" sz="quarter" idx="10"/>
          </p:nvPr>
        </p:nvSpPr>
        <p:spPr/>
        <p:txBody>
          <a:bodyPr/>
          <a:lstStyle/>
          <a:p>
            <a:fld id="{2130B4B9-7A32-1B47-A961-15F625A7C4A3}" type="slidenum">
              <a:rPr lang="fr-FR" smtClean="0"/>
              <a:t>48</a:t>
            </a:fld>
            <a:endParaRPr lang="fr-FR"/>
          </a:p>
        </p:txBody>
      </p:sp>
    </p:spTree>
    <p:extLst>
      <p:ext uri="{BB962C8B-B14F-4D97-AF65-F5344CB8AC3E}">
        <p14:creationId xmlns:p14="http://schemas.microsoft.com/office/powerpoint/2010/main" val="42003411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spcBef>
                <a:spcPct val="0"/>
              </a:spcBef>
              <a:spcAft>
                <a:spcPct val="0"/>
              </a:spcAft>
            </a:pPr>
            <a:fld id="{B4D01A72-02FE-4F49-9548-CBB4F19A09A2}" type="slidenum">
              <a:rPr lang="en-US" sz="1200">
                <a:latin typeface="Calibri" charset="0"/>
              </a:rPr>
              <a:pPr eaLnBrk="1" fontAlgn="base" hangingPunct="1">
                <a:spcBef>
                  <a:spcPct val="0"/>
                </a:spcBef>
                <a:spcAft>
                  <a:spcPct val="0"/>
                </a:spcAft>
              </a:pPr>
              <a:t>56</a:t>
            </a:fld>
            <a:endParaRPr lang="en-US" sz="1200">
              <a:latin typeface="Calibri" charset="0"/>
            </a:endParaRPr>
          </a:p>
        </p:txBody>
      </p:sp>
      <p:sp>
        <p:nvSpPr>
          <p:cNvPr id="13314" name="Rectangle 2"/>
          <p:cNvSpPr>
            <a:spLocks noGrp="1" noRot="1" noChangeAspect="1" noChangeArrowheads="1" noTextEdit="1"/>
          </p:cNvSpPr>
          <p:nvPr>
            <p:ph type="sldImg"/>
          </p:nvPr>
        </p:nvSpPr>
        <p:spPr bwMode="auto">
          <a:xfrm>
            <a:off x="1144588" y="687388"/>
            <a:ext cx="4570412" cy="34274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331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fr-FR">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B7115AB6-AC4E-2243-8656-A86F31FB9C9C}" type="slidenum">
              <a:rPr lang="en-US"/>
              <a:pPr/>
              <a:t>12</a:t>
            </a:fld>
            <a:endParaRPr lang="en-US"/>
          </a:p>
        </p:txBody>
      </p:sp>
      <p:sp>
        <p:nvSpPr>
          <p:cNvPr id="59393" name="Text Box 1"/>
          <p:cNvSpPr txBox="1">
            <a:spLocks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59394" name="Text Box 2"/>
          <p:cNvSpPr txBox="1">
            <a:spLocks noChangeArrowheads="1"/>
          </p:cNvSpPr>
          <p:nvPr>
            <p:ph type="body" idx="1"/>
          </p:nvPr>
        </p:nvSpPr>
        <p:spPr bwMode="auto">
          <a:xfrm>
            <a:off x="686360" y="4342535"/>
            <a:ext cx="5486681" cy="41145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Στα αδρονια</a:t>
            </a:r>
            <a:r>
              <a:rPr lang="el-GR" baseline="0" dirty="0" smtClean="0"/>
              <a:t> τα κουαρκ συνδεονται με την ισχυρη δυναμη, που η ισχυσ της μεγαλωνει με την αποσταση και που εχει να κανει με το φορτιο του χρωματος Αν προσπαθησουμε να διαχωρισουμε τα δυο κουαρκ, δινοντας ενεργεια στο συστημα, οταν η ενεργεια κανει δυνατη τη δημιουργια ενος ζευγαριου κουαρκ-αντικουαρκ, σπαζει ο δεσμος και καταληγουμε με δυο αδρονια (αντι του αρχικου ενος)</a:t>
            </a:r>
            <a:endParaRPr lang="en-GB" dirty="0"/>
          </a:p>
        </p:txBody>
      </p:sp>
      <p:sp>
        <p:nvSpPr>
          <p:cNvPr id="4" name="Slide Number Placeholder 3"/>
          <p:cNvSpPr>
            <a:spLocks noGrp="1"/>
          </p:cNvSpPr>
          <p:nvPr>
            <p:ph type="sldNum" sz="quarter" idx="10"/>
          </p:nvPr>
        </p:nvSpPr>
        <p:spPr/>
        <p:txBody>
          <a:bodyPr/>
          <a:lstStyle/>
          <a:p>
            <a:fld id="{5C00815A-DBBC-4841-A6E8-5165C14C7231}" type="slidenum">
              <a:rPr lang="en-US" smtClean="0"/>
              <a:t>15</a:t>
            </a:fld>
            <a:endParaRPr lang="en-US"/>
          </a:p>
        </p:txBody>
      </p:sp>
    </p:spTree>
    <p:extLst>
      <p:ext uri="{BB962C8B-B14F-4D97-AF65-F5344CB8AC3E}">
        <p14:creationId xmlns:p14="http://schemas.microsoft.com/office/powerpoint/2010/main" val="1864576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2130B4B9-7A32-1B47-A961-15F625A7C4A3}" type="slidenum">
              <a:rPr lang="fr-FR" smtClean="0"/>
              <a:t>19</a:t>
            </a:fld>
            <a:endParaRPr lang="fr-FR"/>
          </a:p>
        </p:txBody>
      </p:sp>
    </p:spTree>
    <p:extLst>
      <p:ext uri="{BB962C8B-B14F-4D97-AF65-F5344CB8AC3E}">
        <p14:creationId xmlns:p14="http://schemas.microsoft.com/office/powerpoint/2010/main" val="26167351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41A7953F-09AC-2742-AE62-C985272B6939}" type="slidenum">
              <a:rPr lang="en-US"/>
              <a:pPr/>
              <a:t>23</a:t>
            </a:fld>
            <a:endParaRPr lang="en-US"/>
          </a:p>
        </p:txBody>
      </p:sp>
      <p:sp>
        <p:nvSpPr>
          <p:cNvPr id="88065" name="Text Box 1"/>
          <p:cNvSpPr txBox="1">
            <a:spLocks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88066" name="Text Box 2"/>
          <p:cNvSpPr txBox="1">
            <a:spLocks noChangeArrowheads="1"/>
          </p:cNvSpPr>
          <p:nvPr>
            <p:ph type="body" idx="1"/>
          </p:nvPr>
        </p:nvSpPr>
        <p:spPr bwMode="auto">
          <a:xfrm>
            <a:off x="686360" y="4342535"/>
            <a:ext cx="5486681" cy="41145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2130B4B9-7A32-1B47-A961-15F625A7C4A3}" type="slidenum">
              <a:rPr lang="fr-FR" smtClean="0"/>
              <a:t>28</a:t>
            </a:fld>
            <a:endParaRPr lang="fr-FR"/>
          </a:p>
        </p:txBody>
      </p:sp>
    </p:spTree>
    <p:extLst>
      <p:ext uri="{BB962C8B-B14F-4D97-AF65-F5344CB8AC3E}">
        <p14:creationId xmlns:p14="http://schemas.microsoft.com/office/powerpoint/2010/main" val="768743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DB9446-D55E-F449-8175-E91C9D0B14E9}" type="slidenum">
              <a:rPr lang="en-US"/>
              <a:pPr/>
              <a:t>31</a:t>
            </a:fld>
            <a:endParaRPr lang="en-US"/>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7D5A669-DB91-C148-B0DA-1AFD062A6B18}" type="slidenum">
              <a:rPr lang="en-US"/>
              <a:pPr>
                <a:defRPr/>
              </a:pPr>
              <a:t>32</a:t>
            </a:fld>
            <a:endParaRPr lang="en-US"/>
          </a:p>
        </p:txBody>
      </p:sp>
      <p:sp>
        <p:nvSpPr>
          <p:cNvPr id="2129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12995" name="Rectangle 3"/>
          <p:cNvSpPr>
            <a:spLocks noGrp="1" noChangeArrowheads="1"/>
          </p:cNvSpPr>
          <p:nvPr>
            <p:ph type="body" idx="1"/>
          </p:nvPr>
        </p:nvSpPr>
        <p:spPr/>
        <p:txBody>
          <a:bodyPr/>
          <a:lstStyle/>
          <a:p>
            <a:pPr>
              <a:defRPr/>
            </a:pPr>
            <a:endParaRPr lang="fr-FR" smtClean="0">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fr-FR"/>
          </a:p>
        </p:txBody>
      </p:sp>
      <p:sp>
        <p:nvSpPr>
          <p:cNvPr id="4" name="Date Placeholder 3"/>
          <p:cNvSpPr>
            <a:spLocks noGrp="1"/>
          </p:cNvSpPr>
          <p:nvPr>
            <p:ph type="dt" sz="half" idx="10"/>
          </p:nvPr>
        </p:nvSpPr>
        <p:spPr/>
        <p:txBody>
          <a:bodyPr/>
          <a:lstStyle/>
          <a:p>
            <a:r>
              <a:rPr lang="en-GB" smtClean="0"/>
              <a:t>CERN 17.3.2015 </a:t>
            </a:r>
            <a:endParaRPr lang="fr-FR"/>
          </a:p>
        </p:txBody>
      </p:sp>
      <p:sp>
        <p:nvSpPr>
          <p:cNvPr id="5" name="Footer Placeholder 4"/>
          <p:cNvSpPr>
            <a:spLocks noGrp="1"/>
          </p:cNvSpPr>
          <p:nvPr>
            <p:ph type="ftr" sz="quarter" idx="11"/>
          </p:nvPr>
        </p:nvSpPr>
        <p:spPr/>
        <p:txBody>
          <a:bodyPr/>
          <a:lstStyle/>
          <a:p>
            <a:r>
              <a:rPr lang="el-GR" smtClean="0"/>
              <a:t>Δέσποινα Χατζηφωτιάδου</a:t>
            </a:r>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566185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r>
              <a:rPr lang="en-GB" smtClean="0"/>
              <a:t>CERN 17.3.2015 </a:t>
            </a:r>
            <a:endParaRPr lang="fr-FR"/>
          </a:p>
        </p:txBody>
      </p:sp>
      <p:sp>
        <p:nvSpPr>
          <p:cNvPr id="5" name="Footer Placeholder 4"/>
          <p:cNvSpPr>
            <a:spLocks noGrp="1"/>
          </p:cNvSpPr>
          <p:nvPr>
            <p:ph type="ftr" sz="quarter" idx="11"/>
          </p:nvPr>
        </p:nvSpPr>
        <p:spPr/>
        <p:txBody>
          <a:bodyPr/>
          <a:lstStyle/>
          <a:p>
            <a:r>
              <a:rPr lang="el-GR" smtClean="0"/>
              <a:t>Δέσποινα Χατζηφωτιάδου</a:t>
            </a:r>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974210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r>
              <a:rPr lang="en-GB" smtClean="0"/>
              <a:t>CERN 17.3.2015 </a:t>
            </a:r>
            <a:endParaRPr lang="fr-FR"/>
          </a:p>
        </p:txBody>
      </p:sp>
      <p:sp>
        <p:nvSpPr>
          <p:cNvPr id="5" name="Footer Placeholder 4"/>
          <p:cNvSpPr>
            <a:spLocks noGrp="1"/>
          </p:cNvSpPr>
          <p:nvPr>
            <p:ph type="ftr" sz="quarter" idx="11"/>
          </p:nvPr>
        </p:nvSpPr>
        <p:spPr/>
        <p:txBody>
          <a:bodyPr/>
          <a:lstStyle/>
          <a:p>
            <a:r>
              <a:rPr lang="el-GR" smtClean="0"/>
              <a:t>Δέσποινα Χατζηφωτιάδου</a:t>
            </a:r>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0400865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CH"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quarter" idx="2"/>
          </p:nvPr>
        </p:nvSpPr>
        <p:spPr>
          <a:xfrm>
            <a:off x="4648200" y="1600200"/>
            <a:ext cx="4038600" cy="2189163"/>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u contenu 4"/>
          <p:cNvSpPr>
            <a:spLocks noGrp="1"/>
          </p:cNvSpPr>
          <p:nvPr>
            <p:ph sz="quarter" idx="3"/>
          </p:nvPr>
        </p:nvSpPr>
        <p:spPr>
          <a:xfrm>
            <a:off x="4648200" y="3941763"/>
            <a:ext cx="4038600" cy="2189162"/>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e la date 5"/>
          <p:cNvSpPr>
            <a:spLocks noGrp="1"/>
          </p:cNvSpPr>
          <p:nvPr>
            <p:ph type="dt" sz="half" idx="10"/>
          </p:nvPr>
        </p:nvSpPr>
        <p:spPr>
          <a:xfrm>
            <a:off x="457200" y="6243638"/>
            <a:ext cx="2133600" cy="457200"/>
          </a:xfrm>
        </p:spPr>
        <p:txBody>
          <a:bodyPr/>
          <a:lstStyle>
            <a:lvl1pPr>
              <a:defRPr/>
            </a:lvl1pPr>
          </a:lstStyle>
          <a:p>
            <a:r>
              <a:rPr lang="en-GB" smtClean="0"/>
              <a:t>CERN 17.3.2015 </a:t>
            </a:r>
            <a:endParaRPr lang="en-US"/>
          </a:p>
        </p:txBody>
      </p:sp>
      <p:sp>
        <p:nvSpPr>
          <p:cNvPr id="7" name="Espace réservé du pied de page 6"/>
          <p:cNvSpPr>
            <a:spLocks noGrp="1"/>
          </p:cNvSpPr>
          <p:nvPr>
            <p:ph type="ftr" sz="quarter" idx="11"/>
          </p:nvPr>
        </p:nvSpPr>
        <p:spPr>
          <a:xfrm>
            <a:off x="3124200" y="6248400"/>
            <a:ext cx="2895600" cy="457200"/>
          </a:xfrm>
        </p:spPr>
        <p:txBody>
          <a:bodyPr/>
          <a:lstStyle>
            <a:lvl1pPr>
              <a:defRPr/>
            </a:lvl1pPr>
          </a:lstStyle>
          <a:p>
            <a:r>
              <a:rPr lang="el-GR" smtClean="0"/>
              <a:t>Δέσποινα Χατζηφωτιάδου</a:t>
            </a:r>
            <a:endParaRPr lang="en-US"/>
          </a:p>
        </p:txBody>
      </p:sp>
      <p:sp>
        <p:nvSpPr>
          <p:cNvPr id="8" name="Espace réservé du numéro de diapositive 7"/>
          <p:cNvSpPr>
            <a:spLocks noGrp="1"/>
          </p:cNvSpPr>
          <p:nvPr>
            <p:ph type="sldNum" sz="quarter" idx="12"/>
          </p:nvPr>
        </p:nvSpPr>
        <p:spPr>
          <a:xfrm>
            <a:off x="6553200" y="6243638"/>
            <a:ext cx="2133600" cy="457200"/>
          </a:xfrm>
        </p:spPr>
        <p:txBody>
          <a:bodyPr/>
          <a:lstStyle>
            <a:lvl1pPr>
              <a:defRPr smtClean="0"/>
            </a:lvl1pPr>
          </a:lstStyle>
          <a:p>
            <a:fld id="{ABF4387B-3987-B047-A2C9-836DC3CE9F63}" type="slidenum">
              <a:rPr lang="en-US"/>
              <a:pPr/>
              <a:t>‹#›</a:t>
            </a:fld>
            <a:endParaRPr lang="en-US"/>
          </a:p>
        </p:txBody>
      </p:sp>
    </p:spTree>
    <p:extLst>
      <p:ext uri="{BB962C8B-B14F-4D97-AF65-F5344CB8AC3E}">
        <p14:creationId xmlns:p14="http://schemas.microsoft.com/office/powerpoint/2010/main" val="29084825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6" name="Espace réservé du pied de page 4"/>
          <p:cNvSpPr>
            <a:spLocks noGrp="1"/>
          </p:cNvSpPr>
          <p:nvPr>
            <p:ph type="ftr" sz="quarter" idx="12"/>
          </p:nvPr>
        </p:nvSpPr>
        <p:spPr>
          <a:xfrm>
            <a:off x="3201988" y="6356350"/>
            <a:ext cx="5078412" cy="365125"/>
          </a:xfrm>
        </p:spPr>
        <p:txBody>
          <a:bodyPr/>
          <a:lstStyle>
            <a:lvl1pPr algn="r">
              <a:defRPr sz="1000" smtClean="0">
                <a:solidFill>
                  <a:schemeClr val="tx1">
                    <a:tint val="75000"/>
                  </a:schemeClr>
                </a:solidFill>
              </a:defRPr>
            </a:lvl1pPr>
          </a:lstStyle>
          <a:p>
            <a:pPr>
              <a:defRPr/>
            </a:pPr>
            <a:r>
              <a:rPr lang="el-GR" smtClean="0"/>
              <a:t>Δέσποινα Χατζηφωτιάδου</a:t>
            </a:r>
            <a:endParaRPr lang="en-US" dirty="0"/>
          </a:p>
        </p:txBody>
      </p:sp>
      <p:sp>
        <p:nvSpPr>
          <p:cNvPr id="7" name="Espace réservé du numéro de diapositive 5"/>
          <p:cNvSpPr>
            <a:spLocks noGrp="1"/>
          </p:cNvSpPr>
          <p:nvPr>
            <p:ph type="sldNum" sz="quarter" idx="13"/>
          </p:nvPr>
        </p:nvSpPr>
        <p:spPr>
          <a:xfrm>
            <a:off x="8202613" y="6356350"/>
            <a:ext cx="484187" cy="365125"/>
          </a:xfrm>
        </p:spPr>
        <p:txBody>
          <a:bodyPr/>
          <a:lstStyle>
            <a:lvl1pPr algn="r">
              <a:defRPr sz="1000" smtClean="0">
                <a:solidFill>
                  <a:schemeClr val="tx1">
                    <a:tint val="75000"/>
                  </a:schemeClr>
                </a:solidFill>
              </a:defRPr>
            </a:lvl1pPr>
          </a:lstStyle>
          <a:p>
            <a:pPr>
              <a:defRPr/>
            </a:pPr>
            <a:fld id="{440469B9-CB18-864C-95F8-5B1F4CA917A4}" type="slidenum">
              <a:rPr lang="en-US"/>
              <a:pPr>
                <a:defRPr/>
              </a:pPr>
              <a:t>‹#›</a:t>
            </a:fld>
            <a:endParaRPr lang="en-US" dirty="0"/>
          </a:p>
        </p:txBody>
      </p:sp>
    </p:spTree>
    <p:extLst>
      <p:ext uri="{BB962C8B-B14F-4D97-AF65-F5344CB8AC3E}">
        <p14:creationId xmlns:p14="http://schemas.microsoft.com/office/powerpoint/2010/main" val="19878115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CH"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e la date 4"/>
          <p:cNvSpPr>
            <a:spLocks noGrp="1"/>
          </p:cNvSpPr>
          <p:nvPr>
            <p:ph type="dt" sz="half" idx="10"/>
          </p:nvPr>
        </p:nvSpPr>
        <p:spPr>
          <a:xfrm>
            <a:off x="457200" y="6243638"/>
            <a:ext cx="2133600" cy="457200"/>
          </a:xfrm>
        </p:spPr>
        <p:txBody>
          <a:bodyPr/>
          <a:lstStyle>
            <a:lvl1pPr>
              <a:defRPr/>
            </a:lvl1pPr>
          </a:lstStyle>
          <a:p>
            <a:r>
              <a:rPr lang="en-GB" smtClean="0"/>
              <a:t>CERN 17.3.2015 </a:t>
            </a:r>
            <a:endParaRPr lang="en-US"/>
          </a:p>
        </p:txBody>
      </p:sp>
      <p:sp>
        <p:nvSpPr>
          <p:cNvPr id="6" name="Espace réservé du pied de page 5"/>
          <p:cNvSpPr>
            <a:spLocks noGrp="1"/>
          </p:cNvSpPr>
          <p:nvPr>
            <p:ph type="ftr" sz="quarter" idx="11"/>
          </p:nvPr>
        </p:nvSpPr>
        <p:spPr>
          <a:xfrm>
            <a:off x="3124200" y="6248400"/>
            <a:ext cx="2895600" cy="457200"/>
          </a:xfrm>
        </p:spPr>
        <p:txBody>
          <a:bodyPr/>
          <a:lstStyle>
            <a:lvl1pPr>
              <a:defRPr/>
            </a:lvl1pPr>
          </a:lstStyle>
          <a:p>
            <a:r>
              <a:rPr lang="el-GR" smtClean="0"/>
              <a:t>Δέσποινα Χατζηφωτιάδου</a:t>
            </a:r>
            <a:endParaRPr lang="en-US"/>
          </a:p>
        </p:txBody>
      </p:sp>
      <p:sp>
        <p:nvSpPr>
          <p:cNvPr id="7" name="Espace réservé du numéro de diapositive 6"/>
          <p:cNvSpPr>
            <a:spLocks noGrp="1"/>
          </p:cNvSpPr>
          <p:nvPr>
            <p:ph type="sldNum" sz="quarter" idx="12"/>
          </p:nvPr>
        </p:nvSpPr>
        <p:spPr>
          <a:xfrm>
            <a:off x="6553200" y="6243638"/>
            <a:ext cx="2133600" cy="457200"/>
          </a:xfrm>
        </p:spPr>
        <p:txBody>
          <a:bodyPr/>
          <a:lstStyle>
            <a:lvl1pPr>
              <a:defRPr smtClean="0"/>
            </a:lvl1pPr>
          </a:lstStyle>
          <a:p>
            <a:fld id="{8FDE3306-50CE-A843-9594-EEF98AC5EB95}" type="slidenum">
              <a:rPr lang="en-US"/>
              <a:pPr/>
              <a:t>‹#›</a:t>
            </a:fld>
            <a:endParaRPr lang="en-US"/>
          </a:p>
        </p:txBody>
      </p:sp>
    </p:spTree>
    <p:extLst>
      <p:ext uri="{BB962C8B-B14F-4D97-AF65-F5344CB8AC3E}">
        <p14:creationId xmlns:p14="http://schemas.microsoft.com/office/powerpoint/2010/main" val="3627434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r>
              <a:rPr lang="en-GB" smtClean="0"/>
              <a:t>CERN 17.3.2015 </a:t>
            </a:r>
            <a:endParaRPr lang="fr-FR"/>
          </a:p>
        </p:txBody>
      </p:sp>
      <p:sp>
        <p:nvSpPr>
          <p:cNvPr id="5" name="Footer Placeholder 4"/>
          <p:cNvSpPr>
            <a:spLocks noGrp="1"/>
          </p:cNvSpPr>
          <p:nvPr>
            <p:ph type="ftr" sz="quarter" idx="11"/>
          </p:nvPr>
        </p:nvSpPr>
        <p:spPr/>
        <p:txBody>
          <a:bodyPr/>
          <a:lstStyle/>
          <a:p>
            <a:r>
              <a:rPr lang="el-GR" smtClean="0"/>
              <a:t>Δέσποινα Χατζηφωτιάδου</a:t>
            </a:r>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1327002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en-GB" smtClean="0"/>
              <a:t>CERN 17.3.2015 </a:t>
            </a:r>
            <a:endParaRPr lang="fr-FR"/>
          </a:p>
        </p:txBody>
      </p:sp>
      <p:sp>
        <p:nvSpPr>
          <p:cNvPr id="5" name="Footer Placeholder 4"/>
          <p:cNvSpPr>
            <a:spLocks noGrp="1"/>
          </p:cNvSpPr>
          <p:nvPr>
            <p:ph type="ftr" sz="quarter" idx="11"/>
          </p:nvPr>
        </p:nvSpPr>
        <p:spPr/>
        <p:txBody>
          <a:bodyPr/>
          <a:lstStyle/>
          <a:p>
            <a:r>
              <a:rPr lang="el-GR" smtClean="0"/>
              <a:t>Δέσποινα Χατζηφωτιάδου</a:t>
            </a:r>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202321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5" name="Date Placeholder 4"/>
          <p:cNvSpPr>
            <a:spLocks noGrp="1"/>
          </p:cNvSpPr>
          <p:nvPr>
            <p:ph type="dt" sz="half" idx="10"/>
          </p:nvPr>
        </p:nvSpPr>
        <p:spPr/>
        <p:txBody>
          <a:bodyPr/>
          <a:lstStyle/>
          <a:p>
            <a:r>
              <a:rPr lang="en-GB" smtClean="0"/>
              <a:t>CERN 17.3.2015 </a:t>
            </a:r>
            <a:endParaRPr lang="fr-FR"/>
          </a:p>
        </p:txBody>
      </p:sp>
      <p:sp>
        <p:nvSpPr>
          <p:cNvPr id="6" name="Footer Placeholder 5"/>
          <p:cNvSpPr>
            <a:spLocks noGrp="1"/>
          </p:cNvSpPr>
          <p:nvPr>
            <p:ph type="ftr" sz="quarter" idx="11"/>
          </p:nvPr>
        </p:nvSpPr>
        <p:spPr/>
        <p:txBody>
          <a:bodyPr/>
          <a:lstStyle/>
          <a:p>
            <a:r>
              <a:rPr lang="el-GR" smtClean="0"/>
              <a:t>Δέσποινα Χατζηφωτιάδου</a:t>
            </a:r>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173899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7" name="Date Placeholder 6"/>
          <p:cNvSpPr>
            <a:spLocks noGrp="1"/>
          </p:cNvSpPr>
          <p:nvPr>
            <p:ph type="dt" sz="half" idx="10"/>
          </p:nvPr>
        </p:nvSpPr>
        <p:spPr/>
        <p:txBody>
          <a:bodyPr/>
          <a:lstStyle/>
          <a:p>
            <a:r>
              <a:rPr lang="en-GB" smtClean="0"/>
              <a:t>CERN 17.3.2015 </a:t>
            </a:r>
            <a:endParaRPr lang="fr-FR"/>
          </a:p>
        </p:txBody>
      </p:sp>
      <p:sp>
        <p:nvSpPr>
          <p:cNvPr id="8" name="Footer Placeholder 7"/>
          <p:cNvSpPr>
            <a:spLocks noGrp="1"/>
          </p:cNvSpPr>
          <p:nvPr>
            <p:ph type="ftr" sz="quarter" idx="11"/>
          </p:nvPr>
        </p:nvSpPr>
        <p:spPr/>
        <p:txBody>
          <a:bodyPr/>
          <a:lstStyle/>
          <a:p>
            <a:r>
              <a:rPr lang="el-GR" smtClean="0"/>
              <a:t>Δέσποινα Χατζηφωτιάδου</a:t>
            </a:r>
            <a:endParaRPr lang="fr-FR"/>
          </a:p>
        </p:txBody>
      </p:sp>
      <p:sp>
        <p:nvSpPr>
          <p:cNvPr id="9" name="Slide Number Placeholder 8"/>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110181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Date Placeholder 2"/>
          <p:cNvSpPr>
            <a:spLocks noGrp="1"/>
          </p:cNvSpPr>
          <p:nvPr>
            <p:ph type="dt" sz="half" idx="10"/>
          </p:nvPr>
        </p:nvSpPr>
        <p:spPr/>
        <p:txBody>
          <a:bodyPr/>
          <a:lstStyle/>
          <a:p>
            <a:r>
              <a:rPr lang="en-GB" smtClean="0"/>
              <a:t>CERN 17.3.2015 </a:t>
            </a:r>
            <a:endParaRPr lang="fr-FR"/>
          </a:p>
        </p:txBody>
      </p:sp>
      <p:sp>
        <p:nvSpPr>
          <p:cNvPr id="4" name="Footer Placeholder 3"/>
          <p:cNvSpPr>
            <a:spLocks noGrp="1"/>
          </p:cNvSpPr>
          <p:nvPr>
            <p:ph type="ftr" sz="quarter" idx="11"/>
          </p:nvPr>
        </p:nvSpPr>
        <p:spPr/>
        <p:txBody>
          <a:bodyPr/>
          <a:lstStyle/>
          <a:p>
            <a:r>
              <a:rPr lang="el-GR" smtClean="0"/>
              <a:t>Δέσποινα Χατζηφωτιάδου</a:t>
            </a:r>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4153791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CERN 17.3.2015 </a:t>
            </a:r>
            <a:endParaRPr lang="fr-FR"/>
          </a:p>
        </p:txBody>
      </p:sp>
      <p:sp>
        <p:nvSpPr>
          <p:cNvPr id="3" name="Footer Placeholder 2"/>
          <p:cNvSpPr>
            <a:spLocks noGrp="1"/>
          </p:cNvSpPr>
          <p:nvPr>
            <p:ph type="ftr" sz="quarter" idx="11"/>
          </p:nvPr>
        </p:nvSpPr>
        <p:spPr/>
        <p:txBody>
          <a:bodyPr/>
          <a:lstStyle/>
          <a:p>
            <a:r>
              <a:rPr lang="el-GR" smtClean="0"/>
              <a:t>Δέσποινα Χατζηφωτιάδου</a:t>
            </a:r>
            <a:endParaRPr lang="fr-FR"/>
          </a:p>
        </p:txBody>
      </p:sp>
      <p:sp>
        <p:nvSpPr>
          <p:cNvPr id="4" name="Slide Number Placeholder 3"/>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206494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t>CERN 17.3.2015 </a:t>
            </a:r>
            <a:endParaRPr lang="fr-FR"/>
          </a:p>
        </p:txBody>
      </p:sp>
      <p:sp>
        <p:nvSpPr>
          <p:cNvPr id="6" name="Footer Placeholder 5"/>
          <p:cNvSpPr>
            <a:spLocks noGrp="1"/>
          </p:cNvSpPr>
          <p:nvPr>
            <p:ph type="ftr" sz="quarter" idx="11"/>
          </p:nvPr>
        </p:nvSpPr>
        <p:spPr/>
        <p:txBody>
          <a:bodyPr/>
          <a:lstStyle/>
          <a:p>
            <a:r>
              <a:rPr lang="el-GR" smtClean="0"/>
              <a:t>Δέσποινα Χατζηφωτιάδου</a:t>
            </a:r>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196742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t>CERN 17.3.2015 </a:t>
            </a:r>
            <a:endParaRPr lang="fr-FR"/>
          </a:p>
        </p:txBody>
      </p:sp>
      <p:sp>
        <p:nvSpPr>
          <p:cNvPr id="6" name="Footer Placeholder 5"/>
          <p:cNvSpPr>
            <a:spLocks noGrp="1"/>
          </p:cNvSpPr>
          <p:nvPr>
            <p:ph type="ftr" sz="quarter" idx="11"/>
          </p:nvPr>
        </p:nvSpPr>
        <p:spPr/>
        <p:txBody>
          <a:bodyPr/>
          <a:lstStyle/>
          <a:p>
            <a:r>
              <a:rPr lang="el-GR" smtClean="0"/>
              <a:t>Δέσποινα Χατζηφωτιάδου</a:t>
            </a:r>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8668154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50E9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CERN 17.3.2015 </a:t>
            </a:r>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Δέσποινα Χατζηφωτιάδου</a:t>
            </a:r>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6A0079-E3EA-F649-832E-01E6D884025C}" type="slidenum">
              <a:rPr lang="fr-FR" smtClean="0"/>
              <a:t>‹#›</a:t>
            </a:fld>
            <a:endParaRPr lang="fr-FR"/>
          </a:p>
        </p:txBody>
      </p:sp>
    </p:spTree>
    <p:extLst>
      <p:ext uri="{BB962C8B-B14F-4D97-AF65-F5344CB8AC3E}">
        <p14:creationId xmlns:p14="http://schemas.microsoft.com/office/powerpoint/2010/main" val="3536820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jpg"/><Relationship Id="rId5" Type="http://schemas.openxmlformats.org/officeDocument/2006/relationships/image" Target="../media/image23.jpg"/><Relationship Id="rId1" Type="http://schemas.openxmlformats.org/officeDocument/2006/relationships/slideLayout" Target="../slideLayouts/slideLayout6.xml"/><Relationship Id="rId2" Type="http://schemas.openxmlformats.org/officeDocument/2006/relationships/image" Target="../media/image2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jpeg"/><Relationship Id="rId3" Type="http://schemas.openxmlformats.org/officeDocument/2006/relationships/image" Target="../media/image25.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microsoft.com/office/2007/relationships/hdphoto" Target="../media/hdphoto1.wdp"/></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8.png"/><Relationship Id="rId3" Type="http://schemas.openxmlformats.org/officeDocument/2006/relationships/image" Target="../media/image29.gif"/></Relationships>
</file>

<file path=ppt/slides/_rels/slide17.xml.rels><?xml version="1.0" encoding="UTF-8" standalone="yes"?>
<Relationships xmlns="http://schemas.openxmlformats.org/package/2006/relationships"><Relationship Id="rId3" Type="http://schemas.openxmlformats.org/officeDocument/2006/relationships/image" Target="../media/image31.wmf"/><Relationship Id="rId4" Type="http://schemas.openxmlformats.org/officeDocument/2006/relationships/image" Target="../media/image32.wmf"/><Relationship Id="rId1" Type="http://schemas.openxmlformats.org/officeDocument/2006/relationships/slideLayout" Target="../slideLayouts/slideLayout6.xml"/><Relationship Id="rId2" Type="http://schemas.openxmlformats.org/officeDocument/2006/relationships/image" Target="../media/image3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36.wmf"/><Relationship Id="rId5" Type="http://schemas.openxmlformats.org/officeDocument/2006/relationships/oleObject" Target="../embeddings/oleObject2.bin"/><Relationship Id="rId6" Type="http://schemas.openxmlformats.org/officeDocument/2006/relationships/image" Target="../media/image37.wmf"/><Relationship Id="rId7" Type="http://schemas.openxmlformats.org/officeDocument/2006/relationships/oleObject" Target="../embeddings/oleObject3.bin"/><Relationship Id="rId8" Type="http://schemas.openxmlformats.org/officeDocument/2006/relationships/image" Target="../media/image38.wmf"/><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39.wmf"/><Relationship Id="rId5" Type="http://schemas.openxmlformats.org/officeDocument/2006/relationships/oleObject" Target="../embeddings/oleObject5.bin"/><Relationship Id="rId6" Type="http://schemas.openxmlformats.org/officeDocument/2006/relationships/image" Target="../media/image40.wmf"/><Relationship Id="rId7" Type="http://schemas.openxmlformats.org/officeDocument/2006/relationships/oleObject" Target="../embeddings/oleObject6.bin"/><Relationship Id="rId8" Type="http://schemas.openxmlformats.org/officeDocument/2006/relationships/image" Target="../media/image41.wmf"/><Relationship Id="rId1" Type="http://schemas.openxmlformats.org/officeDocument/2006/relationships/vmlDrawing" Target="../drawings/vmlDrawing2.vml"/><Relationship Id="rId2"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jpeg"/><Relationship Id="rId5" Type="http://schemas.openxmlformats.org/officeDocument/2006/relationships/image" Target="../media/image45.jpeg"/><Relationship Id="rId6" Type="http://schemas.openxmlformats.org/officeDocument/2006/relationships/image" Target="../media/image46.jpeg"/><Relationship Id="rId7" Type="http://schemas.openxmlformats.org/officeDocument/2006/relationships/image" Target="../media/image47.jpeg"/><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8.jpeg"/><Relationship Id="rId3" Type="http://schemas.openxmlformats.org/officeDocument/2006/relationships/image" Target="../media/image49.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0.png"/><Relationship Id="rId3" Type="http://schemas.openxmlformats.org/officeDocument/2006/relationships/image" Target="../media/image51.png"/></Relationships>
</file>

<file path=ppt/slides/_rels/slide26.xml.rels><?xml version="1.0" encoding="UTF-8" standalone="yes"?>
<Relationships xmlns="http://schemas.openxmlformats.org/package/2006/relationships"><Relationship Id="rId3" Type="http://schemas.openxmlformats.org/officeDocument/2006/relationships/image" Target="../media/image53.jpeg"/><Relationship Id="rId4" Type="http://schemas.openxmlformats.org/officeDocument/2006/relationships/image" Target="../media/image54.jpeg"/><Relationship Id="rId5" Type="http://schemas.openxmlformats.org/officeDocument/2006/relationships/image" Target="../media/image55.png"/><Relationship Id="rId6" Type="http://schemas.openxmlformats.org/officeDocument/2006/relationships/image" Target="../media/image56.jpeg"/><Relationship Id="rId1" Type="http://schemas.openxmlformats.org/officeDocument/2006/relationships/slideLayout" Target="../slideLayouts/slideLayout6.xml"/><Relationship Id="rId2" Type="http://schemas.openxmlformats.org/officeDocument/2006/relationships/image" Target="../media/image5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7.jpeg"/></Relationships>
</file>

<file path=ppt/slides/_rels/slide28.xml.rels><?xml version="1.0" encoding="UTF-8" standalone="yes"?>
<Relationships xmlns="http://schemas.openxmlformats.org/package/2006/relationships"><Relationship Id="rId3" Type="http://schemas.openxmlformats.org/officeDocument/2006/relationships/image" Target="../media/image58.jpg"/><Relationship Id="rId4" Type="http://schemas.openxmlformats.org/officeDocument/2006/relationships/image" Target="../media/image59.jp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lpc-afs.web.cern.ch/lpc-afs/LHC/lui_days_logy_ion.png" TargetMode="External"/><Relationship Id="rId6"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7.bin"/><Relationship Id="rId4" Type="http://schemas.openxmlformats.org/officeDocument/2006/relationships/image" Target="../media/image61.wmf"/><Relationship Id="rId5" Type="http://schemas.openxmlformats.org/officeDocument/2006/relationships/oleObject" Target="../embeddings/oleObject8.bin"/><Relationship Id="rId6" Type="http://schemas.openxmlformats.org/officeDocument/2006/relationships/image" Target="../media/image62.wmf"/><Relationship Id="rId7" Type="http://schemas.openxmlformats.org/officeDocument/2006/relationships/oleObject" Target="../embeddings/oleObject9.bin"/><Relationship Id="rId8" Type="http://schemas.openxmlformats.org/officeDocument/2006/relationships/image" Target="../media/image63.w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64.png"/></Relationships>
</file>

<file path=ppt/slides/_rels/slide32.xml.rels><?xml version="1.0" encoding="UTF-8" standalone="yes"?>
<Relationships xmlns="http://schemas.openxmlformats.org/package/2006/relationships"><Relationship Id="rId3" Type="http://schemas.openxmlformats.org/officeDocument/2006/relationships/image" Target="../media/image65.jpeg"/><Relationship Id="rId4" Type="http://schemas.openxmlformats.org/officeDocument/2006/relationships/image" Target="../media/image66.gif"/><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67.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35.xml.rels><?xml version="1.0" encoding="UTF-8" standalone="yes"?>
<Relationships xmlns="http://schemas.openxmlformats.org/package/2006/relationships"><Relationship Id="rId3" Type="http://schemas.openxmlformats.org/officeDocument/2006/relationships/image" Target="../media/image68.png"/><Relationship Id="rId4" Type="http://schemas.openxmlformats.org/officeDocument/2006/relationships/image" Target="../media/image69.png"/><Relationship Id="rId5" Type="http://schemas.openxmlformats.org/officeDocument/2006/relationships/image" Target="../media/image70.png"/><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7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7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7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 Id="rId3" Type="http://schemas.openxmlformats.org/officeDocument/2006/relationships/image" Target="../media/image74.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 Id="rId3" Type="http://schemas.openxmlformats.org/officeDocument/2006/relationships/image" Target="../media/image75.jpeg"/></Relationships>
</file>

<file path=ppt/slides/_rels/slide43.xml.rels><?xml version="1.0" encoding="UTF-8" standalone="yes"?>
<Relationships xmlns="http://schemas.openxmlformats.org/package/2006/relationships"><Relationship Id="rId3" Type="http://schemas.openxmlformats.org/officeDocument/2006/relationships/image" Target="../media/image76.jpeg"/><Relationship Id="rId4" Type="http://schemas.openxmlformats.org/officeDocument/2006/relationships/image" Target="../media/image77.png"/><Relationship Id="rId5" Type="http://schemas.openxmlformats.org/officeDocument/2006/relationships/image" Target="../media/image78.jpeg"/><Relationship Id="rId1" Type="http://schemas.openxmlformats.org/officeDocument/2006/relationships/slideLayout" Target="../slideLayouts/slideLayout12.xml"/><Relationship Id="rId2" Type="http://schemas.openxmlformats.org/officeDocument/2006/relationships/notesSlide" Target="../notesSlides/notesSlide1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9.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0.png"/><Relationship Id="rId3" Type="http://schemas.openxmlformats.org/officeDocument/2006/relationships/image" Target="../media/image81.png"/></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10.bin"/><Relationship Id="rId4" Type="http://schemas.openxmlformats.org/officeDocument/2006/relationships/image" Target="../media/image82.wmf"/><Relationship Id="rId5" Type="http://schemas.openxmlformats.org/officeDocument/2006/relationships/oleObject" Target="../embeddings/oleObject11.bin"/><Relationship Id="rId6" Type="http://schemas.openxmlformats.org/officeDocument/2006/relationships/image" Target="../media/image83.wmf"/><Relationship Id="rId7" Type="http://schemas.openxmlformats.org/officeDocument/2006/relationships/oleObject" Target="../embeddings/oleObject12.bin"/><Relationship Id="rId8" Type="http://schemas.openxmlformats.org/officeDocument/2006/relationships/image" Target="../media/image84.wmf"/><Relationship Id="rId1" Type="http://schemas.openxmlformats.org/officeDocument/2006/relationships/vmlDrawing" Target="../drawings/vmlDrawing4.vml"/><Relationship Id="rId2"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85.gif"/><Relationship Id="rId4" Type="http://schemas.openxmlformats.org/officeDocument/2006/relationships/image" Target="../media/image86.gif"/><Relationship Id="rId5" Type="http://schemas.openxmlformats.org/officeDocument/2006/relationships/image" Target="../media/image87.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9.png"/><Relationship Id="rId3" Type="http://schemas.openxmlformats.org/officeDocument/2006/relationships/image" Target="../media/image90.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92.png"/><Relationship Id="rId4" Type="http://schemas.openxmlformats.org/officeDocument/2006/relationships/image" Target="../media/image93.png"/><Relationship Id="rId1" Type="http://schemas.openxmlformats.org/officeDocument/2006/relationships/slideLayout" Target="../slideLayouts/slideLayout7.xml"/><Relationship Id="rId2" Type="http://schemas.openxmlformats.org/officeDocument/2006/relationships/image" Target="../media/image9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4.em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5.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 Id="rId3" Type="http://schemas.openxmlformats.org/officeDocument/2006/relationships/image" Target="../media/image96.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7.png"/><Relationship Id="rId3" Type="http://schemas.openxmlformats.org/officeDocument/2006/relationships/image" Target="../media/image98.em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9.png"/><Relationship Id="rId3" Type="http://schemas.openxmlformats.org/officeDocument/2006/relationships/image" Target="../media/image100.emf"/></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r-FR"/>
          </a:p>
        </p:txBody>
      </p:sp>
      <p:sp>
        <p:nvSpPr>
          <p:cNvPr id="3" name="Subtitle 2"/>
          <p:cNvSpPr>
            <a:spLocks noGrp="1"/>
          </p:cNvSpPr>
          <p:nvPr>
            <p:ph type="subTitle" idx="1"/>
          </p:nvPr>
        </p:nvSpPr>
        <p:spPr/>
        <p:txBody>
          <a:bodyPr/>
          <a:lstStyle/>
          <a:p>
            <a:endParaRPr lang="fr-FR"/>
          </a:p>
        </p:txBody>
      </p:sp>
      <p:pic>
        <p:nvPicPr>
          <p:cNvPr id="4" name="Picture 3" descr="run137161_1.20_ev96_1_3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23347"/>
            <a:ext cx="9180000" cy="8836351"/>
          </a:xfrm>
          <a:prstGeom prst="rect">
            <a:avLst/>
          </a:prstGeom>
          <a:ln>
            <a:noFill/>
          </a:ln>
        </p:spPr>
      </p:pic>
      <p:sp>
        <p:nvSpPr>
          <p:cNvPr id="6" name="TextBox 5"/>
          <p:cNvSpPr txBox="1"/>
          <p:nvPr/>
        </p:nvSpPr>
        <p:spPr>
          <a:xfrm>
            <a:off x="0" y="-153418"/>
            <a:ext cx="9180000" cy="769441"/>
          </a:xfrm>
          <a:prstGeom prst="rect">
            <a:avLst/>
          </a:prstGeom>
          <a:solidFill>
            <a:schemeClr val="tx1"/>
          </a:solidFill>
          <a:ln>
            <a:noFill/>
          </a:ln>
        </p:spPr>
        <p:txBody>
          <a:bodyPr wrap="square" rtlCol="0">
            <a:spAutoFit/>
          </a:bodyPr>
          <a:lstStyle/>
          <a:p>
            <a:pPr algn="ctr"/>
            <a:r>
              <a:rPr lang="fr-FR" sz="4400" dirty="0" smtClean="0">
                <a:solidFill>
                  <a:srgbClr val="FFFF00"/>
                </a:solidFill>
              </a:rPr>
              <a:t>Heavy Ion </a:t>
            </a:r>
            <a:r>
              <a:rPr lang="fr-FR" sz="4400" dirty="0" err="1" smtClean="0">
                <a:solidFill>
                  <a:srgbClr val="FFFF00"/>
                </a:solidFill>
              </a:rPr>
              <a:t>Physics</a:t>
            </a:r>
            <a:endParaRPr lang="fr-FR" sz="4400" dirty="0">
              <a:solidFill>
                <a:srgbClr val="FFFF00"/>
              </a:solidFill>
            </a:endParaRPr>
          </a:p>
        </p:txBody>
      </p:sp>
      <p:sp>
        <p:nvSpPr>
          <p:cNvPr id="11" name="Date Placeholder 10"/>
          <p:cNvSpPr>
            <a:spLocks noGrp="1"/>
          </p:cNvSpPr>
          <p:nvPr>
            <p:ph type="dt" sz="half" idx="10"/>
          </p:nvPr>
        </p:nvSpPr>
        <p:spPr/>
        <p:txBody>
          <a:bodyPr/>
          <a:lstStyle/>
          <a:p>
            <a:r>
              <a:rPr lang="en-GB" smtClean="0"/>
              <a:t>CERN 17.3.2015 </a:t>
            </a:r>
            <a:endParaRPr lang="fr-FR" dirty="0"/>
          </a:p>
        </p:txBody>
      </p:sp>
      <p:sp>
        <p:nvSpPr>
          <p:cNvPr id="12" name="Footer Placeholder 11"/>
          <p:cNvSpPr>
            <a:spLocks noGrp="1"/>
          </p:cNvSpPr>
          <p:nvPr>
            <p:ph type="ftr" sz="quarter" idx="11"/>
          </p:nvPr>
        </p:nvSpPr>
        <p:spPr/>
        <p:txBody>
          <a:bodyPr/>
          <a:lstStyle/>
          <a:p>
            <a:r>
              <a:rPr lang="el-GR" smtClean="0"/>
              <a:t>Δέσποινα Χατζηφωτιάδου</a:t>
            </a:r>
            <a:endParaRPr lang="fr-FR"/>
          </a:p>
        </p:txBody>
      </p:sp>
      <p:sp>
        <p:nvSpPr>
          <p:cNvPr id="13" name="Slide Number Placeholder 12"/>
          <p:cNvSpPr>
            <a:spLocks noGrp="1"/>
          </p:cNvSpPr>
          <p:nvPr>
            <p:ph type="sldNum" sz="quarter" idx="12"/>
          </p:nvPr>
        </p:nvSpPr>
        <p:spPr/>
        <p:txBody>
          <a:bodyPr/>
          <a:lstStyle/>
          <a:p>
            <a:fld id="{DD6A0079-E3EA-F649-832E-01E6D884025C}" type="slidenum">
              <a:rPr lang="fr-FR" smtClean="0"/>
              <a:t>1</a:t>
            </a:fld>
            <a:endParaRPr lang="fr-FR"/>
          </a:p>
        </p:txBody>
      </p:sp>
      <p:sp>
        <p:nvSpPr>
          <p:cNvPr id="16" name="TextBox 15"/>
          <p:cNvSpPr txBox="1"/>
          <p:nvPr/>
        </p:nvSpPr>
        <p:spPr>
          <a:xfrm>
            <a:off x="30792" y="-1018"/>
            <a:ext cx="9180000" cy="769441"/>
          </a:xfrm>
          <a:prstGeom prst="rect">
            <a:avLst/>
          </a:prstGeom>
          <a:solidFill>
            <a:schemeClr val="tx1"/>
          </a:solidFill>
          <a:ln>
            <a:noFill/>
          </a:ln>
        </p:spPr>
        <p:txBody>
          <a:bodyPr wrap="square" rtlCol="0">
            <a:spAutoFit/>
          </a:bodyPr>
          <a:lstStyle/>
          <a:p>
            <a:pPr algn="ctr"/>
            <a:r>
              <a:rPr lang="fr-FR" sz="4400" dirty="0" smtClean="0">
                <a:solidFill>
                  <a:srgbClr val="FFFF00"/>
                </a:solidFill>
              </a:rPr>
              <a:t>Heavy Ion </a:t>
            </a:r>
            <a:r>
              <a:rPr lang="fr-FR" sz="4400" dirty="0" err="1" smtClean="0">
                <a:solidFill>
                  <a:srgbClr val="FFFF00"/>
                </a:solidFill>
              </a:rPr>
              <a:t>Physics</a:t>
            </a:r>
            <a:endParaRPr lang="fr-FR" sz="4400" dirty="0">
              <a:solidFill>
                <a:srgbClr val="FFFF00"/>
              </a:solidFill>
            </a:endParaRPr>
          </a:p>
        </p:txBody>
      </p:sp>
      <p:sp>
        <p:nvSpPr>
          <p:cNvPr id="17" name="TextBox 16"/>
          <p:cNvSpPr txBox="1"/>
          <p:nvPr/>
        </p:nvSpPr>
        <p:spPr>
          <a:xfrm>
            <a:off x="30792" y="6138321"/>
            <a:ext cx="9180000" cy="707886"/>
          </a:xfrm>
          <a:prstGeom prst="rect">
            <a:avLst/>
          </a:prstGeom>
          <a:solidFill>
            <a:schemeClr val="tx1"/>
          </a:solidFill>
          <a:ln>
            <a:noFill/>
          </a:ln>
        </p:spPr>
        <p:txBody>
          <a:bodyPr wrap="square" rtlCol="0">
            <a:spAutoFit/>
          </a:bodyPr>
          <a:lstStyle/>
          <a:p>
            <a:pPr algn="ctr"/>
            <a:r>
              <a:rPr lang="fr-FR" sz="2000" dirty="0" smtClean="0">
                <a:solidFill>
                  <a:srgbClr val="FFFF00"/>
                </a:solidFill>
              </a:rPr>
              <a:t>Despina Hatzifotiadou </a:t>
            </a:r>
          </a:p>
          <a:p>
            <a:pPr algn="ctr"/>
            <a:r>
              <a:rPr lang="fr-FR" sz="2000" dirty="0" smtClean="0">
                <a:solidFill>
                  <a:srgbClr val="FFFF00"/>
                </a:solidFill>
              </a:rPr>
              <a:t>INFN </a:t>
            </a:r>
            <a:r>
              <a:rPr lang="fr-FR" sz="2000" dirty="0" err="1" smtClean="0">
                <a:solidFill>
                  <a:srgbClr val="FFFF00"/>
                </a:solidFill>
              </a:rPr>
              <a:t>Bologna</a:t>
            </a:r>
            <a:r>
              <a:rPr lang="fr-FR" sz="2000" dirty="0" smtClean="0">
                <a:solidFill>
                  <a:srgbClr val="FFFF00"/>
                </a:solidFill>
              </a:rPr>
              <a:t> and CERN</a:t>
            </a:r>
            <a:endParaRPr lang="fr-FR" sz="2000" dirty="0">
              <a:solidFill>
                <a:srgbClr val="FFFF00"/>
              </a:solidFill>
            </a:endParaRPr>
          </a:p>
        </p:txBody>
      </p:sp>
      <p:sp>
        <p:nvSpPr>
          <p:cNvPr id="18" name="TextBox 17"/>
          <p:cNvSpPr txBox="1"/>
          <p:nvPr/>
        </p:nvSpPr>
        <p:spPr>
          <a:xfrm>
            <a:off x="183192" y="151382"/>
            <a:ext cx="9180000" cy="769441"/>
          </a:xfrm>
          <a:prstGeom prst="rect">
            <a:avLst/>
          </a:prstGeom>
          <a:solidFill>
            <a:schemeClr val="tx1"/>
          </a:solidFill>
          <a:ln>
            <a:noFill/>
          </a:ln>
        </p:spPr>
        <p:txBody>
          <a:bodyPr wrap="square" rtlCol="0">
            <a:spAutoFit/>
          </a:bodyPr>
          <a:lstStyle/>
          <a:p>
            <a:pPr algn="ctr"/>
            <a:r>
              <a:rPr lang="fr-FR" sz="4400" dirty="0" smtClean="0">
                <a:solidFill>
                  <a:srgbClr val="FFFF00"/>
                </a:solidFill>
              </a:rPr>
              <a:t>Heavy Ion </a:t>
            </a:r>
            <a:r>
              <a:rPr lang="fr-FR" sz="4400" dirty="0" err="1" smtClean="0">
                <a:solidFill>
                  <a:srgbClr val="FFFF00"/>
                </a:solidFill>
              </a:rPr>
              <a:t>Physics</a:t>
            </a:r>
            <a:endParaRPr lang="fr-FR" sz="4400" dirty="0">
              <a:solidFill>
                <a:srgbClr val="FFFF00"/>
              </a:solidFill>
            </a:endParaRPr>
          </a:p>
        </p:txBody>
      </p:sp>
      <p:sp>
        <p:nvSpPr>
          <p:cNvPr id="19" name="TextBox 18"/>
          <p:cNvSpPr txBox="1"/>
          <p:nvPr/>
        </p:nvSpPr>
        <p:spPr>
          <a:xfrm>
            <a:off x="-36000" y="5368880"/>
            <a:ext cx="9180000" cy="769441"/>
          </a:xfrm>
          <a:prstGeom prst="rect">
            <a:avLst/>
          </a:prstGeom>
          <a:solidFill>
            <a:schemeClr val="tx1"/>
          </a:solidFill>
          <a:ln>
            <a:noFill/>
          </a:ln>
        </p:spPr>
        <p:txBody>
          <a:bodyPr wrap="square" rtlCol="0">
            <a:spAutoFit/>
          </a:bodyPr>
          <a:lstStyle/>
          <a:p>
            <a:pPr algn="ctr"/>
            <a:r>
              <a:rPr lang="fr-FR" sz="4400" dirty="0">
                <a:solidFill>
                  <a:srgbClr val="FFFF00"/>
                </a:solidFill>
              </a:rPr>
              <a:t>	</a:t>
            </a:r>
            <a:r>
              <a:rPr lang="fr-FR" sz="2000" dirty="0" smtClean="0">
                <a:solidFill>
                  <a:srgbClr val="FFFF00"/>
                </a:solidFill>
              </a:rPr>
              <a:t>COURSE FOR SCIENSE, INNOVATION AND TECHNOLOGY</a:t>
            </a:r>
            <a:r>
              <a:rPr lang="el-GR" sz="2000" dirty="0" smtClean="0">
                <a:solidFill>
                  <a:srgbClr val="FFFF00"/>
                </a:solidFill>
              </a:rPr>
              <a:t>,</a:t>
            </a:r>
            <a:r>
              <a:rPr lang="fr-FR" sz="2000" dirty="0" smtClean="0">
                <a:solidFill>
                  <a:srgbClr val="FFFF00"/>
                </a:solidFill>
              </a:rPr>
              <a:t> 16-21 MARCH 2015</a:t>
            </a:r>
            <a:r>
              <a:rPr lang="el-GR" sz="2000" dirty="0" smtClean="0">
                <a:solidFill>
                  <a:srgbClr val="FFFF00"/>
                </a:solidFill>
              </a:rPr>
              <a:t>, </a:t>
            </a:r>
            <a:r>
              <a:rPr lang="en-GB" sz="2000" dirty="0" smtClean="0">
                <a:solidFill>
                  <a:srgbClr val="FFFF00"/>
                </a:solidFill>
              </a:rPr>
              <a:t>CERN</a:t>
            </a:r>
            <a:endParaRPr lang="fr-FR" sz="2000" dirty="0">
              <a:solidFill>
                <a:srgbClr val="FFFF00"/>
              </a:solidFill>
            </a:endParaRPr>
          </a:p>
        </p:txBody>
      </p:sp>
    </p:spTree>
    <p:extLst>
      <p:ext uri="{BB962C8B-B14F-4D97-AF65-F5344CB8AC3E}">
        <p14:creationId xmlns:p14="http://schemas.microsoft.com/office/powerpoint/2010/main" val="194048829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95489" y="311834"/>
            <a:ext cx="6177743" cy="1077218"/>
          </a:xfrm>
          <a:prstGeom prst="rect">
            <a:avLst/>
          </a:prstGeom>
          <a:noFill/>
        </p:spPr>
        <p:txBody>
          <a:bodyPr wrap="none" rtlCol="0">
            <a:spAutoFit/>
          </a:bodyPr>
          <a:lstStyle/>
          <a:p>
            <a:r>
              <a:rPr lang="el-GR" sz="2400" dirty="0">
                <a:solidFill>
                  <a:srgbClr val="FFFF00"/>
                </a:solidFill>
              </a:rPr>
              <a:t>Εγκλωβισμός των κουάρκ (</a:t>
            </a:r>
            <a:r>
              <a:rPr lang="en-US" sz="2400" dirty="0">
                <a:solidFill>
                  <a:srgbClr val="FFFF00"/>
                </a:solidFill>
              </a:rPr>
              <a:t>Quark Confinement</a:t>
            </a:r>
            <a:r>
              <a:rPr lang="el-GR" sz="2400" dirty="0">
                <a:solidFill>
                  <a:srgbClr val="FFFF00"/>
                </a:solidFill>
              </a:rPr>
              <a:t> )</a:t>
            </a:r>
          </a:p>
          <a:p>
            <a:r>
              <a:rPr lang="el-GR" sz="2000" dirty="0">
                <a:solidFill>
                  <a:srgbClr val="FFFFFF"/>
                </a:solidFill>
              </a:rPr>
              <a:t>Τα κουάρκ δεν μπορούν να υπάρξουν ελεύθερα</a:t>
            </a:r>
            <a:endParaRPr lang="en-GB" sz="2000" dirty="0">
              <a:solidFill>
                <a:srgbClr val="FFFFFF"/>
              </a:solidFill>
            </a:endParaRPr>
          </a:p>
          <a:p>
            <a:r>
              <a:rPr lang="en-GB" sz="2000" dirty="0">
                <a:solidFill>
                  <a:srgbClr val="FFFFFF"/>
                </a:solidFill>
              </a:rPr>
              <a:t>T</a:t>
            </a:r>
            <a:r>
              <a:rPr lang="el-GR" sz="2000" dirty="0">
                <a:solidFill>
                  <a:srgbClr val="FFFFFF"/>
                </a:solidFill>
              </a:rPr>
              <a:t>α βρίσκουμε μόνο δέσμια μέσα στα αδρόνια</a:t>
            </a:r>
            <a:endParaRPr lang="en-US" sz="2000" dirty="0">
              <a:solidFill>
                <a:srgbClr val="FFFFFF"/>
              </a:solidFill>
            </a:endParaRPr>
          </a:p>
        </p:txBody>
      </p:sp>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l="7874" t="7874" r="7874" b="7874"/>
          <a:stretch>
            <a:fillRect/>
          </a:stretch>
        </p:blipFill>
        <p:spPr bwMode="auto">
          <a:xfrm>
            <a:off x="366662" y="1847524"/>
            <a:ext cx="1799997" cy="1799998"/>
          </a:xfrm>
          <a:prstGeom prst="rect">
            <a:avLst/>
          </a:prstGeom>
          <a:noFill/>
          <a:extLst>
            <a:ext uri="{909E8E84-426E-40dd-AFC4-6F175D3DCCD1}">
              <a14:hiddenFill xmlns:a14="http://schemas.microsoft.com/office/drawing/2010/main">
                <a:solidFill>
                  <a:srgbClr val="FFFFFF"/>
                </a:solidFill>
              </a14:hiddenFill>
            </a:ext>
          </a:extLst>
        </p:spPr>
      </p:pic>
      <p:sp>
        <p:nvSpPr>
          <p:cNvPr id="15" name="Line 15"/>
          <p:cNvSpPr>
            <a:spLocks noChangeShapeType="1"/>
          </p:cNvSpPr>
          <p:nvPr/>
        </p:nvSpPr>
        <p:spPr bwMode="auto">
          <a:xfrm>
            <a:off x="6596692" y="-1520702"/>
            <a:ext cx="228600" cy="0"/>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anchor="ctr">
            <a:spAutoFit/>
          </a:bodyPr>
          <a:lstStyle/>
          <a:p>
            <a:endParaRPr lang="en-US"/>
          </a:p>
        </p:txBody>
      </p:sp>
      <p:sp>
        <p:nvSpPr>
          <p:cNvPr id="25" name="Rectangle 24"/>
          <p:cNvSpPr/>
          <p:nvPr/>
        </p:nvSpPr>
        <p:spPr>
          <a:xfrm>
            <a:off x="440218" y="3244334"/>
            <a:ext cx="826443" cy="369332"/>
          </a:xfrm>
          <a:prstGeom prst="rect">
            <a:avLst/>
          </a:prstGeom>
        </p:spPr>
        <p:txBody>
          <a:bodyPr wrap="none">
            <a:spAutoFit/>
          </a:bodyPr>
          <a:lstStyle/>
          <a:p>
            <a:r>
              <a:rPr lang="en-US" dirty="0">
                <a:solidFill>
                  <a:schemeClr val="bg1"/>
                </a:solidFill>
              </a:rPr>
              <a:t>Proton</a:t>
            </a:r>
            <a:endParaRPr lang="en-US" dirty="0"/>
          </a:p>
        </p:txBody>
      </p:sp>
      <p:pic>
        <p:nvPicPr>
          <p:cNvPr id="26" name="Picture 25" descr="pi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3954" y="1783804"/>
            <a:ext cx="2366243" cy="1800358"/>
          </a:xfrm>
          <a:prstGeom prst="rect">
            <a:avLst/>
          </a:prstGeom>
        </p:spPr>
      </p:pic>
      <p:sp>
        <p:nvSpPr>
          <p:cNvPr id="28" name="TextBox 27"/>
          <p:cNvSpPr txBox="1"/>
          <p:nvPr/>
        </p:nvSpPr>
        <p:spPr>
          <a:xfrm>
            <a:off x="2381324" y="2321004"/>
            <a:ext cx="1814342" cy="923330"/>
          </a:xfrm>
          <a:prstGeom prst="rect">
            <a:avLst/>
          </a:prstGeom>
          <a:noFill/>
        </p:spPr>
        <p:txBody>
          <a:bodyPr wrap="square" rtlCol="0">
            <a:spAutoFit/>
          </a:bodyPr>
          <a:lstStyle/>
          <a:p>
            <a:r>
              <a:rPr lang="el-GR" dirty="0" smtClean="0">
                <a:solidFill>
                  <a:srgbClr val="FFFF00"/>
                </a:solidFill>
              </a:rPr>
              <a:t>Βαρυόνια</a:t>
            </a:r>
          </a:p>
          <a:p>
            <a:r>
              <a:rPr lang="el-GR" dirty="0">
                <a:solidFill>
                  <a:srgbClr val="FFFF00"/>
                </a:solidFill>
              </a:rPr>
              <a:t>α</a:t>
            </a:r>
            <a:r>
              <a:rPr lang="el-GR" dirty="0" smtClean="0">
                <a:solidFill>
                  <a:srgbClr val="FFFF00"/>
                </a:solidFill>
              </a:rPr>
              <a:t>ποτελούνται από 3 κουάρκ</a:t>
            </a:r>
            <a:endParaRPr lang="en-US" dirty="0" smtClean="0">
              <a:solidFill>
                <a:srgbClr val="FFFF00"/>
              </a:solidFill>
            </a:endParaRPr>
          </a:p>
        </p:txBody>
      </p:sp>
      <p:sp>
        <p:nvSpPr>
          <p:cNvPr id="29" name="TextBox 28"/>
          <p:cNvSpPr txBox="1"/>
          <p:nvPr/>
        </p:nvSpPr>
        <p:spPr>
          <a:xfrm>
            <a:off x="4547497" y="2174240"/>
            <a:ext cx="1541887" cy="1477328"/>
          </a:xfrm>
          <a:prstGeom prst="rect">
            <a:avLst/>
          </a:prstGeom>
          <a:noFill/>
        </p:spPr>
        <p:txBody>
          <a:bodyPr wrap="square" rtlCol="0">
            <a:spAutoFit/>
          </a:bodyPr>
          <a:lstStyle/>
          <a:p>
            <a:r>
              <a:rPr lang="el-GR" dirty="0" smtClean="0">
                <a:solidFill>
                  <a:srgbClr val="FFFF00"/>
                </a:solidFill>
              </a:rPr>
              <a:t>Μεσόνια αποτελούνται </a:t>
            </a:r>
            <a:r>
              <a:rPr lang="el-GR" dirty="0">
                <a:solidFill>
                  <a:srgbClr val="FFFF00"/>
                </a:solidFill>
              </a:rPr>
              <a:t>από ζεύγος κουάρκ</a:t>
            </a:r>
            <a:endParaRPr lang="en-US" dirty="0">
              <a:solidFill>
                <a:srgbClr val="FFFF00"/>
              </a:solidFill>
            </a:endParaRPr>
          </a:p>
          <a:p>
            <a:r>
              <a:rPr lang="el-GR" dirty="0" smtClean="0">
                <a:solidFill>
                  <a:srgbClr val="FFFF00"/>
                </a:solidFill>
              </a:rPr>
              <a:t>αντικουάρκ</a:t>
            </a:r>
            <a:endParaRPr lang="en-US" dirty="0">
              <a:solidFill>
                <a:srgbClr val="FFFF00"/>
              </a:solidFill>
            </a:endParaRPr>
          </a:p>
        </p:txBody>
      </p:sp>
      <p:pic>
        <p:nvPicPr>
          <p:cNvPr id="3" name="Picture 2" descr="Baryon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535" y="3877475"/>
            <a:ext cx="4407634" cy="2844000"/>
          </a:xfrm>
          <a:prstGeom prst="rect">
            <a:avLst/>
          </a:prstGeom>
        </p:spPr>
      </p:pic>
      <p:pic>
        <p:nvPicPr>
          <p:cNvPr id="8" name="Picture 7" descr="Mesons.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47498" y="3877475"/>
            <a:ext cx="4359292" cy="2844000"/>
          </a:xfrm>
          <a:prstGeom prst="rect">
            <a:avLst/>
          </a:prstGeom>
        </p:spPr>
      </p:pic>
      <p:sp>
        <p:nvSpPr>
          <p:cNvPr id="10" name="Date Placeholder 9"/>
          <p:cNvSpPr>
            <a:spLocks noGrp="1"/>
          </p:cNvSpPr>
          <p:nvPr>
            <p:ph type="dt" sz="half" idx="10"/>
          </p:nvPr>
        </p:nvSpPr>
        <p:spPr/>
        <p:txBody>
          <a:bodyPr/>
          <a:lstStyle/>
          <a:p>
            <a:r>
              <a:rPr lang="en-GB" smtClean="0"/>
              <a:t>CERN 17.3.2015 </a:t>
            </a:r>
            <a:endParaRPr lang="fr-FR"/>
          </a:p>
        </p:txBody>
      </p:sp>
      <p:sp>
        <p:nvSpPr>
          <p:cNvPr id="11" name="Footer Placeholder 10"/>
          <p:cNvSpPr>
            <a:spLocks noGrp="1"/>
          </p:cNvSpPr>
          <p:nvPr>
            <p:ph type="ftr" sz="quarter" idx="11"/>
          </p:nvPr>
        </p:nvSpPr>
        <p:spPr/>
        <p:txBody>
          <a:bodyPr/>
          <a:lstStyle/>
          <a:p>
            <a:r>
              <a:rPr lang="el-GR" smtClean="0"/>
              <a:t>Δέσποινα Χατζηφωτιάδου</a:t>
            </a:r>
            <a:endParaRPr lang="fr-FR"/>
          </a:p>
        </p:txBody>
      </p:sp>
      <p:sp>
        <p:nvSpPr>
          <p:cNvPr id="12" name="Slide Number Placeholder 11"/>
          <p:cNvSpPr>
            <a:spLocks noGrp="1"/>
          </p:cNvSpPr>
          <p:nvPr>
            <p:ph type="sldNum" sz="quarter" idx="12"/>
          </p:nvPr>
        </p:nvSpPr>
        <p:spPr/>
        <p:txBody>
          <a:bodyPr/>
          <a:lstStyle/>
          <a:p>
            <a:fld id="{DD6A0079-E3EA-F649-832E-01E6D884025C}" type="slidenum">
              <a:rPr lang="fr-FR" smtClean="0"/>
              <a:t>10</a:t>
            </a:fld>
            <a:endParaRPr lang="fr-FR"/>
          </a:p>
        </p:txBody>
      </p:sp>
    </p:spTree>
    <p:extLst>
      <p:ext uri="{BB962C8B-B14F-4D97-AF65-F5344CB8AC3E}">
        <p14:creationId xmlns:p14="http://schemas.microsoft.com/office/powerpoint/2010/main" val="159599324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2238"/>
            <a:ext cx="8229600" cy="859432"/>
          </a:xfrm>
        </p:spPr>
        <p:txBody>
          <a:bodyPr>
            <a:normAutofit/>
          </a:bodyPr>
          <a:lstStyle/>
          <a:p>
            <a:r>
              <a:rPr lang="el-GR" sz="2400" dirty="0" smtClean="0">
                <a:solidFill>
                  <a:srgbClr val="FFFF00"/>
                </a:solidFill>
              </a:rPr>
              <a:t>Ισχυρή αλληλεπίδραση</a:t>
            </a:r>
            <a:endParaRPr lang="it-IT" sz="2400" dirty="0">
              <a:solidFill>
                <a:srgbClr val="FFFF00"/>
              </a:solidFill>
            </a:endParaRPr>
          </a:p>
        </p:txBody>
      </p:sp>
      <p:pic>
        <p:nvPicPr>
          <p:cNvPr id="35842" name="Picture 2" descr="C:\Users\Enrico\Documents\Work\SS2013\PeriodicTableOfElementaryParticles-288x3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251551"/>
            <a:ext cx="2743200" cy="2857500"/>
          </a:xfrm>
          <a:prstGeom prst="rect">
            <a:avLst/>
          </a:prstGeom>
          <a:noFill/>
          <a:extLst>
            <a:ext uri="{909E8E84-426E-40dd-AFC4-6F175D3DCCD1}">
              <a14:hiddenFill xmlns:a14="http://schemas.microsoft.com/office/drawing/2010/main">
                <a:solidFill>
                  <a:srgbClr val="FFFFFF"/>
                </a:solidFill>
              </a14:hiddenFill>
            </a:ext>
          </a:extLst>
        </p:spPr>
      </p:pic>
      <p:sp>
        <p:nvSpPr>
          <p:cNvPr id="5" name="Oval 4"/>
          <p:cNvSpPr/>
          <p:nvPr/>
        </p:nvSpPr>
        <p:spPr bwMode="auto">
          <a:xfrm>
            <a:off x="609600" y="1382082"/>
            <a:ext cx="457200" cy="1428750"/>
          </a:xfrm>
          <a:prstGeom prst="ellipse">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z="2000">
              <a:solidFill>
                <a:srgbClr val="FFFFFF"/>
              </a:solidFill>
              <a:cs typeface="Arial" pitchFamily="34" charset="0"/>
            </a:endParaRPr>
          </a:p>
        </p:txBody>
      </p:sp>
      <p:sp>
        <p:nvSpPr>
          <p:cNvPr id="7" name="Oval 6"/>
          <p:cNvSpPr/>
          <p:nvPr/>
        </p:nvSpPr>
        <p:spPr bwMode="auto">
          <a:xfrm>
            <a:off x="2133600" y="2089750"/>
            <a:ext cx="685800" cy="714375"/>
          </a:xfrm>
          <a:prstGeom prst="ellipse">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0"/>
              </a:spcBef>
              <a:spcAft>
                <a:spcPct val="0"/>
              </a:spcAft>
            </a:pPr>
            <a:endParaRPr lang="it-IT" sz="2000">
              <a:solidFill>
                <a:srgbClr val="FFFFFF"/>
              </a:solidFill>
              <a:cs typeface="Arial" pitchFamily="34" charset="0"/>
            </a:endParaRPr>
          </a:p>
        </p:txBody>
      </p:sp>
      <p:sp>
        <p:nvSpPr>
          <p:cNvPr id="6" name="TextBox 5"/>
          <p:cNvSpPr txBox="1"/>
          <p:nvPr/>
        </p:nvSpPr>
        <p:spPr>
          <a:xfrm>
            <a:off x="1039776" y="5665934"/>
            <a:ext cx="7598520" cy="369332"/>
          </a:xfrm>
          <a:prstGeom prst="rect">
            <a:avLst/>
          </a:prstGeom>
          <a:noFill/>
        </p:spPr>
        <p:txBody>
          <a:bodyPr wrap="square" rtlCol="0">
            <a:spAutoFit/>
          </a:bodyPr>
          <a:lstStyle/>
          <a:p>
            <a:pPr marL="285750" indent="-285750">
              <a:buFont typeface="Wingdings" pitchFamily="2" charset="2"/>
              <a:buChar char="q"/>
            </a:pPr>
            <a:r>
              <a:rPr lang="el-GR" dirty="0" smtClean="0">
                <a:solidFill>
                  <a:srgbClr val="FFFFFF"/>
                </a:solidFill>
              </a:rPr>
              <a:t>Το κενό είναι γεμάτο απο </a:t>
            </a:r>
            <a:r>
              <a:rPr lang="en-GB" dirty="0" smtClean="0">
                <a:solidFill>
                  <a:srgbClr val="FFFFFF"/>
                </a:solidFill>
              </a:rPr>
              <a:t>virtual</a:t>
            </a:r>
            <a:r>
              <a:rPr lang="en-US" dirty="0" smtClean="0">
                <a:solidFill>
                  <a:srgbClr val="FFFFFF"/>
                </a:solidFill>
              </a:rPr>
              <a:t> </a:t>
            </a:r>
            <a:r>
              <a:rPr lang="el-GR" dirty="0" smtClean="0">
                <a:solidFill>
                  <a:srgbClr val="FFFFFF"/>
                </a:solidFill>
              </a:rPr>
              <a:t>ζευγάρια κουάρκ</a:t>
            </a:r>
            <a:r>
              <a:rPr lang="el-GR" dirty="0" smtClean="0">
                <a:solidFill>
                  <a:srgbClr val="FFFFFF"/>
                </a:solidFill>
              </a:rPr>
              <a:t>-αντι</a:t>
            </a:r>
            <a:r>
              <a:rPr lang="el-GR" dirty="0" smtClean="0">
                <a:solidFill>
                  <a:srgbClr val="FFFFFF"/>
                </a:solidFill>
              </a:rPr>
              <a:t>κουάρκ</a:t>
            </a:r>
            <a:endParaRPr lang="it-IT" dirty="0">
              <a:solidFill>
                <a:srgbClr val="FFFF00"/>
              </a:solidFill>
            </a:endParaRPr>
          </a:p>
        </p:txBody>
      </p:sp>
      <p:sp>
        <p:nvSpPr>
          <p:cNvPr id="9" name="TextBox 8"/>
          <p:cNvSpPr txBox="1"/>
          <p:nvPr/>
        </p:nvSpPr>
        <p:spPr>
          <a:xfrm>
            <a:off x="3178631" y="1057499"/>
            <a:ext cx="5965369" cy="1477328"/>
          </a:xfrm>
          <a:prstGeom prst="rect">
            <a:avLst/>
          </a:prstGeom>
          <a:noFill/>
        </p:spPr>
        <p:txBody>
          <a:bodyPr wrap="square" rtlCol="0">
            <a:spAutoFit/>
          </a:bodyPr>
          <a:lstStyle/>
          <a:p>
            <a:pPr marL="285750" indent="-285750">
              <a:buFont typeface="Wingdings" pitchFamily="2" charset="2"/>
              <a:buChar char="q"/>
            </a:pPr>
            <a:r>
              <a:rPr lang="el-GR" dirty="0" smtClean="0">
                <a:solidFill>
                  <a:srgbClr val="FFFF00"/>
                </a:solidFill>
              </a:rPr>
              <a:t>Τα κουάρκ </a:t>
            </a:r>
            <a:r>
              <a:rPr lang="el-GR" dirty="0" smtClean="0">
                <a:solidFill>
                  <a:schemeClr val="bg1"/>
                </a:solidFill>
              </a:rPr>
              <a:t>έχουν ένα </a:t>
            </a:r>
            <a:r>
              <a:rPr lang="el-GR" dirty="0" smtClean="0">
                <a:solidFill>
                  <a:srgbClr val="FFFF00"/>
                </a:solidFill>
              </a:rPr>
              <a:t>φορτίο χρώματος </a:t>
            </a:r>
            <a:r>
              <a:rPr lang="en-US" dirty="0" smtClean="0">
                <a:solidFill>
                  <a:srgbClr val="FFFFFF"/>
                </a:solidFill>
              </a:rPr>
              <a:t>(R,B,G) </a:t>
            </a:r>
            <a:r>
              <a:rPr lang="el-GR" dirty="0" smtClean="0">
                <a:solidFill>
                  <a:srgbClr val="FFFFFF"/>
                </a:solidFill>
              </a:rPr>
              <a:t>που</a:t>
            </a:r>
            <a:endParaRPr lang="en-US" dirty="0" smtClean="0">
              <a:solidFill>
                <a:srgbClr val="FFFFFF"/>
              </a:solidFill>
            </a:endParaRPr>
          </a:p>
          <a:p>
            <a:r>
              <a:rPr lang="en-US" dirty="0" smtClean="0">
                <a:solidFill>
                  <a:srgbClr val="FFFFFF"/>
                </a:solidFill>
              </a:rPr>
              <a:t>    </a:t>
            </a:r>
            <a:r>
              <a:rPr lang="el-GR" dirty="0" smtClean="0">
                <a:solidFill>
                  <a:srgbClr val="FFFFFF"/>
                </a:solidFill>
              </a:rPr>
              <a:t>εισήχθη για να εξηγήσει την σύνθεση </a:t>
            </a:r>
            <a:endParaRPr lang="en-GB" dirty="0" smtClean="0">
              <a:solidFill>
                <a:srgbClr val="FFFFFF"/>
              </a:solidFill>
            </a:endParaRPr>
          </a:p>
          <a:p>
            <a:pPr marL="285750" indent="-285750">
              <a:buFont typeface="Arial"/>
              <a:buChar char="•"/>
            </a:pPr>
            <a:r>
              <a:rPr lang="el-GR" dirty="0" smtClean="0">
                <a:solidFill>
                  <a:srgbClr val="FFFFFF"/>
                </a:solidFill>
              </a:rPr>
              <a:t>των βαρυονίων</a:t>
            </a:r>
            <a:r>
              <a:rPr lang="en-US" dirty="0" smtClean="0">
                <a:solidFill>
                  <a:srgbClr val="FFFFFF"/>
                </a:solidFill>
              </a:rPr>
              <a:t>    (3 quarks or antiquarks) </a:t>
            </a:r>
            <a:endParaRPr lang="el-GR" dirty="0" smtClean="0">
              <a:solidFill>
                <a:srgbClr val="FFFFFF"/>
              </a:solidFill>
            </a:endParaRPr>
          </a:p>
          <a:p>
            <a:pPr marL="285750" indent="-285750">
              <a:buFont typeface="Arial"/>
              <a:buChar char="•"/>
            </a:pPr>
            <a:r>
              <a:rPr lang="el-GR" dirty="0" smtClean="0">
                <a:solidFill>
                  <a:srgbClr val="FFFFFF"/>
                </a:solidFill>
              </a:rPr>
              <a:t>και των</a:t>
            </a:r>
            <a:r>
              <a:rPr lang="en-US" dirty="0" smtClean="0">
                <a:solidFill>
                  <a:srgbClr val="FFFFFF"/>
                </a:solidFill>
              </a:rPr>
              <a:t> </a:t>
            </a:r>
            <a:r>
              <a:rPr lang="el-GR" dirty="0" smtClean="0">
                <a:solidFill>
                  <a:srgbClr val="FFFF00"/>
                </a:solidFill>
              </a:rPr>
              <a:t>μεσονίων</a:t>
            </a:r>
            <a:r>
              <a:rPr lang="en-US" dirty="0" smtClean="0">
                <a:solidFill>
                  <a:srgbClr val="FFFF00"/>
                </a:solidFill>
              </a:rPr>
              <a:t> </a:t>
            </a:r>
            <a:r>
              <a:rPr lang="en-US" dirty="0" smtClean="0">
                <a:solidFill>
                  <a:srgbClr val="FFFFFF"/>
                </a:solidFill>
              </a:rPr>
              <a:t>(quark-antiquark pair)</a:t>
            </a:r>
            <a:endParaRPr lang="el-GR" dirty="0" smtClean="0">
              <a:solidFill>
                <a:srgbClr val="FFFFFF"/>
              </a:solidFill>
            </a:endParaRPr>
          </a:p>
          <a:p>
            <a:r>
              <a:rPr lang="en-GB" dirty="0" smtClean="0">
                <a:solidFill>
                  <a:srgbClr val="FFFFFF"/>
                </a:solidFill>
              </a:rPr>
              <a:t>    </a:t>
            </a:r>
            <a:r>
              <a:rPr lang="el-GR" dirty="0" smtClean="0">
                <a:solidFill>
                  <a:srgbClr val="FFFFFF"/>
                </a:solidFill>
              </a:rPr>
              <a:t>αντικείμενα χωρίς χρώμα</a:t>
            </a:r>
            <a:endParaRPr lang="it-IT" dirty="0">
              <a:solidFill>
                <a:srgbClr val="FFFFFF"/>
              </a:solidFill>
            </a:endParaRPr>
          </a:p>
        </p:txBody>
      </p:sp>
      <p:sp>
        <p:nvSpPr>
          <p:cNvPr id="10" name="TextBox 9"/>
          <p:cNvSpPr txBox="1"/>
          <p:nvPr/>
        </p:nvSpPr>
        <p:spPr>
          <a:xfrm>
            <a:off x="0" y="4351027"/>
            <a:ext cx="8969831" cy="646331"/>
          </a:xfrm>
          <a:prstGeom prst="rect">
            <a:avLst/>
          </a:prstGeom>
          <a:noFill/>
        </p:spPr>
        <p:txBody>
          <a:bodyPr wrap="square" rtlCol="0">
            <a:spAutoFit/>
          </a:bodyPr>
          <a:lstStyle/>
          <a:p>
            <a:pPr marL="285750" indent="-285750">
              <a:buFont typeface="Wingdings" pitchFamily="2" charset="2"/>
              <a:buChar char="q"/>
            </a:pPr>
            <a:r>
              <a:rPr lang="el-GR" dirty="0" smtClean="0">
                <a:solidFill>
                  <a:srgbClr val="FFFFFF"/>
                </a:solidFill>
              </a:rPr>
              <a:t>Η αλληλεπίδραση μεταξύ κουάρκ γίνε</a:t>
            </a:r>
            <a:r>
              <a:rPr lang="el-GR" dirty="0">
                <a:solidFill>
                  <a:srgbClr val="FFFFFF"/>
                </a:solidFill>
              </a:rPr>
              <a:t>τ</a:t>
            </a:r>
            <a:r>
              <a:rPr lang="el-GR" dirty="0" smtClean="0">
                <a:solidFill>
                  <a:srgbClr val="FFFFFF"/>
                </a:solidFill>
              </a:rPr>
              <a:t>αι με την </a:t>
            </a:r>
            <a:r>
              <a:rPr lang="el-GR" dirty="0" smtClean="0">
                <a:solidFill>
                  <a:srgbClr val="FFFF00"/>
                </a:solidFill>
              </a:rPr>
              <a:t>ανταλλαγή γλουονίων </a:t>
            </a:r>
            <a:r>
              <a:rPr lang="en-GB" dirty="0" smtClean="0">
                <a:solidFill>
                  <a:srgbClr val="FFFF00"/>
                </a:solidFill>
              </a:rPr>
              <a:t>(m</a:t>
            </a:r>
            <a:r>
              <a:rPr lang="en-GB" baseline="-25000" dirty="0" smtClean="0">
                <a:solidFill>
                  <a:srgbClr val="FFFF00"/>
                </a:solidFill>
              </a:rPr>
              <a:t>g</a:t>
            </a:r>
            <a:r>
              <a:rPr lang="en-GB" dirty="0" smtClean="0">
                <a:solidFill>
                  <a:srgbClr val="FFFF00"/>
                </a:solidFill>
              </a:rPr>
              <a:t>=0) </a:t>
            </a:r>
            <a:r>
              <a:rPr lang="el-GR" dirty="0" smtClean="0">
                <a:solidFill>
                  <a:srgbClr val="FFFFFF"/>
                </a:solidFill>
              </a:rPr>
              <a:t>που ειναι φορεις</a:t>
            </a:r>
            <a:r>
              <a:rPr lang="el-GR" dirty="0" smtClean="0">
                <a:solidFill>
                  <a:srgbClr val="FFFF00"/>
                </a:solidFill>
              </a:rPr>
              <a:t> ενός φορτίου χρώματος και ενός φορτίου αντι-χρωματος</a:t>
            </a:r>
            <a:endParaRPr lang="it-IT" dirty="0">
              <a:solidFill>
                <a:srgbClr val="FFFF00"/>
              </a:solidFill>
            </a:endParaRPr>
          </a:p>
        </p:txBody>
      </p:sp>
      <p:pic>
        <p:nvPicPr>
          <p:cNvPr id="35846" name="Picture 6" descr="C:\Users\Enrico\Documents\Work\SS2013\mesonbaryon.gif"/>
          <p:cNvPicPr>
            <a:picLocks noChangeAspect="1" noChangeArrowheads="1"/>
          </p:cNvPicPr>
          <p:nvPr/>
        </p:nvPicPr>
        <p:blipFill rotWithShape="1">
          <a:blip r:embed="rId3">
            <a:extLst>
              <a:ext uri="{28A0092B-C50C-407E-A947-70E740481C1C}">
                <a14:useLocalDpi xmlns:a14="http://schemas.microsoft.com/office/drawing/2010/main" val="0"/>
              </a:ext>
            </a:extLst>
          </a:blip>
          <a:srcRect t="50000" r="69337" b="8070"/>
          <a:stretch/>
        </p:blipFill>
        <p:spPr bwMode="auto">
          <a:xfrm>
            <a:off x="4127909" y="2764694"/>
            <a:ext cx="1258944" cy="118617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C:\Users\Enrico\Documents\Work\SS2013\mesonbaryon.gif"/>
          <p:cNvPicPr>
            <a:picLocks noChangeAspect="1" noChangeArrowheads="1"/>
          </p:cNvPicPr>
          <p:nvPr/>
        </p:nvPicPr>
        <p:blipFill rotWithShape="1">
          <a:blip r:embed="rId3">
            <a:extLst>
              <a:ext uri="{28A0092B-C50C-407E-A947-70E740481C1C}">
                <a14:useLocalDpi xmlns:a14="http://schemas.microsoft.com/office/drawing/2010/main" val="0"/>
              </a:ext>
            </a:extLst>
          </a:blip>
          <a:srcRect t="7174" r="76094" b="50000"/>
          <a:stretch/>
        </p:blipFill>
        <p:spPr bwMode="auto">
          <a:xfrm>
            <a:off x="6084523" y="2752839"/>
            <a:ext cx="981496" cy="1211531"/>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304800" y="5050298"/>
            <a:ext cx="8969831" cy="646331"/>
          </a:xfrm>
          <a:prstGeom prst="rect">
            <a:avLst/>
          </a:prstGeom>
          <a:noFill/>
        </p:spPr>
        <p:txBody>
          <a:bodyPr wrap="square" rtlCol="0">
            <a:spAutoFit/>
          </a:bodyPr>
          <a:lstStyle/>
          <a:p>
            <a:pPr marL="285750" indent="-285750">
              <a:buFont typeface="Wingdings" pitchFamily="2" charset="2"/>
              <a:buChar char="q"/>
            </a:pPr>
            <a:r>
              <a:rPr lang="el-GR" dirty="0" smtClean="0">
                <a:solidFill>
                  <a:srgbClr val="FFFFFF"/>
                </a:solidFill>
              </a:rPr>
              <a:t>Η </a:t>
            </a:r>
            <a:r>
              <a:rPr lang="el-GR" dirty="0" smtClean="0">
                <a:solidFill>
                  <a:srgbClr val="FFFF00"/>
                </a:solidFill>
              </a:rPr>
              <a:t>ισχυρή αλληλεπίδραση </a:t>
            </a:r>
            <a:r>
              <a:rPr lang="el-GR" dirty="0" smtClean="0">
                <a:solidFill>
                  <a:schemeClr val="bg1"/>
                </a:solidFill>
              </a:rPr>
              <a:t>είναι</a:t>
            </a:r>
            <a:r>
              <a:rPr lang="el-GR" dirty="0" smtClean="0">
                <a:solidFill>
                  <a:srgbClr val="FFFF00"/>
                </a:solidFill>
              </a:rPr>
              <a:t> ισχυρή  σε με</a:t>
            </a:r>
            <a:r>
              <a:rPr lang="el-GR" dirty="0" smtClean="0">
                <a:solidFill>
                  <a:srgbClr val="FFFF00"/>
                </a:solidFill>
              </a:rPr>
              <a:t>γάλη απόσταση </a:t>
            </a:r>
            <a:r>
              <a:rPr lang="el-GR" dirty="0" smtClean="0">
                <a:solidFill>
                  <a:schemeClr val="bg1"/>
                </a:solidFill>
              </a:rPr>
              <a:t>και</a:t>
            </a:r>
            <a:r>
              <a:rPr lang="el-GR" dirty="0" smtClean="0">
                <a:solidFill>
                  <a:srgbClr val="FFFF00"/>
                </a:solidFill>
              </a:rPr>
              <a:t> ασθενής σε μικρή απόσταση </a:t>
            </a:r>
            <a:endParaRPr lang="it-IT" dirty="0">
              <a:solidFill>
                <a:srgbClr val="FFFF00"/>
              </a:solidFill>
            </a:endParaRPr>
          </a:p>
        </p:txBody>
      </p:sp>
      <p:sp>
        <p:nvSpPr>
          <p:cNvPr id="13" name="Date Placeholder 12"/>
          <p:cNvSpPr>
            <a:spLocks noGrp="1"/>
          </p:cNvSpPr>
          <p:nvPr>
            <p:ph type="dt" sz="half" idx="10"/>
          </p:nvPr>
        </p:nvSpPr>
        <p:spPr/>
        <p:txBody>
          <a:bodyPr/>
          <a:lstStyle/>
          <a:p>
            <a:r>
              <a:rPr lang="en-GB" smtClean="0"/>
              <a:t>CERN 17.3.2015 </a:t>
            </a:r>
            <a:endParaRPr lang="fr-FR"/>
          </a:p>
        </p:txBody>
      </p:sp>
      <p:sp>
        <p:nvSpPr>
          <p:cNvPr id="14" name="Footer Placeholder 13"/>
          <p:cNvSpPr>
            <a:spLocks noGrp="1"/>
          </p:cNvSpPr>
          <p:nvPr>
            <p:ph type="ftr" sz="quarter" idx="11"/>
          </p:nvPr>
        </p:nvSpPr>
        <p:spPr/>
        <p:txBody>
          <a:bodyPr/>
          <a:lstStyle/>
          <a:p>
            <a:r>
              <a:rPr lang="el-GR" smtClean="0"/>
              <a:t>Δέσποινα Χατζηφωτιάδου</a:t>
            </a:r>
            <a:endParaRPr lang="fr-FR"/>
          </a:p>
        </p:txBody>
      </p:sp>
      <p:sp>
        <p:nvSpPr>
          <p:cNvPr id="17" name="Slide Number Placeholder 16"/>
          <p:cNvSpPr>
            <a:spLocks noGrp="1"/>
          </p:cNvSpPr>
          <p:nvPr>
            <p:ph type="sldNum" sz="quarter" idx="12"/>
          </p:nvPr>
        </p:nvSpPr>
        <p:spPr/>
        <p:txBody>
          <a:bodyPr/>
          <a:lstStyle/>
          <a:p>
            <a:fld id="{DD6A0079-E3EA-F649-832E-01E6D884025C}" type="slidenum">
              <a:rPr lang="fr-FR" smtClean="0"/>
              <a:t>11</a:t>
            </a:fld>
            <a:endParaRPr lang="fr-FR"/>
          </a:p>
        </p:txBody>
      </p:sp>
    </p:spTree>
    <p:extLst>
      <p:ext uri="{BB962C8B-B14F-4D97-AF65-F5344CB8AC3E}">
        <p14:creationId xmlns:p14="http://schemas.microsoft.com/office/powerpoint/2010/main" val="284679819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342720" y="1098784"/>
            <a:ext cx="7951680" cy="912308"/>
          </a:xfrm>
          <a:ln/>
        </p:spPr>
        <p:txBody>
          <a:bodyPr tIns="25602">
            <a:normAutofit fontScale="90000"/>
          </a:bodyPr>
          <a:lstStyle/>
          <a:p>
            <a:pPr>
              <a:tabLst>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Lst>
            </a:pPr>
            <a:r>
              <a:rPr lang="en-GB" sz="3200" dirty="0" smtClean="0">
                <a:solidFill>
                  <a:srgbClr val="FFFF00"/>
                </a:solidFill>
              </a:rPr>
              <a:t>QCD : Quantum </a:t>
            </a:r>
            <a:r>
              <a:rPr lang="en-GB" sz="3200" dirty="0" err="1" smtClean="0">
                <a:solidFill>
                  <a:srgbClr val="FFFF00"/>
                </a:solidFill>
              </a:rPr>
              <a:t>Chromodynamics</a:t>
            </a:r>
            <a:r>
              <a:rPr lang="en-GB" sz="3200" dirty="0" smtClean="0">
                <a:solidFill>
                  <a:srgbClr val="FFFF00"/>
                </a:solidFill>
              </a:rPr>
              <a:t/>
            </a:r>
            <a:br>
              <a:rPr lang="en-GB" sz="3200" dirty="0" smtClean="0">
                <a:solidFill>
                  <a:srgbClr val="FFFF00"/>
                </a:solidFill>
              </a:rPr>
            </a:br>
            <a:endParaRPr lang="en-US" sz="3200" dirty="0">
              <a:solidFill>
                <a:srgbClr val="FFFF00"/>
              </a:solidFill>
            </a:endParaRPr>
          </a:p>
        </p:txBody>
      </p:sp>
      <p:sp>
        <p:nvSpPr>
          <p:cNvPr id="12291" name="Text Box 3"/>
          <p:cNvSpPr txBox="1">
            <a:spLocks noChangeArrowheads="1"/>
          </p:cNvSpPr>
          <p:nvPr/>
        </p:nvSpPr>
        <p:spPr bwMode="auto">
          <a:xfrm>
            <a:off x="459360" y="3179030"/>
            <a:ext cx="3000960" cy="414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25602" rIns="0" bIns="0" anchor="ctr"/>
          <a:lstStyle>
            <a:lvl1pPr>
              <a:tabLst>
                <a:tab pos="457200" algn="l"/>
                <a:tab pos="914400" algn="l"/>
                <a:tab pos="1371600" algn="l"/>
                <a:tab pos="1828800" algn="l"/>
                <a:tab pos="2286000" algn="l"/>
                <a:tab pos="2743200" algn="l"/>
                <a:tab pos="3200400" algn="l"/>
              </a:tabLst>
              <a:defRPr>
                <a:solidFill>
                  <a:srgbClr val="000000"/>
                </a:solidFill>
                <a:latin typeface="Arial" charset="0"/>
                <a:ea typeface="ＭＳ Ｐゴシック" charset="0"/>
                <a:cs typeface="DejaVu Sans" charset="0"/>
              </a:defRPr>
            </a:lvl1pPr>
            <a:lvl2pPr>
              <a:tabLst>
                <a:tab pos="457200" algn="l"/>
                <a:tab pos="914400" algn="l"/>
                <a:tab pos="1371600" algn="l"/>
                <a:tab pos="1828800" algn="l"/>
                <a:tab pos="2286000" algn="l"/>
                <a:tab pos="2743200" algn="l"/>
                <a:tab pos="3200400" algn="l"/>
              </a:tabLst>
              <a:defRPr>
                <a:solidFill>
                  <a:srgbClr val="000000"/>
                </a:solidFill>
                <a:latin typeface="Arial" charset="0"/>
                <a:ea typeface="ＭＳ Ｐゴシック" charset="0"/>
                <a:cs typeface="DejaVu Sans" charset="0"/>
              </a:defRPr>
            </a:lvl2pPr>
            <a:lvl3pPr>
              <a:tabLst>
                <a:tab pos="457200" algn="l"/>
                <a:tab pos="914400" algn="l"/>
                <a:tab pos="1371600" algn="l"/>
                <a:tab pos="1828800" algn="l"/>
                <a:tab pos="2286000" algn="l"/>
                <a:tab pos="2743200" algn="l"/>
                <a:tab pos="3200400" algn="l"/>
              </a:tabLst>
              <a:defRPr>
                <a:solidFill>
                  <a:srgbClr val="000000"/>
                </a:solidFill>
                <a:latin typeface="Arial" charset="0"/>
                <a:ea typeface="ＭＳ Ｐゴシック" charset="0"/>
                <a:cs typeface="DejaVu Sans" charset="0"/>
              </a:defRPr>
            </a:lvl3pPr>
            <a:lvl4pPr>
              <a:tabLst>
                <a:tab pos="457200" algn="l"/>
                <a:tab pos="914400" algn="l"/>
                <a:tab pos="1371600" algn="l"/>
                <a:tab pos="1828800" algn="l"/>
                <a:tab pos="2286000" algn="l"/>
                <a:tab pos="2743200" algn="l"/>
                <a:tab pos="3200400" algn="l"/>
              </a:tabLst>
              <a:defRPr>
                <a:solidFill>
                  <a:srgbClr val="000000"/>
                </a:solidFill>
                <a:latin typeface="Arial" charset="0"/>
                <a:ea typeface="ＭＳ Ｐゴシック" charset="0"/>
                <a:cs typeface="DejaVu Sans" charset="0"/>
              </a:defRPr>
            </a:lvl4pPr>
            <a:lvl5pPr>
              <a:tabLst>
                <a:tab pos="457200" algn="l"/>
                <a:tab pos="914400" algn="l"/>
                <a:tab pos="1371600" algn="l"/>
                <a:tab pos="1828800" algn="l"/>
                <a:tab pos="2286000" algn="l"/>
                <a:tab pos="2743200" algn="l"/>
                <a:tab pos="3200400" algn="l"/>
              </a:tabLst>
              <a:defRPr>
                <a:solidFill>
                  <a:srgbClr val="000000"/>
                </a:solidFill>
                <a:latin typeface="Arial" charset="0"/>
                <a:ea typeface="ＭＳ Ｐゴシック" charset="0"/>
                <a:cs typeface="DejaVu San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Lst>
              <a:defRPr>
                <a:solidFill>
                  <a:srgbClr val="000000"/>
                </a:solidFill>
                <a:latin typeface="Arial" charset="0"/>
                <a:ea typeface="ＭＳ Ｐゴシック" charset="0"/>
                <a:cs typeface="DejaVu San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Lst>
              <a:defRPr>
                <a:solidFill>
                  <a:srgbClr val="000000"/>
                </a:solidFill>
                <a:latin typeface="Arial" charset="0"/>
                <a:ea typeface="ＭＳ Ｐゴシック" charset="0"/>
                <a:cs typeface="DejaVu San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Lst>
              <a:defRPr>
                <a:solidFill>
                  <a:srgbClr val="000000"/>
                </a:solidFill>
                <a:latin typeface="Arial" charset="0"/>
                <a:ea typeface="ＭＳ Ｐゴシック" charset="0"/>
                <a:cs typeface="DejaVu San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Lst>
              <a:defRPr>
                <a:solidFill>
                  <a:srgbClr val="000000"/>
                </a:solidFill>
                <a:latin typeface="Arial" charset="0"/>
                <a:ea typeface="ＭＳ Ｐゴシック" charset="0"/>
                <a:cs typeface="DejaVu Sans" charset="0"/>
              </a:defRPr>
            </a:lvl9pPr>
          </a:lstStyle>
          <a:p>
            <a:pPr algn="ctr"/>
            <a:r>
              <a:rPr lang="en-US" sz="2900" dirty="0" err="1">
                <a:solidFill>
                  <a:srgbClr val="FFFF00"/>
                </a:solidFill>
              </a:rPr>
              <a:t>i</a:t>
            </a:r>
            <a:r>
              <a:rPr lang="en-US" sz="2400" dirty="0">
                <a:solidFill>
                  <a:srgbClr val="FFFF00"/>
                </a:solidFill>
                <a:latin typeface="Calibri"/>
                <a:cs typeface="Calibri"/>
              </a:rPr>
              <a:t>) hadron </a:t>
            </a:r>
            <a:r>
              <a:rPr lang="en-US" sz="2400" dirty="0" smtClean="0">
                <a:solidFill>
                  <a:srgbClr val="FFFF00"/>
                </a:solidFill>
                <a:latin typeface="Calibri"/>
                <a:cs typeface="Calibri"/>
              </a:rPr>
              <a:t>masses</a:t>
            </a:r>
            <a:endParaRPr lang="en-US" sz="2400" dirty="0">
              <a:solidFill>
                <a:srgbClr val="FFFF00"/>
              </a:solidFill>
              <a:latin typeface="Calibri"/>
              <a:cs typeface="Calibri"/>
            </a:endParaRPr>
          </a:p>
        </p:txBody>
      </p:sp>
      <p:sp>
        <p:nvSpPr>
          <p:cNvPr id="12293" name="Text Box 5"/>
          <p:cNvSpPr txBox="1">
            <a:spLocks noChangeArrowheads="1"/>
          </p:cNvSpPr>
          <p:nvPr/>
        </p:nvSpPr>
        <p:spPr bwMode="auto">
          <a:xfrm>
            <a:off x="4615225" y="3231953"/>
            <a:ext cx="2809149" cy="4324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28224" rIns="0" bIns="0" anchor="ctr"/>
          <a:lstStyle>
            <a:lvl1pPr>
              <a:tabLst>
                <a:tab pos="457200" algn="l"/>
                <a:tab pos="914400" algn="l"/>
                <a:tab pos="1371600" algn="l"/>
                <a:tab pos="1828800" algn="l"/>
                <a:tab pos="2286000" algn="l"/>
                <a:tab pos="2743200" algn="l"/>
              </a:tabLst>
              <a:defRPr>
                <a:solidFill>
                  <a:srgbClr val="000000"/>
                </a:solidFill>
                <a:latin typeface="Arial" charset="0"/>
                <a:ea typeface="ＭＳ Ｐゴシック" charset="0"/>
                <a:cs typeface="DejaVu Sans" charset="0"/>
              </a:defRPr>
            </a:lvl1pPr>
            <a:lvl2pPr>
              <a:tabLst>
                <a:tab pos="457200" algn="l"/>
                <a:tab pos="914400" algn="l"/>
                <a:tab pos="1371600" algn="l"/>
                <a:tab pos="1828800" algn="l"/>
                <a:tab pos="2286000" algn="l"/>
                <a:tab pos="2743200" algn="l"/>
              </a:tabLst>
              <a:defRPr>
                <a:solidFill>
                  <a:srgbClr val="000000"/>
                </a:solidFill>
                <a:latin typeface="Arial" charset="0"/>
                <a:ea typeface="ＭＳ Ｐゴシック" charset="0"/>
                <a:cs typeface="DejaVu Sans" charset="0"/>
              </a:defRPr>
            </a:lvl2pPr>
            <a:lvl3pPr>
              <a:tabLst>
                <a:tab pos="457200" algn="l"/>
                <a:tab pos="914400" algn="l"/>
                <a:tab pos="1371600" algn="l"/>
                <a:tab pos="1828800" algn="l"/>
                <a:tab pos="2286000" algn="l"/>
                <a:tab pos="2743200" algn="l"/>
              </a:tabLst>
              <a:defRPr>
                <a:solidFill>
                  <a:srgbClr val="000000"/>
                </a:solidFill>
                <a:latin typeface="Arial" charset="0"/>
                <a:ea typeface="ＭＳ Ｐゴシック" charset="0"/>
                <a:cs typeface="DejaVu Sans" charset="0"/>
              </a:defRPr>
            </a:lvl3pPr>
            <a:lvl4pPr>
              <a:tabLst>
                <a:tab pos="457200" algn="l"/>
                <a:tab pos="914400" algn="l"/>
                <a:tab pos="1371600" algn="l"/>
                <a:tab pos="1828800" algn="l"/>
                <a:tab pos="2286000" algn="l"/>
                <a:tab pos="2743200" algn="l"/>
              </a:tabLst>
              <a:defRPr>
                <a:solidFill>
                  <a:srgbClr val="000000"/>
                </a:solidFill>
                <a:latin typeface="Arial" charset="0"/>
                <a:ea typeface="ＭＳ Ｐゴシック" charset="0"/>
                <a:cs typeface="DejaVu Sans" charset="0"/>
              </a:defRPr>
            </a:lvl4pPr>
            <a:lvl5pPr>
              <a:tabLst>
                <a:tab pos="457200" algn="l"/>
                <a:tab pos="914400" algn="l"/>
                <a:tab pos="1371600" algn="l"/>
                <a:tab pos="1828800" algn="l"/>
                <a:tab pos="2286000" algn="l"/>
                <a:tab pos="2743200" algn="l"/>
              </a:tabLst>
              <a:defRPr>
                <a:solidFill>
                  <a:srgbClr val="000000"/>
                </a:solidFill>
                <a:latin typeface="Arial" charset="0"/>
                <a:ea typeface="ＭＳ Ｐゴシック" charset="0"/>
                <a:cs typeface="DejaVu San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Lst>
              <a:defRPr>
                <a:solidFill>
                  <a:srgbClr val="000000"/>
                </a:solidFill>
                <a:latin typeface="Arial" charset="0"/>
                <a:ea typeface="ＭＳ Ｐゴシック" charset="0"/>
                <a:cs typeface="DejaVu San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Lst>
              <a:defRPr>
                <a:solidFill>
                  <a:srgbClr val="000000"/>
                </a:solidFill>
                <a:latin typeface="Arial" charset="0"/>
                <a:ea typeface="ＭＳ Ｐゴシック" charset="0"/>
                <a:cs typeface="DejaVu San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Lst>
              <a:defRPr>
                <a:solidFill>
                  <a:srgbClr val="000000"/>
                </a:solidFill>
                <a:latin typeface="Arial" charset="0"/>
                <a:ea typeface="ＭＳ Ｐゴシック" charset="0"/>
                <a:cs typeface="DejaVu San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Lst>
              <a:defRPr>
                <a:solidFill>
                  <a:srgbClr val="000000"/>
                </a:solidFill>
                <a:latin typeface="Arial" charset="0"/>
                <a:ea typeface="ＭＳ Ｐゴシック" charset="0"/>
                <a:cs typeface="DejaVu Sans" charset="0"/>
              </a:defRPr>
            </a:lvl9pPr>
          </a:lstStyle>
          <a:p>
            <a:pPr algn="ctr"/>
            <a:r>
              <a:rPr lang="en-US" sz="2400" dirty="0" smtClean="0">
                <a:solidFill>
                  <a:srgbClr val="FFFF00"/>
                </a:solidFill>
                <a:latin typeface="Calibri"/>
                <a:cs typeface="Calibri"/>
              </a:rPr>
              <a:t>ii) confinement</a:t>
            </a:r>
            <a:endParaRPr lang="en-US" sz="2400" dirty="0">
              <a:solidFill>
                <a:srgbClr val="FFFF00"/>
              </a:solidFill>
              <a:latin typeface="Calibri"/>
              <a:cs typeface="Calibri"/>
            </a:endParaRPr>
          </a:p>
        </p:txBody>
      </p:sp>
      <p:sp>
        <p:nvSpPr>
          <p:cNvPr id="7" name="TextBox 6"/>
          <p:cNvSpPr txBox="1"/>
          <p:nvPr/>
        </p:nvSpPr>
        <p:spPr>
          <a:xfrm>
            <a:off x="1494115" y="2408584"/>
            <a:ext cx="6683891" cy="461665"/>
          </a:xfrm>
          <a:prstGeom prst="rect">
            <a:avLst/>
          </a:prstGeom>
          <a:noFill/>
        </p:spPr>
        <p:txBody>
          <a:bodyPr wrap="none" rtlCol="0">
            <a:spAutoFit/>
          </a:bodyPr>
          <a:lstStyle/>
          <a:p>
            <a:r>
              <a:rPr lang="el-GR" sz="2400" dirty="0" smtClean="0">
                <a:solidFill>
                  <a:srgbClr val="FFFF00"/>
                </a:solidFill>
              </a:rPr>
              <a:t>Τα δύο «μυστήρια» της κβαντικής χρωμοδυναμικής</a:t>
            </a:r>
            <a:endParaRPr lang="fr-FR" sz="2400" dirty="0"/>
          </a:p>
        </p:txBody>
      </p:sp>
      <p:sp>
        <p:nvSpPr>
          <p:cNvPr id="9" name="Date Placeholder 8"/>
          <p:cNvSpPr>
            <a:spLocks noGrp="1"/>
          </p:cNvSpPr>
          <p:nvPr>
            <p:ph type="dt" sz="half" idx="10"/>
          </p:nvPr>
        </p:nvSpPr>
        <p:spPr/>
        <p:txBody>
          <a:bodyPr/>
          <a:lstStyle/>
          <a:p>
            <a:r>
              <a:rPr lang="en-GB" smtClean="0"/>
              <a:t>CERN 17.3.2015 </a:t>
            </a:r>
            <a:endParaRPr lang="fr-FR"/>
          </a:p>
        </p:txBody>
      </p:sp>
      <p:sp>
        <p:nvSpPr>
          <p:cNvPr id="10" name="Footer Placeholder 9"/>
          <p:cNvSpPr>
            <a:spLocks noGrp="1"/>
          </p:cNvSpPr>
          <p:nvPr>
            <p:ph type="ftr" sz="quarter" idx="11"/>
          </p:nvPr>
        </p:nvSpPr>
        <p:spPr/>
        <p:txBody>
          <a:bodyPr/>
          <a:lstStyle/>
          <a:p>
            <a:r>
              <a:rPr lang="el-GR" smtClean="0"/>
              <a:t>Δέσποινα Χατζηφωτιάδου</a:t>
            </a:r>
            <a:endParaRPr lang="fr-FR"/>
          </a:p>
        </p:txBody>
      </p:sp>
      <p:sp>
        <p:nvSpPr>
          <p:cNvPr id="11" name="Slide Number Placeholder 10"/>
          <p:cNvSpPr>
            <a:spLocks noGrp="1"/>
          </p:cNvSpPr>
          <p:nvPr>
            <p:ph type="sldNum" sz="quarter" idx="12"/>
          </p:nvPr>
        </p:nvSpPr>
        <p:spPr/>
        <p:txBody>
          <a:bodyPr/>
          <a:lstStyle/>
          <a:p>
            <a:fld id="{DD6A0079-E3EA-F649-832E-01E6D884025C}" type="slidenum">
              <a:rPr lang="fr-FR" smtClean="0"/>
              <a:t>12</a:t>
            </a:fld>
            <a:endParaRPr lang="fr-FR"/>
          </a:p>
        </p:txBody>
      </p:sp>
    </p:spTree>
    <p:extLst>
      <p:ext uri="{BB962C8B-B14F-4D97-AF65-F5344CB8AC3E}">
        <p14:creationId xmlns:p14="http://schemas.microsoft.com/office/powerpoint/2010/main" val="2064275944"/>
      </p:ext>
    </p:extLst>
  </p:cSld>
  <p:clrMapOvr>
    <a:masterClrMapping/>
  </p:clrMapOvr>
  <p:transition xmlns:p14="http://schemas.microsoft.com/office/powerpoint/2010/main" spd="med"/>
  <p:timing>
    <p:tnLst>
      <p:par>
        <p:cTn xmlns:p14="http://schemas.microsoft.com/office/powerpoint/2010/main" id="1" dur="indefinite"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473200" y="2431955"/>
            <a:ext cx="5473699" cy="3378200"/>
          </a:xfrm>
          <a:prstGeom prst="roundRect">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grpSp>
        <p:nvGrpSpPr>
          <p:cNvPr id="39" name="Group 38"/>
          <p:cNvGrpSpPr/>
          <p:nvPr/>
        </p:nvGrpSpPr>
        <p:grpSpPr>
          <a:xfrm>
            <a:off x="1854199" y="3972901"/>
            <a:ext cx="1143000" cy="1038225"/>
            <a:chOff x="7085013" y="1735138"/>
            <a:chExt cx="1143000" cy="1038225"/>
          </a:xfrm>
        </p:grpSpPr>
        <p:sp>
          <p:nvSpPr>
            <p:cNvPr id="40" name="Oval 55"/>
            <p:cNvSpPr>
              <a:spLocks noChangeArrowheads="1"/>
            </p:cNvSpPr>
            <p:nvPr/>
          </p:nvSpPr>
          <p:spPr bwMode="auto">
            <a:xfrm>
              <a:off x="7550151" y="1825625"/>
              <a:ext cx="304800" cy="276225"/>
            </a:xfrm>
            <a:prstGeom prst="ellipse">
              <a:avLst/>
            </a:prstGeom>
            <a:gradFill rotWithShape="1">
              <a:gsLst>
                <a:gs pos="0">
                  <a:srgbClr val="3366FF"/>
                </a:gs>
                <a:gs pos="100000">
                  <a:srgbClr val="4CDEF2"/>
                </a:gs>
              </a:gsLst>
              <a:path path="shape">
                <a:fillToRect l="50000" t="50000" r="50000" b="50000"/>
              </a:path>
            </a:gradFill>
            <a:ln>
              <a:noFill/>
            </a:ln>
            <a:extLst/>
          </p:spPr>
          <p:txBody>
            <a:bodyPr wrap="none" anchor="ctr"/>
            <a:lstStyle/>
            <a:p>
              <a:pPr algn="ctr" eaLnBrk="0" hangingPunct="0"/>
              <a:endParaRPr lang="fr-FR"/>
            </a:p>
          </p:txBody>
        </p:sp>
        <p:sp>
          <p:nvSpPr>
            <p:cNvPr id="41" name="Oval 54"/>
            <p:cNvSpPr>
              <a:spLocks noChangeArrowheads="1"/>
            </p:cNvSpPr>
            <p:nvPr/>
          </p:nvSpPr>
          <p:spPr bwMode="auto">
            <a:xfrm>
              <a:off x="7702551" y="2297112"/>
              <a:ext cx="304800" cy="276225"/>
            </a:xfrm>
            <a:prstGeom prst="ellipse">
              <a:avLst/>
            </a:prstGeom>
            <a:gradFill rotWithShape="1">
              <a:gsLst>
                <a:gs pos="0">
                  <a:srgbClr val="9CFA5C"/>
                </a:gs>
                <a:gs pos="100000">
                  <a:srgbClr val="26EA2B"/>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sp>
          <p:nvSpPr>
            <p:cNvPr id="42" name="Oval 53"/>
            <p:cNvSpPr>
              <a:spLocks noChangeArrowheads="1"/>
            </p:cNvSpPr>
            <p:nvPr/>
          </p:nvSpPr>
          <p:spPr bwMode="auto">
            <a:xfrm>
              <a:off x="7245351" y="2159000"/>
              <a:ext cx="304800" cy="276225"/>
            </a:xfrm>
            <a:prstGeom prst="ellipse">
              <a:avLst/>
            </a:prstGeom>
            <a:gradFill rotWithShape="1">
              <a:gsLst>
                <a:gs pos="0">
                  <a:srgbClr val="FE7C72"/>
                </a:gs>
                <a:gs pos="100000">
                  <a:srgbClr val="FF5050"/>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sp>
          <p:nvSpPr>
            <p:cNvPr id="43" name="Oval 52"/>
            <p:cNvSpPr>
              <a:spLocks noChangeArrowheads="1"/>
            </p:cNvSpPr>
            <p:nvPr/>
          </p:nvSpPr>
          <p:spPr bwMode="auto">
            <a:xfrm>
              <a:off x="7085013" y="1735138"/>
              <a:ext cx="1143000" cy="1038225"/>
            </a:xfrm>
            <a:prstGeom prst="ellipse">
              <a:avLst/>
            </a:prstGeom>
            <a:gradFill flip="none" rotWithShape="1">
              <a:gsLst>
                <a:gs pos="0">
                  <a:srgbClr val="FFFFFF">
                    <a:alpha val="83000"/>
                  </a:srgbClr>
                </a:gs>
                <a:gs pos="100000">
                  <a:srgbClr val="B2B2B2">
                    <a:alpha val="83000"/>
                  </a:srgbClr>
                </a:gs>
              </a:gsLst>
              <a:path path="shape">
                <a:fillToRect l="50000" t="50000" r="50000" b="50000"/>
              </a:path>
              <a:tileRect/>
            </a:gradFill>
            <a:ln>
              <a:noFill/>
            </a:ln>
            <a:extLst/>
          </p:spPr>
          <p:txBody>
            <a:bodyPr wrap="none" anchor="ctr"/>
            <a:lstStyle/>
            <a:p>
              <a:pPr algn="ctr" eaLnBrk="0" hangingPunct="0"/>
              <a:endParaRPr lang="fr-FR"/>
            </a:p>
          </p:txBody>
        </p:sp>
      </p:grpSp>
      <p:grpSp>
        <p:nvGrpSpPr>
          <p:cNvPr id="4" name="Group 3"/>
          <p:cNvGrpSpPr/>
          <p:nvPr/>
        </p:nvGrpSpPr>
        <p:grpSpPr>
          <a:xfrm>
            <a:off x="1828799" y="4569801"/>
            <a:ext cx="1143000" cy="1038225"/>
            <a:chOff x="7085013" y="1735138"/>
            <a:chExt cx="1143000" cy="1038225"/>
          </a:xfrm>
        </p:grpSpPr>
        <p:sp>
          <p:nvSpPr>
            <p:cNvPr id="35" name="Oval 55"/>
            <p:cNvSpPr>
              <a:spLocks noChangeArrowheads="1"/>
            </p:cNvSpPr>
            <p:nvPr/>
          </p:nvSpPr>
          <p:spPr bwMode="auto">
            <a:xfrm>
              <a:off x="7550151" y="1825625"/>
              <a:ext cx="304800" cy="276225"/>
            </a:xfrm>
            <a:prstGeom prst="ellipse">
              <a:avLst/>
            </a:prstGeom>
            <a:gradFill rotWithShape="1">
              <a:gsLst>
                <a:gs pos="0">
                  <a:srgbClr val="3366FF"/>
                </a:gs>
                <a:gs pos="100000">
                  <a:srgbClr val="4CDEF2"/>
                </a:gs>
              </a:gsLst>
              <a:path path="shape">
                <a:fillToRect l="50000" t="50000" r="50000" b="50000"/>
              </a:path>
            </a:gradFill>
            <a:ln>
              <a:noFill/>
            </a:ln>
            <a:extLst/>
          </p:spPr>
          <p:txBody>
            <a:bodyPr wrap="none" anchor="ctr"/>
            <a:lstStyle/>
            <a:p>
              <a:pPr algn="ctr" eaLnBrk="0" hangingPunct="0"/>
              <a:endParaRPr lang="fr-FR"/>
            </a:p>
          </p:txBody>
        </p:sp>
        <p:sp>
          <p:nvSpPr>
            <p:cNvPr id="36" name="Oval 54"/>
            <p:cNvSpPr>
              <a:spLocks noChangeArrowheads="1"/>
            </p:cNvSpPr>
            <p:nvPr/>
          </p:nvSpPr>
          <p:spPr bwMode="auto">
            <a:xfrm>
              <a:off x="7702551" y="2297112"/>
              <a:ext cx="304800" cy="276225"/>
            </a:xfrm>
            <a:prstGeom prst="ellipse">
              <a:avLst/>
            </a:prstGeom>
            <a:gradFill rotWithShape="1">
              <a:gsLst>
                <a:gs pos="0">
                  <a:srgbClr val="9CFA5C"/>
                </a:gs>
                <a:gs pos="100000">
                  <a:srgbClr val="26EA2B"/>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sp>
          <p:nvSpPr>
            <p:cNvPr id="37" name="Oval 53"/>
            <p:cNvSpPr>
              <a:spLocks noChangeArrowheads="1"/>
            </p:cNvSpPr>
            <p:nvPr/>
          </p:nvSpPr>
          <p:spPr bwMode="auto">
            <a:xfrm>
              <a:off x="7245351" y="2159000"/>
              <a:ext cx="304800" cy="276225"/>
            </a:xfrm>
            <a:prstGeom prst="ellipse">
              <a:avLst/>
            </a:prstGeom>
            <a:gradFill rotWithShape="1">
              <a:gsLst>
                <a:gs pos="0">
                  <a:srgbClr val="FE7C72"/>
                </a:gs>
                <a:gs pos="100000">
                  <a:srgbClr val="FF5050"/>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sp>
          <p:nvSpPr>
            <p:cNvPr id="13" name="Oval 52"/>
            <p:cNvSpPr>
              <a:spLocks noChangeArrowheads="1"/>
            </p:cNvSpPr>
            <p:nvPr/>
          </p:nvSpPr>
          <p:spPr bwMode="auto">
            <a:xfrm>
              <a:off x="7085013" y="1735138"/>
              <a:ext cx="1143000" cy="1038225"/>
            </a:xfrm>
            <a:prstGeom prst="ellipse">
              <a:avLst/>
            </a:prstGeom>
            <a:gradFill flip="none" rotWithShape="1">
              <a:gsLst>
                <a:gs pos="0">
                  <a:srgbClr val="FFFFFF">
                    <a:alpha val="83000"/>
                  </a:srgbClr>
                </a:gs>
                <a:gs pos="100000">
                  <a:srgbClr val="B2B2B2">
                    <a:alpha val="83000"/>
                  </a:srgbClr>
                </a:gs>
              </a:gsLst>
              <a:path path="shape">
                <a:fillToRect l="50000" t="50000" r="50000" b="50000"/>
              </a:path>
              <a:tileRect/>
            </a:gradFill>
            <a:ln>
              <a:noFill/>
            </a:ln>
            <a:extLst/>
          </p:spPr>
          <p:txBody>
            <a:bodyPr wrap="none" anchor="ctr"/>
            <a:lstStyle/>
            <a:p>
              <a:pPr algn="ctr" eaLnBrk="0" hangingPunct="0"/>
              <a:endParaRPr lang="fr-FR"/>
            </a:p>
          </p:txBody>
        </p:sp>
      </p:grpSp>
      <p:sp>
        <p:nvSpPr>
          <p:cNvPr id="3" name="Content Placeholder 2"/>
          <p:cNvSpPr>
            <a:spLocks noGrp="1"/>
          </p:cNvSpPr>
          <p:nvPr>
            <p:ph idx="1"/>
          </p:nvPr>
        </p:nvSpPr>
        <p:spPr>
          <a:xfrm>
            <a:off x="457200" y="912201"/>
            <a:ext cx="8229600" cy="4525963"/>
          </a:xfrm>
        </p:spPr>
        <p:txBody>
          <a:bodyPr/>
          <a:lstStyle/>
          <a:p>
            <a:pPr marL="457200" lvl="1" indent="0">
              <a:buNone/>
            </a:pPr>
            <a:r>
              <a:rPr lang="el-GR" dirty="0" smtClean="0">
                <a:solidFill>
                  <a:srgbClr val="FFFFFF"/>
                </a:solidFill>
              </a:rPr>
              <a:t>Πώς </a:t>
            </a:r>
            <a:r>
              <a:rPr lang="el-GR" dirty="0">
                <a:solidFill>
                  <a:srgbClr val="FFFFFF"/>
                </a:solidFill>
              </a:rPr>
              <a:t>δημιουργείται η μάζα των αδρονίων;</a:t>
            </a:r>
            <a:endParaRPr lang="en-US" dirty="0">
              <a:solidFill>
                <a:srgbClr val="FFFFFF"/>
              </a:solidFill>
            </a:endParaRPr>
          </a:p>
        </p:txBody>
      </p:sp>
      <p:sp>
        <p:nvSpPr>
          <p:cNvPr id="6" name="Oval 55"/>
          <p:cNvSpPr>
            <a:spLocks noChangeArrowheads="1"/>
          </p:cNvSpPr>
          <p:nvPr/>
        </p:nvSpPr>
        <p:spPr bwMode="auto">
          <a:xfrm>
            <a:off x="6248400" y="4671401"/>
            <a:ext cx="304800" cy="276225"/>
          </a:xfrm>
          <a:prstGeom prst="ellipse">
            <a:avLst/>
          </a:prstGeom>
          <a:gradFill rotWithShape="1">
            <a:gsLst>
              <a:gs pos="0">
                <a:srgbClr val="3366FF"/>
              </a:gs>
              <a:gs pos="100000">
                <a:srgbClr val="4CDEF2"/>
              </a:gs>
            </a:gsLst>
            <a:path path="shape">
              <a:fillToRect l="50000" t="50000" r="50000" b="50000"/>
            </a:path>
          </a:gradFill>
          <a:ln>
            <a:noFill/>
          </a:ln>
          <a:extLst/>
        </p:spPr>
        <p:txBody>
          <a:bodyPr wrap="none" anchor="ctr"/>
          <a:lstStyle/>
          <a:p>
            <a:pPr algn="ctr" eaLnBrk="0" hangingPunct="0"/>
            <a:endParaRPr lang="fr-FR"/>
          </a:p>
        </p:txBody>
      </p:sp>
      <p:sp>
        <p:nvSpPr>
          <p:cNvPr id="7" name="Oval 54"/>
          <p:cNvSpPr>
            <a:spLocks noChangeArrowheads="1"/>
          </p:cNvSpPr>
          <p:nvPr/>
        </p:nvSpPr>
        <p:spPr bwMode="auto">
          <a:xfrm>
            <a:off x="5900738" y="4699976"/>
            <a:ext cx="304800" cy="276225"/>
          </a:xfrm>
          <a:prstGeom prst="ellipse">
            <a:avLst/>
          </a:prstGeom>
          <a:gradFill rotWithShape="1">
            <a:gsLst>
              <a:gs pos="0">
                <a:srgbClr val="9CFA5C"/>
              </a:gs>
              <a:gs pos="100000">
                <a:srgbClr val="26EA2B"/>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sp>
        <p:nvSpPr>
          <p:cNvPr id="8" name="Oval 53"/>
          <p:cNvSpPr>
            <a:spLocks noChangeArrowheads="1"/>
          </p:cNvSpPr>
          <p:nvPr/>
        </p:nvSpPr>
        <p:spPr bwMode="auto">
          <a:xfrm>
            <a:off x="5562600" y="4671401"/>
            <a:ext cx="304800" cy="276225"/>
          </a:xfrm>
          <a:prstGeom prst="ellipse">
            <a:avLst/>
          </a:prstGeom>
          <a:gradFill rotWithShape="1">
            <a:gsLst>
              <a:gs pos="0">
                <a:srgbClr val="FE7C72"/>
              </a:gs>
              <a:gs pos="100000">
                <a:srgbClr val="FF5050"/>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sp>
        <p:nvSpPr>
          <p:cNvPr id="10" name="Oval 55"/>
          <p:cNvSpPr>
            <a:spLocks noChangeArrowheads="1"/>
          </p:cNvSpPr>
          <p:nvPr/>
        </p:nvSpPr>
        <p:spPr bwMode="auto">
          <a:xfrm>
            <a:off x="6248400" y="3985601"/>
            <a:ext cx="304800" cy="276225"/>
          </a:xfrm>
          <a:prstGeom prst="ellipse">
            <a:avLst/>
          </a:prstGeom>
          <a:gradFill rotWithShape="1">
            <a:gsLst>
              <a:gs pos="0">
                <a:srgbClr val="3366FF"/>
              </a:gs>
              <a:gs pos="100000">
                <a:srgbClr val="4CDEF2"/>
              </a:gs>
            </a:gsLst>
            <a:path path="shape">
              <a:fillToRect l="50000" t="50000" r="50000" b="50000"/>
            </a:path>
          </a:gradFill>
          <a:ln>
            <a:noFill/>
          </a:ln>
          <a:extLst/>
        </p:spPr>
        <p:txBody>
          <a:bodyPr wrap="none" anchor="ctr"/>
          <a:lstStyle/>
          <a:p>
            <a:pPr algn="ctr" eaLnBrk="0" hangingPunct="0"/>
            <a:endParaRPr lang="fr-FR"/>
          </a:p>
        </p:txBody>
      </p:sp>
      <p:sp>
        <p:nvSpPr>
          <p:cNvPr id="11" name="Oval 54"/>
          <p:cNvSpPr>
            <a:spLocks noChangeArrowheads="1"/>
          </p:cNvSpPr>
          <p:nvPr/>
        </p:nvSpPr>
        <p:spPr bwMode="auto">
          <a:xfrm>
            <a:off x="5900738" y="4014176"/>
            <a:ext cx="304800" cy="276225"/>
          </a:xfrm>
          <a:prstGeom prst="ellipse">
            <a:avLst/>
          </a:prstGeom>
          <a:gradFill rotWithShape="1">
            <a:gsLst>
              <a:gs pos="0">
                <a:srgbClr val="9CFA5C"/>
              </a:gs>
              <a:gs pos="100000">
                <a:srgbClr val="26EA2B"/>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sp>
        <p:nvSpPr>
          <p:cNvPr id="12" name="Oval 53"/>
          <p:cNvSpPr>
            <a:spLocks noChangeArrowheads="1"/>
          </p:cNvSpPr>
          <p:nvPr/>
        </p:nvSpPr>
        <p:spPr bwMode="auto">
          <a:xfrm>
            <a:off x="5562600" y="3985601"/>
            <a:ext cx="304800" cy="276225"/>
          </a:xfrm>
          <a:prstGeom prst="ellipse">
            <a:avLst/>
          </a:prstGeom>
          <a:gradFill rotWithShape="1">
            <a:gsLst>
              <a:gs pos="0">
                <a:srgbClr val="FE7C72"/>
              </a:gs>
              <a:gs pos="100000">
                <a:srgbClr val="FF5050"/>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grpSp>
        <p:nvGrpSpPr>
          <p:cNvPr id="14" name="Group 32"/>
          <p:cNvGrpSpPr>
            <a:grpSpLocks/>
          </p:cNvGrpSpPr>
          <p:nvPr/>
        </p:nvGrpSpPr>
        <p:grpSpPr bwMode="auto">
          <a:xfrm>
            <a:off x="1828800" y="2766401"/>
            <a:ext cx="4876800" cy="2895600"/>
            <a:chOff x="1152" y="480"/>
            <a:chExt cx="3072" cy="1824"/>
          </a:xfrm>
        </p:grpSpPr>
        <p:sp>
          <p:nvSpPr>
            <p:cNvPr id="15" name="AutoShape 20"/>
            <p:cNvSpPr>
              <a:spLocks noChangeArrowheads="1"/>
            </p:cNvSpPr>
            <p:nvPr/>
          </p:nvSpPr>
          <p:spPr bwMode="auto">
            <a:xfrm rot="-1150740">
              <a:off x="1296" y="864"/>
              <a:ext cx="2784" cy="48"/>
            </a:xfrm>
            <a:prstGeom prst="cube">
              <a:avLst>
                <a:gd name="adj" fmla="val 25000"/>
              </a:avLst>
            </a:prstGeom>
            <a:solidFill>
              <a:schemeClr val="bg2"/>
            </a:solidFill>
            <a:ln w="12700" cap="sq">
              <a:solidFill>
                <a:schemeClr val="bg1"/>
              </a:solidFill>
              <a:miter lim="800000"/>
              <a:headEnd type="none" w="sm" len="sm"/>
              <a:tailEnd type="none" w="sm" len="sm"/>
            </a:ln>
          </p:spPr>
          <p:txBody>
            <a:bodyPr wrap="none" anchor="ctr"/>
            <a:lstStyle/>
            <a:p>
              <a:pPr algn="ctr" eaLnBrk="0" hangingPunct="0"/>
              <a:endParaRPr lang="fr-FR"/>
            </a:p>
          </p:txBody>
        </p:sp>
        <p:grpSp>
          <p:nvGrpSpPr>
            <p:cNvPr id="16" name="Group 29"/>
            <p:cNvGrpSpPr>
              <a:grpSpLocks/>
            </p:cNvGrpSpPr>
            <p:nvPr/>
          </p:nvGrpSpPr>
          <p:grpSpPr bwMode="auto">
            <a:xfrm>
              <a:off x="1152" y="1296"/>
              <a:ext cx="768" cy="1008"/>
              <a:chOff x="1152" y="912"/>
              <a:chExt cx="768" cy="1008"/>
            </a:xfrm>
          </p:grpSpPr>
          <p:sp>
            <p:nvSpPr>
              <p:cNvPr id="21" name="AutoShape 22"/>
              <p:cNvSpPr>
                <a:spLocks noChangeArrowheads="1"/>
              </p:cNvSpPr>
              <p:nvPr/>
            </p:nvSpPr>
            <p:spPr bwMode="auto">
              <a:xfrm rot="-5400000">
                <a:off x="1440" y="1440"/>
                <a:ext cx="192" cy="768"/>
              </a:xfrm>
              <a:prstGeom prst="moon">
                <a:avLst>
                  <a:gd name="adj" fmla="val 50000"/>
                </a:avLst>
              </a:prstGeom>
              <a:solidFill>
                <a:schemeClr val="bg2"/>
              </a:solidFill>
              <a:ln w="12700" cap="sq">
                <a:solidFill>
                  <a:schemeClr val="bg1"/>
                </a:solidFill>
                <a:miter lim="800000"/>
                <a:headEnd type="none" w="sm" len="sm"/>
                <a:tailEnd type="none" w="sm" len="sm"/>
              </a:ln>
            </p:spPr>
            <p:txBody>
              <a:bodyPr wrap="none" anchor="ctr"/>
              <a:lstStyle/>
              <a:p>
                <a:pPr algn="ctr" eaLnBrk="0" hangingPunct="0"/>
                <a:endParaRPr lang="fr-FR"/>
              </a:p>
            </p:txBody>
          </p:sp>
          <p:sp>
            <p:nvSpPr>
              <p:cNvPr id="22" name="Line 23"/>
              <p:cNvSpPr>
                <a:spLocks noChangeShapeType="1"/>
              </p:cNvSpPr>
              <p:nvPr/>
            </p:nvSpPr>
            <p:spPr bwMode="auto">
              <a:xfrm flipV="1">
                <a:off x="1152"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sp>
            <p:nvSpPr>
              <p:cNvPr id="23" name="Line 24"/>
              <p:cNvSpPr>
                <a:spLocks noChangeShapeType="1"/>
              </p:cNvSpPr>
              <p:nvPr/>
            </p:nvSpPr>
            <p:spPr bwMode="auto">
              <a:xfrm flipH="1" flipV="1">
                <a:off x="1536"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grpSp>
        <p:grpSp>
          <p:nvGrpSpPr>
            <p:cNvPr id="17" name="Group 30"/>
            <p:cNvGrpSpPr>
              <a:grpSpLocks/>
            </p:cNvGrpSpPr>
            <p:nvPr/>
          </p:nvGrpSpPr>
          <p:grpSpPr bwMode="auto">
            <a:xfrm>
              <a:off x="3456" y="480"/>
              <a:ext cx="768" cy="1008"/>
              <a:chOff x="3456" y="912"/>
              <a:chExt cx="768" cy="1008"/>
            </a:xfrm>
          </p:grpSpPr>
          <p:sp>
            <p:nvSpPr>
              <p:cNvPr id="18" name="AutoShape 26"/>
              <p:cNvSpPr>
                <a:spLocks noChangeArrowheads="1"/>
              </p:cNvSpPr>
              <p:nvPr/>
            </p:nvSpPr>
            <p:spPr bwMode="auto">
              <a:xfrm rot="-5400000">
                <a:off x="3744" y="1440"/>
                <a:ext cx="192" cy="768"/>
              </a:xfrm>
              <a:prstGeom prst="moon">
                <a:avLst>
                  <a:gd name="adj" fmla="val 50000"/>
                </a:avLst>
              </a:prstGeom>
              <a:solidFill>
                <a:schemeClr val="bg2"/>
              </a:solidFill>
              <a:ln w="12700" cap="sq">
                <a:solidFill>
                  <a:schemeClr val="bg1"/>
                </a:solidFill>
                <a:miter lim="800000"/>
                <a:headEnd type="none" w="sm" len="sm"/>
                <a:tailEnd type="none" w="sm" len="sm"/>
              </a:ln>
            </p:spPr>
            <p:txBody>
              <a:bodyPr wrap="none" anchor="ctr"/>
              <a:lstStyle/>
              <a:p>
                <a:pPr algn="ctr" eaLnBrk="0" hangingPunct="0"/>
                <a:endParaRPr lang="fr-FR"/>
              </a:p>
            </p:txBody>
          </p:sp>
          <p:sp>
            <p:nvSpPr>
              <p:cNvPr id="19" name="Line 27"/>
              <p:cNvSpPr>
                <a:spLocks noChangeShapeType="1"/>
              </p:cNvSpPr>
              <p:nvPr/>
            </p:nvSpPr>
            <p:spPr bwMode="auto">
              <a:xfrm flipV="1">
                <a:off x="3456"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sp>
            <p:nvSpPr>
              <p:cNvPr id="20" name="Line 28"/>
              <p:cNvSpPr>
                <a:spLocks noChangeShapeType="1"/>
              </p:cNvSpPr>
              <p:nvPr/>
            </p:nvSpPr>
            <p:spPr bwMode="auto">
              <a:xfrm flipH="1" flipV="1">
                <a:off x="3840"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grpSp>
      </p:grpSp>
      <p:sp>
        <p:nvSpPr>
          <p:cNvPr id="24" name="AutoShape 5"/>
          <p:cNvSpPr>
            <a:spLocks noChangeArrowheads="1"/>
          </p:cNvSpPr>
          <p:nvPr/>
        </p:nvSpPr>
        <p:spPr bwMode="auto">
          <a:xfrm>
            <a:off x="3886200" y="3452201"/>
            <a:ext cx="762000" cy="2286000"/>
          </a:xfrm>
          <a:prstGeom prst="triangle">
            <a:avLst>
              <a:gd name="adj" fmla="val 50000"/>
            </a:avLst>
          </a:prstGeom>
          <a:solidFill>
            <a:schemeClr val="bg2"/>
          </a:solidFill>
          <a:ln w="12700" cap="sq">
            <a:solidFill>
              <a:schemeClr val="bg1"/>
            </a:solidFill>
            <a:miter lim="800000"/>
            <a:headEnd type="none" w="sm" len="sm"/>
            <a:tailEnd type="none" w="sm" len="sm"/>
          </a:ln>
        </p:spPr>
        <p:txBody>
          <a:bodyPr wrap="none" anchor="ctr"/>
          <a:lstStyle/>
          <a:p>
            <a:pPr algn="ctr" eaLnBrk="0" hangingPunct="0"/>
            <a:endParaRPr lang="fr-FR" dirty="0"/>
          </a:p>
        </p:txBody>
      </p:sp>
      <p:grpSp>
        <p:nvGrpSpPr>
          <p:cNvPr id="25" name="Group 31"/>
          <p:cNvGrpSpPr>
            <a:grpSpLocks/>
          </p:cNvGrpSpPr>
          <p:nvPr/>
        </p:nvGrpSpPr>
        <p:grpSpPr bwMode="auto">
          <a:xfrm>
            <a:off x="1828800" y="3376001"/>
            <a:ext cx="4876800" cy="1676400"/>
            <a:chOff x="1152" y="864"/>
            <a:chExt cx="3072" cy="1056"/>
          </a:xfrm>
        </p:grpSpPr>
        <p:sp>
          <p:nvSpPr>
            <p:cNvPr id="26" name="AutoShape 6"/>
            <p:cNvSpPr>
              <a:spLocks noChangeArrowheads="1"/>
            </p:cNvSpPr>
            <p:nvPr/>
          </p:nvSpPr>
          <p:spPr bwMode="auto">
            <a:xfrm>
              <a:off x="1296" y="864"/>
              <a:ext cx="2784" cy="48"/>
            </a:xfrm>
            <a:prstGeom prst="cube">
              <a:avLst>
                <a:gd name="adj" fmla="val 25000"/>
              </a:avLst>
            </a:prstGeom>
            <a:solidFill>
              <a:schemeClr val="bg2"/>
            </a:solidFill>
            <a:ln w="12700" cap="sq">
              <a:solidFill>
                <a:schemeClr val="bg1"/>
              </a:solidFill>
              <a:miter lim="800000"/>
              <a:headEnd type="none" w="sm" len="sm"/>
              <a:tailEnd type="none" w="sm" len="sm"/>
            </a:ln>
          </p:spPr>
          <p:txBody>
            <a:bodyPr wrap="none" anchor="ctr"/>
            <a:lstStyle/>
            <a:p>
              <a:pPr algn="ctr" eaLnBrk="0" hangingPunct="0"/>
              <a:endParaRPr lang="fr-FR"/>
            </a:p>
          </p:txBody>
        </p:sp>
        <p:grpSp>
          <p:nvGrpSpPr>
            <p:cNvPr id="27" name="Group 15"/>
            <p:cNvGrpSpPr>
              <a:grpSpLocks/>
            </p:cNvGrpSpPr>
            <p:nvPr/>
          </p:nvGrpSpPr>
          <p:grpSpPr bwMode="auto">
            <a:xfrm>
              <a:off x="1152" y="912"/>
              <a:ext cx="768" cy="1008"/>
              <a:chOff x="1152" y="912"/>
              <a:chExt cx="768" cy="1008"/>
            </a:xfrm>
          </p:grpSpPr>
          <p:sp>
            <p:nvSpPr>
              <p:cNvPr id="32" name="AutoShape 7"/>
              <p:cNvSpPr>
                <a:spLocks noChangeArrowheads="1"/>
              </p:cNvSpPr>
              <p:nvPr/>
            </p:nvSpPr>
            <p:spPr bwMode="auto">
              <a:xfrm rot="-5400000">
                <a:off x="1440" y="1440"/>
                <a:ext cx="192" cy="768"/>
              </a:xfrm>
              <a:prstGeom prst="moon">
                <a:avLst>
                  <a:gd name="adj" fmla="val 50000"/>
                </a:avLst>
              </a:prstGeom>
              <a:solidFill>
                <a:schemeClr val="bg2"/>
              </a:solidFill>
              <a:ln w="12700" cap="sq">
                <a:solidFill>
                  <a:schemeClr val="bg1"/>
                </a:solidFill>
                <a:miter lim="800000"/>
                <a:headEnd type="none" w="sm" len="sm"/>
                <a:tailEnd type="none" w="sm" len="sm"/>
              </a:ln>
            </p:spPr>
            <p:txBody>
              <a:bodyPr wrap="none" anchor="ctr"/>
              <a:lstStyle/>
              <a:p>
                <a:pPr algn="ctr" eaLnBrk="0" hangingPunct="0"/>
                <a:endParaRPr lang="fr-FR"/>
              </a:p>
            </p:txBody>
          </p:sp>
          <p:sp>
            <p:nvSpPr>
              <p:cNvPr id="33" name="Line 8"/>
              <p:cNvSpPr>
                <a:spLocks noChangeShapeType="1"/>
              </p:cNvSpPr>
              <p:nvPr/>
            </p:nvSpPr>
            <p:spPr bwMode="auto">
              <a:xfrm flipV="1">
                <a:off x="1152"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sp>
            <p:nvSpPr>
              <p:cNvPr id="34" name="Line 9"/>
              <p:cNvSpPr>
                <a:spLocks noChangeShapeType="1"/>
              </p:cNvSpPr>
              <p:nvPr/>
            </p:nvSpPr>
            <p:spPr bwMode="auto">
              <a:xfrm flipH="1" flipV="1">
                <a:off x="1536"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grpSp>
        <p:grpSp>
          <p:nvGrpSpPr>
            <p:cNvPr id="28" name="Group 16"/>
            <p:cNvGrpSpPr>
              <a:grpSpLocks/>
            </p:cNvGrpSpPr>
            <p:nvPr/>
          </p:nvGrpSpPr>
          <p:grpSpPr bwMode="auto">
            <a:xfrm>
              <a:off x="3456" y="912"/>
              <a:ext cx="768" cy="1008"/>
              <a:chOff x="1152" y="912"/>
              <a:chExt cx="768" cy="1008"/>
            </a:xfrm>
          </p:grpSpPr>
          <p:sp>
            <p:nvSpPr>
              <p:cNvPr id="29" name="AutoShape 17"/>
              <p:cNvSpPr>
                <a:spLocks noChangeArrowheads="1"/>
              </p:cNvSpPr>
              <p:nvPr/>
            </p:nvSpPr>
            <p:spPr bwMode="auto">
              <a:xfrm rot="-5400000">
                <a:off x="1440" y="1440"/>
                <a:ext cx="192" cy="768"/>
              </a:xfrm>
              <a:prstGeom prst="moon">
                <a:avLst>
                  <a:gd name="adj" fmla="val 50000"/>
                </a:avLst>
              </a:prstGeom>
              <a:solidFill>
                <a:schemeClr val="bg2"/>
              </a:solidFill>
              <a:ln w="12700" cap="sq">
                <a:solidFill>
                  <a:schemeClr val="bg1"/>
                </a:solidFill>
                <a:miter lim="800000"/>
                <a:headEnd type="none" w="sm" len="sm"/>
                <a:tailEnd type="none" w="sm" len="sm"/>
              </a:ln>
            </p:spPr>
            <p:txBody>
              <a:bodyPr wrap="none" anchor="ctr"/>
              <a:lstStyle/>
              <a:p>
                <a:pPr algn="ctr" eaLnBrk="0" hangingPunct="0"/>
                <a:endParaRPr lang="fr-FR"/>
              </a:p>
            </p:txBody>
          </p:sp>
          <p:sp>
            <p:nvSpPr>
              <p:cNvPr id="30" name="Line 18"/>
              <p:cNvSpPr>
                <a:spLocks noChangeShapeType="1"/>
              </p:cNvSpPr>
              <p:nvPr/>
            </p:nvSpPr>
            <p:spPr bwMode="auto">
              <a:xfrm flipV="1">
                <a:off x="1152"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sp>
            <p:nvSpPr>
              <p:cNvPr id="31" name="Line 19"/>
              <p:cNvSpPr>
                <a:spLocks noChangeShapeType="1"/>
              </p:cNvSpPr>
              <p:nvPr/>
            </p:nvSpPr>
            <p:spPr bwMode="auto">
              <a:xfrm flipH="1" flipV="1">
                <a:off x="1536"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grpSp>
      </p:grpSp>
      <p:pic>
        <p:nvPicPr>
          <p:cNvPr id="45" name="Picture 44"/>
          <p:cNvPicPr>
            <a:picLocks noChangeAspect="1"/>
          </p:cNvPicPr>
          <p:nvPr/>
        </p:nvPicPr>
        <p:blipFill>
          <a:blip r:embed="rId2" cstate="screen">
            <a:duotone>
              <a:prstClr val="black"/>
              <a:srgbClr val="FF0000">
                <a:tint val="45000"/>
                <a:satMod val="400000"/>
              </a:srgbClr>
            </a:duotone>
            <a:extLst>
              <a:ext uri="{BEBA8EAE-BF5A-486C-A8C5-ECC9F3942E4B}">
                <a14:imgProps xmlns:a14="http://schemas.microsoft.com/office/drawing/2010/main">
                  <a14:imgLayer r:embed="rId3">
                    <a14:imgEffect>
                      <a14:backgroundRemoval t="9729" b="97537" l="5043" r="97217">
                        <a14:foregroundMark x1="46609" y1="20567" x2="50957" y2="16995"/>
                        <a14:foregroundMark x1="51304" y1="24754" x2="49217" y2="25739"/>
                        <a14:foregroundMark x1="39478" y1="31897" x2="42435" y2="33744"/>
                        <a14:foregroundMark x1="44000" y1="26108" x2="47130" y2="29680"/>
                        <a14:foregroundMark x1="47130" y1="29680" x2="47130" y2="29680"/>
                        <a14:foregroundMark x1="60870" y1="26478" x2="57565" y2="29064"/>
                        <a14:foregroundMark x1="60870" y1="32266" x2="59130" y2="33744"/>
                        <a14:foregroundMark x1="51304" y1="33744" x2="50435" y2="33374"/>
                        <a14:foregroundMark x1="44522" y1="37192" x2="45217" y2="35591"/>
                        <a14:foregroundMark x1="46261" y1="34606" x2="48174" y2="33867"/>
                        <a14:foregroundMark x1="7652" y1="77586" x2="59652" y2="97044"/>
                        <a14:foregroundMark x1="52000" y1="92980" x2="53565" y2="94212"/>
                        <a14:foregroundMark x1="41565" y1="61700" x2="58609" y2="62808"/>
                        <a14:foregroundMark x1="50957" y1="44212" x2="54435" y2="46798"/>
                        <a14:backgroundMark x1="48870" y1="35345" x2="50783" y2="35222"/>
                        <a14:backgroundMark x1="19304" y1="85222" x2="19304" y2="85222"/>
                        <a14:backgroundMark x1="19304" y1="85222" x2="31304" y2="88300"/>
                        <a14:backgroundMark x1="17043" y1="82020" x2="22261" y2="83128"/>
                        <a14:backgroundMark x1="32870" y1="89778" x2="56174" y2="91133"/>
                        <a14:backgroundMark x1="40348" y1="87192" x2="34957" y2="86700"/>
                        <a14:backgroundMark x1="11478" y1="80172" x2="9739" y2="78571"/>
                        <a14:backgroundMark x1="12000" y1="79433" x2="12000" y2="79433"/>
                        <a14:backgroundMark x1="43130" y1="91502" x2="44174" y2="92241"/>
                        <a14:backgroundMark x1="46261" y1="92365" x2="47652" y2="92365"/>
                        <a14:backgroundMark x1="54609" y1="94212" x2="57043" y2="95197"/>
                        <a14:backgroundMark x1="18609" y1="80419" x2="27478" y2="83374"/>
                        <a14:backgroundMark x1="17217" y1="80419" x2="17217" y2="80419"/>
                        <a14:backgroundMark x1="26087" y1="83498" x2="32174" y2="83744"/>
                        <a14:backgroundMark x1="40522" y1="80172" x2="42957" y2="80049"/>
                        <a14:backgroundMark x1="49391" y1="79680" x2="52870" y2="79310"/>
                      </a14:backgroundRemoval>
                    </a14:imgEffect>
                  </a14:imgLayer>
                </a14:imgProps>
              </a:ext>
              <a:ext uri="{28A0092B-C50C-407E-A947-70E740481C1C}">
                <a14:useLocalDpi xmlns:a14="http://schemas.microsoft.com/office/drawing/2010/main"/>
              </a:ext>
            </a:extLst>
          </a:blip>
          <a:stretch>
            <a:fillRect/>
          </a:stretch>
        </p:blipFill>
        <p:spPr>
          <a:xfrm>
            <a:off x="7521388" y="2864826"/>
            <a:ext cx="1627774" cy="2298700"/>
          </a:xfrm>
          <a:prstGeom prst="rect">
            <a:avLst/>
          </a:prstGeom>
        </p:spPr>
      </p:pic>
      <p:sp>
        <p:nvSpPr>
          <p:cNvPr id="46" name="Title 45"/>
          <p:cNvSpPr>
            <a:spLocks noGrp="1"/>
          </p:cNvSpPr>
          <p:nvPr>
            <p:ph type="title"/>
          </p:nvPr>
        </p:nvSpPr>
        <p:spPr>
          <a:xfrm>
            <a:off x="457200" y="-413361"/>
            <a:ext cx="8229600" cy="1143000"/>
          </a:xfrm>
        </p:spPr>
        <p:txBody>
          <a:bodyPr/>
          <a:lstStyle/>
          <a:p>
            <a:endParaRPr lang="fr-FR"/>
          </a:p>
        </p:txBody>
      </p:sp>
      <p:sp>
        <p:nvSpPr>
          <p:cNvPr id="48" name="Date Placeholder 47"/>
          <p:cNvSpPr>
            <a:spLocks noGrp="1"/>
          </p:cNvSpPr>
          <p:nvPr>
            <p:ph type="dt" sz="half" idx="10"/>
          </p:nvPr>
        </p:nvSpPr>
        <p:spPr/>
        <p:txBody>
          <a:bodyPr/>
          <a:lstStyle/>
          <a:p>
            <a:r>
              <a:rPr lang="en-GB" smtClean="0"/>
              <a:t>CERN 17.3.2015 </a:t>
            </a:r>
            <a:endParaRPr lang="fr-FR"/>
          </a:p>
        </p:txBody>
      </p:sp>
      <p:sp>
        <p:nvSpPr>
          <p:cNvPr id="49" name="Footer Placeholder 48"/>
          <p:cNvSpPr>
            <a:spLocks noGrp="1"/>
          </p:cNvSpPr>
          <p:nvPr>
            <p:ph type="ftr" sz="quarter" idx="11"/>
          </p:nvPr>
        </p:nvSpPr>
        <p:spPr/>
        <p:txBody>
          <a:bodyPr/>
          <a:lstStyle/>
          <a:p>
            <a:r>
              <a:rPr lang="el-GR" smtClean="0"/>
              <a:t>Δέσποινα Χατζηφωτιάδου</a:t>
            </a:r>
            <a:endParaRPr lang="fr-FR"/>
          </a:p>
        </p:txBody>
      </p:sp>
      <p:sp>
        <p:nvSpPr>
          <p:cNvPr id="50" name="Slide Number Placeholder 49"/>
          <p:cNvSpPr>
            <a:spLocks noGrp="1"/>
          </p:cNvSpPr>
          <p:nvPr>
            <p:ph type="sldNum" sz="quarter" idx="12"/>
          </p:nvPr>
        </p:nvSpPr>
        <p:spPr/>
        <p:txBody>
          <a:bodyPr/>
          <a:lstStyle/>
          <a:p>
            <a:fld id="{DD6A0079-E3EA-F649-832E-01E6D884025C}" type="slidenum">
              <a:rPr lang="fr-FR" smtClean="0"/>
              <a:t>13</a:t>
            </a:fld>
            <a:endParaRPr lang="fr-FR"/>
          </a:p>
        </p:txBody>
      </p:sp>
    </p:spTree>
    <p:extLst>
      <p:ext uri="{BB962C8B-B14F-4D97-AF65-F5344CB8AC3E}">
        <p14:creationId xmlns:p14="http://schemas.microsoft.com/office/powerpoint/2010/main" val="13224139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25"/>
                                        </p:tgtEl>
                                      </p:cBhvr>
                                    </p:animEffect>
                                    <p:set>
                                      <p:cBhvr>
                                        <p:cTn id="7" dur="1" fill="hold">
                                          <p:stCondLst>
                                            <p:cond delay="499"/>
                                          </p:stCondLst>
                                        </p:cTn>
                                        <p:tgtEl>
                                          <p:spTgt spid="25"/>
                                        </p:tgtEl>
                                        <p:attrNameLst>
                                          <p:attrName>style.visibility</p:attrName>
                                        </p:attrNameLst>
                                      </p:cBhvr>
                                      <p:to>
                                        <p:strVal val="hidden"/>
                                      </p:to>
                                    </p:set>
                                  </p:childTnLst>
                                </p:cTn>
                              </p:par>
                              <p:par>
                                <p:cTn id="8" presetID="9"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dissolve">
                                      <p:cBhvr>
                                        <p:cTn id="10" dur="500"/>
                                        <p:tgtEl>
                                          <p:spTgt spid="14"/>
                                        </p:tgtEl>
                                      </p:cBhvr>
                                    </p:animEffect>
                                  </p:childTnLst>
                                </p:cTn>
                              </p:par>
                              <p:par>
                                <p:cTn id="11" presetID="1" presetClass="exit"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hidden"/>
                                      </p:to>
                                    </p:set>
                                  </p:childTnLst>
                                </p:cTn>
                              </p:par>
                              <p:par>
                                <p:cTn id="17" presetID="9"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dissolve">
                                      <p:cBhvr>
                                        <p:cTn id="19" dur="500"/>
                                        <p:tgtEl>
                                          <p:spTgt spid="12"/>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ssolve">
                                      <p:cBhvr>
                                        <p:cTn id="22" dur="500"/>
                                        <p:tgtEl>
                                          <p:spTgt spid="11"/>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dissolve">
                                      <p:cBhvr>
                                        <p:cTn id="25" dur="500"/>
                                        <p:tgtEl>
                                          <p:spTgt spid="10"/>
                                        </p:tgtEl>
                                      </p:cBhvr>
                                    </p:animEffect>
                                  </p:childTnLst>
                                </p:cTn>
                              </p:par>
                              <p:par>
                                <p:cTn id="26" presetID="1" presetClass="entr" presetSubtype="0" fill="hold" nodeType="withEffect">
                                  <p:stCondLst>
                                    <p:cond delay="0"/>
                                  </p:stCondLst>
                                  <p:childTnLst>
                                    <p:set>
                                      <p:cBhvr>
                                        <p:cTn id="27" dur="1" fill="hold">
                                          <p:stCondLst>
                                            <p:cond delay="0"/>
                                          </p:stCondLst>
                                        </p:cTn>
                                        <p:tgtEl>
                                          <p:spTgt spid="4"/>
                                        </p:tgtEl>
                                        <p:attrNameLst>
                                          <p:attrName>style.visibility</p:attrName>
                                        </p:attrNameLst>
                                      </p:cBhvr>
                                      <p:to>
                                        <p:strVal val="visible"/>
                                      </p:to>
                                    </p:set>
                                  </p:childTnLst>
                                </p:cTn>
                              </p:par>
                              <p:par>
                                <p:cTn id="28" presetID="1" presetClass="exit" presetSubtype="0" fill="hold" nodeType="withEffect">
                                  <p:stCondLst>
                                    <p:cond delay="0"/>
                                  </p:stCondLst>
                                  <p:childTnLst>
                                    <p:set>
                                      <p:cBhvr>
                                        <p:cTn id="29" dur="1" fill="hold">
                                          <p:stCondLst>
                                            <p:cond delay="0"/>
                                          </p:stCondLst>
                                        </p:cTn>
                                        <p:tgtEl>
                                          <p:spTgt spid="3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1" grpId="0" animBg="1"/>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s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5393" y="1670392"/>
            <a:ext cx="3995990" cy="2096063"/>
          </a:xfrm>
          <a:prstGeom prst="rect">
            <a:avLst/>
          </a:prstGeom>
        </p:spPr>
      </p:pic>
      <p:sp>
        <p:nvSpPr>
          <p:cNvPr id="2" name="TextBox 1"/>
          <p:cNvSpPr txBox="1"/>
          <p:nvPr/>
        </p:nvSpPr>
        <p:spPr>
          <a:xfrm>
            <a:off x="2859983" y="216159"/>
            <a:ext cx="3424034" cy="523220"/>
          </a:xfrm>
          <a:prstGeom prst="rect">
            <a:avLst/>
          </a:prstGeom>
          <a:noFill/>
        </p:spPr>
        <p:txBody>
          <a:bodyPr wrap="none" rtlCol="0">
            <a:spAutoFit/>
          </a:bodyPr>
          <a:lstStyle/>
          <a:p>
            <a:pPr algn="ctr"/>
            <a:r>
              <a:rPr lang="el-GR" sz="2800" dirty="0" smtClean="0">
                <a:solidFill>
                  <a:srgbClr val="FFFFFF"/>
                </a:solidFill>
              </a:rPr>
              <a:t>Δημιουργία της μάζας</a:t>
            </a:r>
            <a:endParaRPr lang="en-US" sz="2800" dirty="0">
              <a:solidFill>
                <a:srgbClr val="FFFFFF"/>
              </a:solidFill>
            </a:endParaRPr>
          </a:p>
        </p:txBody>
      </p:sp>
      <p:sp>
        <p:nvSpPr>
          <p:cNvPr id="5" name="TextBox 4"/>
          <p:cNvSpPr txBox="1"/>
          <p:nvPr/>
        </p:nvSpPr>
        <p:spPr>
          <a:xfrm>
            <a:off x="1894225" y="1134838"/>
            <a:ext cx="3997158" cy="707886"/>
          </a:xfrm>
          <a:prstGeom prst="rect">
            <a:avLst/>
          </a:prstGeom>
          <a:noFill/>
        </p:spPr>
        <p:txBody>
          <a:bodyPr wrap="square" rtlCol="0">
            <a:spAutoFit/>
          </a:bodyPr>
          <a:lstStyle/>
          <a:p>
            <a:pPr algn="ctr"/>
            <a:r>
              <a:rPr lang="el-GR" sz="2000" dirty="0" smtClean="0">
                <a:solidFill>
                  <a:srgbClr val="FFFFFF"/>
                </a:solidFill>
              </a:rPr>
              <a:t>Άτομο	</a:t>
            </a:r>
            <a:r>
              <a:rPr lang="en-GB" sz="2000" dirty="0">
                <a:solidFill>
                  <a:srgbClr val="FFFFFF"/>
                </a:solidFill>
              </a:rPr>
              <a:t> </a:t>
            </a:r>
            <a:r>
              <a:rPr lang="en-GB" sz="2000" dirty="0" smtClean="0">
                <a:solidFill>
                  <a:srgbClr val="FFFFFF"/>
                </a:solidFill>
              </a:rPr>
              <a:t>       </a:t>
            </a:r>
            <a:r>
              <a:rPr lang="el-GR" sz="2000" dirty="0" smtClean="0">
                <a:solidFill>
                  <a:srgbClr val="FFFFFF"/>
                </a:solidFill>
              </a:rPr>
              <a:t>πυρήνας </a:t>
            </a:r>
            <a:r>
              <a:rPr lang="en-GB" sz="2000" dirty="0">
                <a:solidFill>
                  <a:srgbClr val="FFFFFF"/>
                </a:solidFill>
              </a:rPr>
              <a:t> </a:t>
            </a:r>
            <a:r>
              <a:rPr lang="en-GB" sz="2000" dirty="0" smtClean="0">
                <a:solidFill>
                  <a:srgbClr val="FFFFFF"/>
                </a:solidFill>
              </a:rPr>
              <a:t>   </a:t>
            </a:r>
            <a:r>
              <a:rPr lang="el-GR" sz="2000" dirty="0" smtClean="0">
                <a:solidFill>
                  <a:srgbClr val="FFFFFF"/>
                </a:solidFill>
              </a:rPr>
              <a:t>νουκλεόνιο		</a:t>
            </a:r>
            <a:endParaRPr lang="en-US" sz="2000" dirty="0">
              <a:solidFill>
                <a:srgbClr val="FFFFFF"/>
              </a:solidFill>
            </a:endParaRPr>
          </a:p>
        </p:txBody>
      </p:sp>
      <p:sp>
        <p:nvSpPr>
          <p:cNvPr id="6" name="TextBox 5"/>
          <p:cNvSpPr txBox="1"/>
          <p:nvPr/>
        </p:nvSpPr>
        <p:spPr>
          <a:xfrm>
            <a:off x="4618167" y="3912053"/>
            <a:ext cx="4068633" cy="1754327"/>
          </a:xfrm>
          <a:prstGeom prst="rect">
            <a:avLst/>
          </a:prstGeom>
          <a:noFill/>
        </p:spPr>
        <p:txBody>
          <a:bodyPr wrap="square" rtlCol="0">
            <a:spAutoFit/>
          </a:bodyPr>
          <a:lstStyle/>
          <a:p>
            <a:pPr algn="just"/>
            <a:r>
              <a:rPr lang="el-GR" dirty="0" smtClean="0">
                <a:solidFill>
                  <a:srgbClr val="FFFFFF"/>
                </a:solidFill>
              </a:rPr>
              <a:t>Στα νουκλεόνια (πρωτόνια και νετρόνια)  η μάζα δεν καθορίζεται από το άθροισμα των μαζών των συστατικών αλλά κυρίως από την ενέργεια που περιέχεται στην κίνηση των κουάρκ και από την ενέργεια των γλουονίων </a:t>
            </a:r>
          </a:p>
        </p:txBody>
      </p:sp>
      <p:sp>
        <p:nvSpPr>
          <p:cNvPr id="4" name="TextBox 3"/>
          <p:cNvSpPr txBox="1"/>
          <p:nvPr/>
        </p:nvSpPr>
        <p:spPr>
          <a:xfrm>
            <a:off x="751905" y="4185265"/>
            <a:ext cx="3866263" cy="1477328"/>
          </a:xfrm>
          <a:prstGeom prst="rect">
            <a:avLst/>
          </a:prstGeom>
          <a:noFill/>
        </p:spPr>
        <p:txBody>
          <a:bodyPr wrap="none" rtlCol="0">
            <a:spAutoFit/>
          </a:bodyPr>
          <a:lstStyle/>
          <a:p>
            <a:r>
              <a:rPr lang="el-GR" dirty="0" smtClean="0">
                <a:solidFill>
                  <a:srgbClr val="FFFF00"/>
                </a:solidFill>
              </a:rPr>
              <a:t>πρωτόνιο  </a:t>
            </a:r>
            <a:r>
              <a:rPr lang="en-GB" dirty="0" smtClean="0">
                <a:solidFill>
                  <a:srgbClr val="FFFF00"/>
                </a:solidFill>
              </a:rPr>
              <a:t>(</a:t>
            </a:r>
            <a:r>
              <a:rPr lang="en-GB" dirty="0" err="1" smtClean="0">
                <a:solidFill>
                  <a:srgbClr val="FFFF00"/>
                </a:solidFill>
              </a:rPr>
              <a:t>uud</a:t>
            </a:r>
            <a:r>
              <a:rPr lang="en-GB" dirty="0" smtClean="0">
                <a:solidFill>
                  <a:srgbClr val="FFFF00"/>
                </a:solidFill>
              </a:rPr>
              <a:t>) </a:t>
            </a:r>
            <a:r>
              <a:rPr lang="el-GR" dirty="0" smtClean="0">
                <a:solidFill>
                  <a:srgbClr val="FFFF00"/>
                </a:solidFill>
              </a:rPr>
              <a:t>μάζα 938</a:t>
            </a:r>
            <a:r>
              <a:rPr lang="en-GB" dirty="0" smtClean="0">
                <a:solidFill>
                  <a:srgbClr val="FFFF00"/>
                </a:solidFill>
              </a:rPr>
              <a:t> MeV/c</a:t>
            </a:r>
            <a:r>
              <a:rPr lang="en-GB" baseline="30000" dirty="0" smtClean="0">
                <a:solidFill>
                  <a:srgbClr val="FFFF00"/>
                </a:solidFill>
              </a:rPr>
              <a:t>2</a:t>
            </a:r>
          </a:p>
          <a:p>
            <a:r>
              <a:rPr lang="el-GR" dirty="0" smtClean="0">
                <a:solidFill>
                  <a:srgbClr val="FFFF00"/>
                </a:solidFill>
              </a:rPr>
              <a:t>Μαζα </a:t>
            </a:r>
            <a:r>
              <a:rPr lang="en-GB" dirty="0" smtClean="0">
                <a:solidFill>
                  <a:srgbClr val="FFFF00"/>
                </a:solidFill>
              </a:rPr>
              <a:t>up quark         : 1.7 </a:t>
            </a:r>
            <a:r>
              <a:rPr lang="en-US" dirty="0" smtClean="0">
                <a:solidFill>
                  <a:srgbClr val="FFFF00"/>
                </a:solidFill>
              </a:rPr>
              <a:t>–</a:t>
            </a:r>
            <a:r>
              <a:rPr lang="en-GB" dirty="0" smtClean="0">
                <a:solidFill>
                  <a:srgbClr val="FFFF00"/>
                </a:solidFill>
              </a:rPr>
              <a:t> 3.3 </a:t>
            </a:r>
            <a:r>
              <a:rPr lang="en-GB" dirty="0" err="1" smtClean="0">
                <a:solidFill>
                  <a:srgbClr val="FFFF00"/>
                </a:solidFill>
              </a:rPr>
              <a:t>Mev</a:t>
            </a:r>
            <a:r>
              <a:rPr lang="en-GB" dirty="0" smtClean="0">
                <a:solidFill>
                  <a:srgbClr val="FFFF00"/>
                </a:solidFill>
              </a:rPr>
              <a:t>/c</a:t>
            </a:r>
            <a:r>
              <a:rPr lang="en-GB" baseline="30000" dirty="0" smtClean="0">
                <a:solidFill>
                  <a:srgbClr val="FFFF00"/>
                </a:solidFill>
              </a:rPr>
              <a:t>2</a:t>
            </a:r>
            <a:endParaRPr lang="en-GB" dirty="0" smtClean="0">
              <a:solidFill>
                <a:srgbClr val="FFFF00"/>
              </a:solidFill>
            </a:endParaRPr>
          </a:p>
          <a:p>
            <a:r>
              <a:rPr lang="el-GR" dirty="0" smtClean="0">
                <a:solidFill>
                  <a:srgbClr val="FFFF00"/>
                </a:solidFill>
              </a:rPr>
              <a:t>Μάζα </a:t>
            </a:r>
            <a:r>
              <a:rPr lang="en-GB" dirty="0" smtClean="0">
                <a:solidFill>
                  <a:srgbClr val="FFFF00"/>
                </a:solidFill>
              </a:rPr>
              <a:t>down quark    : 4.1 </a:t>
            </a:r>
            <a:r>
              <a:rPr lang="en-US" dirty="0" smtClean="0">
                <a:solidFill>
                  <a:srgbClr val="FFFF00"/>
                </a:solidFill>
              </a:rPr>
              <a:t>–</a:t>
            </a:r>
            <a:r>
              <a:rPr lang="en-GB" dirty="0" smtClean="0">
                <a:solidFill>
                  <a:srgbClr val="FFFF00"/>
                </a:solidFill>
              </a:rPr>
              <a:t> 5.8 MeV/c</a:t>
            </a:r>
            <a:r>
              <a:rPr lang="en-GB" baseline="30000" dirty="0" smtClean="0">
                <a:solidFill>
                  <a:srgbClr val="FFFF00"/>
                </a:solidFill>
              </a:rPr>
              <a:t>2</a:t>
            </a:r>
            <a:endParaRPr lang="el-GR" dirty="0" smtClean="0">
              <a:solidFill>
                <a:srgbClr val="FFFF00"/>
              </a:solidFill>
            </a:endParaRPr>
          </a:p>
          <a:p>
            <a:r>
              <a:rPr lang="el-GR" dirty="0" smtClean="0">
                <a:solidFill>
                  <a:srgbClr val="FFFF00"/>
                </a:solidFill>
              </a:rPr>
              <a:t>Αθροισμα  </a:t>
            </a:r>
            <a:r>
              <a:rPr lang="en-GB" dirty="0" smtClean="0">
                <a:solidFill>
                  <a:srgbClr val="FFFF00"/>
                </a:solidFill>
              </a:rPr>
              <a:t>                 : 7.5  -12.4 MeV/c</a:t>
            </a:r>
            <a:r>
              <a:rPr lang="en-GB" baseline="30000" dirty="0" smtClean="0">
                <a:solidFill>
                  <a:srgbClr val="FFFF00"/>
                </a:solidFill>
              </a:rPr>
              <a:t>2</a:t>
            </a:r>
            <a:endParaRPr lang="el-GR" dirty="0" smtClean="0">
              <a:solidFill>
                <a:srgbClr val="FFFF00"/>
              </a:solidFill>
            </a:endParaRPr>
          </a:p>
          <a:p>
            <a:endParaRPr lang="en-US" dirty="0">
              <a:solidFill>
                <a:srgbClr val="FFFF00"/>
              </a:solidFill>
            </a:endParaRPr>
          </a:p>
        </p:txBody>
      </p:sp>
      <p:sp>
        <p:nvSpPr>
          <p:cNvPr id="11" name="Date Placeholder 10"/>
          <p:cNvSpPr>
            <a:spLocks noGrp="1"/>
          </p:cNvSpPr>
          <p:nvPr>
            <p:ph type="dt" sz="half" idx="10"/>
          </p:nvPr>
        </p:nvSpPr>
        <p:spPr/>
        <p:txBody>
          <a:bodyPr/>
          <a:lstStyle/>
          <a:p>
            <a:r>
              <a:rPr lang="en-GB" smtClean="0"/>
              <a:t>CERN 17.3.2015 </a:t>
            </a:r>
            <a:endParaRPr lang="fr-FR"/>
          </a:p>
        </p:txBody>
      </p:sp>
      <p:sp>
        <p:nvSpPr>
          <p:cNvPr id="12" name="Footer Placeholder 11"/>
          <p:cNvSpPr>
            <a:spLocks noGrp="1"/>
          </p:cNvSpPr>
          <p:nvPr>
            <p:ph type="ftr" sz="quarter" idx="11"/>
          </p:nvPr>
        </p:nvSpPr>
        <p:spPr/>
        <p:txBody>
          <a:bodyPr/>
          <a:lstStyle/>
          <a:p>
            <a:r>
              <a:rPr lang="el-GR" smtClean="0"/>
              <a:t>Δέσποινα Χατζηφωτιάδου</a:t>
            </a:r>
            <a:endParaRPr lang="fr-FR"/>
          </a:p>
        </p:txBody>
      </p:sp>
      <p:sp>
        <p:nvSpPr>
          <p:cNvPr id="13" name="Slide Number Placeholder 12"/>
          <p:cNvSpPr>
            <a:spLocks noGrp="1"/>
          </p:cNvSpPr>
          <p:nvPr>
            <p:ph type="sldNum" sz="quarter" idx="12"/>
          </p:nvPr>
        </p:nvSpPr>
        <p:spPr/>
        <p:txBody>
          <a:bodyPr/>
          <a:lstStyle/>
          <a:p>
            <a:fld id="{DD6A0079-E3EA-F649-832E-01E6D884025C}" type="slidenum">
              <a:rPr lang="fr-FR" smtClean="0"/>
              <a:t>14</a:t>
            </a:fld>
            <a:endParaRPr lang="fr-FR"/>
          </a:p>
        </p:txBody>
      </p:sp>
    </p:spTree>
    <p:extLst>
      <p:ext uri="{BB962C8B-B14F-4D97-AF65-F5344CB8AC3E}">
        <p14:creationId xmlns:p14="http://schemas.microsoft.com/office/powerpoint/2010/main" val="127482589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ounded Rectangle 37"/>
          <p:cNvSpPr/>
          <p:nvPr/>
        </p:nvSpPr>
        <p:spPr>
          <a:xfrm>
            <a:off x="1473200" y="3225800"/>
            <a:ext cx="5473699" cy="3378200"/>
          </a:xfrm>
          <a:prstGeom prst="roundRect">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Content Placeholder 2"/>
          <p:cNvSpPr>
            <a:spLocks noGrp="1"/>
          </p:cNvSpPr>
          <p:nvPr>
            <p:ph idx="1"/>
          </p:nvPr>
        </p:nvSpPr>
        <p:spPr>
          <a:xfrm>
            <a:off x="914400" y="1735138"/>
            <a:ext cx="7313613" cy="4056062"/>
          </a:xfrm>
        </p:spPr>
        <p:txBody>
          <a:bodyPr/>
          <a:lstStyle/>
          <a:p>
            <a:pPr marL="457200" lvl="1" indent="0">
              <a:buNone/>
            </a:pPr>
            <a:r>
              <a:rPr lang="el-GR" dirty="0" smtClean="0">
                <a:solidFill>
                  <a:srgbClr val="FFFFFF"/>
                </a:solidFill>
              </a:rPr>
              <a:t>Γιατί </a:t>
            </a:r>
            <a:r>
              <a:rPr lang="el-GR" dirty="0">
                <a:solidFill>
                  <a:srgbClr val="FFFFFF"/>
                </a:solidFill>
              </a:rPr>
              <a:t>τα κουάρκ είναι μόνιμα εγκλωβισμένα μέσα στα </a:t>
            </a:r>
            <a:r>
              <a:rPr lang="el-GR" dirty="0" smtClean="0">
                <a:solidFill>
                  <a:srgbClr val="FFFFFF"/>
                </a:solidFill>
              </a:rPr>
              <a:t>αδρόνια</a:t>
            </a:r>
            <a:r>
              <a:rPr lang="el-GR" dirty="0">
                <a:solidFill>
                  <a:srgbClr val="FFFFFF"/>
                </a:solidFill>
              </a:rPr>
              <a:t>;</a:t>
            </a:r>
            <a:endParaRPr lang="en-US" dirty="0">
              <a:solidFill>
                <a:srgbClr val="FFFFFF"/>
              </a:solidFill>
            </a:endParaRPr>
          </a:p>
        </p:txBody>
      </p:sp>
      <p:grpSp>
        <p:nvGrpSpPr>
          <p:cNvPr id="6" name="Group 18"/>
          <p:cNvGrpSpPr>
            <a:grpSpLocks/>
          </p:cNvGrpSpPr>
          <p:nvPr/>
        </p:nvGrpSpPr>
        <p:grpSpPr bwMode="auto">
          <a:xfrm>
            <a:off x="3706814" y="4379913"/>
            <a:ext cx="1201737" cy="1065212"/>
            <a:chOff x="3502" y="2260"/>
            <a:chExt cx="757" cy="671"/>
          </a:xfrm>
        </p:grpSpPr>
        <p:sp>
          <p:nvSpPr>
            <p:cNvPr id="7" name="Oval 10"/>
            <p:cNvSpPr>
              <a:spLocks noChangeArrowheads="1"/>
            </p:cNvSpPr>
            <p:nvPr/>
          </p:nvSpPr>
          <p:spPr bwMode="auto">
            <a:xfrm>
              <a:off x="3515" y="2477"/>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9" name="Oval 11"/>
            <p:cNvSpPr>
              <a:spLocks noChangeArrowheads="1"/>
            </p:cNvSpPr>
            <p:nvPr/>
          </p:nvSpPr>
          <p:spPr bwMode="auto">
            <a:xfrm>
              <a:off x="4059" y="2477"/>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cxnSp>
          <p:nvCxnSpPr>
            <p:cNvPr id="10" name="AutoShape 12"/>
            <p:cNvCxnSpPr>
              <a:cxnSpLocks noChangeShapeType="1"/>
              <a:stCxn id="7" idx="6"/>
              <a:endCxn id="9" idx="2"/>
            </p:cNvCxnSpPr>
            <p:nvPr/>
          </p:nvCxnSpPr>
          <p:spPr bwMode="auto">
            <a:xfrm>
              <a:off x="3697" y="2568"/>
              <a:ext cx="362" cy="0"/>
            </a:xfrm>
            <a:prstGeom prst="straightConnector1">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1" name="Text Box 13"/>
            <p:cNvSpPr txBox="1">
              <a:spLocks noChangeArrowheads="1"/>
            </p:cNvSpPr>
            <p:nvPr/>
          </p:nvSpPr>
          <p:spPr bwMode="auto">
            <a:xfrm>
              <a:off x="3502" y="2700"/>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12" name="Text Box 14"/>
            <p:cNvSpPr txBox="1">
              <a:spLocks noChangeArrowheads="1"/>
            </p:cNvSpPr>
            <p:nvPr/>
          </p:nvSpPr>
          <p:spPr bwMode="auto">
            <a:xfrm>
              <a:off x="4035" y="2691"/>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13" name="Line 15"/>
            <p:cNvSpPr>
              <a:spLocks noChangeShapeType="1"/>
            </p:cNvSpPr>
            <p:nvPr/>
          </p:nvSpPr>
          <p:spPr bwMode="auto">
            <a:xfrm>
              <a:off x="4105" y="2750"/>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14" name="Text Box 17"/>
            <p:cNvSpPr txBox="1">
              <a:spLocks noChangeArrowheads="1"/>
            </p:cNvSpPr>
            <p:nvPr/>
          </p:nvSpPr>
          <p:spPr bwMode="auto">
            <a:xfrm>
              <a:off x="3696" y="2260"/>
              <a:ext cx="56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1</a:t>
              </a:r>
            </a:p>
          </p:txBody>
        </p:sp>
      </p:grpSp>
      <p:grpSp>
        <p:nvGrpSpPr>
          <p:cNvPr id="15" name="Group 27"/>
          <p:cNvGrpSpPr>
            <a:grpSpLocks/>
          </p:cNvGrpSpPr>
          <p:nvPr/>
        </p:nvGrpSpPr>
        <p:grpSpPr bwMode="auto">
          <a:xfrm>
            <a:off x="3201989" y="4379913"/>
            <a:ext cx="2162175" cy="1065212"/>
            <a:chOff x="3197" y="2261"/>
            <a:chExt cx="1362" cy="671"/>
          </a:xfrm>
        </p:grpSpPr>
        <p:sp>
          <p:nvSpPr>
            <p:cNvPr id="16" name="Oval 20"/>
            <p:cNvSpPr>
              <a:spLocks noChangeArrowheads="1"/>
            </p:cNvSpPr>
            <p:nvPr/>
          </p:nvSpPr>
          <p:spPr bwMode="auto">
            <a:xfrm>
              <a:off x="3197" y="2478"/>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17" name="Oval 21"/>
            <p:cNvSpPr>
              <a:spLocks noChangeArrowheads="1"/>
            </p:cNvSpPr>
            <p:nvPr/>
          </p:nvSpPr>
          <p:spPr bwMode="auto">
            <a:xfrm>
              <a:off x="4377" y="2478"/>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cxnSp>
          <p:nvCxnSpPr>
            <p:cNvPr id="18" name="AutoShape 22"/>
            <p:cNvCxnSpPr>
              <a:cxnSpLocks noChangeShapeType="1"/>
              <a:stCxn id="16" idx="6"/>
              <a:endCxn id="17" idx="2"/>
            </p:cNvCxnSpPr>
            <p:nvPr/>
          </p:nvCxnSpPr>
          <p:spPr bwMode="auto">
            <a:xfrm>
              <a:off x="3379" y="2569"/>
              <a:ext cx="998" cy="0"/>
            </a:xfrm>
            <a:prstGeom prst="straightConnector1">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9" name="Text Box 23"/>
            <p:cNvSpPr txBox="1">
              <a:spLocks noChangeArrowheads="1"/>
            </p:cNvSpPr>
            <p:nvPr/>
          </p:nvSpPr>
          <p:spPr bwMode="auto">
            <a:xfrm>
              <a:off x="3198" y="2701"/>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0" name="Text Box 24"/>
            <p:cNvSpPr txBox="1">
              <a:spLocks noChangeArrowheads="1"/>
            </p:cNvSpPr>
            <p:nvPr/>
          </p:nvSpPr>
          <p:spPr bwMode="auto">
            <a:xfrm>
              <a:off x="4352" y="2692"/>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1" name="Line 25"/>
            <p:cNvSpPr>
              <a:spLocks noChangeShapeType="1"/>
            </p:cNvSpPr>
            <p:nvPr/>
          </p:nvSpPr>
          <p:spPr bwMode="auto">
            <a:xfrm>
              <a:off x="4422" y="2751"/>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22" name="Text Box 26"/>
            <p:cNvSpPr txBox="1">
              <a:spLocks noChangeArrowheads="1"/>
            </p:cNvSpPr>
            <p:nvPr/>
          </p:nvSpPr>
          <p:spPr bwMode="auto">
            <a:xfrm>
              <a:off x="3606" y="2261"/>
              <a:ext cx="56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2</a:t>
              </a:r>
            </a:p>
          </p:txBody>
        </p:sp>
      </p:grpSp>
      <p:grpSp>
        <p:nvGrpSpPr>
          <p:cNvPr id="23" name="Group 44"/>
          <p:cNvGrpSpPr>
            <a:grpSpLocks/>
          </p:cNvGrpSpPr>
          <p:nvPr/>
        </p:nvGrpSpPr>
        <p:grpSpPr bwMode="auto">
          <a:xfrm>
            <a:off x="2482851" y="4364038"/>
            <a:ext cx="3568700" cy="1081087"/>
            <a:chOff x="2744" y="3203"/>
            <a:chExt cx="2248" cy="681"/>
          </a:xfrm>
        </p:grpSpPr>
        <p:sp>
          <p:nvSpPr>
            <p:cNvPr id="24" name="Oval 29"/>
            <p:cNvSpPr>
              <a:spLocks noChangeArrowheads="1"/>
            </p:cNvSpPr>
            <p:nvPr/>
          </p:nvSpPr>
          <p:spPr bwMode="auto">
            <a:xfrm>
              <a:off x="4377" y="3430"/>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25" name="Oval 30"/>
            <p:cNvSpPr>
              <a:spLocks noChangeArrowheads="1"/>
            </p:cNvSpPr>
            <p:nvPr/>
          </p:nvSpPr>
          <p:spPr bwMode="auto">
            <a:xfrm>
              <a:off x="4810" y="3430"/>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26" name="Text Box 32"/>
            <p:cNvSpPr txBox="1">
              <a:spLocks noChangeArrowheads="1"/>
            </p:cNvSpPr>
            <p:nvPr/>
          </p:nvSpPr>
          <p:spPr bwMode="auto">
            <a:xfrm>
              <a:off x="4378" y="3637"/>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dirty="0">
                  <a:solidFill>
                    <a:srgbClr val="FFFFFF"/>
                  </a:solidFill>
                  <a:latin typeface="Verdana" charset="0"/>
                </a:rPr>
                <a:t>q</a:t>
              </a:r>
            </a:p>
          </p:txBody>
        </p:sp>
        <p:sp>
          <p:nvSpPr>
            <p:cNvPr id="27" name="Text Box 33"/>
            <p:cNvSpPr txBox="1">
              <a:spLocks noChangeArrowheads="1"/>
            </p:cNvSpPr>
            <p:nvPr/>
          </p:nvSpPr>
          <p:spPr bwMode="auto">
            <a:xfrm>
              <a:off x="4785" y="3644"/>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8" name="Line 34"/>
            <p:cNvSpPr>
              <a:spLocks noChangeShapeType="1"/>
            </p:cNvSpPr>
            <p:nvPr/>
          </p:nvSpPr>
          <p:spPr bwMode="auto">
            <a:xfrm>
              <a:off x="4855" y="3703"/>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29" name="Text Box 35"/>
            <p:cNvSpPr txBox="1">
              <a:spLocks noChangeArrowheads="1"/>
            </p:cNvSpPr>
            <p:nvPr/>
          </p:nvSpPr>
          <p:spPr bwMode="auto">
            <a:xfrm>
              <a:off x="4438" y="3213"/>
              <a:ext cx="5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2</a:t>
              </a:r>
            </a:p>
          </p:txBody>
        </p:sp>
        <p:cxnSp>
          <p:nvCxnSpPr>
            <p:cNvPr id="30" name="AutoShape 36"/>
            <p:cNvCxnSpPr>
              <a:cxnSpLocks noChangeShapeType="1"/>
              <a:stCxn id="24" idx="6"/>
              <a:endCxn id="25" idx="2"/>
            </p:cNvCxnSpPr>
            <p:nvPr/>
          </p:nvCxnSpPr>
          <p:spPr bwMode="auto">
            <a:xfrm>
              <a:off x="4559" y="3521"/>
              <a:ext cx="251" cy="0"/>
            </a:xfrm>
            <a:prstGeom prst="straightConnector1">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1" name="Oval 37"/>
            <p:cNvSpPr>
              <a:spLocks noChangeArrowheads="1"/>
            </p:cNvSpPr>
            <p:nvPr/>
          </p:nvSpPr>
          <p:spPr bwMode="auto">
            <a:xfrm>
              <a:off x="3177" y="3430"/>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32" name="Text Box 38"/>
            <p:cNvSpPr txBox="1">
              <a:spLocks noChangeArrowheads="1"/>
            </p:cNvSpPr>
            <p:nvPr/>
          </p:nvSpPr>
          <p:spPr bwMode="auto">
            <a:xfrm>
              <a:off x="3152" y="3644"/>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33" name="Line 39"/>
            <p:cNvSpPr>
              <a:spLocks noChangeShapeType="1"/>
            </p:cNvSpPr>
            <p:nvPr/>
          </p:nvSpPr>
          <p:spPr bwMode="auto">
            <a:xfrm>
              <a:off x="3222" y="3703"/>
              <a:ext cx="90"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34" name="Oval 40"/>
            <p:cNvSpPr>
              <a:spLocks noChangeArrowheads="1"/>
            </p:cNvSpPr>
            <p:nvPr/>
          </p:nvSpPr>
          <p:spPr bwMode="auto">
            <a:xfrm>
              <a:off x="2744" y="3430"/>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35" name="Text Box 41"/>
            <p:cNvSpPr txBox="1">
              <a:spLocks noChangeArrowheads="1"/>
            </p:cNvSpPr>
            <p:nvPr/>
          </p:nvSpPr>
          <p:spPr bwMode="auto">
            <a:xfrm>
              <a:off x="2745" y="3653"/>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dirty="0">
                  <a:solidFill>
                    <a:srgbClr val="FFFFFF"/>
                  </a:solidFill>
                  <a:latin typeface="Verdana" charset="0"/>
                </a:rPr>
                <a:t>q</a:t>
              </a:r>
            </a:p>
          </p:txBody>
        </p:sp>
        <p:cxnSp>
          <p:nvCxnSpPr>
            <p:cNvPr id="36" name="AutoShape 42"/>
            <p:cNvCxnSpPr>
              <a:cxnSpLocks noChangeShapeType="1"/>
              <a:stCxn id="34" idx="6"/>
              <a:endCxn id="31" idx="2"/>
            </p:cNvCxnSpPr>
            <p:nvPr/>
          </p:nvCxnSpPr>
          <p:spPr bwMode="auto">
            <a:xfrm>
              <a:off x="2926" y="3521"/>
              <a:ext cx="251" cy="0"/>
            </a:xfrm>
            <a:prstGeom prst="straightConnector1">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7" name="Text Box 43"/>
            <p:cNvSpPr txBox="1">
              <a:spLocks noChangeArrowheads="1"/>
            </p:cNvSpPr>
            <p:nvPr/>
          </p:nvSpPr>
          <p:spPr bwMode="auto">
            <a:xfrm>
              <a:off x="2835" y="3203"/>
              <a:ext cx="5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1</a:t>
              </a:r>
            </a:p>
          </p:txBody>
        </p:sp>
      </p:grpSp>
      <p:pic>
        <p:nvPicPr>
          <p:cNvPr id="40" name="Picture 39"/>
          <p:cNvPicPr>
            <a:picLocks noChangeAspect="1"/>
          </p:cNvPicPr>
          <p:nvPr/>
        </p:nvPicPr>
        <p:blipFill>
          <a:blip r:embed="rId3" cstate="screen">
            <a:duotone>
              <a:prstClr val="black"/>
              <a:srgbClr val="FF0000">
                <a:tint val="45000"/>
                <a:satMod val="400000"/>
              </a:srgbClr>
            </a:duotone>
            <a:extLst>
              <a:ext uri="{BEBA8EAE-BF5A-486C-A8C5-ECC9F3942E4B}">
                <a14:imgProps xmlns:a14="http://schemas.microsoft.com/office/drawing/2010/main">
                  <a14:imgLayer r:embed="rId4">
                    <a14:imgEffect>
                      <a14:backgroundRemoval t="9729" b="97537" l="5043" r="97217">
                        <a14:foregroundMark x1="46609" y1="20567" x2="50957" y2="16995"/>
                        <a14:foregroundMark x1="51304" y1="24754" x2="49217" y2="25739"/>
                        <a14:foregroundMark x1="39478" y1="31897" x2="42435" y2="33744"/>
                        <a14:foregroundMark x1="44000" y1="26108" x2="47130" y2="29680"/>
                        <a14:foregroundMark x1="47130" y1="29680" x2="47130" y2="29680"/>
                        <a14:foregroundMark x1="60870" y1="26478" x2="57565" y2="29064"/>
                        <a14:foregroundMark x1="60870" y1="32266" x2="59130" y2="33744"/>
                        <a14:foregroundMark x1="51304" y1="33744" x2="50435" y2="33374"/>
                        <a14:foregroundMark x1="44522" y1="37192" x2="45217" y2="35591"/>
                        <a14:foregroundMark x1="46261" y1="34606" x2="48174" y2="33867"/>
                        <a14:foregroundMark x1="7652" y1="77586" x2="59652" y2="97044"/>
                        <a14:foregroundMark x1="52000" y1="92980" x2="53565" y2="94212"/>
                        <a14:foregroundMark x1="41565" y1="61700" x2="58609" y2="62808"/>
                        <a14:foregroundMark x1="50957" y1="44212" x2="54435" y2="46798"/>
                        <a14:backgroundMark x1="48870" y1="35345" x2="50783" y2="35222"/>
                        <a14:backgroundMark x1="19304" y1="85222" x2="19304" y2="85222"/>
                        <a14:backgroundMark x1="19304" y1="85222" x2="31304" y2="88300"/>
                        <a14:backgroundMark x1="17043" y1="82020" x2="22261" y2="83128"/>
                        <a14:backgroundMark x1="32870" y1="89778" x2="56174" y2="91133"/>
                        <a14:backgroundMark x1="40348" y1="87192" x2="34957" y2="86700"/>
                        <a14:backgroundMark x1="11478" y1="80172" x2="9739" y2="78571"/>
                        <a14:backgroundMark x1="12000" y1="79433" x2="12000" y2="79433"/>
                        <a14:backgroundMark x1="43130" y1="91502" x2="44174" y2="92241"/>
                        <a14:backgroundMark x1="46261" y1="92365" x2="47652" y2="92365"/>
                        <a14:backgroundMark x1="54609" y1="94212" x2="57043" y2="95197"/>
                        <a14:backgroundMark x1="18609" y1="80419" x2="27478" y2="83374"/>
                        <a14:backgroundMark x1="17217" y1="80419" x2="17217" y2="80419"/>
                        <a14:backgroundMark x1="26087" y1="83498" x2="32174" y2="83744"/>
                        <a14:backgroundMark x1="40522" y1="80172" x2="42957" y2="80049"/>
                        <a14:backgroundMark x1="49391" y1="79680" x2="52870" y2="79310"/>
                      </a14:backgroundRemoval>
                    </a14:imgEffect>
                  </a14:imgLayer>
                </a14:imgProps>
              </a:ext>
              <a:ext uri="{28A0092B-C50C-407E-A947-70E740481C1C}">
                <a14:useLocalDpi xmlns:a14="http://schemas.microsoft.com/office/drawing/2010/main"/>
              </a:ext>
            </a:extLst>
          </a:blip>
          <a:stretch>
            <a:fillRect/>
          </a:stretch>
        </p:blipFill>
        <p:spPr>
          <a:xfrm>
            <a:off x="7521388" y="3552825"/>
            <a:ext cx="1627774" cy="2298700"/>
          </a:xfrm>
          <a:prstGeom prst="rect">
            <a:avLst/>
          </a:prstGeom>
        </p:spPr>
      </p:pic>
      <p:sp>
        <p:nvSpPr>
          <p:cNvPr id="39" name="Title 1"/>
          <p:cNvSpPr>
            <a:spLocks noGrp="1"/>
          </p:cNvSpPr>
          <p:nvPr>
            <p:ph type="title"/>
          </p:nvPr>
        </p:nvSpPr>
        <p:spPr/>
        <p:txBody>
          <a:bodyPr>
            <a:normAutofit/>
          </a:bodyPr>
          <a:lstStyle/>
          <a:p>
            <a:r>
              <a:rPr lang="en-GB" sz="2800" dirty="0" smtClean="0">
                <a:solidFill>
                  <a:srgbClr val="FFFFFF"/>
                </a:solidFill>
              </a:rPr>
              <a:t>Confinement</a:t>
            </a:r>
            <a:endParaRPr lang="fr-FR" sz="2800" dirty="0">
              <a:solidFill>
                <a:srgbClr val="FFFFFF"/>
              </a:solidFill>
            </a:endParaRPr>
          </a:p>
        </p:txBody>
      </p:sp>
      <p:sp>
        <p:nvSpPr>
          <p:cNvPr id="41" name="Date Placeholder 40"/>
          <p:cNvSpPr>
            <a:spLocks noGrp="1"/>
          </p:cNvSpPr>
          <p:nvPr>
            <p:ph type="dt" sz="half" idx="10"/>
          </p:nvPr>
        </p:nvSpPr>
        <p:spPr/>
        <p:txBody>
          <a:bodyPr/>
          <a:lstStyle/>
          <a:p>
            <a:r>
              <a:rPr lang="en-GB" smtClean="0"/>
              <a:t>CERN 17.3.2015 </a:t>
            </a:r>
            <a:endParaRPr lang="fr-FR"/>
          </a:p>
        </p:txBody>
      </p:sp>
      <p:sp>
        <p:nvSpPr>
          <p:cNvPr id="42" name="Footer Placeholder 41"/>
          <p:cNvSpPr>
            <a:spLocks noGrp="1"/>
          </p:cNvSpPr>
          <p:nvPr>
            <p:ph type="ftr" sz="quarter" idx="11"/>
          </p:nvPr>
        </p:nvSpPr>
        <p:spPr/>
        <p:txBody>
          <a:bodyPr/>
          <a:lstStyle/>
          <a:p>
            <a:r>
              <a:rPr lang="el-GR" smtClean="0"/>
              <a:t>Δέσποινα Χατζηφωτιάδου</a:t>
            </a:r>
            <a:endParaRPr lang="fr-FR"/>
          </a:p>
        </p:txBody>
      </p:sp>
      <p:sp>
        <p:nvSpPr>
          <p:cNvPr id="43" name="Slide Number Placeholder 42"/>
          <p:cNvSpPr>
            <a:spLocks noGrp="1"/>
          </p:cNvSpPr>
          <p:nvPr>
            <p:ph type="sldNum" sz="quarter" idx="12"/>
          </p:nvPr>
        </p:nvSpPr>
        <p:spPr/>
        <p:txBody>
          <a:bodyPr/>
          <a:lstStyle/>
          <a:p>
            <a:fld id="{DD6A0079-E3EA-F649-832E-01E6D884025C}" type="slidenum">
              <a:rPr lang="fr-FR" smtClean="0"/>
              <a:t>15</a:t>
            </a:fld>
            <a:endParaRPr lang="fr-FR"/>
          </a:p>
        </p:txBody>
      </p:sp>
    </p:spTree>
    <p:extLst>
      <p:ext uri="{BB962C8B-B14F-4D97-AF65-F5344CB8AC3E}">
        <p14:creationId xmlns:p14="http://schemas.microsoft.com/office/powerpoint/2010/main" val="42182012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0.7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1000"/>
                                        <p:tgtEl>
                                          <p:spTgt spid="6"/>
                                        </p:tgtEl>
                                      </p:cBhvr>
                                    </p:animEffect>
                                    <p:set>
                                      <p:cBhvr>
                                        <p:cTn id="14" dur="1" fill="hold">
                                          <p:stCondLst>
                                            <p:cond delay="999"/>
                                          </p:stCondLst>
                                        </p:cTn>
                                        <p:tgtEl>
                                          <p:spTgt spid="6"/>
                                        </p:tgtEl>
                                        <p:attrNameLst>
                                          <p:attrName>style.visibility</p:attrName>
                                        </p:attrNameLst>
                                      </p:cBhvr>
                                      <p:to>
                                        <p:strVal val="hidden"/>
                                      </p:to>
                                    </p:set>
                                  </p:childTnLst>
                                </p:cTn>
                              </p:par>
                              <p:par>
                                <p:cTn id="15" presetID="55"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strVal val="#ppt_w*0.70"/>
                                          </p:val>
                                        </p:tav>
                                        <p:tav tm="100000">
                                          <p:val>
                                            <p:strVal val="#ppt_w"/>
                                          </p:val>
                                        </p:tav>
                                      </p:tavLst>
                                    </p:anim>
                                    <p:anim calcmode="lin" valueType="num">
                                      <p:cBhvr>
                                        <p:cTn id="18" dur="500" fill="hold"/>
                                        <p:tgtEl>
                                          <p:spTgt spid="15"/>
                                        </p:tgtEl>
                                        <p:attrNameLst>
                                          <p:attrName>ppt_h</p:attrName>
                                        </p:attrNameLst>
                                      </p:cBhvr>
                                      <p:tavLst>
                                        <p:tav tm="0">
                                          <p:val>
                                            <p:strVal val="#ppt_h"/>
                                          </p:val>
                                        </p:tav>
                                        <p:tav tm="100000">
                                          <p:val>
                                            <p:strVal val="#ppt_h"/>
                                          </p:val>
                                        </p:tav>
                                      </p:tavLst>
                                    </p:anim>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nodeType="clickEffect">
                                  <p:stCondLst>
                                    <p:cond delay="0"/>
                                  </p:stCondLst>
                                  <p:childTnLst>
                                    <p:animEffect transition="out" filter="fade">
                                      <p:cBhvr>
                                        <p:cTn id="23" dur="1000"/>
                                        <p:tgtEl>
                                          <p:spTgt spid="15"/>
                                        </p:tgtEl>
                                      </p:cBhvr>
                                    </p:animEffect>
                                    <p:set>
                                      <p:cBhvr>
                                        <p:cTn id="24" dur="1" fill="hold">
                                          <p:stCondLst>
                                            <p:cond delay="999"/>
                                          </p:stCondLst>
                                        </p:cTn>
                                        <p:tgtEl>
                                          <p:spTgt spid="15"/>
                                        </p:tgtEl>
                                        <p:attrNameLst>
                                          <p:attrName>style.visibility</p:attrName>
                                        </p:attrNameLst>
                                      </p:cBhvr>
                                      <p:to>
                                        <p:strVal val="hidden"/>
                                      </p:to>
                                    </p:set>
                                  </p:childTnLst>
                                </p:cTn>
                              </p:par>
                              <p:par>
                                <p:cTn id="25" presetID="55"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strVal val="#ppt_w*0.70"/>
                                          </p:val>
                                        </p:tav>
                                        <p:tav tm="100000">
                                          <p:val>
                                            <p:strVal val="#ppt_w"/>
                                          </p:val>
                                        </p:tav>
                                      </p:tavLst>
                                    </p:anim>
                                    <p:anim calcmode="lin" valueType="num">
                                      <p:cBhvr>
                                        <p:cTn id="28" dur="500" fill="hold"/>
                                        <p:tgtEl>
                                          <p:spTgt spid="23"/>
                                        </p:tgtEl>
                                        <p:attrNameLst>
                                          <p:attrName>ppt_h</p:attrName>
                                        </p:attrNameLst>
                                      </p:cBhvr>
                                      <p:tavLst>
                                        <p:tav tm="0">
                                          <p:val>
                                            <p:strVal val="#ppt_h"/>
                                          </p:val>
                                        </p:tav>
                                        <p:tav tm="100000">
                                          <p:val>
                                            <p:strVal val="#ppt_h"/>
                                          </p:val>
                                        </p:tav>
                                      </p:tavLst>
                                    </p:anim>
                                    <p:animEffect transition="in" filter="fade">
                                      <p:cBhvr>
                                        <p:cTn id="2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6553200" y="6092825"/>
            <a:ext cx="2133600" cy="476250"/>
          </a:xfrm>
        </p:spPr>
        <p:txBody>
          <a:bodyPr/>
          <a:lstStyle/>
          <a:p>
            <a:fld id="{2ECB6429-3E7F-467F-940C-DF45ED45ABB3}" type="slidenum">
              <a:rPr lang="it-IT" smtClean="0">
                <a:solidFill>
                  <a:srgbClr val="000000"/>
                </a:solidFill>
              </a:rPr>
              <a:pPr/>
              <a:t>16</a:t>
            </a:fld>
            <a:endParaRPr lang="it-IT">
              <a:solidFill>
                <a:srgbClr val="000000"/>
              </a:solidFill>
            </a:endParaRPr>
          </a:p>
        </p:txBody>
      </p:sp>
      <p:sp>
        <p:nvSpPr>
          <p:cNvPr id="4" name="TextBox 3"/>
          <p:cNvSpPr txBox="1"/>
          <p:nvPr/>
        </p:nvSpPr>
        <p:spPr>
          <a:xfrm>
            <a:off x="304800" y="953869"/>
            <a:ext cx="8085926" cy="923330"/>
          </a:xfrm>
          <a:prstGeom prst="rect">
            <a:avLst/>
          </a:prstGeom>
          <a:noFill/>
        </p:spPr>
        <p:txBody>
          <a:bodyPr wrap="square" rtlCol="0">
            <a:spAutoFit/>
          </a:bodyPr>
          <a:lstStyle/>
          <a:p>
            <a:pPr marL="285750" indent="-285750">
              <a:buFont typeface="Wingdings" pitchFamily="2" charset="2"/>
              <a:buChar char="q"/>
            </a:pPr>
            <a:r>
              <a:rPr lang="el-GR" dirty="0" smtClean="0">
                <a:solidFill>
                  <a:srgbClr val="FFFFFF"/>
                </a:solidFill>
              </a:rPr>
              <a:t>Η αύξηση της ισχύος της αλληλεπίδρασης, όταν προσπαθούμε να απομακρύνουμε το κουάρκ από το αντικουάρκ σ’ένα βαρύ μεσόνιο, εκφράζεται   </a:t>
            </a:r>
            <a:r>
              <a:rPr lang="el-GR" dirty="0" smtClean="0">
                <a:solidFill>
                  <a:srgbClr val="FFFF00"/>
                </a:solidFill>
              </a:rPr>
              <a:t>προσεγγιστικά από το δυναμικό</a:t>
            </a:r>
            <a:endParaRPr lang="it-IT" dirty="0">
              <a:solidFill>
                <a:srgbClr val="FFFF00"/>
              </a:solidFill>
            </a:endParaRPr>
          </a:p>
        </p:txBody>
      </p:sp>
      <p:sp>
        <p:nvSpPr>
          <p:cNvPr id="5" name="Rectangle 4"/>
          <p:cNvSpPr/>
          <p:nvPr/>
        </p:nvSpPr>
        <p:spPr>
          <a:xfrm>
            <a:off x="304800" y="3733800"/>
            <a:ext cx="6967368" cy="646331"/>
          </a:xfrm>
          <a:prstGeom prst="rect">
            <a:avLst/>
          </a:prstGeom>
        </p:spPr>
        <p:txBody>
          <a:bodyPr wrap="square">
            <a:spAutoFit/>
          </a:bodyPr>
          <a:lstStyle/>
          <a:p>
            <a:pPr marL="285750" indent="-285750">
              <a:buFont typeface="Wingdings" pitchFamily="2" charset="2"/>
              <a:buChar char="q"/>
            </a:pPr>
            <a:r>
              <a:rPr lang="el-GR" dirty="0" smtClean="0">
                <a:solidFill>
                  <a:srgbClr val="FFFFFF"/>
                </a:solidFill>
              </a:rPr>
              <a:t>Όταν το</a:t>
            </a:r>
            <a:r>
              <a:rPr lang="en-US" dirty="0" smtClean="0">
                <a:solidFill>
                  <a:srgbClr val="FFFFFF"/>
                </a:solidFill>
              </a:rPr>
              <a:t> </a:t>
            </a:r>
            <a:r>
              <a:rPr lang="en-US" dirty="0">
                <a:solidFill>
                  <a:srgbClr val="FFFFFF"/>
                </a:solidFill>
              </a:rPr>
              <a:t>r </a:t>
            </a:r>
            <a:r>
              <a:rPr lang="el-GR" dirty="0" smtClean="0">
                <a:solidFill>
                  <a:srgbClr val="FFFFFF"/>
                </a:solidFill>
              </a:rPr>
              <a:t>αυξάνεται</a:t>
            </a:r>
            <a:r>
              <a:rPr lang="en-US" dirty="0" smtClean="0">
                <a:solidFill>
                  <a:srgbClr val="FFFFFF"/>
                </a:solidFill>
              </a:rPr>
              <a:t>, </a:t>
            </a:r>
            <a:r>
              <a:rPr lang="el-GR" dirty="0" smtClean="0">
                <a:solidFill>
                  <a:srgbClr val="FFFFFF"/>
                </a:solidFill>
              </a:rPr>
              <a:t>το πεδίο του χρώματος φαίνεται σαν σωλήνας</a:t>
            </a:r>
            <a:r>
              <a:rPr lang="el-GR" dirty="0">
                <a:solidFill>
                  <a:srgbClr val="FFFFFF"/>
                </a:solidFill>
              </a:rPr>
              <a:t> </a:t>
            </a:r>
            <a:r>
              <a:rPr lang="el-GR" dirty="0" smtClean="0">
                <a:solidFill>
                  <a:srgbClr val="FFFFFF"/>
                </a:solidFill>
              </a:rPr>
              <a:t>που συνδέει τα κουάρκ</a:t>
            </a:r>
            <a:endParaRPr lang="it-IT" dirty="0">
              <a:solidFill>
                <a:srgbClr val="FFFFFF"/>
              </a:solidFill>
            </a:endParaRPr>
          </a:p>
        </p:txBody>
      </p:sp>
      <p:grpSp>
        <p:nvGrpSpPr>
          <p:cNvPr id="11" name="Group 10"/>
          <p:cNvGrpSpPr/>
          <p:nvPr/>
        </p:nvGrpSpPr>
        <p:grpSpPr>
          <a:xfrm>
            <a:off x="3057525" y="1905000"/>
            <a:ext cx="2581275" cy="742176"/>
            <a:chOff x="3057525" y="1905000"/>
            <a:chExt cx="2581275" cy="742176"/>
          </a:xfrm>
        </p:grpSpPr>
        <p:sp>
          <p:nvSpPr>
            <p:cNvPr id="9" name="Rectangle 8"/>
            <p:cNvSpPr/>
            <p:nvPr/>
          </p:nvSpPr>
          <p:spPr bwMode="auto">
            <a:xfrm>
              <a:off x="3057525" y="1905000"/>
              <a:ext cx="2581275" cy="742176"/>
            </a:xfrm>
            <a:prstGeom prst="rect">
              <a:avLst/>
            </a:prstGeom>
            <a:solidFill>
              <a:schemeClr val="bg1"/>
            </a:solidFill>
            <a:ln>
              <a:noFill/>
            </a:ln>
            <a:effectLs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z="2000">
                <a:solidFill>
                  <a:srgbClr val="FFFFFF"/>
                </a:solidFill>
                <a:cs typeface="Arial" pitchFamily="34" charset="0"/>
              </a:endParaRPr>
            </a:p>
          </p:txBody>
        </p:sp>
        <p:pic>
          <p:nvPicPr>
            <p:cNvPr id="37892"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3057525" y="1981200"/>
              <a:ext cx="2581275" cy="638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6" name="TextBox 5"/>
          <p:cNvSpPr txBox="1"/>
          <p:nvPr/>
        </p:nvSpPr>
        <p:spPr>
          <a:xfrm>
            <a:off x="312115" y="4645572"/>
            <a:ext cx="6960053" cy="923330"/>
          </a:xfrm>
          <a:prstGeom prst="rect">
            <a:avLst/>
          </a:prstGeom>
          <a:noFill/>
        </p:spPr>
        <p:txBody>
          <a:bodyPr wrap="square" rtlCol="0">
            <a:spAutoFit/>
          </a:bodyPr>
          <a:lstStyle/>
          <a:p>
            <a:pPr marL="285750" indent="-285750">
              <a:buFont typeface="Wingdings" pitchFamily="2" charset="2"/>
              <a:buChar char="q"/>
            </a:pPr>
            <a:r>
              <a:rPr lang="el-GR" dirty="0" smtClean="0">
                <a:solidFill>
                  <a:srgbClr val="FFFFFF"/>
                </a:solidFill>
              </a:rPr>
              <a:t>Σε μεγάλες αποστάσεις</a:t>
            </a:r>
            <a:r>
              <a:rPr lang="en-US" dirty="0" smtClean="0">
                <a:solidFill>
                  <a:srgbClr val="FFFFFF"/>
                </a:solidFill>
              </a:rPr>
              <a:t>, </a:t>
            </a:r>
            <a:r>
              <a:rPr lang="el-GR" dirty="0" smtClean="0">
                <a:solidFill>
                  <a:srgbClr val="FFFFFF"/>
                </a:solidFill>
              </a:rPr>
              <a:t>βολεύει ενεργειακά να</a:t>
            </a:r>
            <a:r>
              <a:rPr lang="el-GR" dirty="0">
                <a:solidFill>
                  <a:srgbClr val="FFFF00"/>
                </a:solidFill>
              </a:rPr>
              <a:t> </a:t>
            </a:r>
            <a:r>
              <a:rPr lang="el-GR" dirty="0" smtClean="0">
                <a:solidFill>
                  <a:srgbClr val="FFFF00"/>
                </a:solidFill>
              </a:rPr>
              <a:t>μετατραπεί η (αυξανόμενη) ενέργεια</a:t>
            </a:r>
            <a:r>
              <a:rPr lang="el-GR" dirty="0" smtClean="0">
                <a:solidFill>
                  <a:srgbClr val="FFFFFF"/>
                </a:solidFill>
              </a:rPr>
              <a:t>  που έχει αποθηκευτεί στο σωλήνα χρώματος</a:t>
            </a:r>
            <a:r>
              <a:rPr lang="en-US" dirty="0" smtClean="0">
                <a:solidFill>
                  <a:srgbClr val="FFFFFF"/>
                </a:solidFill>
              </a:rPr>
              <a:t> </a:t>
            </a:r>
            <a:r>
              <a:rPr lang="el-GR" dirty="0" smtClean="0">
                <a:solidFill>
                  <a:srgbClr val="FFFFFF"/>
                </a:solidFill>
              </a:rPr>
              <a:t>σ’ένα καινούριο ζευγάρι</a:t>
            </a:r>
            <a:r>
              <a:rPr lang="en-US" dirty="0" smtClean="0">
                <a:solidFill>
                  <a:srgbClr val="FFFFFF"/>
                </a:solidFill>
              </a:rPr>
              <a:t> </a:t>
            </a:r>
            <a:r>
              <a:rPr lang="el-GR" dirty="0">
                <a:solidFill>
                  <a:srgbClr val="FFFFFF"/>
                </a:solidFill>
              </a:rPr>
              <a:t>κ</a:t>
            </a:r>
            <a:r>
              <a:rPr lang="el-GR" dirty="0" smtClean="0">
                <a:solidFill>
                  <a:srgbClr val="FFFFFF"/>
                </a:solidFill>
              </a:rPr>
              <a:t>ουάρκ-αντικουάρκ</a:t>
            </a:r>
            <a:endParaRPr lang="it-IT" dirty="0">
              <a:solidFill>
                <a:srgbClr val="FFFF00"/>
              </a:solidFill>
            </a:endParaRPr>
          </a:p>
        </p:txBody>
      </p:sp>
      <p:pic>
        <p:nvPicPr>
          <p:cNvPr id="10" name="Picture 3" descr="C:\My Documents\tecn\snap\snap.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391399" y="1905000"/>
            <a:ext cx="1554163" cy="38862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533400" y="2895600"/>
            <a:ext cx="6198256" cy="646331"/>
          </a:xfrm>
          <a:prstGeom prst="rect">
            <a:avLst/>
          </a:prstGeom>
          <a:noFill/>
        </p:spPr>
        <p:txBody>
          <a:bodyPr wrap="none" rtlCol="0">
            <a:spAutoFit/>
          </a:bodyPr>
          <a:lstStyle/>
          <a:p>
            <a:r>
              <a:rPr lang="el-GR" dirty="0" smtClean="0">
                <a:solidFill>
                  <a:srgbClr val="FFFFFF"/>
                </a:solidFill>
              </a:rPr>
              <a:t>Όπου ο όρος </a:t>
            </a:r>
            <a:r>
              <a:rPr lang="en-US" dirty="0" smtClean="0">
                <a:solidFill>
                  <a:srgbClr val="FFFF00"/>
                </a:solidFill>
              </a:rPr>
              <a:t>Kr </a:t>
            </a:r>
            <a:r>
              <a:rPr lang="el-GR" dirty="0" smtClean="0">
                <a:solidFill>
                  <a:srgbClr val="FFFF00"/>
                </a:solidFill>
              </a:rPr>
              <a:t>περιγράφει τα αποτελέσματα του εγκλωβισμού</a:t>
            </a:r>
            <a:endParaRPr lang="en-US" dirty="0">
              <a:solidFill>
                <a:srgbClr val="FFFFFF"/>
              </a:solidFill>
            </a:endParaRPr>
          </a:p>
          <a:p>
            <a:r>
              <a:rPr lang="el-GR" dirty="0">
                <a:solidFill>
                  <a:srgbClr val="FFFFFF"/>
                </a:solidFill>
              </a:rPr>
              <a:t>(</a:t>
            </a:r>
            <a:r>
              <a:rPr lang="en-US" dirty="0" smtClean="0">
                <a:solidFill>
                  <a:srgbClr val="FFFFFF"/>
                </a:solidFill>
              </a:rPr>
              <a:t>confinement</a:t>
            </a:r>
            <a:r>
              <a:rPr lang="el-GR" dirty="0" smtClean="0">
                <a:solidFill>
                  <a:srgbClr val="FFFFFF"/>
                </a:solidFill>
              </a:rPr>
              <a:t>)</a:t>
            </a:r>
            <a:endParaRPr lang="it-IT" dirty="0">
              <a:solidFill>
                <a:srgbClr val="FFFFFF"/>
              </a:solidFill>
            </a:endParaRPr>
          </a:p>
        </p:txBody>
      </p:sp>
      <p:sp>
        <p:nvSpPr>
          <p:cNvPr id="15" name="Date Placeholder 14"/>
          <p:cNvSpPr>
            <a:spLocks noGrp="1"/>
          </p:cNvSpPr>
          <p:nvPr>
            <p:ph type="dt" sz="half" idx="10"/>
          </p:nvPr>
        </p:nvSpPr>
        <p:spPr/>
        <p:txBody>
          <a:bodyPr/>
          <a:lstStyle/>
          <a:p>
            <a:r>
              <a:rPr lang="en-GB" smtClean="0"/>
              <a:t>CERN 17.3.2015 </a:t>
            </a:r>
            <a:endParaRPr lang="fr-FR"/>
          </a:p>
        </p:txBody>
      </p:sp>
      <p:sp>
        <p:nvSpPr>
          <p:cNvPr id="16" name="Footer Placeholder 15"/>
          <p:cNvSpPr>
            <a:spLocks noGrp="1"/>
          </p:cNvSpPr>
          <p:nvPr>
            <p:ph type="ftr" sz="quarter" idx="11"/>
          </p:nvPr>
        </p:nvSpPr>
        <p:spPr/>
        <p:txBody>
          <a:bodyPr/>
          <a:lstStyle/>
          <a:p>
            <a:r>
              <a:rPr lang="el-GR" smtClean="0"/>
              <a:t>Δέσποινα Χατζηφωτιάδου</a:t>
            </a:r>
            <a:endParaRPr lang="fr-FR"/>
          </a:p>
        </p:txBody>
      </p:sp>
    </p:spTree>
    <p:extLst>
      <p:ext uri="{BB962C8B-B14F-4D97-AF65-F5344CB8AC3E}">
        <p14:creationId xmlns:p14="http://schemas.microsoft.com/office/powerpoint/2010/main" val="272360744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44562"/>
          </a:xfrm>
        </p:spPr>
        <p:txBody>
          <a:bodyPr>
            <a:normAutofit/>
          </a:bodyPr>
          <a:lstStyle/>
          <a:p>
            <a:r>
              <a:rPr lang="en-US" sz="3200" dirty="0" smtClean="0">
                <a:solidFill>
                  <a:srgbClr val="FFFF00"/>
                </a:solidFill>
              </a:rPr>
              <a:t>… </a:t>
            </a:r>
            <a:r>
              <a:rPr lang="en-US" sz="3200" dirty="0" err="1" smtClean="0">
                <a:solidFill>
                  <a:srgbClr val="FFFF00"/>
                </a:solidFill>
              </a:rPr>
              <a:t>deconfinement</a:t>
            </a:r>
            <a:endParaRPr lang="it-IT" sz="3200" dirty="0">
              <a:solidFill>
                <a:srgbClr val="FFFF00"/>
              </a:solidFill>
            </a:endParaRPr>
          </a:p>
        </p:txBody>
      </p:sp>
      <p:sp>
        <p:nvSpPr>
          <p:cNvPr id="6" name="TextBox 5"/>
          <p:cNvSpPr txBox="1"/>
          <p:nvPr/>
        </p:nvSpPr>
        <p:spPr>
          <a:xfrm>
            <a:off x="228600" y="933271"/>
            <a:ext cx="8796338" cy="1200329"/>
          </a:xfrm>
          <a:prstGeom prst="rect">
            <a:avLst/>
          </a:prstGeom>
          <a:noFill/>
        </p:spPr>
        <p:txBody>
          <a:bodyPr wrap="square" rtlCol="0">
            <a:spAutoFit/>
          </a:bodyPr>
          <a:lstStyle/>
          <a:p>
            <a:pPr marL="285750" indent="-285750">
              <a:buFont typeface="Wingdings" pitchFamily="2" charset="2"/>
              <a:buChar char="q"/>
            </a:pPr>
            <a:r>
              <a:rPr lang="el-GR" dirty="0" smtClean="0">
                <a:solidFill>
                  <a:srgbClr val="FFFFFF"/>
                </a:solidFill>
              </a:rPr>
              <a:t>Εφόσον οι </a:t>
            </a:r>
            <a:r>
              <a:rPr lang="el-GR" dirty="0" smtClean="0">
                <a:solidFill>
                  <a:srgbClr val="FFFF00"/>
                </a:solidFill>
              </a:rPr>
              <a:t>αλληλεπιδράσεις</a:t>
            </a:r>
            <a:r>
              <a:rPr lang="el-GR" dirty="0" smtClean="0">
                <a:solidFill>
                  <a:srgbClr val="FFFFFF"/>
                </a:solidFill>
              </a:rPr>
              <a:t> μεταξύ κουάρκ και γλουονίων γίνονται </a:t>
            </a:r>
            <a:r>
              <a:rPr lang="el-GR" dirty="0" smtClean="0">
                <a:solidFill>
                  <a:srgbClr val="FFFF00"/>
                </a:solidFill>
              </a:rPr>
              <a:t>ασθενέστερες στις</a:t>
            </a:r>
            <a:r>
              <a:rPr lang="el-GR" dirty="0">
                <a:solidFill>
                  <a:srgbClr val="FFFF00"/>
                </a:solidFill>
              </a:rPr>
              <a:t> </a:t>
            </a:r>
            <a:r>
              <a:rPr lang="el-GR" dirty="0" smtClean="0">
                <a:solidFill>
                  <a:srgbClr val="FFFF00"/>
                </a:solidFill>
              </a:rPr>
              <a:t>μ</a:t>
            </a:r>
            <a:r>
              <a:rPr lang="el-GR" dirty="0" smtClean="0">
                <a:solidFill>
                  <a:srgbClr val="FFFF00"/>
                </a:solidFill>
              </a:rPr>
              <a:t>ικρές αποστάσεις,</a:t>
            </a:r>
            <a:r>
              <a:rPr lang="en-US" dirty="0" smtClean="0">
                <a:solidFill>
                  <a:srgbClr val="FFFFFF"/>
                </a:solidFill>
              </a:rPr>
              <a:t> </a:t>
            </a:r>
            <a:r>
              <a:rPr lang="el-GR" dirty="0" smtClean="0">
                <a:solidFill>
                  <a:srgbClr val="FFFFFF"/>
                </a:solidFill>
              </a:rPr>
              <a:t>θα ήταν δυνατόν</a:t>
            </a:r>
            <a:r>
              <a:rPr lang="en-US" dirty="0" smtClean="0">
                <a:solidFill>
                  <a:srgbClr val="FFFFFF"/>
                </a:solidFill>
              </a:rPr>
              <a:t>, </a:t>
            </a:r>
            <a:r>
              <a:rPr lang="el-GR" dirty="0" smtClean="0">
                <a:solidFill>
                  <a:srgbClr val="FFFFFF"/>
                </a:solidFill>
              </a:rPr>
              <a:t>δημιουργώντας ένα σχετικά εκτεταμένο σύστημα</a:t>
            </a:r>
            <a:r>
              <a:rPr lang="en-US" dirty="0" smtClean="0">
                <a:solidFill>
                  <a:srgbClr val="FFFFFF"/>
                </a:solidFill>
              </a:rPr>
              <a:t> </a:t>
            </a:r>
            <a:r>
              <a:rPr lang="el-GR" dirty="0" smtClean="0">
                <a:solidFill>
                  <a:srgbClr val="FFFFFF"/>
                </a:solidFill>
              </a:rPr>
              <a:t>με </a:t>
            </a:r>
            <a:r>
              <a:rPr lang="el-GR" dirty="0" smtClean="0">
                <a:solidFill>
                  <a:srgbClr val="FFFF00"/>
                </a:solidFill>
              </a:rPr>
              <a:t>υψηλή πυκνότητα/θερμοκρασία</a:t>
            </a:r>
            <a:r>
              <a:rPr lang="el-GR" dirty="0">
                <a:solidFill>
                  <a:srgbClr val="FFFF00"/>
                </a:solidFill>
              </a:rPr>
              <a:t> </a:t>
            </a:r>
            <a:r>
              <a:rPr lang="el-GR" dirty="0" smtClean="0">
                <a:solidFill>
                  <a:srgbClr val="FFFFFF"/>
                </a:solidFill>
              </a:rPr>
              <a:t>που αποτελείται απο ένα μεγάλο αριθμό κουάρκ και </a:t>
            </a:r>
            <a:endParaRPr lang="en-US" dirty="0">
              <a:solidFill>
                <a:srgbClr val="FFFFFF"/>
              </a:solidFill>
            </a:endParaRPr>
          </a:p>
          <a:p>
            <a:r>
              <a:rPr lang="el-GR" dirty="0" smtClean="0">
                <a:solidFill>
                  <a:srgbClr val="FFFFFF"/>
                </a:solidFill>
              </a:rPr>
              <a:t>      γλουονίων</a:t>
            </a:r>
            <a:r>
              <a:rPr lang="en-US" dirty="0" smtClean="0">
                <a:solidFill>
                  <a:srgbClr val="FFFFFF"/>
                </a:solidFill>
              </a:rPr>
              <a:t>, </a:t>
            </a:r>
            <a:r>
              <a:rPr lang="el-GR" dirty="0" smtClean="0">
                <a:solidFill>
                  <a:srgbClr val="FFFFFF"/>
                </a:solidFill>
              </a:rPr>
              <a:t>να δημιουργήσουμε μια</a:t>
            </a:r>
            <a:r>
              <a:rPr lang="en-US" dirty="0" smtClean="0">
                <a:solidFill>
                  <a:srgbClr val="FFFF00"/>
                </a:solidFill>
              </a:rPr>
              <a:t> </a:t>
            </a:r>
            <a:r>
              <a:rPr lang="en-US" dirty="0">
                <a:solidFill>
                  <a:srgbClr val="FFFF00"/>
                </a:solidFill>
              </a:rPr>
              <a:t>“</a:t>
            </a:r>
            <a:r>
              <a:rPr lang="en-US" dirty="0" err="1">
                <a:solidFill>
                  <a:srgbClr val="FFFF00"/>
                </a:solidFill>
              </a:rPr>
              <a:t>deconfined</a:t>
            </a:r>
            <a:r>
              <a:rPr lang="en-US" dirty="0">
                <a:solidFill>
                  <a:srgbClr val="FFFF00"/>
                </a:solidFill>
              </a:rPr>
              <a:t>” </a:t>
            </a:r>
            <a:r>
              <a:rPr lang="el-GR" dirty="0" smtClean="0">
                <a:solidFill>
                  <a:schemeClr val="bg1"/>
                </a:solidFill>
              </a:rPr>
              <a:t>κατάσταση της ύλης</a:t>
            </a:r>
            <a:endParaRPr lang="it-IT" dirty="0">
              <a:solidFill>
                <a:schemeClr val="bg1"/>
              </a:solidFill>
            </a:endParaRPr>
          </a:p>
        </p:txBody>
      </p:sp>
      <p:sp>
        <p:nvSpPr>
          <p:cNvPr id="7" name="TextBox 6"/>
          <p:cNvSpPr txBox="1"/>
          <p:nvPr/>
        </p:nvSpPr>
        <p:spPr>
          <a:xfrm>
            <a:off x="0" y="2209800"/>
            <a:ext cx="2531462" cy="369332"/>
          </a:xfrm>
          <a:prstGeom prst="rect">
            <a:avLst/>
          </a:prstGeom>
          <a:noFill/>
        </p:spPr>
        <p:txBody>
          <a:bodyPr wrap="none" rtlCol="0">
            <a:spAutoFit/>
          </a:bodyPr>
          <a:lstStyle/>
          <a:p>
            <a:pPr marL="285750" indent="-285750">
              <a:buFont typeface="Wingdings" pitchFamily="2" charset="2"/>
              <a:buChar char="q"/>
            </a:pPr>
            <a:r>
              <a:rPr lang="el-GR" dirty="0" smtClean="0">
                <a:solidFill>
                  <a:srgbClr val="FFFFFF"/>
                </a:solidFill>
              </a:rPr>
              <a:t>Οι πρώτες ιδέες </a:t>
            </a:r>
            <a:r>
              <a:rPr lang="el-GR" dirty="0" smtClean="0">
                <a:solidFill>
                  <a:srgbClr val="FFFFFF"/>
                </a:solidFill>
              </a:rPr>
              <a:t>: </a:t>
            </a:r>
            <a:r>
              <a:rPr lang="en-US" dirty="0" smtClean="0">
                <a:solidFill>
                  <a:srgbClr val="FFFFFF"/>
                </a:solidFill>
              </a:rPr>
              <a:t>‘</a:t>
            </a:r>
            <a:r>
              <a:rPr lang="en-US" dirty="0">
                <a:solidFill>
                  <a:srgbClr val="FFFFFF"/>
                </a:solidFill>
              </a:rPr>
              <a:t>70s</a:t>
            </a:r>
            <a:endParaRPr lang="it-IT" dirty="0">
              <a:solidFill>
                <a:srgbClr val="FFFFFF"/>
              </a:solidFill>
            </a:endParaRPr>
          </a:p>
        </p:txBody>
      </p:sp>
      <p:sp>
        <p:nvSpPr>
          <p:cNvPr id="8" name="Text Box 4"/>
          <p:cNvSpPr txBox="1">
            <a:spLocks noChangeArrowheads="1"/>
          </p:cNvSpPr>
          <p:nvPr/>
        </p:nvSpPr>
        <p:spPr bwMode="auto">
          <a:xfrm>
            <a:off x="3962400" y="3657600"/>
            <a:ext cx="6015038" cy="3077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gn="ctr" eaLnBrk="0" hangingPunct="0">
              <a:spcBef>
                <a:spcPct val="50000"/>
              </a:spcBef>
            </a:pPr>
            <a:r>
              <a:rPr lang="en-US" sz="1400" dirty="0" err="1">
                <a:solidFill>
                  <a:srgbClr val="FFFFFF"/>
                </a:solidFill>
                <a:ea typeface="ＭＳ Ｐゴシック" pitchFamily="34" charset="-128"/>
              </a:rPr>
              <a:t>Cabibbo</a:t>
            </a:r>
            <a:r>
              <a:rPr lang="en-US" sz="1400" dirty="0">
                <a:solidFill>
                  <a:srgbClr val="FFFFFF"/>
                </a:solidFill>
                <a:ea typeface="ＭＳ Ｐゴシック" pitchFamily="34" charset="-128"/>
              </a:rPr>
              <a:t> and </a:t>
            </a:r>
            <a:r>
              <a:rPr lang="en-US" sz="1400" dirty="0" err="1">
                <a:solidFill>
                  <a:srgbClr val="FFFFFF"/>
                </a:solidFill>
                <a:ea typeface="ＭＳ Ｐゴシック" pitchFamily="34" charset="-128"/>
              </a:rPr>
              <a:t>Parisi</a:t>
            </a:r>
            <a:r>
              <a:rPr lang="en-US" sz="1400" dirty="0">
                <a:solidFill>
                  <a:srgbClr val="FFFFFF"/>
                </a:solidFill>
                <a:ea typeface="ＭＳ Ｐゴシック" pitchFamily="34" charset="-128"/>
              </a:rPr>
              <a:t>  </a:t>
            </a:r>
            <a:r>
              <a:rPr lang="en-US" sz="1400" i="1" dirty="0">
                <a:solidFill>
                  <a:srgbClr val="FFFFFF"/>
                </a:solidFill>
                <a:ea typeface="ＭＳ Ｐゴシック" pitchFamily="34" charset="-128"/>
              </a:rPr>
              <a:t>Phys. </a:t>
            </a:r>
            <a:r>
              <a:rPr lang="en-US" sz="1400" i="1" dirty="0" err="1">
                <a:solidFill>
                  <a:srgbClr val="FFFFFF"/>
                </a:solidFill>
                <a:ea typeface="ＭＳ Ｐゴシック" pitchFamily="34" charset="-128"/>
              </a:rPr>
              <a:t>Lett</a:t>
            </a:r>
            <a:r>
              <a:rPr lang="en-US" sz="1400" dirty="0">
                <a:solidFill>
                  <a:srgbClr val="FFFFFF"/>
                </a:solidFill>
                <a:ea typeface="ＭＳ Ｐゴシック" pitchFamily="34" charset="-128"/>
              </a:rPr>
              <a:t>. </a:t>
            </a:r>
            <a:r>
              <a:rPr lang="en-US" sz="1400" b="1" dirty="0">
                <a:solidFill>
                  <a:srgbClr val="FFFFFF"/>
                </a:solidFill>
                <a:ea typeface="ＭＳ Ｐゴシック" pitchFamily="34" charset="-128"/>
              </a:rPr>
              <a:t>59B</a:t>
            </a:r>
            <a:r>
              <a:rPr lang="en-US" sz="1400" dirty="0">
                <a:solidFill>
                  <a:srgbClr val="FFFFFF"/>
                </a:solidFill>
                <a:ea typeface="ＭＳ Ｐゴシック" pitchFamily="34" charset="-128"/>
              </a:rPr>
              <a:t>, 67 (1975)</a:t>
            </a:r>
          </a:p>
        </p:txBody>
      </p:sp>
      <p:pic>
        <p:nvPicPr>
          <p:cNvPr id="9"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617797"/>
            <a:ext cx="4461157" cy="3354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 Box 7"/>
          <p:cNvSpPr txBox="1">
            <a:spLocks noChangeArrowheads="1"/>
          </p:cNvSpPr>
          <p:nvPr/>
        </p:nvSpPr>
        <p:spPr bwMode="auto">
          <a:xfrm>
            <a:off x="4963168" y="2959100"/>
            <a:ext cx="4102406" cy="646331"/>
          </a:xfrm>
          <a:prstGeom prst="rect">
            <a:avLst/>
          </a:prstGeom>
          <a:noFill/>
          <a:ln w="9525" algn="ctr">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it-IT" dirty="0">
                <a:solidFill>
                  <a:srgbClr val="FFFFFF"/>
                </a:solidFill>
              </a:rPr>
              <a:t>”Experimental hadronic spectrum</a:t>
            </a:r>
          </a:p>
          <a:p>
            <a:pPr algn="ctr"/>
            <a:r>
              <a:rPr lang="it-IT" dirty="0">
                <a:solidFill>
                  <a:srgbClr val="FFFFFF"/>
                </a:solidFill>
              </a:rPr>
              <a:t>and quark liberation”</a:t>
            </a:r>
          </a:p>
        </p:txBody>
      </p:sp>
      <p:grpSp>
        <p:nvGrpSpPr>
          <p:cNvPr id="11" name="Group 8"/>
          <p:cNvGrpSpPr>
            <a:grpSpLocks/>
          </p:cNvGrpSpPr>
          <p:nvPr/>
        </p:nvGrpSpPr>
        <p:grpSpPr bwMode="auto">
          <a:xfrm>
            <a:off x="5076825" y="4343400"/>
            <a:ext cx="3948113" cy="833438"/>
            <a:chOff x="3198" y="2750"/>
            <a:chExt cx="2487" cy="525"/>
          </a:xfrm>
        </p:grpSpPr>
        <p:pic>
          <p:nvPicPr>
            <p:cNvPr id="12"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8" y="2750"/>
              <a:ext cx="2487" cy="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0"/>
            <p:cNvSpPr>
              <a:spLocks noChangeArrowheads="1"/>
            </p:cNvSpPr>
            <p:nvPr/>
          </p:nvSpPr>
          <p:spPr bwMode="auto">
            <a:xfrm>
              <a:off x="3207" y="2750"/>
              <a:ext cx="544" cy="136"/>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it-IT">
                <a:solidFill>
                  <a:srgbClr val="000000"/>
                </a:solidFill>
              </a:endParaRPr>
            </a:p>
          </p:txBody>
        </p:sp>
        <p:sp>
          <p:nvSpPr>
            <p:cNvPr id="14" name="Line 11"/>
            <p:cNvSpPr>
              <a:spLocks noChangeShapeType="1"/>
            </p:cNvSpPr>
            <p:nvPr/>
          </p:nvSpPr>
          <p:spPr bwMode="auto">
            <a:xfrm>
              <a:off x="3379" y="3022"/>
              <a:ext cx="1951"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it-IT">
                <a:solidFill>
                  <a:srgbClr val="000000"/>
                </a:solidFill>
              </a:endParaRPr>
            </a:p>
          </p:txBody>
        </p:sp>
      </p:grpSp>
      <p:grpSp>
        <p:nvGrpSpPr>
          <p:cNvPr id="15" name="Group 12"/>
          <p:cNvGrpSpPr>
            <a:grpSpLocks/>
          </p:cNvGrpSpPr>
          <p:nvPr/>
        </p:nvGrpSpPr>
        <p:grpSpPr bwMode="auto">
          <a:xfrm>
            <a:off x="179388" y="6019800"/>
            <a:ext cx="4083050" cy="820738"/>
            <a:chOff x="3061" y="3521"/>
            <a:chExt cx="2572" cy="517"/>
          </a:xfrm>
        </p:grpSpPr>
        <p:pic>
          <p:nvPicPr>
            <p:cNvPr id="16"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61" y="3521"/>
              <a:ext cx="2572" cy="5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4"/>
            <p:cNvSpPr>
              <a:spLocks noChangeArrowheads="1"/>
            </p:cNvSpPr>
            <p:nvPr/>
          </p:nvSpPr>
          <p:spPr bwMode="auto">
            <a:xfrm>
              <a:off x="3343" y="3902"/>
              <a:ext cx="2268" cy="136"/>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it-IT">
                <a:solidFill>
                  <a:srgbClr val="000000"/>
                </a:solidFill>
              </a:endParaRPr>
            </a:p>
          </p:txBody>
        </p:sp>
      </p:grpSp>
      <p:sp>
        <p:nvSpPr>
          <p:cNvPr id="18" name="Text Box 15"/>
          <p:cNvSpPr txBox="1">
            <a:spLocks noChangeArrowheads="1"/>
          </p:cNvSpPr>
          <p:nvPr/>
        </p:nvSpPr>
        <p:spPr bwMode="auto">
          <a:xfrm>
            <a:off x="5757863" y="6172200"/>
            <a:ext cx="239553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dirty="0">
                <a:solidFill>
                  <a:srgbClr val="FFFFFF"/>
                </a:solidFill>
              </a:rPr>
              <a:t>Phase transition at large </a:t>
            </a:r>
            <a:r>
              <a:rPr lang="en-US" dirty="0">
                <a:solidFill>
                  <a:srgbClr val="FFFF00"/>
                </a:solidFill>
              </a:rPr>
              <a:t>T</a:t>
            </a:r>
            <a:r>
              <a:rPr lang="en-US" dirty="0">
                <a:solidFill>
                  <a:srgbClr val="FFFFFF"/>
                </a:solidFill>
              </a:rPr>
              <a:t> and/or </a:t>
            </a:r>
            <a:r>
              <a:rPr lang="en-US" dirty="0">
                <a:solidFill>
                  <a:srgbClr val="FFFF00"/>
                </a:solidFill>
                <a:sym typeface="Symbol"/>
              </a:rPr>
              <a:t></a:t>
            </a:r>
            <a:r>
              <a:rPr lang="en-US" baseline="-25000" dirty="0">
                <a:solidFill>
                  <a:srgbClr val="FFFF00"/>
                </a:solidFill>
                <a:sym typeface="Symbol"/>
              </a:rPr>
              <a:t>B</a:t>
            </a:r>
            <a:endParaRPr lang="it-IT" dirty="0">
              <a:solidFill>
                <a:srgbClr val="FFFF00"/>
              </a:solidFill>
            </a:endParaRPr>
          </a:p>
        </p:txBody>
      </p:sp>
      <p:sp>
        <p:nvSpPr>
          <p:cNvPr id="19" name="AutoShape 16"/>
          <p:cNvSpPr>
            <a:spLocks noChangeArrowheads="1"/>
          </p:cNvSpPr>
          <p:nvPr/>
        </p:nvSpPr>
        <p:spPr bwMode="auto">
          <a:xfrm>
            <a:off x="4618037" y="6172200"/>
            <a:ext cx="792163" cy="485775"/>
          </a:xfrm>
          <a:prstGeom prst="leftArrow">
            <a:avLst>
              <a:gd name="adj1" fmla="val 49676"/>
              <a:gd name="adj2" fmla="val 62420"/>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it-IT">
              <a:solidFill>
                <a:srgbClr val="000000"/>
              </a:solidFill>
            </a:endParaRPr>
          </a:p>
        </p:txBody>
      </p:sp>
      <p:sp>
        <p:nvSpPr>
          <p:cNvPr id="20" name="AutoShape 17"/>
          <p:cNvSpPr>
            <a:spLocks noChangeArrowheads="1"/>
          </p:cNvSpPr>
          <p:nvPr/>
        </p:nvSpPr>
        <p:spPr bwMode="auto">
          <a:xfrm>
            <a:off x="6804025" y="5410200"/>
            <a:ext cx="485775" cy="720725"/>
          </a:xfrm>
          <a:prstGeom prst="upArrow">
            <a:avLst>
              <a:gd name="adj1" fmla="val 36602"/>
              <a:gd name="adj2" fmla="val 58824"/>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it-IT">
              <a:solidFill>
                <a:srgbClr val="000000"/>
              </a:solidFill>
            </a:endParaRPr>
          </a:p>
        </p:txBody>
      </p:sp>
      <p:sp>
        <p:nvSpPr>
          <p:cNvPr id="22" name="Date Placeholder 21"/>
          <p:cNvSpPr>
            <a:spLocks noGrp="1"/>
          </p:cNvSpPr>
          <p:nvPr>
            <p:ph type="dt" sz="half" idx="10"/>
          </p:nvPr>
        </p:nvSpPr>
        <p:spPr/>
        <p:txBody>
          <a:bodyPr/>
          <a:lstStyle/>
          <a:p>
            <a:r>
              <a:rPr lang="en-GB" smtClean="0"/>
              <a:t>CERN 17.3.2015 </a:t>
            </a:r>
            <a:endParaRPr lang="fr-FR"/>
          </a:p>
        </p:txBody>
      </p:sp>
      <p:sp>
        <p:nvSpPr>
          <p:cNvPr id="23" name="Footer Placeholder 22"/>
          <p:cNvSpPr>
            <a:spLocks noGrp="1"/>
          </p:cNvSpPr>
          <p:nvPr>
            <p:ph type="ftr" sz="quarter" idx="11"/>
          </p:nvPr>
        </p:nvSpPr>
        <p:spPr/>
        <p:txBody>
          <a:bodyPr/>
          <a:lstStyle/>
          <a:p>
            <a:r>
              <a:rPr lang="el-GR" smtClean="0"/>
              <a:t>Δέσποινα Χατζηφωτιάδου</a:t>
            </a:r>
            <a:endParaRPr lang="fr-FR"/>
          </a:p>
        </p:txBody>
      </p:sp>
      <p:sp>
        <p:nvSpPr>
          <p:cNvPr id="24" name="Slide Number Placeholder 23"/>
          <p:cNvSpPr>
            <a:spLocks noGrp="1"/>
          </p:cNvSpPr>
          <p:nvPr>
            <p:ph type="sldNum" sz="quarter" idx="12"/>
          </p:nvPr>
        </p:nvSpPr>
        <p:spPr/>
        <p:txBody>
          <a:bodyPr/>
          <a:lstStyle/>
          <a:p>
            <a:fld id="{DD6A0079-E3EA-F649-832E-01E6D884025C}" type="slidenum">
              <a:rPr lang="fr-FR" smtClean="0"/>
              <a:t>17</a:t>
            </a:fld>
            <a:endParaRPr lang="fr-FR"/>
          </a:p>
        </p:txBody>
      </p:sp>
    </p:spTree>
    <p:extLst>
      <p:ext uri="{BB962C8B-B14F-4D97-AF65-F5344CB8AC3E}">
        <p14:creationId xmlns:p14="http://schemas.microsoft.com/office/powerpoint/2010/main" val="166141671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pic>
        <p:nvPicPr>
          <p:cNvPr id="3" name="Picture 2" descr="f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3031" y="158494"/>
            <a:ext cx="6350000" cy="6019800"/>
          </a:xfrm>
          <a:prstGeom prst="rect">
            <a:avLst/>
          </a:prstGeom>
        </p:spPr>
      </p:pic>
      <p:sp>
        <p:nvSpPr>
          <p:cNvPr id="8" name="Date Placeholder 7"/>
          <p:cNvSpPr>
            <a:spLocks noGrp="1"/>
          </p:cNvSpPr>
          <p:nvPr>
            <p:ph type="dt" sz="half" idx="10"/>
          </p:nvPr>
        </p:nvSpPr>
        <p:spPr/>
        <p:txBody>
          <a:bodyPr/>
          <a:lstStyle/>
          <a:p>
            <a:r>
              <a:rPr lang="en-GB" smtClean="0"/>
              <a:t>CERN 17.3.2015 </a:t>
            </a:r>
            <a:endParaRPr lang="fr-FR"/>
          </a:p>
        </p:txBody>
      </p:sp>
      <p:sp>
        <p:nvSpPr>
          <p:cNvPr id="9" name="Footer Placeholder 8"/>
          <p:cNvSpPr>
            <a:spLocks noGrp="1"/>
          </p:cNvSpPr>
          <p:nvPr>
            <p:ph type="ftr" sz="quarter" idx="11"/>
          </p:nvPr>
        </p:nvSpPr>
        <p:spPr/>
        <p:txBody>
          <a:bodyPr/>
          <a:lstStyle/>
          <a:p>
            <a:r>
              <a:rPr lang="el-GR" smtClean="0"/>
              <a:t>Δέσποινα Χατζηφωτιάδου</a:t>
            </a:r>
            <a:endParaRPr lang="fr-FR"/>
          </a:p>
        </p:txBody>
      </p:sp>
      <p:sp>
        <p:nvSpPr>
          <p:cNvPr id="10" name="Slide Number Placeholder 9"/>
          <p:cNvSpPr>
            <a:spLocks noGrp="1"/>
          </p:cNvSpPr>
          <p:nvPr>
            <p:ph type="sldNum" sz="quarter" idx="12"/>
          </p:nvPr>
        </p:nvSpPr>
        <p:spPr/>
        <p:txBody>
          <a:bodyPr/>
          <a:lstStyle/>
          <a:p>
            <a:fld id="{DD6A0079-E3EA-F649-832E-01E6D884025C}" type="slidenum">
              <a:rPr lang="fr-FR" smtClean="0"/>
              <a:t>18</a:t>
            </a:fld>
            <a:endParaRPr lang="fr-FR"/>
          </a:p>
        </p:txBody>
      </p:sp>
    </p:spTree>
    <p:extLst>
      <p:ext uri="{BB962C8B-B14F-4D97-AF65-F5344CB8AC3E}">
        <p14:creationId xmlns:p14="http://schemas.microsoft.com/office/powerpoint/2010/main" val="2422900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68362"/>
          </a:xfrm>
        </p:spPr>
        <p:txBody>
          <a:bodyPr>
            <a:normAutofit/>
          </a:bodyPr>
          <a:lstStyle/>
          <a:p>
            <a:r>
              <a:rPr lang="en-US" sz="3600" dirty="0" smtClean="0">
                <a:solidFill>
                  <a:srgbClr val="FFFF00"/>
                </a:solidFill>
              </a:rPr>
              <a:t>Becoming more quantitative…</a:t>
            </a:r>
            <a:endParaRPr lang="it-IT" sz="3600" dirty="0">
              <a:solidFill>
                <a:srgbClr val="FFFF00"/>
              </a:solidFill>
            </a:endParaRPr>
          </a:p>
        </p:txBody>
      </p:sp>
      <p:sp>
        <p:nvSpPr>
          <p:cNvPr id="3" name="Slide Number Placeholder 2"/>
          <p:cNvSpPr>
            <a:spLocks noGrp="1"/>
          </p:cNvSpPr>
          <p:nvPr>
            <p:ph type="sldNum" sz="quarter" idx="12"/>
          </p:nvPr>
        </p:nvSpPr>
        <p:spPr/>
        <p:txBody>
          <a:bodyPr/>
          <a:lstStyle/>
          <a:p>
            <a:fld id="{2ECB6429-3E7F-467F-940C-DF45ED45ABB3}" type="slidenum">
              <a:rPr lang="it-IT" smtClean="0">
                <a:solidFill>
                  <a:srgbClr val="000000"/>
                </a:solidFill>
              </a:rPr>
              <a:pPr/>
              <a:t>19</a:t>
            </a:fld>
            <a:endParaRPr lang="it-IT">
              <a:solidFill>
                <a:srgbClr val="000000"/>
              </a:solidFill>
            </a:endParaRPr>
          </a:p>
        </p:txBody>
      </p:sp>
      <p:sp>
        <p:nvSpPr>
          <p:cNvPr id="4" name="TextBox 3"/>
          <p:cNvSpPr txBox="1"/>
          <p:nvPr/>
        </p:nvSpPr>
        <p:spPr>
          <a:xfrm>
            <a:off x="94472" y="961072"/>
            <a:ext cx="8931302" cy="1754327"/>
          </a:xfrm>
          <a:prstGeom prst="rect">
            <a:avLst/>
          </a:prstGeom>
          <a:noFill/>
        </p:spPr>
        <p:txBody>
          <a:bodyPr wrap="square" rtlCol="0">
            <a:spAutoFit/>
          </a:bodyPr>
          <a:lstStyle/>
          <a:p>
            <a:pPr marL="285750" indent="-285750">
              <a:buFont typeface="Wingdings" pitchFamily="2" charset="2"/>
              <a:buChar char="q"/>
            </a:pPr>
            <a:r>
              <a:rPr lang="en-US" dirty="0">
                <a:solidFill>
                  <a:srgbClr val="FFFFFF"/>
                </a:solidFill>
              </a:rPr>
              <a:t>MIT </a:t>
            </a:r>
            <a:r>
              <a:rPr lang="en-US" dirty="0">
                <a:solidFill>
                  <a:srgbClr val="FFFF00"/>
                </a:solidFill>
              </a:rPr>
              <a:t>bag model</a:t>
            </a:r>
            <a:r>
              <a:rPr lang="en-US" dirty="0">
                <a:solidFill>
                  <a:srgbClr val="FFFFFF"/>
                </a:solidFill>
              </a:rPr>
              <a:t>: </a:t>
            </a:r>
            <a:r>
              <a:rPr lang="el-GR" dirty="0" smtClean="0">
                <a:solidFill>
                  <a:srgbClr val="FFFFFF"/>
                </a:solidFill>
              </a:rPr>
              <a:t>απλή</a:t>
            </a:r>
            <a:r>
              <a:rPr lang="en-US" dirty="0" smtClean="0">
                <a:solidFill>
                  <a:srgbClr val="FFFFFF"/>
                </a:solidFill>
              </a:rPr>
              <a:t>, </a:t>
            </a:r>
            <a:r>
              <a:rPr lang="el-GR" dirty="0" smtClean="0">
                <a:solidFill>
                  <a:srgbClr val="FFFF00"/>
                </a:solidFill>
              </a:rPr>
              <a:t>φαινομενολογική προσέγγιση</a:t>
            </a:r>
            <a:r>
              <a:rPr lang="en-US" dirty="0" smtClean="0">
                <a:solidFill>
                  <a:srgbClr val="FFFF00"/>
                </a:solidFill>
              </a:rPr>
              <a:t> </a:t>
            </a:r>
            <a:r>
              <a:rPr lang="el-GR" dirty="0" smtClean="0">
                <a:solidFill>
                  <a:srgbClr val="FFFFFF"/>
                </a:solidFill>
              </a:rPr>
              <a:t>που περιέχει μια</a:t>
            </a:r>
            <a:endParaRPr lang="en-US" dirty="0">
              <a:solidFill>
                <a:srgbClr val="FFFFFF"/>
              </a:solidFill>
            </a:endParaRPr>
          </a:p>
          <a:p>
            <a:r>
              <a:rPr lang="en-US" dirty="0">
                <a:solidFill>
                  <a:srgbClr val="FFFFFF"/>
                </a:solidFill>
              </a:rPr>
              <a:t>    </a:t>
            </a:r>
            <a:r>
              <a:rPr lang="el-GR" dirty="0" smtClean="0">
                <a:solidFill>
                  <a:srgbClr val="FFFF00"/>
                </a:solidFill>
              </a:rPr>
              <a:t>περιγραφή του απεγκλωβισμού (</a:t>
            </a:r>
            <a:r>
              <a:rPr lang="en-US" dirty="0" smtClean="0">
                <a:solidFill>
                  <a:srgbClr val="FFFF00"/>
                </a:solidFill>
              </a:rPr>
              <a:t> </a:t>
            </a:r>
            <a:r>
              <a:rPr lang="en-US" dirty="0" err="1" smtClean="0">
                <a:solidFill>
                  <a:srgbClr val="FFFF00"/>
                </a:solidFill>
              </a:rPr>
              <a:t>deconfinement</a:t>
            </a:r>
            <a:r>
              <a:rPr lang="el-GR" dirty="0" smtClean="0">
                <a:solidFill>
                  <a:srgbClr val="FFFF00"/>
                </a:solidFill>
              </a:rPr>
              <a:t>)</a:t>
            </a:r>
            <a:endParaRPr lang="en-US" dirty="0">
              <a:solidFill>
                <a:srgbClr val="FFFF00"/>
              </a:solidFill>
            </a:endParaRPr>
          </a:p>
          <a:p>
            <a:pPr marL="285750" indent="-285750">
              <a:buFont typeface="Wingdings" pitchFamily="2" charset="2"/>
              <a:buChar char="q"/>
            </a:pPr>
            <a:r>
              <a:rPr lang="el-GR" dirty="0" smtClean="0">
                <a:solidFill>
                  <a:srgbClr val="FFFF00"/>
                </a:solidFill>
              </a:rPr>
              <a:t>Τα κουάρκ </a:t>
            </a:r>
            <a:r>
              <a:rPr lang="el-GR" dirty="0" smtClean="0">
                <a:solidFill>
                  <a:schemeClr val="bg1"/>
                </a:solidFill>
              </a:rPr>
              <a:t>θεωρούνται σωμάτια </a:t>
            </a:r>
            <a:r>
              <a:rPr lang="el-GR" dirty="0" smtClean="0">
                <a:solidFill>
                  <a:srgbClr val="FFFF00"/>
                </a:solidFill>
              </a:rPr>
              <a:t>χωρίς μάζα </a:t>
            </a:r>
            <a:r>
              <a:rPr lang="el-GR" dirty="0" smtClean="0">
                <a:solidFill>
                  <a:srgbClr val="FFFFFF"/>
                </a:solidFill>
              </a:rPr>
              <a:t>που περιέχονται σε</a:t>
            </a:r>
            <a:r>
              <a:rPr lang="en-US" dirty="0" smtClean="0">
                <a:solidFill>
                  <a:srgbClr val="FFFFFF"/>
                </a:solidFill>
              </a:rPr>
              <a:t> </a:t>
            </a:r>
            <a:r>
              <a:rPr lang="el-GR" dirty="0" smtClean="0">
                <a:solidFill>
                  <a:srgbClr val="FFFFFF"/>
                </a:solidFill>
              </a:rPr>
              <a:t>μια </a:t>
            </a:r>
            <a:r>
              <a:rPr lang="el-GR" dirty="0" smtClean="0">
                <a:solidFill>
                  <a:srgbClr val="FFFF00"/>
                </a:solidFill>
              </a:rPr>
              <a:t>σακούλα πεπερασμένου μεγέθους</a:t>
            </a:r>
            <a:endParaRPr lang="en-US" dirty="0">
              <a:solidFill>
                <a:srgbClr val="FFFF00"/>
              </a:solidFill>
            </a:endParaRPr>
          </a:p>
          <a:p>
            <a:pPr marL="285750" indent="-285750">
              <a:buFont typeface="Wingdings" pitchFamily="2" charset="2"/>
              <a:buChar char="q"/>
            </a:pPr>
            <a:r>
              <a:rPr lang="el-GR" dirty="0" smtClean="0">
                <a:solidFill>
                  <a:srgbClr val="FFFFFF"/>
                </a:solidFill>
              </a:rPr>
              <a:t>Η </a:t>
            </a:r>
            <a:r>
              <a:rPr lang="en-GB" dirty="0" smtClean="0">
                <a:solidFill>
                  <a:srgbClr val="FFFFFF"/>
                </a:solidFill>
              </a:rPr>
              <a:t>c</a:t>
            </a:r>
            <a:r>
              <a:rPr lang="en-US" dirty="0" err="1" smtClean="0">
                <a:solidFill>
                  <a:srgbClr val="FFFFFF"/>
                </a:solidFill>
              </a:rPr>
              <a:t>onfinement</a:t>
            </a:r>
            <a:r>
              <a:rPr lang="en-US" dirty="0" smtClean="0">
                <a:solidFill>
                  <a:srgbClr val="FFFFFF"/>
                </a:solidFill>
              </a:rPr>
              <a:t> </a:t>
            </a:r>
            <a:r>
              <a:rPr lang="el-GR" dirty="0" smtClean="0">
                <a:solidFill>
                  <a:srgbClr val="FFFFFF"/>
                </a:solidFill>
              </a:rPr>
              <a:t>προέρχεται από την </a:t>
            </a:r>
            <a:r>
              <a:rPr lang="el-GR" dirty="0" smtClean="0">
                <a:solidFill>
                  <a:srgbClr val="FFFF00"/>
                </a:solidFill>
              </a:rPr>
              <a:t>εξι</a:t>
            </a:r>
            <a:r>
              <a:rPr lang="el-GR" dirty="0" smtClean="0">
                <a:solidFill>
                  <a:srgbClr val="FFFF00"/>
                </a:solidFill>
              </a:rPr>
              <a:t>σορρόπιση της πίεσης από την κινητική ενέργεια</a:t>
            </a:r>
            <a:r>
              <a:rPr lang="el-GR" dirty="0" smtClean="0">
                <a:solidFill>
                  <a:srgbClr val="FFFFFF"/>
                </a:solidFill>
              </a:rPr>
              <a:t> </a:t>
            </a:r>
            <a:r>
              <a:rPr lang="el-GR" dirty="0" smtClean="0">
                <a:solidFill>
                  <a:srgbClr val="FFFFFF"/>
                </a:solidFill>
              </a:rPr>
              <a:t>των </a:t>
            </a:r>
            <a:r>
              <a:rPr lang="el-GR" dirty="0" smtClean="0">
                <a:solidFill>
                  <a:srgbClr val="FFFF00"/>
                </a:solidFill>
              </a:rPr>
              <a:t>κουάρκ</a:t>
            </a:r>
            <a:r>
              <a:rPr lang="en-US" dirty="0" smtClean="0">
                <a:solidFill>
                  <a:srgbClr val="FFFFFF"/>
                </a:solidFill>
              </a:rPr>
              <a:t> </a:t>
            </a:r>
            <a:r>
              <a:rPr lang="el-GR" dirty="0" smtClean="0">
                <a:solidFill>
                  <a:srgbClr val="FFFFFF"/>
                </a:solidFill>
              </a:rPr>
              <a:t>και μιας εξωτερικής </a:t>
            </a:r>
            <a:r>
              <a:rPr lang="el-GR" dirty="0" smtClean="0">
                <a:solidFill>
                  <a:srgbClr val="FFFF00"/>
                </a:solidFill>
              </a:rPr>
              <a:t>πίεσης</a:t>
            </a:r>
            <a:endParaRPr lang="it-IT" dirty="0">
              <a:solidFill>
                <a:srgbClr val="FFFF00"/>
              </a:solidFill>
            </a:endParaRPr>
          </a:p>
        </p:txBody>
      </p:sp>
      <p:pic>
        <p:nvPicPr>
          <p:cNvPr id="522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5500" y="2556806"/>
            <a:ext cx="2324100" cy="1781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2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3048000"/>
            <a:ext cx="3365126" cy="800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446279" y="2590800"/>
            <a:ext cx="1601721" cy="369332"/>
          </a:xfrm>
          <a:prstGeom prst="rect">
            <a:avLst/>
          </a:prstGeom>
          <a:noFill/>
        </p:spPr>
        <p:txBody>
          <a:bodyPr wrap="none" rtlCol="0">
            <a:spAutoFit/>
          </a:bodyPr>
          <a:lstStyle/>
          <a:p>
            <a:r>
              <a:rPr lang="en-US" dirty="0">
                <a:solidFill>
                  <a:srgbClr val="FFFFFF"/>
                </a:solidFill>
              </a:rPr>
              <a:t>Kinetic term</a:t>
            </a:r>
            <a:endParaRPr lang="it-IT" dirty="0">
              <a:solidFill>
                <a:srgbClr val="FFFFFF"/>
              </a:solidFill>
            </a:endParaRPr>
          </a:p>
        </p:txBody>
      </p:sp>
      <p:sp>
        <p:nvSpPr>
          <p:cNvPr id="6" name="TextBox 5"/>
          <p:cNvSpPr txBox="1"/>
          <p:nvPr/>
        </p:nvSpPr>
        <p:spPr>
          <a:xfrm>
            <a:off x="4114800" y="2615604"/>
            <a:ext cx="1507144" cy="369332"/>
          </a:xfrm>
          <a:prstGeom prst="rect">
            <a:avLst/>
          </a:prstGeom>
          <a:noFill/>
        </p:spPr>
        <p:txBody>
          <a:bodyPr wrap="none" rtlCol="0">
            <a:spAutoFit/>
          </a:bodyPr>
          <a:lstStyle/>
          <a:p>
            <a:r>
              <a:rPr lang="en-US" dirty="0">
                <a:solidFill>
                  <a:srgbClr val="FFFFFF"/>
                </a:solidFill>
              </a:rPr>
              <a:t>Bag energy</a:t>
            </a:r>
            <a:endParaRPr lang="it-IT" dirty="0">
              <a:solidFill>
                <a:srgbClr val="FFFFFF"/>
              </a:solidFill>
            </a:endParaRPr>
          </a:p>
        </p:txBody>
      </p:sp>
      <p:sp>
        <p:nvSpPr>
          <p:cNvPr id="7" name="TextBox 6"/>
          <p:cNvSpPr txBox="1"/>
          <p:nvPr/>
        </p:nvSpPr>
        <p:spPr>
          <a:xfrm>
            <a:off x="152400" y="4431268"/>
            <a:ext cx="8558753" cy="1200329"/>
          </a:xfrm>
          <a:prstGeom prst="rect">
            <a:avLst/>
          </a:prstGeom>
          <a:noFill/>
        </p:spPr>
        <p:txBody>
          <a:bodyPr wrap="none" rtlCol="0">
            <a:spAutoFit/>
          </a:bodyPr>
          <a:lstStyle/>
          <a:p>
            <a:pPr marL="285750" indent="-285750">
              <a:buFont typeface="Wingdings" pitchFamily="2" charset="2"/>
              <a:buChar char="q"/>
            </a:pPr>
            <a:r>
              <a:rPr lang="el-GR" dirty="0" smtClean="0">
                <a:solidFill>
                  <a:srgbClr val="FFFF00"/>
                </a:solidFill>
                <a:sym typeface="Wingdings" pitchFamily="2" charset="2"/>
              </a:rPr>
              <a:t>Η πίεση της σακούλα</a:t>
            </a:r>
            <a:r>
              <a:rPr lang="el-GR" dirty="0" smtClean="0">
                <a:solidFill>
                  <a:srgbClr val="FFFF00"/>
                </a:solidFill>
                <a:sym typeface="Wingdings" pitchFamily="2" charset="2"/>
              </a:rPr>
              <a:t>ς</a:t>
            </a:r>
            <a:r>
              <a:rPr lang="en-US" dirty="0" smtClean="0">
                <a:solidFill>
                  <a:srgbClr val="FFFF00"/>
                </a:solidFill>
                <a:sym typeface="Wingdings" pitchFamily="2" charset="2"/>
              </a:rPr>
              <a:t> </a:t>
            </a:r>
            <a:r>
              <a:rPr lang="el-GR" dirty="0" smtClean="0">
                <a:solidFill>
                  <a:srgbClr val="FFFFFF"/>
                </a:solidFill>
                <a:sym typeface="Wingdings" pitchFamily="2" charset="2"/>
              </a:rPr>
              <a:t>μπορεί</a:t>
            </a:r>
            <a:r>
              <a:rPr lang="en-GB" dirty="0" smtClean="0">
                <a:solidFill>
                  <a:srgbClr val="FFFFFF"/>
                </a:solidFill>
                <a:sym typeface="Wingdings" pitchFamily="2" charset="2"/>
              </a:rPr>
              <a:t> </a:t>
            </a:r>
            <a:r>
              <a:rPr lang="el-GR" dirty="0" smtClean="0">
                <a:solidFill>
                  <a:srgbClr val="FFFFFF"/>
                </a:solidFill>
                <a:sym typeface="Wingdings" pitchFamily="2" charset="2"/>
              </a:rPr>
              <a:t>να υπολογιστεί θεωρώντας το τυπικό μέγεθος </a:t>
            </a:r>
            <a:r>
              <a:rPr lang="el-GR" dirty="0" smtClean="0">
                <a:solidFill>
                  <a:srgbClr val="FFFF00"/>
                </a:solidFill>
                <a:sym typeface="Wingdings" pitchFamily="2" charset="2"/>
              </a:rPr>
              <a:t>αδρονίου</a:t>
            </a:r>
            <a:endParaRPr lang="it-IT" dirty="0">
              <a:solidFill>
                <a:srgbClr val="FFFF00"/>
              </a:solidFill>
            </a:endParaRPr>
          </a:p>
          <a:p>
            <a:endParaRPr lang="en-US" dirty="0">
              <a:solidFill>
                <a:srgbClr val="FFFFFF"/>
              </a:solidFill>
            </a:endParaRPr>
          </a:p>
          <a:p>
            <a:pPr marL="285750" indent="-285750">
              <a:buFont typeface="Wingdings" pitchFamily="2" charset="2"/>
              <a:buChar char="q"/>
            </a:pPr>
            <a:r>
              <a:rPr lang="el-GR" dirty="0" smtClean="0">
                <a:solidFill>
                  <a:srgbClr val="FFFFFF"/>
                </a:solidFill>
              </a:rPr>
              <a:t>Αν </a:t>
            </a:r>
            <a:r>
              <a:rPr lang="el-GR" dirty="0" smtClean="0">
                <a:solidFill>
                  <a:srgbClr val="FFFF00"/>
                </a:solidFill>
              </a:rPr>
              <a:t>η </a:t>
            </a:r>
            <a:r>
              <a:rPr lang="el-GR" dirty="0" smtClean="0">
                <a:solidFill>
                  <a:srgbClr val="FFFF00"/>
                </a:solidFill>
                <a:sym typeface="Wingdings" pitchFamily="2" charset="2"/>
              </a:rPr>
              <a:t>πίεση μέσα στη σακούλα</a:t>
            </a:r>
            <a:r>
              <a:rPr lang="en-US" dirty="0" smtClean="0">
                <a:solidFill>
                  <a:srgbClr val="FFFF00"/>
                </a:solidFill>
              </a:rPr>
              <a:t> </a:t>
            </a:r>
            <a:r>
              <a:rPr lang="el-GR" dirty="0" smtClean="0">
                <a:solidFill>
                  <a:srgbClr val="FFFF00"/>
                </a:solidFill>
              </a:rPr>
              <a:t>αυξηθεί</a:t>
            </a:r>
            <a:r>
              <a:rPr lang="el-GR" dirty="0">
                <a:solidFill>
                  <a:srgbClr val="FFFFFF"/>
                </a:solidFill>
              </a:rPr>
              <a:t> </a:t>
            </a:r>
            <a:r>
              <a:rPr lang="el-GR" dirty="0" smtClean="0">
                <a:solidFill>
                  <a:srgbClr val="FFFFFF"/>
                </a:solidFill>
              </a:rPr>
              <a:t>έτσι ώστε να ξεπεράσει την εξωτερική πίεση</a:t>
            </a:r>
            <a:endParaRPr lang="en-US" dirty="0">
              <a:solidFill>
                <a:srgbClr val="FFFFFF"/>
              </a:solidFill>
            </a:endParaRPr>
          </a:p>
          <a:p>
            <a:r>
              <a:rPr lang="en-US" dirty="0">
                <a:solidFill>
                  <a:srgbClr val="FFFFFF"/>
                </a:solidFill>
              </a:rPr>
              <a:t>   </a:t>
            </a:r>
            <a:r>
              <a:rPr lang="en-US" dirty="0" smtClean="0">
                <a:solidFill>
                  <a:srgbClr val="FFFFFF"/>
                </a:solidFill>
              </a:rPr>
              <a:t> </a:t>
            </a:r>
            <a:r>
              <a:rPr lang="en-US" dirty="0">
                <a:solidFill>
                  <a:srgbClr val="FFFFFF"/>
                </a:solidFill>
                <a:sym typeface="Wingdings" pitchFamily="2" charset="2"/>
              </a:rPr>
              <a:t> </a:t>
            </a:r>
            <a:r>
              <a:rPr lang="en-US" dirty="0" err="1">
                <a:solidFill>
                  <a:srgbClr val="FFFFFF"/>
                </a:solidFill>
                <a:sym typeface="Wingdings" pitchFamily="2" charset="2"/>
              </a:rPr>
              <a:t>deconfined</a:t>
            </a:r>
            <a:r>
              <a:rPr lang="en-US" dirty="0">
                <a:solidFill>
                  <a:srgbClr val="FFFFFF"/>
                </a:solidFill>
                <a:sym typeface="Wingdings" pitchFamily="2" charset="2"/>
              </a:rPr>
              <a:t> phase, or </a:t>
            </a:r>
            <a:r>
              <a:rPr lang="en-US" dirty="0">
                <a:solidFill>
                  <a:srgbClr val="FFFF00"/>
                </a:solidFill>
                <a:sym typeface="Wingdings" pitchFamily="2" charset="2"/>
              </a:rPr>
              <a:t>Quark-Gluon Plasma (QGP)</a:t>
            </a:r>
          </a:p>
        </p:txBody>
      </p:sp>
      <p:sp>
        <p:nvSpPr>
          <p:cNvPr id="8" name="TextBox 7"/>
          <p:cNvSpPr txBox="1"/>
          <p:nvPr/>
        </p:nvSpPr>
        <p:spPr>
          <a:xfrm>
            <a:off x="108410" y="5782270"/>
            <a:ext cx="8084264" cy="923330"/>
          </a:xfrm>
          <a:prstGeom prst="rect">
            <a:avLst/>
          </a:prstGeom>
          <a:noFill/>
        </p:spPr>
        <p:txBody>
          <a:bodyPr wrap="none" rtlCol="0">
            <a:spAutoFit/>
          </a:bodyPr>
          <a:lstStyle/>
          <a:p>
            <a:pPr marL="285750" indent="-285750">
              <a:buFont typeface="Wingdings" pitchFamily="2" charset="2"/>
              <a:buChar char="q"/>
            </a:pPr>
            <a:r>
              <a:rPr lang="el-GR" dirty="0" smtClean="0">
                <a:solidFill>
                  <a:srgbClr val="FFFFFF"/>
                </a:solidFill>
              </a:rPr>
              <a:t>Πώς αυξάνεται </a:t>
            </a:r>
            <a:r>
              <a:rPr lang="el-GR" dirty="0" smtClean="0">
                <a:solidFill>
                  <a:srgbClr val="FFFF00"/>
                </a:solidFill>
              </a:rPr>
              <a:t>η </a:t>
            </a:r>
            <a:r>
              <a:rPr lang="el-GR" dirty="0" smtClean="0">
                <a:solidFill>
                  <a:srgbClr val="FFFF00"/>
                </a:solidFill>
                <a:sym typeface="Wingdings" pitchFamily="2" charset="2"/>
              </a:rPr>
              <a:t>πίεση </a:t>
            </a:r>
            <a:r>
              <a:rPr lang="el-GR" dirty="0" smtClean="0">
                <a:solidFill>
                  <a:srgbClr val="FFFFFF"/>
                </a:solidFill>
              </a:rPr>
              <a:t>;</a:t>
            </a:r>
            <a:endParaRPr lang="en-US" dirty="0">
              <a:solidFill>
                <a:srgbClr val="FFFFFF"/>
              </a:solidFill>
            </a:endParaRPr>
          </a:p>
          <a:p>
            <a:pPr marL="742950" lvl="1" indent="-285750">
              <a:buFont typeface="Wingdings" pitchFamily="2" charset="2"/>
              <a:buChar char="q"/>
            </a:pPr>
            <a:r>
              <a:rPr lang="el-GR" dirty="0">
                <a:solidFill>
                  <a:schemeClr val="bg1"/>
                </a:solidFill>
              </a:rPr>
              <a:t>Α</a:t>
            </a:r>
            <a:r>
              <a:rPr lang="el-GR" dirty="0" smtClean="0">
                <a:solidFill>
                  <a:schemeClr val="bg1"/>
                </a:solidFill>
              </a:rPr>
              <a:t>ύξηση</a:t>
            </a:r>
            <a:r>
              <a:rPr lang="el-GR" dirty="0" smtClean="0">
                <a:solidFill>
                  <a:srgbClr val="FFFF00"/>
                </a:solidFill>
              </a:rPr>
              <a:t> της θερμοκρασίας</a:t>
            </a:r>
            <a:r>
              <a:rPr lang="en-US" dirty="0" smtClean="0">
                <a:solidFill>
                  <a:srgbClr val="FFFFFF"/>
                </a:solidFill>
                <a:sym typeface="Wingdings" pitchFamily="2" charset="2"/>
              </a:rPr>
              <a:t> </a:t>
            </a:r>
            <a:r>
              <a:rPr lang="el-GR" dirty="0" smtClean="0">
                <a:solidFill>
                  <a:schemeClr val="bg1"/>
                </a:solidFill>
              </a:rPr>
              <a:t>Αύξηση της </a:t>
            </a:r>
            <a:r>
              <a:rPr lang="el-GR" dirty="0" smtClean="0">
                <a:solidFill>
                  <a:srgbClr val="FFFF00"/>
                </a:solidFill>
              </a:rPr>
              <a:t>κινητικής ενέργειας των κουάρκ</a:t>
            </a:r>
            <a:endParaRPr lang="en-US" dirty="0">
              <a:solidFill>
                <a:srgbClr val="FFFFFF"/>
              </a:solidFill>
              <a:sym typeface="Wingdings" pitchFamily="2" charset="2"/>
            </a:endParaRPr>
          </a:p>
          <a:p>
            <a:pPr marL="742950" lvl="1" indent="-285750">
              <a:buFont typeface="Wingdings" pitchFamily="2" charset="2"/>
              <a:buChar char="q"/>
            </a:pPr>
            <a:r>
              <a:rPr lang="el-GR" dirty="0" smtClean="0">
                <a:solidFill>
                  <a:schemeClr val="bg1"/>
                </a:solidFill>
              </a:rPr>
              <a:t>Αύξηση</a:t>
            </a:r>
            <a:r>
              <a:rPr lang="el-GR" dirty="0" smtClean="0">
                <a:solidFill>
                  <a:srgbClr val="FFFF00"/>
                </a:solidFill>
              </a:rPr>
              <a:t> της βαρυονικής πυκνότητας</a:t>
            </a:r>
            <a:r>
              <a:rPr lang="en-US" dirty="0" smtClean="0">
                <a:solidFill>
                  <a:srgbClr val="FFFFFF"/>
                </a:solidFill>
                <a:sym typeface="Wingdings" pitchFamily="2" charset="2"/>
              </a:rPr>
              <a:t> </a:t>
            </a:r>
            <a:r>
              <a:rPr lang="el-GR" dirty="0" smtClean="0">
                <a:solidFill>
                  <a:srgbClr val="FFFFFF"/>
                </a:solidFill>
                <a:sym typeface="Wingdings" pitchFamily="2" charset="2"/>
              </a:rPr>
              <a:t>συμπίεση</a:t>
            </a:r>
            <a:endParaRPr lang="it-IT" dirty="0">
              <a:solidFill>
                <a:srgbClr val="FFFFFF"/>
              </a:solidFill>
            </a:endParaRPr>
          </a:p>
        </p:txBody>
      </p:sp>
      <p:sp>
        <p:nvSpPr>
          <p:cNvPr id="9" name="Date Placeholder 8"/>
          <p:cNvSpPr>
            <a:spLocks noGrp="1"/>
          </p:cNvSpPr>
          <p:nvPr>
            <p:ph type="dt" sz="half" idx="10"/>
          </p:nvPr>
        </p:nvSpPr>
        <p:spPr/>
        <p:txBody>
          <a:bodyPr/>
          <a:lstStyle/>
          <a:p>
            <a:r>
              <a:rPr lang="en-GB" smtClean="0"/>
              <a:t>CERN 17.3.2015 </a:t>
            </a:r>
            <a:endParaRPr lang="fr-FR"/>
          </a:p>
        </p:txBody>
      </p:sp>
      <p:sp>
        <p:nvSpPr>
          <p:cNvPr id="10" name="Footer Placeholder 9"/>
          <p:cNvSpPr>
            <a:spLocks noGrp="1"/>
          </p:cNvSpPr>
          <p:nvPr>
            <p:ph type="ftr" sz="quarter" idx="11"/>
          </p:nvPr>
        </p:nvSpPr>
        <p:spPr/>
        <p:txBody>
          <a:bodyPr/>
          <a:lstStyle/>
          <a:p>
            <a:r>
              <a:rPr lang="el-GR" smtClean="0"/>
              <a:t>Δέσποινα Χατζηφωτιάδου</a:t>
            </a:r>
            <a:endParaRPr lang="fr-FR"/>
          </a:p>
        </p:txBody>
      </p:sp>
    </p:spTree>
    <p:extLst>
      <p:ext uri="{BB962C8B-B14F-4D97-AF65-F5344CB8AC3E}">
        <p14:creationId xmlns:p14="http://schemas.microsoft.com/office/powerpoint/2010/main" val="326422382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829440" y="40324"/>
            <a:ext cx="7464960" cy="589022"/>
          </a:xfrm>
          <a:ln/>
        </p:spPr>
        <p:txBody>
          <a:bodyPr tIns="25602">
            <a:noAutofit/>
          </a:bodyPr>
          <a:lstStyle/>
          <a:p>
            <a:pPr>
              <a:tabLst>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Lst>
            </a:pPr>
            <a:r>
              <a:rPr lang="en-US" sz="3600" dirty="0">
                <a:solidFill>
                  <a:srgbClr val="FFFF00"/>
                </a:solidFill>
              </a:rPr>
              <a:t>Acknowledgments</a:t>
            </a:r>
          </a:p>
        </p:txBody>
      </p:sp>
      <p:sp>
        <p:nvSpPr>
          <p:cNvPr id="5122" name="Text Box 2"/>
          <p:cNvSpPr txBox="1">
            <a:spLocks noChangeArrowheads="1"/>
          </p:cNvSpPr>
          <p:nvPr/>
        </p:nvSpPr>
        <p:spPr bwMode="auto">
          <a:xfrm>
            <a:off x="1618560" y="1503518"/>
            <a:ext cx="5911200" cy="3781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60021" rIns="81639" bIns="4082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charset="0"/>
                <a:ea typeface="ＭＳ Ｐゴシック" charset="0"/>
                <a:cs typeface="DejaVu Sans" charset="0"/>
              </a:defRPr>
            </a:lvl1pPr>
            <a:lvl2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charset="0"/>
                <a:ea typeface="ＭＳ Ｐゴシック" charset="0"/>
                <a:cs typeface="DejaVu Sans" charset="0"/>
              </a:defRPr>
            </a:lvl2pPr>
            <a:lvl3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charset="0"/>
                <a:ea typeface="ＭＳ Ｐゴシック" charset="0"/>
                <a:cs typeface="DejaVu Sans" charset="0"/>
              </a:defRPr>
            </a:lvl3pPr>
            <a:lvl4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charset="0"/>
                <a:ea typeface="ＭＳ Ｐゴシック" charset="0"/>
                <a:cs typeface="DejaVu Sans" charset="0"/>
              </a:defRPr>
            </a:lvl4pPr>
            <a:lvl5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charset="0"/>
                <a:ea typeface="ＭＳ Ｐゴシック" charset="0"/>
                <a:cs typeface="DejaVu San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charset="0"/>
                <a:ea typeface="ＭＳ Ｐゴシック" charset="0"/>
                <a:cs typeface="DejaVu San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charset="0"/>
                <a:ea typeface="ＭＳ Ｐゴシック" charset="0"/>
                <a:cs typeface="DejaVu San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charset="0"/>
                <a:ea typeface="ＭＳ Ｐゴシック" charset="0"/>
                <a:cs typeface="DejaVu San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charset="0"/>
                <a:ea typeface="ＭＳ Ｐゴシック" charset="0"/>
                <a:cs typeface="DejaVu Sans" charset="0"/>
              </a:defRPr>
            </a:lvl9pPr>
          </a:lstStyle>
          <a:p>
            <a:r>
              <a:rPr lang="en-US" sz="2000" dirty="0">
                <a:solidFill>
                  <a:schemeClr val="bg1"/>
                </a:solidFill>
                <a:latin typeface="Calibri"/>
                <a:cs typeface="Calibri"/>
              </a:rPr>
              <a:t>Lots of input (slides, </a:t>
            </a:r>
            <a:r>
              <a:rPr lang="en-US" sz="2000" dirty="0" smtClean="0">
                <a:solidFill>
                  <a:schemeClr val="bg1"/>
                </a:solidFill>
                <a:latin typeface="Calibri"/>
                <a:cs typeface="Calibri"/>
              </a:rPr>
              <a:t>graphics) </a:t>
            </a:r>
            <a:r>
              <a:rPr lang="en-US" sz="2000" dirty="0">
                <a:solidFill>
                  <a:schemeClr val="bg1"/>
                </a:solidFill>
                <a:latin typeface="Calibri"/>
                <a:cs typeface="Calibri"/>
              </a:rPr>
              <a:t>from</a:t>
            </a:r>
          </a:p>
          <a:p>
            <a:endParaRPr lang="en-US" sz="2000" dirty="0">
              <a:solidFill>
                <a:schemeClr val="bg1"/>
              </a:solidFill>
              <a:latin typeface="Calibri"/>
              <a:cs typeface="Calibri"/>
            </a:endParaRPr>
          </a:p>
          <a:p>
            <a:r>
              <a:rPr lang="en-US" sz="2000" dirty="0">
                <a:solidFill>
                  <a:schemeClr val="bg1"/>
                </a:solidFill>
                <a:latin typeface="Calibri"/>
                <a:cs typeface="Calibri"/>
              </a:rPr>
              <a:t>Federico </a:t>
            </a:r>
            <a:r>
              <a:rPr lang="en-US" sz="2000" dirty="0" err="1">
                <a:solidFill>
                  <a:schemeClr val="bg1"/>
                </a:solidFill>
                <a:latin typeface="Calibri"/>
                <a:cs typeface="Calibri"/>
              </a:rPr>
              <a:t>Antinori</a:t>
            </a:r>
            <a:endParaRPr lang="en-US" sz="2000" dirty="0">
              <a:solidFill>
                <a:schemeClr val="bg1"/>
              </a:solidFill>
              <a:latin typeface="Calibri"/>
              <a:cs typeface="Calibri"/>
            </a:endParaRPr>
          </a:p>
          <a:p>
            <a:r>
              <a:rPr lang="en-US" sz="2000" dirty="0" err="1" smtClean="0">
                <a:solidFill>
                  <a:schemeClr val="bg1"/>
                </a:solidFill>
                <a:latin typeface="Calibri"/>
                <a:cs typeface="Calibri"/>
              </a:rPr>
              <a:t>Constantin</a:t>
            </a:r>
            <a:r>
              <a:rPr lang="en-US" sz="2000" dirty="0" smtClean="0">
                <a:solidFill>
                  <a:schemeClr val="bg1"/>
                </a:solidFill>
                <a:latin typeface="Calibri"/>
                <a:cs typeface="Calibri"/>
              </a:rPr>
              <a:t> </a:t>
            </a:r>
            <a:r>
              <a:rPr lang="en-US" sz="2000" dirty="0" err="1" smtClean="0">
                <a:solidFill>
                  <a:schemeClr val="bg1"/>
                </a:solidFill>
                <a:latin typeface="Calibri"/>
                <a:cs typeface="Calibri"/>
              </a:rPr>
              <a:t>Loizidis</a:t>
            </a:r>
            <a:endParaRPr lang="en-US" sz="2000" dirty="0" smtClean="0">
              <a:solidFill>
                <a:schemeClr val="bg1"/>
              </a:solidFill>
              <a:latin typeface="Calibri"/>
              <a:cs typeface="Calibri"/>
            </a:endParaRPr>
          </a:p>
          <a:p>
            <a:r>
              <a:rPr lang="en-US" sz="2000" dirty="0" smtClean="0">
                <a:solidFill>
                  <a:schemeClr val="bg1"/>
                </a:solidFill>
                <a:latin typeface="Calibri"/>
                <a:cs typeface="Calibri"/>
              </a:rPr>
              <a:t>Yves </a:t>
            </a:r>
            <a:r>
              <a:rPr lang="en-US" sz="2000" dirty="0" err="1" smtClean="0">
                <a:solidFill>
                  <a:schemeClr val="bg1"/>
                </a:solidFill>
                <a:latin typeface="Calibri"/>
                <a:cs typeface="Calibri"/>
              </a:rPr>
              <a:t>Schutz</a:t>
            </a:r>
            <a:endParaRPr lang="en-US" sz="2000" dirty="0" smtClean="0">
              <a:solidFill>
                <a:schemeClr val="bg1"/>
              </a:solidFill>
              <a:latin typeface="Calibri"/>
              <a:cs typeface="Calibri"/>
            </a:endParaRPr>
          </a:p>
          <a:p>
            <a:r>
              <a:rPr lang="en-US" sz="2000" dirty="0" smtClean="0">
                <a:solidFill>
                  <a:schemeClr val="bg1"/>
                </a:solidFill>
                <a:latin typeface="Calibri"/>
                <a:cs typeface="Calibri"/>
              </a:rPr>
              <a:t>Enrico </a:t>
            </a:r>
            <a:r>
              <a:rPr lang="en-US" sz="2000" dirty="0" err="1" smtClean="0">
                <a:solidFill>
                  <a:schemeClr val="bg1"/>
                </a:solidFill>
                <a:latin typeface="Calibri"/>
                <a:cs typeface="Calibri"/>
              </a:rPr>
              <a:t>Scomparin</a:t>
            </a:r>
            <a:endParaRPr lang="en-US" sz="2000" dirty="0">
              <a:solidFill>
                <a:schemeClr val="bg1"/>
              </a:solidFill>
              <a:latin typeface="Calibri"/>
              <a:cs typeface="Calibri"/>
            </a:endParaRPr>
          </a:p>
          <a:p>
            <a:endParaRPr lang="en-US" sz="2200" dirty="0"/>
          </a:p>
        </p:txBody>
      </p:sp>
      <p:sp>
        <p:nvSpPr>
          <p:cNvPr id="2" name="Date Placeholder 1"/>
          <p:cNvSpPr>
            <a:spLocks noGrp="1"/>
          </p:cNvSpPr>
          <p:nvPr>
            <p:ph type="dt" sz="half" idx="10"/>
          </p:nvPr>
        </p:nvSpPr>
        <p:spPr/>
        <p:txBody>
          <a:bodyPr/>
          <a:lstStyle/>
          <a:p>
            <a:r>
              <a:rPr lang="en-GB" smtClean="0"/>
              <a:t>CERN 17.3.2015 </a:t>
            </a:r>
            <a:endParaRPr lang="fr-FR"/>
          </a:p>
        </p:txBody>
      </p:sp>
      <p:sp>
        <p:nvSpPr>
          <p:cNvPr id="3" name="Footer Placeholder 2"/>
          <p:cNvSpPr>
            <a:spLocks noGrp="1"/>
          </p:cNvSpPr>
          <p:nvPr>
            <p:ph type="ftr" sz="quarter" idx="11"/>
          </p:nvPr>
        </p:nvSpPr>
        <p:spPr/>
        <p:txBody>
          <a:bodyPr/>
          <a:lstStyle/>
          <a:p>
            <a:r>
              <a:rPr lang="el-GR" smtClean="0"/>
              <a:t>Δέσποινα Χατζηφωτιάδου</a:t>
            </a:r>
            <a:endParaRPr lang="fr-FR"/>
          </a:p>
        </p:txBody>
      </p:sp>
      <p:sp>
        <p:nvSpPr>
          <p:cNvPr id="4" name="Slide Number Placeholder 3"/>
          <p:cNvSpPr>
            <a:spLocks noGrp="1"/>
          </p:cNvSpPr>
          <p:nvPr>
            <p:ph type="sldNum" sz="quarter" idx="12"/>
          </p:nvPr>
        </p:nvSpPr>
        <p:spPr/>
        <p:txBody>
          <a:bodyPr/>
          <a:lstStyle/>
          <a:p>
            <a:fld id="{DD6A0079-E3EA-F649-832E-01E6D884025C}" type="slidenum">
              <a:rPr lang="fr-FR" smtClean="0"/>
              <a:t>2</a:t>
            </a:fld>
            <a:endParaRPr lang="fr-FR"/>
          </a:p>
        </p:txBody>
      </p:sp>
    </p:spTree>
    <p:extLst>
      <p:ext uri="{BB962C8B-B14F-4D97-AF65-F5344CB8AC3E}">
        <p14:creationId xmlns:p14="http://schemas.microsoft.com/office/powerpoint/2010/main" val="1272880236"/>
      </p:ext>
    </p:extLst>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44562"/>
          </a:xfrm>
        </p:spPr>
        <p:txBody>
          <a:bodyPr>
            <a:normAutofit/>
          </a:bodyPr>
          <a:lstStyle/>
          <a:p>
            <a:r>
              <a:rPr lang="en-US" sz="3600" dirty="0" smtClean="0">
                <a:solidFill>
                  <a:srgbClr val="FFFF00"/>
                </a:solidFill>
              </a:rPr>
              <a:t>High-temperature QGP</a:t>
            </a:r>
            <a:endParaRPr lang="it-IT" sz="3600" dirty="0">
              <a:solidFill>
                <a:srgbClr val="FFFF00"/>
              </a:solidFill>
            </a:endParaRPr>
          </a:p>
        </p:txBody>
      </p:sp>
      <p:sp>
        <p:nvSpPr>
          <p:cNvPr id="3" name="Slide Number Placeholder 2"/>
          <p:cNvSpPr>
            <a:spLocks noGrp="1"/>
          </p:cNvSpPr>
          <p:nvPr>
            <p:ph type="sldNum" sz="quarter" idx="12"/>
          </p:nvPr>
        </p:nvSpPr>
        <p:spPr/>
        <p:txBody>
          <a:bodyPr/>
          <a:lstStyle/>
          <a:p>
            <a:fld id="{2ECB6429-3E7F-467F-940C-DF45ED45ABB3}" type="slidenum">
              <a:rPr lang="it-IT" smtClean="0">
                <a:solidFill>
                  <a:srgbClr val="000000"/>
                </a:solidFill>
              </a:rPr>
              <a:pPr/>
              <a:t>20</a:t>
            </a:fld>
            <a:endParaRPr lang="it-IT">
              <a:solidFill>
                <a:srgbClr val="000000"/>
              </a:solidFill>
            </a:endParaRPr>
          </a:p>
        </p:txBody>
      </p:sp>
      <p:sp>
        <p:nvSpPr>
          <p:cNvPr id="4" name="TextBox 3"/>
          <p:cNvSpPr txBox="1"/>
          <p:nvPr/>
        </p:nvSpPr>
        <p:spPr>
          <a:xfrm>
            <a:off x="228600" y="1230868"/>
            <a:ext cx="8936949" cy="1200329"/>
          </a:xfrm>
          <a:prstGeom prst="rect">
            <a:avLst/>
          </a:prstGeom>
          <a:noFill/>
        </p:spPr>
        <p:txBody>
          <a:bodyPr wrap="none" rtlCol="0">
            <a:spAutoFit/>
          </a:bodyPr>
          <a:lstStyle/>
          <a:p>
            <a:pPr marL="285750" indent="-285750">
              <a:buFont typeface="Wingdings" pitchFamily="2" charset="2"/>
              <a:buChar char="q"/>
            </a:pPr>
            <a:r>
              <a:rPr lang="el-GR" dirty="0" smtClean="0">
                <a:solidFill>
                  <a:srgbClr val="FFFF00"/>
                </a:solidFill>
              </a:rPr>
              <a:t>Η πίεση ενός ιδανικού </a:t>
            </a:r>
            <a:r>
              <a:rPr lang="en-US" dirty="0" smtClean="0">
                <a:solidFill>
                  <a:srgbClr val="FFFF00"/>
                </a:solidFill>
              </a:rPr>
              <a:t>QGP </a:t>
            </a:r>
            <a:r>
              <a:rPr lang="el-GR" dirty="0" smtClean="0">
                <a:solidFill>
                  <a:srgbClr val="FFFFFF"/>
                </a:solidFill>
              </a:rPr>
              <a:t>δίνεται από</a:t>
            </a:r>
            <a:r>
              <a:rPr lang="en-US" dirty="0" smtClean="0">
                <a:solidFill>
                  <a:srgbClr val="FFFFFF"/>
                </a:solidFill>
              </a:rPr>
              <a:t>  </a:t>
            </a:r>
            <a:endParaRPr lang="en-US" dirty="0">
              <a:solidFill>
                <a:srgbClr val="FFFFFF"/>
              </a:solidFill>
            </a:endParaRPr>
          </a:p>
          <a:p>
            <a:pPr marL="285750" indent="-285750">
              <a:buFont typeface="Wingdings" pitchFamily="2" charset="2"/>
              <a:buChar char="q"/>
            </a:pPr>
            <a:endParaRPr lang="en-US" dirty="0">
              <a:solidFill>
                <a:srgbClr val="FFFFFF"/>
              </a:solidFill>
            </a:endParaRPr>
          </a:p>
          <a:p>
            <a:r>
              <a:rPr lang="el-GR" dirty="0" smtClean="0">
                <a:solidFill>
                  <a:srgbClr val="FFFFFF"/>
                </a:solidFill>
              </a:rPr>
              <a:t>όπου</a:t>
            </a:r>
            <a:r>
              <a:rPr lang="en-US" dirty="0" smtClean="0">
                <a:solidFill>
                  <a:srgbClr val="FFFFFF"/>
                </a:solidFill>
              </a:rPr>
              <a:t> </a:t>
            </a:r>
            <a:r>
              <a:rPr lang="en-US" dirty="0" err="1">
                <a:solidFill>
                  <a:srgbClr val="FFFF00"/>
                </a:solidFill>
              </a:rPr>
              <a:t>g</a:t>
            </a:r>
            <a:r>
              <a:rPr lang="en-US" baseline="-25000" dirty="0" err="1">
                <a:solidFill>
                  <a:srgbClr val="FFFF00"/>
                </a:solidFill>
              </a:rPr>
              <a:t>tot</a:t>
            </a:r>
            <a:r>
              <a:rPr lang="en-US" baseline="-25000" dirty="0">
                <a:solidFill>
                  <a:srgbClr val="FFFF00"/>
                </a:solidFill>
              </a:rPr>
              <a:t> </a:t>
            </a:r>
            <a:r>
              <a:rPr lang="en-US" dirty="0" smtClean="0">
                <a:solidFill>
                  <a:srgbClr val="FFFFFF"/>
                </a:solidFill>
              </a:rPr>
              <a:t>(</a:t>
            </a:r>
            <a:r>
              <a:rPr lang="el-GR" dirty="0" smtClean="0">
                <a:solidFill>
                  <a:srgbClr val="FFFFFF"/>
                </a:solidFill>
              </a:rPr>
              <a:t>συνολικός αριθμός </a:t>
            </a:r>
            <a:r>
              <a:rPr lang="el-GR" dirty="0" smtClean="0">
                <a:solidFill>
                  <a:srgbClr val="FFFF00"/>
                </a:solidFill>
              </a:rPr>
              <a:t>βαθμών ελευθερίας</a:t>
            </a:r>
            <a:r>
              <a:rPr lang="en-US" dirty="0" smtClean="0">
                <a:solidFill>
                  <a:srgbClr val="FFFF00"/>
                </a:solidFill>
              </a:rPr>
              <a:t> </a:t>
            </a:r>
            <a:r>
              <a:rPr lang="el-GR" dirty="0" smtClean="0">
                <a:solidFill>
                  <a:srgbClr val="FFFFFF"/>
                </a:solidFill>
              </a:rPr>
              <a:t>που σχετίζονται με τα </a:t>
            </a:r>
            <a:r>
              <a:rPr lang="el-GR" dirty="0" smtClean="0">
                <a:solidFill>
                  <a:schemeClr val="bg1"/>
                </a:solidFill>
              </a:rPr>
              <a:t>κουάρκ, αντικουάρκ</a:t>
            </a:r>
            <a:r>
              <a:rPr lang="en-US" dirty="0" smtClean="0">
                <a:solidFill>
                  <a:schemeClr val="bg1"/>
                </a:solidFill>
              </a:rPr>
              <a:t>  </a:t>
            </a:r>
            <a:endParaRPr lang="en-US" dirty="0">
              <a:solidFill>
                <a:schemeClr val="bg1"/>
              </a:solidFill>
            </a:endParaRPr>
          </a:p>
          <a:p>
            <a:r>
              <a:rPr lang="el-GR" dirty="0">
                <a:solidFill>
                  <a:srgbClr val="FFFFFF"/>
                </a:solidFill>
              </a:rPr>
              <a:t>κ</a:t>
            </a:r>
            <a:r>
              <a:rPr lang="el-GR" dirty="0" smtClean="0">
                <a:solidFill>
                  <a:srgbClr val="FFFFFF"/>
                </a:solidFill>
              </a:rPr>
              <a:t>αι γλουόνια</a:t>
            </a:r>
            <a:r>
              <a:rPr lang="en-US" dirty="0" smtClean="0">
                <a:solidFill>
                  <a:srgbClr val="FFFFFF"/>
                </a:solidFill>
              </a:rPr>
              <a:t>) </a:t>
            </a:r>
            <a:r>
              <a:rPr lang="el-GR" dirty="0" smtClean="0">
                <a:solidFill>
                  <a:srgbClr val="FFFFFF"/>
                </a:solidFill>
              </a:rPr>
              <a:t>δίνεται από</a:t>
            </a:r>
            <a:r>
              <a:rPr lang="en-US" dirty="0" smtClean="0">
                <a:solidFill>
                  <a:srgbClr val="FFFFFF"/>
                </a:solidFill>
              </a:rPr>
              <a:t> </a:t>
            </a:r>
            <a:r>
              <a:rPr lang="en-US" dirty="0" err="1" smtClean="0">
                <a:solidFill>
                  <a:srgbClr val="FFFFFF"/>
                </a:solidFill>
              </a:rPr>
              <a:t>g</a:t>
            </a:r>
            <a:r>
              <a:rPr lang="en-US" baseline="-25000" dirty="0" err="1" smtClean="0">
                <a:solidFill>
                  <a:srgbClr val="FFFFFF"/>
                </a:solidFill>
              </a:rPr>
              <a:t>tot</a:t>
            </a:r>
            <a:r>
              <a:rPr lang="en-US" dirty="0" smtClean="0">
                <a:solidFill>
                  <a:srgbClr val="FFFFFF"/>
                </a:solidFill>
              </a:rPr>
              <a:t> </a:t>
            </a:r>
            <a:r>
              <a:rPr lang="en-US" dirty="0">
                <a:solidFill>
                  <a:srgbClr val="FFFFFF"/>
                </a:solidFill>
              </a:rPr>
              <a:t>= </a:t>
            </a:r>
            <a:r>
              <a:rPr lang="en-US" dirty="0" err="1">
                <a:solidFill>
                  <a:srgbClr val="FFFFFF"/>
                </a:solidFill>
              </a:rPr>
              <a:t>g</a:t>
            </a:r>
            <a:r>
              <a:rPr lang="en-US" baseline="-25000" dirty="0" err="1">
                <a:solidFill>
                  <a:srgbClr val="FFFFFF"/>
                </a:solidFill>
              </a:rPr>
              <a:t>g</a:t>
            </a:r>
            <a:r>
              <a:rPr lang="en-US" dirty="0">
                <a:solidFill>
                  <a:srgbClr val="FFFFFF"/>
                </a:solidFill>
              </a:rPr>
              <a:t> + 7/8 </a:t>
            </a:r>
            <a:r>
              <a:rPr lang="en-US" dirty="0">
                <a:solidFill>
                  <a:srgbClr val="FFFFFF"/>
                </a:solidFill>
                <a:sym typeface="Symbol"/>
              </a:rPr>
              <a:t> (</a:t>
            </a:r>
            <a:r>
              <a:rPr lang="en-US" dirty="0" err="1">
                <a:solidFill>
                  <a:srgbClr val="FFFFFF"/>
                </a:solidFill>
                <a:sym typeface="Symbol"/>
              </a:rPr>
              <a:t>g</a:t>
            </a:r>
            <a:r>
              <a:rPr lang="en-US" baseline="-25000" dirty="0" err="1">
                <a:solidFill>
                  <a:srgbClr val="FFFFFF"/>
                </a:solidFill>
                <a:sym typeface="Symbol"/>
              </a:rPr>
              <a:t>q</a:t>
            </a:r>
            <a:r>
              <a:rPr lang="en-US" dirty="0">
                <a:solidFill>
                  <a:srgbClr val="FFFFFF"/>
                </a:solidFill>
                <a:sym typeface="Symbol"/>
              </a:rPr>
              <a:t> + </a:t>
            </a:r>
            <a:r>
              <a:rPr lang="en-US" dirty="0" err="1">
                <a:solidFill>
                  <a:srgbClr val="FFFFFF"/>
                </a:solidFill>
                <a:sym typeface="Symbol"/>
              </a:rPr>
              <a:t>g</a:t>
            </a:r>
            <a:r>
              <a:rPr lang="en-US" baseline="-25000" dirty="0" err="1">
                <a:solidFill>
                  <a:srgbClr val="FFFFFF"/>
                </a:solidFill>
                <a:sym typeface="Symbol"/>
              </a:rPr>
              <a:t>qbar</a:t>
            </a:r>
            <a:r>
              <a:rPr lang="en-US" dirty="0">
                <a:solidFill>
                  <a:srgbClr val="FFFFFF"/>
                </a:solidFill>
                <a:sym typeface="Symbol"/>
              </a:rPr>
              <a:t>)</a:t>
            </a:r>
            <a:r>
              <a:rPr lang="en-US" dirty="0">
                <a:solidFill>
                  <a:srgbClr val="FFFFFF"/>
                </a:solidFill>
              </a:rPr>
              <a:t>  = 37, </a:t>
            </a:r>
            <a:r>
              <a:rPr lang="el-GR" dirty="0" smtClean="0">
                <a:solidFill>
                  <a:srgbClr val="FFFFFF"/>
                </a:solidFill>
              </a:rPr>
              <a:t>εφόσον</a:t>
            </a:r>
            <a:endParaRPr lang="it-IT" dirty="0">
              <a:solidFill>
                <a:srgbClr val="FFFFFF"/>
              </a:solidFill>
            </a:endParaRPr>
          </a:p>
        </p:txBody>
      </p:sp>
      <p:sp>
        <p:nvSpPr>
          <p:cNvPr id="6" name="TextBox 5"/>
          <p:cNvSpPr txBox="1"/>
          <p:nvPr/>
        </p:nvSpPr>
        <p:spPr>
          <a:xfrm>
            <a:off x="685800" y="2554069"/>
            <a:ext cx="4518146" cy="646331"/>
          </a:xfrm>
          <a:prstGeom prst="rect">
            <a:avLst/>
          </a:prstGeom>
          <a:noFill/>
        </p:spPr>
        <p:txBody>
          <a:bodyPr wrap="none" rtlCol="0">
            <a:spAutoFit/>
          </a:bodyPr>
          <a:lstStyle/>
          <a:p>
            <a:r>
              <a:rPr lang="en-US" dirty="0" err="1">
                <a:solidFill>
                  <a:srgbClr val="FFFFFF"/>
                </a:solidFill>
              </a:rPr>
              <a:t>g</a:t>
            </a:r>
            <a:r>
              <a:rPr lang="en-US" baseline="-25000" dirty="0" err="1">
                <a:solidFill>
                  <a:srgbClr val="FFFFFF"/>
                </a:solidFill>
              </a:rPr>
              <a:t>g</a:t>
            </a:r>
            <a:r>
              <a:rPr lang="en-US" dirty="0">
                <a:solidFill>
                  <a:srgbClr val="FFFFFF"/>
                </a:solidFill>
              </a:rPr>
              <a:t> = 8 </a:t>
            </a:r>
            <a:r>
              <a:rPr lang="en-US" dirty="0">
                <a:solidFill>
                  <a:srgbClr val="FFFFFF"/>
                </a:solidFill>
                <a:sym typeface="Symbol"/>
              </a:rPr>
              <a:t> 2 </a:t>
            </a:r>
            <a:r>
              <a:rPr lang="en-US" dirty="0" smtClean="0">
                <a:solidFill>
                  <a:srgbClr val="FFFFFF"/>
                </a:solidFill>
                <a:sym typeface="Symbol"/>
              </a:rPr>
              <a:t>(</a:t>
            </a:r>
            <a:r>
              <a:rPr lang="el-GR" dirty="0" smtClean="0">
                <a:solidFill>
                  <a:srgbClr val="FFFFFF"/>
                </a:solidFill>
                <a:sym typeface="Symbol"/>
              </a:rPr>
              <a:t>8 γλουόνια με 2 δυνατές πολώσεις</a:t>
            </a:r>
            <a:r>
              <a:rPr lang="en-US" dirty="0" smtClean="0">
                <a:solidFill>
                  <a:srgbClr val="FFFFFF"/>
                </a:solidFill>
                <a:sym typeface="Symbol"/>
              </a:rPr>
              <a:t>)</a:t>
            </a:r>
            <a:r>
              <a:rPr lang="en-US" dirty="0" smtClean="0">
                <a:solidFill>
                  <a:srgbClr val="FFFFFF"/>
                </a:solidFill>
              </a:rPr>
              <a:t> </a:t>
            </a:r>
            <a:endParaRPr lang="en-US" dirty="0">
              <a:solidFill>
                <a:srgbClr val="FFFFFF"/>
              </a:solidFill>
            </a:endParaRPr>
          </a:p>
          <a:p>
            <a:r>
              <a:rPr lang="en-US" dirty="0" err="1">
                <a:solidFill>
                  <a:srgbClr val="FFFFFF"/>
                </a:solidFill>
              </a:rPr>
              <a:t>g</a:t>
            </a:r>
            <a:r>
              <a:rPr lang="en-US" baseline="-25000" dirty="0" err="1">
                <a:solidFill>
                  <a:srgbClr val="FFFFFF"/>
                </a:solidFill>
              </a:rPr>
              <a:t>q</a:t>
            </a:r>
            <a:r>
              <a:rPr lang="en-US" dirty="0">
                <a:solidFill>
                  <a:srgbClr val="FFFFFF"/>
                </a:solidFill>
              </a:rPr>
              <a:t> = </a:t>
            </a:r>
            <a:r>
              <a:rPr lang="en-US" dirty="0" err="1">
                <a:solidFill>
                  <a:srgbClr val="FFFFFF"/>
                </a:solidFill>
              </a:rPr>
              <a:t>g</a:t>
            </a:r>
            <a:r>
              <a:rPr lang="en-US" baseline="-25000" dirty="0" err="1">
                <a:solidFill>
                  <a:srgbClr val="FFFFFF"/>
                </a:solidFill>
              </a:rPr>
              <a:t>qbar</a:t>
            </a:r>
            <a:r>
              <a:rPr lang="en-US" dirty="0">
                <a:solidFill>
                  <a:srgbClr val="FFFFFF"/>
                </a:solidFill>
              </a:rPr>
              <a:t> = </a:t>
            </a:r>
            <a:r>
              <a:rPr lang="en-US" dirty="0" err="1">
                <a:solidFill>
                  <a:srgbClr val="FFFFFF"/>
                </a:solidFill>
              </a:rPr>
              <a:t>N</a:t>
            </a:r>
            <a:r>
              <a:rPr lang="en-US" baseline="-25000" dirty="0" err="1">
                <a:solidFill>
                  <a:srgbClr val="FFFFFF"/>
                </a:solidFill>
              </a:rPr>
              <a:t>color</a:t>
            </a:r>
            <a:r>
              <a:rPr lang="en-US" baseline="-25000" dirty="0">
                <a:solidFill>
                  <a:srgbClr val="FFFFFF"/>
                </a:solidFill>
              </a:rPr>
              <a:t> </a:t>
            </a:r>
            <a:r>
              <a:rPr lang="en-US" dirty="0">
                <a:solidFill>
                  <a:srgbClr val="FFFFFF"/>
                </a:solidFill>
                <a:sym typeface="Symbol"/>
              </a:rPr>
              <a:t> </a:t>
            </a:r>
            <a:r>
              <a:rPr lang="en-US" dirty="0" err="1">
                <a:solidFill>
                  <a:srgbClr val="FFFFFF"/>
                </a:solidFill>
                <a:sym typeface="Symbol"/>
              </a:rPr>
              <a:t>N</a:t>
            </a:r>
            <a:r>
              <a:rPr lang="en-US" baseline="-25000" dirty="0" err="1">
                <a:solidFill>
                  <a:srgbClr val="FFFFFF"/>
                </a:solidFill>
                <a:sym typeface="Symbol"/>
              </a:rPr>
              <a:t>spin</a:t>
            </a:r>
            <a:r>
              <a:rPr lang="en-US" baseline="-25000" dirty="0">
                <a:solidFill>
                  <a:srgbClr val="FFFFFF"/>
                </a:solidFill>
                <a:sym typeface="Symbol"/>
              </a:rPr>
              <a:t> </a:t>
            </a:r>
            <a:r>
              <a:rPr lang="en-US" dirty="0">
                <a:solidFill>
                  <a:srgbClr val="FFFFFF"/>
                </a:solidFill>
                <a:sym typeface="Symbol"/>
              </a:rPr>
              <a:t> </a:t>
            </a:r>
            <a:r>
              <a:rPr lang="en-US" dirty="0" err="1">
                <a:solidFill>
                  <a:srgbClr val="FFFFFF"/>
                </a:solidFill>
                <a:sym typeface="Symbol"/>
              </a:rPr>
              <a:t>N</a:t>
            </a:r>
            <a:r>
              <a:rPr lang="en-US" baseline="-25000" dirty="0" err="1">
                <a:solidFill>
                  <a:srgbClr val="FFFFFF"/>
                </a:solidFill>
                <a:sym typeface="Symbol"/>
              </a:rPr>
              <a:t>flavour</a:t>
            </a:r>
            <a:r>
              <a:rPr lang="en-US" baseline="-25000" dirty="0">
                <a:solidFill>
                  <a:srgbClr val="FFFFFF"/>
                </a:solidFill>
                <a:sym typeface="Symbol"/>
              </a:rPr>
              <a:t> </a:t>
            </a:r>
            <a:r>
              <a:rPr lang="en-US" dirty="0">
                <a:solidFill>
                  <a:srgbClr val="FFFFFF"/>
                </a:solidFill>
                <a:sym typeface="Symbol"/>
              </a:rPr>
              <a:t>= 3  2  2</a:t>
            </a:r>
            <a:endParaRPr lang="it-IT" dirty="0">
              <a:solidFill>
                <a:srgbClr val="FFFFFF"/>
              </a:solidFill>
            </a:endParaRPr>
          </a:p>
        </p:txBody>
      </p:sp>
      <p:sp>
        <p:nvSpPr>
          <p:cNvPr id="8" name="Left Brace 7"/>
          <p:cNvSpPr/>
          <p:nvPr/>
        </p:nvSpPr>
        <p:spPr bwMode="auto">
          <a:xfrm>
            <a:off x="569976" y="2606839"/>
            <a:ext cx="192024" cy="593561"/>
          </a:xfrm>
          <a:prstGeom prst="leftBrace">
            <a:avLst/>
          </a:prstGeom>
          <a:noFill/>
          <a:ln w="9525" cap="flat" cmpd="sng" algn="ctr">
            <a:solidFill>
              <a:schemeClr val="bg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0"/>
              </a:spcBef>
              <a:spcAft>
                <a:spcPct val="0"/>
              </a:spcAft>
            </a:pPr>
            <a:endParaRPr lang="it-IT" sz="2000">
              <a:solidFill>
                <a:srgbClr val="FFFFFF"/>
              </a:solidFill>
              <a:cs typeface="Arial" pitchFamily="34" charset="0"/>
            </a:endParaRPr>
          </a:p>
        </p:txBody>
      </p:sp>
      <p:sp>
        <p:nvSpPr>
          <p:cNvPr id="10" name="TextBox 9"/>
          <p:cNvSpPr txBox="1"/>
          <p:nvPr/>
        </p:nvSpPr>
        <p:spPr>
          <a:xfrm>
            <a:off x="228600" y="3506496"/>
            <a:ext cx="8936949" cy="646331"/>
          </a:xfrm>
          <a:prstGeom prst="rect">
            <a:avLst/>
          </a:prstGeom>
          <a:noFill/>
        </p:spPr>
        <p:txBody>
          <a:bodyPr wrap="square" rtlCol="0">
            <a:spAutoFit/>
          </a:bodyPr>
          <a:lstStyle/>
          <a:p>
            <a:pPr marL="285750" indent="-285750">
              <a:buFont typeface="Wingdings" pitchFamily="2" charset="2"/>
              <a:buChar char="q"/>
            </a:pPr>
            <a:r>
              <a:rPr lang="el-GR" dirty="0" smtClean="0">
                <a:solidFill>
                  <a:srgbClr val="FFFFFF"/>
                </a:solidFill>
              </a:rPr>
              <a:t>Η</a:t>
            </a:r>
            <a:r>
              <a:rPr lang="en-US" dirty="0" smtClean="0">
                <a:solidFill>
                  <a:srgbClr val="FFFFFF"/>
                </a:solidFill>
              </a:rPr>
              <a:t> </a:t>
            </a:r>
            <a:r>
              <a:rPr lang="en-US" dirty="0">
                <a:solidFill>
                  <a:srgbClr val="FFFF00"/>
                </a:solidFill>
              </a:rPr>
              <a:t>critical temperature </a:t>
            </a:r>
            <a:r>
              <a:rPr lang="el-GR" dirty="0" smtClean="0">
                <a:solidFill>
                  <a:srgbClr val="FFFFFF"/>
                </a:solidFill>
              </a:rPr>
              <a:t>όπου η πίεση του</a:t>
            </a:r>
            <a:r>
              <a:rPr lang="en-US" dirty="0" smtClean="0">
                <a:solidFill>
                  <a:srgbClr val="FFFFFF"/>
                </a:solidFill>
              </a:rPr>
              <a:t> </a:t>
            </a:r>
            <a:r>
              <a:rPr lang="en-US" dirty="0">
                <a:solidFill>
                  <a:srgbClr val="FFFFFF"/>
                </a:solidFill>
              </a:rPr>
              <a:t>QGP </a:t>
            </a:r>
            <a:r>
              <a:rPr lang="el-GR" dirty="0" smtClean="0">
                <a:solidFill>
                  <a:srgbClr val="FFFFFF"/>
                </a:solidFill>
              </a:rPr>
              <a:t>είναι ίση με την πίεση της σακούλας δίνεται από</a:t>
            </a:r>
            <a:r>
              <a:rPr lang="en-US" dirty="0" smtClean="0">
                <a:solidFill>
                  <a:srgbClr val="FFFFFF"/>
                </a:solidFill>
              </a:rPr>
              <a:t> </a:t>
            </a:r>
            <a:endParaRPr lang="it-IT" dirty="0">
              <a:solidFill>
                <a:srgbClr val="FFFFFF"/>
              </a:solidFill>
            </a:endParaRPr>
          </a:p>
        </p:txBody>
      </p:sp>
      <p:sp>
        <p:nvSpPr>
          <p:cNvPr id="11" name="TextBox 10"/>
          <p:cNvSpPr txBox="1"/>
          <p:nvPr/>
        </p:nvSpPr>
        <p:spPr>
          <a:xfrm>
            <a:off x="228600" y="5242046"/>
            <a:ext cx="5583755" cy="369332"/>
          </a:xfrm>
          <a:prstGeom prst="rect">
            <a:avLst/>
          </a:prstGeom>
          <a:noFill/>
        </p:spPr>
        <p:txBody>
          <a:bodyPr wrap="none" rtlCol="0">
            <a:spAutoFit/>
          </a:bodyPr>
          <a:lstStyle/>
          <a:p>
            <a:r>
              <a:rPr lang="el-GR" dirty="0" smtClean="0">
                <a:solidFill>
                  <a:srgbClr val="FFFFFF"/>
                </a:solidFill>
              </a:rPr>
              <a:t>Και η αντίστοιχη </a:t>
            </a:r>
            <a:r>
              <a:rPr lang="el-GR" dirty="0" smtClean="0">
                <a:solidFill>
                  <a:srgbClr val="FFFF00"/>
                </a:solidFill>
              </a:rPr>
              <a:t>ενεργειακή πυκνότητα</a:t>
            </a:r>
            <a:r>
              <a:rPr lang="en-US" dirty="0" smtClean="0">
                <a:solidFill>
                  <a:srgbClr val="FFFF00"/>
                </a:solidFill>
              </a:rPr>
              <a:t> </a:t>
            </a:r>
            <a:r>
              <a:rPr lang="it-IT" dirty="0">
                <a:solidFill>
                  <a:srgbClr val="FFFFFF"/>
                </a:solidFill>
                <a:sym typeface="Symbol"/>
              </a:rPr>
              <a:t>=3P </a:t>
            </a:r>
            <a:r>
              <a:rPr lang="el-GR" dirty="0" smtClean="0">
                <a:solidFill>
                  <a:srgbClr val="FFFFFF"/>
                </a:solidFill>
              </a:rPr>
              <a:t>δίνεται από</a:t>
            </a:r>
            <a:r>
              <a:rPr lang="en-US" dirty="0" smtClean="0">
                <a:solidFill>
                  <a:srgbClr val="FFFFFF"/>
                </a:solidFill>
              </a:rPr>
              <a:t> </a:t>
            </a:r>
            <a:endParaRPr lang="it-IT" dirty="0">
              <a:solidFill>
                <a:srgbClr val="FFFFFF"/>
              </a:solidFill>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821411680"/>
              </p:ext>
            </p:extLst>
          </p:nvPr>
        </p:nvGraphicFramePr>
        <p:xfrm>
          <a:off x="2417379" y="5662259"/>
          <a:ext cx="3367340" cy="725894"/>
        </p:xfrm>
        <a:graphic>
          <a:graphicData uri="http://schemas.openxmlformats.org/presentationml/2006/ole">
            <mc:AlternateContent xmlns:mc="http://schemas.openxmlformats.org/markup-compatibility/2006">
              <mc:Choice xmlns:v="urn:schemas-microsoft-com:vml" Requires="v">
                <p:oleObj spid="_x0000_s57420" name="Equation" r:id="rId3" imgW="2120760" imgH="457200" progId="Equation.3">
                  <p:embed/>
                </p:oleObj>
              </mc:Choice>
              <mc:Fallback>
                <p:oleObj name="Equation" r:id="rId3" imgW="2120760" imgH="457200" progId="Equation.3">
                  <p:embed/>
                  <p:pic>
                    <p:nvPicPr>
                      <p:cNvPr id="0" name=""/>
                      <p:cNvPicPr/>
                      <p:nvPr/>
                    </p:nvPicPr>
                    <p:blipFill>
                      <a:blip r:embed="rId4"/>
                      <a:stretch>
                        <a:fillRect/>
                      </a:stretch>
                    </p:blipFill>
                    <p:spPr>
                      <a:xfrm>
                        <a:off x="2417379" y="5662259"/>
                        <a:ext cx="3367340" cy="725894"/>
                      </a:xfrm>
                      <a:prstGeom prst="rect">
                        <a:avLst/>
                      </a:prstGeom>
                      <a:solidFill>
                        <a:schemeClr val="bg1"/>
                      </a:solidFill>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381578469"/>
              </p:ext>
            </p:extLst>
          </p:nvPr>
        </p:nvGraphicFramePr>
        <p:xfrm>
          <a:off x="1268706" y="4389291"/>
          <a:ext cx="6122694" cy="668338"/>
        </p:xfrm>
        <a:graphic>
          <a:graphicData uri="http://schemas.openxmlformats.org/presentationml/2006/ole">
            <mc:AlternateContent xmlns:mc="http://schemas.openxmlformats.org/markup-compatibility/2006">
              <mc:Choice xmlns:v="urn:schemas-microsoft-com:vml" Requires="v">
                <p:oleObj spid="_x0000_s57421" name="Equation" r:id="rId5" imgW="2730240" imgH="444240" progId="Equation.3">
                  <p:embed/>
                </p:oleObj>
              </mc:Choice>
              <mc:Fallback>
                <p:oleObj name="Equation" r:id="rId5" imgW="2730240" imgH="444240" progId="Equation.3">
                  <p:embed/>
                  <p:pic>
                    <p:nvPicPr>
                      <p:cNvPr id="0" name=""/>
                      <p:cNvPicPr>
                        <a:picLocks noChangeAspect="1" noChangeArrowheads="1"/>
                      </p:cNvPicPr>
                      <p:nvPr/>
                    </p:nvPicPr>
                    <p:blipFill>
                      <a:blip r:embed="rId6"/>
                      <a:srcRect/>
                      <a:stretch>
                        <a:fillRect/>
                      </a:stretch>
                    </p:blipFill>
                    <p:spPr bwMode="auto">
                      <a:xfrm>
                        <a:off x="1268706" y="4389291"/>
                        <a:ext cx="6122694" cy="668338"/>
                      </a:xfrm>
                      <a:prstGeom prst="rect">
                        <a:avLst/>
                      </a:prstGeom>
                      <a:solidFill>
                        <a:schemeClr val="bg1"/>
                      </a:solidFill>
                      <a:ln>
                        <a:noFill/>
                      </a:ln>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3333593755"/>
              </p:ext>
            </p:extLst>
          </p:nvPr>
        </p:nvGraphicFramePr>
        <p:xfrm>
          <a:off x="4941144" y="1098332"/>
          <a:ext cx="1993900" cy="628650"/>
        </p:xfrm>
        <a:graphic>
          <a:graphicData uri="http://schemas.openxmlformats.org/presentationml/2006/ole">
            <mc:AlternateContent xmlns:mc="http://schemas.openxmlformats.org/markup-compatibility/2006">
              <mc:Choice xmlns:v="urn:schemas-microsoft-com:vml" Requires="v">
                <p:oleObj spid="_x0000_s57422" name="Equation" r:id="rId7" imgW="888840" imgH="419040" progId="Equation.3">
                  <p:embed/>
                </p:oleObj>
              </mc:Choice>
              <mc:Fallback>
                <p:oleObj name="Equation" r:id="rId7" imgW="888840" imgH="419040" progId="Equation.3">
                  <p:embed/>
                  <p:pic>
                    <p:nvPicPr>
                      <p:cNvPr id="0" name=""/>
                      <p:cNvPicPr>
                        <a:picLocks noChangeAspect="1" noChangeArrowheads="1"/>
                      </p:cNvPicPr>
                      <p:nvPr/>
                    </p:nvPicPr>
                    <p:blipFill>
                      <a:blip r:embed="rId8"/>
                      <a:srcRect/>
                      <a:stretch>
                        <a:fillRect/>
                      </a:stretch>
                    </p:blipFill>
                    <p:spPr bwMode="auto">
                      <a:xfrm>
                        <a:off x="4941144" y="1098332"/>
                        <a:ext cx="1993900" cy="6286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Date Placeholder 4"/>
          <p:cNvSpPr>
            <a:spLocks noGrp="1"/>
          </p:cNvSpPr>
          <p:nvPr>
            <p:ph type="dt" sz="half" idx="10"/>
          </p:nvPr>
        </p:nvSpPr>
        <p:spPr/>
        <p:txBody>
          <a:bodyPr/>
          <a:lstStyle/>
          <a:p>
            <a:r>
              <a:rPr lang="en-GB" smtClean="0"/>
              <a:t>CERN 17.3.2015 </a:t>
            </a:r>
            <a:endParaRPr lang="fr-FR"/>
          </a:p>
        </p:txBody>
      </p:sp>
      <p:sp>
        <p:nvSpPr>
          <p:cNvPr id="7" name="Footer Placeholder 6"/>
          <p:cNvSpPr>
            <a:spLocks noGrp="1"/>
          </p:cNvSpPr>
          <p:nvPr>
            <p:ph type="ftr" sz="quarter" idx="11"/>
          </p:nvPr>
        </p:nvSpPr>
        <p:spPr/>
        <p:txBody>
          <a:bodyPr/>
          <a:lstStyle/>
          <a:p>
            <a:r>
              <a:rPr lang="el-GR" smtClean="0"/>
              <a:t>Δέσποινα Χατζηφωτιάδου</a:t>
            </a:r>
            <a:endParaRPr lang="fr-FR"/>
          </a:p>
        </p:txBody>
      </p:sp>
    </p:spTree>
    <p:extLst>
      <p:ext uri="{BB962C8B-B14F-4D97-AF65-F5344CB8AC3E}">
        <p14:creationId xmlns:p14="http://schemas.microsoft.com/office/powerpoint/2010/main" val="194457482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68362"/>
          </a:xfrm>
        </p:spPr>
        <p:txBody>
          <a:bodyPr>
            <a:normAutofit/>
          </a:bodyPr>
          <a:lstStyle/>
          <a:p>
            <a:r>
              <a:rPr lang="en-US" sz="3600" dirty="0" smtClean="0">
                <a:solidFill>
                  <a:srgbClr val="FFFF00"/>
                </a:solidFill>
              </a:rPr>
              <a:t>High-density QGP</a:t>
            </a:r>
            <a:endParaRPr lang="it-IT" sz="3600" dirty="0">
              <a:solidFill>
                <a:srgbClr val="FFFF00"/>
              </a:solidFill>
            </a:endParaRPr>
          </a:p>
        </p:txBody>
      </p:sp>
      <p:sp>
        <p:nvSpPr>
          <p:cNvPr id="3" name="Slide Number Placeholder 2"/>
          <p:cNvSpPr>
            <a:spLocks noGrp="1"/>
          </p:cNvSpPr>
          <p:nvPr>
            <p:ph type="sldNum" sz="quarter" idx="12"/>
          </p:nvPr>
        </p:nvSpPr>
        <p:spPr>
          <a:xfrm>
            <a:off x="6324600" y="6245225"/>
            <a:ext cx="2133600" cy="476250"/>
          </a:xfrm>
        </p:spPr>
        <p:txBody>
          <a:bodyPr/>
          <a:lstStyle/>
          <a:p>
            <a:fld id="{2ECB6429-3E7F-467F-940C-DF45ED45ABB3}" type="slidenum">
              <a:rPr lang="it-IT" smtClean="0">
                <a:solidFill>
                  <a:srgbClr val="000000"/>
                </a:solidFill>
              </a:rPr>
              <a:pPr/>
              <a:t>21</a:t>
            </a:fld>
            <a:endParaRPr lang="it-IT">
              <a:solidFill>
                <a:srgbClr val="000000"/>
              </a:solidFill>
            </a:endParaRPr>
          </a:p>
        </p:txBody>
      </p:sp>
      <p:sp>
        <p:nvSpPr>
          <p:cNvPr id="4" name="TextBox 3"/>
          <p:cNvSpPr txBox="1"/>
          <p:nvPr/>
        </p:nvSpPr>
        <p:spPr>
          <a:xfrm>
            <a:off x="152400" y="914400"/>
            <a:ext cx="7019870" cy="369332"/>
          </a:xfrm>
          <a:prstGeom prst="rect">
            <a:avLst/>
          </a:prstGeom>
          <a:noFill/>
        </p:spPr>
        <p:txBody>
          <a:bodyPr wrap="none" rtlCol="0">
            <a:spAutoFit/>
          </a:bodyPr>
          <a:lstStyle/>
          <a:p>
            <a:pPr marL="285750" indent="-285750">
              <a:buFont typeface="Wingdings" pitchFamily="2" charset="2"/>
              <a:buChar char="q"/>
            </a:pPr>
            <a:r>
              <a:rPr lang="el-GR" dirty="0" smtClean="0">
                <a:solidFill>
                  <a:srgbClr val="FFFF00"/>
                </a:solidFill>
              </a:rPr>
              <a:t>Ο αριθμός</a:t>
            </a:r>
            <a:r>
              <a:rPr lang="en-US" dirty="0" smtClean="0">
                <a:solidFill>
                  <a:srgbClr val="FFFF00"/>
                </a:solidFill>
              </a:rPr>
              <a:t> </a:t>
            </a:r>
            <a:r>
              <a:rPr lang="el-GR" dirty="0" smtClean="0">
                <a:solidFill>
                  <a:srgbClr val="FFFF00"/>
                </a:solidFill>
              </a:rPr>
              <a:t>των κουάρκ</a:t>
            </a:r>
            <a:r>
              <a:rPr lang="el-GR" dirty="0" smtClean="0">
                <a:solidFill>
                  <a:srgbClr val="FFFFFF"/>
                </a:solidFill>
              </a:rPr>
              <a:t> με ορμές μεταξύ</a:t>
            </a:r>
            <a:r>
              <a:rPr lang="en-US" dirty="0" smtClean="0">
                <a:solidFill>
                  <a:srgbClr val="FFFFFF"/>
                </a:solidFill>
              </a:rPr>
              <a:t> </a:t>
            </a:r>
            <a:r>
              <a:rPr lang="en-US" dirty="0">
                <a:solidFill>
                  <a:srgbClr val="FFFFFF"/>
                </a:solidFill>
              </a:rPr>
              <a:t>p </a:t>
            </a:r>
            <a:r>
              <a:rPr lang="el-GR" dirty="0" smtClean="0">
                <a:solidFill>
                  <a:srgbClr val="FFFFFF"/>
                </a:solidFill>
              </a:rPr>
              <a:t>και</a:t>
            </a:r>
            <a:r>
              <a:rPr lang="en-US" dirty="0" smtClean="0">
                <a:solidFill>
                  <a:srgbClr val="FFFFFF"/>
                </a:solidFill>
              </a:rPr>
              <a:t> </a:t>
            </a:r>
            <a:r>
              <a:rPr lang="en-US" dirty="0" err="1">
                <a:solidFill>
                  <a:srgbClr val="FFFFFF"/>
                </a:solidFill>
              </a:rPr>
              <a:t>p+dp</a:t>
            </a:r>
            <a:r>
              <a:rPr lang="en-US" dirty="0">
                <a:solidFill>
                  <a:srgbClr val="FFFFFF"/>
                </a:solidFill>
              </a:rPr>
              <a:t> </a:t>
            </a:r>
            <a:r>
              <a:rPr lang="el-GR" dirty="0" smtClean="0">
                <a:solidFill>
                  <a:srgbClr val="FFFFFF"/>
                </a:solidFill>
              </a:rPr>
              <a:t>είναι</a:t>
            </a:r>
            <a:r>
              <a:rPr lang="en-US" dirty="0" smtClean="0">
                <a:solidFill>
                  <a:srgbClr val="FFFFFF"/>
                </a:solidFill>
              </a:rPr>
              <a:t> </a:t>
            </a:r>
            <a:r>
              <a:rPr lang="en-US" dirty="0">
                <a:solidFill>
                  <a:srgbClr val="FFFF00"/>
                </a:solidFill>
              </a:rPr>
              <a:t>(Fermi-Dirac)</a:t>
            </a:r>
            <a:endParaRPr lang="it-IT" dirty="0">
              <a:solidFill>
                <a:srgbClr val="FFFF00"/>
              </a:solidFill>
            </a:endParaRPr>
          </a:p>
        </p:txBody>
      </p:sp>
      <p:sp>
        <p:nvSpPr>
          <p:cNvPr id="5" name="TextBox 4"/>
          <p:cNvSpPr txBox="1"/>
          <p:nvPr/>
        </p:nvSpPr>
        <p:spPr>
          <a:xfrm>
            <a:off x="3810001" y="1447800"/>
            <a:ext cx="4953000" cy="923330"/>
          </a:xfrm>
          <a:prstGeom prst="rect">
            <a:avLst/>
          </a:prstGeom>
          <a:noFill/>
        </p:spPr>
        <p:txBody>
          <a:bodyPr wrap="square" rtlCol="0">
            <a:spAutoFit/>
          </a:bodyPr>
          <a:lstStyle/>
          <a:p>
            <a:r>
              <a:rPr lang="el-GR" dirty="0" smtClean="0">
                <a:solidFill>
                  <a:srgbClr val="FFFFFF"/>
                </a:solidFill>
              </a:rPr>
              <a:t>όπου</a:t>
            </a:r>
            <a:r>
              <a:rPr lang="en-US" dirty="0" smtClean="0">
                <a:solidFill>
                  <a:srgbClr val="FFFFFF"/>
                </a:solidFill>
              </a:rPr>
              <a:t> </a:t>
            </a:r>
            <a:r>
              <a:rPr lang="en-US" dirty="0">
                <a:solidFill>
                  <a:srgbClr val="FFFF00"/>
                </a:solidFill>
                <a:sym typeface="Symbol"/>
              </a:rPr>
              <a:t></a:t>
            </a:r>
            <a:r>
              <a:rPr lang="en-US" baseline="-25000" dirty="0">
                <a:solidFill>
                  <a:srgbClr val="FFFF00"/>
                </a:solidFill>
                <a:sym typeface="Symbol"/>
              </a:rPr>
              <a:t>q </a:t>
            </a:r>
            <a:r>
              <a:rPr lang="el-GR" dirty="0" smtClean="0">
                <a:solidFill>
                  <a:srgbClr val="FFFF00"/>
                </a:solidFill>
                <a:sym typeface="Symbol"/>
              </a:rPr>
              <a:t>είναι το χημικό δυναμικ</a:t>
            </a:r>
            <a:r>
              <a:rPr lang="el-GR" dirty="0">
                <a:solidFill>
                  <a:srgbClr val="FFFF00"/>
                </a:solidFill>
                <a:sym typeface="Symbol"/>
              </a:rPr>
              <a:t>ό</a:t>
            </a:r>
            <a:r>
              <a:rPr lang="it-IT" dirty="0" smtClean="0">
                <a:solidFill>
                  <a:srgbClr val="FFFFFF"/>
                </a:solidFill>
                <a:sym typeface="Symbol"/>
              </a:rPr>
              <a:t>, </a:t>
            </a:r>
            <a:r>
              <a:rPr lang="el-GR" dirty="0" smtClean="0">
                <a:solidFill>
                  <a:srgbClr val="FFFFFF"/>
                </a:solidFill>
                <a:sym typeface="Symbol"/>
              </a:rPr>
              <a:t>που σχετίζεται με την ενέργεια που απαιτείται για να προστεθεί ένα κουάρκ στο σύστημα</a:t>
            </a:r>
            <a:endParaRPr lang="it-IT" dirty="0">
              <a:solidFill>
                <a:srgbClr val="FFFFFF"/>
              </a:solidFill>
              <a:sym typeface="Symbol"/>
            </a:endParaRPr>
          </a:p>
        </p:txBody>
      </p:sp>
      <p:sp>
        <p:nvSpPr>
          <p:cNvPr id="6" name="TextBox 5"/>
          <p:cNvSpPr txBox="1"/>
          <p:nvPr/>
        </p:nvSpPr>
        <p:spPr>
          <a:xfrm>
            <a:off x="228600" y="2743200"/>
            <a:ext cx="5737468" cy="369332"/>
          </a:xfrm>
          <a:prstGeom prst="rect">
            <a:avLst/>
          </a:prstGeom>
          <a:noFill/>
        </p:spPr>
        <p:txBody>
          <a:bodyPr wrap="none" rtlCol="0">
            <a:spAutoFit/>
          </a:bodyPr>
          <a:lstStyle/>
          <a:p>
            <a:pPr marL="285750" indent="-285750">
              <a:buFont typeface="Wingdings" pitchFamily="2" charset="2"/>
              <a:buChar char="q"/>
            </a:pPr>
            <a:r>
              <a:rPr lang="el-GR" dirty="0" smtClean="0">
                <a:solidFill>
                  <a:srgbClr val="FFFFFF"/>
                </a:solidFill>
              </a:rPr>
              <a:t>Η</a:t>
            </a:r>
            <a:r>
              <a:rPr lang="en-US" dirty="0" smtClean="0">
                <a:solidFill>
                  <a:srgbClr val="FFFFFF"/>
                </a:solidFill>
              </a:rPr>
              <a:t> </a:t>
            </a:r>
            <a:r>
              <a:rPr lang="el-GR" dirty="0" smtClean="0">
                <a:solidFill>
                  <a:srgbClr val="FFFF00"/>
                </a:solidFill>
              </a:rPr>
              <a:t>πίεση </a:t>
            </a:r>
            <a:r>
              <a:rPr lang="el-GR" dirty="0" smtClean="0">
                <a:solidFill>
                  <a:srgbClr val="FFFFFF"/>
                </a:solidFill>
              </a:rPr>
              <a:t>ενός συμπιεσμένου συστήματος κουάρκ είναι</a:t>
            </a:r>
            <a:r>
              <a:rPr lang="en-US" dirty="0" smtClean="0">
                <a:solidFill>
                  <a:srgbClr val="FFFFFF"/>
                </a:solidFill>
              </a:rPr>
              <a:t> </a:t>
            </a:r>
            <a:endParaRPr lang="it-IT" dirty="0">
              <a:solidFill>
                <a:srgbClr val="FFFFFF"/>
              </a:solidFill>
            </a:endParaRPr>
          </a:p>
        </p:txBody>
      </p:sp>
      <p:sp>
        <p:nvSpPr>
          <p:cNvPr id="7" name="TextBox 6"/>
          <p:cNvSpPr txBox="1"/>
          <p:nvPr/>
        </p:nvSpPr>
        <p:spPr>
          <a:xfrm>
            <a:off x="228600" y="3505200"/>
            <a:ext cx="8534401" cy="646331"/>
          </a:xfrm>
          <a:prstGeom prst="rect">
            <a:avLst/>
          </a:prstGeom>
          <a:noFill/>
        </p:spPr>
        <p:txBody>
          <a:bodyPr wrap="square" rtlCol="0">
            <a:spAutoFit/>
          </a:bodyPr>
          <a:lstStyle/>
          <a:p>
            <a:pPr marL="285750" indent="-285750">
              <a:buFont typeface="Wingdings" pitchFamily="2" charset="2"/>
              <a:buChar char="q"/>
            </a:pPr>
            <a:r>
              <a:rPr lang="el-GR" dirty="0">
                <a:solidFill>
                  <a:srgbClr val="FFFFFF"/>
                </a:solidFill>
              </a:rPr>
              <a:t>Ε</a:t>
            </a:r>
            <a:r>
              <a:rPr lang="el-GR" dirty="0" smtClean="0">
                <a:solidFill>
                  <a:srgbClr val="FFFFFF"/>
                </a:solidFill>
              </a:rPr>
              <a:t>πιβάλλοντας και σ’αυτή την περίπτωση η πίεση της σακούλας να είναι ίση με την πίεση του συστήματος των κουάρκ</a:t>
            </a:r>
            <a:r>
              <a:rPr lang="en-US" dirty="0" smtClean="0">
                <a:solidFill>
                  <a:srgbClr val="FFFFFF"/>
                </a:solidFill>
              </a:rPr>
              <a:t>, </a:t>
            </a:r>
            <a:r>
              <a:rPr lang="el-GR" dirty="0" smtClean="0">
                <a:solidFill>
                  <a:srgbClr val="FFFFFF"/>
                </a:solidFill>
              </a:rPr>
              <a:t>βρίσκουμε</a:t>
            </a:r>
            <a:endParaRPr lang="it-IT" dirty="0">
              <a:solidFill>
                <a:srgbClr val="FFFFFF"/>
              </a:solidFill>
            </a:endParaRPr>
          </a:p>
        </p:txBody>
      </p:sp>
      <p:sp>
        <p:nvSpPr>
          <p:cNvPr id="8" name="TextBox 7"/>
          <p:cNvSpPr txBox="1"/>
          <p:nvPr/>
        </p:nvSpPr>
        <p:spPr>
          <a:xfrm>
            <a:off x="304800" y="5210710"/>
            <a:ext cx="8686993" cy="1200329"/>
          </a:xfrm>
          <a:prstGeom prst="rect">
            <a:avLst/>
          </a:prstGeom>
          <a:noFill/>
        </p:spPr>
        <p:txBody>
          <a:bodyPr wrap="none" rtlCol="0">
            <a:spAutoFit/>
          </a:bodyPr>
          <a:lstStyle/>
          <a:p>
            <a:r>
              <a:rPr lang="el-GR" dirty="0" smtClean="0">
                <a:solidFill>
                  <a:srgbClr val="FFFFFF"/>
                </a:solidFill>
              </a:rPr>
              <a:t>Που δίνει </a:t>
            </a:r>
            <a:r>
              <a:rPr lang="en-US" dirty="0" smtClean="0">
                <a:solidFill>
                  <a:srgbClr val="FFFF00"/>
                </a:solidFill>
                <a:sym typeface="Symbol"/>
              </a:rPr>
              <a:t></a:t>
            </a:r>
            <a:r>
              <a:rPr lang="en-US" baseline="-25000" dirty="0">
                <a:solidFill>
                  <a:srgbClr val="FFFF00"/>
                </a:solidFill>
                <a:sym typeface="Symbol"/>
              </a:rPr>
              <a:t>q</a:t>
            </a:r>
            <a:r>
              <a:rPr lang="en-US" dirty="0">
                <a:solidFill>
                  <a:srgbClr val="FFFF00"/>
                </a:solidFill>
                <a:sym typeface="Symbol"/>
              </a:rPr>
              <a:t> = 434 MeV</a:t>
            </a:r>
          </a:p>
          <a:p>
            <a:endParaRPr lang="en-US" dirty="0">
              <a:solidFill>
                <a:srgbClr val="FFFFFF"/>
              </a:solidFill>
              <a:sym typeface="Symbol"/>
            </a:endParaRPr>
          </a:p>
          <a:p>
            <a:pPr marL="285750" indent="-285750">
              <a:buFont typeface="Wingdings" pitchFamily="2" charset="2"/>
              <a:buChar char="q"/>
            </a:pPr>
            <a:r>
              <a:rPr lang="el-GR" dirty="0" smtClean="0">
                <a:solidFill>
                  <a:srgbClr val="FFFFFF"/>
                </a:solidFill>
                <a:sym typeface="Symbol"/>
              </a:rPr>
              <a:t>Μεταφραζόμενο σε βαρυονική πυκνότητα, αυτό αντιστοιχεί σε </a:t>
            </a:r>
            <a:r>
              <a:rPr lang="en-US" dirty="0" err="1" smtClean="0">
                <a:solidFill>
                  <a:srgbClr val="FFFF00"/>
                </a:solidFill>
                <a:sym typeface="Symbol"/>
              </a:rPr>
              <a:t>n</a:t>
            </a:r>
            <a:r>
              <a:rPr lang="en-US" baseline="-25000" dirty="0" err="1" smtClean="0">
                <a:solidFill>
                  <a:srgbClr val="FFFF00"/>
                </a:solidFill>
                <a:sym typeface="Symbol"/>
              </a:rPr>
              <a:t>B</a:t>
            </a:r>
            <a:r>
              <a:rPr lang="en-US" dirty="0" smtClean="0">
                <a:solidFill>
                  <a:srgbClr val="FFFF00"/>
                </a:solidFill>
                <a:sym typeface="Symbol"/>
              </a:rPr>
              <a:t> </a:t>
            </a:r>
            <a:r>
              <a:rPr lang="en-US" dirty="0">
                <a:solidFill>
                  <a:srgbClr val="FFFF00"/>
                </a:solidFill>
                <a:sym typeface="Symbol"/>
              </a:rPr>
              <a:t>= 0.72 fm</a:t>
            </a:r>
            <a:r>
              <a:rPr lang="en-US" baseline="30000" dirty="0">
                <a:solidFill>
                  <a:srgbClr val="FFFF00"/>
                </a:solidFill>
                <a:sym typeface="Symbol"/>
              </a:rPr>
              <a:t>-3</a:t>
            </a:r>
            <a:r>
              <a:rPr lang="en-US" dirty="0">
                <a:solidFill>
                  <a:srgbClr val="FFFFFF"/>
                </a:solidFill>
                <a:sym typeface="Symbol"/>
              </a:rPr>
              <a:t>, </a:t>
            </a:r>
            <a:r>
              <a:rPr lang="el-GR" dirty="0" smtClean="0">
                <a:solidFill>
                  <a:srgbClr val="FFFFFF"/>
                </a:solidFill>
                <a:sym typeface="Symbol"/>
              </a:rPr>
              <a:t>που είναι</a:t>
            </a:r>
            <a:endParaRPr lang="en-US" dirty="0">
              <a:solidFill>
                <a:srgbClr val="FFFFFF"/>
              </a:solidFill>
              <a:sym typeface="Symbol"/>
            </a:endParaRPr>
          </a:p>
          <a:p>
            <a:r>
              <a:rPr lang="en-US" dirty="0">
                <a:solidFill>
                  <a:srgbClr val="FFFFFF"/>
                </a:solidFill>
                <a:sym typeface="Symbol"/>
              </a:rPr>
              <a:t>    </a:t>
            </a:r>
            <a:r>
              <a:rPr lang="el-GR" dirty="0" smtClean="0">
                <a:solidFill>
                  <a:srgbClr val="FFFFFF"/>
                </a:solidFill>
                <a:sym typeface="Symbol"/>
              </a:rPr>
              <a:t>περίπου</a:t>
            </a:r>
            <a:r>
              <a:rPr lang="en-US" dirty="0" smtClean="0">
                <a:solidFill>
                  <a:srgbClr val="FFFFFF"/>
                </a:solidFill>
                <a:sym typeface="Symbol"/>
              </a:rPr>
              <a:t> </a:t>
            </a:r>
            <a:r>
              <a:rPr lang="en-US" dirty="0">
                <a:solidFill>
                  <a:srgbClr val="FFFF00"/>
                </a:solidFill>
                <a:sym typeface="Symbol"/>
              </a:rPr>
              <a:t>5 </a:t>
            </a:r>
            <a:r>
              <a:rPr lang="el-GR" dirty="0" smtClean="0">
                <a:solidFill>
                  <a:srgbClr val="FFFF00"/>
                </a:solidFill>
                <a:sym typeface="Symbol"/>
              </a:rPr>
              <a:t>φορές μεγαλύτερη από</a:t>
            </a:r>
            <a:r>
              <a:rPr lang="en-GB" dirty="0" smtClean="0">
                <a:solidFill>
                  <a:srgbClr val="FFFF00"/>
                </a:solidFill>
                <a:sym typeface="Symbol"/>
              </a:rPr>
              <a:t> </a:t>
            </a:r>
            <a:r>
              <a:rPr lang="el-GR" dirty="0" smtClean="0">
                <a:solidFill>
                  <a:srgbClr val="FFFF00"/>
                </a:solidFill>
                <a:sym typeface="Symbol"/>
              </a:rPr>
              <a:t>την συνήθη πυρηνική πυκνότητα</a:t>
            </a:r>
            <a:r>
              <a:rPr lang="en-US" dirty="0" smtClean="0">
                <a:solidFill>
                  <a:srgbClr val="FFFF00"/>
                </a:solidFill>
                <a:sym typeface="Symbol"/>
              </a:rPr>
              <a:t>!</a:t>
            </a:r>
            <a:r>
              <a:rPr lang="en-US" dirty="0" smtClean="0">
                <a:solidFill>
                  <a:srgbClr val="FFFF00"/>
                </a:solidFill>
              </a:rPr>
              <a:t> </a:t>
            </a:r>
            <a:endParaRPr lang="it-IT" dirty="0">
              <a:solidFill>
                <a:srgbClr val="FFFF00"/>
              </a:solidFill>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1993337745"/>
              </p:ext>
            </p:extLst>
          </p:nvPr>
        </p:nvGraphicFramePr>
        <p:xfrm>
          <a:off x="353267" y="1541958"/>
          <a:ext cx="3118839" cy="735013"/>
        </p:xfrm>
        <a:graphic>
          <a:graphicData uri="http://schemas.openxmlformats.org/presentationml/2006/ole">
            <mc:AlternateContent xmlns:mc="http://schemas.openxmlformats.org/markup-compatibility/2006">
              <mc:Choice xmlns:v="urn:schemas-microsoft-com:vml" Requires="v">
                <p:oleObj spid="_x0000_s59471" name="Equation" r:id="rId3" imgW="1993680" imgH="469800" progId="Equation.3">
                  <p:embed/>
                </p:oleObj>
              </mc:Choice>
              <mc:Fallback>
                <p:oleObj name="Equation" r:id="rId3" imgW="1993680" imgH="469800" progId="Equation.3">
                  <p:embed/>
                  <p:pic>
                    <p:nvPicPr>
                      <p:cNvPr id="0" name=""/>
                      <p:cNvPicPr/>
                      <p:nvPr/>
                    </p:nvPicPr>
                    <p:blipFill>
                      <a:blip r:embed="rId4"/>
                      <a:stretch>
                        <a:fillRect/>
                      </a:stretch>
                    </p:blipFill>
                    <p:spPr>
                      <a:xfrm>
                        <a:off x="353267" y="1541958"/>
                        <a:ext cx="3118839" cy="735013"/>
                      </a:xfrm>
                      <a:prstGeom prst="rect">
                        <a:avLst/>
                      </a:prstGeom>
                      <a:solidFill>
                        <a:schemeClr val="bg1"/>
                      </a:solidFill>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343741939"/>
              </p:ext>
            </p:extLst>
          </p:nvPr>
        </p:nvGraphicFramePr>
        <p:xfrm>
          <a:off x="6548715" y="2572524"/>
          <a:ext cx="2214285" cy="785714"/>
        </p:xfrm>
        <a:graphic>
          <a:graphicData uri="http://schemas.openxmlformats.org/presentationml/2006/ole">
            <mc:AlternateContent xmlns:mc="http://schemas.openxmlformats.org/markup-compatibility/2006">
              <mc:Choice xmlns:v="urn:schemas-microsoft-com:vml" Requires="v">
                <p:oleObj spid="_x0000_s59472" name="Equation" r:id="rId5" imgW="1180800" imgH="419040" progId="Equation.3">
                  <p:embed/>
                </p:oleObj>
              </mc:Choice>
              <mc:Fallback>
                <p:oleObj name="Equation" r:id="rId5" imgW="1180800" imgH="419040" progId="Equation.3">
                  <p:embed/>
                  <p:pic>
                    <p:nvPicPr>
                      <p:cNvPr id="0" name=""/>
                      <p:cNvPicPr/>
                      <p:nvPr/>
                    </p:nvPicPr>
                    <p:blipFill>
                      <a:blip r:embed="rId6"/>
                      <a:stretch>
                        <a:fillRect/>
                      </a:stretch>
                    </p:blipFill>
                    <p:spPr>
                      <a:xfrm>
                        <a:off x="6548715" y="2572524"/>
                        <a:ext cx="2214285" cy="785714"/>
                      </a:xfrm>
                      <a:prstGeom prst="rect">
                        <a:avLst/>
                      </a:prstGeom>
                      <a:solidFill>
                        <a:schemeClr val="bg1"/>
                      </a:solidFill>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718444622"/>
              </p:ext>
            </p:extLst>
          </p:nvPr>
        </p:nvGraphicFramePr>
        <p:xfrm>
          <a:off x="4403715" y="4160619"/>
          <a:ext cx="1716117" cy="1020981"/>
        </p:xfrm>
        <a:graphic>
          <a:graphicData uri="http://schemas.openxmlformats.org/presentationml/2006/ole">
            <mc:AlternateContent xmlns:mc="http://schemas.openxmlformats.org/markup-compatibility/2006">
              <mc:Choice xmlns:v="urn:schemas-microsoft-com:vml" Requires="v">
                <p:oleObj spid="_x0000_s59473" name="Equation" r:id="rId7" imgW="1002960" imgH="596880" progId="Equation.3">
                  <p:embed/>
                </p:oleObj>
              </mc:Choice>
              <mc:Fallback>
                <p:oleObj name="Equation" r:id="rId7" imgW="1002960" imgH="596880" progId="Equation.3">
                  <p:embed/>
                  <p:pic>
                    <p:nvPicPr>
                      <p:cNvPr id="0" name=""/>
                      <p:cNvPicPr/>
                      <p:nvPr/>
                    </p:nvPicPr>
                    <p:blipFill>
                      <a:blip r:embed="rId8"/>
                      <a:stretch>
                        <a:fillRect/>
                      </a:stretch>
                    </p:blipFill>
                    <p:spPr>
                      <a:xfrm>
                        <a:off x="4403715" y="4160619"/>
                        <a:ext cx="1716117" cy="1020981"/>
                      </a:xfrm>
                      <a:prstGeom prst="rect">
                        <a:avLst/>
                      </a:prstGeom>
                      <a:solidFill>
                        <a:schemeClr val="bg1"/>
                      </a:solidFill>
                    </p:spPr>
                  </p:pic>
                </p:oleObj>
              </mc:Fallback>
            </mc:AlternateContent>
          </a:graphicData>
        </a:graphic>
      </p:graphicFrame>
      <p:sp>
        <p:nvSpPr>
          <p:cNvPr id="12" name="Date Placeholder 11"/>
          <p:cNvSpPr>
            <a:spLocks noGrp="1"/>
          </p:cNvSpPr>
          <p:nvPr>
            <p:ph type="dt" sz="half" idx="10"/>
          </p:nvPr>
        </p:nvSpPr>
        <p:spPr/>
        <p:txBody>
          <a:bodyPr/>
          <a:lstStyle/>
          <a:p>
            <a:r>
              <a:rPr lang="en-GB" smtClean="0"/>
              <a:t>CERN 17.3.2015 </a:t>
            </a:r>
            <a:endParaRPr lang="fr-FR"/>
          </a:p>
        </p:txBody>
      </p:sp>
      <p:sp>
        <p:nvSpPr>
          <p:cNvPr id="13" name="Footer Placeholder 12"/>
          <p:cNvSpPr>
            <a:spLocks noGrp="1"/>
          </p:cNvSpPr>
          <p:nvPr>
            <p:ph type="ftr" sz="quarter" idx="11"/>
          </p:nvPr>
        </p:nvSpPr>
        <p:spPr/>
        <p:txBody>
          <a:bodyPr/>
          <a:lstStyle/>
          <a:p>
            <a:r>
              <a:rPr lang="el-GR" smtClean="0"/>
              <a:t>Δέσποινα Χατζηφωτιάδου</a:t>
            </a:r>
            <a:endParaRPr lang="fr-FR"/>
          </a:p>
        </p:txBody>
      </p:sp>
    </p:spTree>
    <p:extLst>
      <p:ext uri="{BB962C8B-B14F-4D97-AF65-F5344CB8AC3E}">
        <p14:creationId xmlns:p14="http://schemas.microsoft.com/office/powerpoint/2010/main" val="277993204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256" y="0"/>
            <a:ext cx="8389544" cy="1143000"/>
          </a:xfrm>
        </p:spPr>
        <p:txBody>
          <a:bodyPr>
            <a:noAutofit/>
          </a:bodyPr>
          <a:lstStyle/>
          <a:p>
            <a:r>
              <a:rPr lang="en-US" sz="3400" dirty="0" smtClean="0">
                <a:solidFill>
                  <a:srgbClr val="FFFF00"/>
                </a:solidFill>
              </a:rPr>
              <a:t>Phase diagram of strongly </a:t>
            </a:r>
            <a:r>
              <a:rPr lang="en-US" sz="3400" dirty="0" smtClean="0">
                <a:solidFill>
                  <a:srgbClr val="FFFF00"/>
                </a:solidFill>
              </a:rPr>
              <a:t>interacting </a:t>
            </a:r>
            <a:r>
              <a:rPr lang="en-US" sz="3400" dirty="0" smtClean="0">
                <a:solidFill>
                  <a:srgbClr val="FFFF00"/>
                </a:solidFill>
              </a:rPr>
              <a:t>matter</a:t>
            </a:r>
            <a:endParaRPr lang="it-IT" sz="3400" dirty="0">
              <a:solidFill>
                <a:srgbClr val="FFFF00"/>
              </a:solidFill>
            </a:endParaRPr>
          </a:p>
        </p:txBody>
      </p:sp>
      <p:sp>
        <p:nvSpPr>
          <p:cNvPr id="3" name="Slide Number Placeholder 2"/>
          <p:cNvSpPr>
            <a:spLocks noGrp="1"/>
          </p:cNvSpPr>
          <p:nvPr>
            <p:ph type="sldNum" sz="quarter" idx="12"/>
          </p:nvPr>
        </p:nvSpPr>
        <p:spPr/>
        <p:txBody>
          <a:bodyPr/>
          <a:lstStyle/>
          <a:p>
            <a:fld id="{2ECB6429-3E7F-467F-940C-DF45ED45ABB3}" type="slidenum">
              <a:rPr lang="it-IT" smtClean="0">
                <a:solidFill>
                  <a:srgbClr val="000000"/>
                </a:solidFill>
              </a:rPr>
              <a:pPr/>
              <a:t>22</a:t>
            </a:fld>
            <a:endParaRPr lang="it-IT">
              <a:solidFill>
                <a:srgbClr val="000000"/>
              </a:solidFill>
            </a:endParaRPr>
          </a:p>
        </p:txBody>
      </p:sp>
      <p:grpSp>
        <p:nvGrpSpPr>
          <p:cNvPr id="5" name="Group 4"/>
          <p:cNvGrpSpPr/>
          <p:nvPr/>
        </p:nvGrpSpPr>
        <p:grpSpPr>
          <a:xfrm>
            <a:off x="1895475" y="1857910"/>
            <a:ext cx="5353050" cy="3590925"/>
            <a:chOff x="1895475" y="1633538"/>
            <a:chExt cx="5353050" cy="3590925"/>
          </a:xfrm>
        </p:grpSpPr>
        <p:pic>
          <p:nvPicPr>
            <p:cNvPr id="778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5475" y="1633538"/>
              <a:ext cx="5353050" cy="3590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bwMode="auto">
            <a:xfrm>
              <a:off x="3429000" y="1633538"/>
              <a:ext cx="762000" cy="195262"/>
            </a:xfrm>
            <a:prstGeom prst="rect">
              <a:avLst/>
            </a:prstGeom>
            <a:solidFill>
              <a:schemeClr val="bg1"/>
            </a:solidFill>
            <a:ln>
              <a:noFill/>
            </a:ln>
            <a:effectLs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z="2000">
                <a:solidFill>
                  <a:srgbClr val="FFFFFF"/>
                </a:solidFill>
                <a:cs typeface="Arial" pitchFamily="34" charset="0"/>
              </a:endParaRPr>
            </a:p>
          </p:txBody>
        </p:sp>
      </p:grpSp>
      <p:sp>
        <p:nvSpPr>
          <p:cNvPr id="7" name="TextBox 6"/>
          <p:cNvSpPr txBox="1"/>
          <p:nvPr/>
        </p:nvSpPr>
        <p:spPr>
          <a:xfrm>
            <a:off x="457200" y="1046594"/>
            <a:ext cx="8375947" cy="646331"/>
          </a:xfrm>
          <a:prstGeom prst="rect">
            <a:avLst/>
          </a:prstGeom>
          <a:noFill/>
        </p:spPr>
        <p:txBody>
          <a:bodyPr wrap="none" rtlCol="0">
            <a:spAutoFit/>
          </a:bodyPr>
          <a:lstStyle/>
          <a:p>
            <a:pPr marL="285750" indent="-285750">
              <a:buFont typeface="Wingdings" pitchFamily="2" charset="2"/>
              <a:buChar char="q"/>
            </a:pPr>
            <a:r>
              <a:rPr lang="en-US" dirty="0">
                <a:solidFill>
                  <a:srgbClr val="FFFFFF"/>
                </a:solidFill>
              </a:rPr>
              <a:t>The present knowledge of the </a:t>
            </a:r>
            <a:r>
              <a:rPr lang="en-US" dirty="0">
                <a:solidFill>
                  <a:srgbClr val="FFFF00"/>
                </a:solidFill>
              </a:rPr>
              <a:t>phase diagram of strongly interacting</a:t>
            </a:r>
          </a:p>
          <a:p>
            <a:r>
              <a:rPr lang="en-US" dirty="0">
                <a:solidFill>
                  <a:srgbClr val="FFFF00"/>
                </a:solidFill>
              </a:rPr>
              <a:t>   matter </a:t>
            </a:r>
            <a:r>
              <a:rPr lang="en-US" dirty="0">
                <a:solidFill>
                  <a:srgbClr val="FFFFFF"/>
                </a:solidFill>
              </a:rPr>
              <a:t>can be qualitatively summarized by the following plot</a:t>
            </a:r>
            <a:endParaRPr lang="it-IT" dirty="0">
              <a:solidFill>
                <a:srgbClr val="FFFFFF"/>
              </a:solidFill>
            </a:endParaRPr>
          </a:p>
        </p:txBody>
      </p:sp>
      <p:sp>
        <p:nvSpPr>
          <p:cNvPr id="8" name="TextBox 7"/>
          <p:cNvSpPr txBox="1"/>
          <p:nvPr/>
        </p:nvSpPr>
        <p:spPr>
          <a:xfrm>
            <a:off x="457200" y="5542394"/>
            <a:ext cx="7851124" cy="923330"/>
          </a:xfrm>
          <a:prstGeom prst="rect">
            <a:avLst/>
          </a:prstGeom>
          <a:noFill/>
        </p:spPr>
        <p:txBody>
          <a:bodyPr wrap="none" rtlCol="0">
            <a:spAutoFit/>
          </a:bodyPr>
          <a:lstStyle/>
          <a:p>
            <a:pPr marL="285750" indent="-285750">
              <a:buFont typeface="Wingdings" pitchFamily="2" charset="2"/>
              <a:buChar char="q"/>
            </a:pPr>
            <a:r>
              <a:rPr lang="en-US" dirty="0">
                <a:solidFill>
                  <a:srgbClr val="FFFFFF"/>
                </a:solidFill>
              </a:rPr>
              <a:t>How can one </a:t>
            </a:r>
            <a:r>
              <a:rPr lang="en-US" dirty="0">
                <a:solidFill>
                  <a:srgbClr val="FFFF00"/>
                </a:solidFill>
              </a:rPr>
              <a:t>“explore” </a:t>
            </a:r>
            <a:r>
              <a:rPr lang="en-US" dirty="0">
                <a:solidFill>
                  <a:srgbClr val="FFFFFF"/>
                </a:solidFill>
              </a:rPr>
              <a:t>this phase diagram ?</a:t>
            </a:r>
          </a:p>
          <a:p>
            <a:pPr marL="285750" indent="-285750">
              <a:buFont typeface="Wingdings" pitchFamily="2" charset="2"/>
              <a:buChar char="q"/>
            </a:pPr>
            <a:r>
              <a:rPr lang="en-US" dirty="0">
                <a:solidFill>
                  <a:srgbClr val="FFFFFF"/>
                </a:solidFill>
              </a:rPr>
              <a:t>By creating </a:t>
            </a:r>
            <a:r>
              <a:rPr lang="en-US" dirty="0">
                <a:solidFill>
                  <a:srgbClr val="FFFF00"/>
                </a:solidFill>
              </a:rPr>
              <a:t>extended systems of quarks and gluons </a:t>
            </a:r>
            <a:r>
              <a:rPr lang="en-US" dirty="0">
                <a:solidFill>
                  <a:srgbClr val="FFFFFF"/>
                </a:solidFill>
              </a:rPr>
              <a:t>at </a:t>
            </a:r>
          </a:p>
          <a:p>
            <a:r>
              <a:rPr lang="en-US" dirty="0">
                <a:solidFill>
                  <a:srgbClr val="FFFFFF"/>
                </a:solidFill>
              </a:rPr>
              <a:t>   high temperature and/or baryon density </a:t>
            </a:r>
            <a:r>
              <a:rPr lang="en-US" dirty="0">
                <a:solidFill>
                  <a:srgbClr val="FFFFFF"/>
                </a:solidFill>
                <a:sym typeface="Wingdings" pitchFamily="2" charset="2"/>
              </a:rPr>
              <a:t> </a:t>
            </a:r>
            <a:r>
              <a:rPr lang="en-US" dirty="0">
                <a:solidFill>
                  <a:srgbClr val="FFFF00"/>
                </a:solidFill>
                <a:sym typeface="Wingdings" pitchFamily="2" charset="2"/>
              </a:rPr>
              <a:t>heavy-ion collisions!</a:t>
            </a:r>
            <a:endParaRPr lang="it-IT" dirty="0">
              <a:solidFill>
                <a:srgbClr val="FFFF00"/>
              </a:solidFill>
            </a:endParaRPr>
          </a:p>
        </p:txBody>
      </p:sp>
      <p:sp>
        <p:nvSpPr>
          <p:cNvPr id="6" name="Date Placeholder 5"/>
          <p:cNvSpPr>
            <a:spLocks noGrp="1"/>
          </p:cNvSpPr>
          <p:nvPr>
            <p:ph type="dt" sz="half" idx="10"/>
          </p:nvPr>
        </p:nvSpPr>
        <p:spPr/>
        <p:txBody>
          <a:bodyPr/>
          <a:lstStyle/>
          <a:p>
            <a:r>
              <a:rPr lang="en-GB" smtClean="0"/>
              <a:t>CERN 17.3.2015 </a:t>
            </a:r>
            <a:endParaRPr lang="fr-FR"/>
          </a:p>
        </p:txBody>
      </p:sp>
      <p:sp>
        <p:nvSpPr>
          <p:cNvPr id="9" name="Footer Placeholder 8"/>
          <p:cNvSpPr>
            <a:spLocks noGrp="1"/>
          </p:cNvSpPr>
          <p:nvPr>
            <p:ph type="ftr" sz="quarter" idx="11"/>
          </p:nvPr>
        </p:nvSpPr>
        <p:spPr/>
        <p:txBody>
          <a:bodyPr/>
          <a:lstStyle/>
          <a:p>
            <a:r>
              <a:rPr lang="el-GR" smtClean="0"/>
              <a:t>Δέσποινα Χατζηφωτιάδου</a:t>
            </a:r>
            <a:endParaRPr lang="fr-FR"/>
          </a:p>
        </p:txBody>
      </p:sp>
    </p:spTree>
    <p:extLst>
      <p:ext uri="{BB962C8B-B14F-4D97-AF65-F5344CB8AC3E}">
        <p14:creationId xmlns:p14="http://schemas.microsoft.com/office/powerpoint/2010/main" val="306742948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Grp="1" noChangeArrowheads="1"/>
          </p:cNvSpPr>
          <p:nvPr>
            <p:ph type="title"/>
          </p:nvPr>
        </p:nvSpPr>
        <p:spPr>
          <a:xfrm>
            <a:off x="829440" y="40324"/>
            <a:ext cx="7464960" cy="589022"/>
          </a:xfrm>
          <a:ln/>
        </p:spPr>
        <p:txBody>
          <a:bodyPr tIns="28802"/>
          <a:lstStyle/>
          <a:p>
            <a:pPr>
              <a:tabLst>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Lst>
            </a:pPr>
            <a:r>
              <a:rPr lang="en-US" sz="3300" dirty="0">
                <a:solidFill>
                  <a:srgbClr val="FFFFFF"/>
                </a:solidFill>
              </a:rPr>
              <a:t>How can we create QCD matter?</a:t>
            </a:r>
          </a:p>
        </p:txBody>
      </p:sp>
      <p:sp>
        <p:nvSpPr>
          <p:cNvPr id="40962" name="Text Box 2"/>
          <p:cNvSpPr txBox="1">
            <a:spLocks noChangeArrowheads="1"/>
          </p:cNvSpPr>
          <p:nvPr/>
        </p:nvSpPr>
        <p:spPr bwMode="auto">
          <a:xfrm>
            <a:off x="774720" y="4584895"/>
            <a:ext cx="7519680" cy="1467573"/>
          </a:xfrm>
          <a:prstGeom prst="rect">
            <a:avLst/>
          </a:prstGeom>
          <a:noFill/>
          <a:ln w="1836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9803" tIns="68185" rIns="89803" bIns="48983"/>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charset="0"/>
                <a:ea typeface="ＭＳ Ｐゴシック" charset="0"/>
                <a:cs typeface="DejaVu Sans" charset="0"/>
              </a:defRPr>
            </a:lvl1pPr>
            <a:lvl2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charset="0"/>
                <a:ea typeface="ＭＳ Ｐゴシック" charset="0"/>
                <a:cs typeface="DejaVu Sans" charset="0"/>
              </a:defRPr>
            </a:lvl2pPr>
            <a:lvl3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charset="0"/>
                <a:ea typeface="ＭＳ Ｐゴシック" charset="0"/>
                <a:cs typeface="DejaVu Sans" charset="0"/>
              </a:defRPr>
            </a:lvl3pPr>
            <a:lvl4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charset="0"/>
                <a:ea typeface="ＭＳ Ｐゴシック" charset="0"/>
                <a:cs typeface="DejaVu Sans" charset="0"/>
              </a:defRPr>
            </a:lvl4pPr>
            <a:lvl5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charset="0"/>
                <a:ea typeface="ＭＳ Ｐゴシック" charset="0"/>
                <a:cs typeface="DejaVu San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charset="0"/>
                <a:ea typeface="ＭＳ Ｐゴシック" charset="0"/>
                <a:cs typeface="DejaVu San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charset="0"/>
                <a:ea typeface="ＭＳ Ｐゴシック" charset="0"/>
                <a:cs typeface="DejaVu San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charset="0"/>
                <a:ea typeface="ＭＳ Ｐゴシック" charset="0"/>
                <a:cs typeface="DejaVu San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charset="0"/>
                <a:ea typeface="ＭＳ Ｐゴシック" charset="0"/>
                <a:cs typeface="DejaVu Sans" charset="0"/>
              </a:defRPr>
            </a:lvl9pPr>
          </a:lstStyle>
          <a:p>
            <a:pPr>
              <a:spcBef>
                <a:spcPts val="579"/>
              </a:spcBef>
            </a:pPr>
            <a:r>
              <a:rPr lang="en-US" sz="2800" dirty="0">
                <a:solidFill>
                  <a:srgbClr val="FFFFFF"/>
                </a:solidFill>
                <a:latin typeface="Calibri"/>
                <a:cs typeface="Calibri"/>
              </a:rPr>
              <a:t>Experimental study of QCD phase diagram by</a:t>
            </a:r>
            <a:br>
              <a:rPr lang="en-US" sz="2800" dirty="0">
                <a:solidFill>
                  <a:srgbClr val="FFFFFF"/>
                </a:solidFill>
                <a:latin typeface="Calibri"/>
                <a:cs typeface="Calibri"/>
              </a:rPr>
            </a:br>
            <a:r>
              <a:rPr lang="en-US" sz="2800" dirty="0">
                <a:solidFill>
                  <a:srgbClr val="FFFFFF"/>
                </a:solidFill>
                <a:latin typeface="Calibri"/>
                <a:cs typeface="Calibri"/>
              </a:rPr>
              <a:t>colliding nuclei head-on to convert cold nuclear </a:t>
            </a:r>
            <a:br>
              <a:rPr lang="en-US" sz="2800" dirty="0">
                <a:solidFill>
                  <a:srgbClr val="FFFFFF"/>
                </a:solidFill>
                <a:latin typeface="Calibri"/>
                <a:cs typeface="Calibri"/>
              </a:rPr>
            </a:br>
            <a:r>
              <a:rPr lang="en-US" sz="2800" dirty="0">
                <a:solidFill>
                  <a:srgbClr val="FFFFFF"/>
                </a:solidFill>
                <a:latin typeface="Calibri"/>
                <a:cs typeface="Calibri"/>
              </a:rPr>
              <a:t>matter into a fireball of </a:t>
            </a:r>
            <a:r>
              <a:rPr lang="en-US" sz="2800" dirty="0" err="1">
                <a:solidFill>
                  <a:srgbClr val="FFFFFF"/>
                </a:solidFill>
                <a:latin typeface="Calibri"/>
                <a:cs typeface="Calibri"/>
              </a:rPr>
              <a:t>partons</a:t>
            </a:r>
            <a:endParaRPr lang="en-US" sz="2800" dirty="0">
              <a:solidFill>
                <a:srgbClr val="FFFFFF"/>
              </a:solidFill>
              <a:latin typeface="Calibri"/>
              <a:cs typeface="Calibri"/>
            </a:endParaRPr>
          </a:p>
        </p:txBody>
      </p:sp>
      <p:pic>
        <p:nvPicPr>
          <p:cNvPr id="409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78240" y="207382"/>
            <a:ext cx="4147200" cy="323458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096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60640" y="3849525"/>
            <a:ext cx="3317760" cy="278669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nvGrpSpPr>
          <p:cNvPr id="40965" name="Group 5"/>
          <p:cNvGrpSpPr>
            <a:grpSpLocks/>
          </p:cNvGrpSpPr>
          <p:nvPr/>
        </p:nvGrpSpPr>
        <p:grpSpPr bwMode="auto">
          <a:xfrm>
            <a:off x="244800" y="1267882"/>
            <a:ext cx="8565120" cy="2520265"/>
            <a:chOff x="170" y="1265"/>
            <a:chExt cx="5948" cy="1750"/>
          </a:xfrm>
        </p:grpSpPr>
        <p:pic>
          <p:nvPicPr>
            <p:cNvPr id="40966" name="Picture 6"/>
            <p:cNvPicPr>
              <a:picLocks noChangeAspect="1" noChangeArrowheads="1"/>
            </p:cNvPicPr>
            <p:nvPr/>
          </p:nvPicPr>
          <p:blipFill>
            <a:blip r:embed="rId5">
              <a:extLst>
                <a:ext uri="{28A0092B-C50C-407E-A947-70E740481C1C}">
                  <a14:useLocalDpi xmlns:a14="http://schemas.microsoft.com/office/drawing/2010/main" val="0"/>
                </a:ext>
              </a:extLst>
            </a:blip>
            <a:srcRect l="22499" t="16364" r="31667" b="16364"/>
            <a:stretch>
              <a:fillRect/>
            </a:stretch>
          </p:blipFill>
          <p:spPr bwMode="auto">
            <a:xfrm>
              <a:off x="170" y="1267"/>
              <a:ext cx="1731" cy="1748"/>
            </a:xfrm>
            <a:prstGeom prst="rect">
              <a:avLst/>
            </a:prstGeom>
            <a:noFill/>
            <a:ln>
              <a:noFill/>
            </a:ln>
            <a:effectLst/>
            <a:extLst>
              <a:ext uri="{909E8E84-426E-40dd-AFC4-6F175D3DCCD1}">
                <a14:hiddenFill xmlns:a14="http://schemas.microsoft.com/office/drawing/2010/main">
                  <a:blipFill dpi="0" rotWithShape="0">
                    <a:blip/>
                    <a:srcRect l="22499" t="16364" r="31667" b="16364"/>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0967" name="Picture 7"/>
            <p:cNvPicPr>
              <a:picLocks noChangeAspect="1" noChangeArrowheads="1"/>
            </p:cNvPicPr>
            <p:nvPr/>
          </p:nvPicPr>
          <p:blipFill>
            <a:blip r:embed="rId6">
              <a:extLst>
                <a:ext uri="{28A0092B-C50C-407E-A947-70E740481C1C}">
                  <a14:useLocalDpi xmlns:a14="http://schemas.microsoft.com/office/drawing/2010/main" val="0"/>
                </a:ext>
              </a:extLst>
            </a:blip>
            <a:srcRect l="22499" t="16364" r="22499" b="16364"/>
            <a:stretch>
              <a:fillRect/>
            </a:stretch>
          </p:blipFill>
          <p:spPr bwMode="auto">
            <a:xfrm>
              <a:off x="1870" y="1268"/>
              <a:ext cx="2108" cy="1747"/>
            </a:xfrm>
            <a:prstGeom prst="rect">
              <a:avLst/>
            </a:prstGeom>
            <a:noFill/>
            <a:ln>
              <a:noFill/>
            </a:ln>
            <a:effectLst/>
            <a:extLst>
              <a:ext uri="{909E8E84-426E-40dd-AFC4-6F175D3DCCD1}">
                <a14:hiddenFill xmlns:a14="http://schemas.microsoft.com/office/drawing/2010/main">
                  <a:blipFill dpi="0" rotWithShape="0">
                    <a:blip/>
                    <a:srcRect l="22499" t="16364" r="22499" b="16364"/>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0968" name="Picture 8"/>
            <p:cNvPicPr>
              <a:picLocks noChangeAspect="1" noChangeArrowheads="1"/>
            </p:cNvPicPr>
            <p:nvPr/>
          </p:nvPicPr>
          <p:blipFill>
            <a:blip r:embed="rId7">
              <a:extLst>
                <a:ext uri="{28A0092B-C50C-407E-A947-70E740481C1C}">
                  <a14:useLocalDpi xmlns:a14="http://schemas.microsoft.com/office/drawing/2010/main" val="0"/>
                </a:ext>
              </a:extLst>
            </a:blip>
            <a:srcRect l="6200"/>
            <a:stretch>
              <a:fillRect/>
            </a:stretch>
          </p:blipFill>
          <p:spPr bwMode="auto">
            <a:xfrm>
              <a:off x="3920" y="1265"/>
              <a:ext cx="2198" cy="1750"/>
            </a:xfrm>
            <a:prstGeom prst="rect">
              <a:avLst/>
            </a:prstGeom>
            <a:noFill/>
            <a:ln>
              <a:noFill/>
            </a:ln>
            <a:effectLst/>
            <a:extLst>
              <a:ext uri="{909E8E84-426E-40dd-AFC4-6F175D3DCCD1}">
                <a14:hiddenFill xmlns:a14="http://schemas.microsoft.com/office/drawing/2010/main">
                  <a:blipFill dpi="0" rotWithShape="0">
                    <a:blip/>
                    <a:srcRect l="6200"/>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nvGrpSpPr>
            <p:cNvPr id="40969" name="Group 9"/>
            <p:cNvGrpSpPr>
              <a:grpSpLocks/>
            </p:cNvGrpSpPr>
            <p:nvPr/>
          </p:nvGrpSpPr>
          <p:grpSpPr bwMode="auto">
            <a:xfrm>
              <a:off x="4915" y="2357"/>
              <a:ext cx="425" cy="399"/>
              <a:chOff x="4915" y="2357"/>
              <a:chExt cx="425" cy="399"/>
            </a:xfrm>
          </p:grpSpPr>
          <p:sp>
            <p:nvSpPr>
              <p:cNvPr id="40970" name="Line 10"/>
              <p:cNvSpPr>
                <a:spLocks noChangeShapeType="1"/>
              </p:cNvSpPr>
              <p:nvPr/>
            </p:nvSpPr>
            <p:spPr bwMode="auto">
              <a:xfrm>
                <a:off x="5074" y="2357"/>
                <a:ext cx="266" cy="299"/>
              </a:xfrm>
              <a:prstGeom prst="line">
                <a:avLst/>
              </a:prstGeom>
              <a:noFill/>
              <a:ln w="9360">
                <a:solidFill>
                  <a:srgbClr val="FFFF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fr-FR"/>
              </a:p>
            </p:txBody>
          </p:sp>
          <p:sp>
            <p:nvSpPr>
              <p:cNvPr id="40971" name="Line 11"/>
              <p:cNvSpPr>
                <a:spLocks noChangeShapeType="1"/>
              </p:cNvSpPr>
              <p:nvPr/>
            </p:nvSpPr>
            <p:spPr bwMode="auto">
              <a:xfrm>
                <a:off x="5073" y="2358"/>
                <a:ext cx="39" cy="398"/>
              </a:xfrm>
              <a:prstGeom prst="line">
                <a:avLst/>
              </a:prstGeom>
              <a:noFill/>
              <a:ln w="9360">
                <a:solidFill>
                  <a:srgbClr val="FFFF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fr-FR"/>
              </a:p>
            </p:txBody>
          </p:sp>
          <p:sp>
            <p:nvSpPr>
              <p:cNvPr id="40972" name="Line 12"/>
              <p:cNvSpPr>
                <a:spLocks noChangeShapeType="1"/>
              </p:cNvSpPr>
              <p:nvPr/>
            </p:nvSpPr>
            <p:spPr bwMode="auto">
              <a:xfrm flipH="1">
                <a:off x="4914" y="2366"/>
                <a:ext cx="157" cy="368"/>
              </a:xfrm>
              <a:prstGeom prst="line">
                <a:avLst/>
              </a:prstGeom>
              <a:noFill/>
              <a:ln w="9360">
                <a:solidFill>
                  <a:srgbClr val="FFFF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fr-FR"/>
              </a:p>
            </p:txBody>
          </p:sp>
        </p:grpSp>
        <p:sp>
          <p:nvSpPr>
            <p:cNvPr id="40973" name="Line 13"/>
            <p:cNvSpPr>
              <a:spLocks noChangeShapeType="1"/>
            </p:cNvSpPr>
            <p:nvPr/>
          </p:nvSpPr>
          <p:spPr bwMode="auto">
            <a:xfrm>
              <a:off x="520" y="1866"/>
              <a:ext cx="687" cy="0"/>
            </a:xfrm>
            <a:prstGeom prst="line">
              <a:avLst/>
            </a:prstGeom>
            <a:noFill/>
            <a:ln w="28440">
              <a:solidFill>
                <a:srgbClr val="FFFF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fr-FR"/>
            </a:p>
          </p:txBody>
        </p:sp>
        <p:sp>
          <p:nvSpPr>
            <p:cNvPr id="40974" name="Line 14"/>
            <p:cNvSpPr>
              <a:spLocks noChangeShapeType="1"/>
            </p:cNvSpPr>
            <p:nvPr/>
          </p:nvSpPr>
          <p:spPr bwMode="auto">
            <a:xfrm flipH="1">
              <a:off x="1219" y="2216"/>
              <a:ext cx="689" cy="0"/>
            </a:xfrm>
            <a:prstGeom prst="line">
              <a:avLst/>
            </a:prstGeom>
            <a:noFill/>
            <a:ln w="28440">
              <a:solidFill>
                <a:srgbClr val="FFFF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fr-FR"/>
            </a:p>
          </p:txBody>
        </p:sp>
        <p:sp>
          <p:nvSpPr>
            <p:cNvPr id="40975" name="Text Box 15"/>
            <p:cNvSpPr txBox="1">
              <a:spLocks noChangeArrowheads="1"/>
            </p:cNvSpPr>
            <p:nvPr/>
          </p:nvSpPr>
          <p:spPr bwMode="auto">
            <a:xfrm>
              <a:off x="538" y="1466"/>
              <a:ext cx="322" cy="2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457200" algn="l"/>
                </a:tabLst>
                <a:defRPr>
                  <a:solidFill>
                    <a:srgbClr val="000000"/>
                  </a:solidFill>
                  <a:latin typeface="Arial" charset="0"/>
                  <a:ea typeface="ＭＳ Ｐゴシック" charset="0"/>
                  <a:cs typeface="DejaVu Sans" charset="0"/>
                </a:defRPr>
              </a:lvl1pPr>
              <a:lvl2pPr>
                <a:tabLst>
                  <a:tab pos="457200" algn="l"/>
                </a:tabLst>
                <a:defRPr>
                  <a:solidFill>
                    <a:srgbClr val="000000"/>
                  </a:solidFill>
                  <a:latin typeface="Arial" charset="0"/>
                  <a:ea typeface="ＭＳ Ｐゴシック" charset="0"/>
                  <a:cs typeface="DejaVu Sans" charset="0"/>
                </a:defRPr>
              </a:lvl2pPr>
              <a:lvl3pPr>
                <a:tabLst>
                  <a:tab pos="457200" algn="l"/>
                </a:tabLst>
                <a:defRPr>
                  <a:solidFill>
                    <a:srgbClr val="000000"/>
                  </a:solidFill>
                  <a:latin typeface="Arial" charset="0"/>
                  <a:ea typeface="ＭＳ Ｐゴシック" charset="0"/>
                  <a:cs typeface="DejaVu Sans" charset="0"/>
                </a:defRPr>
              </a:lvl3pPr>
              <a:lvl4pPr>
                <a:tabLst>
                  <a:tab pos="457200" algn="l"/>
                </a:tabLst>
                <a:defRPr>
                  <a:solidFill>
                    <a:srgbClr val="000000"/>
                  </a:solidFill>
                  <a:latin typeface="Arial" charset="0"/>
                  <a:ea typeface="ＭＳ Ｐゴシック" charset="0"/>
                  <a:cs typeface="DejaVu Sans" charset="0"/>
                </a:defRPr>
              </a:lvl4pPr>
              <a:lvl5pPr>
                <a:tabLst>
                  <a:tab pos="457200" algn="l"/>
                </a:tabLst>
                <a:defRPr>
                  <a:solidFill>
                    <a:srgbClr val="000000"/>
                  </a:solidFill>
                  <a:latin typeface="Arial" charset="0"/>
                  <a:ea typeface="ＭＳ Ｐゴシック" charset="0"/>
                  <a:cs typeface="DejaVu San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457200" algn="l"/>
                </a:tabLst>
                <a:defRPr>
                  <a:solidFill>
                    <a:srgbClr val="000000"/>
                  </a:solidFill>
                  <a:latin typeface="Arial" charset="0"/>
                  <a:ea typeface="ＭＳ Ｐゴシック" charset="0"/>
                  <a:cs typeface="DejaVu San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457200" algn="l"/>
                </a:tabLst>
                <a:defRPr>
                  <a:solidFill>
                    <a:srgbClr val="000000"/>
                  </a:solidFill>
                  <a:latin typeface="Arial" charset="0"/>
                  <a:ea typeface="ＭＳ Ｐゴシック" charset="0"/>
                  <a:cs typeface="DejaVu San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457200" algn="l"/>
                </a:tabLst>
                <a:defRPr>
                  <a:solidFill>
                    <a:srgbClr val="000000"/>
                  </a:solidFill>
                  <a:latin typeface="Arial" charset="0"/>
                  <a:ea typeface="ＭＳ Ｐゴシック" charset="0"/>
                  <a:cs typeface="DejaVu San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457200" algn="l"/>
                </a:tabLst>
                <a:defRPr>
                  <a:solidFill>
                    <a:srgbClr val="000000"/>
                  </a:solidFill>
                  <a:latin typeface="Arial" charset="0"/>
                  <a:ea typeface="ＭＳ Ｐゴシック" charset="0"/>
                  <a:cs typeface="DejaVu Sans" charset="0"/>
                </a:defRPr>
              </a:lvl9pPr>
            </a:lstStyle>
            <a:p>
              <a:pPr hangingPunct="1">
                <a:lnSpc>
                  <a:spcPct val="100000"/>
                </a:lnSpc>
                <a:buClrTx/>
                <a:buFontTx/>
                <a:buNone/>
              </a:pPr>
              <a:r>
                <a:rPr lang="en-US">
                  <a:solidFill>
                    <a:srgbClr val="FFFFFF"/>
                  </a:solidFill>
                </a:rPr>
                <a:t>Pb</a:t>
              </a:r>
            </a:p>
          </p:txBody>
        </p:sp>
        <p:sp>
          <p:nvSpPr>
            <p:cNvPr id="40976" name="Text Box 16"/>
            <p:cNvSpPr txBox="1">
              <a:spLocks noChangeArrowheads="1"/>
            </p:cNvSpPr>
            <p:nvPr/>
          </p:nvSpPr>
          <p:spPr bwMode="auto">
            <a:xfrm>
              <a:off x="1416" y="2561"/>
              <a:ext cx="322" cy="2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457200" algn="l"/>
                </a:tabLst>
                <a:defRPr>
                  <a:solidFill>
                    <a:srgbClr val="000000"/>
                  </a:solidFill>
                  <a:latin typeface="Arial" charset="0"/>
                  <a:ea typeface="ＭＳ Ｐゴシック" charset="0"/>
                  <a:cs typeface="DejaVu Sans" charset="0"/>
                </a:defRPr>
              </a:lvl1pPr>
              <a:lvl2pPr>
                <a:tabLst>
                  <a:tab pos="457200" algn="l"/>
                </a:tabLst>
                <a:defRPr>
                  <a:solidFill>
                    <a:srgbClr val="000000"/>
                  </a:solidFill>
                  <a:latin typeface="Arial" charset="0"/>
                  <a:ea typeface="ＭＳ Ｐゴシック" charset="0"/>
                  <a:cs typeface="DejaVu Sans" charset="0"/>
                </a:defRPr>
              </a:lvl2pPr>
              <a:lvl3pPr>
                <a:tabLst>
                  <a:tab pos="457200" algn="l"/>
                </a:tabLst>
                <a:defRPr>
                  <a:solidFill>
                    <a:srgbClr val="000000"/>
                  </a:solidFill>
                  <a:latin typeface="Arial" charset="0"/>
                  <a:ea typeface="ＭＳ Ｐゴシック" charset="0"/>
                  <a:cs typeface="DejaVu Sans" charset="0"/>
                </a:defRPr>
              </a:lvl3pPr>
              <a:lvl4pPr>
                <a:tabLst>
                  <a:tab pos="457200" algn="l"/>
                </a:tabLst>
                <a:defRPr>
                  <a:solidFill>
                    <a:srgbClr val="000000"/>
                  </a:solidFill>
                  <a:latin typeface="Arial" charset="0"/>
                  <a:ea typeface="ＭＳ Ｐゴシック" charset="0"/>
                  <a:cs typeface="DejaVu Sans" charset="0"/>
                </a:defRPr>
              </a:lvl4pPr>
              <a:lvl5pPr>
                <a:tabLst>
                  <a:tab pos="457200" algn="l"/>
                </a:tabLst>
                <a:defRPr>
                  <a:solidFill>
                    <a:srgbClr val="000000"/>
                  </a:solidFill>
                  <a:latin typeface="Arial" charset="0"/>
                  <a:ea typeface="ＭＳ Ｐゴシック" charset="0"/>
                  <a:cs typeface="DejaVu San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457200" algn="l"/>
                </a:tabLst>
                <a:defRPr>
                  <a:solidFill>
                    <a:srgbClr val="000000"/>
                  </a:solidFill>
                  <a:latin typeface="Arial" charset="0"/>
                  <a:ea typeface="ＭＳ Ｐゴシック" charset="0"/>
                  <a:cs typeface="DejaVu San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457200" algn="l"/>
                </a:tabLst>
                <a:defRPr>
                  <a:solidFill>
                    <a:srgbClr val="000000"/>
                  </a:solidFill>
                  <a:latin typeface="Arial" charset="0"/>
                  <a:ea typeface="ＭＳ Ｐゴシック" charset="0"/>
                  <a:cs typeface="DejaVu San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457200" algn="l"/>
                </a:tabLst>
                <a:defRPr>
                  <a:solidFill>
                    <a:srgbClr val="000000"/>
                  </a:solidFill>
                  <a:latin typeface="Arial" charset="0"/>
                  <a:ea typeface="ＭＳ Ｐゴシック" charset="0"/>
                  <a:cs typeface="DejaVu San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457200" algn="l"/>
                </a:tabLst>
                <a:defRPr>
                  <a:solidFill>
                    <a:srgbClr val="000000"/>
                  </a:solidFill>
                  <a:latin typeface="Arial" charset="0"/>
                  <a:ea typeface="ＭＳ Ｐゴシック" charset="0"/>
                  <a:cs typeface="DejaVu Sans" charset="0"/>
                </a:defRPr>
              </a:lvl9pPr>
            </a:lstStyle>
            <a:p>
              <a:pPr hangingPunct="1">
                <a:lnSpc>
                  <a:spcPct val="100000"/>
                </a:lnSpc>
                <a:buClrTx/>
                <a:buFontTx/>
                <a:buNone/>
              </a:pPr>
              <a:r>
                <a:rPr lang="en-US">
                  <a:solidFill>
                    <a:srgbClr val="FFFFFF"/>
                  </a:solidFill>
                </a:rPr>
                <a:t>Pb</a:t>
              </a:r>
            </a:p>
          </p:txBody>
        </p:sp>
        <p:sp>
          <p:nvSpPr>
            <p:cNvPr id="40977" name="Text Box 17"/>
            <p:cNvSpPr txBox="1">
              <a:spLocks noChangeArrowheads="1"/>
            </p:cNvSpPr>
            <p:nvPr/>
          </p:nvSpPr>
          <p:spPr bwMode="auto">
            <a:xfrm>
              <a:off x="5325" y="2566"/>
              <a:ext cx="269" cy="2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p>
              <a:pPr hangingPunct="1">
                <a:lnSpc>
                  <a:spcPct val="100000"/>
                </a:lnSpc>
                <a:buClrTx/>
                <a:buFontTx/>
                <a:buNone/>
              </a:pPr>
              <a:r>
                <a:rPr lang="en-US">
                  <a:solidFill>
                    <a:srgbClr val="FFFFFF"/>
                  </a:solidFill>
                  <a:latin typeface="Symbol" charset="0"/>
                </a:rPr>
                <a:t></a:t>
              </a:r>
              <a:r>
                <a:rPr lang="en-US" baseline="30000">
                  <a:solidFill>
                    <a:srgbClr val="FFFFFF"/>
                  </a:solidFill>
                </a:rPr>
                <a:t>+</a:t>
              </a:r>
            </a:p>
          </p:txBody>
        </p:sp>
        <p:sp>
          <p:nvSpPr>
            <p:cNvPr id="40978" name="Text Box 18"/>
            <p:cNvSpPr txBox="1">
              <a:spLocks noChangeArrowheads="1"/>
            </p:cNvSpPr>
            <p:nvPr/>
          </p:nvSpPr>
          <p:spPr bwMode="auto">
            <a:xfrm>
              <a:off x="5035" y="2712"/>
              <a:ext cx="269" cy="2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p>
              <a:pPr hangingPunct="1">
                <a:lnSpc>
                  <a:spcPct val="100000"/>
                </a:lnSpc>
                <a:buClrTx/>
                <a:buFontTx/>
                <a:buNone/>
              </a:pPr>
              <a:r>
                <a:rPr lang="en-US">
                  <a:solidFill>
                    <a:srgbClr val="FFFFFF"/>
                  </a:solidFill>
                  <a:latin typeface="Symbol" charset="0"/>
                </a:rPr>
                <a:t></a:t>
              </a:r>
              <a:r>
                <a:rPr lang="en-US" baseline="30000">
                  <a:solidFill>
                    <a:srgbClr val="FFFFFF"/>
                  </a:solidFill>
                  <a:latin typeface="Symbol" charset="0"/>
                </a:rPr>
                <a:t></a:t>
              </a:r>
            </a:p>
          </p:txBody>
        </p:sp>
        <p:sp>
          <p:nvSpPr>
            <p:cNvPr id="40979" name="Text Box 19"/>
            <p:cNvSpPr txBox="1">
              <a:spLocks noChangeArrowheads="1"/>
            </p:cNvSpPr>
            <p:nvPr/>
          </p:nvSpPr>
          <p:spPr bwMode="auto">
            <a:xfrm>
              <a:off x="4758" y="2682"/>
              <a:ext cx="203" cy="2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p>
              <a:pPr hangingPunct="1">
                <a:lnSpc>
                  <a:spcPct val="100000"/>
                </a:lnSpc>
                <a:buClrTx/>
                <a:buFontTx/>
                <a:buNone/>
              </a:pPr>
              <a:r>
                <a:rPr lang="en-US" sz="1500">
                  <a:solidFill>
                    <a:srgbClr val="FFFFFF"/>
                  </a:solidFill>
                </a:rPr>
                <a:t>p</a:t>
              </a:r>
            </a:p>
          </p:txBody>
        </p:sp>
      </p:grpSp>
      <p:sp>
        <p:nvSpPr>
          <p:cNvPr id="5" name="Date Placeholder 4"/>
          <p:cNvSpPr>
            <a:spLocks noGrp="1"/>
          </p:cNvSpPr>
          <p:nvPr>
            <p:ph type="dt" sz="half" idx="10"/>
          </p:nvPr>
        </p:nvSpPr>
        <p:spPr/>
        <p:txBody>
          <a:bodyPr/>
          <a:lstStyle/>
          <a:p>
            <a:r>
              <a:rPr lang="en-GB" smtClean="0"/>
              <a:t>CERN 17.3.2015 </a:t>
            </a:r>
            <a:endParaRPr lang="fr-FR"/>
          </a:p>
        </p:txBody>
      </p:sp>
      <p:sp>
        <p:nvSpPr>
          <p:cNvPr id="6" name="Footer Placeholder 5"/>
          <p:cNvSpPr>
            <a:spLocks noGrp="1"/>
          </p:cNvSpPr>
          <p:nvPr>
            <p:ph type="ftr" sz="quarter" idx="11"/>
          </p:nvPr>
        </p:nvSpPr>
        <p:spPr/>
        <p:txBody>
          <a:bodyPr/>
          <a:lstStyle/>
          <a:p>
            <a:r>
              <a:rPr lang="el-GR" smtClean="0"/>
              <a:t>Δέσποινα Χατζηφωτιάδου</a:t>
            </a:r>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23</a:t>
            </a:fld>
            <a:endParaRPr lang="fr-FR"/>
          </a:p>
        </p:txBody>
      </p:sp>
    </p:spTree>
    <p:extLst>
      <p:ext uri="{BB962C8B-B14F-4D97-AF65-F5344CB8AC3E}">
        <p14:creationId xmlns:p14="http://schemas.microsoft.com/office/powerpoint/2010/main" val="1062069525"/>
      </p:ext>
    </p:extLst>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92162"/>
          </a:xfrm>
        </p:spPr>
        <p:txBody>
          <a:bodyPr>
            <a:normAutofit/>
          </a:bodyPr>
          <a:lstStyle/>
          <a:p>
            <a:r>
              <a:rPr lang="en-US" sz="3600" dirty="0" smtClean="0">
                <a:solidFill>
                  <a:srgbClr val="FFFF00"/>
                </a:solidFill>
              </a:rPr>
              <a:t>Facilities for HI collisions</a:t>
            </a:r>
            <a:endParaRPr lang="it-IT" sz="3600" dirty="0">
              <a:solidFill>
                <a:srgbClr val="FFFF00"/>
              </a:solidFill>
            </a:endParaRPr>
          </a:p>
        </p:txBody>
      </p:sp>
      <p:sp>
        <p:nvSpPr>
          <p:cNvPr id="3" name="Slide Number Placeholder 2"/>
          <p:cNvSpPr>
            <a:spLocks noGrp="1"/>
          </p:cNvSpPr>
          <p:nvPr>
            <p:ph type="sldNum" sz="quarter" idx="12"/>
          </p:nvPr>
        </p:nvSpPr>
        <p:spPr/>
        <p:txBody>
          <a:bodyPr/>
          <a:lstStyle/>
          <a:p>
            <a:fld id="{2ECB6429-3E7F-467F-940C-DF45ED45ABB3}" type="slidenum">
              <a:rPr lang="it-IT" smtClean="0">
                <a:solidFill>
                  <a:srgbClr val="000000"/>
                </a:solidFill>
              </a:rPr>
              <a:pPr/>
              <a:t>24</a:t>
            </a:fld>
            <a:endParaRPr lang="it-IT">
              <a:solidFill>
                <a:srgbClr val="000000"/>
              </a:solidFill>
            </a:endParaRPr>
          </a:p>
        </p:txBody>
      </p:sp>
      <p:sp>
        <p:nvSpPr>
          <p:cNvPr id="4" name="Text Box 5"/>
          <p:cNvSpPr txBox="1">
            <a:spLocks noChangeArrowheads="1"/>
          </p:cNvSpPr>
          <p:nvPr/>
        </p:nvSpPr>
        <p:spPr bwMode="auto">
          <a:xfrm>
            <a:off x="179388" y="914400"/>
            <a:ext cx="8957067" cy="17543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marL="285750" indent="-285750" eaLnBrk="1" hangingPunct="1">
              <a:buFont typeface="Wingdings" pitchFamily="2" charset="2"/>
              <a:buChar char="q"/>
            </a:pPr>
            <a:r>
              <a:rPr lang="it-IT" dirty="0">
                <a:solidFill>
                  <a:srgbClr val="FFFFFF"/>
                </a:solidFill>
              </a:rPr>
              <a:t> </a:t>
            </a:r>
            <a:r>
              <a:rPr lang="it-IT" dirty="0" smtClean="0">
                <a:solidFill>
                  <a:srgbClr val="FFFFFF"/>
                </a:solidFill>
              </a:rPr>
              <a:t>The study of the phase transition requires center-of-mass energies of</a:t>
            </a:r>
          </a:p>
          <a:p>
            <a:pPr eaLnBrk="1" hangingPunct="1"/>
            <a:r>
              <a:rPr lang="en-US" dirty="0">
                <a:solidFill>
                  <a:srgbClr val="FFFFFF"/>
                </a:solidFill>
              </a:rPr>
              <a:t> </a:t>
            </a:r>
            <a:r>
              <a:rPr lang="en-US" dirty="0" smtClean="0">
                <a:solidFill>
                  <a:srgbClr val="FFFFFF"/>
                </a:solidFill>
              </a:rPr>
              <a:t>    </a:t>
            </a:r>
            <a:r>
              <a:rPr lang="en-US" dirty="0">
                <a:solidFill>
                  <a:srgbClr val="FFFFFF"/>
                </a:solidFill>
              </a:rPr>
              <a:t>t</a:t>
            </a:r>
            <a:r>
              <a:rPr lang="en-US" dirty="0" smtClean="0">
                <a:solidFill>
                  <a:srgbClr val="FFFFFF"/>
                </a:solidFill>
              </a:rPr>
              <a:t>he collision of </a:t>
            </a:r>
            <a:r>
              <a:rPr lang="en-US" dirty="0" smtClean="0">
                <a:solidFill>
                  <a:srgbClr val="FFFF00"/>
                </a:solidFill>
              </a:rPr>
              <a:t>several </a:t>
            </a:r>
            <a:r>
              <a:rPr lang="en-US" dirty="0" err="1" smtClean="0">
                <a:solidFill>
                  <a:srgbClr val="FFFF00"/>
                </a:solidFill>
              </a:rPr>
              <a:t>GeV</a:t>
            </a:r>
            <a:r>
              <a:rPr lang="en-US" dirty="0" smtClean="0">
                <a:solidFill>
                  <a:srgbClr val="FFFF00"/>
                </a:solidFill>
              </a:rPr>
              <a:t>/nucleon</a:t>
            </a:r>
          </a:p>
          <a:p>
            <a:pPr eaLnBrk="1" hangingPunct="1"/>
            <a:endParaRPr lang="en-US" dirty="0" smtClean="0">
              <a:solidFill>
                <a:srgbClr val="FFFFFF"/>
              </a:solidFill>
            </a:endParaRPr>
          </a:p>
          <a:p>
            <a:pPr marL="285750" indent="-285750" eaLnBrk="1" hangingPunct="1">
              <a:buFont typeface="Wingdings" pitchFamily="2" charset="2"/>
              <a:buChar char="q"/>
            </a:pPr>
            <a:r>
              <a:rPr lang="en-US" dirty="0" smtClean="0">
                <a:solidFill>
                  <a:srgbClr val="FFFFFF"/>
                </a:solidFill>
              </a:rPr>
              <a:t>First results date back to the </a:t>
            </a:r>
            <a:r>
              <a:rPr lang="en-US" dirty="0" smtClean="0">
                <a:solidFill>
                  <a:srgbClr val="FFFF00"/>
                </a:solidFill>
              </a:rPr>
              <a:t>80’s</a:t>
            </a:r>
            <a:r>
              <a:rPr lang="en-US" dirty="0" smtClean="0">
                <a:solidFill>
                  <a:srgbClr val="FFFFFF"/>
                </a:solidFill>
              </a:rPr>
              <a:t> when existing accelerators and</a:t>
            </a:r>
          </a:p>
          <a:p>
            <a:pPr eaLnBrk="1" hangingPunct="1"/>
            <a:r>
              <a:rPr lang="en-US" dirty="0" smtClean="0">
                <a:solidFill>
                  <a:srgbClr val="FFFFFF"/>
                </a:solidFill>
              </a:rPr>
              <a:t>    experiments at </a:t>
            </a:r>
            <a:r>
              <a:rPr lang="en-US" dirty="0" smtClean="0">
                <a:solidFill>
                  <a:srgbClr val="FFFF00"/>
                </a:solidFill>
              </a:rPr>
              <a:t>BNL</a:t>
            </a:r>
            <a:r>
              <a:rPr lang="en-US" dirty="0" smtClean="0">
                <a:solidFill>
                  <a:srgbClr val="FFFFFF"/>
                </a:solidFill>
              </a:rPr>
              <a:t> and </a:t>
            </a:r>
            <a:r>
              <a:rPr lang="en-US" dirty="0" smtClean="0">
                <a:solidFill>
                  <a:srgbClr val="FFFF00"/>
                </a:solidFill>
              </a:rPr>
              <a:t>CERN</a:t>
            </a:r>
            <a:r>
              <a:rPr lang="en-US" dirty="0" smtClean="0">
                <a:solidFill>
                  <a:srgbClr val="FFFFFF"/>
                </a:solidFill>
              </a:rPr>
              <a:t> were modified in order to be able to</a:t>
            </a:r>
          </a:p>
          <a:p>
            <a:pPr eaLnBrk="1" hangingPunct="1"/>
            <a:r>
              <a:rPr lang="en-US" dirty="0" smtClean="0">
                <a:solidFill>
                  <a:srgbClr val="FFFFFF"/>
                </a:solidFill>
              </a:rPr>
              <a:t>    accelerate ion beams and to detect the particles emitted in the collisions</a:t>
            </a:r>
            <a:endParaRPr lang="it-IT" dirty="0">
              <a:solidFill>
                <a:srgbClr val="FFFFFF"/>
              </a:solidFill>
            </a:endParaRPr>
          </a:p>
        </p:txBody>
      </p:sp>
      <p:grpSp>
        <p:nvGrpSpPr>
          <p:cNvPr id="6" name="Group 8"/>
          <p:cNvGrpSpPr>
            <a:grpSpLocks/>
          </p:cNvGrpSpPr>
          <p:nvPr/>
        </p:nvGrpSpPr>
        <p:grpSpPr bwMode="auto">
          <a:xfrm>
            <a:off x="107950" y="2970212"/>
            <a:ext cx="4845050" cy="2882900"/>
            <a:chOff x="48" y="672"/>
            <a:chExt cx="2880" cy="1680"/>
          </a:xfrm>
        </p:grpSpPr>
        <p:pic>
          <p:nvPicPr>
            <p:cNvPr id="7"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 y="672"/>
              <a:ext cx="2880" cy="1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0"/>
            <p:cNvSpPr>
              <a:spLocks noChangeArrowheads="1"/>
            </p:cNvSpPr>
            <p:nvPr/>
          </p:nvSpPr>
          <p:spPr bwMode="auto">
            <a:xfrm>
              <a:off x="2184" y="1640"/>
              <a:ext cx="696" cy="384"/>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solidFill>
                  <a:srgbClr val="000000"/>
                </a:solidFill>
              </a:endParaRPr>
            </a:p>
          </p:txBody>
        </p:sp>
        <p:sp>
          <p:nvSpPr>
            <p:cNvPr id="9" name="WordArt 11"/>
            <p:cNvSpPr>
              <a:spLocks noChangeArrowheads="1" noChangeShapeType="1" noTextEdit="1"/>
            </p:cNvSpPr>
            <p:nvPr/>
          </p:nvSpPr>
          <p:spPr bwMode="auto">
            <a:xfrm>
              <a:off x="2240" y="1696"/>
              <a:ext cx="576" cy="270"/>
            </a:xfrm>
            <a:prstGeom prst="rect">
              <a:avLst/>
            </a:prstGeom>
          </p:spPr>
          <p:txBody>
            <a:bodyPr wrap="none" fromWordArt="1">
              <a:prstTxWarp prst="textPlain">
                <a:avLst>
                  <a:gd name="adj" fmla="val 50000"/>
                </a:avLst>
              </a:prstTxWarp>
            </a:bodyPr>
            <a:lstStyle/>
            <a:p>
              <a:pPr algn="ctr"/>
              <a:r>
                <a:rPr lang="it-IT" sz="2400" i="1" kern="10">
                  <a:ln w="9525">
                    <a:solidFill>
                      <a:srgbClr val="000000"/>
                    </a:solidFill>
                    <a:round/>
                    <a:headEnd/>
                    <a:tailEnd/>
                  </a:ln>
                  <a:solidFill>
                    <a:srgbClr val="FFFFFF"/>
                  </a:solidFill>
                  <a:effectLst>
                    <a:outerShdw dist="35921" dir="2700000" algn="ctr" rotWithShape="0">
                      <a:srgbClr val="808080"/>
                    </a:outerShdw>
                  </a:effectLst>
                  <a:latin typeface="Arial Black"/>
                </a:rPr>
                <a:t>BNL</a:t>
              </a:r>
            </a:p>
          </p:txBody>
        </p:sp>
      </p:grpSp>
      <p:pic>
        <p:nvPicPr>
          <p:cNvPr id="10"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4452" y="2970212"/>
            <a:ext cx="4151313" cy="304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Date Placeholder 4"/>
          <p:cNvSpPr>
            <a:spLocks noGrp="1"/>
          </p:cNvSpPr>
          <p:nvPr>
            <p:ph type="dt" sz="half" idx="10"/>
          </p:nvPr>
        </p:nvSpPr>
        <p:spPr/>
        <p:txBody>
          <a:bodyPr/>
          <a:lstStyle/>
          <a:p>
            <a:r>
              <a:rPr lang="en-GB" smtClean="0"/>
              <a:t>CERN 17.3.2015 </a:t>
            </a:r>
            <a:endParaRPr lang="fr-FR"/>
          </a:p>
        </p:txBody>
      </p:sp>
      <p:sp>
        <p:nvSpPr>
          <p:cNvPr id="11" name="Footer Placeholder 10"/>
          <p:cNvSpPr>
            <a:spLocks noGrp="1"/>
          </p:cNvSpPr>
          <p:nvPr>
            <p:ph type="ftr" sz="quarter" idx="11"/>
          </p:nvPr>
        </p:nvSpPr>
        <p:spPr/>
        <p:txBody>
          <a:bodyPr/>
          <a:lstStyle/>
          <a:p>
            <a:r>
              <a:rPr lang="el-GR" smtClean="0"/>
              <a:t>Δέσποινα Χατζηφωτιάδου</a:t>
            </a:r>
            <a:endParaRPr lang="fr-FR"/>
          </a:p>
        </p:txBody>
      </p:sp>
    </p:spTree>
    <p:extLst>
      <p:ext uri="{BB962C8B-B14F-4D97-AF65-F5344CB8AC3E}">
        <p14:creationId xmlns:p14="http://schemas.microsoft.com/office/powerpoint/2010/main" val="72422707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3600" dirty="0" smtClean="0">
                <a:solidFill>
                  <a:srgbClr val="FFFF00"/>
                </a:solidFill>
              </a:rPr>
              <a:t>From fixed-target…</a:t>
            </a:r>
            <a:endParaRPr lang="it-IT" sz="3600" dirty="0">
              <a:solidFill>
                <a:srgbClr val="FFFF00"/>
              </a:solidFill>
            </a:endParaRPr>
          </a:p>
        </p:txBody>
      </p:sp>
      <p:sp>
        <p:nvSpPr>
          <p:cNvPr id="3" name="Slide Number Placeholder 2"/>
          <p:cNvSpPr>
            <a:spLocks noGrp="1"/>
          </p:cNvSpPr>
          <p:nvPr>
            <p:ph type="sldNum" sz="quarter" idx="12"/>
          </p:nvPr>
        </p:nvSpPr>
        <p:spPr/>
        <p:txBody>
          <a:bodyPr/>
          <a:lstStyle/>
          <a:p>
            <a:fld id="{2ECB6429-3E7F-467F-940C-DF45ED45ABB3}" type="slidenum">
              <a:rPr lang="it-IT" smtClean="0">
                <a:solidFill>
                  <a:srgbClr val="000000"/>
                </a:solidFill>
              </a:rPr>
              <a:pPr/>
              <a:t>25</a:t>
            </a:fld>
            <a:endParaRPr lang="it-IT">
              <a:solidFill>
                <a:srgbClr val="000000"/>
              </a:solidFill>
            </a:endParaRPr>
          </a:p>
        </p:txBody>
      </p:sp>
      <p:pic>
        <p:nvPicPr>
          <p:cNvPr id="4" name="Picture 5" descr="ag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9600"/>
            <a:ext cx="4476750" cy="474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76200" y="5486400"/>
            <a:ext cx="4631974" cy="923330"/>
          </a:xfrm>
          <a:prstGeom prst="rect">
            <a:avLst/>
          </a:prstGeom>
          <a:noFill/>
        </p:spPr>
        <p:txBody>
          <a:bodyPr wrap="none" rtlCol="0">
            <a:spAutoFit/>
          </a:bodyPr>
          <a:lstStyle/>
          <a:p>
            <a:pPr marL="285750" indent="-285750">
              <a:buFont typeface="Wingdings" pitchFamily="2" charset="2"/>
              <a:buChar char="q"/>
            </a:pPr>
            <a:r>
              <a:rPr lang="en-US" dirty="0">
                <a:solidFill>
                  <a:srgbClr val="FFFF00"/>
                </a:solidFill>
              </a:rPr>
              <a:t>AGS</a:t>
            </a:r>
            <a:r>
              <a:rPr lang="en-US" dirty="0">
                <a:solidFill>
                  <a:srgbClr val="FFFFFF"/>
                </a:solidFill>
              </a:rPr>
              <a:t> at BNL</a:t>
            </a:r>
          </a:p>
          <a:p>
            <a:pPr marL="285750" indent="-285750">
              <a:buFont typeface="Wingdings" pitchFamily="2" charset="2"/>
              <a:buChar char="q"/>
            </a:pPr>
            <a:r>
              <a:rPr lang="en-US" dirty="0">
                <a:solidFill>
                  <a:srgbClr val="FFFFFF"/>
                </a:solidFill>
              </a:rPr>
              <a:t>p beams up to 33 </a:t>
            </a:r>
            <a:r>
              <a:rPr lang="en-US" dirty="0" err="1">
                <a:solidFill>
                  <a:srgbClr val="FFFFFF"/>
                </a:solidFill>
              </a:rPr>
              <a:t>GeV</a:t>
            </a:r>
            <a:endParaRPr lang="en-US" dirty="0">
              <a:solidFill>
                <a:srgbClr val="FFFFFF"/>
              </a:solidFill>
            </a:endParaRPr>
          </a:p>
          <a:p>
            <a:pPr marL="285750" indent="-285750">
              <a:buFont typeface="Wingdings" pitchFamily="2" charset="2"/>
              <a:buChar char="q"/>
            </a:pPr>
            <a:r>
              <a:rPr lang="en-US" dirty="0">
                <a:solidFill>
                  <a:srgbClr val="FFFFFF"/>
                </a:solidFill>
              </a:rPr>
              <a:t>Si and Au beams up to </a:t>
            </a:r>
            <a:r>
              <a:rPr lang="en-US" dirty="0">
                <a:solidFill>
                  <a:srgbClr val="FFFF00"/>
                </a:solidFill>
              </a:rPr>
              <a:t>14.6 A </a:t>
            </a:r>
            <a:r>
              <a:rPr lang="en-US" dirty="0" err="1">
                <a:solidFill>
                  <a:srgbClr val="FFFF00"/>
                </a:solidFill>
              </a:rPr>
              <a:t>GeV</a:t>
            </a:r>
            <a:endParaRPr lang="it-IT" dirty="0">
              <a:solidFill>
                <a:srgbClr val="FFFF00"/>
              </a:solidFill>
            </a:endParaRPr>
          </a:p>
        </p:txBody>
      </p:sp>
      <p:sp>
        <p:nvSpPr>
          <p:cNvPr id="7" name="TextBox 6"/>
          <p:cNvSpPr txBox="1"/>
          <p:nvPr/>
        </p:nvSpPr>
        <p:spPr>
          <a:xfrm>
            <a:off x="3297555" y="6491748"/>
            <a:ext cx="2646045" cy="369332"/>
          </a:xfrm>
          <a:prstGeom prst="rect">
            <a:avLst/>
          </a:prstGeom>
          <a:noFill/>
        </p:spPr>
        <p:txBody>
          <a:bodyPr wrap="none" rtlCol="0">
            <a:spAutoFit/>
          </a:bodyPr>
          <a:lstStyle/>
          <a:p>
            <a:r>
              <a:rPr lang="en-US" dirty="0">
                <a:solidFill>
                  <a:srgbClr val="FFFFFF"/>
                </a:solidFill>
              </a:rPr>
              <a:t>Remember </a:t>
            </a:r>
            <a:r>
              <a:rPr lang="en-US" dirty="0">
                <a:solidFill>
                  <a:srgbClr val="FFFF00"/>
                </a:solidFill>
              </a:rPr>
              <a:t>Z/A</a:t>
            </a:r>
            <a:r>
              <a:rPr lang="en-US" dirty="0">
                <a:solidFill>
                  <a:srgbClr val="FFFFFF"/>
                </a:solidFill>
              </a:rPr>
              <a:t> rule !</a:t>
            </a:r>
            <a:endParaRPr lang="it-IT" dirty="0">
              <a:solidFill>
                <a:srgbClr val="FFFFFF"/>
              </a:solidFill>
            </a:endParaRPr>
          </a:p>
        </p:txBody>
      </p:sp>
      <p:grpSp>
        <p:nvGrpSpPr>
          <p:cNvPr id="8" name="Group 7"/>
          <p:cNvGrpSpPr>
            <a:grpSpLocks/>
          </p:cNvGrpSpPr>
          <p:nvPr/>
        </p:nvGrpSpPr>
        <p:grpSpPr bwMode="auto">
          <a:xfrm>
            <a:off x="4519869" y="611751"/>
            <a:ext cx="4606925" cy="4757737"/>
            <a:chOff x="204" y="709"/>
            <a:chExt cx="2902" cy="2997"/>
          </a:xfrm>
        </p:grpSpPr>
        <p:pic>
          <p:nvPicPr>
            <p:cNvPr id="9" name="Picture 5" descr="sp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 y="709"/>
              <a:ext cx="2902" cy="2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6"/>
            <p:cNvSpPr>
              <a:spLocks noChangeArrowheads="1"/>
            </p:cNvSpPr>
            <p:nvPr/>
          </p:nvSpPr>
          <p:spPr bwMode="auto">
            <a:xfrm>
              <a:off x="839" y="981"/>
              <a:ext cx="1225" cy="226"/>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it-IT">
                <a:solidFill>
                  <a:srgbClr val="000000"/>
                </a:solidFill>
              </a:endParaRPr>
            </a:p>
          </p:txBody>
        </p:sp>
      </p:grpSp>
      <p:sp>
        <p:nvSpPr>
          <p:cNvPr id="11" name="TextBox 10"/>
          <p:cNvSpPr txBox="1"/>
          <p:nvPr/>
        </p:nvSpPr>
        <p:spPr>
          <a:xfrm>
            <a:off x="4572000" y="5410200"/>
            <a:ext cx="3832268" cy="923330"/>
          </a:xfrm>
          <a:prstGeom prst="rect">
            <a:avLst/>
          </a:prstGeom>
          <a:noFill/>
        </p:spPr>
        <p:txBody>
          <a:bodyPr wrap="none" rtlCol="0">
            <a:spAutoFit/>
          </a:bodyPr>
          <a:lstStyle/>
          <a:p>
            <a:pPr marL="285750" indent="-285750">
              <a:buFont typeface="Wingdings" pitchFamily="2" charset="2"/>
              <a:buChar char="q"/>
            </a:pPr>
            <a:r>
              <a:rPr lang="en-US" dirty="0">
                <a:solidFill>
                  <a:srgbClr val="FFFF00"/>
                </a:solidFill>
              </a:rPr>
              <a:t>SPS</a:t>
            </a:r>
            <a:r>
              <a:rPr lang="en-US" dirty="0">
                <a:solidFill>
                  <a:srgbClr val="FFFFFF"/>
                </a:solidFill>
              </a:rPr>
              <a:t> at CERN</a:t>
            </a:r>
          </a:p>
          <a:p>
            <a:pPr marL="285750" indent="-285750">
              <a:buFont typeface="Wingdings" pitchFamily="2" charset="2"/>
              <a:buChar char="q"/>
            </a:pPr>
            <a:r>
              <a:rPr lang="en-US" dirty="0">
                <a:solidFill>
                  <a:srgbClr val="FFFFFF"/>
                </a:solidFill>
              </a:rPr>
              <a:t>p beams up to 450 </a:t>
            </a:r>
            <a:r>
              <a:rPr lang="en-US" dirty="0" err="1">
                <a:solidFill>
                  <a:srgbClr val="FFFFFF"/>
                </a:solidFill>
              </a:rPr>
              <a:t>GeV</a:t>
            </a:r>
            <a:endParaRPr lang="en-US" dirty="0">
              <a:solidFill>
                <a:srgbClr val="FFFFFF"/>
              </a:solidFill>
            </a:endParaRPr>
          </a:p>
          <a:p>
            <a:pPr marL="285750" indent="-285750">
              <a:buFont typeface="Wingdings" pitchFamily="2" charset="2"/>
              <a:buChar char="q"/>
            </a:pPr>
            <a:r>
              <a:rPr lang="en-US" dirty="0">
                <a:solidFill>
                  <a:srgbClr val="FFFFFF"/>
                </a:solidFill>
              </a:rPr>
              <a:t>O, S, In, </a:t>
            </a:r>
            <a:r>
              <a:rPr lang="en-US" dirty="0" err="1">
                <a:solidFill>
                  <a:srgbClr val="FFFFFF"/>
                </a:solidFill>
              </a:rPr>
              <a:t>Pb</a:t>
            </a:r>
            <a:r>
              <a:rPr lang="en-US" dirty="0">
                <a:solidFill>
                  <a:srgbClr val="FFFFFF"/>
                </a:solidFill>
              </a:rPr>
              <a:t> up to </a:t>
            </a:r>
            <a:r>
              <a:rPr lang="en-US" dirty="0">
                <a:solidFill>
                  <a:srgbClr val="FFFF00"/>
                </a:solidFill>
              </a:rPr>
              <a:t>200 A </a:t>
            </a:r>
            <a:r>
              <a:rPr lang="en-US" dirty="0" err="1">
                <a:solidFill>
                  <a:srgbClr val="FFFF00"/>
                </a:solidFill>
              </a:rPr>
              <a:t>GeV</a:t>
            </a:r>
            <a:endParaRPr lang="it-IT" dirty="0">
              <a:solidFill>
                <a:srgbClr val="FFFF00"/>
              </a:solidFill>
            </a:endParaRPr>
          </a:p>
        </p:txBody>
      </p:sp>
      <p:sp>
        <p:nvSpPr>
          <p:cNvPr id="6" name="Date Placeholder 5"/>
          <p:cNvSpPr>
            <a:spLocks noGrp="1"/>
          </p:cNvSpPr>
          <p:nvPr>
            <p:ph type="dt" sz="half" idx="10"/>
          </p:nvPr>
        </p:nvSpPr>
        <p:spPr/>
        <p:txBody>
          <a:bodyPr/>
          <a:lstStyle/>
          <a:p>
            <a:r>
              <a:rPr lang="en-GB" smtClean="0"/>
              <a:t>CERN 17.3.2015 </a:t>
            </a:r>
            <a:endParaRPr lang="fr-FR"/>
          </a:p>
        </p:txBody>
      </p:sp>
      <p:sp>
        <p:nvSpPr>
          <p:cNvPr id="12" name="Footer Placeholder 11"/>
          <p:cNvSpPr>
            <a:spLocks noGrp="1"/>
          </p:cNvSpPr>
          <p:nvPr>
            <p:ph type="ftr" sz="quarter" idx="11"/>
          </p:nvPr>
        </p:nvSpPr>
        <p:spPr/>
        <p:txBody>
          <a:bodyPr/>
          <a:lstStyle/>
          <a:p>
            <a:r>
              <a:rPr lang="el-GR" smtClean="0"/>
              <a:t>Δέσποινα Χατζηφωτιάδου</a:t>
            </a:r>
            <a:endParaRPr lang="fr-FR"/>
          </a:p>
        </p:txBody>
      </p:sp>
    </p:spTree>
    <p:extLst>
      <p:ext uri="{BB962C8B-B14F-4D97-AF65-F5344CB8AC3E}">
        <p14:creationId xmlns:p14="http://schemas.microsoft.com/office/powerpoint/2010/main" val="16686192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92162"/>
          </a:xfrm>
        </p:spPr>
        <p:txBody>
          <a:bodyPr>
            <a:normAutofit/>
          </a:bodyPr>
          <a:lstStyle/>
          <a:p>
            <a:r>
              <a:rPr lang="en-US" sz="3600" dirty="0" smtClean="0">
                <a:solidFill>
                  <a:srgbClr val="FFFF00"/>
                </a:solidFill>
              </a:rPr>
              <a:t>… to colliders!</a:t>
            </a:r>
            <a:endParaRPr lang="it-IT" sz="3600" dirty="0">
              <a:solidFill>
                <a:srgbClr val="FFFF00"/>
              </a:solidFill>
            </a:endParaRPr>
          </a:p>
        </p:txBody>
      </p:sp>
      <p:sp>
        <p:nvSpPr>
          <p:cNvPr id="3" name="Slide Number Placeholder 2"/>
          <p:cNvSpPr>
            <a:spLocks noGrp="1"/>
          </p:cNvSpPr>
          <p:nvPr>
            <p:ph type="sldNum" sz="quarter" idx="12"/>
          </p:nvPr>
        </p:nvSpPr>
        <p:spPr/>
        <p:txBody>
          <a:bodyPr/>
          <a:lstStyle/>
          <a:p>
            <a:fld id="{2ECB6429-3E7F-467F-940C-DF45ED45ABB3}" type="slidenum">
              <a:rPr lang="it-IT" smtClean="0">
                <a:solidFill>
                  <a:srgbClr val="000000"/>
                </a:solidFill>
              </a:rPr>
              <a:pPr/>
              <a:t>26</a:t>
            </a:fld>
            <a:endParaRPr lang="it-IT">
              <a:solidFill>
                <a:srgbClr val="000000"/>
              </a:solidFill>
            </a:endParaRPr>
          </a:p>
        </p:txBody>
      </p:sp>
      <p:sp>
        <p:nvSpPr>
          <p:cNvPr id="5" name="TextBox 4"/>
          <p:cNvSpPr txBox="1"/>
          <p:nvPr/>
        </p:nvSpPr>
        <p:spPr>
          <a:xfrm>
            <a:off x="457200" y="685800"/>
            <a:ext cx="8180509" cy="646331"/>
          </a:xfrm>
          <a:prstGeom prst="rect">
            <a:avLst/>
          </a:prstGeom>
          <a:noFill/>
        </p:spPr>
        <p:txBody>
          <a:bodyPr wrap="none" rtlCol="0">
            <a:spAutoFit/>
          </a:bodyPr>
          <a:lstStyle/>
          <a:p>
            <a:pPr marL="285750" indent="-285750">
              <a:buFont typeface="Wingdings" pitchFamily="2" charset="2"/>
              <a:buChar char="q"/>
            </a:pPr>
            <a:r>
              <a:rPr lang="en-US" dirty="0">
                <a:solidFill>
                  <a:srgbClr val="FFFF00"/>
                </a:solidFill>
              </a:rPr>
              <a:t>RHIC</a:t>
            </a:r>
            <a:r>
              <a:rPr lang="en-US" dirty="0">
                <a:solidFill>
                  <a:srgbClr val="FFFFFF"/>
                </a:solidFill>
              </a:rPr>
              <a:t>: the first </a:t>
            </a:r>
            <a:r>
              <a:rPr lang="en-US" dirty="0">
                <a:solidFill>
                  <a:srgbClr val="FFFF00"/>
                </a:solidFill>
              </a:rPr>
              <a:t>dedicated machine</a:t>
            </a:r>
            <a:r>
              <a:rPr lang="en-US" dirty="0">
                <a:solidFill>
                  <a:srgbClr val="FFFFFF"/>
                </a:solidFill>
              </a:rPr>
              <a:t> for HI collisions (Au-Au, Cu-Cu)</a:t>
            </a:r>
          </a:p>
          <a:p>
            <a:pPr marL="742950" lvl="1" indent="-285750">
              <a:buFont typeface="Wingdings" pitchFamily="2" charset="2"/>
              <a:buChar char="q"/>
            </a:pPr>
            <a:r>
              <a:rPr lang="en-US" dirty="0">
                <a:solidFill>
                  <a:srgbClr val="FFFFFF"/>
                </a:solidFill>
              </a:rPr>
              <a:t>Maximum </a:t>
            </a:r>
            <a:r>
              <a:rPr lang="en-US" dirty="0">
                <a:solidFill>
                  <a:srgbClr val="FFFF00"/>
                </a:solidFill>
                <a:sym typeface="Symbol"/>
              </a:rPr>
              <a:t></a:t>
            </a:r>
            <a:r>
              <a:rPr lang="en-US" dirty="0" err="1">
                <a:solidFill>
                  <a:srgbClr val="FFFF00"/>
                </a:solidFill>
                <a:sym typeface="Symbol"/>
              </a:rPr>
              <a:t>s</a:t>
            </a:r>
            <a:r>
              <a:rPr lang="en-US" baseline="-25000" dirty="0" err="1">
                <a:solidFill>
                  <a:srgbClr val="FFFF00"/>
                </a:solidFill>
                <a:sym typeface="Symbol"/>
              </a:rPr>
              <a:t>NN</a:t>
            </a:r>
            <a:r>
              <a:rPr lang="en-US" dirty="0">
                <a:solidFill>
                  <a:srgbClr val="FFFF00"/>
                </a:solidFill>
                <a:sym typeface="Symbol"/>
              </a:rPr>
              <a:t> = 200 </a:t>
            </a:r>
            <a:r>
              <a:rPr lang="en-US" dirty="0" err="1">
                <a:solidFill>
                  <a:srgbClr val="FFFF00"/>
                </a:solidFill>
                <a:sym typeface="Symbol"/>
              </a:rPr>
              <a:t>GeV</a:t>
            </a:r>
            <a:endParaRPr lang="it-IT" dirty="0">
              <a:solidFill>
                <a:srgbClr val="FFFF00"/>
              </a:solidFill>
            </a:endParaRPr>
          </a:p>
        </p:txBody>
      </p:sp>
      <p:grpSp>
        <p:nvGrpSpPr>
          <p:cNvPr id="11" name="Group 10"/>
          <p:cNvGrpSpPr/>
          <p:nvPr/>
        </p:nvGrpSpPr>
        <p:grpSpPr>
          <a:xfrm>
            <a:off x="1028700" y="1447800"/>
            <a:ext cx="6667500" cy="4495800"/>
            <a:chOff x="755650" y="1447800"/>
            <a:chExt cx="6667500" cy="4495800"/>
          </a:xfrm>
        </p:grpSpPr>
        <p:pic>
          <p:nvPicPr>
            <p:cNvPr id="4" name="Picture 5" descr="RHIC-complex-w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1466850"/>
              <a:ext cx="6667500" cy="447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 descr="PHOB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524000"/>
              <a:ext cx="1249362" cy="967455"/>
            </a:xfrm>
            <a:prstGeom prst="rect">
              <a:avLst/>
            </a:prstGeom>
            <a:noFill/>
            <a:ln w="9525">
              <a:solidFill>
                <a:srgbClr val="33CC33"/>
              </a:solidFill>
              <a:miter lim="800000"/>
              <a:headEnd/>
              <a:tailEnd/>
            </a:ln>
            <a:extLst>
              <a:ext uri="{909E8E84-426E-40dd-AFC4-6F175D3DCCD1}">
                <a14:hiddenFill xmlns:a14="http://schemas.microsoft.com/office/drawing/2010/main">
                  <a:solidFill>
                    <a:srgbClr val="FFFFFF"/>
                  </a:solidFill>
                </a14:hiddenFill>
              </a:ext>
            </a:extLst>
          </p:spPr>
        </p:pic>
        <p:pic>
          <p:nvPicPr>
            <p:cNvPr id="7" name="Picture 11" descr="brahm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4652" y="1447800"/>
              <a:ext cx="1425748" cy="11207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pic>
          <p:nvPicPr>
            <p:cNvPr id="8" name="Picture 9" descr="phenix"/>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2895600"/>
              <a:ext cx="1360487" cy="1077613"/>
            </a:xfrm>
            <a:prstGeom prst="rect">
              <a:avLst/>
            </a:prstGeom>
            <a:noFill/>
            <a:ln w="9525">
              <a:solidFill>
                <a:srgbClr val="FFFF00"/>
              </a:solidFill>
              <a:miter lim="800000"/>
              <a:headEnd/>
              <a:tailEnd/>
            </a:ln>
            <a:extLst>
              <a:ext uri="{909E8E84-426E-40dd-AFC4-6F175D3DCCD1}">
                <a14:hiddenFill xmlns:a14="http://schemas.microsoft.com/office/drawing/2010/main">
                  <a:solidFill>
                    <a:srgbClr val="FFFFFF"/>
                  </a:solidFill>
                </a14:hiddenFill>
              </a:ext>
            </a:extLst>
          </p:spPr>
        </p:pic>
        <p:pic>
          <p:nvPicPr>
            <p:cNvPr id="9" name="Picture 8" descr="sta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9200" y="2744637"/>
              <a:ext cx="1379537" cy="1379537"/>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pic>
      </p:grpSp>
      <p:sp>
        <p:nvSpPr>
          <p:cNvPr id="10" name="TextBox 9"/>
          <p:cNvSpPr txBox="1"/>
          <p:nvPr/>
        </p:nvSpPr>
        <p:spPr>
          <a:xfrm>
            <a:off x="533400" y="6096000"/>
            <a:ext cx="6045245" cy="646331"/>
          </a:xfrm>
          <a:prstGeom prst="rect">
            <a:avLst/>
          </a:prstGeom>
          <a:noFill/>
        </p:spPr>
        <p:txBody>
          <a:bodyPr wrap="none" rtlCol="0">
            <a:spAutoFit/>
          </a:bodyPr>
          <a:lstStyle/>
          <a:p>
            <a:pPr marL="285750" indent="-285750">
              <a:buFont typeface="Wingdings" pitchFamily="2" charset="2"/>
              <a:buChar char="q"/>
            </a:pPr>
            <a:r>
              <a:rPr lang="en-US" dirty="0">
                <a:solidFill>
                  <a:srgbClr val="FFFFFF"/>
                </a:solidFill>
              </a:rPr>
              <a:t>2 main experiments : </a:t>
            </a:r>
            <a:r>
              <a:rPr lang="en-US" dirty="0">
                <a:solidFill>
                  <a:srgbClr val="FFFF00"/>
                </a:solidFill>
              </a:rPr>
              <a:t>STAR</a:t>
            </a:r>
            <a:r>
              <a:rPr lang="en-US" dirty="0">
                <a:solidFill>
                  <a:srgbClr val="FFFFFF"/>
                </a:solidFill>
              </a:rPr>
              <a:t> and </a:t>
            </a:r>
            <a:r>
              <a:rPr lang="en-US" dirty="0">
                <a:solidFill>
                  <a:srgbClr val="FFFF00"/>
                </a:solidFill>
              </a:rPr>
              <a:t>PHENIX</a:t>
            </a:r>
          </a:p>
          <a:p>
            <a:pPr marL="285750" indent="-285750">
              <a:buFont typeface="Wingdings" pitchFamily="2" charset="2"/>
              <a:buChar char="q"/>
            </a:pPr>
            <a:r>
              <a:rPr lang="en-US" dirty="0">
                <a:solidFill>
                  <a:srgbClr val="FFFFFF"/>
                </a:solidFill>
              </a:rPr>
              <a:t>2 small(</a:t>
            </a:r>
            <a:r>
              <a:rPr lang="en-US" dirty="0" err="1">
                <a:solidFill>
                  <a:srgbClr val="FFFFFF"/>
                </a:solidFill>
              </a:rPr>
              <a:t>er</a:t>
            </a:r>
            <a:r>
              <a:rPr lang="en-US" dirty="0">
                <a:solidFill>
                  <a:srgbClr val="FFFFFF"/>
                </a:solidFill>
              </a:rPr>
              <a:t>) experiments: PHOBOS and BRAHMS</a:t>
            </a:r>
            <a:endParaRPr lang="it-IT" dirty="0">
              <a:solidFill>
                <a:srgbClr val="FFFFFF"/>
              </a:solidFill>
            </a:endParaRPr>
          </a:p>
        </p:txBody>
      </p:sp>
      <p:sp>
        <p:nvSpPr>
          <p:cNvPr id="12" name="Date Placeholder 11"/>
          <p:cNvSpPr>
            <a:spLocks noGrp="1"/>
          </p:cNvSpPr>
          <p:nvPr>
            <p:ph type="dt" sz="half" idx="10"/>
          </p:nvPr>
        </p:nvSpPr>
        <p:spPr/>
        <p:txBody>
          <a:bodyPr/>
          <a:lstStyle/>
          <a:p>
            <a:r>
              <a:rPr lang="en-GB" smtClean="0"/>
              <a:t>CERN 17.3.2015 </a:t>
            </a:r>
            <a:endParaRPr lang="fr-FR"/>
          </a:p>
        </p:txBody>
      </p:sp>
      <p:sp>
        <p:nvSpPr>
          <p:cNvPr id="13" name="Footer Placeholder 12"/>
          <p:cNvSpPr>
            <a:spLocks noGrp="1"/>
          </p:cNvSpPr>
          <p:nvPr>
            <p:ph type="ftr" sz="quarter" idx="11"/>
          </p:nvPr>
        </p:nvSpPr>
        <p:spPr/>
        <p:txBody>
          <a:bodyPr/>
          <a:lstStyle/>
          <a:p>
            <a:r>
              <a:rPr lang="el-GR" smtClean="0"/>
              <a:t>Δέσποινα Χατζηφωτιάδου</a:t>
            </a:r>
            <a:endParaRPr lang="fr-FR"/>
          </a:p>
        </p:txBody>
      </p:sp>
    </p:spTree>
    <p:extLst>
      <p:ext uri="{BB962C8B-B14F-4D97-AF65-F5344CB8AC3E}">
        <p14:creationId xmlns:p14="http://schemas.microsoft.com/office/powerpoint/2010/main" val="383009630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92162"/>
          </a:xfrm>
        </p:spPr>
        <p:txBody>
          <a:bodyPr>
            <a:normAutofit/>
          </a:bodyPr>
          <a:lstStyle/>
          <a:p>
            <a:r>
              <a:rPr lang="en-US" sz="3600" dirty="0" smtClean="0">
                <a:solidFill>
                  <a:srgbClr val="FFFF00"/>
                </a:solidFill>
              </a:rPr>
              <a:t>… to colliders!</a:t>
            </a:r>
            <a:endParaRPr lang="it-IT" sz="3600" dirty="0">
              <a:solidFill>
                <a:srgbClr val="FFFF00"/>
              </a:solidFill>
            </a:endParaRPr>
          </a:p>
        </p:txBody>
      </p:sp>
      <p:sp>
        <p:nvSpPr>
          <p:cNvPr id="3" name="Slide Number Placeholder 2"/>
          <p:cNvSpPr>
            <a:spLocks noGrp="1"/>
          </p:cNvSpPr>
          <p:nvPr>
            <p:ph type="sldNum" sz="quarter" idx="12"/>
          </p:nvPr>
        </p:nvSpPr>
        <p:spPr/>
        <p:txBody>
          <a:bodyPr/>
          <a:lstStyle/>
          <a:p>
            <a:fld id="{2ECB6429-3E7F-467F-940C-DF45ED45ABB3}" type="slidenum">
              <a:rPr lang="it-IT" smtClean="0">
                <a:solidFill>
                  <a:srgbClr val="000000"/>
                </a:solidFill>
              </a:rPr>
              <a:pPr/>
              <a:t>27</a:t>
            </a:fld>
            <a:endParaRPr lang="it-IT">
              <a:solidFill>
                <a:srgbClr val="000000"/>
              </a:solidFill>
            </a:endParaRPr>
          </a:p>
        </p:txBody>
      </p:sp>
      <p:sp>
        <p:nvSpPr>
          <p:cNvPr id="5" name="TextBox 4"/>
          <p:cNvSpPr txBox="1"/>
          <p:nvPr/>
        </p:nvSpPr>
        <p:spPr>
          <a:xfrm>
            <a:off x="457200" y="685800"/>
            <a:ext cx="6171882" cy="646331"/>
          </a:xfrm>
          <a:prstGeom prst="rect">
            <a:avLst/>
          </a:prstGeom>
          <a:noFill/>
        </p:spPr>
        <p:txBody>
          <a:bodyPr wrap="none" rtlCol="0">
            <a:spAutoFit/>
          </a:bodyPr>
          <a:lstStyle/>
          <a:p>
            <a:pPr marL="285750" indent="-285750">
              <a:buFont typeface="Wingdings" pitchFamily="2" charset="2"/>
              <a:buChar char="q"/>
            </a:pPr>
            <a:r>
              <a:rPr lang="en-US" dirty="0">
                <a:solidFill>
                  <a:srgbClr val="FFFF00"/>
                </a:solidFill>
              </a:rPr>
              <a:t>LHC</a:t>
            </a:r>
            <a:r>
              <a:rPr lang="en-US" dirty="0">
                <a:solidFill>
                  <a:srgbClr val="FFFFFF"/>
                </a:solidFill>
              </a:rPr>
              <a:t>: the most powerful machine for HI collisions</a:t>
            </a:r>
          </a:p>
          <a:p>
            <a:pPr marL="742950" lvl="1" indent="-285750">
              <a:buFont typeface="Wingdings" pitchFamily="2" charset="2"/>
              <a:buChar char="q"/>
            </a:pPr>
            <a:r>
              <a:rPr lang="en-US" dirty="0">
                <a:solidFill>
                  <a:srgbClr val="FFFF00"/>
                </a:solidFill>
                <a:sym typeface="Symbol"/>
              </a:rPr>
              <a:t></a:t>
            </a:r>
            <a:r>
              <a:rPr lang="en-US" dirty="0" err="1">
                <a:solidFill>
                  <a:srgbClr val="FFFF00"/>
                </a:solidFill>
                <a:sym typeface="Symbol"/>
              </a:rPr>
              <a:t>s</a:t>
            </a:r>
            <a:r>
              <a:rPr lang="en-US" baseline="-25000" dirty="0" err="1">
                <a:solidFill>
                  <a:srgbClr val="FFFF00"/>
                </a:solidFill>
                <a:sym typeface="Symbol"/>
              </a:rPr>
              <a:t>NN</a:t>
            </a:r>
            <a:r>
              <a:rPr lang="en-US" dirty="0">
                <a:solidFill>
                  <a:srgbClr val="FFFF00"/>
                </a:solidFill>
                <a:sym typeface="Symbol"/>
              </a:rPr>
              <a:t> = 2760 </a:t>
            </a:r>
            <a:r>
              <a:rPr lang="en-US" dirty="0" err="1">
                <a:solidFill>
                  <a:srgbClr val="FFFF00"/>
                </a:solidFill>
                <a:sym typeface="Symbol"/>
              </a:rPr>
              <a:t>GeV</a:t>
            </a:r>
            <a:r>
              <a:rPr lang="en-US" dirty="0">
                <a:solidFill>
                  <a:srgbClr val="FFFF00"/>
                </a:solidFill>
                <a:sym typeface="Symbol"/>
              </a:rPr>
              <a:t> </a:t>
            </a:r>
            <a:r>
              <a:rPr lang="en-US" dirty="0">
                <a:solidFill>
                  <a:srgbClr val="FFFFFF"/>
                </a:solidFill>
                <a:sym typeface="Symbol"/>
              </a:rPr>
              <a:t>(for the moment!)</a:t>
            </a:r>
            <a:endParaRPr lang="it-IT" dirty="0">
              <a:solidFill>
                <a:srgbClr val="FFFFFF"/>
              </a:solidFill>
            </a:endParaRPr>
          </a:p>
        </p:txBody>
      </p:sp>
      <p:sp>
        <p:nvSpPr>
          <p:cNvPr id="10" name="TextBox 9"/>
          <p:cNvSpPr txBox="1"/>
          <p:nvPr/>
        </p:nvSpPr>
        <p:spPr>
          <a:xfrm>
            <a:off x="533400" y="6183868"/>
            <a:ext cx="7564635" cy="369332"/>
          </a:xfrm>
          <a:prstGeom prst="rect">
            <a:avLst/>
          </a:prstGeom>
          <a:noFill/>
        </p:spPr>
        <p:txBody>
          <a:bodyPr wrap="none" rtlCol="0">
            <a:spAutoFit/>
          </a:bodyPr>
          <a:lstStyle/>
          <a:p>
            <a:pPr marL="285750" indent="-285750">
              <a:buFont typeface="Wingdings" pitchFamily="2" charset="2"/>
              <a:buChar char="q"/>
            </a:pPr>
            <a:r>
              <a:rPr lang="en-US" dirty="0">
                <a:solidFill>
                  <a:srgbClr val="FFFFFF"/>
                </a:solidFill>
              </a:rPr>
              <a:t>3 experiments studying HI collisions: </a:t>
            </a:r>
            <a:r>
              <a:rPr lang="en-US" dirty="0">
                <a:solidFill>
                  <a:srgbClr val="FFFF00"/>
                </a:solidFill>
              </a:rPr>
              <a:t>ALICE</a:t>
            </a:r>
            <a:r>
              <a:rPr lang="en-US" dirty="0">
                <a:solidFill>
                  <a:srgbClr val="FFFFFF"/>
                </a:solidFill>
              </a:rPr>
              <a:t>, </a:t>
            </a:r>
            <a:r>
              <a:rPr lang="en-US" dirty="0">
                <a:solidFill>
                  <a:srgbClr val="FFFF00"/>
                </a:solidFill>
              </a:rPr>
              <a:t>ATLAS </a:t>
            </a:r>
            <a:r>
              <a:rPr lang="en-US" dirty="0">
                <a:solidFill>
                  <a:srgbClr val="FFFFFF"/>
                </a:solidFill>
              </a:rPr>
              <a:t>and </a:t>
            </a:r>
            <a:r>
              <a:rPr lang="en-US" dirty="0">
                <a:solidFill>
                  <a:srgbClr val="FFFF00"/>
                </a:solidFill>
              </a:rPr>
              <a:t>CMS</a:t>
            </a:r>
          </a:p>
        </p:txBody>
      </p:sp>
      <p:pic>
        <p:nvPicPr>
          <p:cNvPr id="104450" name="Picture 2" descr="C:\Users\Enrico\Documents\Work\SS2013\Cern-Accelerator-Complex.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9845"/>
          <a:stretch/>
        </p:blipFill>
        <p:spPr bwMode="auto">
          <a:xfrm>
            <a:off x="838200" y="1524000"/>
            <a:ext cx="6705600" cy="4343925"/>
          </a:xfrm>
          <a:prstGeom prst="rect">
            <a:avLst/>
          </a:prstGeom>
          <a:noFill/>
          <a:extLst>
            <a:ext uri="{909E8E84-426E-40dd-AFC4-6F175D3DCCD1}">
              <a14:hiddenFill xmlns:a14="http://schemas.microsoft.com/office/drawing/2010/main">
                <a:solidFill>
                  <a:srgbClr val="FFFFFF"/>
                </a:solidFill>
              </a14:hiddenFill>
            </a:ext>
          </a:extLst>
        </p:spPr>
      </p:pic>
      <p:sp>
        <p:nvSpPr>
          <p:cNvPr id="12" name="Oval 11"/>
          <p:cNvSpPr/>
          <p:nvPr/>
        </p:nvSpPr>
        <p:spPr bwMode="auto">
          <a:xfrm>
            <a:off x="838200" y="2362200"/>
            <a:ext cx="1219200" cy="609600"/>
          </a:xfrm>
          <a:prstGeom prst="ellipse">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z="2000">
              <a:solidFill>
                <a:srgbClr val="FFFFFF"/>
              </a:solidFill>
              <a:cs typeface="Arial" pitchFamily="34" charset="0"/>
            </a:endParaRPr>
          </a:p>
        </p:txBody>
      </p:sp>
      <p:sp>
        <p:nvSpPr>
          <p:cNvPr id="14" name="Oval 13"/>
          <p:cNvSpPr/>
          <p:nvPr/>
        </p:nvSpPr>
        <p:spPr bwMode="auto">
          <a:xfrm>
            <a:off x="3443748" y="3168444"/>
            <a:ext cx="1219200" cy="609600"/>
          </a:xfrm>
          <a:prstGeom prst="ellipse">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z="2000">
              <a:solidFill>
                <a:srgbClr val="FFFFFF"/>
              </a:solidFill>
              <a:cs typeface="Arial" pitchFamily="34" charset="0"/>
            </a:endParaRPr>
          </a:p>
        </p:txBody>
      </p:sp>
      <p:sp>
        <p:nvSpPr>
          <p:cNvPr id="15" name="Oval 14"/>
          <p:cNvSpPr/>
          <p:nvPr/>
        </p:nvSpPr>
        <p:spPr bwMode="auto">
          <a:xfrm>
            <a:off x="3429000" y="1371600"/>
            <a:ext cx="1219200" cy="609600"/>
          </a:xfrm>
          <a:prstGeom prst="ellipse">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z="2000">
              <a:solidFill>
                <a:srgbClr val="FFFFFF"/>
              </a:solidFill>
              <a:cs typeface="Arial" pitchFamily="34" charset="0"/>
            </a:endParaRPr>
          </a:p>
        </p:txBody>
      </p:sp>
      <p:sp>
        <p:nvSpPr>
          <p:cNvPr id="6" name="Date Placeholder 5"/>
          <p:cNvSpPr>
            <a:spLocks noGrp="1"/>
          </p:cNvSpPr>
          <p:nvPr>
            <p:ph type="dt" sz="half" idx="10"/>
          </p:nvPr>
        </p:nvSpPr>
        <p:spPr/>
        <p:txBody>
          <a:bodyPr/>
          <a:lstStyle/>
          <a:p>
            <a:r>
              <a:rPr lang="en-GB" smtClean="0"/>
              <a:t>CERN 17.3.2015 </a:t>
            </a:r>
            <a:endParaRPr lang="fr-FR"/>
          </a:p>
        </p:txBody>
      </p:sp>
      <p:sp>
        <p:nvSpPr>
          <p:cNvPr id="7" name="Footer Placeholder 6"/>
          <p:cNvSpPr>
            <a:spLocks noGrp="1"/>
          </p:cNvSpPr>
          <p:nvPr>
            <p:ph type="ftr" sz="quarter" idx="11"/>
          </p:nvPr>
        </p:nvSpPr>
        <p:spPr/>
        <p:txBody>
          <a:bodyPr/>
          <a:lstStyle/>
          <a:p>
            <a:r>
              <a:rPr lang="el-GR" smtClean="0"/>
              <a:t>Δέσποινα Χατζηφωτιάδου</a:t>
            </a:r>
            <a:endParaRPr lang="fr-FR"/>
          </a:p>
        </p:txBody>
      </p:sp>
    </p:spTree>
    <p:extLst>
      <p:ext uri="{BB962C8B-B14F-4D97-AF65-F5344CB8AC3E}">
        <p14:creationId xmlns:p14="http://schemas.microsoft.com/office/powerpoint/2010/main" val="47152027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048023" y="345212"/>
            <a:ext cx="3189445" cy="523220"/>
          </a:xfrm>
          <a:prstGeom prst="rect">
            <a:avLst/>
          </a:prstGeom>
          <a:noFill/>
        </p:spPr>
        <p:txBody>
          <a:bodyPr wrap="none" rtlCol="0">
            <a:spAutoFit/>
          </a:bodyPr>
          <a:lstStyle/>
          <a:p>
            <a:r>
              <a:rPr lang="el-GR" sz="2800" dirty="0">
                <a:solidFill>
                  <a:srgbClr val="FFFF00"/>
                </a:solidFill>
              </a:rPr>
              <a:t>Βαριά ιόντα στο </a:t>
            </a:r>
            <a:r>
              <a:rPr lang="en-GB" sz="2800" dirty="0" smtClean="0">
                <a:solidFill>
                  <a:srgbClr val="FFFF00"/>
                </a:solidFill>
              </a:rPr>
              <a:t>LHC</a:t>
            </a:r>
            <a:endParaRPr lang="en-GB" sz="2800" dirty="0"/>
          </a:p>
        </p:txBody>
      </p:sp>
      <p:pic>
        <p:nvPicPr>
          <p:cNvPr id="7" name="Picture 6" descr="detlef.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3401" y="803447"/>
            <a:ext cx="4175998" cy="2783998"/>
          </a:xfrm>
          <a:prstGeom prst="rect">
            <a:avLst/>
          </a:prstGeom>
        </p:spPr>
      </p:pic>
      <p:pic>
        <p:nvPicPr>
          <p:cNvPr id="6" name="Picture 5" descr="detl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1359" y="3587446"/>
            <a:ext cx="4169147" cy="2772000"/>
          </a:xfrm>
          <a:prstGeom prst="rect">
            <a:avLst/>
          </a:prstGeom>
        </p:spPr>
      </p:pic>
      <p:sp>
        <p:nvSpPr>
          <p:cNvPr id="10" name="Title 9"/>
          <p:cNvSpPr>
            <a:spLocks noGrp="1"/>
          </p:cNvSpPr>
          <p:nvPr>
            <p:ph type="title"/>
          </p:nvPr>
        </p:nvSpPr>
        <p:spPr/>
        <p:txBody>
          <a:bodyPr/>
          <a:lstStyle/>
          <a:p>
            <a:endParaRPr lang="fr-FR"/>
          </a:p>
        </p:txBody>
      </p:sp>
      <p:sp>
        <p:nvSpPr>
          <p:cNvPr id="11" name="Title 1"/>
          <p:cNvSpPr txBox="1">
            <a:spLocks/>
          </p:cNvSpPr>
          <p:nvPr/>
        </p:nvSpPr>
        <p:spPr>
          <a:xfrm>
            <a:off x="5150804" y="3898696"/>
            <a:ext cx="3124200" cy="213710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l-GR" sz="2400" dirty="0" smtClean="0">
                <a:solidFill>
                  <a:srgbClr val="FFFFFF"/>
                </a:solidFill>
              </a:rPr>
              <a:t/>
            </a:r>
            <a:br>
              <a:rPr lang="el-GR" sz="2400" dirty="0" smtClean="0">
                <a:solidFill>
                  <a:srgbClr val="FFFFFF"/>
                </a:solidFill>
              </a:rPr>
            </a:br>
            <a:r>
              <a:rPr lang="el-GR" sz="2400" dirty="0" smtClean="0">
                <a:solidFill>
                  <a:srgbClr val="FFFFFF"/>
                </a:solidFill>
              </a:rPr>
              <a:t>ισότοπο </a:t>
            </a:r>
            <a:r>
              <a:rPr lang="en-GB" sz="2400" dirty="0" err="1" smtClean="0">
                <a:solidFill>
                  <a:srgbClr val="FFFFFF"/>
                </a:solidFill>
              </a:rPr>
              <a:t>Pb</a:t>
            </a:r>
            <a:r>
              <a:rPr lang="en-GB" sz="2400" dirty="0" smtClean="0">
                <a:solidFill>
                  <a:srgbClr val="FFFFFF"/>
                </a:solidFill>
              </a:rPr>
              <a:t> </a:t>
            </a:r>
            <a:r>
              <a:rPr lang="en-GB" sz="2400" baseline="30000" dirty="0" smtClean="0">
                <a:solidFill>
                  <a:srgbClr val="FFFFFF"/>
                </a:solidFill>
              </a:rPr>
              <a:t>208</a:t>
            </a:r>
            <a:r>
              <a:rPr lang="en-GB" sz="2400" dirty="0" smtClean="0">
                <a:solidFill>
                  <a:srgbClr val="FFFFFF"/>
                </a:solidFill>
              </a:rPr>
              <a:t>  </a:t>
            </a:r>
            <a:br>
              <a:rPr lang="en-GB" sz="2400" dirty="0" smtClean="0">
                <a:solidFill>
                  <a:srgbClr val="FFFFFF"/>
                </a:solidFill>
              </a:rPr>
            </a:br>
            <a:r>
              <a:rPr lang="en-GB" sz="2400" dirty="0" smtClean="0">
                <a:solidFill>
                  <a:srgbClr val="FFFFFF"/>
                </a:solidFill>
              </a:rPr>
              <a:t>82 </a:t>
            </a:r>
            <a:r>
              <a:rPr lang="el-GR" sz="2400" dirty="0" smtClean="0">
                <a:solidFill>
                  <a:srgbClr val="FFFFFF"/>
                </a:solidFill>
              </a:rPr>
              <a:t>πρωτόνια </a:t>
            </a:r>
            <a:r>
              <a:rPr lang="en-GB" sz="2400" dirty="0" smtClean="0">
                <a:solidFill>
                  <a:srgbClr val="FFFFFF"/>
                </a:solidFill>
              </a:rPr>
              <a:t/>
            </a:r>
            <a:br>
              <a:rPr lang="en-GB" sz="2400" dirty="0" smtClean="0">
                <a:solidFill>
                  <a:srgbClr val="FFFFFF"/>
                </a:solidFill>
              </a:rPr>
            </a:br>
            <a:r>
              <a:rPr lang="el-GR" sz="2400" dirty="0" smtClean="0">
                <a:solidFill>
                  <a:srgbClr val="FFFFFF"/>
                </a:solidFill>
              </a:rPr>
              <a:t>126 νετρόνια</a:t>
            </a:r>
            <a:br>
              <a:rPr lang="el-GR" sz="2400" dirty="0" smtClean="0">
                <a:solidFill>
                  <a:srgbClr val="FFFFFF"/>
                </a:solidFill>
              </a:rPr>
            </a:br>
            <a:endParaRPr lang="en-US" sz="2400" dirty="0">
              <a:solidFill>
                <a:srgbClr val="FFFFFF"/>
              </a:solidFill>
            </a:endParaRPr>
          </a:p>
        </p:txBody>
      </p:sp>
      <p:sp>
        <p:nvSpPr>
          <p:cNvPr id="12" name="TextBox 11"/>
          <p:cNvSpPr txBox="1"/>
          <p:nvPr/>
        </p:nvSpPr>
        <p:spPr>
          <a:xfrm>
            <a:off x="529469" y="1625502"/>
            <a:ext cx="3707999" cy="1631216"/>
          </a:xfrm>
          <a:prstGeom prst="rect">
            <a:avLst/>
          </a:prstGeom>
          <a:noFill/>
        </p:spPr>
        <p:txBody>
          <a:bodyPr wrap="square" rtlCol="0">
            <a:spAutoFit/>
          </a:bodyPr>
          <a:lstStyle/>
          <a:p>
            <a:r>
              <a:rPr lang="el-GR" sz="2000" dirty="0" smtClean="0">
                <a:solidFill>
                  <a:srgbClr val="FFFF00"/>
                </a:solidFill>
              </a:rPr>
              <a:t>Μικρή ράβδος μολύβδου </a:t>
            </a:r>
            <a:r>
              <a:rPr lang="en-GB" sz="2000" dirty="0" err="1" smtClean="0">
                <a:solidFill>
                  <a:srgbClr val="FFFF00"/>
                </a:solidFill>
              </a:rPr>
              <a:t>Pb</a:t>
            </a:r>
            <a:r>
              <a:rPr lang="en-GB" sz="2000" dirty="0" smtClean="0">
                <a:solidFill>
                  <a:srgbClr val="FFFF00"/>
                </a:solidFill>
              </a:rPr>
              <a:t> </a:t>
            </a:r>
            <a:r>
              <a:rPr lang="en-GB" sz="2000" baseline="30000" dirty="0" smtClean="0">
                <a:solidFill>
                  <a:srgbClr val="FFFF00"/>
                </a:solidFill>
              </a:rPr>
              <a:t>208</a:t>
            </a:r>
          </a:p>
          <a:p>
            <a:r>
              <a:rPr lang="el-GR" sz="2000" dirty="0" smtClean="0">
                <a:solidFill>
                  <a:srgbClr val="FFFF00"/>
                </a:solidFill>
              </a:rPr>
              <a:t>(</a:t>
            </a:r>
            <a:r>
              <a:rPr lang="el-GR" sz="2000" dirty="0" smtClean="0">
                <a:solidFill>
                  <a:srgbClr val="FFFF00"/>
                </a:solidFill>
              </a:rPr>
              <a:t>2 </a:t>
            </a:r>
            <a:r>
              <a:rPr lang="en-GB" sz="2000" dirty="0" smtClean="0">
                <a:solidFill>
                  <a:srgbClr val="FFFF00"/>
                </a:solidFill>
              </a:rPr>
              <a:t>cm</a:t>
            </a:r>
            <a:r>
              <a:rPr lang="el-GR" sz="2000" dirty="0" smtClean="0">
                <a:solidFill>
                  <a:srgbClr val="FFFF00"/>
                </a:solidFill>
              </a:rPr>
              <a:t>, 500</a:t>
            </a:r>
            <a:r>
              <a:rPr lang="en-GB" sz="2000" dirty="0" smtClean="0">
                <a:solidFill>
                  <a:srgbClr val="FFFF00"/>
                </a:solidFill>
              </a:rPr>
              <a:t> mg</a:t>
            </a:r>
            <a:r>
              <a:rPr lang="en-GB" sz="2000" dirty="0" smtClean="0">
                <a:solidFill>
                  <a:srgbClr val="FFFF00"/>
                </a:solidFill>
              </a:rPr>
              <a:t>) </a:t>
            </a:r>
            <a:r>
              <a:rPr lang="el-GR" sz="2000" dirty="0" smtClean="0">
                <a:solidFill>
                  <a:srgbClr val="FFFF00"/>
                </a:solidFill>
              </a:rPr>
              <a:t>θερμαίνεται </a:t>
            </a:r>
            <a:r>
              <a:rPr lang="el-GR" sz="2000" dirty="0" smtClean="0">
                <a:solidFill>
                  <a:srgbClr val="FFFF00"/>
                </a:solidFill>
              </a:rPr>
              <a:t>σε </a:t>
            </a:r>
            <a:r>
              <a:rPr lang="en-GB" sz="2000" dirty="0" smtClean="0">
                <a:solidFill>
                  <a:srgbClr val="FFFF00"/>
                </a:solidFill>
              </a:rPr>
              <a:t>500</a:t>
            </a:r>
            <a:r>
              <a:rPr lang="en-US" sz="2000" dirty="0" smtClean="0">
                <a:solidFill>
                  <a:srgbClr val="FFFF00"/>
                </a:solidFill>
              </a:rPr>
              <a:t>°C</a:t>
            </a:r>
            <a:r>
              <a:rPr lang="el-GR" sz="2000" dirty="0" smtClean="0">
                <a:solidFill>
                  <a:srgbClr val="FFFF00"/>
                </a:solidFill>
              </a:rPr>
              <a:t> και εξαερώνεται.  Ενα ισχυρό ηλεκτρικό ρεύμα βγάζει ηλεκτρόνια από τα άτομα</a:t>
            </a:r>
            <a:endParaRPr lang="en-GB" sz="2000" dirty="0">
              <a:solidFill>
                <a:srgbClr val="FFFF00"/>
              </a:solidFill>
            </a:endParaRPr>
          </a:p>
        </p:txBody>
      </p:sp>
      <p:sp>
        <p:nvSpPr>
          <p:cNvPr id="15" name="Date Placeholder 14"/>
          <p:cNvSpPr>
            <a:spLocks noGrp="1"/>
          </p:cNvSpPr>
          <p:nvPr>
            <p:ph type="dt" sz="half" idx="10"/>
          </p:nvPr>
        </p:nvSpPr>
        <p:spPr/>
        <p:txBody>
          <a:bodyPr/>
          <a:lstStyle/>
          <a:p>
            <a:r>
              <a:rPr lang="en-GB" smtClean="0"/>
              <a:t>CERN 17.3.2015 </a:t>
            </a:r>
            <a:endParaRPr lang="fr-FR"/>
          </a:p>
        </p:txBody>
      </p:sp>
      <p:sp>
        <p:nvSpPr>
          <p:cNvPr id="16" name="Footer Placeholder 15"/>
          <p:cNvSpPr>
            <a:spLocks noGrp="1"/>
          </p:cNvSpPr>
          <p:nvPr>
            <p:ph type="ftr" sz="quarter" idx="11"/>
          </p:nvPr>
        </p:nvSpPr>
        <p:spPr/>
        <p:txBody>
          <a:bodyPr/>
          <a:lstStyle/>
          <a:p>
            <a:r>
              <a:rPr lang="el-GR" smtClean="0"/>
              <a:t>Δέσποινα Χατζηφωτιάδου</a:t>
            </a:r>
            <a:endParaRPr lang="fr-FR"/>
          </a:p>
        </p:txBody>
      </p:sp>
      <p:sp>
        <p:nvSpPr>
          <p:cNvPr id="17" name="Slide Number Placeholder 16"/>
          <p:cNvSpPr>
            <a:spLocks noGrp="1"/>
          </p:cNvSpPr>
          <p:nvPr>
            <p:ph type="sldNum" sz="quarter" idx="12"/>
          </p:nvPr>
        </p:nvSpPr>
        <p:spPr/>
        <p:txBody>
          <a:bodyPr/>
          <a:lstStyle/>
          <a:p>
            <a:fld id="{DD6A0079-E3EA-F649-832E-01E6D884025C}" type="slidenum">
              <a:rPr lang="fr-FR" smtClean="0"/>
              <a:t>28</a:t>
            </a:fld>
            <a:endParaRPr lang="fr-FR"/>
          </a:p>
        </p:txBody>
      </p:sp>
    </p:spTree>
    <p:extLst>
      <p:ext uri="{BB962C8B-B14F-4D97-AF65-F5344CB8AC3E}">
        <p14:creationId xmlns:p14="http://schemas.microsoft.com/office/powerpoint/2010/main" val="339166972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1026"/>
          <p:cNvSpPr>
            <a:spLocks noGrp="1" noChangeArrowheads="1"/>
          </p:cNvSpPr>
          <p:nvPr>
            <p:ph type="title"/>
          </p:nvPr>
        </p:nvSpPr>
        <p:spPr/>
        <p:txBody>
          <a:bodyPr>
            <a:normAutofit/>
          </a:bodyPr>
          <a:lstStyle/>
          <a:p>
            <a:r>
              <a:rPr lang="en-US" sz="3600" dirty="0">
                <a:solidFill>
                  <a:srgbClr val="FFFF00"/>
                </a:solidFill>
                <a:latin typeface="Calibri"/>
                <a:cs typeface="Calibri"/>
              </a:rPr>
              <a:t>Heavy Ions at CERN</a:t>
            </a:r>
          </a:p>
        </p:txBody>
      </p:sp>
      <p:sp>
        <p:nvSpPr>
          <p:cNvPr id="120835" name="Rectangle 1027"/>
          <p:cNvSpPr>
            <a:spLocks noGrp="1" noChangeArrowheads="1"/>
          </p:cNvSpPr>
          <p:nvPr>
            <p:ph type="body" idx="1"/>
          </p:nvPr>
        </p:nvSpPr>
        <p:spPr>
          <a:xfrm>
            <a:off x="179388" y="1412875"/>
            <a:ext cx="4267200" cy="4114800"/>
          </a:xfrm>
        </p:spPr>
        <p:txBody>
          <a:bodyPr>
            <a:noAutofit/>
          </a:bodyPr>
          <a:lstStyle/>
          <a:p>
            <a:pPr>
              <a:lnSpc>
                <a:spcPct val="120000"/>
              </a:lnSpc>
            </a:pPr>
            <a:r>
              <a:rPr lang="en-GB" sz="2000" dirty="0">
                <a:solidFill>
                  <a:srgbClr val="FFFF00"/>
                </a:solidFill>
                <a:latin typeface="Calibri"/>
                <a:cs typeface="Calibri"/>
              </a:rPr>
              <a:t>Acceleration of </a:t>
            </a:r>
            <a:r>
              <a:rPr lang="en-GB" sz="2000" dirty="0" err="1">
                <a:solidFill>
                  <a:srgbClr val="FFFF00"/>
                </a:solidFill>
                <a:latin typeface="Calibri"/>
                <a:cs typeface="Calibri"/>
              </a:rPr>
              <a:t>Pb</a:t>
            </a:r>
            <a:r>
              <a:rPr lang="en-GB" sz="2000" dirty="0">
                <a:solidFill>
                  <a:srgbClr val="FFFF00"/>
                </a:solidFill>
                <a:latin typeface="Calibri"/>
                <a:cs typeface="Calibri"/>
              </a:rPr>
              <a:t> ions:</a:t>
            </a:r>
          </a:p>
          <a:p>
            <a:pPr lvl="1">
              <a:lnSpc>
                <a:spcPct val="120000"/>
              </a:lnSpc>
            </a:pPr>
            <a:r>
              <a:rPr lang="en-GB" sz="2000" dirty="0">
                <a:solidFill>
                  <a:srgbClr val="FFFF00"/>
                </a:solidFill>
                <a:latin typeface="Calibri"/>
                <a:cs typeface="Calibri"/>
              </a:rPr>
              <a:t>ECR source: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27+</a:t>
            </a:r>
            <a:r>
              <a:rPr lang="en-GB" sz="2000" dirty="0" smtClean="0">
                <a:solidFill>
                  <a:srgbClr val="FFFF00"/>
                </a:solidFill>
                <a:latin typeface="Calibri"/>
                <a:cs typeface="Calibri"/>
              </a:rPr>
              <a:t> </a:t>
            </a:r>
            <a:r>
              <a:rPr lang="en-GB" sz="2000" dirty="0">
                <a:solidFill>
                  <a:srgbClr val="FFFF00"/>
                </a:solidFill>
                <a:latin typeface="Calibri"/>
                <a:cs typeface="Calibri"/>
              </a:rPr>
              <a:t>(80 mA)</a:t>
            </a:r>
          </a:p>
          <a:p>
            <a:pPr lvl="1">
              <a:lnSpc>
                <a:spcPct val="120000"/>
              </a:lnSpc>
            </a:pPr>
            <a:r>
              <a:rPr lang="en-GB" sz="2000" dirty="0">
                <a:solidFill>
                  <a:srgbClr val="FFFF00"/>
                </a:solidFill>
                <a:latin typeface="Calibri"/>
                <a:cs typeface="Calibri"/>
              </a:rPr>
              <a:t>RFQ: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27+</a:t>
            </a:r>
            <a:r>
              <a:rPr lang="en-GB" sz="2000" dirty="0" smtClean="0">
                <a:solidFill>
                  <a:srgbClr val="FFFF00"/>
                </a:solidFill>
                <a:latin typeface="Calibri"/>
                <a:cs typeface="Calibri"/>
              </a:rPr>
              <a:t> </a:t>
            </a:r>
            <a:r>
              <a:rPr lang="en-GB" sz="2000" dirty="0">
                <a:solidFill>
                  <a:srgbClr val="FFFF00"/>
                </a:solidFill>
                <a:latin typeface="Calibri"/>
                <a:cs typeface="Calibri"/>
              </a:rPr>
              <a:t>to 250 A </a:t>
            </a:r>
            <a:r>
              <a:rPr lang="en-GB" sz="2000" dirty="0" err="1">
                <a:solidFill>
                  <a:srgbClr val="FFFF00"/>
                </a:solidFill>
                <a:latin typeface="Calibri"/>
                <a:cs typeface="Calibri"/>
              </a:rPr>
              <a:t>keV</a:t>
            </a:r>
            <a:endParaRPr lang="en-GB" sz="2000" dirty="0">
              <a:solidFill>
                <a:srgbClr val="FFFF00"/>
              </a:solidFill>
              <a:latin typeface="Calibri"/>
              <a:cs typeface="Calibri"/>
            </a:endParaRPr>
          </a:p>
          <a:p>
            <a:pPr lvl="1">
              <a:lnSpc>
                <a:spcPct val="120000"/>
              </a:lnSpc>
            </a:pPr>
            <a:r>
              <a:rPr lang="en-GB" sz="2000" dirty="0">
                <a:solidFill>
                  <a:srgbClr val="FFFF00"/>
                </a:solidFill>
                <a:latin typeface="Calibri"/>
                <a:cs typeface="Calibri"/>
              </a:rPr>
              <a:t>Linac3: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27+</a:t>
            </a:r>
            <a:r>
              <a:rPr lang="en-GB" sz="2000" dirty="0" smtClean="0">
                <a:solidFill>
                  <a:srgbClr val="FFFF00"/>
                </a:solidFill>
                <a:latin typeface="Calibri"/>
                <a:cs typeface="Calibri"/>
              </a:rPr>
              <a:t> </a:t>
            </a:r>
            <a:r>
              <a:rPr lang="en-GB" sz="2000" dirty="0">
                <a:solidFill>
                  <a:srgbClr val="FFFF00"/>
                </a:solidFill>
                <a:latin typeface="Calibri"/>
                <a:cs typeface="Calibri"/>
              </a:rPr>
              <a:t>to 4.2 A MeV</a:t>
            </a:r>
          </a:p>
          <a:p>
            <a:pPr lvl="1">
              <a:lnSpc>
                <a:spcPct val="120000"/>
              </a:lnSpc>
            </a:pPr>
            <a:r>
              <a:rPr lang="en-GB" sz="2000" dirty="0">
                <a:solidFill>
                  <a:srgbClr val="FFFF00"/>
                </a:solidFill>
                <a:latin typeface="Calibri"/>
                <a:cs typeface="Calibri"/>
              </a:rPr>
              <a:t>Stripper: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53+</a:t>
            </a:r>
            <a:endParaRPr lang="en-GB" sz="2000" dirty="0">
              <a:solidFill>
                <a:srgbClr val="FFFF00"/>
              </a:solidFill>
              <a:latin typeface="Calibri"/>
              <a:cs typeface="Calibri"/>
            </a:endParaRPr>
          </a:p>
          <a:p>
            <a:pPr lvl="1">
              <a:lnSpc>
                <a:spcPct val="120000"/>
              </a:lnSpc>
            </a:pPr>
            <a:r>
              <a:rPr lang="en-GB" sz="2000" dirty="0" smtClean="0">
                <a:solidFill>
                  <a:srgbClr val="FFFF00"/>
                </a:solidFill>
                <a:latin typeface="Calibri"/>
                <a:cs typeface="Calibri"/>
              </a:rPr>
              <a:t>LEIR: Pb</a:t>
            </a:r>
            <a:r>
              <a:rPr lang="en-GB" sz="2000" baseline="30000" dirty="0" smtClean="0">
                <a:solidFill>
                  <a:srgbClr val="FFFF00"/>
                </a:solidFill>
                <a:latin typeface="Calibri"/>
                <a:cs typeface="Calibri"/>
              </a:rPr>
              <a:t>53+</a:t>
            </a:r>
            <a:r>
              <a:rPr lang="en-GB" sz="2000" dirty="0" smtClean="0">
                <a:solidFill>
                  <a:srgbClr val="FFFF00"/>
                </a:solidFill>
                <a:latin typeface="Calibri"/>
                <a:cs typeface="Calibri"/>
              </a:rPr>
              <a:t> </a:t>
            </a:r>
            <a:r>
              <a:rPr lang="en-GB" sz="2000" dirty="0">
                <a:solidFill>
                  <a:srgbClr val="FFFF00"/>
                </a:solidFill>
                <a:latin typeface="Calibri"/>
                <a:cs typeface="Calibri"/>
              </a:rPr>
              <a:t>to </a:t>
            </a:r>
            <a:r>
              <a:rPr lang="en-GB" sz="2000" dirty="0" smtClean="0">
                <a:solidFill>
                  <a:srgbClr val="FFFF00"/>
                </a:solidFill>
                <a:latin typeface="Calibri"/>
                <a:cs typeface="Calibri"/>
              </a:rPr>
              <a:t>72 </a:t>
            </a:r>
            <a:r>
              <a:rPr lang="en-GB" sz="2000" dirty="0">
                <a:solidFill>
                  <a:srgbClr val="FFFF00"/>
                </a:solidFill>
                <a:latin typeface="Calibri"/>
                <a:cs typeface="Calibri"/>
              </a:rPr>
              <a:t>A MeV</a:t>
            </a:r>
          </a:p>
          <a:p>
            <a:pPr lvl="1">
              <a:lnSpc>
                <a:spcPct val="120000"/>
              </a:lnSpc>
            </a:pPr>
            <a:r>
              <a:rPr lang="en-GB" sz="2000" dirty="0">
                <a:solidFill>
                  <a:srgbClr val="FFFF00"/>
                </a:solidFill>
                <a:latin typeface="Calibri"/>
                <a:cs typeface="Calibri"/>
              </a:rPr>
              <a:t>PS: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53+</a:t>
            </a:r>
            <a:r>
              <a:rPr lang="en-GB" sz="2000" dirty="0" smtClean="0">
                <a:solidFill>
                  <a:srgbClr val="FFFF00"/>
                </a:solidFill>
                <a:latin typeface="Calibri"/>
                <a:cs typeface="Calibri"/>
              </a:rPr>
              <a:t> </a:t>
            </a:r>
            <a:r>
              <a:rPr lang="en-GB" sz="2000" dirty="0">
                <a:solidFill>
                  <a:srgbClr val="FFFF00"/>
                </a:solidFill>
                <a:latin typeface="Calibri"/>
                <a:cs typeface="Calibri"/>
              </a:rPr>
              <a:t>to 4.25 A </a:t>
            </a:r>
            <a:r>
              <a:rPr lang="en-GB" sz="2000" dirty="0" err="1">
                <a:solidFill>
                  <a:srgbClr val="FFFF00"/>
                </a:solidFill>
                <a:latin typeface="Calibri"/>
                <a:cs typeface="Calibri"/>
              </a:rPr>
              <a:t>GeV</a:t>
            </a:r>
            <a:endParaRPr lang="en-GB" sz="2000" dirty="0">
              <a:solidFill>
                <a:srgbClr val="FFFF00"/>
              </a:solidFill>
              <a:latin typeface="Calibri"/>
              <a:cs typeface="Calibri"/>
            </a:endParaRPr>
          </a:p>
          <a:p>
            <a:pPr lvl="1">
              <a:lnSpc>
                <a:spcPct val="120000"/>
              </a:lnSpc>
            </a:pPr>
            <a:r>
              <a:rPr lang="en-GB" sz="2000" dirty="0">
                <a:solidFill>
                  <a:srgbClr val="FFFF00"/>
                </a:solidFill>
                <a:latin typeface="Calibri"/>
                <a:cs typeface="Calibri"/>
              </a:rPr>
              <a:t>Stripper: Pb</a:t>
            </a:r>
            <a:r>
              <a:rPr lang="en-GB" sz="2000" baseline="30000" dirty="0">
                <a:solidFill>
                  <a:srgbClr val="FFFF00"/>
                </a:solidFill>
                <a:latin typeface="Calibri"/>
                <a:cs typeface="Calibri"/>
              </a:rPr>
              <a:t>82+</a:t>
            </a:r>
            <a:r>
              <a:rPr lang="en-GB" sz="2000" dirty="0">
                <a:solidFill>
                  <a:srgbClr val="FFFF00"/>
                </a:solidFill>
                <a:latin typeface="Calibri"/>
                <a:cs typeface="Calibri"/>
              </a:rPr>
              <a:t> (full ionisation)</a:t>
            </a:r>
          </a:p>
          <a:p>
            <a:pPr lvl="1">
              <a:lnSpc>
                <a:spcPct val="120000"/>
              </a:lnSpc>
            </a:pPr>
            <a:r>
              <a:rPr lang="en-GB" sz="2000" dirty="0">
                <a:solidFill>
                  <a:srgbClr val="FFFF00"/>
                </a:solidFill>
                <a:latin typeface="Calibri"/>
                <a:cs typeface="Calibri"/>
              </a:rPr>
              <a:t>SPS: Pb</a:t>
            </a:r>
            <a:r>
              <a:rPr lang="en-GB" sz="2000" baseline="30000" dirty="0">
                <a:solidFill>
                  <a:srgbClr val="FFFF00"/>
                </a:solidFill>
                <a:latin typeface="Calibri"/>
                <a:cs typeface="Calibri"/>
              </a:rPr>
              <a:t>82+</a:t>
            </a:r>
            <a:r>
              <a:rPr lang="en-GB" sz="2000" dirty="0">
                <a:solidFill>
                  <a:srgbClr val="FFFF00"/>
                </a:solidFill>
                <a:latin typeface="Calibri"/>
                <a:cs typeface="Calibri"/>
              </a:rPr>
              <a:t> to 158 A </a:t>
            </a:r>
            <a:r>
              <a:rPr lang="en-GB" sz="2000" dirty="0" err="1">
                <a:solidFill>
                  <a:srgbClr val="FFFF00"/>
                </a:solidFill>
                <a:latin typeface="Calibri"/>
                <a:cs typeface="Calibri"/>
              </a:rPr>
              <a:t>GeV</a:t>
            </a:r>
            <a:endParaRPr lang="en-GB" sz="2000" dirty="0">
              <a:solidFill>
                <a:srgbClr val="FFFF00"/>
              </a:solidFill>
              <a:latin typeface="Calibri"/>
              <a:cs typeface="Calibri"/>
            </a:endParaRPr>
          </a:p>
          <a:p>
            <a:pPr lvl="1">
              <a:lnSpc>
                <a:spcPct val="120000"/>
              </a:lnSpc>
            </a:pPr>
            <a:r>
              <a:rPr lang="en-GB" sz="2000" dirty="0">
                <a:solidFill>
                  <a:srgbClr val="FFFF00"/>
                </a:solidFill>
                <a:latin typeface="Calibri"/>
                <a:cs typeface="Calibri"/>
              </a:rPr>
              <a:t>LHC: Pb</a:t>
            </a:r>
            <a:r>
              <a:rPr lang="en-GB" sz="2000" baseline="30000" dirty="0">
                <a:solidFill>
                  <a:srgbClr val="FFFF00"/>
                </a:solidFill>
                <a:latin typeface="Calibri"/>
                <a:cs typeface="Calibri"/>
              </a:rPr>
              <a:t>82+</a:t>
            </a:r>
            <a:r>
              <a:rPr lang="en-GB" sz="2000" dirty="0">
                <a:solidFill>
                  <a:srgbClr val="FFFF00"/>
                </a:solidFill>
                <a:latin typeface="Calibri"/>
                <a:cs typeface="Calibri"/>
              </a:rPr>
              <a:t> to 2.76 A </a:t>
            </a:r>
            <a:r>
              <a:rPr lang="en-GB" sz="2000" dirty="0" err="1" smtClean="0">
                <a:solidFill>
                  <a:srgbClr val="FFFF00"/>
                </a:solidFill>
                <a:latin typeface="Calibri"/>
                <a:cs typeface="Calibri"/>
              </a:rPr>
              <a:t>TeV</a:t>
            </a:r>
            <a:endParaRPr lang="en-GB" sz="2000" dirty="0">
              <a:solidFill>
                <a:srgbClr val="FFFF00"/>
              </a:solidFill>
              <a:latin typeface="Calibri"/>
              <a:cs typeface="Calibri"/>
            </a:endParaRP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7001" y="1412875"/>
            <a:ext cx="3643312" cy="522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Date Placeholder 5"/>
          <p:cNvSpPr>
            <a:spLocks noGrp="1"/>
          </p:cNvSpPr>
          <p:nvPr>
            <p:ph type="dt" sz="half" idx="10"/>
          </p:nvPr>
        </p:nvSpPr>
        <p:spPr/>
        <p:txBody>
          <a:bodyPr/>
          <a:lstStyle/>
          <a:p>
            <a:r>
              <a:rPr lang="en-GB" smtClean="0"/>
              <a:t>CERN 17.3.2015 </a:t>
            </a:r>
            <a:endParaRPr lang="fr-FR"/>
          </a:p>
        </p:txBody>
      </p:sp>
      <p:sp>
        <p:nvSpPr>
          <p:cNvPr id="7" name="Footer Placeholder 6"/>
          <p:cNvSpPr>
            <a:spLocks noGrp="1"/>
          </p:cNvSpPr>
          <p:nvPr>
            <p:ph type="ftr" sz="quarter" idx="11"/>
          </p:nvPr>
        </p:nvSpPr>
        <p:spPr/>
        <p:txBody>
          <a:bodyPr/>
          <a:lstStyle/>
          <a:p>
            <a:r>
              <a:rPr lang="el-GR" smtClean="0"/>
              <a:t>Δέσποινα Χατζηφωτιάδου</a:t>
            </a:r>
            <a:endParaRPr lang="fr-FR"/>
          </a:p>
        </p:txBody>
      </p:sp>
      <p:sp>
        <p:nvSpPr>
          <p:cNvPr id="8" name="Slide Number Placeholder 7"/>
          <p:cNvSpPr>
            <a:spLocks noGrp="1"/>
          </p:cNvSpPr>
          <p:nvPr>
            <p:ph type="sldNum" sz="quarter" idx="12"/>
          </p:nvPr>
        </p:nvSpPr>
        <p:spPr/>
        <p:txBody>
          <a:bodyPr/>
          <a:lstStyle/>
          <a:p>
            <a:fld id="{DD6A0079-E3EA-F649-832E-01E6D884025C}" type="slidenum">
              <a:rPr lang="fr-FR" smtClean="0"/>
              <a:t>29</a:t>
            </a:fld>
            <a:endParaRPr lang="fr-FR"/>
          </a:p>
        </p:txBody>
      </p:sp>
    </p:spTree>
    <p:extLst>
      <p:ext uri="{BB962C8B-B14F-4D97-AF65-F5344CB8AC3E}">
        <p14:creationId xmlns:p14="http://schemas.microsoft.com/office/powerpoint/2010/main" val="188824660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2"/>
          <p:cNvSpPr>
            <a:spLocks noGrp="1"/>
          </p:cNvSpPr>
          <p:nvPr>
            <p:ph idx="1"/>
          </p:nvPr>
        </p:nvSpPr>
        <p:spPr>
          <a:xfrm>
            <a:off x="107950" y="981075"/>
            <a:ext cx="8928100" cy="5256213"/>
          </a:xfrm>
        </p:spPr>
        <p:txBody>
          <a:bodyPr/>
          <a:lstStyle/>
          <a:p>
            <a:pPr marL="0" indent="0">
              <a:buNone/>
            </a:pPr>
            <a:r>
              <a:rPr lang="en-GB" sz="2000" dirty="0" smtClean="0">
                <a:solidFill>
                  <a:srgbClr val="FFFF00"/>
                </a:solidFill>
                <a:latin typeface="Calibri"/>
                <a:cs typeface="Calibri"/>
              </a:rPr>
              <a:t> 8 </a:t>
            </a:r>
            <a:r>
              <a:rPr lang="el-GR" sz="2000" dirty="0" smtClean="0">
                <a:solidFill>
                  <a:srgbClr val="FFFF00"/>
                </a:solidFill>
                <a:latin typeface="Calibri"/>
                <a:cs typeface="Calibri"/>
              </a:rPr>
              <a:t>Νοέμβρη </a:t>
            </a:r>
            <a:r>
              <a:rPr lang="en-GB" sz="2000" dirty="0" smtClean="0">
                <a:solidFill>
                  <a:srgbClr val="FFFF00"/>
                </a:solidFill>
                <a:latin typeface="Calibri"/>
                <a:cs typeface="Calibri"/>
              </a:rPr>
              <a:t>2010</a:t>
            </a:r>
            <a:r>
              <a:rPr lang="en-GB" sz="2000" dirty="0">
                <a:solidFill>
                  <a:srgbClr val="FFFF00"/>
                </a:solidFill>
                <a:latin typeface="Calibri"/>
                <a:cs typeface="Calibri"/>
              </a:rPr>
              <a:t>: </a:t>
            </a:r>
            <a:r>
              <a:rPr lang="el-GR" sz="2000" dirty="0" smtClean="0">
                <a:solidFill>
                  <a:srgbClr val="FFFF00"/>
                </a:solidFill>
                <a:latin typeface="Calibri"/>
                <a:cs typeface="Calibri"/>
              </a:rPr>
              <a:t>η αρχή μιας καινούριας εποχής για τη φυσική βαριών ιόντων</a:t>
            </a:r>
            <a:endParaRPr lang="en-GB" sz="2000" dirty="0">
              <a:solidFill>
                <a:srgbClr val="FFFF00"/>
              </a:solidFill>
              <a:latin typeface="Calibri"/>
              <a:cs typeface="Calibri"/>
            </a:endParaRPr>
          </a:p>
        </p:txBody>
      </p:sp>
      <p:sp>
        <p:nvSpPr>
          <p:cNvPr id="92162" name="Title 1"/>
          <p:cNvSpPr>
            <a:spLocks noGrp="1"/>
          </p:cNvSpPr>
          <p:nvPr>
            <p:ph type="title"/>
          </p:nvPr>
        </p:nvSpPr>
        <p:spPr>
          <a:xfrm>
            <a:off x="457200" y="141130"/>
            <a:ext cx="8229600" cy="839945"/>
          </a:xfrm>
        </p:spPr>
        <p:txBody>
          <a:bodyPr>
            <a:normAutofit/>
          </a:bodyPr>
          <a:lstStyle/>
          <a:p>
            <a:r>
              <a:rPr lang="el-GR" sz="3200" dirty="0" smtClean="0">
                <a:solidFill>
                  <a:srgbClr val="FFFF00"/>
                </a:solidFill>
                <a:cs typeface="Calibri"/>
              </a:rPr>
              <a:t>Συγκρούσεις </a:t>
            </a:r>
            <a:r>
              <a:rPr lang="en-GB" sz="3200" dirty="0" err="1" smtClean="0">
                <a:solidFill>
                  <a:srgbClr val="FFFF00"/>
                </a:solidFill>
                <a:cs typeface="Calibri"/>
              </a:rPr>
              <a:t>Pb-Pb</a:t>
            </a:r>
            <a:r>
              <a:rPr lang="en-GB" sz="3200" dirty="0" smtClean="0">
                <a:solidFill>
                  <a:srgbClr val="FFFF00"/>
                </a:solidFill>
                <a:cs typeface="Calibri"/>
              </a:rPr>
              <a:t> </a:t>
            </a:r>
            <a:r>
              <a:rPr lang="el-GR" sz="3200" dirty="0" smtClean="0">
                <a:solidFill>
                  <a:srgbClr val="FFFF00"/>
                </a:solidFill>
                <a:cs typeface="Calibri"/>
              </a:rPr>
              <a:t>στο </a:t>
            </a:r>
            <a:r>
              <a:rPr lang="en-GB" sz="3200" dirty="0" smtClean="0">
                <a:solidFill>
                  <a:srgbClr val="FFFF00"/>
                </a:solidFill>
                <a:cs typeface="Calibri"/>
              </a:rPr>
              <a:t>LHC</a:t>
            </a:r>
            <a:endParaRPr lang="en-GB" sz="3200" dirty="0">
              <a:solidFill>
                <a:srgbClr val="FFFF00"/>
              </a:solidFill>
              <a:latin typeface="Calibri"/>
              <a:cs typeface="Calibri"/>
            </a:endParaRPr>
          </a:p>
        </p:txBody>
      </p:sp>
      <p:pic>
        <p:nvPicPr>
          <p:cNvPr id="34820" name="Immagine 9" descr="experiment_alice_visuals-small.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288" y="4147762"/>
            <a:ext cx="5184775" cy="232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1" name="Picture 5"/>
          <p:cNvPicPr>
            <a:picLocks noChangeAspect="1"/>
          </p:cNvPicPr>
          <p:nvPr/>
        </p:nvPicPr>
        <p:blipFill>
          <a:blip r:embed="rId3">
            <a:extLst>
              <a:ext uri="{28A0092B-C50C-407E-A947-70E740481C1C}">
                <a14:useLocalDpi xmlns:a14="http://schemas.microsoft.com/office/drawing/2010/main" val="0"/>
              </a:ext>
            </a:extLst>
          </a:blip>
          <a:srcRect t="9404" b="27455"/>
          <a:stretch>
            <a:fillRect/>
          </a:stretch>
        </p:blipFill>
        <p:spPr bwMode="auto">
          <a:xfrm>
            <a:off x="250825" y="1485900"/>
            <a:ext cx="5361839" cy="287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2" name="Picture 2" descr="http://lpc-afs.web.cern.ch/lpc-afs/LHC/lui_days_logy_i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59563" y="1412875"/>
            <a:ext cx="2305050" cy="230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3" name="Picture 10" descr="Lumichart">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0425" y="3654425"/>
            <a:ext cx="3203575" cy="320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p:cNvSpPr>
            <a:spLocks noGrp="1"/>
          </p:cNvSpPr>
          <p:nvPr>
            <p:ph type="dt" sz="half" idx="10"/>
          </p:nvPr>
        </p:nvSpPr>
        <p:spPr/>
        <p:txBody>
          <a:bodyPr/>
          <a:lstStyle/>
          <a:p>
            <a:r>
              <a:rPr lang="en-GB" smtClean="0"/>
              <a:t>CERN 17.3.2015 </a:t>
            </a:r>
            <a:endParaRPr lang="fr-FR"/>
          </a:p>
        </p:txBody>
      </p:sp>
      <p:sp>
        <p:nvSpPr>
          <p:cNvPr id="8" name="Footer Placeholder 7"/>
          <p:cNvSpPr>
            <a:spLocks noGrp="1"/>
          </p:cNvSpPr>
          <p:nvPr>
            <p:ph type="ftr" sz="quarter" idx="11"/>
          </p:nvPr>
        </p:nvSpPr>
        <p:spPr/>
        <p:txBody>
          <a:bodyPr/>
          <a:lstStyle/>
          <a:p>
            <a:r>
              <a:rPr lang="el-GR" smtClean="0"/>
              <a:t>Δέσποινα Χατζηφωτιάδου</a:t>
            </a:r>
            <a:endParaRPr lang="fr-FR"/>
          </a:p>
        </p:txBody>
      </p:sp>
      <p:sp>
        <p:nvSpPr>
          <p:cNvPr id="9" name="Slide Number Placeholder 8"/>
          <p:cNvSpPr>
            <a:spLocks noGrp="1"/>
          </p:cNvSpPr>
          <p:nvPr>
            <p:ph type="sldNum" sz="quarter" idx="12"/>
          </p:nvPr>
        </p:nvSpPr>
        <p:spPr/>
        <p:txBody>
          <a:bodyPr/>
          <a:lstStyle/>
          <a:p>
            <a:fld id="{DD6A0079-E3EA-F649-832E-01E6D884025C}" type="slidenum">
              <a:rPr lang="fr-FR" smtClean="0"/>
              <a:t>3</a:t>
            </a:fld>
            <a:endParaRPr lang="fr-FR"/>
          </a:p>
        </p:txBody>
      </p:sp>
    </p:spTree>
    <p:extLst>
      <p:ext uri="{BB962C8B-B14F-4D97-AF65-F5344CB8AC3E}">
        <p14:creationId xmlns:p14="http://schemas.microsoft.com/office/powerpoint/2010/main" val="595622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0598"/>
            <a:ext cx="8229600" cy="1143000"/>
          </a:xfrm>
        </p:spPr>
        <p:txBody>
          <a:bodyPr>
            <a:normAutofit/>
          </a:bodyPr>
          <a:lstStyle/>
          <a:p>
            <a:r>
              <a:rPr lang="en-GB" sz="3600" dirty="0">
                <a:solidFill>
                  <a:srgbClr val="FFFF00"/>
                </a:solidFill>
                <a:latin typeface="Calibri"/>
                <a:cs typeface="Calibri"/>
              </a:rPr>
              <a:t>LHC as a HI accelerator</a:t>
            </a:r>
          </a:p>
        </p:txBody>
      </p:sp>
      <p:sp>
        <p:nvSpPr>
          <p:cNvPr id="3" name="Content Placeholder 2"/>
          <p:cNvSpPr>
            <a:spLocks noGrp="1"/>
          </p:cNvSpPr>
          <p:nvPr>
            <p:ph idx="1"/>
          </p:nvPr>
        </p:nvSpPr>
        <p:spPr>
          <a:xfrm>
            <a:off x="457200" y="1438080"/>
            <a:ext cx="8229600" cy="4756150"/>
          </a:xfrm>
        </p:spPr>
        <p:txBody>
          <a:bodyPr>
            <a:normAutofit fontScale="92500" lnSpcReduction="10000"/>
          </a:bodyPr>
          <a:lstStyle/>
          <a:p>
            <a:r>
              <a:rPr lang="en-GB" sz="2200" dirty="0">
                <a:solidFill>
                  <a:srgbClr val="FFFF00"/>
                </a:solidFill>
                <a:latin typeface="Calibri"/>
                <a:cs typeface="Calibri"/>
              </a:rPr>
              <a:t>Fully ionised </a:t>
            </a:r>
            <a:r>
              <a:rPr lang="en-GB" sz="2200" baseline="30000" dirty="0">
                <a:solidFill>
                  <a:srgbClr val="FFFF00"/>
                </a:solidFill>
                <a:latin typeface="Calibri"/>
                <a:cs typeface="Calibri"/>
              </a:rPr>
              <a:t>208</a:t>
            </a:r>
            <a:r>
              <a:rPr lang="en-GB" sz="2200" dirty="0">
                <a:solidFill>
                  <a:srgbClr val="FFFF00"/>
                </a:solidFill>
                <a:latin typeface="Calibri"/>
                <a:cs typeface="Calibri"/>
              </a:rPr>
              <a:t>Pb nucleus accelerated in LHC</a:t>
            </a:r>
          </a:p>
          <a:p>
            <a:pPr>
              <a:buFont typeface="Wingdings" charset="0"/>
              <a:buNone/>
            </a:pPr>
            <a:r>
              <a:rPr lang="en-GB" sz="2200" dirty="0">
                <a:solidFill>
                  <a:srgbClr val="FFFF00"/>
                </a:solidFill>
                <a:latin typeface="Calibri"/>
                <a:cs typeface="Calibri"/>
              </a:rPr>
              <a:t>	(configuration magnetically identical to that for </a:t>
            </a:r>
            <a:r>
              <a:rPr lang="en-GB" sz="2200" dirty="0" err="1">
                <a:solidFill>
                  <a:srgbClr val="FFFF00"/>
                </a:solidFill>
                <a:latin typeface="Calibri"/>
                <a:cs typeface="Calibri"/>
              </a:rPr>
              <a:t>pp</a:t>
            </a:r>
            <a:r>
              <a:rPr lang="en-GB" sz="2200" dirty="0">
                <a:solidFill>
                  <a:srgbClr val="FFFF00"/>
                </a:solidFill>
                <a:latin typeface="Calibri"/>
                <a:cs typeface="Calibri"/>
              </a:rPr>
              <a:t>), e.g. (2011 numbers):</a:t>
            </a:r>
          </a:p>
          <a:p>
            <a:pPr lvl="1"/>
            <a:endParaRPr lang="en-GB" sz="1600" dirty="0">
              <a:latin typeface="Comic Sans MS" charset="0"/>
            </a:endParaRPr>
          </a:p>
          <a:p>
            <a:pPr lvl="1"/>
            <a:endParaRPr lang="en-GB" sz="1600" dirty="0">
              <a:latin typeface="Comic Sans MS" charset="0"/>
            </a:endParaRPr>
          </a:p>
          <a:p>
            <a:pPr lvl="1"/>
            <a:endParaRPr lang="en-GB" sz="1600" dirty="0">
              <a:latin typeface="Comic Sans MS" charset="0"/>
            </a:endParaRPr>
          </a:p>
          <a:p>
            <a:r>
              <a:rPr lang="en-GB" sz="2200" dirty="0">
                <a:solidFill>
                  <a:srgbClr val="FFFF00"/>
                </a:solidFill>
                <a:latin typeface="Calibri"/>
                <a:cs typeface="Calibri"/>
              </a:rPr>
              <a:t>the relevant figure is </a:t>
            </a:r>
            <a:r>
              <a:rPr lang="en-GB" sz="2200" dirty="0">
                <a:solidFill>
                  <a:srgbClr val="FFFF00"/>
                </a:solidFill>
                <a:latin typeface="Calibri"/>
                <a:cs typeface="Calibri"/>
                <a:sym typeface="Symbol" charset="0"/>
              </a:rPr>
              <a:t></a:t>
            </a:r>
            <a:r>
              <a:rPr lang="en-GB" sz="2200" dirty="0">
                <a:solidFill>
                  <a:srgbClr val="FFFF00"/>
                </a:solidFill>
                <a:latin typeface="Calibri"/>
                <a:cs typeface="Calibri"/>
              </a:rPr>
              <a:t>s per nucleon-nucleon collision: </a:t>
            </a:r>
            <a:r>
              <a:rPr lang="en-GB" sz="2200" dirty="0">
                <a:solidFill>
                  <a:srgbClr val="FFFF00"/>
                </a:solidFill>
                <a:latin typeface="Calibri"/>
                <a:cs typeface="Calibri"/>
                <a:sym typeface="Symbol" charset="0"/>
              </a:rPr>
              <a:t></a:t>
            </a:r>
            <a:r>
              <a:rPr lang="en-GB" sz="2200" dirty="0" err="1">
                <a:solidFill>
                  <a:srgbClr val="FFFF00"/>
                </a:solidFill>
                <a:latin typeface="Calibri"/>
                <a:cs typeface="Calibri"/>
              </a:rPr>
              <a:t>s</a:t>
            </a:r>
            <a:r>
              <a:rPr lang="en-GB" sz="2200" baseline="-25000" dirty="0" err="1">
                <a:solidFill>
                  <a:srgbClr val="FFFF00"/>
                </a:solidFill>
                <a:latin typeface="Calibri"/>
                <a:cs typeface="Calibri"/>
              </a:rPr>
              <a:t>NN</a:t>
            </a:r>
            <a:endParaRPr lang="en-GB" sz="2200" baseline="-25000" dirty="0">
              <a:solidFill>
                <a:srgbClr val="FFFF00"/>
              </a:solidFill>
              <a:latin typeface="Calibri"/>
              <a:cs typeface="Calibri"/>
            </a:endParaRPr>
          </a:p>
          <a:p>
            <a:endParaRPr lang="en-GB" sz="2000" baseline="-25000" dirty="0">
              <a:latin typeface="Comic Sans MS" charset="0"/>
            </a:endParaRPr>
          </a:p>
          <a:p>
            <a:endParaRPr lang="en-GB" sz="2000" baseline="-25000" dirty="0">
              <a:latin typeface="Comic Sans MS" charset="0"/>
            </a:endParaRPr>
          </a:p>
          <a:p>
            <a:endParaRPr lang="en-GB" sz="2000" baseline="-25000" dirty="0">
              <a:latin typeface="Comic Sans MS" charset="0"/>
            </a:endParaRPr>
          </a:p>
          <a:p>
            <a:pPr>
              <a:buFont typeface="Wingdings" charset="0"/>
              <a:buNone/>
            </a:pPr>
            <a:endParaRPr lang="en-GB" sz="2200" baseline="-25000" dirty="0">
              <a:solidFill>
                <a:srgbClr val="FFFF00"/>
              </a:solidFill>
              <a:latin typeface="Calibri"/>
              <a:cs typeface="Calibri"/>
            </a:endParaRPr>
          </a:p>
          <a:p>
            <a:pPr marL="0" indent="0">
              <a:buNone/>
            </a:pPr>
            <a:r>
              <a:rPr lang="en-GB" sz="2200" dirty="0" smtClean="0">
                <a:solidFill>
                  <a:srgbClr val="FFFF00"/>
                </a:solidFill>
                <a:latin typeface="Calibri"/>
                <a:cs typeface="Calibri"/>
              </a:rPr>
              <a:t>      … for comparison with protons</a:t>
            </a:r>
          </a:p>
          <a:p>
            <a:r>
              <a:rPr lang="en-GB" sz="2200" dirty="0" smtClean="0">
                <a:solidFill>
                  <a:srgbClr val="FFFF00"/>
                </a:solidFill>
                <a:latin typeface="Calibri"/>
                <a:cs typeface="Calibri"/>
                <a:sym typeface="Wingdings" charset="0"/>
              </a:rPr>
              <a:t>For 2011 </a:t>
            </a:r>
            <a:r>
              <a:rPr lang="en-GB" sz="2200" dirty="0" err="1" smtClean="0">
                <a:solidFill>
                  <a:srgbClr val="FFFF00"/>
                </a:solidFill>
                <a:latin typeface="Calibri"/>
                <a:cs typeface="Calibri"/>
                <a:sym typeface="Wingdings" charset="0"/>
              </a:rPr>
              <a:t>Pb-Pb</a:t>
            </a:r>
            <a:r>
              <a:rPr lang="en-GB" sz="2200" dirty="0" smtClean="0">
                <a:solidFill>
                  <a:srgbClr val="FFFF00"/>
                </a:solidFill>
                <a:latin typeface="Calibri"/>
                <a:cs typeface="Calibri"/>
                <a:sym typeface="Wingdings" charset="0"/>
              </a:rPr>
              <a:t> run:</a:t>
            </a:r>
          </a:p>
          <a:p>
            <a:pPr lvl="1"/>
            <a:r>
              <a:rPr lang="en-GB" sz="2200" dirty="0" smtClean="0">
                <a:solidFill>
                  <a:srgbClr val="FFFF00"/>
                </a:solidFill>
                <a:latin typeface="Calibri"/>
                <a:ea typeface="SimSun" charset="0"/>
                <a:cs typeface="Calibri"/>
              </a:rPr>
              <a:t>~ 1.1  10</a:t>
            </a:r>
            <a:r>
              <a:rPr lang="en-GB" sz="2200" baseline="30000" dirty="0" smtClean="0">
                <a:solidFill>
                  <a:srgbClr val="FFFF00"/>
                </a:solidFill>
                <a:latin typeface="Calibri"/>
                <a:ea typeface="SimSun" charset="0"/>
                <a:cs typeface="Calibri"/>
              </a:rPr>
              <a:t>8</a:t>
            </a:r>
            <a:r>
              <a:rPr lang="en-GB" sz="2200" dirty="0" smtClean="0">
                <a:solidFill>
                  <a:srgbClr val="FFFF00"/>
                </a:solidFill>
                <a:latin typeface="Calibri"/>
                <a:ea typeface="SimSun" charset="0"/>
                <a:cs typeface="Calibri"/>
              </a:rPr>
              <a:t> ions/bunch  </a:t>
            </a:r>
          </a:p>
          <a:p>
            <a:pPr lvl="1"/>
            <a:r>
              <a:rPr lang="en-GB" sz="2200" dirty="0" smtClean="0">
                <a:solidFill>
                  <a:srgbClr val="FFFF00"/>
                </a:solidFill>
                <a:latin typeface="Calibri"/>
                <a:ea typeface="SimSun" charset="0"/>
                <a:cs typeface="Calibri"/>
              </a:rPr>
              <a:t>358 bunches  (200 ns basic spacing) </a:t>
            </a:r>
          </a:p>
          <a:p>
            <a:pPr lvl="1"/>
            <a:r>
              <a:rPr lang="en-GB" sz="2200" dirty="0" smtClean="0">
                <a:solidFill>
                  <a:srgbClr val="FFFF00"/>
                </a:solidFill>
                <a:latin typeface="Calibri"/>
                <a:ea typeface="SimSun" charset="0"/>
                <a:cs typeface="Calibri"/>
              </a:rPr>
              <a:t>L ~ 5 10</a:t>
            </a:r>
            <a:r>
              <a:rPr lang="en-GB" sz="2200" baseline="30000" dirty="0" smtClean="0">
                <a:solidFill>
                  <a:srgbClr val="FFFF00"/>
                </a:solidFill>
                <a:latin typeface="Calibri"/>
                <a:ea typeface="SimSun" charset="0"/>
                <a:cs typeface="Calibri"/>
              </a:rPr>
              <a:t>26</a:t>
            </a:r>
            <a:r>
              <a:rPr lang="en-GB" sz="2200" dirty="0" smtClean="0">
                <a:solidFill>
                  <a:srgbClr val="FFFF00"/>
                </a:solidFill>
                <a:latin typeface="Calibri"/>
                <a:ea typeface="SimSun" charset="0"/>
                <a:cs typeface="Calibri"/>
              </a:rPr>
              <a:t> cm</a:t>
            </a:r>
            <a:r>
              <a:rPr lang="en-GB" sz="2200" baseline="30000" dirty="0" smtClean="0">
                <a:solidFill>
                  <a:srgbClr val="FFFF00"/>
                </a:solidFill>
                <a:latin typeface="Calibri"/>
                <a:ea typeface="SimSun" charset="0"/>
                <a:cs typeface="Calibri"/>
              </a:rPr>
              <a:t>-2</a:t>
            </a:r>
            <a:r>
              <a:rPr lang="en-GB" sz="2200" dirty="0" smtClean="0">
                <a:solidFill>
                  <a:srgbClr val="FFFF00"/>
                </a:solidFill>
                <a:latin typeface="Calibri"/>
                <a:ea typeface="SimSun" charset="0"/>
                <a:cs typeface="Calibri"/>
              </a:rPr>
              <a:t>s</a:t>
            </a:r>
            <a:r>
              <a:rPr lang="en-GB" sz="2200" baseline="30000" dirty="0" smtClean="0">
                <a:solidFill>
                  <a:srgbClr val="FFFF00"/>
                </a:solidFill>
                <a:latin typeface="Calibri"/>
                <a:ea typeface="SimSun" charset="0"/>
                <a:cs typeface="Calibri"/>
              </a:rPr>
              <a:t>-1</a:t>
            </a:r>
            <a:r>
              <a:rPr lang="en-GB" sz="2200" dirty="0" smtClean="0">
                <a:solidFill>
                  <a:srgbClr val="FFFF00"/>
                </a:solidFill>
                <a:latin typeface="Calibri"/>
                <a:ea typeface="SimSun" charset="0"/>
                <a:cs typeface="Calibri"/>
              </a:rPr>
              <a:t> </a:t>
            </a:r>
          </a:p>
          <a:p>
            <a:pPr lvl="1">
              <a:buFont typeface="Wingdings" charset="0"/>
              <a:buChar char="à"/>
            </a:pPr>
            <a:r>
              <a:rPr lang="en-GB" sz="2200" dirty="0" smtClean="0">
                <a:solidFill>
                  <a:srgbClr val="FFFF00"/>
                </a:solidFill>
                <a:latin typeface="Calibri"/>
                <a:ea typeface="SimSun" charset="0"/>
                <a:cs typeface="Calibri"/>
              </a:rPr>
              <a:t>~ 4000 Hz interaction rate</a:t>
            </a:r>
          </a:p>
          <a:p>
            <a:endParaRPr lang="en-GB" sz="1800" dirty="0" smtClean="0">
              <a:latin typeface="Comic Sans MS" charset="0"/>
            </a:endParaRPr>
          </a:p>
          <a:p>
            <a:endParaRPr lang="en-GB" sz="1800" dirty="0">
              <a:latin typeface="Comic Sans MS" charset="0"/>
            </a:endParaRPr>
          </a:p>
          <a:p>
            <a:endParaRPr lang="en-GB" sz="1800" dirty="0" smtClean="0">
              <a:latin typeface="Comic Sans MS" charset="0"/>
            </a:endParaRPr>
          </a:p>
          <a:p>
            <a:endParaRPr lang="en-GB" sz="1800" dirty="0">
              <a:latin typeface="Comic Sans MS" charset="0"/>
            </a:endParaRPr>
          </a:p>
        </p:txBody>
      </p:sp>
      <p:graphicFrame>
        <p:nvGraphicFramePr>
          <p:cNvPr id="66564" name="Object 10"/>
          <p:cNvGraphicFramePr>
            <a:graphicFrameLocks noChangeAspect="1"/>
          </p:cNvGraphicFramePr>
          <p:nvPr>
            <p:extLst>
              <p:ext uri="{D42A27DB-BD31-4B8C-83A1-F6EECF244321}">
                <p14:modId xmlns:p14="http://schemas.microsoft.com/office/powerpoint/2010/main" val="2833262190"/>
              </p:ext>
            </p:extLst>
          </p:nvPr>
        </p:nvGraphicFramePr>
        <p:xfrm>
          <a:off x="1011431" y="2384882"/>
          <a:ext cx="3538537" cy="379412"/>
        </p:xfrm>
        <a:graphic>
          <a:graphicData uri="http://schemas.openxmlformats.org/presentationml/2006/ole">
            <mc:AlternateContent xmlns:mc="http://schemas.openxmlformats.org/markup-compatibility/2006">
              <mc:Choice xmlns:v="urn:schemas-microsoft-com:vml" Requires="v">
                <p:oleObj spid="_x0000_s39066" name="Equation" r:id="rId3" imgW="2247900" imgH="241300" progId="Equation.3">
                  <p:embed/>
                </p:oleObj>
              </mc:Choice>
              <mc:Fallback>
                <p:oleObj name="Equation" r:id="rId3" imgW="2247900" imgH="2413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1431" y="2384882"/>
                        <a:ext cx="3538537" cy="379412"/>
                      </a:xfrm>
                      <a:prstGeom prst="rect">
                        <a:avLst/>
                      </a:prstGeom>
                      <a:solidFill>
                        <a:srgbClr val="35EAF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264196" name="Object 10"/>
          <p:cNvGraphicFramePr>
            <a:graphicFrameLocks noChangeAspect="1"/>
          </p:cNvGraphicFramePr>
          <p:nvPr>
            <p:extLst>
              <p:ext uri="{D42A27DB-BD31-4B8C-83A1-F6EECF244321}">
                <p14:modId xmlns:p14="http://schemas.microsoft.com/office/powerpoint/2010/main" val="3104903515"/>
              </p:ext>
            </p:extLst>
          </p:nvPr>
        </p:nvGraphicFramePr>
        <p:xfrm>
          <a:off x="649288" y="3457479"/>
          <a:ext cx="4167187" cy="571500"/>
        </p:xfrm>
        <a:graphic>
          <a:graphicData uri="http://schemas.openxmlformats.org/presentationml/2006/ole">
            <mc:AlternateContent xmlns:mc="http://schemas.openxmlformats.org/markup-compatibility/2006">
              <mc:Choice xmlns:v="urn:schemas-microsoft-com:vml" Requires="v">
                <p:oleObj spid="_x0000_s39067" name="Equation" r:id="rId5" imgW="2870200" imgH="393700" progId="Equation.3">
                  <p:embed/>
                </p:oleObj>
              </mc:Choice>
              <mc:Fallback>
                <p:oleObj name="Equation" r:id="rId5" imgW="2870200" imgH="3937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9288" y="3457479"/>
                        <a:ext cx="4167187" cy="571500"/>
                      </a:xfrm>
                      <a:prstGeom prst="rect">
                        <a:avLst/>
                      </a:prstGeom>
                      <a:solidFill>
                        <a:srgbClr val="35EAF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66566" name="Object 10"/>
          <p:cNvGraphicFramePr>
            <a:graphicFrameLocks noChangeAspect="1"/>
          </p:cNvGraphicFramePr>
          <p:nvPr>
            <p:extLst>
              <p:ext uri="{D42A27DB-BD31-4B8C-83A1-F6EECF244321}">
                <p14:modId xmlns:p14="http://schemas.microsoft.com/office/powerpoint/2010/main" val="2676188766"/>
              </p:ext>
            </p:extLst>
          </p:nvPr>
        </p:nvGraphicFramePr>
        <p:xfrm>
          <a:off x="6019800" y="2366946"/>
          <a:ext cx="2039937" cy="420687"/>
        </p:xfrm>
        <a:graphic>
          <a:graphicData uri="http://schemas.openxmlformats.org/presentationml/2006/ole">
            <mc:AlternateContent xmlns:mc="http://schemas.openxmlformats.org/markup-compatibility/2006">
              <mc:Choice xmlns:v="urn:schemas-microsoft-com:vml" Requires="v">
                <p:oleObj spid="_x0000_s39068" name="Equation" r:id="rId7" imgW="1294838" imgH="266584" progId="Equation.3">
                  <p:embed/>
                </p:oleObj>
              </mc:Choice>
              <mc:Fallback>
                <p:oleObj name="Equation" r:id="rId7" imgW="1294838" imgH="266584"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19800" y="2366946"/>
                        <a:ext cx="2039937" cy="420687"/>
                      </a:xfrm>
                      <a:prstGeom prst="rect">
                        <a:avLst/>
                      </a:prstGeom>
                      <a:solidFill>
                        <a:srgbClr val="35EAF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cxnSp>
        <p:nvCxnSpPr>
          <p:cNvPr id="66567" name="Straight Arrow Connector 11"/>
          <p:cNvCxnSpPr>
            <a:cxnSpLocks noChangeShapeType="1"/>
          </p:cNvCxnSpPr>
          <p:nvPr/>
        </p:nvCxnSpPr>
        <p:spPr bwMode="auto">
          <a:xfrm>
            <a:off x="4782022" y="2612343"/>
            <a:ext cx="1000125" cy="1588"/>
          </a:xfrm>
          <a:prstGeom prst="straightConnector1">
            <a:avLst/>
          </a:prstGeom>
          <a:noFill/>
          <a:ln w="28575">
            <a:solidFill>
              <a:srgbClr val="FF0000"/>
            </a:solidFill>
            <a:round/>
            <a:headEnd/>
            <a:tailEnd type="arrow" w="med" len="med"/>
          </a:ln>
          <a:extLst>
            <a:ext uri="{909E8E84-426E-40dd-AFC4-6F175D3DCCD1}">
              <a14:hiddenFill xmlns:a14="http://schemas.microsoft.com/office/drawing/2010/main">
                <a:noFill/>
              </a14:hiddenFill>
            </a:ext>
          </a:extLst>
        </p:spPr>
      </p:cxnSp>
      <p:sp>
        <p:nvSpPr>
          <p:cNvPr id="10" name="Date Placeholder 9"/>
          <p:cNvSpPr>
            <a:spLocks noGrp="1"/>
          </p:cNvSpPr>
          <p:nvPr>
            <p:ph type="dt" sz="half" idx="10"/>
          </p:nvPr>
        </p:nvSpPr>
        <p:spPr/>
        <p:txBody>
          <a:bodyPr/>
          <a:lstStyle/>
          <a:p>
            <a:r>
              <a:rPr lang="en-GB" smtClean="0"/>
              <a:t>CERN 17.3.2015 </a:t>
            </a:r>
            <a:endParaRPr lang="fr-FR"/>
          </a:p>
        </p:txBody>
      </p:sp>
      <p:sp>
        <p:nvSpPr>
          <p:cNvPr id="11" name="Footer Placeholder 10"/>
          <p:cNvSpPr>
            <a:spLocks noGrp="1"/>
          </p:cNvSpPr>
          <p:nvPr>
            <p:ph type="ftr" sz="quarter" idx="11"/>
          </p:nvPr>
        </p:nvSpPr>
        <p:spPr/>
        <p:txBody>
          <a:bodyPr/>
          <a:lstStyle/>
          <a:p>
            <a:r>
              <a:rPr lang="el-GR" smtClean="0"/>
              <a:t>Δέσποινα Χατζηφωτιάδου</a:t>
            </a:r>
            <a:endParaRPr lang="fr-FR"/>
          </a:p>
        </p:txBody>
      </p:sp>
      <p:sp>
        <p:nvSpPr>
          <p:cNvPr id="12" name="Slide Number Placeholder 11"/>
          <p:cNvSpPr>
            <a:spLocks noGrp="1"/>
          </p:cNvSpPr>
          <p:nvPr>
            <p:ph type="sldNum" sz="quarter" idx="12"/>
          </p:nvPr>
        </p:nvSpPr>
        <p:spPr/>
        <p:txBody>
          <a:bodyPr/>
          <a:lstStyle/>
          <a:p>
            <a:fld id="{DD6A0079-E3EA-F649-832E-01E6D884025C}" type="slidenum">
              <a:rPr lang="fr-FR" smtClean="0"/>
              <a:t>30</a:t>
            </a:fld>
            <a:endParaRPr lang="fr-FR"/>
          </a:p>
        </p:txBody>
      </p:sp>
    </p:spTree>
    <p:extLst>
      <p:ext uri="{BB962C8B-B14F-4D97-AF65-F5344CB8AC3E}">
        <p14:creationId xmlns:p14="http://schemas.microsoft.com/office/powerpoint/2010/main" val="8484021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4196"/>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594" y="-153701"/>
            <a:ext cx="8897406" cy="597544"/>
          </a:xfrm>
        </p:spPr>
        <p:txBody>
          <a:bodyPr>
            <a:normAutofit fontScale="90000"/>
          </a:bodyPr>
          <a:lstStyle/>
          <a:p>
            <a:r>
              <a:rPr lang="el-GR" sz="2800" dirty="0" smtClean="0">
                <a:solidFill>
                  <a:srgbClr val="FFFF00"/>
                </a:solidFill>
              </a:rPr>
              <a:t>Συγκρούοντας πυρήνες μολύβδου πολύ υψηλής ενέργειας...</a:t>
            </a:r>
            <a:r>
              <a:rPr lang="el-GR" dirty="0" smtClean="0">
                <a:solidFill>
                  <a:srgbClr val="FFFF00"/>
                </a:solidFill>
              </a:rPr>
              <a:t> </a:t>
            </a:r>
            <a:endParaRPr lang="en-GB" dirty="0">
              <a:solidFill>
                <a:srgbClr val="FFFF00"/>
              </a:solidFill>
            </a:endParaRPr>
          </a:p>
        </p:txBody>
      </p:sp>
      <p:pic>
        <p:nvPicPr>
          <p:cNvPr id="8"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2431" y="492531"/>
            <a:ext cx="7129462" cy="535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802430" y="5820005"/>
            <a:ext cx="7435327" cy="544765"/>
          </a:xfrm>
          <a:prstGeom prst="rect">
            <a:avLst/>
          </a:prstGeom>
        </p:spPr>
        <p:txBody>
          <a:bodyPr wrap="square">
            <a:spAutoFit/>
          </a:bodyPr>
          <a:lstStyle/>
          <a:p>
            <a:pPr>
              <a:lnSpc>
                <a:spcPct val="80000"/>
              </a:lnSpc>
            </a:pPr>
            <a:r>
              <a:rPr lang="el-GR" dirty="0" smtClean="0">
                <a:solidFill>
                  <a:srgbClr val="FFFFFF"/>
                </a:solidFill>
              </a:rPr>
              <a:t>Μέχρι ~</a:t>
            </a:r>
            <a:r>
              <a:rPr lang="en-US" dirty="0" smtClean="0">
                <a:solidFill>
                  <a:srgbClr val="FFFFFF"/>
                </a:solidFill>
              </a:rPr>
              <a:t> 10,000 </a:t>
            </a:r>
            <a:r>
              <a:rPr lang="el-GR" dirty="0">
                <a:solidFill>
                  <a:srgbClr val="FFFFFF"/>
                </a:solidFill>
              </a:rPr>
              <a:t>σωμάτια δημιουργούνται από κάθε σύγκρουση: κοντά στο σημείο αλληλεπίδρασης, η πυκνότητα φτάνει τα 90 </a:t>
            </a:r>
            <a:r>
              <a:rPr lang="el-GR" dirty="0" smtClean="0">
                <a:solidFill>
                  <a:srgbClr val="FFFFFF"/>
                </a:solidFill>
              </a:rPr>
              <a:t>σωμάτια </a:t>
            </a:r>
            <a:r>
              <a:rPr lang="el-GR" dirty="0">
                <a:solidFill>
                  <a:srgbClr val="FFFFFF"/>
                </a:solidFill>
              </a:rPr>
              <a:t>ανά </a:t>
            </a:r>
            <a:r>
              <a:rPr lang="en-US" dirty="0">
                <a:solidFill>
                  <a:srgbClr val="FFFFFF"/>
                </a:solidFill>
              </a:rPr>
              <a:t>cm</a:t>
            </a:r>
            <a:r>
              <a:rPr lang="en-US" baseline="30000" dirty="0">
                <a:solidFill>
                  <a:srgbClr val="FFFFFF"/>
                </a:solidFill>
              </a:rPr>
              <a:t>2</a:t>
            </a:r>
            <a:r>
              <a:rPr lang="en-US" dirty="0">
                <a:solidFill>
                  <a:srgbClr val="FFFFFF"/>
                </a:solidFill>
              </a:rPr>
              <a:t>!</a:t>
            </a:r>
          </a:p>
        </p:txBody>
      </p:sp>
      <p:sp>
        <p:nvSpPr>
          <p:cNvPr id="6" name="Date Placeholder 5"/>
          <p:cNvSpPr>
            <a:spLocks noGrp="1"/>
          </p:cNvSpPr>
          <p:nvPr>
            <p:ph type="dt" sz="half" idx="10"/>
          </p:nvPr>
        </p:nvSpPr>
        <p:spPr/>
        <p:txBody>
          <a:bodyPr/>
          <a:lstStyle/>
          <a:p>
            <a:r>
              <a:rPr lang="en-GB" smtClean="0"/>
              <a:t>CERN 17.3.2015 </a:t>
            </a:r>
            <a:endParaRPr lang="en-US"/>
          </a:p>
        </p:txBody>
      </p:sp>
      <p:sp>
        <p:nvSpPr>
          <p:cNvPr id="10" name="Footer Placeholder 9"/>
          <p:cNvSpPr>
            <a:spLocks noGrp="1"/>
          </p:cNvSpPr>
          <p:nvPr>
            <p:ph type="ftr" sz="quarter" idx="11"/>
          </p:nvPr>
        </p:nvSpPr>
        <p:spPr/>
        <p:txBody>
          <a:bodyPr/>
          <a:lstStyle/>
          <a:p>
            <a:r>
              <a:rPr lang="el-GR" smtClean="0"/>
              <a:t>Δέσποινα Χατζηφωτιάδου</a:t>
            </a:r>
            <a:endParaRPr lang="en-US"/>
          </a:p>
        </p:txBody>
      </p:sp>
      <p:sp>
        <p:nvSpPr>
          <p:cNvPr id="11" name="Slide Number Placeholder 10"/>
          <p:cNvSpPr>
            <a:spLocks noGrp="1"/>
          </p:cNvSpPr>
          <p:nvPr>
            <p:ph type="sldNum" sz="quarter" idx="12"/>
          </p:nvPr>
        </p:nvSpPr>
        <p:spPr/>
        <p:txBody>
          <a:bodyPr/>
          <a:lstStyle/>
          <a:p>
            <a:fld id="{ABF4387B-3987-B047-A2C9-836DC3CE9F63}" type="slidenum">
              <a:rPr lang="en-US" smtClean="0"/>
              <a:pPr/>
              <a:t>31</a:t>
            </a:fld>
            <a:endParaRPr lang="en-US"/>
          </a:p>
        </p:txBody>
      </p:sp>
    </p:spTree>
    <p:extLst>
      <p:ext uri="{BB962C8B-B14F-4D97-AF65-F5344CB8AC3E}">
        <p14:creationId xmlns:p14="http://schemas.microsoft.com/office/powerpoint/2010/main" val="142289626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4"/>
          <p:cNvSpPr>
            <a:spLocks noGrp="1"/>
          </p:cNvSpPr>
          <p:nvPr>
            <p:ph type="dt" sz="quarter" idx="10"/>
          </p:nvPr>
        </p:nvSpPr>
        <p:spPr/>
        <p:txBody>
          <a:bodyPr/>
          <a:lstStyle/>
          <a:p>
            <a:pPr>
              <a:defRPr/>
            </a:pPr>
            <a:r>
              <a:rPr lang="en-GB" smtClean="0"/>
              <a:t>CERN 17.3.2015 </a:t>
            </a:r>
            <a:endParaRPr lang="en-US"/>
          </a:p>
        </p:txBody>
      </p:sp>
      <p:sp>
        <p:nvSpPr>
          <p:cNvPr id="10" name="Footer Placeholder 5"/>
          <p:cNvSpPr>
            <a:spLocks noGrp="1"/>
          </p:cNvSpPr>
          <p:nvPr>
            <p:ph type="ftr" sz="quarter" idx="11"/>
          </p:nvPr>
        </p:nvSpPr>
        <p:spPr/>
        <p:txBody>
          <a:bodyPr/>
          <a:lstStyle/>
          <a:p>
            <a:pPr>
              <a:defRPr/>
            </a:pPr>
            <a:r>
              <a:rPr lang="el-GR" smtClean="0"/>
              <a:t>Δέσποινα Χατζηφωτιάδου</a:t>
            </a:r>
            <a:endParaRPr lang="en-US"/>
          </a:p>
        </p:txBody>
      </p:sp>
      <p:sp>
        <p:nvSpPr>
          <p:cNvPr id="11" name="Slide Number Placeholder 6"/>
          <p:cNvSpPr>
            <a:spLocks noGrp="1"/>
          </p:cNvSpPr>
          <p:nvPr>
            <p:ph type="sldNum" sz="quarter" idx="12"/>
          </p:nvPr>
        </p:nvSpPr>
        <p:spPr/>
        <p:txBody>
          <a:bodyPr/>
          <a:lstStyle/>
          <a:p>
            <a:pPr>
              <a:defRPr/>
            </a:pPr>
            <a:fld id="{2D2025B2-CDFA-6C49-AA91-652213675112}" type="slidenum">
              <a:rPr lang="en-US"/>
              <a:pPr>
                <a:defRPr/>
              </a:pPr>
              <a:t>32</a:t>
            </a:fld>
            <a:endParaRPr lang="en-US"/>
          </a:p>
        </p:txBody>
      </p:sp>
      <p:sp>
        <p:nvSpPr>
          <p:cNvPr id="89090" name="Rectangle 2"/>
          <p:cNvSpPr>
            <a:spLocks noGrp="1" noChangeArrowheads="1"/>
          </p:cNvSpPr>
          <p:nvPr>
            <p:ph type="title"/>
          </p:nvPr>
        </p:nvSpPr>
        <p:spPr/>
        <p:txBody>
          <a:bodyPr>
            <a:normAutofit fontScale="90000"/>
          </a:bodyPr>
          <a:lstStyle/>
          <a:p>
            <a:pPr eaLnBrk="1" hangingPunct="1">
              <a:defRPr/>
            </a:pPr>
            <a:r>
              <a:rPr lang="fr-FR" dirty="0" smtClean="0">
                <a:solidFill>
                  <a:srgbClr val="FFFF00"/>
                </a:solidFill>
                <a:cs typeface="+mj-cs"/>
              </a:rPr>
              <a:t>ALICE : </a:t>
            </a:r>
            <a:r>
              <a:rPr lang="fr-FR" dirty="0" smtClean="0">
                <a:solidFill>
                  <a:srgbClr val="FFFF00"/>
                </a:solidFill>
                <a:cs typeface="+mj-cs"/>
              </a:rPr>
              <a:t>A Large Ion </a:t>
            </a:r>
            <a:r>
              <a:rPr lang="fr-FR" dirty="0" err="1" smtClean="0">
                <a:solidFill>
                  <a:srgbClr val="FFFF00"/>
                </a:solidFill>
                <a:cs typeface="+mj-cs"/>
              </a:rPr>
              <a:t>Collider</a:t>
            </a:r>
            <a:r>
              <a:rPr lang="fr-FR" dirty="0" smtClean="0">
                <a:solidFill>
                  <a:srgbClr val="FFFF00"/>
                </a:solidFill>
                <a:cs typeface="+mj-cs"/>
              </a:rPr>
              <a:t> </a:t>
            </a:r>
            <a:r>
              <a:rPr lang="fr-FR" dirty="0" err="1" smtClean="0">
                <a:solidFill>
                  <a:srgbClr val="FFFF00"/>
                </a:solidFill>
                <a:cs typeface="+mj-cs"/>
              </a:rPr>
              <a:t>Experiment</a:t>
            </a:r>
            <a:endParaRPr lang="fr-FR" dirty="0" smtClean="0">
              <a:solidFill>
                <a:srgbClr val="FFFF00"/>
              </a:solidFill>
              <a:cs typeface="+mj-cs"/>
            </a:endParaRPr>
          </a:p>
        </p:txBody>
      </p:sp>
      <p:grpSp>
        <p:nvGrpSpPr>
          <p:cNvPr id="45061" name="Group 8"/>
          <p:cNvGrpSpPr>
            <a:grpSpLocks/>
          </p:cNvGrpSpPr>
          <p:nvPr/>
        </p:nvGrpSpPr>
        <p:grpSpPr bwMode="auto">
          <a:xfrm rot="5862166">
            <a:off x="3700463" y="2670175"/>
            <a:ext cx="0" cy="0"/>
            <a:chOff x="0" y="0"/>
            <a:chExt cx="5783" cy="4337"/>
          </a:xfrm>
        </p:grpSpPr>
        <p:pic>
          <p:nvPicPr>
            <p:cNvPr id="89092" name="Picture 4" descr="al_2k3_sh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0463" y="267017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pic>
          <p:nvPicPr>
            <p:cNvPr id="89094" name="Picture 6" descr="pics"/>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rot="732771">
              <a:off x="3700463" y="267017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grpSp>
      <p:grpSp>
        <p:nvGrpSpPr>
          <p:cNvPr id="12" name="Group 9"/>
          <p:cNvGrpSpPr>
            <a:grpSpLocks/>
          </p:cNvGrpSpPr>
          <p:nvPr/>
        </p:nvGrpSpPr>
        <p:grpSpPr bwMode="auto">
          <a:xfrm>
            <a:off x="0" y="0"/>
            <a:ext cx="9180513" cy="6884988"/>
            <a:chOff x="0" y="0"/>
            <a:chExt cx="5783" cy="4337"/>
          </a:xfrm>
        </p:grpSpPr>
        <p:pic>
          <p:nvPicPr>
            <p:cNvPr id="13" name="Picture 10" descr="al_2k3_sh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783" cy="4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4" name="Picture 11" descr="pics"/>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rot="732771">
              <a:off x="1610" y="1434"/>
              <a:ext cx="96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6239320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3"/>
          </p:nvPr>
        </p:nvSpPr>
        <p:spPr/>
        <p:txBody>
          <a:bodyPr/>
          <a:lstStyle/>
          <a:p>
            <a:pPr>
              <a:defRPr/>
            </a:pPr>
            <a:fld id="{440469B9-CB18-864C-95F8-5B1F4CA917A4}" type="slidenum">
              <a:rPr lang="en-US" smtClean="0"/>
              <a:pPr>
                <a:defRPr/>
              </a:pPr>
              <a:t>33</a:t>
            </a:fld>
            <a:endParaRPr lang="en-US" dirty="0"/>
          </a:p>
        </p:txBody>
      </p:sp>
      <p:sp>
        <p:nvSpPr>
          <p:cNvPr id="5" name="Rectangle 4"/>
          <p:cNvSpPr/>
          <p:nvPr/>
        </p:nvSpPr>
        <p:spPr>
          <a:xfrm>
            <a:off x="-2" y="6211669"/>
            <a:ext cx="9144001" cy="646331"/>
          </a:xfrm>
          <a:prstGeom prst="rect">
            <a:avLst/>
          </a:prstGeom>
          <a:solidFill>
            <a:srgbClr val="FFFFFF"/>
          </a:solidFill>
          <a:ln>
            <a:solidFill>
              <a:srgbClr val="FFFF00"/>
            </a:solidFill>
          </a:ln>
        </p:spPr>
        <p:txBody>
          <a:bodyPr wrap="square">
            <a:spAutoFit/>
          </a:bodyPr>
          <a:lstStyle/>
          <a:p>
            <a:pPr algn="ctr"/>
            <a:r>
              <a:rPr lang="el-GR" dirty="0">
                <a:solidFill>
                  <a:srgbClr val="0000FF"/>
                </a:solidFill>
              </a:rPr>
              <a:t> </a:t>
            </a:r>
            <a:endParaRPr lang="el-GR" dirty="0" smtClean="0">
              <a:solidFill>
                <a:srgbClr val="0000FF"/>
              </a:solidFill>
            </a:endParaRPr>
          </a:p>
          <a:p>
            <a:pPr algn="ctr"/>
            <a:r>
              <a:rPr lang="en-US" dirty="0" smtClean="0">
                <a:solidFill>
                  <a:srgbClr val="0000FF"/>
                </a:solidFill>
              </a:rPr>
              <a:t>16  </a:t>
            </a:r>
            <a:r>
              <a:rPr lang="en-GB" dirty="0">
                <a:solidFill>
                  <a:srgbClr val="0000FF"/>
                </a:solidFill>
              </a:rPr>
              <a:t>m</a:t>
            </a:r>
            <a:r>
              <a:rPr lang="en-US" dirty="0">
                <a:solidFill>
                  <a:srgbClr val="0000FF"/>
                </a:solidFill>
              </a:rPr>
              <a:t> x 16 m x 26 m 10 0000 </a:t>
            </a:r>
            <a:r>
              <a:rPr lang="en-GB" dirty="0">
                <a:solidFill>
                  <a:srgbClr val="0000FF"/>
                </a:solidFill>
              </a:rPr>
              <a:t>tons installed</a:t>
            </a:r>
            <a:r>
              <a:rPr lang="en-US" dirty="0">
                <a:solidFill>
                  <a:srgbClr val="0000FF"/>
                </a:solidFill>
              </a:rPr>
              <a:t> 56</a:t>
            </a:r>
            <a:r>
              <a:rPr lang="el-GR" dirty="0">
                <a:solidFill>
                  <a:srgbClr val="0000FF"/>
                </a:solidFill>
              </a:rPr>
              <a:t> </a:t>
            </a:r>
            <a:r>
              <a:rPr lang="en-US" dirty="0">
                <a:solidFill>
                  <a:srgbClr val="0000FF"/>
                </a:solidFill>
              </a:rPr>
              <a:t>m </a:t>
            </a:r>
            <a:r>
              <a:rPr lang="en-GB" dirty="0">
                <a:solidFill>
                  <a:srgbClr val="0000FF"/>
                </a:solidFill>
              </a:rPr>
              <a:t>underground </a:t>
            </a:r>
            <a:r>
              <a:rPr lang="en-US" dirty="0">
                <a:solidFill>
                  <a:srgbClr val="0000FF"/>
                </a:solidFill>
              </a:rPr>
              <a:t>(@ point 2 of LHC)</a:t>
            </a:r>
          </a:p>
        </p:txBody>
      </p:sp>
      <p:pic>
        <p:nvPicPr>
          <p:cNvPr id="3" name="Picture 2" descr="2012-Aug-02-ALICE_3D_v0_with_Tex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6027"/>
            <a:ext cx="9144000" cy="6214704"/>
          </a:xfrm>
          <a:prstGeom prst="rect">
            <a:avLst/>
          </a:prstGeom>
        </p:spPr>
      </p:pic>
      <p:sp>
        <p:nvSpPr>
          <p:cNvPr id="6" name="Footer Placeholder 5"/>
          <p:cNvSpPr>
            <a:spLocks noGrp="1"/>
          </p:cNvSpPr>
          <p:nvPr>
            <p:ph type="ftr" sz="quarter" idx="12"/>
          </p:nvPr>
        </p:nvSpPr>
        <p:spPr/>
        <p:txBody>
          <a:bodyPr/>
          <a:lstStyle/>
          <a:p>
            <a:pPr>
              <a:defRPr/>
            </a:pPr>
            <a:r>
              <a:rPr lang="el-GR" smtClean="0"/>
              <a:t>Δέσποινα Χατζηφωτιάδου</a:t>
            </a:r>
            <a:endParaRPr lang="en-US" dirty="0"/>
          </a:p>
        </p:txBody>
      </p:sp>
    </p:spTree>
    <p:extLst>
      <p:ext uri="{BB962C8B-B14F-4D97-AF65-F5344CB8AC3E}">
        <p14:creationId xmlns:p14="http://schemas.microsoft.com/office/powerpoint/2010/main" val="318329113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numéro de diapositive 7"/>
          <p:cNvSpPr>
            <a:spLocks noGrp="1"/>
          </p:cNvSpPr>
          <p:nvPr>
            <p:ph type="sldNum" sz="quarter" idx="12"/>
          </p:nvPr>
        </p:nvSpPr>
        <p:spPr/>
        <p:txBody>
          <a:bodyPr/>
          <a:lstStyle/>
          <a:p>
            <a:fld id="{118013FC-7B1E-BA4F-815C-F1C284FE52F9}" type="slidenum">
              <a:rPr lang="en-US"/>
              <a:pPr/>
              <a:t>34</a:t>
            </a:fld>
            <a:endParaRPr lang="en-US"/>
          </a:p>
        </p:txBody>
      </p:sp>
      <p:sp>
        <p:nvSpPr>
          <p:cNvPr id="91139" name="Rectangle 3"/>
          <p:cNvSpPr>
            <a:spLocks noGrp="1" noChangeArrowheads="1"/>
          </p:cNvSpPr>
          <p:nvPr>
            <p:ph type="body" sz="half" idx="1"/>
          </p:nvPr>
        </p:nvSpPr>
        <p:spPr>
          <a:xfrm>
            <a:off x="457200" y="1600200"/>
            <a:ext cx="8218488" cy="4530725"/>
          </a:xfrm>
        </p:spPr>
        <p:txBody>
          <a:bodyPr>
            <a:noAutofit/>
          </a:bodyPr>
          <a:lstStyle/>
          <a:p>
            <a:pPr>
              <a:lnSpc>
                <a:spcPct val="80000"/>
              </a:lnSpc>
            </a:pPr>
            <a:r>
              <a:rPr lang="el-GR" sz="2400" dirty="0" smtClean="0">
                <a:solidFill>
                  <a:srgbClr val="FFFFFF"/>
                </a:solidFill>
              </a:rPr>
              <a:t>Για </a:t>
            </a:r>
            <a:r>
              <a:rPr lang="el-GR" sz="2400" dirty="0">
                <a:solidFill>
                  <a:srgbClr val="FFFFFF"/>
                </a:solidFill>
              </a:rPr>
              <a:t>κάθε </a:t>
            </a:r>
            <a:r>
              <a:rPr lang="el-GR" sz="2400" dirty="0" smtClean="0">
                <a:solidFill>
                  <a:srgbClr val="FFFFFF"/>
                </a:solidFill>
              </a:rPr>
              <a:t>σωμάτιο :</a:t>
            </a:r>
            <a:endParaRPr lang="en-GB" sz="2400" dirty="0" smtClean="0">
              <a:solidFill>
                <a:srgbClr val="FFFFFF"/>
              </a:solidFill>
            </a:endParaRPr>
          </a:p>
          <a:p>
            <a:pPr>
              <a:lnSpc>
                <a:spcPct val="80000"/>
              </a:lnSpc>
            </a:pPr>
            <a:r>
              <a:rPr lang="el-GR" sz="2400" dirty="0" smtClean="0">
                <a:solidFill>
                  <a:srgbClr val="FFFFFF"/>
                </a:solidFill>
              </a:rPr>
              <a:t> βρίσκουμε την τροχιά, βρίσκουμε το τετραδιάνυσμα της</a:t>
            </a:r>
            <a:r>
              <a:rPr lang="en-GB" sz="2400" dirty="0" smtClean="0">
                <a:solidFill>
                  <a:srgbClr val="FFFFFF"/>
                </a:solidFill>
              </a:rPr>
              <a:t> </a:t>
            </a:r>
            <a:r>
              <a:rPr lang="el-GR" sz="2400" dirty="0" smtClean="0">
                <a:solidFill>
                  <a:srgbClr val="FFFFFF"/>
                </a:solidFill>
              </a:rPr>
              <a:t>ορμής</a:t>
            </a:r>
            <a:endParaRPr lang="en-US" sz="2400" dirty="0" smtClean="0">
              <a:solidFill>
                <a:srgbClr val="FFFFFF"/>
              </a:solidFill>
            </a:endParaRPr>
          </a:p>
          <a:p>
            <a:pPr>
              <a:lnSpc>
                <a:spcPct val="80000"/>
              </a:lnSpc>
            </a:pPr>
            <a:r>
              <a:rPr lang="el-GR" sz="2400" dirty="0" smtClean="0">
                <a:solidFill>
                  <a:srgbClr val="FFFFFF"/>
                </a:solidFill>
              </a:rPr>
              <a:t>Βρίσκουμε το σημείο από όπου προέρχεται με ακρίβεια </a:t>
            </a:r>
            <a:r>
              <a:rPr lang="en-US" sz="2400" dirty="0" smtClean="0">
                <a:solidFill>
                  <a:srgbClr val="FFFFFF"/>
                </a:solidFill>
                <a:latin typeface="Symbol" charset="2"/>
              </a:rPr>
              <a:t>m</a:t>
            </a:r>
            <a:r>
              <a:rPr lang="en-US" sz="2400" dirty="0" smtClean="0">
                <a:solidFill>
                  <a:srgbClr val="FFFFFF"/>
                </a:solidFill>
              </a:rPr>
              <a:t>m</a:t>
            </a:r>
          </a:p>
          <a:p>
            <a:pPr>
              <a:lnSpc>
                <a:spcPct val="80000"/>
              </a:lnSpc>
            </a:pPr>
            <a:r>
              <a:rPr lang="el-GR" sz="2400" dirty="0">
                <a:solidFill>
                  <a:srgbClr val="FFFFFF"/>
                </a:solidFill>
              </a:rPr>
              <a:t>το </a:t>
            </a:r>
            <a:r>
              <a:rPr lang="el-GR" sz="2400" dirty="0" smtClean="0">
                <a:solidFill>
                  <a:srgbClr val="FFFFFF"/>
                </a:solidFill>
              </a:rPr>
              <a:t>ταυτοποιούμε</a:t>
            </a:r>
            <a:endParaRPr lang="en-US" sz="2400" dirty="0" smtClean="0">
              <a:solidFill>
                <a:srgbClr val="FFFFFF"/>
              </a:solidFill>
            </a:endParaRPr>
          </a:p>
        </p:txBody>
      </p:sp>
      <p:sp>
        <p:nvSpPr>
          <p:cNvPr id="3" name="Date Placeholder 2"/>
          <p:cNvSpPr>
            <a:spLocks noGrp="1"/>
          </p:cNvSpPr>
          <p:nvPr>
            <p:ph type="dt" sz="half" idx="10"/>
          </p:nvPr>
        </p:nvSpPr>
        <p:spPr/>
        <p:txBody>
          <a:bodyPr/>
          <a:lstStyle/>
          <a:p>
            <a:r>
              <a:rPr lang="en-GB" smtClean="0"/>
              <a:t>CERN 17.3.2015 </a:t>
            </a:r>
            <a:endParaRPr lang="en-US"/>
          </a:p>
        </p:txBody>
      </p:sp>
      <p:sp>
        <p:nvSpPr>
          <p:cNvPr id="4" name="Footer Placeholder 3"/>
          <p:cNvSpPr>
            <a:spLocks noGrp="1"/>
          </p:cNvSpPr>
          <p:nvPr>
            <p:ph type="ftr" sz="quarter" idx="11"/>
          </p:nvPr>
        </p:nvSpPr>
        <p:spPr/>
        <p:txBody>
          <a:bodyPr/>
          <a:lstStyle/>
          <a:p>
            <a:r>
              <a:rPr lang="el-GR" smtClean="0"/>
              <a:t>Δέσποινα Χατζηφωτιάδου</a:t>
            </a:r>
            <a:endParaRPr lang="en-US"/>
          </a:p>
        </p:txBody>
      </p:sp>
      <p:sp>
        <p:nvSpPr>
          <p:cNvPr id="5" name="Title 4"/>
          <p:cNvSpPr>
            <a:spLocks noGrp="1"/>
          </p:cNvSpPr>
          <p:nvPr>
            <p:ph type="title"/>
          </p:nvPr>
        </p:nvSpPr>
        <p:spPr/>
        <p:txBody>
          <a:bodyPr/>
          <a:lstStyle/>
          <a:p>
            <a:endParaRPr lang="en-GB"/>
          </a:p>
        </p:txBody>
      </p:sp>
    </p:spTree>
    <p:extLst>
      <p:ext uri="{BB962C8B-B14F-4D97-AF65-F5344CB8AC3E}">
        <p14:creationId xmlns:p14="http://schemas.microsoft.com/office/powerpoint/2010/main" val="15342977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11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11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9" presetClass="emph" presetSubtype="0" grpId="1" nodeType="clickEffect">
                                  <p:stCondLst>
                                    <p:cond delay="0"/>
                                  </p:stCondLst>
                                  <p:childTnLst>
                                    <p:set>
                                      <p:cBhvr rctx="PPT">
                                        <p:cTn id="14" dur="indefinite"/>
                                        <p:tgtEl>
                                          <p:spTgt spid="91139">
                                            <p:txEl>
                                              <p:pRg st="0" end="0"/>
                                            </p:txEl>
                                          </p:spTgt>
                                        </p:tgtEl>
                                        <p:attrNameLst>
                                          <p:attrName>style.opacity</p:attrName>
                                        </p:attrNameLst>
                                      </p:cBhvr>
                                      <p:to>
                                        <p:strVal val="0.5"/>
                                      </p:to>
                                    </p:set>
                                    <p:animEffect filter="image" prLst="opacity: 0.5">
                                      <p:cBhvr rctx="IE">
                                        <p:cTn id="15" dur="indefinite"/>
                                        <p:tgtEl>
                                          <p:spTgt spid="91139">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mph" presetSubtype="0" grpId="1" nodeType="clickEffect">
                                  <p:stCondLst>
                                    <p:cond delay="0"/>
                                  </p:stCondLst>
                                  <p:childTnLst>
                                    <p:set>
                                      <p:cBhvr rctx="PPT">
                                        <p:cTn id="19" dur="indefinite"/>
                                        <p:tgtEl>
                                          <p:spTgt spid="91139">
                                            <p:txEl>
                                              <p:pRg st="1" end="1"/>
                                            </p:txEl>
                                          </p:spTgt>
                                        </p:tgtEl>
                                        <p:attrNameLst>
                                          <p:attrName>style.opacity</p:attrName>
                                        </p:attrNameLst>
                                      </p:cBhvr>
                                      <p:to>
                                        <p:strVal val="0.5"/>
                                      </p:to>
                                    </p:set>
                                    <p:animEffect filter="image" prLst="opacity: 0.5">
                                      <p:cBhvr rctx="IE">
                                        <p:cTn id="20" dur="indefinite"/>
                                        <p:tgtEl>
                                          <p:spTgt spid="91139">
                                            <p:txEl>
                                              <p:pRg st="1" end="1"/>
                                            </p:txEl>
                                          </p:spTgt>
                                        </p:tgtEl>
                                      </p:cBhvr>
                                    </p:animEffect>
                                  </p:childTnLst>
                                </p:cTn>
                              </p:par>
                              <p:par>
                                <p:cTn id="21" presetID="1" presetClass="entr" presetSubtype="0" fill="hold" grpId="0" nodeType="withEffect">
                                  <p:stCondLst>
                                    <p:cond delay="0"/>
                                  </p:stCondLst>
                                  <p:childTnLst>
                                    <p:set>
                                      <p:cBhvr>
                                        <p:cTn id="22" dur="1" fill="hold">
                                          <p:stCondLst>
                                            <p:cond delay="0"/>
                                          </p:stCondLst>
                                        </p:cTn>
                                        <p:tgtEl>
                                          <p:spTgt spid="91139">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1139">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9" presetClass="emph" presetSubtype="0" grpId="1" nodeType="clickEffect">
                                  <p:stCondLst>
                                    <p:cond delay="0"/>
                                  </p:stCondLst>
                                  <p:childTnLst>
                                    <p:set>
                                      <p:cBhvr rctx="PPT">
                                        <p:cTn id="30" dur="indefinite"/>
                                        <p:tgtEl>
                                          <p:spTgt spid="91139">
                                            <p:txEl>
                                              <p:pRg st="2" end="2"/>
                                            </p:txEl>
                                          </p:spTgt>
                                        </p:tgtEl>
                                        <p:attrNameLst>
                                          <p:attrName>style.opacity</p:attrName>
                                        </p:attrNameLst>
                                      </p:cBhvr>
                                      <p:to>
                                        <p:strVal val="0.5"/>
                                      </p:to>
                                    </p:set>
                                    <p:animEffect filter="image" prLst="opacity: 0.5">
                                      <p:cBhvr rctx="IE">
                                        <p:cTn id="31" dur="indefinite"/>
                                        <p:tgtEl>
                                          <p:spTgt spid="91139">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mph" presetSubtype="0" grpId="1" nodeType="clickEffect">
                                  <p:stCondLst>
                                    <p:cond delay="0"/>
                                  </p:stCondLst>
                                  <p:childTnLst>
                                    <p:set>
                                      <p:cBhvr rctx="PPT">
                                        <p:cTn id="35" dur="indefinite"/>
                                        <p:tgtEl>
                                          <p:spTgt spid="91139">
                                            <p:txEl>
                                              <p:pRg st="3" end="3"/>
                                            </p:txEl>
                                          </p:spTgt>
                                        </p:tgtEl>
                                        <p:attrNameLst>
                                          <p:attrName>style.opacity</p:attrName>
                                        </p:attrNameLst>
                                      </p:cBhvr>
                                      <p:to>
                                        <p:strVal val="0.5"/>
                                      </p:to>
                                    </p:set>
                                    <p:animEffect filter="image" prLst="opacity: 0.5">
                                      <p:cBhvr rctx="IE">
                                        <p:cTn id="36" dur="indefinite"/>
                                        <p:tgtEl>
                                          <p:spTgt spid="9113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build="p"/>
      <p:bldP spid="91139" grpI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space réservé du numéro de diapositive 7"/>
          <p:cNvSpPr>
            <a:spLocks noGrp="1"/>
          </p:cNvSpPr>
          <p:nvPr>
            <p:ph type="sldNum" sz="quarter" idx="12"/>
          </p:nvPr>
        </p:nvSpPr>
        <p:spPr/>
        <p:txBody>
          <a:bodyPr/>
          <a:lstStyle/>
          <a:p>
            <a:fld id="{B7210C18-EA22-8F4A-A5FA-0B1F0E3DB331}" type="slidenum">
              <a:rPr lang="en-US"/>
              <a:pPr/>
              <a:t>35</a:t>
            </a:fld>
            <a:endParaRPr lang="en-US"/>
          </a:p>
        </p:txBody>
      </p:sp>
      <p:grpSp>
        <p:nvGrpSpPr>
          <p:cNvPr id="103454" name="Group 30"/>
          <p:cNvGrpSpPr>
            <a:grpSpLocks/>
          </p:cNvGrpSpPr>
          <p:nvPr/>
        </p:nvGrpSpPr>
        <p:grpSpPr bwMode="auto">
          <a:xfrm>
            <a:off x="250825" y="2492375"/>
            <a:ext cx="8804275" cy="3752850"/>
            <a:chOff x="23" y="1570"/>
            <a:chExt cx="5546" cy="2364"/>
          </a:xfrm>
        </p:grpSpPr>
        <p:pic>
          <p:nvPicPr>
            <p:cNvPr id="103428" name="Picture 4" descr="al_2k3_g5"/>
            <p:cNvPicPr>
              <a:picLocks noChangeAspect="1" noChangeArrowheads="1"/>
            </p:cNvPicPr>
            <p:nvPr/>
          </p:nvPicPr>
          <p:blipFill>
            <a:blip r:embed="rId3" cstate="screen">
              <a:clrChange>
                <a:clrFrom>
                  <a:srgbClr val="FCFCFC"/>
                </a:clrFrom>
                <a:clrTo>
                  <a:srgbClr val="FCFCFC">
                    <a:alpha val="0"/>
                  </a:srgbClr>
                </a:clrTo>
              </a:clrChange>
              <a:extLst>
                <a:ext uri="{28A0092B-C50C-407E-A947-70E740481C1C}">
                  <a14:useLocalDpi xmlns:a14="http://schemas.microsoft.com/office/drawing/2010/main"/>
                </a:ext>
              </a:extLst>
            </a:blip>
            <a:srcRect/>
            <a:stretch>
              <a:fillRect/>
            </a:stretch>
          </p:blipFill>
          <p:spPr bwMode="auto">
            <a:xfrm>
              <a:off x="23" y="1570"/>
              <a:ext cx="3175" cy="2364"/>
            </a:xfrm>
            <a:prstGeom prst="rect">
              <a:avLst/>
            </a:prstGeom>
            <a:solidFill>
              <a:schemeClr val="tx1"/>
            </a:solidFill>
            <a:ln/>
            <a:effectLst/>
          </p:spPr>
        </p:pic>
        <p:sp>
          <p:nvSpPr>
            <p:cNvPr id="103444" name="Text Box 20"/>
            <p:cNvSpPr txBox="1">
              <a:spLocks noChangeArrowheads="1"/>
            </p:cNvSpPr>
            <p:nvPr/>
          </p:nvSpPr>
          <p:spPr bwMode="auto">
            <a:xfrm>
              <a:off x="3787" y="1616"/>
              <a:ext cx="1782" cy="485"/>
            </a:xfrm>
            <a:prstGeom prst="rect">
              <a:avLst/>
            </a:prstGeom>
            <a:noFill/>
            <a:ln w="9525">
              <a:solidFill>
                <a:srgbClr val="FF0000"/>
              </a:solidFill>
              <a:miter lim="800000"/>
              <a:headEnd/>
              <a:tailEnd/>
            </a:ln>
            <a:effectLst/>
          </p:spPr>
          <p:txBody>
            <a:bodyPr>
              <a:prstTxWarp prst="textNoShape">
                <a:avLst/>
              </a:prstTxWarp>
              <a:spAutoFit/>
            </a:bodyPr>
            <a:lstStyle/>
            <a:p>
              <a:pPr algn="ctr"/>
              <a:r>
                <a:rPr lang="el-GR" sz="2200" dirty="0" smtClean="0">
                  <a:solidFill>
                    <a:schemeClr val="bg1"/>
                  </a:solidFill>
                  <a:latin typeface="+mj-lt"/>
                </a:rPr>
                <a:t>Εσωτερικός</a:t>
              </a:r>
              <a:r>
                <a:rPr lang="el-GR" sz="2200" dirty="0">
                  <a:solidFill>
                    <a:schemeClr val="bg1"/>
                  </a:solidFill>
                  <a:latin typeface="+mj-lt"/>
                </a:rPr>
                <a:t> </a:t>
              </a:r>
              <a:r>
                <a:rPr lang="el-GR" sz="2200" dirty="0" smtClean="0">
                  <a:solidFill>
                    <a:schemeClr val="bg1"/>
                  </a:solidFill>
                  <a:latin typeface="+mj-lt"/>
                </a:rPr>
                <a:t>ανιχνευτής ιχνών</a:t>
              </a:r>
              <a:r>
                <a:rPr lang="fr-FR" sz="2200" dirty="0" smtClean="0">
                  <a:solidFill>
                    <a:schemeClr val="bg1"/>
                  </a:solidFill>
                  <a:latin typeface="+mj-lt"/>
                </a:rPr>
                <a:t> </a:t>
              </a:r>
              <a:r>
                <a:rPr lang="fr-FR" sz="2200" dirty="0">
                  <a:solidFill>
                    <a:schemeClr val="bg1"/>
                  </a:solidFill>
                  <a:latin typeface="+mj-lt"/>
                </a:rPr>
                <a:t>(ITS): p, </a:t>
              </a:r>
              <a:r>
                <a:rPr lang="fr-FR" sz="2200" dirty="0" err="1" smtClean="0">
                  <a:solidFill>
                    <a:schemeClr val="bg1"/>
                  </a:solidFill>
                  <a:latin typeface="+mj-lt"/>
                </a:rPr>
                <a:t>pid</a:t>
              </a:r>
              <a:endParaRPr lang="fr-FR" sz="2200" dirty="0">
                <a:solidFill>
                  <a:schemeClr val="bg1"/>
                </a:solidFill>
                <a:latin typeface="+mj-lt"/>
              </a:endParaRPr>
            </a:p>
          </p:txBody>
        </p:sp>
        <p:sp>
          <p:nvSpPr>
            <p:cNvPr id="103446" name="Line 22"/>
            <p:cNvSpPr>
              <a:spLocks noChangeShapeType="1"/>
            </p:cNvSpPr>
            <p:nvPr/>
          </p:nvSpPr>
          <p:spPr bwMode="auto">
            <a:xfrm flipH="1">
              <a:off x="1791" y="1842"/>
              <a:ext cx="1996" cy="590"/>
            </a:xfrm>
            <a:prstGeom prst="line">
              <a:avLst/>
            </a:prstGeom>
            <a:noFill/>
            <a:ln w="28575">
              <a:solidFill>
                <a:srgbClr val="FF0000"/>
              </a:solidFill>
              <a:round/>
              <a:headEnd/>
              <a:tailEnd type="triangle" w="med" len="med"/>
            </a:ln>
            <a:effectLst/>
          </p:spPr>
          <p:txBody>
            <a:bodyPr>
              <a:prstTxWarp prst="textNoShape">
                <a:avLst/>
              </a:prstTxWarp>
            </a:bodyPr>
            <a:lstStyle/>
            <a:p>
              <a:endParaRPr lang="fr-FR"/>
            </a:p>
          </p:txBody>
        </p:sp>
      </p:grpSp>
      <p:sp>
        <p:nvSpPr>
          <p:cNvPr id="103426" name="Rectangle 2"/>
          <p:cNvSpPr>
            <a:spLocks noGrp="1" noChangeArrowheads="1"/>
          </p:cNvSpPr>
          <p:nvPr>
            <p:ph type="title"/>
          </p:nvPr>
        </p:nvSpPr>
        <p:spPr>
          <a:xfrm>
            <a:off x="457200" y="277814"/>
            <a:ext cx="8362950" cy="878890"/>
          </a:xfrm>
        </p:spPr>
        <p:txBody>
          <a:bodyPr>
            <a:normAutofit/>
          </a:bodyPr>
          <a:lstStyle/>
          <a:p>
            <a:r>
              <a:rPr lang="en-GB" sz="2800" dirty="0" smtClean="0">
                <a:solidFill>
                  <a:srgbClr val="FFFF00"/>
                </a:solidFill>
              </a:rPr>
              <a:t>ALICE : </a:t>
            </a:r>
            <a:r>
              <a:rPr lang="el-GR" sz="2800" dirty="0" smtClean="0">
                <a:solidFill>
                  <a:srgbClr val="FFFF00"/>
                </a:solidFill>
              </a:rPr>
              <a:t>18 διαφορετικά ανιχνευτικά συστήματα </a:t>
            </a:r>
            <a:endParaRPr lang="en-US" sz="2800" dirty="0">
              <a:solidFill>
                <a:srgbClr val="FFFF00"/>
              </a:solidFill>
            </a:endParaRPr>
          </a:p>
        </p:txBody>
      </p:sp>
      <p:sp>
        <p:nvSpPr>
          <p:cNvPr id="103427" name="Rectangle 3"/>
          <p:cNvSpPr>
            <a:spLocks noGrp="1" noChangeArrowheads="1"/>
          </p:cNvSpPr>
          <p:nvPr>
            <p:ph type="body" sz="half" idx="1"/>
          </p:nvPr>
        </p:nvSpPr>
        <p:spPr>
          <a:xfrm>
            <a:off x="457200" y="1484313"/>
            <a:ext cx="8507413" cy="892175"/>
          </a:xfrm>
        </p:spPr>
        <p:txBody>
          <a:bodyPr/>
          <a:lstStyle/>
          <a:p>
            <a:pPr>
              <a:lnSpc>
                <a:spcPct val="80000"/>
              </a:lnSpc>
            </a:pPr>
            <a:r>
              <a:rPr lang="el-GR" sz="2000" dirty="0" smtClean="0">
                <a:solidFill>
                  <a:srgbClr val="FFFFFF"/>
                </a:solidFill>
              </a:rPr>
              <a:t>Γύρω από το σημείο της αλληλεπίδρασης έχουμε τοποθετήσει ανιχνευτές ,όπως...</a:t>
            </a:r>
            <a:endParaRPr lang="en-US" sz="2000" dirty="0">
              <a:solidFill>
                <a:srgbClr val="FFFFFF"/>
              </a:solidFill>
            </a:endParaRPr>
          </a:p>
        </p:txBody>
      </p:sp>
      <p:grpSp>
        <p:nvGrpSpPr>
          <p:cNvPr id="103449" name="Group 25"/>
          <p:cNvGrpSpPr>
            <a:grpSpLocks/>
          </p:cNvGrpSpPr>
          <p:nvPr/>
        </p:nvGrpSpPr>
        <p:grpSpPr bwMode="auto">
          <a:xfrm>
            <a:off x="250825" y="2501900"/>
            <a:ext cx="8805863" cy="3735388"/>
            <a:chOff x="22" y="1570"/>
            <a:chExt cx="5547" cy="2353"/>
          </a:xfrm>
        </p:grpSpPr>
        <p:pic>
          <p:nvPicPr>
            <p:cNvPr id="103440" name="Picture 16" descr="al_2k3_g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2" y="1570"/>
              <a:ext cx="3175" cy="2353"/>
            </a:xfrm>
            <a:prstGeom prst="rect">
              <a:avLst/>
            </a:prstGeom>
            <a:noFill/>
          </p:spPr>
        </p:pic>
        <p:sp>
          <p:nvSpPr>
            <p:cNvPr id="103447" name="Text Box 23"/>
            <p:cNvSpPr txBox="1">
              <a:spLocks noChangeArrowheads="1"/>
            </p:cNvSpPr>
            <p:nvPr/>
          </p:nvSpPr>
          <p:spPr bwMode="auto">
            <a:xfrm>
              <a:off x="3787" y="2340"/>
              <a:ext cx="1782" cy="485"/>
            </a:xfrm>
            <a:prstGeom prst="rect">
              <a:avLst/>
            </a:prstGeom>
            <a:noFill/>
            <a:ln w="9525">
              <a:solidFill>
                <a:srgbClr val="FF0000"/>
              </a:solidFill>
              <a:miter lim="800000"/>
              <a:headEnd/>
              <a:tailEnd/>
            </a:ln>
            <a:effectLst/>
          </p:spPr>
          <p:txBody>
            <a:bodyPr>
              <a:prstTxWarp prst="textNoShape">
                <a:avLst/>
              </a:prstTxWarp>
              <a:spAutoFit/>
            </a:bodyPr>
            <a:lstStyle/>
            <a:p>
              <a:pPr algn="ctr"/>
              <a:r>
                <a:rPr lang="fr-FR" sz="2200" dirty="0">
                  <a:solidFill>
                    <a:srgbClr val="FFFFFF"/>
                  </a:solidFill>
                  <a:latin typeface="+mj-lt"/>
                </a:rPr>
                <a:t>Time projection chambre (TPC) : p, </a:t>
              </a:r>
              <a:r>
                <a:rPr lang="fr-FR" sz="2200" dirty="0" err="1">
                  <a:solidFill>
                    <a:srgbClr val="FFFFFF"/>
                  </a:solidFill>
                  <a:latin typeface="+mj-lt"/>
                </a:rPr>
                <a:t>pid</a:t>
              </a:r>
              <a:endParaRPr lang="fr-FR" sz="2200" dirty="0">
                <a:solidFill>
                  <a:srgbClr val="FFFFFF"/>
                </a:solidFill>
                <a:latin typeface="+mj-lt"/>
              </a:endParaRPr>
            </a:p>
          </p:txBody>
        </p:sp>
        <p:sp>
          <p:nvSpPr>
            <p:cNvPr id="103448" name="Line 24"/>
            <p:cNvSpPr>
              <a:spLocks noChangeShapeType="1"/>
            </p:cNvSpPr>
            <p:nvPr/>
          </p:nvSpPr>
          <p:spPr bwMode="auto">
            <a:xfrm flipH="1">
              <a:off x="2245" y="2523"/>
              <a:ext cx="1542" cy="907"/>
            </a:xfrm>
            <a:prstGeom prst="line">
              <a:avLst/>
            </a:prstGeom>
            <a:noFill/>
            <a:ln w="28575">
              <a:solidFill>
                <a:srgbClr val="FF0000"/>
              </a:solidFill>
              <a:round/>
              <a:headEnd/>
              <a:tailEnd type="triangle" w="med" len="med"/>
            </a:ln>
            <a:effectLst/>
          </p:spPr>
          <p:txBody>
            <a:bodyPr>
              <a:prstTxWarp prst="textNoShape">
                <a:avLst/>
              </a:prstTxWarp>
            </a:bodyPr>
            <a:lstStyle/>
            <a:p>
              <a:endParaRPr lang="fr-FR"/>
            </a:p>
          </p:txBody>
        </p:sp>
      </p:grpSp>
      <p:grpSp>
        <p:nvGrpSpPr>
          <p:cNvPr id="103453" name="Group 29"/>
          <p:cNvGrpSpPr>
            <a:grpSpLocks/>
          </p:cNvGrpSpPr>
          <p:nvPr/>
        </p:nvGrpSpPr>
        <p:grpSpPr bwMode="auto">
          <a:xfrm>
            <a:off x="250825" y="2444750"/>
            <a:ext cx="8783638" cy="3986213"/>
            <a:chOff x="23" y="1525"/>
            <a:chExt cx="5533" cy="2511"/>
          </a:xfrm>
        </p:grpSpPr>
        <p:pic>
          <p:nvPicPr>
            <p:cNvPr id="103441" name="Picture 17" descr="al_2k3_g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3" y="1525"/>
              <a:ext cx="3175" cy="2389"/>
            </a:xfrm>
            <a:prstGeom prst="rect">
              <a:avLst/>
            </a:prstGeom>
            <a:noFill/>
          </p:spPr>
        </p:pic>
        <p:sp>
          <p:nvSpPr>
            <p:cNvPr id="103451" name="Text Box 27"/>
            <p:cNvSpPr txBox="1">
              <a:spLocks noChangeArrowheads="1"/>
            </p:cNvSpPr>
            <p:nvPr/>
          </p:nvSpPr>
          <p:spPr bwMode="auto">
            <a:xfrm>
              <a:off x="3787" y="3125"/>
              <a:ext cx="1769" cy="911"/>
            </a:xfrm>
            <a:prstGeom prst="rect">
              <a:avLst/>
            </a:prstGeom>
            <a:noFill/>
            <a:ln w="9525">
              <a:solidFill>
                <a:srgbClr val="FF0000"/>
              </a:solidFill>
              <a:miter lim="800000"/>
              <a:headEnd/>
              <a:tailEnd/>
            </a:ln>
            <a:effectLst/>
          </p:spPr>
          <p:txBody>
            <a:bodyPr>
              <a:prstTxWarp prst="textNoShape">
                <a:avLst/>
              </a:prstTxWarp>
              <a:spAutoFit/>
            </a:bodyPr>
            <a:lstStyle/>
            <a:p>
              <a:pPr algn="ctr"/>
              <a:r>
                <a:rPr lang="fr-FR" sz="2200" dirty="0">
                  <a:solidFill>
                    <a:srgbClr val="FFFFFF"/>
                  </a:solidFill>
                  <a:latin typeface="+mj-lt"/>
                </a:rPr>
                <a:t>Transition radiation detector (TRD</a:t>
              </a:r>
              <a:r>
                <a:rPr lang="fr-FR" sz="2200" dirty="0" smtClean="0">
                  <a:solidFill>
                    <a:srgbClr val="FFFFFF"/>
                  </a:solidFill>
                  <a:latin typeface="+mj-lt"/>
                </a:rPr>
                <a:t>) : e</a:t>
              </a:r>
              <a:r>
                <a:rPr lang="fr-FR" sz="2200" baseline="30000" dirty="0" smtClean="0">
                  <a:solidFill>
                    <a:srgbClr val="FFFFFF"/>
                  </a:solidFill>
                  <a:latin typeface="+mj-lt"/>
                </a:rPr>
                <a:t>-</a:t>
              </a:r>
              <a:endParaRPr lang="fr-FR" sz="2200" baseline="30000" dirty="0">
                <a:solidFill>
                  <a:srgbClr val="FFFFFF"/>
                </a:solidFill>
                <a:latin typeface="+mj-lt"/>
              </a:endParaRPr>
            </a:p>
            <a:p>
              <a:pPr algn="ctr"/>
              <a:r>
                <a:rPr lang="en-GB" sz="2200" dirty="0" smtClean="0">
                  <a:solidFill>
                    <a:srgbClr val="FFFFFF"/>
                  </a:solidFill>
                  <a:latin typeface="+mj-lt"/>
                </a:rPr>
                <a:t>Time Of Flight (TOF): </a:t>
              </a:r>
              <a:r>
                <a:rPr lang="en-GB" sz="2200" dirty="0" err="1" smtClean="0">
                  <a:solidFill>
                    <a:srgbClr val="FFFFFF"/>
                  </a:solidFill>
                  <a:latin typeface="+mj-lt"/>
                </a:rPr>
                <a:t>pid</a:t>
              </a:r>
              <a:endParaRPr lang="fr-FR" sz="2200" dirty="0">
                <a:solidFill>
                  <a:srgbClr val="FFFFFF"/>
                </a:solidFill>
                <a:latin typeface="+mj-lt"/>
              </a:endParaRPr>
            </a:p>
          </p:txBody>
        </p:sp>
        <p:sp>
          <p:nvSpPr>
            <p:cNvPr id="103452" name="Line 28"/>
            <p:cNvSpPr>
              <a:spLocks noChangeShapeType="1"/>
            </p:cNvSpPr>
            <p:nvPr/>
          </p:nvSpPr>
          <p:spPr bwMode="auto">
            <a:xfrm flipH="1" flipV="1">
              <a:off x="1882" y="3385"/>
              <a:ext cx="1905" cy="45"/>
            </a:xfrm>
            <a:prstGeom prst="line">
              <a:avLst/>
            </a:prstGeom>
            <a:noFill/>
            <a:ln w="28575">
              <a:solidFill>
                <a:srgbClr val="FF0000"/>
              </a:solidFill>
              <a:round/>
              <a:headEnd/>
              <a:tailEnd type="triangle" w="med" len="med"/>
            </a:ln>
            <a:effectLst/>
          </p:spPr>
          <p:txBody>
            <a:bodyPr>
              <a:prstTxWarp prst="textNoShape">
                <a:avLst/>
              </a:prstTxWarp>
            </a:bodyPr>
            <a:lstStyle/>
            <a:p>
              <a:endParaRPr lang="fr-FR"/>
            </a:p>
          </p:txBody>
        </p:sp>
      </p:grpSp>
      <p:sp>
        <p:nvSpPr>
          <p:cNvPr id="2" name="Date Placeholder 1"/>
          <p:cNvSpPr>
            <a:spLocks noGrp="1"/>
          </p:cNvSpPr>
          <p:nvPr>
            <p:ph type="dt" sz="half" idx="10"/>
          </p:nvPr>
        </p:nvSpPr>
        <p:spPr/>
        <p:txBody>
          <a:bodyPr/>
          <a:lstStyle/>
          <a:p>
            <a:r>
              <a:rPr lang="en-GB" smtClean="0"/>
              <a:t>CERN 17.3.2015 </a:t>
            </a:r>
            <a:endParaRPr lang="en-US"/>
          </a:p>
        </p:txBody>
      </p:sp>
      <p:sp>
        <p:nvSpPr>
          <p:cNvPr id="3" name="Footer Placeholder 2"/>
          <p:cNvSpPr>
            <a:spLocks noGrp="1"/>
          </p:cNvSpPr>
          <p:nvPr>
            <p:ph type="ftr" sz="quarter" idx="11"/>
          </p:nvPr>
        </p:nvSpPr>
        <p:spPr/>
        <p:txBody>
          <a:bodyPr/>
          <a:lstStyle/>
          <a:p>
            <a:r>
              <a:rPr lang="el-GR" smtClean="0"/>
              <a:t>Δέσποινα Χατζηφωτιάδου</a:t>
            </a:r>
            <a:endParaRPr lang="en-US"/>
          </a:p>
        </p:txBody>
      </p:sp>
    </p:spTree>
    <p:extLst>
      <p:ext uri="{BB962C8B-B14F-4D97-AF65-F5344CB8AC3E}">
        <p14:creationId xmlns:p14="http://schemas.microsoft.com/office/powerpoint/2010/main" val="12961634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3454"/>
                                        </p:tgtEl>
                                        <p:attrNameLst>
                                          <p:attrName>style.visibility</p:attrName>
                                        </p:attrNameLst>
                                      </p:cBhvr>
                                      <p:to>
                                        <p:strVal val="visible"/>
                                      </p:to>
                                    </p:set>
                                    <p:anim calcmode="lin" valueType="num">
                                      <p:cBhvr>
                                        <p:cTn id="7" dur="500" fill="hold"/>
                                        <p:tgtEl>
                                          <p:spTgt spid="103454"/>
                                        </p:tgtEl>
                                        <p:attrNameLst>
                                          <p:attrName>ppt_w</p:attrName>
                                        </p:attrNameLst>
                                      </p:cBhvr>
                                      <p:tavLst>
                                        <p:tav tm="0">
                                          <p:val>
                                            <p:fltVal val="0"/>
                                          </p:val>
                                        </p:tav>
                                        <p:tav tm="100000">
                                          <p:val>
                                            <p:strVal val="#ppt_w"/>
                                          </p:val>
                                        </p:tav>
                                      </p:tavLst>
                                    </p:anim>
                                    <p:anim calcmode="lin" valueType="num">
                                      <p:cBhvr>
                                        <p:cTn id="8" dur="500" fill="hold"/>
                                        <p:tgtEl>
                                          <p:spTgt spid="10345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9" presetClass="emph" presetSubtype="0" nodeType="clickEffect">
                                  <p:stCondLst>
                                    <p:cond delay="0"/>
                                  </p:stCondLst>
                                  <p:childTnLst>
                                    <p:set>
                                      <p:cBhvr rctx="PPT">
                                        <p:cTn id="12" dur="indefinite"/>
                                        <p:tgtEl>
                                          <p:spTgt spid="103454"/>
                                        </p:tgtEl>
                                        <p:attrNameLst>
                                          <p:attrName>style.opacity</p:attrName>
                                        </p:attrNameLst>
                                      </p:cBhvr>
                                      <p:to>
                                        <p:strVal val="0.5"/>
                                      </p:to>
                                    </p:set>
                                    <p:animEffect filter="image" prLst="opacity: 0.5">
                                      <p:cBhvr rctx="IE">
                                        <p:cTn id="13" dur="indefinite"/>
                                        <p:tgtEl>
                                          <p:spTgt spid="103454"/>
                                        </p:tgtEl>
                                      </p:cBhvr>
                                    </p:animEffect>
                                  </p:childTnLst>
                                </p:cTn>
                              </p:par>
                              <p:par>
                                <p:cTn id="14" presetID="23" presetClass="entr" presetSubtype="16" fill="hold" nodeType="withEffect">
                                  <p:stCondLst>
                                    <p:cond delay="0"/>
                                  </p:stCondLst>
                                  <p:childTnLst>
                                    <p:set>
                                      <p:cBhvr>
                                        <p:cTn id="15" dur="1" fill="hold">
                                          <p:stCondLst>
                                            <p:cond delay="0"/>
                                          </p:stCondLst>
                                        </p:cTn>
                                        <p:tgtEl>
                                          <p:spTgt spid="103449"/>
                                        </p:tgtEl>
                                        <p:attrNameLst>
                                          <p:attrName>style.visibility</p:attrName>
                                        </p:attrNameLst>
                                      </p:cBhvr>
                                      <p:to>
                                        <p:strVal val="visible"/>
                                      </p:to>
                                    </p:set>
                                    <p:anim calcmode="lin" valueType="num">
                                      <p:cBhvr>
                                        <p:cTn id="16" dur="500" fill="hold"/>
                                        <p:tgtEl>
                                          <p:spTgt spid="103449"/>
                                        </p:tgtEl>
                                        <p:attrNameLst>
                                          <p:attrName>ppt_w</p:attrName>
                                        </p:attrNameLst>
                                      </p:cBhvr>
                                      <p:tavLst>
                                        <p:tav tm="0">
                                          <p:val>
                                            <p:fltVal val="0"/>
                                          </p:val>
                                        </p:tav>
                                        <p:tav tm="100000">
                                          <p:val>
                                            <p:strVal val="#ppt_w"/>
                                          </p:val>
                                        </p:tav>
                                      </p:tavLst>
                                    </p:anim>
                                    <p:anim calcmode="lin" valueType="num">
                                      <p:cBhvr>
                                        <p:cTn id="17" dur="500" fill="hold"/>
                                        <p:tgtEl>
                                          <p:spTgt spid="103449"/>
                                        </p:tgtEl>
                                        <p:attrNameLst>
                                          <p:attrName>ppt_h</p:attrName>
                                        </p:attrNameLst>
                                      </p:cBhvr>
                                      <p:tavLst>
                                        <p:tav tm="0">
                                          <p:val>
                                            <p:fltVal val="0"/>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9" presetClass="emph" presetSubtype="0" nodeType="clickEffect">
                                  <p:stCondLst>
                                    <p:cond delay="0"/>
                                  </p:stCondLst>
                                  <p:childTnLst>
                                    <p:set>
                                      <p:cBhvr rctx="PPT">
                                        <p:cTn id="21" dur="indefinite"/>
                                        <p:tgtEl>
                                          <p:spTgt spid="103449"/>
                                        </p:tgtEl>
                                        <p:attrNameLst>
                                          <p:attrName>style.opacity</p:attrName>
                                        </p:attrNameLst>
                                      </p:cBhvr>
                                      <p:to>
                                        <p:strVal val="0.5"/>
                                      </p:to>
                                    </p:set>
                                    <p:animEffect filter="image" prLst="opacity: 0.5">
                                      <p:cBhvr rctx="IE">
                                        <p:cTn id="22" dur="indefinite"/>
                                        <p:tgtEl>
                                          <p:spTgt spid="103449"/>
                                        </p:tgtEl>
                                      </p:cBhvr>
                                    </p:animEffect>
                                  </p:childTnLst>
                                </p:cTn>
                              </p:par>
                              <p:par>
                                <p:cTn id="23" presetID="23" presetClass="entr" presetSubtype="16" fill="hold" nodeType="withEffect">
                                  <p:stCondLst>
                                    <p:cond delay="0"/>
                                  </p:stCondLst>
                                  <p:childTnLst>
                                    <p:set>
                                      <p:cBhvr>
                                        <p:cTn id="24" dur="1" fill="hold">
                                          <p:stCondLst>
                                            <p:cond delay="0"/>
                                          </p:stCondLst>
                                        </p:cTn>
                                        <p:tgtEl>
                                          <p:spTgt spid="103453"/>
                                        </p:tgtEl>
                                        <p:attrNameLst>
                                          <p:attrName>style.visibility</p:attrName>
                                        </p:attrNameLst>
                                      </p:cBhvr>
                                      <p:to>
                                        <p:strVal val="visible"/>
                                      </p:to>
                                    </p:set>
                                    <p:anim calcmode="lin" valueType="num">
                                      <p:cBhvr>
                                        <p:cTn id="25" dur="500" fill="hold"/>
                                        <p:tgtEl>
                                          <p:spTgt spid="103453"/>
                                        </p:tgtEl>
                                        <p:attrNameLst>
                                          <p:attrName>ppt_w</p:attrName>
                                        </p:attrNameLst>
                                      </p:cBhvr>
                                      <p:tavLst>
                                        <p:tav tm="0">
                                          <p:val>
                                            <p:fltVal val="0"/>
                                          </p:val>
                                        </p:tav>
                                        <p:tav tm="100000">
                                          <p:val>
                                            <p:strVal val="#ppt_w"/>
                                          </p:val>
                                        </p:tav>
                                      </p:tavLst>
                                    </p:anim>
                                    <p:anim calcmode="lin" valueType="num">
                                      <p:cBhvr>
                                        <p:cTn id="26" dur="500" fill="hold"/>
                                        <p:tgtEl>
                                          <p:spTgt spid="10345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Espace réservé du numéro de diapositive 5"/>
          <p:cNvSpPr>
            <a:spLocks noGrp="1"/>
          </p:cNvSpPr>
          <p:nvPr>
            <p:ph type="sldNum" sz="quarter" idx="12"/>
          </p:nvPr>
        </p:nvSpPr>
        <p:spPr/>
        <p:txBody>
          <a:bodyPr/>
          <a:lstStyle/>
          <a:p>
            <a:fld id="{7997178F-C37B-1246-B68A-C0269D961F85}" type="slidenum">
              <a:rPr lang="en-US"/>
              <a:pPr/>
              <a:t>36</a:t>
            </a:fld>
            <a:endParaRPr lang="en-US"/>
          </a:p>
        </p:txBody>
      </p:sp>
      <p:sp>
        <p:nvSpPr>
          <p:cNvPr id="107522" name="Rectangle 2"/>
          <p:cNvSpPr>
            <a:spLocks noGrp="1" noChangeArrowheads="1"/>
          </p:cNvSpPr>
          <p:nvPr>
            <p:ph type="title"/>
          </p:nvPr>
        </p:nvSpPr>
        <p:spPr/>
        <p:txBody>
          <a:bodyPr>
            <a:normAutofit/>
          </a:bodyPr>
          <a:lstStyle/>
          <a:p>
            <a:pPr algn="l"/>
            <a:r>
              <a:rPr lang="fr-FR" sz="2800" dirty="0">
                <a:solidFill>
                  <a:schemeClr val="bg1"/>
                </a:solidFill>
              </a:rPr>
              <a:t>… </a:t>
            </a:r>
            <a:r>
              <a:rPr lang="el-GR" sz="2800" dirty="0" smtClean="0">
                <a:solidFill>
                  <a:schemeClr val="bg1"/>
                </a:solidFill>
              </a:rPr>
              <a:t>και μερικοί πιο εξειδικευμένοι ανιχνευτές</a:t>
            </a:r>
            <a:endParaRPr lang="fr-FR" sz="2800" dirty="0">
              <a:solidFill>
                <a:schemeClr val="bg1"/>
              </a:solidFill>
            </a:endParaRPr>
          </a:p>
        </p:txBody>
      </p:sp>
      <p:pic>
        <p:nvPicPr>
          <p:cNvPr id="107525" name="Picture 5" descr="al_2k3_g2"/>
          <p:cNvPicPr>
            <a:picLocks noGrp="1" noChangeAspect="1" noChangeArrowheads="1"/>
          </p:cNvPicPr>
          <p:nvPr>
            <p:ph idx="1"/>
          </p:nvPr>
        </p:nvPicPr>
        <p:blipFill>
          <a:blip r:embed="rId3" cstate="screen">
            <a:extLst>
              <a:ext uri="{28A0092B-C50C-407E-A947-70E740481C1C}">
                <a14:useLocalDpi xmlns:a14="http://schemas.microsoft.com/office/drawing/2010/main"/>
              </a:ext>
            </a:extLst>
          </a:blip>
          <a:srcRect/>
          <a:stretch>
            <a:fillRect/>
          </a:stretch>
        </p:blipFill>
        <p:spPr>
          <a:xfrm>
            <a:off x="179388" y="1455738"/>
            <a:ext cx="6337300" cy="4637087"/>
          </a:xfrm>
          <a:noFill/>
          <a:ln/>
        </p:spPr>
      </p:pic>
      <p:sp>
        <p:nvSpPr>
          <p:cNvPr id="107527" name="Text Box 7"/>
          <p:cNvSpPr txBox="1">
            <a:spLocks noChangeArrowheads="1"/>
          </p:cNvSpPr>
          <p:nvPr/>
        </p:nvSpPr>
        <p:spPr bwMode="auto">
          <a:xfrm>
            <a:off x="6732588" y="1700213"/>
            <a:ext cx="2376487" cy="2031325"/>
          </a:xfrm>
          <a:prstGeom prst="rect">
            <a:avLst/>
          </a:prstGeom>
          <a:noFill/>
          <a:ln w="9525">
            <a:solidFill>
              <a:schemeClr val="tx1"/>
            </a:solidFill>
            <a:miter lim="800000"/>
            <a:headEnd/>
            <a:tailEnd/>
          </a:ln>
          <a:effectLst/>
        </p:spPr>
        <p:txBody>
          <a:bodyPr>
            <a:prstTxWarp prst="textNoShape">
              <a:avLst/>
            </a:prstTxWarp>
            <a:spAutoFit/>
          </a:bodyPr>
          <a:lstStyle/>
          <a:p>
            <a:r>
              <a:rPr lang="el-GR" dirty="0" smtClean="0">
                <a:solidFill>
                  <a:schemeClr val="bg1"/>
                </a:solidFill>
                <a:latin typeface="+mj-lt"/>
              </a:rPr>
              <a:t>Φασματόμετρο μιονίων</a:t>
            </a:r>
            <a:r>
              <a:rPr lang="fr-FR" dirty="0" smtClean="0">
                <a:solidFill>
                  <a:schemeClr val="bg1"/>
                </a:solidFill>
                <a:latin typeface="+mj-lt"/>
              </a:rPr>
              <a:t> </a:t>
            </a:r>
            <a:r>
              <a:rPr lang="fr-FR" dirty="0">
                <a:solidFill>
                  <a:schemeClr val="bg1"/>
                </a:solidFill>
                <a:latin typeface="+mj-lt"/>
              </a:rPr>
              <a:t>:</a:t>
            </a:r>
          </a:p>
          <a:p>
            <a:pPr>
              <a:buFontTx/>
              <a:buChar char="•"/>
            </a:pPr>
            <a:r>
              <a:rPr lang="fr-FR" dirty="0">
                <a:solidFill>
                  <a:schemeClr val="bg1"/>
                </a:solidFill>
                <a:latin typeface="+mj-lt"/>
              </a:rPr>
              <a:t> </a:t>
            </a:r>
            <a:r>
              <a:rPr lang="el-GR" dirty="0" smtClean="0">
                <a:solidFill>
                  <a:schemeClr val="bg1"/>
                </a:solidFill>
                <a:latin typeface="+mj-lt"/>
              </a:rPr>
              <a:t>Απορροφητής</a:t>
            </a:r>
            <a:endParaRPr lang="fr-FR" dirty="0">
              <a:solidFill>
                <a:schemeClr val="bg1"/>
              </a:solidFill>
              <a:latin typeface="+mj-lt"/>
            </a:endParaRPr>
          </a:p>
          <a:p>
            <a:pPr>
              <a:buFontTx/>
              <a:buChar char="•"/>
            </a:pPr>
            <a:r>
              <a:rPr lang="fr-FR" dirty="0">
                <a:solidFill>
                  <a:schemeClr val="bg1"/>
                </a:solidFill>
                <a:latin typeface="+mj-lt"/>
              </a:rPr>
              <a:t> </a:t>
            </a:r>
            <a:r>
              <a:rPr lang="el-GR" dirty="0" smtClean="0">
                <a:solidFill>
                  <a:schemeClr val="bg1"/>
                </a:solidFill>
                <a:latin typeface="+mj-lt"/>
              </a:rPr>
              <a:t>Μαγνητ. δίπολο</a:t>
            </a:r>
            <a:endParaRPr lang="fr-FR" dirty="0">
              <a:solidFill>
                <a:schemeClr val="bg1"/>
              </a:solidFill>
              <a:latin typeface="+mj-lt"/>
            </a:endParaRPr>
          </a:p>
          <a:p>
            <a:pPr>
              <a:buFontTx/>
              <a:buChar char="•"/>
            </a:pPr>
            <a:r>
              <a:rPr lang="fr-FR" dirty="0">
                <a:solidFill>
                  <a:schemeClr val="bg1"/>
                </a:solidFill>
                <a:latin typeface="+mj-lt"/>
              </a:rPr>
              <a:t> </a:t>
            </a:r>
            <a:r>
              <a:rPr lang="el-GR" dirty="0" smtClean="0">
                <a:solidFill>
                  <a:schemeClr val="bg1"/>
                </a:solidFill>
                <a:latin typeface="+mj-lt"/>
              </a:rPr>
              <a:t>Ανιχν. Ιχνών μ</a:t>
            </a:r>
            <a:endParaRPr lang="fr-FR" dirty="0">
              <a:solidFill>
                <a:schemeClr val="bg1"/>
              </a:solidFill>
              <a:latin typeface="+mj-lt"/>
            </a:endParaRPr>
          </a:p>
          <a:p>
            <a:pPr>
              <a:buFontTx/>
              <a:buChar char="•"/>
            </a:pPr>
            <a:r>
              <a:rPr lang="fr-FR" dirty="0">
                <a:solidFill>
                  <a:schemeClr val="bg1"/>
                </a:solidFill>
                <a:latin typeface="+mj-lt"/>
              </a:rPr>
              <a:t> </a:t>
            </a:r>
            <a:r>
              <a:rPr lang="el-GR" dirty="0" smtClean="0">
                <a:solidFill>
                  <a:schemeClr val="bg1"/>
                </a:solidFill>
                <a:latin typeface="+mj-lt"/>
              </a:rPr>
              <a:t>Φίλτρο</a:t>
            </a:r>
            <a:endParaRPr lang="fr-FR" dirty="0">
              <a:solidFill>
                <a:schemeClr val="bg1"/>
              </a:solidFill>
              <a:latin typeface="+mj-lt"/>
            </a:endParaRPr>
          </a:p>
          <a:p>
            <a:pPr>
              <a:buFontTx/>
              <a:buChar char="•"/>
            </a:pPr>
            <a:r>
              <a:rPr lang="fr-FR" dirty="0">
                <a:solidFill>
                  <a:schemeClr val="bg1"/>
                </a:solidFill>
                <a:latin typeface="+mj-lt"/>
              </a:rPr>
              <a:t> Trigger</a:t>
            </a:r>
          </a:p>
        </p:txBody>
      </p:sp>
      <p:sp>
        <p:nvSpPr>
          <p:cNvPr id="107528" name="Line 8"/>
          <p:cNvSpPr>
            <a:spLocks noChangeShapeType="1"/>
          </p:cNvSpPr>
          <p:nvPr/>
        </p:nvSpPr>
        <p:spPr bwMode="auto">
          <a:xfrm flipH="1">
            <a:off x="3203575" y="2420938"/>
            <a:ext cx="3600450" cy="1295400"/>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29" name="Line 9"/>
          <p:cNvSpPr>
            <a:spLocks noChangeShapeType="1"/>
          </p:cNvSpPr>
          <p:nvPr/>
        </p:nvSpPr>
        <p:spPr bwMode="auto">
          <a:xfrm flipH="1">
            <a:off x="3851275" y="2781300"/>
            <a:ext cx="2952750" cy="1439863"/>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30" name="Line 10"/>
          <p:cNvSpPr>
            <a:spLocks noChangeShapeType="1"/>
          </p:cNvSpPr>
          <p:nvPr/>
        </p:nvSpPr>
        <p:spPr bwMode="auto">
          <a:xfrm flipH="1">
            <a:off x="4643438" y="2997200"/>
            <a:ext cx="2160587" cy="935038"/>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31" name="Line 11"/>
          <p:cNvSpPr>
            <a:spLocks noChangeShapeType="1"/>
          </p:cNvSpPr>
          <p:nvPr/>
        </p:nvSpPr>
        <p:spPr bwMode="auto">
          <a:xfrm flipH="1">
            <a:off x="4643438" y="3284538"/>
            <a:ext cx="2160587" cy="1008062"/>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32" name="Line 12"/>
          <p:cNvSpPr>
            <a:spLocks noChangeShapeType="1"/>
          </p:cNvSpPr>
          <p:nvPr/>
        </p:nvSpPr>
        <p:spPr bwMode="auto">
          <a:xfrm flipH="1">
            <a:off x="5003800" y="3573463"/>
            <a:ext cx="1800225" cy="1008062"/>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grpSp>
        <p:nvGrpSpPr>
          <p:cNvPr id="107537" name="Group 17"/>
          <p:cNvGrpSpPr>
            <a:grpSpLocks/>
          </p:cNvGrpSpPr>
          <p:nvPr/>
        </p:nvGrpSpPr>
        <p:grpSpPr bwMode="auto">
          <a:xfrm>
            <a:off x="2051050" y="3644900"/>
            <a:ext cx="7058027" cy="1438275"/>
            <a:chOff x="1292" y="2296"/>
            <a:chExt cx="4446" cy="906"/>
          </a:xfrm>
        </p:grpSpPr>
        <p:sp>
          <p:nvSpPr>
            <p:cNvPr id="107534" name="Line 14"/>
            <p:cNvSpPr>
              <a:spLocks noChangeShapeType="1"/>
            </p:cNvSpPr>
            <p:nvPr/>
          </p:nvSpPr>
          <p:spPr bwMode="auto">
            <a:xfrm flipH="1" flipV="1">
              <a:off x="1292" y="2296"/>
              <a:ext cx="3176" cy="590"/>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grpSp>
          <p:nvGrpSpPr>
            <p:cNvPr id="107536" name="Group 16"/>
            <p:cNvGrpSpPr>
              <a:grpSpLocks/>
            </p:cNvGrpSpPr>
            <p:nvPr/>
          </p:nvGrpSpPr>
          <p:grpSpPr bwMode="auto">
            <a:xfrm>
              <a:off x="1474" y="2795"/>
              <a:ext cx="4264" cy="407"/>
              <a:chOff x="1474" y="2795"/>
              <a:chExt cx="4264" cy="407"/>
            </a:xfrm>
          </p:grpSpPr>
          <p:sp>
            <p:nvSpPr>
              <p:cNvPr id="107533" name="Text Box 13"/>
              <p:cNvSpPr txBox="1">
                <a:spLocks noChangeArrowheads="1"/>
              </p:cNvSpPr>
              <p:nvPr/>
            </p:nvSpPr>
            <p:spPr bwMode="auto">
              <a:xfrm>
                <a:off x="4468" y="2795"/>
                <a:ext cx="1270" cy="407"/>
              </a:xfrm>
              <a:prstGeom prst="rect">
                <a:avLst/>
              </a:prstGeom>
              <a:noFill/>
              <a:ln w="9525">
                <a:solidFill>
                  <a:schemeClr val="tx1"/>
                </a:solidFill>
                <a:miter lim="800000"/>
                <a:headEnd/>
                <a:tailEnd/>
              </a:ln>
              <a:effectLst/>
            </p:spPr>
            <p:txBody>
              <a:bodyPr wrap="square">
                <a:prstTxWarp prst="textNoShape">
                  <a:avLst/>
                </a:prstTxWarp>
                <a:spAutoFit/>
              </a:bodyPr>
              <a:lstStyle/>
              <a:p>
                <a:r>
                  <a:rPr lang="el-GR" dirty="0" smtClean="0">
                    <a:solidFill>
                      <a:srgbClr val="FFFFFF"/>
                    </a:solidFill>
                    <a:latin typeface="+mj-lt"/>
                  </a:rPr>
                  <a:t>Ανιχνευτές φωτονίων</a:t>
                </a:r>
                <a:endParaRPr lang="en-US" dirty="0">
                  <a:solidFill>
                    <a:srgbClr val="FFFFFF"/>
                  </a:solidFill>
                  <a:latin typeface="+mj-lt"/>
                </a:endParaRPr>
              </a:p>
            </p:txBody>
          </p:sp>
          <p:sp>
            <p:nvSpPr>
              <p:cNvPr id="107535" name="Line 15"/>
              <p:cNvSpPr>
                <a:spLocks noChangeShapeType="1"/>
              </p:cNvSpPr>
              <p:nvPr/>
            </p:nvSpPr>
            <p:spPr bwMode="auto">
              <a:xfrm flipH="1" flipV="1">
                <a:off x="1474" y="2840"/>
                <a:ext cx="2994" cy="46"/>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grpSp>
      </p:grpSp>
      <p:sp>
        <p:nvSpPr>
          <p:cNvPr id="2" name="Date Placeholder 1"/>
          <p:cNvSpPr>
            <a:spLocks noGrp="1"/>
          </p:cNvSpPr>
          <p:nvPr>
            <p:ph type="dt" sz="half" idx="10"/>
          </p:nvPr>
        </p:nvSpPr>
        <p:spPr/>
        <p:txBody>
          <a:bodyPr/>
          <a:lstStyle/>
          <a:p>
            <a:r>
              <a:rPr lang="en-GB" smtClean="0"/>
              <a:t>CERN 17.3.2015 </a:t>
            </a:r>
            <a:endParaRPr lang="en-US"/>
          </a:p>
        </p:txBody>
      </p:sp>
      <p:sp>
        <p:nvSpPr>
          <p:cNvPr id="3" name="Footer Placeholder 2"/>
          <p:cNvSpPr>
            <a:spLocks noGrp="1"/>
          </p:cNvSpPr>
          <p:nvPr>
            <p:ph type="ftr" sz="quarter" idx="11"/>
          </p:nvPr>
        </p:nvSpPr>
        <p:spPr/>
        <p:txBody>
          <a:bodyPr/>
          <a:lstStyle/>
          <a:p>
            <a:r>
              <a:rPr lang="el-GR" smtClean="0"/>
              <a:t>Δέσποινα Χατζηφωτιάδου</a:t>
            </a:r>
            <a:endParaRPr lang="en-US"/>
          </a:p>
        </p:txBody>
      </p:sp>
    </p:spTree>
    <p:extLst>
      <p:ext uri="{BB962C8B-B14F-4D97-AF65-F5344CB8AC3E}">
        <p14:creationId xmlns:p14="http://schemas.microsoft.com/office/powerpoint/2010/main" val="39620660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7527">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75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9" presetClass="emph" presetSubtype="0" nodeType="clickEffect">
                                  <p:stCondLst>
                                    <p:cond delay="0"/>
                                  </p:stCondLst>
                                  <p:childTnLst>
                                    <p:set>
                                      <p:cBhvr rctx="PPT">
                                        <p:cTn id="12" dur="indefinite"/>
                                        <p:tgtEl>
                                          <p:spTgt spid="107527">
                                            <p:txEl>
                                              <p:pRg st="1" end="1"/>
                                            </p:txEl>
                                          </p:spTgt>
                                        </p:tgtEl>
                                        <p:attrNameLst>
                                          <p:attrName>style.opacity</p:attrName>
                                        </p:attrNameLst>
                                      </p:cBhvr>
                                      <p:to>
                                        <p:strVal val="0.5"/>
                                      </p:to>
                                    </p:set>
                                    <p:animEffect filter="image" prLst="opacity: 0.5">
                                      <p:cBhvr rctx="IE">
                                        <p:cTn id="13" dur="indefinite"/>
                                        <p:tgtEl>
                                          <p:spTgt spid="107527">
                                            <p:txEl>
                                              <p:pRg st="1" end="1"/>
                                            </p:txEl>
                                          </p:spTgt>
                                        </p:tgtEl>
                                      </p:cBhvr>
                                    </p:animEffect>
                                  </p:childTnLst>
                                </p:cTn>
                              </p:par>
                              <p:par>
                                <p:cTn id="14" presetID="1" presetClass="exit" presetSubtype="0" fill="hold" grpId="1" nodeType="withEffect">
                                  <p:stCondLst>
                                    <p:cond delay="0"/>
                                  </p:stCondLst>
                                  <p:childTnLst>
                                    <p:set>
                                      <p:cBhvr>
                                        <p:cTn id="15" dur="1" fill="hold">
                                          <p:stCondLst>
                                            <p:cond delay="0"/>
                                          </p:stCondLst>
                                        </p:cTn>
                                        <p:tgtEl>
                                          <p:spTgt spid="107528"/>
                                        </p:tgtEl>
                                        <p:attrNameLst>
                                          <p:attrName>style.visibility</p:attrName>
                                        </p:attrNameLst>
                                      </p:cBhvr>
                                      <p:to>
                                        <p:strVal val="hidden"/>
                                      </p:to>
                                    </p:set>
                                  </p:childTnLst>
                                </p:cTn>
                              </p:par>
                              <p:par>
                                <p:cTn id="16" presetID="1" presetClass="entr" presetSubtype="0" fill="hold" nodeType="withEffect">
                                  <p:stCondLst>
                                    <p:cond delay="0"/>
                                  </p:stCondLst>
                                  <p:childTnLst>
                                    <p:set>
                                      <p:cBhvr>
                                        <p:cTn id="17" dur="1" fill="hold">
                                          <p:stCondLst>
                                            <p:cond delay="0"/>
                                          </p:stCondLst>
                                        </p:cTn>
                                        <p:tgtEl>
                                          <p:spTgt spid="107527">
                                            <p:txEl>
                                              <p:pRg st="2" end="2"/>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0752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9" presetClass="emph" presetSubtype="0" nodeType="clickEffect">
                                  <p:stCondLst>
                                    <p:cond delay="0"/>
                                  </p:stCondLst>
                                  <p:childTnLst>
                                    <p:set>
                                      <p:cBhvr rctx="PPT">
                                        <p:cTn id="23" dur="indefinite"/>
                                        <p:tgtEl>
                                          <p:spTgt spid="107527">
                                            <p:txEl>
                                              <p:pRg st="2" end="2"/>
                                            </p:txEl>
                                          </p:spTgt>
                                        </p:tgtEl>
                                        <p:attrNameLst>
                                          <p:attrName>style.opacity</p:attrName>
                                        </p:attrNameLst>
                                      </p:cBhvr>
                                      <p:to>
                                        <p:strVal val="0.5"/>
                                      </p:to>
                                    </p:set>
                                    <p:animEffect filter="image" prLst="opacity: 0.5">
                                      <p:cBhvr rctx="IE">
                                        <p:cTn id="24" dur="indefinite"/>
                                        <p:tgtEl>
                                          <p:spTgt spid="107527">
                                            <p:txEl>
                                              <p:pRg st="2" end="2"/>
                                            </p:txEl>
                                          </p:spTgt>
                                        </p:tgtEl>
                                      </p:cBhvr>
                                    </p:animEffect>
                                  </p:childTnLst>
                                </p:cTn>
                              </p:par>
                              <p:par>
                                <p:cTn id="25" presetID="1" presetClass="exit" presetSubtype="0" fill="hold" grpId="1" nodeType="withEffect">
                                  <p:stCondLst>
                                    <p:cond delay="0"/>
                                  </p:stCondLst>
                                  <p:childTnLst>
                                    <p:set>
                                      <p:cBhvr>
                                        <p:cTn id="26" dur="1" fill="hold">
                                          <p:stCondLst>
                                            <p:cond delay="0"/>
                                          </p:stCondLst>
                                        </p:cTn>
                                        <p:tgtEl>
                                          <p:spTgt spid="107529"/>
                                        </p:tgtEl>
                                        <p:attrNameLst>
                                          <p:attrName>style.visibility</p:attrName>
                                        </p:attrNameLst>
                                      </p:cBhvr>
                                      <p:to>
                                        <p:strVal val="hidden"/>
                                      </p:to>
                                    </p:set>
                                  </p:childTnLst>
                                </p:cTn>
                              </p:par>
                              <p:par>
                                <p:cTn id="27" presetID="1" presetClass="entr" presetSubtype="0" fill="hold" nodeType="withEffect">
                                  <p:stCondLst>
                                    <p:cond delay="0"/>
                                  </p:stCondLst>
                                  <p:childTnLst>
                                    <p:set>
                                      <p:cBhvr>
                                        <p:cTn id="28" dur="1" fill="hold">
                                          <p:stCondLst>
                                            <p:cond delay="0"/>
                                          </p:stCondLst>
                                        </p:cTn>
                                        <p:tgtEl>
                                          <p:spTgt spid="107527">
                                            <p:txEl>
                                              <p:pRg st="3" end="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75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9" presetClass="emph" presetSubtype="0" nodeType="clickEffect">
                                  <p:stCondLst>
                                    <p:cond delay="0"/>
                                  </p:stCondLst>
                                  <p:childTnLst>
                                    <p:set>
                                      <p:cBhvr rctx="PPT">
                                        <p:cTn id="34" dur="indefinite"/>
                                        <p:tgtEl>
                                          <p:spTgt spid="107527">
                                            <p:txEl>
                                              <p:pRg st="3" end="3"/>
                                            </p:txEl>
                                          </p:spTgt>
                                        </p:tgtEl>
                                        <p:attrNameLst>
                                          <p:attrName>style.opacity</p:attrName>
                                        </p:attrNameLst>
                                      </p:cBhvr>
                                      <p:to>
                                        <p:strVal val="0.5"/>
                                      </p:to>
                                    </p:set>
                                    <p:animEffect filter="image" prLst="opacity: 0.5">
                                      <p:cBhvr rctx="IE">
                                        <p:cTn id="35" dur="indefinite"/>
                                        <p:tgtEl>
                                          <p:spTgt spid="107527">
                                            <p:txEl>
                                              <p:pRg st="3" end="3"/>
                                            </p:txEl>
                                          </p:spTgt>
                                        </p:tgtEl>
                                      </p:cBhvr>
                                    </p:animEffect>
                                  </p:childTnLst>
                                </p:cTn>
                              </p:par>
                              <p:par>
                                <p:cTn id="36" presetID="1" presetClass="exit" presetSubtype="0" fill="hold" grpId="1" nodeType="withEffect">
                                  <p:stCondLst>
                                    <p:cond delay="0"/>
                                  </p:stCondLst>
                                  <p:childTnLst>
                                    <p:set>
                                      <p:cBhvr>
                                        <p:cTn id="37" dur="1" fill="hold">
                                          <p:stCondLst>
                                            <p:cond delay="0"/>
                                          </p:stCondLst>
                                        </p:cTn>
                                        <p:tgtEl>
                                          <p:spTgt spid="107530"/>
                                        </p:tgtEl>
                                        <p:attrNameLst>
                                          <p:attrName>style.visibility</p:attrName>
                                        </p:attrNameLst>
                                      </p:cBhvr>
                                      <p:to>
                                        <p:strVal val="hidden"/>
                                      </p:to>
                                    </p:set>
                                  </p:childTnLst>
                                </p:cTn>
                              </p:par>
                              <p:par>
                                <p:cTn id="38" presetID="1" presetClass="entr" presetSubtype="0" fill="hold" nodeType="withEffect">
                                  <p:stCondLst>
                                    <p:cond delay="0"/>
                                  </p:stCondLst>
                                  <p:childTnLst>
                                    <p:set>
                                      <p:cBhvr>
                                        <p:cTn id="39" dur="1" fill="hold">
                                          <p:stCondLst>
                                            <p:cond delay="0"/>
                                          </p:stCondLst>
                                        </p:cTn>
                                        <p:tgtEl>
                                          <p:spTgt spid="107527">
                                            <p:txEl>
                                              <p:pRg st="4" end="4"/>
                                            </p:txEl>
                                          </p:spTgt>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07531"/>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9" presetClass="emph" presetSubtype="0" nodeType="clickEffect">
                                  <p:stCondLst>
                                    <p:cond delay="0"/>
                                  </p:stCondLst>
                                  <p:childTnLst>
                                    <p:set>
                                      <p:cBhvr rctx="PPT">
                                        <p:cTn id="45" dur="indefinite"/>
                                        <p:tgtEl>
                                          <p:spTgt spid="107527">
                                            <p:txEl>
                                              <p:pRg st="4" end="4"/>
                                            </p:txEl>
                                          </p:spTgt>
                                        </p:tgtEl>
                                        <p:attrNameLst>
                                          <p:attrName>style.opacity</p:attrName>
                                        </p:attrNameLst>
                                      </p:cBhvr>
                                      <p:to>
                                        <p:strVal val="0.5"/>
                                      </p:to>
                                    </p:set>
                                    <p:animEffect filter="image" prLst="opacity: 0.5">
                                      <p:cBhvr rctx="IE">
                                        <p:cTn id="46" dur="indefinite"/>
                                        <p:tgtEl>
                                          <p:spTgt spid="107527">
                                            <p:txEl>
                                              <p:pRg st="4" end="4"/>
                                            </p:txEl>
                                          </p:spTgt>
                                        </p:tgtEl>
                                      </p:cBhvr>
                                    </p:animEffect>
                                  </p:childTnLst>
                                </p:cTn>
                              </p:par>
                              <p:par>
                                <p:cTn id="47" presetID="1" presetClass="entr" presetSubtype="0" fill="hold" nodeType="withEffect">
                                  <p:stCondLst>
                                    <p:cond delay="0"/>
                                  </p:stCondLst>
                                  <p:childTnLst>
                                    <p:set>
                                      <p:cBhvr>
                                        <p:cTn id="48" dur="1" fill="hold">
                                          <p:stCondLst>
                                            <p:cond delay="0"/>
                                          </p:stCondLst>
                                        </p:cTn>
                                        <p:tgtEl>
                                          <p:spTgt spid="107527">
                                            <p:txEl>
                                              <p:pRg st="5" end="5"/>
                                            </p:txEl>
                                          </p:spTgt>
                                        </p:tgtEl>
                                        <p:attrNameLst>
                                          <p:attrName>style.visibility</p:attrName>
                                        </p:attrNameLst>
                                      </p:cBhvr>
                                      <p:to>
                                        <p:strVal val="visible"/>
                                      </p:to>
                                    </p:set>
                                  </p:childTnLst>
                                </p:cTn>
                              </p:par>
                              <p:par>
                                <p:cTn id="49" presetID="1" presetClass="exit" presetSubtype="0" fill="hold" grpId="1" nodeType="withEffect">
                                  <p:stCondLst>
                                    <p:cond delay="0"/>
                                  </p:stCondLst>
                                  <p:childTnLst>
                                    <p:set>
                                      <p:cBhvr>
                                        <p:cTn id="50" dur="1" fill="hold">
                                          <p:stCondLst>
                                            <p:cond delay="0"/>
                                          </p:stCondLst>
                                        </p:cTn>
                                        <p:tgtEl>
                                          <p:spTgt spid="107531"/>
                                        </p:tgtEl>
                                        <p:attrNameLst>
                                          <p:attrName>style.visibility</p:attrName>
                                        </p:attrNameLst>
                                      </p:cBhvr>
                                      <p:to>
                                        <p:strVal val="hidden"/>
                                      </p:to>
                                    </p:set>
                                  </p:childTnLst>
                                </p:cTn>
                              </p:par>
                              <p:par>
                                <p:cTn id="51" presetID="1" presetClass="entr" presetSubtype="0" fill="hold" grpId="0" nodeType="withEffect">
                                  <p:stCondLst>
                                    <p:cond delay="0"/>
                                  </p:stCondLst>
                                  <p:childTnLst>
                                    <p:set>
                                      <p:cBhvr>
                                        <p:cTn id="52" dur="1" fill="hold">
                                          <p:stCondLst>
                                            <p:cond delay="0"/>
                                          </p:stCondLst>
                                        </p:cTn>
                                        <p:tgtEl>
                                          <p:spTgt spid="10753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107532"/>
                                        </p:tgtEl>
                                        <p:attrNameLst>
                                          <p:attrName>style.visibility</p:attrName>
                                        </p:attrNameLst>
                                      </p:cBhvr>
                                      <p:to>
                                        <p:strVal val="hidden"/>
                                      </p:to>
                                    </p:set>
                                  </p:childTnLst>
                                </p:cTn>
                              </p:par>
                              <p:par>
                                <p:cTn id="57" presetID="9" presetClass="emph" presetSubtype="0" nodeType="withEffect">
                                  <p:stCondLst>
                                    <p:cond delay="0"/>
                                  </p:stCondLst>
                                  <p:childTnLst>
                                    <p:set>
                                      <p:cBhvr rctx="PPT">
                                        <p:cTn id="58" dur="indefinite"/>
                                        <p:tgtEl>
                                          <p:spTgt spid="107527">
                                            <p:txEl>
                                              <p:pRg st="5" end="5"/>
                                            </p:txEl>
                                          </p:spTgt>
                                        </p:tgtEl>
                                        <p:attrNameLst>
                                          <p:attrName>style.opacity</p:attrName>
                                        </p:attrNameLst>
                                      </p:cBhvr>
                                      <p:to>
                                        <p:strVal val="0.5"/>
                                      </p:to>
                                    </p:set>
                                    <p:animEffect filter="image" prLst="opacity: 0.5">
                                      <p:cBhvr rctx="IE">
                                        <p:cTn id="59" dur="indefinite"/>
                                        <p:tgtEl>
                                          <p:spTgt spid="107527">
                                            <p:txEl>
                                              <p:pRg st="5" end="5"/>
                                            </p:txEl>
                                          </p:spTgt>
                                        </p:tgtEl>
                                      </p:cBhvr>
                                    </p:animEffect>
                                  </p:childTnLst>
                                </p:cTn>
                              </p:par>
                              <p:par>
                                <p:cTn id="60" presetID="9" presetClass="emph" presetSubtype="0" nodeType="withEffect">
                                  <p:stCondLst>
                                    <p:cond delay="0"/>
                                  </p:stCondLst>
                                  <p:childTnLst>
                                    <p:set>
                                      <p:cBhvr rctx="PPT">
                                        <p:cTn id="61" dur="indefinite"/>
                                        <p:tgtEl>
                                          <p:spTgt spid="107527">
                                            <p:txEl>
                                              <p:pRg st="0" end="0"/>
                                            </p:txEl>
                                          </p:spTgt>
                                        </p:tgtEl>
                                        <p:attrNameLst>
                                          <p:attrName>style.opacity</p:attrName>
                                        </p:attrNameLst>
                                      </p:cBhvr>
                                      <p:to>
                                        <p:strVal val="0.5"/>
                                      </p:to>
                                    </p:set>
                                    <p:animEffect filter="image" prLst="opacity: 0.5">
                                      <p:cBhvr rctx="IE">
                                        <p:cTn id="62" dur="indefinite"/>
                                        <p:tgtEl>
                                          <p:spTgt spid="107527">
                                            <p:txEl>
                                              <p:pRg st="0" end="0"/>
                                            </p:txEl>
                                          </p:spTgt>
                                        </p:tgtEl>
                                      </p:cBhvr>
                                    </p:animEffect>
                                  </p:childTnLst>
                                </p:cTn>
                              </p:par>
                              <p:par>
                                <p:cTn id="63" presetID="1" presetClass="entr" presetSubtype="0" fill="hold" nodeType="withEffect">
                                  <p:stCondLst>
                                    <p:cond delay="0"/>
                                  </p:stCondLst>
                                  <p:childTnLst>
                                    <p:set>
                                      <p:cBhvr>
                                        <p:cTn id="64" dur="1" fill="hold">
                                          <p:stCondLst>
                                            <p:cond delay="0"/>
                                          </p:stCondLst>
                                        </p:cTn>
                                        <p:tgtEl>
                                          <p:spTgt spid="1075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8" grpId="0" animBg="1"/>
      <p:bldP spid="107528" grpId="1" animBg="1"/>
      <p:bldP spid="107529" grpId="0" animBg="1"/>
      <p:bldP spid="107529" grpId="1" animBg="1"/>
      <p:bldP spid="107530" grpId="0" animBg="1"/>
      <p:bldP spid="107530" grpId="1" animBg="1"/>
      <p:bldP spid="107531" grpId="0" animBg="1"/>
      <p:bldP spid="107531" grpId="1" animBg="1"/>
      <p:bldP spid="107532" grpId="0" animBg="1"/>
      <p:bldP spid="107532" grpId="1" animBg="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0000FF">
            <a:alpha val="28000"/>
          </a:srgbClr>
        </a:solidFill>
        <a:effectLst/>
      </p:bgPr>
    </p:bg>
    <p:spTree>
      <p:nvGrpSpPr>
        <p:cNvPr id="1" name=""/>
        <p:cNvGrpSpPr/>
        <p:nvPr/>
      </p:nvGrpSpPr>
      <p:grpSpPr>
        <a:xfrm>
          <a:off x="0" y="0"/>
          <a:ext cx="0" cy="0"/>
          <a:chOff x="0" y="0"/>
          <a:chExt cx="0" cy="0"/>
        </a:xfrm>
      </p:grpSpPr>
      <p:sp>
        <p:nvSpPr>
          <p:cNvPr id="64" name="Espace réservé du numéro de diapositive 5"/>
          <p:cNvSpPr>
            <a:spLocks noGrp="1"/>
          </p:cNvSpPr>
          <p:nvPr>
            <p:ph type="sldNum" sz="quarter" idx="12"/>
          </p:nvPr>
        </p:nvSpPr>
        <p:spPr/>
        <p:txBody>
          <a:bodyPr/>
          <a:lstStyle/>
          <a:p>
            <a:fld id="{16666226-2B3D-7440-BBFD-7CFB1576B538}" type="slidenum">
              <a:rPr lang="en-US"/>
              <a:pPr/>
              <a:t>37</a:t>
            </a:fld>
            <a:endParaRPr lang="en-US"/>
          </a:p>
        </p:txBody>
      </p:sp>
      <p:sp>
        <p:nvSpPr>
          <p:cNvPr id="109570" name="Rectangle 2"/>
          <p:cNvSpPr>
            <a:spLocks noGrp="1" noChangeArrowheads="1"/>
          </p:cNvSpPr>
          <p:nvPr>
            <p:ph type="title"/>
          </p:nvPr>
        </p:nvSpPr>
        <p:spPr/>
        <p:txBody>
          <a:bodyPr>
            <a:normAutofit/>
          </a:bodyPr>
          <a:lstStyle/>
          <a:p>
            <a:r>
              <a:rPr lang="el-GR" sz="2800" dirty="0" smtClean="0"/>
              <a:t>Ανιχνευτές πυριτίου : λειτουργία</a:t>
            </a:r>
            <a:endParaRPr lang="fr-FR" sz="2800" dirty="0"/>
          </a:p>
        </p:txBody>
      </p:sp>
      <p:sp>
        <p:nvSpPr>
          <p:cNvPr id="109571" name="Rectangle 3"/>
          <p:cNvSpPr>
            <a:spLocks noGrp="1" noChangeArrowheads="1"/>
          </p:cNvSpPr>
          <p:nvPr>
            <p:ph type="body" idx="1"/>
          </p:nvPr>
        </p:nvSpPr>
        <p:spPr>
          <a:xfrm>
            <a:off x="457200" y="1600200"/>
            <a:ext cx="8435975" cy="533400"/>
          </a:xfrm>
        </p:spPr>
        <p:txBody>
          <a:bodyPr/>
          <a:lstStyle/>
          <a:p>
            <a:pPr>
              <a:lnSpc>
                <a:spcPct val="80000"/>
              </a:lnSpc>
            </a:pPr>
            <a:r>
              <a:rPr lang="el-GR" sz="1800" dirty="0" smtClean="0"/>
              <a:t>Εσωτερικό σύστημα ανιχνευτών ιχνών</a:t>
            </a:r>
            <a:r>
              <a:rPr lang="fr-FR" sz="1800" dirty="0" smtClean="0"/>
              <a:t>: </a:t>
            </a:r>
            <a:r>
              <a:rPr lang="fr-FR" sz="1800" dirty="0"/>
              <a:t>6 </a:t>
            </a:r>
            <a:r>
              <a:rPr lang="el-GR" sz="1800" dirty="0"/>
              <a:t>στρώματα </a:t>
            </a:r>
            <a:r>
              <a:rPr lang="el-GR" sz="1800" dirty="0" smtClean="0"/>
              <a:t>από διόδους </a:t>
            </a:r>
            <a:r>
              <a:rPr lang="fr-FR" sz="1800" dirty="0" smtClean="0"/>
              <a:t>Si </a:t>
            </a:r>
            <a:r>
              <a:rPr lang="el-GR" sz="1800" dirty="0" smtClean="0"/>
              <a:t>που δίνουν</a:t>
            </a:r>
            <a:r>
              <a:rPr lang="fr-FR" sz="1800" dirty="0" smtClean="0"/>
              <a:t> </a:t>
            </a:r>
            <a:r>
              <a:rPr lang="fr-FR" sz="1800" dirty="0"/>
              <a:t>2D </a:t>
            </a:r>
            <a:r>
              <a:rPr lang="el-GR" sz="1800" dirty="0" smtClean="0"/>
              <a:t>πληροφορία θέσης</a:t>
            </a:r>
            <a:r>
              <a:rPr lang="fr-FR" sz="1800" dirty="0" smtClean="0"/>
              <a:t> </a:t>
            </a:r>
            <a:endParaRPr lang="fr-FR" sz="1800" dirty="0"/>
          </a:p>
        </p:txBody>
      </p:sp>
      <p:sp>
        <p:nvSpPr>
          <p:cNvPr id="109597" name="Text Box 29"/>
          <p:cNvSpPr txBox="1">
            <a:spLocks noChangeArrowheads="1"/>
          </p:cNvSpPr>
          <p:nvPr/>
        </p:nvSpPr>
        <p:spPr bwMode="auto">
          <a:xfrm>
            <a:off x="1547813" y="4324350"/>
            <a:ext cx="771525" cy="304800"/>
          </a:xfrm>
          <a:prstGeom prst="rect">
            <a:avLst/>
          </a:prstGeom>
          <a:noFill/>
          <a:ln w="9525">
            <a:noFill/>
            <a:miter lim="800000"/>
            <a:headEnd/>
            <a:tailEnd/>
          </a:ln>
          <a:effectLst/>
        </p:spPr>
        <p:txBody>
          <a:bodyPr wrap="none">
            <a:prstTxWarp prst="textNoShape">
              <a:avLst/>
            </a:prstTxWarp>
            <a:spAutoFit/>
          </a:bodyPr>
          <a:lstStyle/>
          <a:p>
            <a:r>
              <a:rPr lang="en-US" sz="1400"/>
              <a:t>300 m</a:t>
            </a:r>
            <a:r>
              <a:rPr lang="en-US" sz="1400">
                <a:latin typeface="Verdana" charset="0"/>
              </a:rPr>
              <a:t>m</a:t>
            </a:r>
          </a:p>
        </p:txBody>
      </p:sp>
      <p:grpSp>
        <p:nvGrpSpPr>
          <p:cNvPr id="109613" name="Group 45"/>
          <p:cNvGrpSpPr>
            <a:grpSpLocks/>
          </p:cNvGrpSpPr>
          <p:nvPr/>
        </p:nvGrpSpPr>
        <p:grpSpPr bwMode="auto">
          <a:xfrm>
            <a:off x="1835150" y="2492375"/>
            <a:ext cx="4681538" cy="2352675"/>
            <a:chOff x="158" y="1222"/>
            <a:chExt cx="2949" cy="1482"/>
          </a:xfrm>
        </p:grpSpPr>
        <p:sp>
          <p:nvSpPr>
            <p:cNvPr id="109572" name="AutoShape 4"/>
            <p:cNvSpPr>
              <a:spLocks noChangeArrowheads="1"/>
            </p:cNvSpPr>
            <p:nvPr/>
          </p:nvSpPr>
          <p:spPr bwMode="auto">
            <a:xfrm>
              <a:off x="567" y="1570"/>
              <a:ext cx="2041" cy="1134"/>
            </a:xfrm>
            <a:prstGeom prst="cube">
              <a:avLst>
                <a:gd name="adj" fmla="val 62787"/>
              </a:avLst>
            </a:prstGeom>
            <a:solidFill>
              <a:schemeClr val="hlink"/>
            </a:solidFill>
            <a:ln w="9525">
              <a:solidFill>
                <a:schemeClr val="folHlink"/>
              </a:solidFill>
              <a:miter lim="800000"/>
              <a:headEnd/>
              <a:tailEnd/>
            </a:ln>
            <a:effectLst/>
          </p:spPr>
          <p:txBody>
            <a:bodyPr wrap="none" anchor="ctr">
              <a:prstTxWarp prst="textNoShape">
                <a:avLst/>
              </a:prstTxWarp>
            </a:bodyPr>
            <a:lstStyle/>
            <a:p>
              <a:endParaRPr lang="fr-FR"/>
            </a:p>
          </p:txBody>
        </p:sp>
        <p:sp>
          <p:nvSpPr>
            <p:cNvPr id="109576" name="AutoShape 8"/>
            <p:cNvSpPr>
              <a:spLocks noChangeArrowheads="1"/>
            </p:cNvSpPr>
            <p:nvPr/>
          </p:nvSpPr>
          <p:spPr bwMode="auto">
            <a:xfrm>
              <a:off x="1792"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7" name="AutoShape 9"/>
            <p:cNvSpPr>
              <a:spLocks noChangeArrowheads="1"/>
            </p:cNvSpPr>
            <p:nvPr/>
          </p:nvSpPr>
          <p:spPr bwMode="auto">
            <a:xfrm>
              <a:off x="1655"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8" name="AutoShape 10"/>
            <p:cNvSpPr>
              <a:spLocks noChangeArrowheads="1"/>
            </p:cNvSpPr>
            <p:nvPr/>
          </p:nvSpPr>
          <p:spPr bwMode="auto">
            <a:xfrm>
              <a:off x="1519"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9" name="AutoShape 11"/>
            <p:cNvSpPr>
              <a:spLocks noChangeArrowheads="1"/>
            </p:cNvSpPr>
            <p:nvPr/>
          </p:nvSpPr>
          <p:spPr bwMode="auto">
            <a:xfrm>
              <a:off x="1384"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0" name="AutoShape 12"/>
            <p:cNvSpPr>
              <a:spLocks noChangeArrowheads="1"/>
            </p:cNvSpPr>
            <p:nvPr/>
          </p:nvSpPr>
          <p:spPr bwMode="auto">
            <a:xfrm>
              <a:off x="1247"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1" name="AutoShape 13"/>
            <p:cNvSpPr>
              <a:spLocks noChangeArrowheads="1"/>
            </p:cNvSpPr>
            <p:nvPr/>
          </p:nvSpPr>
          <p:spPr bwMode="auto">
            <a:xfrm>
              <a:off x="1111"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2" name="AutoShape 14"/>
            <p:cNvSpPr>
              <a:spLocks noChangeArrowheads="1"/>
            </p:cNvSpPr>
            <p:nvPr/>
          </p:nvSpPr>
          <p:spPr bwMode="auto">
            <a:xfrm>
              <a:off x="975"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3" name="AutoShape 15"/>
            <p:cNvSpPr>
              <a:spLocks noChangeArrowheads="1"/>
            </p:cNvSpPr>
            <p:nvPr/>
          </p:nvSpPr>
          <p:spPr bwMode="auto">
            <a:xfrm>
              <a:off x="839"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4" name="AutoShape 16"/>
            <p:cNvSpPr>
              <a:spLocks noChangeArrowheads="1"/>
            </p:cNvSpPr>
            <p:nvPr/>
          </p:nvSpPr>
          <p:spPr bwMode="auto">
            <a:xfrm>
              <a:off x="703"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5" name="Line 17"/>
            <p:cNvSpPr>
              <a:spLocks noChangeShapeType="1"/>
            </p:cNvSpPr>
            <p:nvPr/>
          </p:nvSpPr>
          <p:spPr bwMode="auto">
            <a:xfrm>
              <a:off x="567" y="2659"/>
              <a:ext cx="1315"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6" name="Line 18"/>
            <p:cNvSpPr>
              <a:spLocks noChangeShapeType="1"/>
            </p:cNvSpPr>
            <p:nvPr/>
          </p:nvSpPr>
          <p:spPr bwMode="auto">
            <a:xfrm flipV="1">
              <a:off x="1882" y="1933"/>
              <a:ext cx="726" cy="726"/>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7" name="Line 19"/>
            <p:cNvSpPr>
              <a:spLocks noChangeShapeType="1"/>
            </p:cNvSpPr>
            <p:nvPr/>
          </p:nvSpPr>
          <p:spPr bwMode="auto">
            <a:xfrm>
              <a:off x="702"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8" name="Line 20"/>
            <p:cNvSpPr>
              <a:spLocks noChangeShapeType="1"/>
            </p:cNvSpPr>
            <p:nvPr/>
          </p:nvSpPr>
          <p:spPr bwMode="auto">
            <a:xfrm>
              <a:off x="838"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9" name="Line 21"/>
            <p:cNvSpPr>
              <a:spLocks noChangeShapeType="1"/>
            </p:cNvSpPr>
            <p:nvPr/>
          </p:nvSpPr>
          <p:spPr bwMode="auto">
            <a:xfrm>
              <a:off x="974"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0" name="Line 22"/>
            <p:cNvSpPr>
              <a:spLocks noChangeShapeType="1"/>
            </p:cNvSpPr>
            <p:nvPr/>
          </p:nvSpPr>
          <p:spPr bwMode="auto">
            <a:xfrm>
              <a:off x="1110"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1" name="Line 23"/>
            <p:cNvSpPr>
              <a:spLocks noChangeShapeType="1"/>
            </p:cNvSpPr>
            <p:nvPr/>
          </p:nvSpPr>
          <p:spPr bwMode="auto">
            <a:xfrm>
              <a:off x="1246"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2" name="Line 24"/>
            <p:cNvSpPr>
              <a:spLocks noChangeShapeType="1"/>
            </p:cNvSpPr>
            <p:nvPr/>
          </p:nvSpPr>
          <p:spPr bwMode="auto">
            <a:xfrm>
              <a:off x="1383"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3" name="Line 25"/>
            <p:cNvSpPr>
              <a:spLocks noChangeShapeType="1"/>
            </p:cNvSpPr>
            <p:nvPr/>
          </p:nvSpPr>
          <p:spPr bwMode="auto">
            <a:xfrm>
              <a:off x="1519"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4" name="Line 26"/>
            <p:cNvSpPr>
              <a:spLocks noChangeShapeType="1"/>
            </p:cNvSpPr>
            <p:nvPr/>
          </p:nvSpPr>
          <p:spPr bwMode="auto">
            <a:xfrm>
              <a:off x="1655"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5" name="Line 27"/>
            <p:cNvSpPr>
              <a:spLocks noChangeShapeType="1"/>
            </p:cNvSpPr>
            <p:nvPr/>
          </p:nvSpPr>
          <p:spPr bwMode="auto">
            <a:xfrm>
              <a:off x="1791"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6" name="Line 28"/>
            <p:cNvSpPr>
              <a:spLocks noChangeShapeType="1"/>
            </p:cNvSpPr>
            <p:nvPr/>
          </p:nvSpPr>
          <p:spPr bwMode="auto">
            <a:xfrm>
              <a:off x="431" y="2296"/>
              <a:ext cx="0" cy="408"/>
            </a:xfrm>
            <a:prstGeom prst="line">
              <a:avLst/>
            </a:prstGeom>
            <a:noFill/>
            <a:ln w="9525">
              <a:solidFill>
                <a:schemeClr val="tx1"/>
              </a:solidFill>
              <a:round/>
              <a:headEnd type="triangle" w="med" len="med"/>
              <a:tailEnd type="triangle" w="med" len="med"/>
            </a:ln>
            <a:effectLst/>
          </p:spPr>
          <p:txBody>
            <a:bodyPr>
              <a:prstTxWarp prst="textNoShape">
                <a:avLst/>
              </a:prstTxWarp>
            </a:bodyPr>
            <a:lstStyle/>
            <a:p>
              <a:endParaRPr lang="fr-FR"/>
            </a:p>
          </p:txBody>
        </p:sp>
        <p:sp>
          <p:nvSpPr>
            <p:cNvPr id="109598" name="Text Box 30"/>
            <p:cNvSpPr txBox="1">
              <a:spLocks noChangeArrowheads="1"/>
            </p:cNvSpPr>
            <p:nvPr/>
          </p:nvSpPr>
          <p:spPr bwMode="auto">
            <a:xfrm>
              <a:off x="158" y="1888"/>
              <a:ext cx="377" cy="212"/>
            </a:xfrm>
            <a:prstGeom prst="rect">
              <a:avLst/>
            </a:prstGeom>
            <a:noFill/>
            <a:ln w="9525">
              <a:noFill/>
              <a:miter lim="800000"/>
              <a:headEnd/>
              <a:tailEnd/>
            </a:ln>
            <a:effectLst/>
          </p:spPr>
          <p:txBody>
            <a:bodyPr wrap="none">
              <a:prstTxWarp prst="textNoShape">
                <a:avLst/>
              </a:prstTxWarp>
              <a:spAutoFit/>
            </a:bodyPr>
            <a:lstStyle/>
            <a:p>
              <a:r>
                <a:rPr lang="en-US" sz="1600" dirty="0">
                  <a:latin typeface="Verdana" charset="0"/>
                </a:rPr>
                <a:t>Si-p</a:t>
              </a:r>
            </a:p>
          </p:txBody>
        </p:sp>
        <p:cxnSp>
          <p:nvCxnSpPr>
            <p:cNvPr id="109599" name="AutoShape 31"/>
            <p:cNvCxnSpPr>
              <a:cxnSpLocks noChangeShapeType="1"/>
              <a:stCxn id="109598" idx="2"/>
              <a:endCxn id="109587" idx="1"/>
            </p:cNvCxnSpPr>
            <p:nvPr/>
          </p:nvCxnSpPr>
          <p:spPr bwMode="auto">
            <a:xfrm>
              <a:off x="347" y="2100"/>
              <a:ext cx="401" cy="205"/>
            </a:xfrm>
            <a:prstGeom prst="straightConnector1">
              <a:avLst/>
            </a:prstGeom>
            <a:noFill/>
            <a:ln w="9525">
              <a:solidFill>
                <a:srgbClr val="000000"/>
              </a:solidFill>
              <a:round/>
              <a:headEnd/>
              <a:tailEnd type="triangle" w="med" len="med"/>
            </a:ln>
            <a:effectLst/>
          </p:spPr>
        </p:cxnSp>
        <p:sp>
          <p:nvSpPr>
            <p:cNvPr id="109600" name="Text Box 32"/>
            <p:cNvSpPr txBox="1">
              <a:spLocks noChangeArrowheads="1"/>
            </p:cNvSpPr>
            <p:nvPr/>
          </p:nvSpPr>
          <p:spPr bwMode="auto">
            <a:xfrm>
              <a:off x="2608" y="2024"/>
              <a:ext cx="377" cy="212"/>
            </a:xfrm>
            <a:prstGeom prst="rect">
              <a:avLst/>
            </a:prstGeom>
            <a:noFill/>
            <a:ln w="9525">
              <a:noFill/>
              <a:miter lim="800000"/>
              <a:headEnd/>
              <a:tailEnd/>
            </a:ln>
            <a:effectLst/>
          </p:spPr>
          <p:txBody>
            <a:bodyPr wrap="none">
              <a:prstTxWarp prst="textNoShape">
                <a:avLst/>
              </a:prstTxWarp>
              <a:spAutoFit/>
            </a:bodyPr>
            <a:lstStyle/>
            <a:p>
              <a:r>
                <a:rPr lang="en-US" sz="1600">
                  <a:latin typeface="Verdana" charset="0"/>
                </a:rPr>
                <a:t>Si-n</a:t>
              </a:r>
            </a:p>
          </p:txBody>
        </p:sp>
        <p:sp>
          <p:nvSpPr>
            <p:cNvPr id="109602" name="Line 34"/>
            <p:cNvSpPr>
              <a:spLocks noChangeShapeType="1"/>
            </p:cNvSpPr>
            <p:nvPr/>
          </p:nvSpPr>
          <p:spPr bwMode="auto">
            <a:xfrm flipH="1" flipV="1">
              <a:off x="2290" y="2115"/>
              <a:ext cx="363" cy="45"/>
            </a:xfrm>
            <a:prstGeom prst="line">
              <a:avLst/>
            </a:prstGeom>
            <a:noFill/>
            <a:ln w="9525">
              <a:solidFill>
                <a:srgbClr val="000000"/>
              </a:solidFill>
              <a:round/>
              <a:headEnd/>
              <a:tailEnd type="triangle" w="med" len="med"/>
            </a:ln>
            <a:effectLst/>
          </p:spPr>
          <p:txBody>
            <a:bodyPr>
              <a:prstTxWarp prst="textNoShape">
                <a:avLst/>
              </a:prstTxWarp>
            </a:bodyPr>
            <a:lstStyle/>
            <a:p>
              <a:endParaRPr lang="fr-FR"/>
            </a:p>
          </p:txBody>
        </p:sp>
        <p:sp>
          <p:nvSpPr>
            <p:cNvPr id="109603" name="Line 35"/>
            <p:cNvSpPr>
              <a:spLocks noChangeShapeType="1"/>
            </p:cNvSpPr>
            <p:nvPr/>
          </p:nvSpPr>
          <p:spPr bwMode="auto">
            <a:xfrm flipV="1">
              <a:off x="2472" y="1344"/>
              <a:ext cx="0" cy="226"/>
            </a:xfrm>
            <a:prstGeom prst="line">
              <a:avLst/>
            </a:prstGeom>
            <a:noFill/>
            <a:ln w="6350">
              <a:solidFill>
                <a:schemeClr val="tx1"/>
              </a:solidFill>
              <a:round/>
              <a:headEnd type="oval" w="med" len="med"/>
              <a:tailEnd type="oval" w="med" len="med"/>
            </a:ln>
            <a:effectLst/>
          </p:spPr>
          <p:txBody>
            <a:bodyPr>
              <a:prstTxWarp prst="textNoShape">
                <a:avLst/>
              </a:prstTxWarp>
            </a:bodyPr>
            <a:lstStyle/>
            <a:p>
              <a:endParaRPr lang="fr-FR"/>
            </a:p>
          </p:txBody>
        </p:sp>
        <p:sp>
          <p:nvSpPr>
            <p:cNvPr id="109604" name="Line 36"/>
            <p:cNvSpPr>
              <a:spLocks noChangeShapeType="1"/>
            </p:cNvSpPr>
            <p:nvPr/>
          </p:nvSpPr>
          <p:spPr bwMode="auto">
            <a:xfrm>
              <a:off x="2245" y="1344"/>
              <a:ext cx="227" cy="0"/>
            </a:xfrm>
            <a:prstGeom prst="line">
              <a:avLst/>
            </a:prstGeom>
            <a:noFill/>
            <a:ln w="9525">
              <a:solidFill>
                <a:schemeClr val="tx1"/>
              </a:solidFill>
              <a:round/>
              <a:headEnd type="oval" w="med" len="med"/>
              <a:tailEnd type="oval" w="med" len="med"/>
            </a:ln>
            <a:effectLst/>
          </p:spPr>
          <p:txBody>
            <a:bodyPr>
              <a:prstTxWarp prst="textNoShape">
                <a:avLst/>
              </a:prstTxWarp>
            </a:bodyPr>
            <a:lstStyle/>
            <a:p>
              <a:endParaRPr lang="fr-FR"/>
            </a:p>
          </p:txBody>
        </p:sp>
        <p:sp>
          <p:nvSpPr>
            <p:cNvPr id="109605" name="Line 37"/>
            <p:cNvSpPr>
              <a:spLocks noChangeShapeType="1"/>
            </p:cNvSpPr>
            <p:nvPr/>
          </p:nvSpPr>
          <p:spPr bwMode="auto">
            <a:xfrm>
              <a:off x="2653" y="1253"/>
              <a:ext cx="0" cy="181"/>
            </a:xfrm>
            <a:prstGeom prst="line">
              <a:avLst/>
            </a:prstGeom>
            <a:noFill/>
            <a:ln w="19050">
              <a:solidFill>
                <a:schemeClr val="tx1"/>
              </a:solidFill>
              <a:round/>
              <a:headEnd/>
              <a:tailEnd/>
            </a:ln>
            <a:effectLst/>
          </p:spPr>
          <p:txBody>
            <a:bodyPr>
              <a:prstTxWarp prst="textNoShape">
                <a:avLst/>
              </a:prstTxWarp>
            </a:bodyPr>
            <a:lstStyle/>
            <a:p>
              <a:endParaRPr lang="fr-FR"/>
            </a:p>
          </p:txBody>
        </p:sp>
        <p:sp>
          <p:nvSpPr>
            <p:cNvPr id="109606" name="Line 38"/>
            <p:cNvSpPr>
              <a:spLocks noChangeShapeType="1"/>
            </p:cNvSpPr>
            <p:nvPr/>
          </p:nvSpPr>
          <p:spPr bwMode="auto">
            <a:xfrm>
              <a:off x="2699" y="1253"/>
              <a:ext cx="0" cy="181"/>
            </a:xfrm>
            <a:prstGeom prst="line">
              <a:avLst/>
            </a:prstGeom>
            <a:noFill/>
            <a:ln w="19050">
              <a:solidFill>
                <a:schemeClr val="tx1"/>
              </a:solidFill>
              <a:round/>
              <a:headEnd/>
              <a:tailEnd/>
            </a:ln>
            <a:effectLst/>
          </p:spPr>
          <p:txBody>
            <a:bodyPr>
              <a:prstTxWarp prst="textNoShape">
                <a:avLst/>
              </a:prstTxWarp>
            </a:bodyPr>
            <a:lstStyle/>
            <a:p>
              <a:endParaRPr lang="fr-FR"/>
            </a:p>
          </p:txBody>
        </p:sp>
        <p:sp>
          <p:nvSpPr>
            <p:cNvPr id="109607" name="Line 39"/>
            <p:cNvSpPr>
              <a:spLocks noChangeShapeType="1"/>
            </p:cNvSpPr>
            <p:nvPr/>
          </p:nvSpPr>
          <p:spPr bwMode="auto">
            <a:xfrm>
              <a:off x="2699" y="1344"/>
              <a:ext cx="136" cy="0"/>
            </a:xfrm>
            <a:prstGeom prst="line">
              <a:avLst/>
            </a:prstGeom>
            <a:noFill/>
            <a:ln w="9525">
              <a:solidFill>
                <a:schemeClr val="tx1"/>
              </a:solidFill>
              <a:round/>
              <a:headEnd/>
              <a:tailEnd/>
            </a:ln>
            <a:effectLst/>
          </p:spPr>
          <p:txBody>
            <a:bodyPr>
              <a:prstTxWarp prst="textNoShape">
                <a:avLst/>
              </a:prstTxWarp>
            </a:bodyPr>
            <a:lstStyle/>
            <a:p>
              <a:endParaRPr lang="fr-FR"/>
            </a:p>
          </p:txBody>
        </p:sp>
        <p:sp>
          <p:nvSpPr>
            <p:cNvPr id="109608" name="AutoShape 40"/>
            <p:cNvSpPr>
              <a:spLocks noChangeArrowheads="1"/>
            </p:cNvSpPr>
            <p:nvPr/>
          </p:nvSpPr>
          <p:spPr bwMode="auto">
            <a:xfrm rot="5400000">
              <a:off x="2812" y="1276"/>
              <a:ext cx="181" cy="136"/>
            </a:xfrm>
            <a:prstGeom prst="triangle">
              <a:avLst>
                <a:gd name="adj" fmla="val 50000"/>
              </a:avLst>
            </a:prstGeom>
            <a:noFill/>
            <a:ln w="9525">
              <a:solidFill>
                <a:schemeClr val="tx1"/>
              </a:solidFill>
              <a:miter lim="800000"/>
              <a:headEnd/>
              <a:tailEnd/>
            </a:ln>
            <a:effectLst/>
          </p:spPr>
          <p:txBody>
            <a:bodyPr wrap="none" anchor="ctr">
              <a:prstTxWarp prst="textNoShape">
                <a:avLst/>
              </a:prstTxWarp>
            </a:bodyPr>
            <a:lstStyle/>
            <a:p>
              <a:endParaRPr lang="fr-FR"/>
            </a:p>
          </p:txBody>
        </p:sp>
        <p:sp>
          <p:nvSpPr>
            <p:cNvPr id="109609" name="Line 41"/>
            <p:cNvSpPr>
              <a:spLocks noChangeShapeType="1"/>
            </p:cNvSpPr>
            <p:nvPr/>
          </p:nvSpPr>
          <p:spPr bwMode="auto">
            <a:xfrm>
              <a:off x="2971" y="1344"/>
              <a:ext cx="136" cy="0"/>
            </a:xfrm>
            <a:prstGeom prst="line">
              <a:avLst/>
            </a:prstGeom>
            <a:noFill/>
            <a:ln w="9525">
              <a:solidFill>
                <a:schemeClr val="tx1"/>
              </a:solidFill>
              <a:round/>
              <a:headEnd/>
              <a:tailEnd type="triangle" w="med" len="med"/>
            </a:ln>
            <a:effectLst/>
          </p:spPr>
          <p:txBody>
            <a:bodyPr>
              <a:prstTxWarp prst="textNoShape">
                <a:avLst/>
              </a:prstTxWarp>
            </a:bodyPr>
            <a:lstStyle/>
            <a:p>
              <a:endParaRPr lang="fr-FR"/>
            </a:p>
          </p:txBody>
        </p:sp>
        <p:sp>
          <p:nvSpPr>
            <p:cNvPr id="109610" name="Line 42"/>
            <p:cNvSpPr>
              <a:spLocks noChangeShapeType="1"/>
            </p:cNvSpPr>
            <p:nvPr/>
          </p:nvSpPr>
          <p:spPr bwMode="auto">
            <a:xfrm>
              <a:off x="2472" y="1344"/>
              <a:ext cx="181" cy="0"/>
            </a:xfrm>
            <a:prstGeom prst="line">
              <a:avLst/>
            </a:prstGeom>
            <a:noFill/>
            <a:ln w="9525">
              <a:solidFill>
                <a:schemeClr val="tx1"/>
              </a:solidFill>
              <a:round/>
              <a:headEnd/>
              <a:tailEnd/>
            </a:ln>
            <a:effectLst/>
          </p:spPr>
          <p:txBody>
            <a:bodyPr>
              <a:prstTxWarp prst="textNoShape">
                <a:avLst/>
              </a:prstTxWarp>
            </a:bodyPr>
            <a:lstStyle/>
            <a:p>
              <a:endParaRPr lang="fr-FR"/>
            </a:p>
          </p:txBody>
        </p:sp>
        <p:sp>
          <p:nvSpPr>
            <p:cNvPr id="109611" name="Text Box 43"/>
            <p:cNvSpPr txBox="1">
              <a:spLocks noChangeArrowheads="1"/>
            </p:cNvSpPr>
            <p:nvPr/>
          </p:nvSpPr>
          <p:spPr bwMode="auto">
            <a:xfrm>
              <a:off x="1882" y="1222"/>
              <a:ext cx="358" cy="212"/>
            </a:xfrm>
            <a:prstGeom prst="rect">
              <a:avLst/>
            </a:prstGeom>
            <a:noFill/>
            <a:ln w="9525">
              <a:noFill/>
              <a:miter lim="800000"/>
              <a:headEnd/>
              <a:tailEnd/>
            </a:ln>
            <a:effectLst/>
          </p:spPr>
          <p:txBody>
            <a:bodyPr wrap="none">
              <a:prstTxWarp prst="textNoShape">
                <a:avLst/>
              </a:prstTxWarp>
              <a:spAutoFit/>
            </a:bodyPr>
            <a:lstStyle/>
            <a:p>
              <a:r>
                <a:rPr lang="en-US" sz="1600">
                  <a:latin typeface="Verdana" charset="0"/>
                </a:rPr>
                <a:t>-HV</a:t>
              </a:r>
            </a:p>
          </p:txBody>
        </p:sp>
      </p:grpSp>
      <p:sp>
        <p:nvSpPr>
          <p:cNvPr id="109612" name="Oval 44"/>
          <p:cNvSpPr>
            <a:spLocks noChangeArrowheads="1"/>
          </p:cNvSpPr>
          <p:nvPr/>
        </p:nvSpPr>
        <p:spPr bwMode="auto">
          <a:xfrm>
            <a:off x="4283075" y="2757488"/>
            <a:ext cx="144463" cy="144462"/>
          </a:xfrm>
          <a:prstGeom prst="ellipse">
            <a:avLst/>
          </a:prstGeom>
          <a:gradFill rotWithShape="1">
            <a:gsLst>
              <a:gs pos="0">
                <a:srgbClr val="FFFFFF"/>
              </a:gs>
              <a:gs pos="100000">
                <a:srgbClr val="FF0000"/>
              </a:gs>
            </a:gsLst>
            <a:path path="shape">
              <a:fillToRect l="50000" t="50000" r="50000" b="50000"/>
            </a:path>
          </a:gradFill>
          <a:ln w="9525">
            <a:solidFill>
              <a:srgbClr val="FF0000"/>
            </a:solidFill>
            <a:round/>
            <a:headEnd/>
            <a:tailEnd/>
          </a:ln>
          <a:effectLst/>
        </p:spPr>
        <p:txBody>
          <a:bodyPr wrap="none" anchor="ctr">
            <a:prstTxWarp prst="textNoShape">
              <a:avLst/>
            </a:prstTxWarp>
          </a:bodyPr>
          <a:lstStyle/>
          <a:p>
            <a:endParaRPr lang="fr-FR"/>
          </a:p>
        </p:txBody>
      </p:sp>
      <p:grpSp>
        <p:nvGrpSpPr>
          <p:cNvPr id="109617" name="Group 49"/>
          <p:cNvGrpSpPr>
            <a:grpSpLocks/>
          </p:cNvGrpSpPr>
          <p:nvPr/>
        </p:nvGrpSpPr>
        <p:grpSpPr bwMode="auto">
          <a:xfrm>
            <a:off x="3348038" y="4354513"/>
            <a:ext cx="339725" cy="419100"/>
            <a:chOff x="1882" y="2931"/>
            <a:chExt cx="214" cy="264"/>
          </a:xfrm>
        </p:grpSpPr>
        <p:sp>
          <p:nvSpPr>
            <p:cNvPr id="109614" name="Text Box 46"/>
            <p:cNvSpPr txBox="1">
              <a:spLocks noChangeArrowheads="1"/>
            </p:cNvSpPr>
            <p:nvPr/>
          </p:nvSpPr>
          <p:spPr bwMode="auto">
            <a:xfrm>
              <a:off x="1882" y="2931"/>
              <a:ext cx="169" cy="173"/>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sp>
          <p:nvSpPr>
            <p:cNvPr id="109615" name="Text Box 47"/>
            <p:cNvSpPr txBox="1">
              <a:spLocks noChangeArrowheads="1"/>
            </p:cNvSpPr>
            <p:nvPr/>
          </p:nvSpPr>
          <p:spPr bwMode="auto">
            <a:xfrm>
              <a:off x="1927" y="3022"/>
              <a:ext cx="169" cy="173"/>
            </a:xfrm>
            <a:prstGeom prst="rect">
              <a:avLst/>
            </a:prstGeom>
            <a:noFill/>
            <a:ln w="9525">
              <a:noFill/>
              <a:miter lim="800000"/>
              <a:headEnd/>
              <a:tailEnd/>
            </a:ln>
            <a:effectLst/>
          </p:spPr>
          <p:txBody>
            <a:bodyPr>
              <a:prstTxWarp prst="textNoShape">
                <a:avLst/>
              </a:prstTxWarp>
              <a:spAutoFit/>
            </a:bodyPr>
            <a:lstStyle/>
            <a:p>
              <a:r>
                <a:rPr lang="en-US" sz="1200" b="1">
                  <a:solidFill>
                    <a:srgbClr val="FF0000"/>
                  </a:solidFill>
                </a:rPr>
                <a:t>+</a:t>
              </a:r>
            </a:p>
          </p:txBody>
        </p:sp>
        <p:sp>
          <p:nvSpPr>
            <p:cNvPr id="109616" name="Text Box 48"/>
            <p:cNvSpPr txBox="1">
              <a:spLocks noChangeArrowheads="1"/>
            </p:cNvSpPr>
            <p:nvPr/>
          </p:nvSpPr>
          <p:spPr bwMode="auto">
            <a:xfrm>
              <a:off x="1927" y="2940"/>
              <a:ext cx="169" cy="173"/>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grpSp>
      <p:grpSp>
        <p:nvGrpSpPr>
          <p:cNvPr id="109618" name="Group 50"/>
          <p:cNvGrpSpPr>
            <a:grpSpLocks/>
          </p:cNvGrpSpPr>
          <p:nvPr/>
        </p:nvGrpSpPr>
        <p:grpSpPr bwMode="auto">
          <a:xfrm>
            <a:off x="3203575" y="4341813"/>
            <a:ext cx="339725" cy="419100"/>
            <a:chOff x="1882" y="2931"/>
            <a:chExt cx="214" cy="264"/>
          </a:xfrm>
        </p:grpSpPr>
        <p:sp>
          <p:nvSpPr>
            <p:cNvPr id="109619" name="Text Box 51"/>
            <p:cNvSpPr txBox="1">
              <a:spLocks noChangeArrowheads="1"/>
            </p:cNvSpPr>
            <p:nvPr/>
          </p:nvSpPr>
          <p:spPr bwMode="auto">
            <a:xfrm>
              <a:off x="1882" y="2931"/>
              <a:ext cx="169" cy="173"/>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sp>
          <p:nvSpPr>
            <p:cNvPr id="109620" name="Text Box 52"/>
            <p:cNvSpPr txBox="1">
              <a:spLocks noChangeArrowheads="1"/>
            </p:cNvSpPr>
            <p:nvPr/>
          </p:nvSpPr>
          <p:spPr bwMode="auto">
            <a:xfrm>
              <a:off x="1927" y="3022"/>
              <a:ext cx="169" cy="173"/>
            </a:xfrm>
            <a:prstGeom prst="rect">
              <a:avLst/>
            </a:prstGeom>
            <a:noFill/>
            <a:ln w="9525">
              <a:noFill/>
              <a:miter lim="800000"/>
              <a:headEnd/>
              <a:tailEnd/>
            </a:ln>
            <a:effectLst/>
          </p:spPr>
          <p:txBody>
            <a:bodyPr>
              <a:prstTxWarp prst="textNoShape">
                <a:avLst/>
              </a:prstTxWarp>
              <a:spAutoFit/>
            </a:bodyPr>
            <a:lstStyle/>
            <a:p>
              <a:r>
                <a:rPr lang="en-US" sz="1200" b="1">
                  <a:solidFill>
                    <a:srgbClr val="FF0000"/>
                  </a:solidFill>
                </a:rPr>
                <a:t>-</a:t>
              </a:r>
            </a:p>
          </p:txBody>
        </p:sp>
        <p:sp>
          <p:nvSpPr>
            <p:cNvPr id="109621" name="Text Box 53"/>
            <p:cNvSpPr txBox="1">
              <a:spLocks noChangeArrowheads="1"/>
            </p:cNvSpPr>
            <p:nvPr/>
          </p:nvSpPr>
          <p:spPr bwMode="auto">
            <a:xfrm>
              <a:off x="1927" y="2940"/>
              <a:ext cx="169" cy="173"/>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grpSp>
      <p:grpSp>
        <p:nvGrpSpPr>
          <p:cNvPr id="109626" name="Group 58"/>
          <p:cNvGrpSpPr>
            <a:grpSpLocks/>
          </p:cNvGrpSpPr>
          <p:nvPr/>
        </p:nvGrpSpPr>
        <p:grpSpPr bwMode="auto">
          <a:xfrm>
            <a:off x="6445250" y="2830513"/>
            <a:ext cx="1223963" cy="503237"/>
            <a:chOff x="3062" y="1435"/>
            <a:chExt cx="771" cy="317"/>
          </a:xfrm>
        </p:grpSpPr>
        <p:sp>
          <p:nvSpPr>
            <p:cNvPr id="109622" name="Line 54"/>
            <p:cNvSpPr>
              <a:spLocks noChangeShapeType="1"/>
            </p:cNvSpPr>
            <p:nvPr/>
          </p:nvSpPr>
          <p:spPr bwMode="auto">
            <a:xfrm>
              <a:off x="3198" y="1435"/>
              <a:ext cx="91" cy="317"/>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3" name="Line 55"/>
            <p:cNvSpPr>
              <a:spLocks noChangeShapeType="1"/>
            </p:cNvSpPr>
            <p:nvPr/>
          </p:nvSpPr>
          <p:spPr bwMode="auto">
            <a:xfrm flipV="1">
              <a:off x="3289" y="1435"/>
              <a:ext cx="317" cy="317"/>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4" name="Line 56"/>
            <p:cNvSpPr>
              <a:spLocks noChangeShapeType="1"/>
            </p:cNvSpPr>
            <p:nvPr/>
          </p:nvSpPr>
          <p:spPr bwMode="auto">
            <a:xfrm>
              <a:off x="3606" y="1435"/>
              <a:ext cx="227" cy="0"/>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5" name="Line 57"/>
            <p:cNvSpPr>
              <a:spLocks noChangeShapeType="1"/>
            </p:cNvSpPr>
            <p:nvPr/>
          </p:nvSpPr>
          <p:spPr bwMode="auto">
            <a:xfrm flipH="1">
              <a:off x="3062" y="1435"/>
              <a:ext cx="136" cy="0"/>
            </a:xfrm>
            <a:prstGeom prst="line">
              <a:avLst/>
            </a:prstGeom>
            <a:noFill/>
            <a:ln w="12700">
              <a:solidFill>
                <a:srgbClr val="FF0000"/>
              </a:solidFill>
              <a:round/>
              <a:headEnd/>
              <a:tailEnd/>
            </a:ln>
            <a:effectLst/>
          </p:spPr>
          <p:txBody>
            <a:bodyPr>
              <a:prstTxWarp prst="textNoShape">
                <a:avLst/>
              </a:prstTxWarp>
            </a:bodyPr>
            <a:lstStyle/>
            <a:p>
              <a:endParaRPr lang="fr-FR"/>
            </a:p>
          </p:txBody>
        </p:sp>
      </p:grpSp>
      <p:sp>
        <p:nvSpPr>
          <p:cNvPr id="109629" name="Line 61"/>
          <p:cNvSpPr>
            <a:spLocks noChangeShapeType="1"/>
          </p:cNvSpPr>
          <p:nvPr/>
        </p:nvSpPr>
        <p:spPr bwMode="auto">
          <a:xfrm>
            <a:off x="3563938" y="3141663"/>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0" name="Line 62"/>
          <p:cNvSpPr>
            <a:spLocks noChangeShapeType="1"/>
          </p:cNvSpPr>
          <p:nvPr/>
        </p:nvSpPr>
        <p:spPr bwMode="auto">
          <a:xfrm>
            <a:off x="3419475" y="3284538"/>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1" name="Line 63"/>
          <p:cNvSpPr>
            <a:spLocks noChangeShapeType="1"/>
          </p:cNvSpPr>
          <p:nvPr/>
        </p:nvSpPr>
        <p:spPr bwMode="auto">
          <a:xfrm>
            <a:off x="3276600" y="3429000"/>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2" name="Line 64"/>
          <p:cNvSpPr>
            <a:spLocks noChangeShapeType="1"/>
          </p:cNvSpPr>
          <p:nvPr/>
        </p:nvSpPr>
        <p:spPr bwMode="auto">
          <a:xfrm>
            <a:off x="3132138" y="3573463"/>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3" name="Line 65"/>
          <p:cNvSpPr>
            <a:spLocks noChangeShapeType="1"/>
          </p:cNvSpPr>
          <p:nvPr/>
        </p:nvSpPr>
        <p:spPr bwMode="auto">
          <a:xfrm>
            <a:off x="2987675" y="3716338"/>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4" name="Line 66"/>
          <p:cNvSpPr>
            <a:spLocks noChangeShapeType="1"/>
          </p:cNvSpPr>
          <p:nvPr/>
        </p:nvSpPr>
        <p:spPr bwMode="auto">
          <a:xfrm>
            <a:off x="2843213" y="3860800"/>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5" name="Line 67"/>
          <p:cNvSpPr>
            <a:spLocks noChangeShapeType="1"/>
          </p:cNvSpPr>
          <p:nvPr/>
        </p:nvSpPr>
        <p:spPr bwMode="auto">
          <a:xfrm>
            <a:off x="2700338" y="4005263"/>
            <a:ext cx="2016125" cy="0"/>
          </a:xfrm>
          <a:prstGeom prst="line">
            <a:avLst/>
          </a:prstGeom>
          <a:noFill/>
          <a:ln w="38100">
            <a:solidFill>
              <a:schemeClr val="hlink"/>
            </a:solidFill>
            <a:round/>
            <a:headEnd/>
            <a:tailEnd/>
          </a:ln>
          <a:effectLst/>
        </p:spPr>
        <p:txBody>
          <a:bodyPr>
            <a:prstTxWarp prst="textNoShape">
              <a:avLst/>
            </a:prstTxWarp>
          </a:bodyPr>
          <a:lstStyle/>
          <a:p>
            <a:endParaRPr lang="fr-FR"/>
          </a:p>
        </p:txBody>
      </p:sp>
      <p:sp>
        <p:nvSpPr>
          <p:cNvPr id="2" name="Date Placeholder 1"/>
          <p:cNvSpPr>
            <a:spLocks noGrp="1"/>
          </p:cNvSpPr>
          <p:nvPr>
            <p:ph type="dt" sz="half" idx="10"/>
          </p:nvPr>
        </p:nvSpPr>
        <p:spPr/>
        <p:txBody>
          <a:bodyPr/>
          <a:lstStyle/>
          <a:p>
            <a:r>
              <a:rPr lang="en-GB" smtClean="0"/>
              <a:t>CERN 17.3.2015 </a:t>
            </a:r>
            <a:endParaRPr lang="en-US"/>
          </a:p>
        </p:txBody>
      </p:sp>
      <p:sp>
        <p:nvSpPr>
          <p:cNvPr id="3" name="Footer Placeholder 2"/>
          <p:cNvSpPr>
            <a:spLocks noGrp="1"/>
          </p:cNvSpPr>
          <p:nvPr>
            <p:ph type="ftr" sz="quarter" idx="11"/>
          </p:nvPr>
        </p:nvSpPr>
        <p:spPr/>
        <p:txBody>
          <a:bodyPr/>
          <a:lstStyle/>
          <a:p>
            <a:r>
              <a:rPr lang="el-GR" smtClean="0"/>
              <a:t>Δέσποινα Χατζηφωτιάδου</a:t>
            </a:r>
            <a:endParaRPr lang="en-US"/>
          </a:p>
        </p:txBody>
      </p:sp>
    </p:spTree>
    <p:extLst>
      <p:ext uri="{BB962C8B-B14F-4D97-AF65-F5344CB8AC3E}">
        <p14:creationId xmlns:p14="http://schemas.microsoft.com/office/powerpoint/2010/main" val="20167701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612"/>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0.00018 4.87839E-6 L -0.11788 0.31526 " pathEditMode="relative" ptsTypes="AA">
                                      <p:cBhvr>
                                        <p:cTn id="8" dur="5000" fill="hold"/>
                                        <p:tgtEl>
                                          <p:spTgt spid="109612"/>
                                        </p:tgtEl>
                                        <p:attrNameLst>
                                          <p:attrName>ppt_x</p:attrName>
                                          <p:attrName>ppt_y</p:attrName>
                                        </p:attrNameLst>
                                      </p:cBhvr>
                                    </p:animMotion>
                                  </p:childTnLst>
                                </p:cTn>
                              </p:par>
                            </p:childTnLst>
                          </p:cTn>
                        </p:par>
                        <p:par>
                          <p:cTn id="9" fill="hold">
                            <p:stCondLst>
                              <p:cond delay="5000"/>
                            </p:stCondLst>
                            <p:childTnLst>
                              <p:par>
                                <p:cTn id="10" presetID="1" presetClass="exit" presetSubtype="0" fill="hold" grpId="2" nodeType="afterEffect">
                                  <p:stCondLst>
                                    <p:cond delay="0"/>
                                  </p:stCondLst>
                                  <p:childTnLst>
                                    <p:set>
                                      <p:cBhvr>
                                        <p:cTn id="11" dur="1" fill="hold">
                                          <p:stCondLst>
                                            <p:cond delay="0"/>
                                          </p:stCondLst>
                                        </p:cTn>
                                        <p:tgtEl>
                                          <p:spTgt spid="109612"/>
                                        </p:tgtEl>
                                        <p:attrNameLst>
                                          <p:attrName>style.visibility</p:attrName>
                                        </p:attrNameLst>
                                      </p:cBhvr>
                                      <p:to>
                                        <p:strVal val="hidden"/>
                                      </p:to>
                                    </p:set>
                                  </p:childTnLst>
                                </p:cTn>
                              </p:par>
                            </p:childTnLst>
                          </p:cTn>
                        </p:par>
                        <p:par>
                          <p:cTn id="12" fill="hold">
                            <p:stCondLst>
                              <p:cond delay="5000"/>
                            </p:stCondLst>
                            <p:childTnLst>
                              <p:par>
                                <p:cTn id="13" presetID="1" presetClass="entr" presetSubtype="0" fill="hold" nodeType="afterEffect">
                                  <p:stCondLst>
                                    <p:cond delay="0"/>
                                  </p:stCondLst>
                                  <p:childTnLst>
                                    <p:set>
                                      <p:cBhvr>
                                        <p:cTn id="14" dur="1" fill="hold">
                                          <p:stCondLst>
                                            <p:cond delay="0"/>
                                          </p:stCondLst>
                                        </p:cTn>
                                        <p:tgtEl>
                                          <p:spTgt spid="10961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9618"/>
                                        </p:tgtEl>
                                        <p:attrNameLst>
                                          <p:attrName>style.visibility</p:attrName>
                                        </p:attrNameLst>
                                      </p:cBhvr>
                                      <p:to>
                                        <p:strVal val="visible"/>
                                      </p:to>
                                    </p:set>
                                  </p:childTnLst>
                                </p:cTn>
                              </p:par>
                            </p:childTnLst>
                          </p:cTn>
                        </p:par>
                        <p:par>
                          <p:cTn id="17" fill="hold">
                            <p:stCondLst>
                              <p:cond delay="5000"/>
                            </p:stCondLst>
                            <p:childTnLst>
                              <p:par>
                                <p:cTn id="18" presetID="0" presetClass="path" presetSubtype="0" accel="50000" decel="50000" fill="hold" nodeType="afterEffect">
                                  <p:stCondLst>
                                    <p:cond delay="0"/>
                                  </p:stCondLst>
                                  <p:childTnLst>
                                    <p:animMotion origin="layout" path="M -4.72222E-6 2.66389E-6 L 0.0316 -0.07343 " pathEditMode="relative" ptsTypes="AA">
                                      <p:cBhvr>
                                        <p:cTn id="19" dur="2000" fill="hold"/>
                                        <p:tgtEl>
                                          <p:spTgt spid="109617"/>
                                        </p:tgtEl>
                                        <p:attrNameLst>
                                          <p:attrName>ppt_x</p:attrName>
                                          <p:attrName>ppt_y</p:attrName>
                                        </p:attrNameLst>
                                      </p:cBhvr>
                                    </p:animMotion>
                                  </p:childTnLst>
                                </p:cTn>
                              </p:par>
                              <p:par>
                                <p:cTn id="20" presetID="0" presetClass="path" presetSubtype="0" accel="50000" decel="50000" fill="hold" nodeType="withEffect">
                                  <p:stCondLst>
                                    <p:cond delay="0"/>
                                  </p:stCondLst>
                                  <p:childTnLst>
                                    <p:animMotion origin="layout" path="M -2.22222E-6 -4.74867E-7 L -0.02361 0.0315 " pathEditMode="relative" ptsTypes="AA">
                                      <p:cBhvr>
                                        <p:cTn id="21" dur="2000" fill="hold"/>
                                        <p:tgtEl>
                                          <p:spTgt spid="109618"/>
                                        </p:tgtEl>
                                        <p:attrNameLst>
                                          <p:attrName>ppt_x</p:attrName>
                                          <p:attrName>ppt_y</p:attrName>
                                        </p:attrNameLst>
                                      </p:cBhvr>
                                    </p:animMotion>
                                  </p:childTnLst>
                                </p:cTn>
                              </p:par>
                            </p:childTnLst>
                          </p:cTn>
                        </p:par>
                        <p:par>
                          <p:cTn id="22" fill="hold">
                            <p:stCondLst>
                              <p:cond delay="7000"/>
                            </p:stCondLst>
                            <p:childTnLst>
                              <p:par>
                                <p:cTn id="23" presetID="1" presetClass="exit" presetSubtype="0" fill="hold" nodeType="afterEffect">
                                  <p:stCondLst>
                                    <p:cond delay="0"/>
                                  </p:stCondLst>
                                  <p:childTnLst>
                                    <p:set>
                                      <p:cBhvr>
                                        <p:cTn id="24" dur="1" fill="hold">
                                          <p:stCondLst>
                                            <p:cond delay="0"/>
                                          </p:stCondLst>
                                        </p:cTn>
                                        <p:tgtEl>
                                          <p:spTgt spid="109617"/>
                                        </p:tgtEl>
                                        <p:attrNameLst>
                                          <p:attrName>style.visibility</p:attrName>
                                        </p:attrNameLst>
                                      </p:cBhvr>
                                      <p:to>
                                        <p:strVal val="hidden"/>
                                      </p:to>
                                    </p:set>
                                  </p:childTnLst>
                                </p:cTn>
                              </p:par>
                            </p:childTnLst>
                          </p:cTn>
                        </p:par>
                        <p:par>
                          <p:cTn id="25" fill="hold">
                            <p:stCondLst>
                              <p:cond delay="7000"/>
                            </p:stCondLst>
                            <p:childTnLst>
                              <p:par>
                                <p:cTn id="26" presetID="1" presetClass="exit" presetSubtype="0" fill="hold" nodeType="afterEffect">
                                  <p:stCondLst>
                                    <p:cond delay="0"/>
                                  </p:stCondLst>
                                  <p:childTnLst>
                                    <p:set>
                                      <p:cBhvr>
                                        <p:cTn id="27" dur="1" fill="hold">
                                          <p:stCondLst>
                                            <p:cond delay="0"/>
                                          </p:stCondLst>
                                        </p:cTn>
                                        <p:tgtEl>
                                          <p:spTgt spid="109618"/>
                                        </p:tgtEl>
                                        <p:attrNameLst>
                                          <p:attrName>style.visibility</p:attrName>
                                        </p:attrNameLst>
                                      </p:cBhvr>
                                      <p:to>
                                        <p:strVal val="hidden"/>
                                      </p:to>
                                    </p:set>
                                  </p:childTnLst>
                                </p:cTn>
                              </p:par>
                            </p:childTnLst>
                          </p:cTn>
                        </p:par>
                        <p:par>
                          <p:cTn id="28" fill="hold">
                            <p:stCondLst>
                              <p:cond delay="7000"/>
                            </p:stCondLst>
                            <p:childTnLst>
                              <p:par>
                                <p:cTn id="29" presetID="1" presetClass="entr" presetSubtype="0" fill="hold" nodeType="afterEffect">
                                  <p:stCondLst>
                                    <p:cond delay="0"/>
                                  </p:stCondLst>
                                  <p:childTnLst>
                                    <p:set>
                                      <p:cBhvr>
                                        <p:cTn id="30" dur="1" fill="hold">
                                          <p:stCondLst>
                                            <p:cond delay="0"/>
                                          </p:stCondLst>
                                        </p:cTn>
                                        <p:tgtEl>
                                          <p:spTgt spid="1096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612" grpId="0" animBg="1"/>
      <p:bldP spid="109612" grpId="1" animBg="1"/>
      <p:bldP spid="109612" grpId="2" animBg="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0000FF">
            <a:alpha val="28000"/>
          </a:srgbClr>
        </a:solidFill>
        <a:effectLst/>
      </p:bgPr>
    </p:bg>
    <p:spTree>
      <p:nvGrpSpPr>
        <p:cNvPr id="1" name=""/>
        <p:cNvGrpSpPr/>
        <p:nvPr/>
      </p:nvGrpSpPr>
      <p:grpSpPr>
        <a:xfrm>
          <a:off x="0" y="0"/>
          <a:ext cx="0" cy="0"/>
          <a:chOff x="0" y="0"/>
          <a:chExt cx="0" cy="0"/>
        </a:xfrm>
      </p:grpSpPr>
      <p:sp>
        <p:nvSpPr>
          <p:cNvPr id="109" name="Espace réservé du numéro de diapositive 4"/>
          <p:cNvSpPr>
            <a:spLocks noGrp="1"/>
          </p:cNvSpPr>
          <p:nvPr>
            <p:ph type="sldNum" sz="quarter" idx="12"/>
          </p:nvPr>
        </p:nvSpPr>
        <p:spPr/>
        <p:txBody>
          <a:bodyPr/>
          <a:lstStyle/>
          <a:p>
            <a:fld id="{3CFB3F59-C8BD-1343-AEC7-295F0C0C73F6}" type="slidenum">
              <a:rPr lang="en-US"/>
              <a:pPr/>
              <a:t>38</a:t>
            </a:fld>
            <a:endParaRPr lang="en-US"/>
          </a:p>
        </p:txBody>
      </p:sp>
      <p:sp>
        <p:nvSpPr>
          <p:cNvPr id="114692" name="Rectangle 4"/>
          <p:cNvSpPr>
            <a:spLocks noGrp="1" noChangeArrowheads="1"/>
          </p:cNvSpPr>
          <p:nvPr>
            <p:ph type="title"/>
          </p:nvPr>
        </p:nvSpPr>
        <p:spPr/>
        <p:txBody>
          <a:bodyPr>
            <a:normAutofit/>
          </a:bodyPr>
          <a:lstStyle/>
          <a:p>
            <a:r>
              <a:rPr lang="el-GR" sz="3200" dirty="0" smtClean="0"/>
              <a:t>Τ</a:t>
            </a:r>
            <a:r>
              <a:rPr lang="en-GB" sz="3200" dirty="0" err="1" smtClean="0"/>
              <a:t>ime</a:t>
            </a:r>
            <a:r>
              <a:rPr lang="en-GB" sz="3200" dirty="0" smtClean="0"/>
              <a:t> Projection Chamber</a:t>
            </a:r>
            <a:endParaRPr lang="en-US" sz="3200" dirty="0"/>
          </a:p>
        </p:txBody>
      </p:sp>
      <p:sp>
        <p:nvSpPr>
          <p:cNvPr id="114693" name="Rectangle 5"/>
          <p:cNvSpPr>
            <a:spLocks noChangeArrowheads="1"/>
          </p:cNvSpPr>
          <p:nvPr/>
        </p:nvSpPr>
        <p:spPr bwMode="auto">
          <a:xfrm>
            <a:off x="381000" y="1343025"/>
            <a:ext cx="8458200" cy="5181600"/>
          </a:xfrm>
          <a:prstGeom prst="rect">
            <a:avLst/>
          </a:prstGeom>
          <a:noFill/>
          <a:ln w="12700" cap="sq">
            <a:noFill/>
            <a:miter lim="800000"/>
            <a:headEnd type="none" w="sm" len="sm"/>
            <a:tailEnd type="none" w="sm" len="sm"/>
          </a:ln>
          <a:effectLst/>
        </p:spPr>
        <p:txBody>
          <a:bodyPr wrap="none" anchor="ctr">
            <a:prstTxWarp prst="textNoShape">
              <a:avLst/>
            </a:prstTxWarp>
          </a:bodyPr>
          <a:lstStyle/>
          <a:p>
            <a:endParaRPr lang="fr-FR"/>
          </a:p>
        </p:txBody>
      </p:sp>
      <p:sp>
        <p:nvSpPr>
          <p:cNvPr id="114694" name="Text Box 6"/>
          <p:cNvSpPr txBox="1">
            <a:spLocks noChangeArrowheads="1"/>
          </p:cNvSpPr>
          <p:nvPr/>
        </p:nvSpPr>
        <p:spPr bwMode="auto">
          <a:xfrm>
            <a:off x="609600" y="5500688"/>
            <a:ext cx="2809875" cy="762000"/>
          </a:xfrm>
          <a:prstGeom prst="rect">
            <a:avLst/>
          </a:prstGeom>
          <a:noFill/>
          <a:ln w="12700" cap="sq">
            <a:solidFill>
              <a:schemeClr val="folHlink"/>
            </a:solidFill>
            <a:miter lim="800000"/>
            <a:headEnd type="none" w="sm" len="sm"/>
            <a:tailEnd type="none" w="sm" len="sm"/>
          </a:ln>
          <a:effectLst/>
        </p:spPr>
        <p:txBody>
          <a:bodyPr>
            <a:prstTxWarp prst="textNoShape">
              <a:avLst/>
            </a:prstTxWarp>
            <a:spAutoFit/>
          </a:bodyPr>
          <a:lstStyle/>
          <a:p>
            <a:pPr algn="ctr">
              <a:lnSpc>
                <a:spcPct val="120000"/>
              </a:lnSpc>
            </a:pPr>
            <a:r>
              <a:rPr lang="en-US" sz="1200">
                <a:latin typeface="Arial" charset="0"/>
              </a:rPr>
              <a:t>Readout plane segmentation</a:t>
            </a:r>
          </a:p>
          <a:p>
            <a:pPr algn="ctr">
              <a:lnSpc>
                <a:spcPct val="120000"/>
              </a:lnSpc>
            </a:pPr>
            <a:r>
              <a:rPr lang="en-US" sz="1200">
                <a:latin typeface="Arial" charset="0"/>
              </a:rPr>
              <a:t>18 trapezoidal sectors </a:t>
            </a:r>
          </a:p>
          <a:p>
            <a:pPr algn="ctr">
              <a:lnSpc>
                <a:spcPct val="120000"/>
              </a:lnSpc>
            </a:pPr>
            <a:r>
              <a:rPr lang="en-US" sz="1200">
                <a:latin typeface="Arial" charset="0"/>
              </a:rPr>
              <a:t>each covering 20 degrees in azimuth </a:t>
            </a:r>
          </a:p>
        </p:txBody>
      </p:sp>
      <p:sp>
        <p:nvSpPr>
          <p:cNvPr id="114695" name="Text Box 7"/>
          <p:cNvSpPr txBox="1">
            <a:spLocks noChangeArrowheads="1"/>
          </p:cNvSpPr>
          <p:nvPr/>
        </p:nvSpPr>
        <p:spPr bwMode="auto">
          <a:xfrm>
            <a:off x="2676525" y="243840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sp>
        <p:nvSpPr>
          <p:cNvPr id="114696" name="Line 8"/>
          <p:cNvSpPr>
            <a:spLocks noChangeShapeType="1"/>
          </p:cNvSpPr>
          <p:nvPr/>
        </p:nvSpPr>
        <p:spPr bwMode="auto">
          <a:xfrm flipV="1">
            <a:off x="2692400" y="2708275"/>
            <a:ext cx="407988" cy="68263"/>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697" name="Line 9"/>
          <p:cNvSpPr>
            <a:spLocks noChangeShapeType="1"/>
          </p:cNvSpPr>
          <p:nvPr/>
        </p:nvSpPr>
        <p:spPr bwMode="auto">
          <a:xfrm flipH="1">
            <a:off x="4052888" y="2560638"/>
            <a:ext cx="407987" cy="68262"/>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698" name="Text Box 10"/>
          <p:cNvSpPr txBox="1">
            <a:spLocks noChangeArrowheads="1"/>
          </p:cNvSpPr>
          <p:nvPr/>
        </p:nvSpPr>
        <p:spPr bwMode="auto">
          <a:xfrm>
            <a:off x="4035425" y="230505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pic>
        <p:nvPicPr>
          <p:cNvPr id="114699" name="Picture 11"/>
          <p:cNvPicPr>
            <a:picLocks noChangeAspect="1" noChangeArrowheads="1"/>
          </p:cNvPicPr>
          <p:nvPr/>
        </p:nvPicPr>
        <p:blipFill>
          <a:blip r:embed="rId3"/>
          <a:srcRect/>
          <a:stretch>
            <a:fillRect/>
          </a:stretch>
        </p:blipFill>
        <p:spPr bwMode="auto">
          <a:xfrm>
            <a:off x="395288" y="1541463"/>
            <a:ext cx="6013450" cy="3932237"/>
          </a:xfrm>
          <a:prstGeom prst="rect">
            <a:avLst/>
          </a:prstGeom>
          <a:ln>
            <a:noFill/>
          </a:ln>
          <a:effectLst>
            <a:outerShdw blurRad="292100" dist="139700" dir="2700000" algn="tl" rotWithShape="0">
              <a:srgbClr val="333333">
                <a:alpha val="65000"/>
              </a:srgbClr>
            </a:outerShdw>
          </a:effectLst>
        </p:spPr>
      </p:pic>
      <p:sp>
        <p:nvSpPr>
          <p:cNvPr id="114700" name="Line 12"/>
          <p:cNvSpPr>
            <a:spLocks noChangeShapeType="1"/>
          </p:cNvSpPr>
          <p:nvPr/>
        </p:nvSpPr>
        <p:spPr bwMode="auto">
          <a:xfrm flipV="1">
            <a:off x="3032125" y="4597400"/>
            <a:ext cx="2198688" cy="741363"/>
          </a:xfrm>
          <a:prstGeom prst="line">
            <a:avLst/>
          </a:prstGeom>
          <a:noFill/>
          <a:ln w="12700" cap="sq">
            <a:solidFill>
              <a:schemeClr val="tx1"/>
            </a:solidFill>
            <a:miter lim="800000"/>
            <a:headEnd type="stealth" w="med" len="med"/>
            <a:tailEnd type="stealth" w="med" len="med"/>
          </a:ln>
          <a:effectLst/>
        </p:spPr>
        <p:txBody>
          <a:bodyPr wrap="none" anchor="ctr">
            <a:prstTxWarp prst="textNoShape">
              <a:avLst/>
            </a:prstTxWarp>
          </a:bodyPr>
          <a:lstStyle/>
          <a:p>
            <a:endParaRPr lang="fr-FR"/>
          </a:p>
        </p:txBody>
      </p:sp>
      <p:sp>
        <p:nvSpPr>
          <p:cNvPr id="114701" name="Text Box 13"/>
          <p:cNvSpPr txBox="1">
            <a:spLocks noChangeArrowheads="1"/>
          </p:cNvSpPr>
          <p:nvPr/>
        </p:nvSpPr>
        <p:spPr bwMode="auto">
          <a:xfrm rot="-1086297">
            <a:off x="3937000" y="4914900"/>
            <a:ext cx="765175" cy="304800"/>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400">
                <a:latin typeface="Arial" charset="0"/>
              </a:rPr>
              <a:t>510 cm</a:t>
            </a:r>
          </a:p>
        </p:txBody>
      </p:sp>
      <p:sp>
        <p:nvSpPr>
          <p:cNvPr id="114702" name="Text Box 14"/>
          <p:cNvSpPr txBox="1">
            <a:spLocks noChangeArrowheads="1"/>
          </p:cNvSpPr>
          <p:nvPr/>
        </p:nvSpPr>
        <p:spPr bwMode="auto">
          <a:xfrm>
            <a:off x="2438400" y="243840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sp>
        <p:nvSpPr>
          <p:cNvPr id="114703" name="Line 15"/>
          <p:cNvSpPr>
            <a:spLocks noChangeShapeType="1"/>
          </p:cNvSpPr>
          <p:nvPr/>
        </p:nvSpPr>
        <p:spPr bwMode="auto">
          <a:xfrm flipV="1">
            <a:off x="2466975" y="2708275"/>
            <a:ext cx="377825" cy="68263"/>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704" name="Line 16"/>
          <p:cNvSpPr>
            <a:spLocks noChangeShapeType="1"/>
          </p:cNvSpPr>
          <p:nvPr/>
        </p:nvSpPr>
        <p:spPr bwMode="auto">
          <a:xfrm flipH="1">
            <a:off x="3722688" y="2560638"/>
            <a:ext cx="377825" cy="68262"/>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705" name="Text Box 17"/>
          <p:cNvSpPr txBox="1">
            <a:spLocks noChangeArrowheads="1"/>
          </p:cNvSpPr>
          <p:nvPr/>
        </p:nvSpPr>
        <p:spPr bwMode="auto">
          <a:xfrm>
            <a:off x="3695700" y="230505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grpSp>
        <p:nvGrpSpPr>
          <p:cNvPr id="114706" name="Group 18"/>
          <p:cNvGrpSpPr>
            <a:grpSpLocks/>
          </p:cNvGrpSpPr>
          <p:nvPr/>
        </p:nvGrpSpPr>
        <p:grpSpPr bwMode="auto">
          <a:xfrm>
            <a:off x="2592388" y="2170113"/>
            <a:ext cx="1004887" cy="1281112"/>
            <a:chOff x="1296" y="835"/>
            <a:chExt cx="336" cy="816"/>
          </a:xfrm>
        </p:grpSpPr>
        <p:sp>
          <p:nvSpPr>
            <p:cNvPr id="114707" name="Line 19"/>
            <p:cNvSpPr>
              <a:spLocks noChangeShapeType="1"/>
            </p:cNvSpPr>
            <p:nvPr/>
          </p:nvSpPr>
          <p:spPr bwMode="auto">
            <a:xfrm flipH="1" flipV="1">
              <a:off x="1296" y="835"/>
              <a:ext cx="240" cy="576"/>
            </a:xfrm>
            <a:prstGeom prst="line">
              <a:avLst/>
            </a:prstGeom>
            <a:noFill/>
            <a:ln w="19050" cap="rnd">
              <a:solidFill>
                <a:srgbClr val="0000FF"/>
              </a:solidFill>
              <a:prstDash val="sysDot"/>
              <a:miter lim="800000"/>
              <a:headEnd type="none" w="sm" len="sm"/>
              <a:tailEnd type="none" w="sm" len="sm"/>
            </a:ln>
            <a:effectLst/>
          </p:spPr>
          <p:txBody>
            <a:bodyPr wrap="none">
              <a:prstTxWarp prst="textNoShape">
                <a:avLst/>
              </a:prstTxWarp>
            </a:bodyPr>
            <a:lstStyle/>
            <a:p>
              <a:endParaRPr lang="fr-FR"/>
            </a:p>
          </p:txBody>
        </p:sp>
        <p:sp>
          <p:nvSpPr>
            <p:cNvPr id="114708" name="Line 20"/>
            <p:cNvSpPr>
              <a:spLocks noChangeShapeType="1"/>
            </p:cNvSpPr>
            <p:nvPr/>
          </p:nvSpPr>
          <p:spPr bwMode="auto">
            <a:xfrm flipH="1" flipV="1">
              <a:off x="1536" y="1411"/>
              <a:ext cx="96" cy="240"/>
            </a:xfrm>
            <a:prstGeom prst="line">
              <a:avLst/>
            </a:prstGeom>
            <a:noFill/>
            <a:ln w="19050" cap="sq">
              <a:solidFill>
                <a:srgbClr val="0000FF"/>
              </a:solidFill>
              <a:miter lim="800000"/>
              <a:headEnd type="none" w="sm" len="sm"/>
              <a:tailEnd type="none" w="sm" len="sm"/>
            </a:ln>
            <a:effectLst/>
          </p:spPr>
          <p:txBody>
            <a:bodyPr wrap="none">
              <a:prstTxWarp prst="textNoShape">
                <a:avLst/>
              </a:prstTxWarp>
            </a:bodyPr>
            <a:lstStyle/>
            <a:p>
              <a:endParaRPr lang="fr-FR"/>
            </a:p>
          </p:txBody>
        </p:sp>
      </p:grpSp>
      <p:sp>
        <p:nvSpPr>
          <p:cNvPr id="114709" name="Line 21"/>
          <p:cNvSpPr>
            <a:spLocks noChangeShapeType="1"/>
          </p:cNvSpPr>
          <p:nvPr/>
        </p:nvSpPr>
        <p:spPr bwMode="auto">
          <a:xfrm rot="-533714">
            <a:off x="2322513" y="3452813"/>
            <a:ext cx="1255712" cy="0"/>
          </a:xfrm>
          <a:prstGeom prst="line">
            <a:avLst/>
          </a:prstGeom>
          <a:noFill/>
          <a:ln w="12700">
            <a:solidFill>
              <a:srgbClr val="0033CC"/>
            </a:solidFill>
            <a:prstDash val="sysDot"/>
            <a:miter lim="800000"/>
            <a:headEnd type="triangle" w="med" len="med"/>
            <a:tailEnd type="triangle" w="med" len="med"/>
          </a:ln>
          <a:effectLst/>
        </p:spPr>
        <p:txBody>
          <a:bodyPr wrap="none">
            <a:prstTxWarp prst="textNoShape">
              <a:avLst/>
            </a:prstTxWarp>
          </a:bodyPr>
          <a:lstStyle/>
          <a:p>
            <a:endParaRPr lang="fr-FR"/>
          </a:p>
        </p:txBody>
      </p:sp>
      <p:sp>
        <p:nvSpPr>
          <p:cNvPr id="114710" name="Text Box 22"/>
          <p:cNvSpPr txBox="1">
            <a:spLocks noChangeArrowheads="1"/>
          </p:cNvSpPr>
          <p:nvPr/>
        </p:nvSpPr>
        <p:spPr bwMode="auto">
          <a:xfrm rot="-533714">
            <a:off x="2420938" y="3449638"/>
            <a:ext cx="515937" cy="274637"/>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rgbClr val="0033CC"/>
                </a:solidFill>
                <a:latin typeface="Arial" charset="0"/>
              </a:rPr>
              <a:t>88</a:t>
            </a:r>
            <a:r>
              <a:rPr lang="en-US" sz="1200">
                <a:solidFill>
                  <a:srgbClr val="0033CC"/>
                </a:solidFill>
              </a:rPr>
              <a:t>m</a:t>
            </a:r>
            <a:r>
              <a:rPr lang="en-US" sz="1200">
                <a:solidFill>
                  <a:srgbClr val="0033CC"/>
                </a:solidFill>
                <a:latin typeface="Arial" charset="0"/>
              </a:rPr>
              <a:t>s</a:t>
            </a:r>
          </a:p>
        </p:txBody>
      </p:sp>
      <p:sp>
        <p:nvSpPr>
          <p:cNvPr id="114711" name="Line 23"/>
          <p:cNvSpPr>
            <a:spLocks noChangeShapeType="1"/>
          </p:cNvSpPr>
          <p:nvPr/>
        </p:nvSpPr>
        <p:spPr bwMode="auto">
          <a:xfrm flipV="1">
            <a:off x="960438" y="3451225"/>
            <a:ext cx="2636837" cy="606425"/>
          </a:xfrm>
          <a:prstGeom prst="line">
            <a:avLst/>
          </a:prstGeom>
          <a:noFill/>
          <a:ln w="12700" cap="rnd">
            <a:solidFill>
              <a:schemeClr val="hlink"/>
            </a:solidFill>
            <a:prstDash val="sysDot"/>
            <a:miter lim="800000"/>
            <a:headEnd type="none" w="sm" len="sm"/>
            <a:tailEnd type="triangle" w="med" len="med"/>
          </a:ln>
          <a:effectLst/>
        </p:spPr>
        <p:txBody>
          <a:bodyPr wrap="none" anchor="ctr">
            <a:prstTxWarp prst="textNoShape">
              <a:avLst/>
            </a:prstTxWarp>
          </a:bodyPr>
          <a:lstStyle/>
          <a:p>
            <a:endParaRPr lang="fr-FR"/>
          </a:p>
        </p:txBody>
      </p:sp>
      <p:sp>
        <p:nvSpPr>
          <p:cNvPr id="114712" name="Line 24"/>
          <p:cNvSpPr>
            <a:spLocks noChangeShapeType="1"/>
          </p:cNvSpPr>
          <p:nvPr/>
        </p:nvSpPr>
        <p:spPr bwMode="auto">
          <a:xfrm flipV="1">
            <a:off x="3597275" y="2843213"/>
            <a:ext cx="2636838" cy="608012"/>
          </a:xfrm>
          <a:prstGeom prst="line">
            <a:avLst/>
          </a:prstGeom>
          <a:noFill/>
          <a:ln w="12700" cap="rnd">
            <a:solidFill>
              <a:schemeClr val="hlink"/>
            </a:solidFill>
            <a:prstDash val="sysDot"/>
            <a:miter lim="800000"/>
            <a:headEnd type="triangle" w="med" len="med"/>
            <a:tailEnd/>
          </a:ln>
          <a:effectLst/>
        </p:spPr>
        <p:txBody>
          <a:bodyPr wrap="none" anchor="ctr">
            <a:prstTxWarp prst="textNoShape">
              <a:avLst/>
            </a:prstTxWarp>
          </a:bodyPr>
          <a:lstStyle/>
          <a:p>
            <a:endParaRPr lang="fr-FR"/>
          </a:p>
        </p:txBody>
      </p:sp>
      <p:sp>
        <p:nvSpPr>
          <p:cNvPr id="114713" name="Text Box 25"/>
          <p:cNvSpPr txBox="1">
            <a:spLocks noChangeArrowheads="1"/>
          </p:cNvSpPr>
          <p:nvPr/>
        </p:nvSpPr>
        <p:spPr bwMode="auto">
          <a:xfrm>
            <a:off x="5391150" y="1612900"/>
            <a:ext cx="1462088" cy="957263"/>
          </a:xfrm>
          <a:prstGeom prst="rect">
            <a:avLst/>
          </a:prstGeom>
          <a:noFill/>
          <a:ln w="12700" cap="sq">
            <a:solidFill>
              <a:schemeClr val="folHlink"/>
            </a:solidFill>
            <a:miter lim="800000"/>
            <a:headEnd type="none" w="sm" len="sm"/>
            <a:tailEnd type="none" w="sm" len="sm"/>
          </a:ln>
          <a:effectLst/>
        </p:spPr>
        <p:txBody>
          <a:bodyPr wrap="none">
            <a:prstTxWarp prst="textNoShape">
              <a:avLst/>
            </a:prstTxWarp>
            <a:spAutoFit/>
          </a:bodyPr>
          <a:lstStyle/>
          <a:p>
            <a:pPr algn="ctr"/>
            <a:r>
              <a:rPr lang="en-US" sz="1200">
                <a:solidFill>
                  <a:srgbClr val="000000"/>
                </a:solidFill>
                <a:latin typeface="Arial" charset="0"/>
              </a:rPr>
              <a:t>GAS VOLUME</a:t>
            </a:r>
          </a:p>
          <a:p>
            <a:pPr algn="ctr"/>
            <a:r>
              <a:rPr lang="en-US" sz="1200">
                <a:solidFill>
                  <a:srgbClr val="000000"/>
                </a:solidFill>
                <a:latin typeface="Arial" charset="0"/>
              </a:rPr>
              <a:t>88 m</a:t>
            </a:r>
            <a:r>
              <a:rPr lang="en-US" sz="1200" baseline="30000">
                <a:solidFill>
                  <a:srgbClr val="000000"/>
                </a:solidFill>
                <a:latin typeface="Arial" charset="0"/>
              </a:rPr>
              <a:t>3</a:t>
            </a:r>
          </a:p>
          <a:p>
            <a:pPr algn="ctr"/>
            <a:endParaRPr lang="en-US" sz="1200" baseline="30000">
              <a:solidFill>
                <a:srgbClr val="000000"/>
              </a:solidFill>
              <a:latin typeface="Arial" charset="0"/>
            </a:endParaRPr>
          </a:p>
          <a:p>
            <a:pPr algn="ctr"/>
            <a:r>
              <a:rPr lang="en-US" sz="1200">
                <a:solidFill>
                  <a:srgbClr val="000000"/>
                </a:solidFill>
                <a:latin typeface="Arial" charset="0"/>
              </a:rPr>
              <a:t>DRIFT GAS</a:t>
            </a:r>
          </a:p>
          <a:p>
            <a:pPr algn="ctr"/>
            <a:r>
              <a:rPr lang="en-US" sz="1200">
                <a:solidFill>
                  <a:srgbClr val="000000"/>
                </a:solidFill>
                <a:latin typeface="Arial" charset="0"/>
              </a:rPr>
              <a:t>90% Ne - 10%CO</a:t>
            </a:r>
            <a:r>
              <a:rPr lang="en-US" sz="1200" baseline="-25000">
                <a:solidFill>
                  <a:srgbClr val="000000"/>
                </a:solidFill>
                <a:latin typeface="Arial" charset="0"/>
              </a:rPr>
              <a:t>2</a:t>
            </a:r>
          </a:p>
        </p:txBody>
      </p:sp>
      <p:sp>
        <p:nvSpPr>
          <p:cNvPr id="114714" name="Line 26"/>
          <p:cNvSpPr>
            <a:spLocks noChangeShapeType="1"/>
          </p:cNvSpPr>
          <p:nvPr/>
        </p:nvSpPr>
        <p:spPr bwMode="auto">
          <a:xfrm flipV="1">
            <a:off x="1979613" y="3413125"/>
            <a:ext cx="144462" cy="2087563"/>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15" name="Line 27"/>
          <p:cNvSpPr>
            <a:spLocks noChangeShapeType="1"/>
          </p:cNvSpPr>
          <p:nvPr/>
        </p:nvSpPr>
        <p:spPr bwMode="auto">
          <a:xfrm flipH="1">
            <a:off x="3851275" y="2189163"/>
            <a:ext cx="1512888" cy="647700"/>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16" name="Rectangle 28"/>
          <p:cNvSpPr>
            <a:spLocks noChangeArrowheads="1"/>
          </p:cNvSpPr>
          <p:nvPr/>
        </p:nvSpPr>
        <p:spPr bwMode="auto">
          <a:xfrm>
            <a:off x="6896100" y="3132138"/>
            <a:ext cx="1663700" cy="2395537"/>
          </a:xfrm>
          <a:prstGeom prst="rect">
            <a:avLst/>
          </a:prstGeom>
          <a:solidFill>
            <a:srgbClr val="3399FF"/>
          </a:solidFill>
          <a:ln w="9525">
            <a:noFill/>
            <a:miter lim="800000"/>
            <a:headEnd/>
            <a:tailEnd/>
          </a:ln>
        </p:spPr>
        <p:txBody>
          <a:bodyPr>
            <a:prstTxWarp prst="textNoShape">
              <a:avLst/>
            </a:prstTxWarp>
          </a:bodyPr>
          <a:lstStyle/>
          <a:p>
            <a:endParaRPr lang="fr-FR"/>
          </a:p>
        </p:txBody>
      </p:sp>
      <p:sp>
        <p:nvSpPr>
          <p:cNvPr id="114717" name="Rectangle 29"/>
          <p:cNvSpPr>
            <a:spLocks noChangeArrowheads="1"/>
          </p:cNvSpPr>
          <p:nvPr/>
        </p:nvSpPr>
        <p:spPr bwMode="auto">
          <a:xfrm>
            <a:off x="6900863" y="3138488"/>
            <a:ext cx="1660525" cy="2389187"/>
          </a:xfrm>
          <a:prstGeom prst="rect">
            <a:avLst/>
          </a:prstGeom>
          <a:solidFill>
            <a:srgbClr val="66CCFF"/>
          </a:solidFill>
          <a:ln w="7938">
            <a:solidFill>
              <a:srgbClr val="000000"/>
            </a:solidFill>
            <a:miter lim="800000"/>
            <a:headEnd/>
            <a:tailEnd/>
          </a:ln>
        </p:spPr>
        <p:txBody>
          <a:bodyPr>
            <a:prstTxWarp prst="textNoShape">
              <a:avLst/>
            </a:prstTxWarp>
          </a:bodyPr>
          <a:lstStyle/>
          <a:p>
            <a:endParaRPr lang="fr-FR"/>
          </a:p>
        </p:txBody>
      </p:sp>
      <p:sp>
        <p:nvSpPr>
          <p:cNvPr id="114718" name="Rectangle 30"/>
          <p:cNvSpPr>
            <a:spLocks noChangeArrowheads="1"/>
          </p:cNvSpPr>
          <p:nvPr/>
        </p:nvSpPr>
        <p:spPr bwMode="auto">
          <a:xfrm>
            <a:off x="6896100" y="3997325"/>
            <a:ext cx="1663700" cy="665163"/>
          </a:xfrm>
          <a:prstGeom prst="rect">
            <a:avLst/>
          </a:prstGeom>
          <a:solidFill>
            <a:srgbClr val="FFFFFF"/>
          </a:solidFill>
          <a:ln w="9525">
            <a:noFill/>
            <a:miter lim="800000"/>
            <a:headEnd/>
            <a:tailEnd/>
          </a:ln>
        </p:spPr>
        <p:txBody>
          <a:bodyPr>
            <a:prstTxWarp prst="textNoShape">
              <a:avLst/>
            </a:prstTxWarp>
          </a:bodyPr>
          <a:lstStyle/>
          <a:p>
            <a:endParaRPr lang="fr-FR"/>
          </a:p>
        </p:txBody>
      </p:sp>
      <p:sp>
        <p:nvSpPr>
          <p:cNvPr id="114719" name="Rectangle 31"/>
          <p:cNvSpPr>
            <a:spLocks noChangeArrowheads="1"/>
          </p:cNvSpPr>
          <p:nvPr/>
        </p:nvSpPr>
        <p:spPr bwMode="auto">
          <a:xfrm>
            <a:off x="6900863" y="4003675"/>
            <a:ext cx="1660525" cy="658813"/>
          </a:xfrm>
          <a:prstGeom prst="rect">
            <a:avLst/>
          </a:prstGeom>
          <a:solidFill>
            <a:srgbClr val="FFFFFF"/>
          </a:solidFill>
          <a:ln w="7938">
            <a:solidFill>
              <a:srgbClr val="000000"/>
            </a:solidFill>
            <a:miter lim="800000"/>
            <a:headEnd/>
            <a:tailEnd/>
          </a:ln>
        </p:spPr>
        <p:txBody>
          <a:bodyPr>
            <a:prstTxWarp prst="textNoShape">
              <a:avLst/>
            </a:prstTxWarp>
          </a:bodyPr>
          <a:lstStyle/>
          <a:p>
            <a:endParaRPr lang="fr-FR"/>
          </a:p>
        </p:txBody>
      </p:sp>
      <p:sp>
        <p:nvSpPr>
          <p:cNvPr id="114720" name="Rectangle 32"/>
          <p:cNvSpPr>
            <a:spLocks noChangeArrowheads="1"/>
          </p:cNvSpPr>
          <p:nvPr/>
        </p:nvSpPr>
        <p:spPr bwMode="auto">
          <a:xfrm>
            <a:off x="7451725" y="4064000"/>
            <a:ext cx="600075" cy="531813"/>
          </a:xfrm>
          <a:prstGeom prst="rect">
            <a:avLst/>
          </a:prstGeom>
          <a:solidFill>
            <a:srgbClr val="FFFFFF"/>
          </a:solidFill>
          <a:ln w="9525">
            <a:noFill/>
            <a:miter lim="800000"/>
            <a:headEnd/>
            <a:tailEnd/>
          </a:ln>
        </p:spPr>
        <p:txBody>
          <a:bodyPr>
            <a:prstTxWarp prst="textNoShape">
              <a:avLst/>
            </a:prstTxWarp>
          </a:bodyPr>
          <a:lstStyle/>
          <a:p>
            <a:endParaRPr lang="fr-FR"/>
          </a:p>
        </p:txBody>
      </p:sp>
      <p:sp>
        <p:nvSpPr>
          <p:cNvPr id="114721" name="Rectangle 33"/>
          <p:cNvSpPr>
            <a:spLocks noChangeArrowheads="1"/>
          </p:cNvSpPr>
          <p:nvPr/>
        </p:nvSpPr>
        <p:spPr bwMode="auto">
          <a:xfrm>
            <a:off x="7456488" y="4070350"/>
            <a:ext cx="595312" cy="525463"/>
          </a:xfrm>
          <a:prstGeom prst="rect">
            <a:avLst/>
          </a:prstGeom>
          <a:solidFill>
            <a:srgbClr val="FFFFFF"/>
          </a:solidFill>
          <a:ln w="7938">
            <a:solidFill>
              <a:srgbClr val="000000"/>
            </a:solidFill>
            <a:miter lim="800000"/>
            <a:headEnd/>
            <a:tailEnd/>
          </a:ln>
        </p:spPr>
        <p:txBody>
          <a:bodyPr>
            <a:prstTxWarp prst="textNoShape">
              <a:avLst/>
            </a:prstTxWarp>
          </a:bodyPr>
          <a:lstStyle/>
          <a:p>
            <a:endParaRPr lang="fr-FR"/>
          </a:p>
        </p:txBody>
      </p:sp>
      <p:sp>
        <p:nvSpPr>
          <p:cNvPr id="114722" name="Line 34"/>
          <p:cNvSpPr>
            <a:spLocks noChangeShapeType="1"/>
          </p:cNvSpPr>
          <p:nvPr/>
        </p:nvSpPr>
        <p:spPr bwMode="auto">
          <a:xfrm flipV="1">
            <a:off x="8008938" y="4037013"/>
            <a:ext cx="554037" cy="30162"/>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23" name="Line 35"/>
          <p:cNvSpPr>
            <a:spLocks noChangeShapeType="1"/>
          </p:cNvSpPr>
          <p:nvPr/>
        </p:nvSpPr>
        <p:spPr bwMode="auto">
          <a:xfrm flipH="1" flipV="1">
            <a:off x="6899275" y="4033838"/>
            <a:ext cx="609600" cy="33337"/>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24" name="Rectangle 36"/>
          <p:cNvSpPr>
            <a:spLocks noChangeArrowheads="1"/>
          </p:cNvSpPr>
          <p:nvPr/>
        </p:nvSpPr>
        <p:spPr bwMode="auto">
          <a:xfrm>
            <a:off x="6892925" y="3132138"/>
            <a:ext cx="1665288" cy="66675"/>
          </a:xfrm>
          <a:prstGeom prst="rect">
            <a:avLst/>
          </a:prstGeom>
          <a:solidFill>
            <a:srgbClr val="DDDDDD"/>
          </a:solidFill>
          <a:ln w="9525">
            <a:noFill/>
            <a:miter lim="800000"/>
            <a:headEnd/>
            <a:tailEnd/>
          </a:ln>
        </p:spPr>
        <p:txBody>
          <a:bodyPr>
            <a:prstTxWarp prst="textNoShape">
              <a:avLst/>
            </a:prstTxWarp>
          </a:bodyPr>
          <a:lstStyle/>
          <a:p>
            <a:endParaRPr lang="fr-FR"/>
          </a:p>
        </p:txBody>
      </p:sp>
      <p:sp>
        <p:nvSpPr>
          <p:cNvPr id="114725" name="Rectangle 37"/>
          <p:cNvSpPr>
            <a:spLocks noChangeArrowheads="1"/>
          </p:cNvSpPr>
          <p:nvPr/>
        </p:nvSpPr>
        <p:spPr bwMode="auto">
          <a:xfrm>
            <a:off x="6908800" y="3152775"/>
            <a:ext cx="1649413" cy="47625"/>
          </a:xfrm>
          <a:prstGeom prst="rect">
            <a:avLst/>
          </a:prstGeom>
          <a:solidFill>
            <a:srgbClr val="DDDDDD"/>
          </a:solidFill>
          <a:ln w="23813">
            <a:solidFill>
              <a:srgbClr val="6E6E6E"/>
            </a:solidFill>
            <a:miter lim="800000"/>
            <a:headEnd/>
            <a:tailEnd/>
          </a:ln>
        </p:spPr>
        <p:txBody>
          <a:bodyPr>
            <a:prstTxWarp prst="textNoShape">
              <a:avLst/>
            </a:prstTxWarp>
          </a:bodyPr>
          <a:lstStyle/>
          <a:p>
            <a:endParaRPr lang="fr-FR"/>
          </a:p>
        </p:txBody>
      </p:sp>
      <p:sp>
        <p:nvSpPr>
          <p:cNvPr id="114726" name="Rectangle 38"/>
          <p:cNvSpPr>
            <a:spLocks noChangeArrowheads="1"/>
          </p:cNvSpPr>
          <p:nvPr/>
        </p:nvSpPr>
        <p:spPr bwMode="auto">
          <a:xfrm>
            <a:off x="6891338" y="5449888"/>
            <a:ext cx="1652587" cy="66675"/>
          </a:xfrm>
          <a:prstGeom prst="rect">
            <a:avLst/>
          </a:prstGeom>
          <a:solidFill>
            <a:srgbClr val="DDDDDD"/>
          </a:solidFill>
          <a:ln w="9525">
            <a:noFill/>
            <a:miter lim="800000"/>
            <a:headEnd/>
            <a:tailEnd/>
          </a:ln>
        </p:spPr>
        <p:txBody>
          <a:bodyPr>
            <a:prstTxWarp prst="textNoShape">
              <a:avLst/>
            </a:prstTxWarp>
          </a:bodyPr>
          <a:lstStyle/>
          <a:p>
            <a:endParaRPr lang="fr-FR"/>
          </a:p>
        </p:txBody>
      </p:sp>
      <p:sp>
        <p:nvSpPr>
          <p:cNvPr id="114727" name="Rectangle 39"/>
          <p:cNvSpPr>
            <a:spLocks noChangeArrowheads="1"/>
          </p:cNvSpPr>
          <p:nvPr/>
        </p:nvSpPr>
        <p:spPr bwMode="auto">
          <a:xfrm>
            <a:off x="6905625" y="5470525"/>
            <a:ext cx="1639888" cy="47625"/>
          </a:xfrm>
          <a:prstGeom prst="rect">
            <a:avLst/>
          </a:prstGeom>
          <a:solidFill>
            <a:srgbClr val="DDDDDD"/>
          </a:solidFill>
          <a:ln w="23813">
            <a:solidFill>
              <a:srgbClr val="6E6E6E"/>
            </a:solidFill>
            <a:miter lim="800000"/>
            <a:headEnd/>
            <a:tailEnd/>
          </a:ln>
        </p:spPr>
        <p:txBody>
          <a:bodyPr>
            <a:prstTxWarp prst="textNoShape">
              <a:avLst/>
            </a:prstTxWarp>
          </a:bodyPr>
          <a:lstStyle/>
          <a:p>
            <a:endParaRPr lang="fr-FR"/>
          </a:p>
        </p:txBody>
      </p:sp>
      <p:sp>
        <p:nvSpPr>
          <p:cNvPr id="114728" name="Freeform 40"/>
          <p:cNvSpPr>
            <a:spLocks/>
          </p:cNvSpPr>
          <p:nvPr/>
        </p:nvSpPr>
        <p:spPr bwMode="auto">
          <a:xfrm>
            <a:off x="6891338" y="3981450"/>
            <a:ext cx="1663700" cy="65088"/>
          </a:xfrm>
          <a:custGeom>
            <a:avLst/>
            <a:gdLst/>
            <a:ahLst/>
            <a:cxnLst>
              <a:cxn ang="0">
                <a:pos x="1525" y="0"/>
              </a:cxn>
              <a:cxn ang="0">
                <a:pos x="1525" y="28"/>
              </a:cxn>
              <a:cxn ang="0">
                <a:pos x="1017" y="50"/>
              </a:cxn>
              <a:cxn ang="0">
                <a:pos x="559" y="50"/>
              </a:cxn>
              <a:cxn ang="0">
                <a:pos x="0" y="25"/>
              </a:cxn>
              <a:cxn ang="0">
                <a:pos x="0" y="0"/>
              </a:cxn>
              <a:cxn ang="0">
                <a:pos x="1525" y="0"/>
              </a:cxn>
            </a:cxnLst>
            <a:rect l="0" t="0" r="r" b="b"/>
            <a:pathLst>
              <a:path w="1525" h="50">
                <a:moveTo>
                  <a:pt x="1525" y="0"/>
                </a:moveTo>
                <a:lnTo>
                  <a:pt x="1525" y="28"/>
                </a:lnTo>
                <a:lnTo>
                  <a:pt x="1017" y="50"/>
                </a:lnTo>
                <a:lnTo>
                  <a:pt x="559" y="50"/>
                </a:lnTo>
                <a:lnTo>
                  <a:pt x="0" y="25"/>
                </a:lnTo>
                <a:lnTo>
                  <a:pt x="0" y="0"/>
                </a:lnTo>
                <a:lnTo>
                  <a:pt x="1525" y="0"/>
                </a:lnTo>
                <a:close/>
              </a:path>
            </a:pathLst>
          </a:custGeom>
          <a:solidFill>
            <a:srgbClr val="DDDDDD"/>
          </a:solidFill>
          <a:ln w="9525">
            <a:noFill/>
            <a:round/>
            <a:headEnd/>
            <a:tailEnd/>
          </a:ln>
        </p:spPr>
        <p:txBody>
          <a:bodyPr>
            <a:prstTxWarp prst="textNoShape">
              <a:avLst/>
            </a:prstTxWarp>
          </a:bodyPr>
          <a:lstStyle/>
          <a:p>
            <a:endParaRPr lang="fr-FR"/>
          </a:p>
        </p:txBody>
      </p:sp>
      <p:sp>
        <p:nvSpPr>
          <p:cNvPr id="114729" name="Freeform 41"/>
          <p:cNvSpPr>
            <a:spLocks/>
          </p:cNvSpPr>
          <p:nvPr/>
        </p:nvSpPr>
        <p:spPr bwMode="auto">
          <a:xfrm>
            <a:off x="6899275" y="3990975"/>
            <a:ext cx="1663700" cy="66675"/>
          </a:xfrm>
          <a:custGeom>
            <a:avLst/>
            <a:gdLst/>
            <a:ahLst/>
            <a:cxnLst>
              <a:cxn ang="0">
                <a:pos x="1526" y="0"/>
              </a:cxn>
              <a:cxn ang="0">
                <a:pos x="1526" y="28"/>
              </a:cxn>
              <a:cxn ang="0">
                <a:pos x="1017" y="51"/>
              </a:cxn>
              <a:cxn ang="0">
                <a:pos x="560" y="51"/>
              </a:cxn>
              <a:cxn ang="0">
                <a:pos x="0" y="26"/>
              </a:cxn>
              <a:cxn ang="0">
                <a:pos x="0" y="0"/>
              </a:cxn>
              <a:cxn ang="0">
                <a:pos x="1526" y="0"/>
              </a:cxn>
            </a:cxnLst>
            <a:rect l="0" t="0" r="r" b="b"/>
            <a:pathLst>
              <a:path w="1526" h="51">
                <a:moveTo>
                  <a:pt x="1526" y="0"/>
                </a:moveTo>
                <a:lnTo>
                  <a:pt x="1526" y="28"/>
                </a:lnTo>
                <a:lnTo>
                  <a:pt x="1017" y="51"/>
                </a:lnTo>
                <a:lnTo>
                  <a:pt x="560" y="51"/>
                </a:lnTo>
                <a:lnTo>
                  <a:pt x="0" y="26"/>
                </a:lnTo>
                <a:lnTo>
                  <a:pt x="0" y="0"/>
                </a:lnTo>
                <a:lnTo>
                  <a:pt x="1526" y="0"/>
                </a:lnTo>
                <a:close/>
              </a:path>
            </a:pathLst>
          </a:custGeom>
          <a:solidFill>
            <a:srgbClr val="DDDDDD"/>
          </a:solidFill>
          <a:ln w="23813">
            <a:solidFill>
              <a:srgbClr val="6E6E6E"/>
            </a:solidFill>
            <a:prstDash val="solid"/>
            <a:round/>
            <a:headEnd/>
            <a:tailEnd/>
          </a:ln>
        </p:spPr>
        <p:txBody>
          <a:bodyPr>
            <a:prstTxWarp prst="textNoShape">
              <a:avLst/>
            </a:prstTxWarp>
          </a:bodyPr>
          <a:lstStyle/>
          <a:p>
            <a:endParaRPr lang="fr-FR"/>
          </a:p>
        </p:txBody>
      </p:sp>
      <p:sp>
        <p:nvSpPr>
          <p:cNvPr id="114730" name="Freeform 42"/>
          <p:cNvSpPr>
            <a:spLocks/>
          </p:cNvSpPr>
          <p:nvPr/>
        </p:nvSpPr>
        <p:spPr bwMode="auto">
          <a:xfrm>
            <a:off x="6891338" y="4602163"/>
            <a:ext cx="1663700" cy="66675"/>
          </a:xfrm>
          <a:custGeom>
            <a:avLst/>
            <a:gdLst/>
            <a:ahLst/>
            <a:cxnLst>
              <a:cxn ang="0">
                <a:pos x="1525" y="51"/>
              </a:cxn>
              <a:cxn ang="0">
                <a:pos x="1525" y="23"/>
              </a:cxn>
              <a:cxn ang="0">
                <a:pos x="1017" y="0"/>
              </a:cxn>
              <a:cxn ang="0">
                <a:pos x="559" y="0"/>
              </a:cxn>
              <a:cxn ang="0">
                <a:pos x="0" y="25"/>
              </a:cxn>
              <a:cxn ang="0">
                <a:pos x="0" y="51"/>
              </a:cxn>
              <a:cxn ang="0">
                <a:pos x="1525" y="51"/>
              </a:cxn>
            </a:cxnLst>
            <a:rect l="0" t="0" r="r" b="b"/>
            <a:pathLst>
              <a:path w="1525" h="51">
                <a:moveTo>
                  <a:pt x="1525" y="51"/>
                </a:moveTo>
                <a:lnTo>
                  <a:pt x="1525" y="23"/>
                </a:lnTo>
                <a:lnTo>
                  <a:pt x="1017" y="0"/>
                </a:lnTo>
                <a:lnTo>
                  <a:pt x="559" y="0"/>
                </a:lnTo>
                <a:lnTo>
                  <a:pt x="0" y="25"/>
                </a:lnTo>
                <a:lnTo>
                  <a:pt x="0" y="51"/>
                </a:lnTo>
                <a:lnTo>
                  <a:pt x="1525" y="51"/>
                </a:lnTo>
                <a:close/>
              </a:path>
            </a:pathLst>
          </a:custGeom>
          <a:solidFill>
            <a:srgbClr val="DDDDDD"/>
          </a:solidFill>
          <a:ln w="9525">
            <a:noFill/>
            <a:round/>
            <a:headEnd/>
            <a:tailEnd/>
          </a:ln>
        </p:spPr>
        <p:txBody>
          <a:bodyPr>
            <a:prstTxWarp prst="textNoShape">
              <a:avLst/>
            </a:prstTxWarp>
          </a:bodyPr>
          <a:lstStyle/>
          <a:p>
            <a:endParaRPr lang="fr-FR"/>
          </a:p>
        </p:txBody>
      </p:sp>
      <p:sp>
        <p:nvSpPr>
          <p:cNvPr id="114731" name="Freeform 43"/>
          <p:cNvSpPr>
            <a:spLocks/>
          </p:cNvSpPr>
          <p:nvPr/>
        </p:nvSpPr>
        <p:spPr bwMode="auto">
          <a:xfrm>
            <a:off x="6899275" y="4610100"/>
            <a:ext cx="1663700" cy="66675"/>
          </a:xfrm>
          <a:custGeom>
            <a:avLst/>
            <a:gdLst/>
            <a:ahLst/>
            <a:cxnLst>
              <a:cxn ang="0">
                <a:pos x="1526" y="51"/>
              </a:cxn>
              <a:cxn ang="0">
                <a:pos x="1526" y="23"/>
              </a:cxn>
              <a:cxn ang="0">
                <a:pos x="1017" y="0"/>
              </a:cxn>
              <a:cxn ang="0">
                <a:pos x="560" y="0"/>
              </a:cxn>
              <a:cxn ang="0">
                <a:pos x="0" y="26"/>
              </a:cxn>
              <a:cxn ang="0">
                <a:pos x="0" y="51"/>
              </a:cxn>
              <a:cxn ang="0">
                <a:pos x="1526" y="51"/>
              </a:cxn>
            </a:cxnLst>
            <a:rect l="0" t="0" r="r" b="b"/>
            <a:pathLst>
              <a:path w="1526" h="51">
                <a:moveTo>
                  <a:pt x="1526" y="51"/>
                </a:moveTo>
                <a:lnTo>
                  <a:pt x="1526" y="23"/>
                </a:lnTo>
                <a:lnTo>
                  <a:pt x="1017" y="0"/>
                </a:lnTo>
                <a:lnTo>
                  <a:pt x="560" y="0"/>
                </a:lnTo>
                <a:lnTo>
                  <a:pt x="0" y="26"/>
                </a:lnTo>
                <a:lnTo>
                  <a:pt x="0" y="51"/>
                </a:lnTo>
                <a:lnTo>
                  <a:pt x="1526" y="51"/>
                </a:lnTo>
                <a:close/>
              </a:path>
            </a:pathLst>
          </a:custGeom>
          <a:solidFill>
            <a:srgbClr val="DDDDDD"/>
          </a:solidFill>
          <a:ln w="23813">
            <a:solidFill>
              <a:srgbClr val="6E6E6E"/>
            </a:solidFill>
            <a:prstDash val="solid"/>
            <a:round/>
            <a:headEnd/>
            <a:tailEnd/>
          </a:ln>
        </p:spPr>
        <p:txBody>
          <a:bodyPr>
            <a:prstTxWarp prst="textNoShape">
              <a:avLst/>
            </a:prstTxWarp>
          </a:bodyPr>
          <a:lstStyle/>
          <a:p>
            <a:endParaRPr lang="fr-FR"/>
          </a:p>
        </p:txBody>
      </p:sp>
      <p:sp>
        <p:nvSpPr>
          <p:cNvPr id="114732" name="Rectangle 44"/>
          <p:cNvSpPr>
            <a:spLocks noChangeArrowheads="1"/>
          </p:cNvSpPr>
          <p:nvPr/>
        </p:nvSpPr>
        <p:spPr bwMode="auto">
          <a:xfrm>
            <a:off x="8559800" y="3132138"/>
            <a:ext cx="52388"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3" name="Rectangle 45"/>
          <p:cNvSpPr>
            <a:spLocks noChangeArrowheads="1"/>
          </p:cNvSpPr>
          <p:nvPr/>
        </p:nvSpPr>
        <p:spPr bwMode="auto">
          <a:xfrm>
            <a:off x="8566150" y="3138488"/>
            <a:ext cx="46038" cy="896937"/>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34" name="Rectangle 46"/>
          <p:cNvSpPr>
            <a:spLocks noChangeArrowheads="1"/>
          </p:cNvSpPr>
          <p:nvPr/>
        </p:nvSpPr>
        <p:spPr bwMode="auto">
          <a:xfrm>
            <a:off x="6835775" y="3132138"/>
            <a:ext cx="60325" cy="898525"/>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5" name="Rectangle 47"/>
          <p:cNvSpPr>
            <a:spLocks noChangeArrowheads="1"/>
          </p:cNvSpPr>
          <p:nvPr/>
        </p:nvSpPr>
        <p:spPr bwMode="auto">
          <a:xfrm>
            <a:off x="6842125" y="3138488"/>
            <a:ext cx="53975" cy="892175"/>
          </a:xfrm>
          <a:prstGeom prst="rect">
            <a:avLst/>
          </a:prstGeom>
          <a:solidFill>
            <a:srgbClr val="33CC33"/>
          </a:solidFill>
          <a:ln w="7938">
            <a:solidFill>
              <a:schemeClr val="tx1"/>
            </a:solidFill>
            <a:miter lim="800000"/>
            <a:headEnd/>
            <a:tailEnd/>
          </a:ln>
        </p:spPr>
        <p:txBody>
          <a:bodyPr>
            <a:prstTxWarp prst="textNoShape">
              <a:avLst/>
            </a:prstTxWarp>
          </a:bodyPr>
          <a:lstStyle/>
          <a:p>
            <a:endParaRPr lang="fr-FR"/>
          </a:p>
        </p:txBody>
      </p:sp>
      <p:sp>
        <p:nvSpPr>
          <p:cNvPr id="114736" name="Rectangle 48"/>
          <p:cNvSpPr>
            <a:spLocks noChangeArrowheads="1"/>
          </p:cNvSpPr>
          <p:nvPr/>
        </p:nvSpPr>
        <p:spPr bwMode="auto">
          <a:xfrm>
            <a:off x="8559800" y="4625975"/>
            <a:ext cx="52388"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7" name="Rectangle 49"/>
          <p:cNvSpPr>
            <a:spLocks noChangeArrowheads="1"/>
          </p:cNvSpPr>
          <p:nvPr/>
        </p:nvSpPr>
        <p:spPr bwMode="auto">
          <a:xfrm>
            <a:off x="8566150" y="4632325"/>
            <a:ext cx="46038" cy="895350"/>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38" name="Rectangle 50"/>
          <p:cNvSpPr>
            <a:spLocks noChangeArrowheads="1"/>
          </p:cNvSpPr>
          <p:nvPr/>
        </p:nvSpPr>
        <p:spPr bwMode="auto">
          <a:xfrm>
            <a:off x="6842125" y="4629150"/>
            <a:ext cx="53975"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9" name="Rectangle 51"/>
          <p:cNvSpPr>
            <a:spLocks noChangeArrowheads="1"/>
          </p:cNvSpPr>
          <p:nvPr/>
        </p:nvSpPr>
        <p:spPr bwMode="auto">
          <a:xfrm>
            <a:off x="6846888" y="4635500"/>
            <a:ext cx="49212" cy="896938"/>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40" name="Arc 52"/>
          <p:cNvSpPr>
            <a:spLocks/>
          </p:cNvSpPr>
          <p:nvPr/>
        </p:nvSpPr>
        <p:spPr bwMode="auto">
          <a:xfrm>
            <a:off x="7643813" y="4305300"/>
            <a:ext cx="66675" cy="55563"/>
          </a:xfrm>
          <a:custGeom>
            <a:avLst/>
            <a:gdLst>
              <a:gd name="G0" fmla="+- 21600 0 0"/>
              <a:gd name="G1" fmla="+- 7395 0 0"/>
              <a:gd name="G2" fmla="+- 21600 0 0"/>
              <a:gd name="T0" fmla="*/ 1305 w 21600"/>
              <a:gd name="T1" fmla="*/ 14790 h 14790"/>
              <a:gd name="T2" fmla="*/ 1305 w 21600"/>
              <a:gd name="T3" fmla="*/ 0 h 14790"/>
              <a:gd name="T4" fmla="*/ 21600 w 21600"/>
              <a:gd name="T5" fmla="*/ 7395 h 14790"/>
            </a:gdLst>
            <a:ahLst/>
            <a:cxnLst>
              <a:cxn ang="0">
                <a:pos x="T0" y="T1"/>
              </a:cxn>
              <a:cxn ang="0">
                <a:pos x="T2" y="T3"/>
              </a:cxn>
              <a:cxn ang="0">
                <a:pos x="T4" y="T5"/>
              </a:cxn>
            </a:cxnLst>
            <a:rect l="0" t="0" r="r" b="b"/>
            <a:pathLst>
              <a:path w="21600" h="14790" fill="none" extrusionOk="0">
                <a:moveTo>
                  <a:pt x="1305" y="14789"/>
                </a:moveTo>
                <a:cubicBezTo>
                  <a:pt x="441" y="12420"/>
                  <a:pt x="0" y="9917"/>
                  <a:pt x="0" y="7395"/>
                </a:cubicBezTo>
                <a:cubicBezTo>
                  <a:pt x="0" y="4872"/>
                  <a:pt x="441" y="2369"/>
                  <a:pt x="1305" y="0"/>
                </a:cubicBezTo>
              </a:path>
              <a:path w="21600" h="14790" stroke="0" extrusionOk="0">
                <a:moveTo>
                  <a:pt x="1305" y="14789"/>
                </a:moveTo>
                <a:cubicBezTo>
                  <a:pt x="441" y="12420"/>
                  <a:pt x="0" y="9917"/>
                  <a:pt x="0" y="7395"/>
                </a:cubicBezTo>
                <a:cubicBezTo>
                  <a:pt x="0" y="4872"/>
                  <a:pt x="441" y="2369"/>
                  <a:pt x="1305" y="0"/>
                </a:cubicBezTo>
                <a:lnTo>
                  <a:pt x="21600" y="7395"/>
                </a:lnTo>
                <a:close/>
              </a:path>
            </a:pathLst>
          </a:custGeom>
          <a:solidFill>
            <a:srgbClr val="000000"/>
          </a:solidFill>
          <a:ln w="9525">
            <a:noFill/>
            <a:round/>
            <a:headEnd/>
            <a:tailEnd/>
          </a:ln>
        </p:spPr>
        <p:txBody>
          <a:bodyPr>
            <a:prstTxWarp prst="textNoShape">
              <a:avLst/>
            </a:prstTxWarp>
          </a:bodyPr>
          <a:lstStyle/>
          <a:p>
            <a:endParaRPr lang="fr-FR"/>
          </a:p>
        </p:txBody>
      </p:sp>
      <p:sp>
        <p:nvSpPr>
          <p:cNvPr id="114741" name="Rectangle 53"/>
          <p:cNvSpPr>
            <a:spLocks noChangeArrowheads="1"/>
          </p:cNvSpPr>
          <p:nvPr/>
        </p:nvSpPr>
        <p:spPr bwMode="auto">
          <a:xfrm>
            <a:off x="684212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2" name="Rectangle 54"/>
          <p:cNvSpPr>
            <a:spLocks noChangeArrowheads="1"/>
          </p:cNvSpPr>
          <p:nvPr/>
        </p:nvSpPr>
        <p:spPr bwMode="auto">
          <a:xfrm>
            <a:off x="7019925" y="4330700"/>
            <a:ext cx="46038"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3" name="Rectangle 55"/>
          <p:cNvSpPr>
            <a:spLocks noChangeArrowheads="1"/>
          </p:cNvSpPr>
          <p:nvPr/>
        </p:nvSpPr>
        <p:spPr bwMode="auto">
          <a:xfrm>
            <a:off x="710882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4" name="Rectangle 56"/>
          <p:cNvSpPr>
            <a:spLocks noChangeArrowheads="1"/>
          </p:cNvSpPr>
          <p:nvPr/>
        </p:nvSpPr>
        <p:spPr bwMode="auto">
          <a:xfrm>
            <a:off x="728662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5" name="Rectangle 57"/>
          <p:cNvSpPr>
            <a:spLocks noChangeArrowheads="1"/>
          </p:cNvSpPr>
          <p:nvPr/>
        </p:nvSpPr>
        <p:spPr bwMode="auto">
          <a:xfrm>
            <a:off x="7377113" y="4330700"/>
            <a:ext cx="131762"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6" name="Rectangle 58"/>
          <p:cNvSpPr>
            <a:spLocks noChangeArrowheads="1"/>
          </p:cNvSpPr>
          <p:nvPr/>
        </p:nvSpPr>
        <p:spPr bwMode="auto">
          <a:xfrm>
            <a:off x="755332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7" name="Arc 59"/>
          <p:cNvSpPr>
            <a:spLocks/>
          </p:cNvSpPr>
          <p:nvPr/>
        </p:nvSpPr>
        <p:spPr bwMode="auto">
          <a:xfrm>
            <a:off x="7802563" y="4305300"/>
            <a:ext cx="66675" cy="55563"/>
          </a:xfrm>
          <a:custGeom>
            <a:avLst/>
            <a:gdLst>
              <a:gd name="G0" fmla="+- 0 0 0"/>
              <a:gd name="G1" fmla="+- 7395 0 0"/>
              <a:gd name="G2" fmla="+- 21600 0 0"/>
              <a:gd name="T0" fmla="*/ 20295 w 21600"/>
              <a:gd name="T1" fmla="*/ 0 h 14790"/>
              <a:gd name="T2" fmla="*/ 20295 w 21600"/>
              <a:gd name="T3" fmla="*/ 14790 h 14790"/>
              <a:gd name="T4" fmla="*/ 0 w 21600"/>
              <a:gd name="T5" fmla="*/ 7395 h 14790"/>
            </a:gdLst>
            <a:ahLst/>
            <a:cxnLst>
              <a:cxn ang="0">
                <a:pos x="T0" y="T1"/>
              </a:cxn>
              <a:cxn ang="0">
                <a:pos x="T2" y="T3"/>
              </a:cxn>
              <a:cxn ang="0">
                <a:pos x="T4" y="T5"/>
              </a:cxn>
            </a:cxnLst>
            <a:rect l="0" t="0" r="r" b="b"/>
            <a:pathLst>
              <a:path w="21600" h="14790" fill="none" extrusionOk="0">
                <a:moveTo>
                  <a:pt x="20294" y="0"/>
                </a:moveTo>
                <a:cubicBezTo>
                  <a:pt x="21158" y="2369"/>
                  <a:pt x="21600" y="4872"/>
                  <a:pt x="21600" y="7395"/>
                </a:cubicBezTo>
                <a:cubicBezTo>
                  <a:pt x="21600" y="9917"/>
                  <a:pt x="21158" y="12420"/>
                  <a:pt x="20294" y="14789"/>
                </a:cubicBezTo>
              </a:path>
              <a:path w="21600" h="14790" stroke="0" extrusionOk="0">
                <a:moveTo>
                  <a:pt x="20294" y="0"/>
                </a:moveTo>
                <a:cubicBezTo>
                  <a:pt x="21158" y="2369"/>
                  <a:pt x="21600" y="4872"/>
                  <a:pt x="21600" y="7395"/>
                </a:cubicBezTo>
                <a:cubicBezTo>
                  <a:pt x="21600" y="9917"/>
                  <a:pt x="21158" y="12420"/>
                  <a:pt x="20294" y="14789"/>
                </a:cubicBezTo>
                <a:lnTo>
                  <a:pt x="0" y="7395"/>
                </a:lnTo>
                <a:close/>
              </a:path>
            </a:pathLst>
          </a:custGeom>
          <a:solidFill>
            <a:srgbClr val="000000"/>
          </a:solidFill>
          <a:ln w="9525">
            <a:noFill/>
            <a:round/>
            <a:headEnd/>
            <a:tailEnd/>
          </a:ln>
        </p:spPr>
        <p:txBody>
          <a:bodyPr>
            <a:prstTxWarp prst="textNoShape">
              <a:avLst/>
            </a:prstTxWarp>
          </a:bodyPr>
          <a:lstStyle/>
          <a:p>
            <a:endParaRPr lang="fr-FR"/>
          </a:p>
        </p:txBody>
      </p:sp>
      <p:sp>
        <p:nvSpPr>
          <p:cNvPr id="114748" name="Rectangle 60"/>
          <p:cNvSpPr>
            <a:spLocks noChangeArrowheads="1"/>
          </p:cNvSpPr>
          <p:nvPr/>
        </p:nvSpPr>
        <p:spPr bwMode="auto">
          <a:xfrm>
            <a:off x="85375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9" name="Rectangle 61"/>
          <p:cNvSpPr>
            <a:spLocks noChangeArrowheads="1"/>
          </p:cNvSpPr>
          <p:nvPr/>
        </p:nvSpPr>
        <p:spPr bwMode="auto">
          <a:xfrm>
            <a:off x="844867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0" name="Rectangle 62"/>
          <p:cNvSpPr>
            <a:spLocks noChangeArrowheads="1"/>
          </p:cNvSpPr>
          <p:nvPr/>
        </p:nvSpPr>
        <p:spPr bwMode="auto">
          <a:xfrm>
            <a:off x="82708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1" name="Rectangle 63"/>
          <p:cNvSpPr>
            <a:spLocks noChangeArrowheads="1"/>
          </p:cNvSpPr>
          <p:nvPr/>
        </p:nvSpPr>
        <p:spPr bwMode="auto">
          <a:xfrm>
            <a:off x="818197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2" name="Rectangle 64"/>
          <p:cNvSpPr>
            <a:spLocks noChangeArrowheads="1"/>
          </p:cNvSpPr>
          <p:nvPr/>
        </p:nvSpPr>
        <p:spPr bwMode="auto">
          <a:xfrm>
            <a:off x="80041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3" name="Rectangle 65"/>
          <p:cNvSpPr>
            <a:spLocks noChangeArrowheads="1"/>
          </p:cNvSpPr>
          <p:nvPr/>
        </p:nvSpPr>
        <p:spPr bwMode="auto">
          <a:xfrm>
            <a:off x="791527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4" name="Rectangle 66"/>
          <p:cNvSpPr>
            <a:spLocks noChangeArrowheads="1"/>
          </p:cNvSpPr>
          <p:nvPr/>
        </p:nvSpPr>
        <p:spPr bwMode="auto">
          <a:xfrm>
            <a:off x="6667500" y="4230688"/>
            <a:ext cx="127000" cy="228600"/>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P</a:t>
            </a:r>
            <a:endParaRPr lang="en-US" b="1">
              <a:latin typeface="Arial" charset="0"/>
            </a:endParaRPr>
          </a:p>
        </p:txBody>
      </p:sp>
      <p:sp>
        <p:nvSpPr>
          <p:cNvPr id="114755" name="Rectangle 67"/>
          <p:cNvSpPr>
            <a:spLocks noChangeArrowheads="1"/>
          </p:cNvSpPr>
          <p:nvPr/>
        </p:nvSpPr>
        <p:spPr bwMode="auto">
          <a:xfrm>
            <a:off x="6757988" y="4230688"/>
            <a:ext cx="115887" cy="228600"/>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b</a:t>
            </a:r>
            <a:endParaRPr lang="en-US" b="1">
              <a:latin typeface="Arial" charset="0"/>
            </a:endParaRPr>
          </a:p>
        </p:txBody>
      </p:sp>
      <p:sp>
        <p:nvSpPr>
          <p:cNvPr id="114756" name="Rectangle 68"/>
          <p:cNvSpPr>
            <a:spLocks noChangeArrowheads="1"/>
          </p:cNvSpPr>
          <p:nvPr/>
        </p:nvSpPr>
        <p:spPr bwMode="auto">
          <a:xfrm>
            <a:off x="8693150" y="4230688"/>
            <a:ext cx="127000" cy="228600"/>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P</a:t>
            </a:r>
            <a:endParaRPr lang="en-US" b="1">
              <a:latin typeface="Arial" charset="0"/>
            </a:endParaRPr>
          </a:p>
        </p:txBody>
      </p:sp>
      <p:sp>
        <p:nvSpPr>
          <p:cNvPr id="114757" name="Line 69"/>
          <p:cNvSpPr>
            <a:spLocks noChangeShapeType="1"/>
          </p:cNvSpPr>
          <p:nvPr/>
        </p:nvSpPr>
        <p:spPr bwMode="auto">
          <a:xfrm>
            <a:off x="7754938" y="4691063"/>
            <a:ext cx="1587" cy="754062"/>
          </a:xfrm>
          <a:prstGeom prst="line">
            <a:avLst/>
          </a:prstGeom>
          <a:noFill/>
          <a:ln w="15875">
            <a:solidFill>
              <a:srgbClr val="99FFCC"/>
            </a:solidFill>
            <a:round/>
            <a:headEnd/>
            <a:tailEnd/>
          </a:ln>
        </p:spPr>
        <p:txBody>
          <a:bodyPr>
            <a:prstTxWarp prst="textNoShape">
              <a:avLst/>
            </a:prstTxWarp>
          </a:bodyPr>
          <a:lstStyle/>
          <a:p>
            <a:endParaRPr lang="fr-FR"/>
          </a:p>
        </p:txBody>
      </p:sp>
      <p:sp>
        <p:nvSpPr>
          <p:cNvPr id="114758" name="Line 70"/>
          <p:cNvSpPr>
            <a:spLocks noChangeShapeType="1"/>
          </p:cNvSpPr>
          <p:nvPr/>
        </p:nvSpPr>
        <p:spPr bwMode="auto">
          <a:xfrm flipV="1">
            <a:off x="7754938" y="3227388"/>
            <a:ext cx="1587" cy="750887"/>
          </a:xfrm>
          <a:prstGeom prst="line">
            <a:avLst/>
          </a:prstGeom>
          <a:noFill/>
          <a:ln w="15875">
            <a:solidFill>
              <a:srgbClr val="99FFCC"/>
            </a:solidFill>
            <a:round/>
            <a:headEnd/>
            <a:tailEnd/>
          </a:ln>
        </p:spPr>
        <p:txBody>
          <a:bodyPr>
            <a:prstTxWarp prst="textNoShape">
              <a:avLst/>
            </a:prstTxWarp>
          </a:bodyPr>
          <a:lstStyle/>
          <a:p>
            <a:endParaRPr lang="fr-FR"/>
          </a:p>
        </p:txBody>
      </p:sp>
      <p:sp>
        <p:nvSpPr>
          <p:cNvPr id="114759" name="Arc 71"/>
          <p:cNvSpPr>
            <a:spLocks/>
          </p:cNvSpPr>
          <p:nvPr/>
        </p:nvSpPr>
        <p:spPr bwMode="auto">
          <a:xfrm>
            <a:off x="7443788" y="3565525"/>
            <a:ext cx="66675" cy="55563"/>
          </a:xfrm>
          <a:custGeom>
            <a:avLst/>
            <a:gdLst>
              <a:gd name="G0" fmla="+- 21600 0 0"/>
              <a:gd name="G1" fmla="+- 7395 0 0"/>
              <a:gd name="G2" fmla="+- 21600 0 0"/>
              <a:gd name="T0" fmla="*/ 1361 w 21600"/>
              <a:gd name="T1" fmla="*/ 14942 h 14942"/>
              <a:gd name="T2" fmla="*/ 1305 w 21600"/>
              <a:gd name="T3" fmla="*/ 0 h 14942"/>
              <a:gd name="T4" fmla="*/ 21600 w 21600"/>
              <a:gd name="T5" fmla="*/ 7395 h 14942"/>
            </a:gdLst>
            <a:ahLst/>
            <a:cxnLst>
              <a:cxn ang="0">
                <a:pos x="T0" y="T1"/>
              </a:cxn>
              <a:cxn ang="0">
                <a:pos x="T2" y="T3"/>
              </a:cxn>
              <a:cxn ang="0">
                <a:pos x="T4" y="T5"/>
              </a:cxn>
            </a:cxnLst>
            <a:rect l="0" t="0" r="r" b="b"/>
            <a:pathLst>
              <a:path w="21600" h="14942" fill="none" extrusionOk="0">
                <a:moveTo>
                  <a:pt x="1361" y="14941"/>
                </a:moveTo>
                <a:cubicBezTo>
                  <a:pt x="461" y="12527"/>
                  <a:pt x="0" y="9971"/>
                  <a:pt x="0" y="7395"/>
                </a:cubicBezTo>
                <a:cubicBezTo>
                  <a:pt x="0" y="4872"/>
                  <a:pt x="441" y="2369"/>
                  <a:pt x="1305" y="0"/>
                </a:cubicBezTo>
              </a:path>
              <a:path w="21600" h="14942" stroke="0" extrusionOk="0">
                <a:moveTo>
                  <a:pt x="1361" y="14941"/>
                </a:moveTo>
                <a:cubicBezTo>
                  <a:pt x="461" y="12527"/>
                  <a:pt x="0" y="9971"/>
                  <a:pt x="0" y="7395"/>
                </a:cubicBezTo>
                <a:cubicBezTo>
                  <a:pt x="0" y="4872"/>
                  <a:pt x="441" y="2369"/>
                  <a:pt x="1305" y="0"/>
                </a:cubicBezTo>
                <a:lnTo>
                  <a:pt x="21600" y="7395"/>
                </a:lnTo>
                <a:close/>
              </a:path>
            </a:pathLst>
          </a:custGeom>
          <a:solidFill>
            <a:schemeClr val="bg1"/>
          </a:solidFill>
          <a:ln w="9525">
            <a:solidFill>
              <a:schemeClr val="bg1"/>
            </a:solidFill>
            <a:round/>
            <a:headEnd/>
            <a:tailEnd/>
          </a:ln>
        </p:spPr>
        <p:txBody>
          <a:bodyPr>
            <a:prstTxWarp prst="textNoShape">
              <a:avLst/>
            </a:prstTxWarp>
          </a:bodyPr>
          <a:lstStyle/>
          <a:p>
            <a:endParaRPr lang="fr-FR"/>
          </a:p>
        </p:txBody>
      </p:sp>
      <p:sp>
        <p:nvSpPr>
          <p:cNvPr id="114760" name="Line 72"/>
          <p:cNvSpPr>
            <a:spLocks noChangeShapeType="1"/>
          </p:cNvSpPr>
          <p:nvPr/>
        </p:nvSpPr>
        <p:spPr bwMode="auto">
          <a:xfrm>
            <a:off x="7243763" y="3592513"/>
            <a:ext cx="201612" cy="1587"/>
          </a:xfrm>
          <a:prstGeom prst="line">
            <a:avLst/>
          </a:prstGeom>
          <a:noFill/>
          <a:ln w="7938">
            <a:solidFill>
              <a:schemeClr val="bg1"/>
            </a:solidFill>
            <a:round/>
            <a:headEnd/>
            <a:tailEnd/>
          </a:ln>
        </p:spPr>
        <p:txBody>
          <a:bodyPr>
            <a:prstTxWarp prst="textNoShape">
              <a:avLst/>
            </a:prstTxWarp>
          </a:bodyPr>
          <a:lstStyle/>
          <a:p>
            <a:endParaRPr lang="fr-FR"/>
          </a:p>
        </p:txBody>
      </p:sp>
      <p:sp>
        <p:nvSpPr>
          <p:cNvPr id="114761" name="Line 73"/>
          <p:cNvSpPr>
            <a:spLocks noChangeShapeType="1"/>
          </p:cNvSpPr>
          <p:nvPr/>
        </p:nvSpPr>
        <p:spPr bwMode="auto">
          <a:xfrm>
            <a:off x="7216775" y="5176838"/>
            <a:ext cx="201613" cy="1587"/>
          </a:xfrm>
          <a:prstGeom prst="line">
            <a:avLst/>
          </a:prstGeom>
          <a:noFill/>
          <a:ln w="7938">
            <a:solidFill>
              <a:schemeClr val="bg1"/>
            </a:solidFill>
            <a:round/>
            <a:headEnd/>
            <a:tailEnd type="triangle" w="med" len="med"/>
          </a:ln>
        </p:spPr>
        <p:txBody>
          <a:bodyPr>
            <a:prstTxWarp prst="textNoShape">
              <a:avLst/>
            </a:prstTxWarp>
          </a:bodyPr>
          <a:lstStyle/>
          <a:p>
            <a:endParaRPr lang="fr-FR"/>
          </a:p>
        </p:txBody>
      </p:sp>
      <p:sp>
        <p:nvSpPr>
          <p:cNvPr id="114762" name="Line 74"/>
          <p:cNvSpPr>
            <a:spLocks noChangeShapeType="1"/>
          </p:cNvSpPr>
          <p:nvPr/>
        </p:nvSpPr>
        <p:spPr bwMode="auto">
          <a:xfrm flipH="1">
            <a:off x="7964488" y="5203825"/>
            <a:ext cx="201612" cy="1588"/>
          </a:xfrm>
          <a:prstGeom prst="line">
            <a:avLst/>
          </a:prstGeom>
          <a:noFill/>
          <a:ln w="7938">
            <a:solidFill>
              <a:schemeClr val="bg1"/>
            </a:solidFill>
            <a:round/>
            <a:headEnd/>
            <a:tailEnd type="triangle" w="med" len="med"/>
          </a:ln>
        </p:spPr>
        <p:txBody>
          <a:bodyPr>
            <a:prstTxWarp prst="textNoShape">
              <a:avLst/>
            </a:prstTxWarp>
          </a:bodyPr>
          <a:lstStyle/>
          <a:p>
            <a:endParaRPr lang="fr-FR"/>
          </a:p>
        </p:txBody>
      </p:sp>
      <p:sp>
        <p:nvSpPr>
          <p:cNvPr id="114763" name="Arc 75"/>
          <p:cNvSpPr>
            <a:spLocks/>
          </p:cNvSpPr>
          <p:nvPr/>
        </p:nvSpPr>
        <p:spPr bwMode="auto">
          <a:xfrm>
            <a:off x="7899400" y="3559175"/>
            <a:ext cx="66675" cy="53975"/>
          </a:xfrm>
          <a:custGeom>
            <a:avLst/>
            <a:gdLst>
              <a:gd name="G0" fmla="+- 0 0 0"/>
              <a:gd name="G1" fmla="+- 7395 0 0"/>
              <a:gd name="G2" fmla="+- 21600 0 0"/>
              <a:gd name="T0" fmla="*/ 20295 w 21600"/>
              <a:gd name="T1" fmla="*/ 0 h 14942"/>
              <a:gd name="T2" fmla="*/ 20239 w 21600"/>
              <a:gd name="T3" fmla="*/ 14942 h 14942"/>
              <a:gd name="T4" fmla="*/ 0 w 21600"/>
              <a:gd name="T5" fmla="*/ 7395 h 14942"/>
            </a:gdLst>
            <a:ahLst/>
            <a:cxnLst>
              <a:cxn ang="0">
                <a:pos x="T0" y="T1"/>
              </a:cxn>
              <a:cxn ang="0">
                <a:pos x="T2" y="T3"/>
              </a:cxn>
              <a:cxn ang="0">
                <a:pos x="T4" y="T5"/>
              </a:cxn>
            </a:cxnLst>
            <a:rect l="0" t="0" r="r" b="b"/>
            <a:pathLst>
              <a:path w="21600" h="14942" fill="none" extrusionOk="0">
                <a:moveTo>
                  <a:pt x="20294" y="0"/>
                </a:moveTo>
                <a:cubicBezTo>
                  <a:pt x="21158" y="2369"/>
                  <a:pt x="21600" y="4872"/>
                  <a:pt x="21600" y="7395"/>
                </a:cubicBezTo>
                <a:cubicBezTo>
                  <a:pt x="21600" y="9971"/>
                  <a:pt x="21138" y="12527"/>
                  <a:pt x="20238" y="14941"/>
                </a:cubicBezTo>
              </a:path>
              <a:path w="21600" h="14942" stroke="0" extrusionOk="0">
                <a:moveTo>
                  <a:pt x="20294" y="0"/>
                </a:moveTo>
                <a:cubicBezTo>
                  <a:pt x="21158" y="2369"/>
                  <a:pt x="21600" y="4872"/>
                  <a:pt x="21600" y="7395"/>
                </a:cubicBezTo>
                <a:cubicBezTo>
                  <a:pt x="21600" y="9971"/>
                  <a:pt x="21138" y="12527"/>
                  <a:pt x="20238" y="14941"/>
                </a:cubicBezTo>
                <a:lnTo>
                  <a:pt x="0" y="7395"/>
                </a:lnTo>
                <a:close/>
              </a:path>
            </a:pathLst>
          </a:custGeom>
          <a:solidFill>
            <a:schemeClr val="bg1"/>
          </a:solidFill>
          <a:ln w="9525">
            <a:solidFill>
              <a:schemeClr val="bg1"/>
            </a:solidFill>
            <a:round/>
            <a:headEnd/>
            <a:tailEnd/>
          </a:ln>
        </p:spPr>
        <p:txBody>
          <a:bodyPr>
            <a:prstTxWarp prst="textNoShape">
              <a:avLst/>
            </a:prstTxWarp>
          </a:bodyPr>
          <a:lstStyle/>
          <a:p>
            <a:endParaRPr lang="fr-FR"/>
          </a:p>
        </p:txBody>
      </p:sp>
      <p:sp>
        <p:nvSpPr>
          <p:cNvPr id="114764" name="Line 76"/>
          <p:cNvSpPr>
            <a:spLocks noChangeShapeType="1"/>
          </p:cNvSpPr>
          <p:nvPr/>
        </p:nvSpPr>
        <p:spPr bwMode="auto">
          <a:xfrm flipH="1">
            <a:off x="7964488" y="3586163"/>
            <a:ext cx="201612" cy="1587"/>
          </a:xfrm>
          <a:prstGeom prst="line">
            <a:avLst/>
          </a:prstGeom>
          <a:noFill/>
          <a:ln w="7938">
            <a:solidFill>
              <a:schemeClr val="bg1"/>
            </a:solidFill>
            <a:round/>
            <a:headEnd/>
            <a:tailEnd/>
          </a:ln>
        </p:spPr>
        <p:txBody>
          <a:bodyPr>
            <a:prstTxWarp prst="textNoShape">
              <a:avLst/>
            </a:prstTxWarp>
          </a:bodyPr>
          <a:lstStyle/>
          <a:p>
            <a:endParaRPr lang="fr-FR"/>
          </a:p>
        </p:txBody>
      </p:sp>
      <p:sp>
        <p:nvSpPr>
          <p:cNvPr id="114765" name="Rectangle 77"/>
          <p:cNvSpPr>
            <a:spLocks noChangeArrowheads="1"/>
          </p:cNvSpPr>
          <p:nvPr/>
        </p:nvSpPr>
        <p:spPr bwMode="auto">
          <a:xfrm>
            <a:off x="7310438" y="3413125"/>
            <a:ext cx="100012" cy="182563"/>
          </a:xfrm>
          <a:prstGeom prst="rect">
            <a:avLst/>
          </a:prstGeom>
          <a:noFill/>
          <a:ln w="9525">
            <a:noFill/>
            <a:miter lim="800000"/>
            <a:headEnd/>
            <a:tailEnd/>
          </a:ln>
        </p:spPr>
        <p:txBody>
          <a:bodyPr wrap="none" lIns="0" tIns="0" rIns="0" bIns="0">
            <a:prstTxWarp prst="textNoShape">
              <a:avLst/>
            </a:prstTxWarp>
            <a:spAutoFit/>
          </a:bodyPr>
          <a:lstStyle/>
          <a:p>
            <a:pPr algn="ctr"/>
            <a:r>
              <a:rPr lang="en-US" sz="1200">
                <a:solidFill>
                  <a:schemeClr val="bg1"/>
                </a:solidFill>
                <a:latin typeface="Georgia" charset="0"/>
              </a:rPr>
              <a:t>E</a:t>
            </a:r>
            <a:endParaRPr lang="en-US">
              <a:solidFill>
                <a:schemeClr val="bg1"/>
              </a:solidFill>
              <a:latin typeface="Arial" charset="0"/>
            </a:endParaRPr>
          </a:p>
        </p:txBody>
      </p:sp>
      <p:sp>
        <p:nvSpPr>
          <p:cNvPr id="114766" name="Rectangle 78"/>
          <p:cNvSpPr>
            <a:spLocks noChangeArrowheads="1"/>
          </p:cNvSpPr>
          <p:nvPr/>
        </p:nvSpPr>
        <p:spPr bwMode="auto">
          <a:xfrm>
            <a:off x="8048625" y="5033963"/>
            <a:ext cx="100013" cy="182562"/>
          </a:xfrm>
          <a:prstGeom prst="rect">
            <a:avLst/>
          </a:prstGeom>
          <a:noFill/>
          <a:ln w="9525">
            <a:noFill/>
            <a:miter lim="800000"/>
            <a:headEnd/>
            <a:tailEnd/>
          </a:ln>
        </p:spPr>
        <p:txBody>
          <a:bodyPr wrap="none" lIns="0" tIns="0" rIns="0" bIns="0">
            <a:prstTxWarp prst="textNoShape">
              <a:avLst/>
            </a:prstTxWarp>
            <a:spAutoFit/>
          </a:bodyPr>
          <a:lstStyle/>
          <a:p>
            <a:pPr algn="ctr"/>
            <a:r>
              <a:rPr lang="en-US" sz="1200">
                <a:solidFill>
                  <a:schemeClr val="bg1"/>
                </a:solidFill>
                <a:latin typeface="Georgia" charset="0"/>
              </a:rPr>
              <a:t>E</a:t>
            </a:r>
            <a:endParaRPr lang="en-US">
              <a:latin typeface="Arial" charset="0"/>
            </a:endParaRPr>
          </a:p>
        </p:txBody>
      </p:sp>
      <p:sp>
        <p:nvSpPr>
          <p:cNvPr id="114767" name="Line 79"/>
          <p:cNvSpPr>
            <a:spLocks noChangeShapeType="1"/>
          </p:cNvSpPr>
          <p:nvPr/>
        </p:nvSpPr>
        <p:spPr bwMode="auto">
          <a:xfrm flipH="1" flipV="1">
            <a:off x="8172450" y="2476500"/>
            <a:ext cx="144463" cy="647700"/>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68" name="Arc 80"/>
          <p:cNvSpPr>
            <a:spLocks/>
          </p:cNvSpPr>
          <p:nvPr/>
        </p:nvSpPr>
        <p:spPr bwMode="auto">
          <a:xfrm>
            <a:off x="8382000" y="3940175"/>
            <a:ext cx="46038" cy="79375"/>
          </a:xfrm>
          <a:custGeom>
            <a:avLst/>
            <a:gdLst>
              <a:gd name="G0" fmla="+- 7547 0 0"/>
              <a:gd name="G1" fmla="+- 21600 0 0"/>
              <a:gd name="G2" fmla="+- 21600 0 0"/>
              <a:gd name="T0" fmla="*/ 0 w 14942"/>
              <a:gd name="T1" fmla="*/ 1361 h 21600"/>
              <a:gd name="T2" fmla="*/ 14942 w 14942"/>
              <a:gd name="T3" fmla="*/ 1305 h 21600"/>
              <a:gd name="T4" fmla="*/ 7547 w 14942"/>
              <a:gd name="T5" fmla="*/ 21600 h 21600"/>
            </a:gdLst>
            <a:ahLst/>
            <a:cxnLst>
              <a:cxn ang="0">
                <a:pos x="T0" y="T1"/>
              </a:cxn>
              <a:cxn ang="0">
                <a:pos x="T2" y="T3"/>
              </a:cxn>
              <a:cxn ang="0">
                <a:pos x="T4" y="T5"/>
              </a:cxn>
            </a:cxnLst>
            <a:rect l="0" t="0" r="r" b="b"/>
            <a:pathLst>
              <a:path w="14942" h="21600" fill="none" extrusionOk="0">
                <a:moveTo>
                  <a:pt x="0" y="1361"/>
                </a:moveTo>
                <a:cubicBezTo>
                  <a:pt x="2414" y="461"/>
                  <a:pt x="4970" y="-1"/>
                  <a:pt x="7547" y="-1"/>
                </a:cubicBezTo>
                <a:cubicBezTo>
                  <a:pt x="10069" y="-1"/>
                  <a:pt x="12572" y="441"/>
                  <a:pt x="14941" y="1305"/>
                </a:cubicBezTo>
              </a:path>
              <a:path w="14942" h="21600" stroke="0" extrusionOk="0">
                <a:moveTo>
                  <a:pt x="0" y="1361"/>
                </a:moveTo>
                <a:cubicBezTo>
                  <a:pt x="2414" y="461"/>
                  <a:pt x="4970" y="-1"/>
                  <a:pt x="7547" y="-1"/>
                </a:cubicBezTo>
                <a:cubicBezTo>
                  <a:pt x="10069" y="-1"/>
                  <a:pt x="12572" y="441"/>
                  <a:pt x="14941" y="1305"/>
                </a:cubicBezTo>
                <a:lnTo>
                  <a:pt x="7547" y="21600"/>
                </a:lnTo>
                <a:close/>
              </a:path>
            </a:pathLst>
          </a:custGeom>
          <a:solidFill>
            <a:srgbClr val="000000"/>
          </a:solidFill>
          <a:ln w="9525">
            <a:noFill/>
            <a:round/>
            <a:headEnd/>
            <a:tailEnd/>
          </a:ln>
        </p:spPr>
        <p:txBody>
          <a:bodyPr>
            <a:prstTxWarp prst="textNoShape">
              <a:avLst/>
            </a:prstTxWarp>
          </a:bodyPr>
          <a:lstStyle/>
          <a:p>
            <a:endParaRPr lang="fr-FR"/>
          </a:p>
        </p:txBody>
      </p:sp>
      <p:sp>
        <p:nvSpPr>
          <p:cNvPr id="114769" name="Line 81"/>
          <p:cNvSpPr>
            <a:spLocks noChangeShapeType="1"/>
          </p:cNvSpPr>
          <p:nvPr/>
        </p:nvSpPr>
        <p:spPr bwMode="auto">
          <a:xfrm flipV="1">
            <a:off x="8404225" y="2989263"/>
            <a:ext cx="1588" cy="950912"/>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70" name="Line 82"/>
          <p:cNvSpPr>
            <a:spLocks noChangeShapeType="1"/>
          </p:cNvSpPr>
          <p:nvPr/>
        </p:nvSpPr>
        <p:spPr bwMode="auto">
          <a:xfrm>
            <a:off x="3492500" y="2692400"/>
            <a:ext cx="2016125" cy="2449513"/>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1" name="Oval 83"/>
          <p:cNvSpPr>
            <a:spLocks noChangeArrowheads="1"/>
          </p:cNvSpPr>
          <p:nvPr/>
        </p:nvSpPr>
        <p:spPr bwMode="auto">
          <a:xfrm>
            <a:off x="7721600" y="4284663"/>
            <a:ext cx="73025" cy="87312"/>
          </a:xfrm>
          <a:prstGeom prst="ellipse">
            <a:avLst/>
          </a:prstGeom>
          <a:solidFill>
            <a:srgbClr val="FF0000"/>
          </a:solidFill>
          <a:ln w="7938">
            <a:solidFill>
              <a:srgbClr val="FF0000"/>
            </a:solidFill>
            <a:round/>
            <a:headEnd/>
            <a:tailEnd/>
          </a:ln>
        </p:spPr>
        <p:txBody>
          <a:bodyPr>
            <a:prstTxWarp prst="textNoShape">
              <a:avLst/>
            </a:prstTxWarp>
          </a:bodyPr>
          <a:lstStyle/>
          <a:p>
            <a:endParaRPr lang="fr-FR"/>
          </a:p>
        </p:txBody>
      </p:sp>
      <p:sp>
        <p:nvSpPr>
          <p:cNvPr id="114772" name="Line 84"/>
          <p:cNvSpPr>
            <a:spLocks noChangeShapeType="1"/>
          </p:cNvSpPr>
          <p:nvPr/>
        </p:nvSpPr>
        <p:spPr bwMode="auto">
          <a:xfrm flipH="1" flipV="1">
            <a:off x="6877050" y="2981325"/>
            <a:ext cx="349250" cy="314325"/>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3" name="Arc 85"/>
          <p:cNvSpPr>
            <a:spLocks/>
          </p:cNvSpPr>
          <p:nvPr/>
        </p:nvSpPr>
        <p:spPr bwMode="auto">
          <a:xfrm>
            <a:off x="6877050" y="5056188"/>
            <a:ext cx="57150" cy="76200"/>
          </a:xfrm>
          <a:custGeom>
            <a:avLst/>
            <a:gdLst>
              <a:gd name="G0" fmla="+- 0 0 0"/>
              <a:gd name="G1" fmla="+- 0 0 0"/>
              <a:gd name="G2" fmla="+- 21600 0 0"/>
              <a:gd name="T0" fmla="*/ 18384 w 18384"/>
              <a:gd name="T1" fmla="*/ 11340 h 20608"/>
              <a:gd name="T2" fmla="*/ 6472 w 18384"/>
              <a:gd name="T3" fmla="*/ 20608 h 20608"/>
              <a:gd name="T4" fmla="*/ 0 w 18384"/>
              <a:gd name="T5" fmla="*/ 0 h 20608"/>
            </a:gdLst>
            <a:ahLst/>
            <a:cxnLst>
              <a:cxn ang="0">
                <a:pos x="T0" y="T1"/>
              </a:cxn>
              <a:cxn ang="0">
                <a:pos x="T2" y="T3"/>
              </a:cxn>
              <a:cxn ang="0">
                <a:pos x="T4" y="T5"/>
              </a:cxn>
            </a:cxnLst>
            <a:rect l="0" t="0" r="r" b="b"/>
            <a:pathLst>
              <a:path w="18384" h="20608" fill="none" extrusionOk="0">
                <a:moveTo>
                  <a:pt x="18383" y="11339"/>
                </a:moveTo>
                <a:cubicBezTo>
                  <a:pt x="15656" y="15760"/>
                  <a:pt x="11427" y="19051"/>
                  <a:pt x="6471" y="20607"/>
                </a:cubicBezTo>
              </a:path>
              <a:path w="18384" h="20608" stroke="0" extrusionOk="0">
                <a:moveTo>
                  <a:pt x="18383" y="11339"/>
                </a:moveTo>
                <a:cubicBezTo>
                  <a:pt x="15656" y="15760"/>
                  <a:pt x="11427" y="19051"/>
                  <a:pt x="6471" y="20607"/>
                </a:cubicBezTo>
                <a:lnTo>
                  <a:pt x="0" y="0"/>
                </a:lnTo>
                <a:close/>
              </a:path>
            </a:pathLst>
          </a:custGeom>
          <a:solidFill>
            <a:srgbClr val="000000"/>
          </a:solidFill>
          <a:ln w="9525">
            <a:noFill/>
            <a:round/>
            <a:headEnd/>
            <a:tailEnd/>
          </a:ln>
        </p:spPr>
        <p:txBody>
          <a:bodyPr>
            <a:prstTxWarp prst="textNoShape">
              <a:avLst/>
            </a:prstTxWarp>
          </a:bodyPr>
          <a:lstStyle/>
          <a:p>
            <a:endParaRPr lang="fr-FR"/>
          </a:p>
        </p:txBody>
      </p:sp>
      <p:sp>
        <p:nvSpPr>
          <p:cNvPr id="114774" name="Line 86"/>
          <p:cNvSpPr>
            <a:spLocks noChangeShapeType="1"/>
          </p:cNvSpPr>
          <p:nvPr/>
        </p:nvSpPr>
        <p:spPr bwMode="auto">
          <a:xfrm flipH="1">
            <a:off x="5435600" y="5118100"/>
            <a:ext cx="1441450" cy="742950"/>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5" name="Line 87"/>
          <p:cNvSpPr>
            <a:spLocks noChangeShapeType="1"/>
          </p:cNvSpPr>
          <p:nvPr/>
        </p:nvSpPr>
        <p:spPr bwMode="auto">
          <a:xfrm>
            <a:off x="8018463" y="6021388"/>
            <a:ext cx="576262"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76" name="Line 88"/>
          <p:cNvSpPr>
            <a:spLocks noChangeShapeType="1"/>
          </p:cNvSpPr>
          <p:nvPr/>
        </p:nvSpPr>
        <p:spPr bwMode="auto">
          <a:xfrm flipH="1">
            <a:off x="6865938" y="6021388"/>
            <a:ext cx="733425"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77" name="Text Box 89"/>
          <p:cNvSpPr txBox="1">
            <a:spLocks noChangeArrowheads="1"/>
          </p:cNvSpPr>
          <p:nvPr/>
        </p:nvSpPr>
        <p:spPr bwMode="auto">
          <a:xfrm>
            <a:off x="7585075" y="5870575"/>
            <a:ext cx="425450" cy="274638"/>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5 m</a:t>
            </a:r>
          </a:p>
        </p:txBody>
      </p:sp>
      <p:grpSp>
        <p:nvGrpSpPr>
          <p:cNvPr id="114778" name="Group 90"/>
          <p:cNvGrpSpPr>
            <a:grpSpLocks/>
          </p:cNvGrpSpPr>
          <p:nvPr/>
        </p:nvGrpSpPr>
        <p:grpSpPr bwMode="auto">
          <a:xfrm>
            <a:off x="6257925" y="3132138"/>
            <a:ext cx="539750" cy="2386012"/>
            <a:chOff x="3283" y="1152"/>
            <a:chExt cx="494" cy="1824"/>
          </a:xfrm>
        </p:grpSpPr>
        <p:grpSp>
          <p:nvGrpSpPr>
            <p:cNvPr id="114779" name="Group 91"/>
            <p:cNvGrpSpPr>
              <a:grpSpLocks/>
            </p:cNvGrpSpPr>
            <p:nvPr/>
          </p:nvGrpSpPr>
          <p:grpSpPr bwMode="auto">
            <a:xfrm>
              <a:off x="3504" y="1152"/>
              <a:ext cx="0" cy="1824"/>
              <a:chOff x="3600" y="1152"/>
              <a:chExt cx="0" cy="1824"/>
            </a:xfrm>
          </p:grpSpPr>
          <p:sp>
            <p:nvSpPr>
              <p:cNvPr id="114780" name="Line 92"/>
              <p:cNvSpPr>
                <a:spLocks noChangeShapeType="1"/>
              </p:cNvSpPr>
              <p:nvPr/>
            </p:nvSpPr>
            <p:spPr bwMode="auto">
              <a:xfrm>
                <a:off x="3600" y="2352"/>
                <a:ext cx="0" cy="624"/>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1" name="Line 93"/>
              <p:cNvSpPr>
                <a:spLocks noChangeShapeType="1"/>
              </p:cNvSpPr>
              <p:nvPr/>
            </p:nvSpPr>
            <p:spPr bwMode="auto">
              <a:xfrm rot="-10800000">
                <a:off x="3600" y="1152"/>
                <a:ext cx="0" cy="96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grpSp>
        <p:sp>
          <p:nvSpPr>
            <p:cNvPr id="114782" name="Text Box 94"/>
            <p:cNvSpPr txBox="1">
              <a:spLocks noChangeArrowheads="1"/>
            </p:cNvSpPr>
            <p:nvPr/>
          </p:nvSpPr>
          <p:spPr bwMode="auto">
            <a:xfrm>
              <a:off x="3283" y="2142"/>
              <a:ext cx="494" cy="210"/>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5.6 m</a:t>
              </a:r>
            </a:p>
          </p:txBody>
        </p:sp>
      </p:grpSp>
      <p:sp>
        <p:nvSpPr>
          <p:cNvPr id="114783" name="Oval 95"/>
          <p:cNvSpPr>
            <a:spLocks noChangeArrowheads="1"/>
          </p:cNvSpPr>
          <p:nvPr/>
        </p:nvSpPr>
        <p:spPr bwMode="auto">
          <a:xfrm>
            <a:off x="6604000" y="4137025"/>
            <a:ext cx="261938" cy="314325"/>
          </a:xfrm>
          <a:prstGeom prst="ellipse">
            <a:avLst/>
          </a:prstGeom>
          <a:solidFill>
            <a:schemeClr val="bg1"/>
          </a:solidFill>
          <a:ln w="12700">
            <a:solidFill>
              <a:schemeClr val="bg1"/>
            </a:solidFill>
            <a:round/>
            <a:headEnd/>
            <a:tailEnd/>
          </a:ln>
          <a:effectLst/>
        </p:spPr>
        <p:txBody>
          <a:bodyPr wrap="none" anchor="ctr">
            <a:prstTxWarp prst="textNoShape">
              <a:avLst/>
            </a:prstTxWarp>
          </a:bodyPr>
          <a:lstStyle/>
          <a:p>
            <a:endParaRPr lang="fr-FR"/>
          </a:p>
        </p:txBody>
      </p:sp>
      <p:sp>
        <p:nvSpPr>
          <p:cNvPr id="114784" name="Text Box 96"/>
          <p:cNvSpPr txBox="1">
            <a:spLocks noChangeArrowheads="1"/>
          </p:cNvSpPr>
          <p:nvPr/>
        </p:nvSpPr>
        <p:spPr bwMode="auto">
          <a:xfrm>
            <a:off x="6597650" y="4176713"/>
            <a:ext cx="374650" cy="274637"/>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1.6</a:t>
            </a:r>
          </a:p>
        </p:txBody>
      </p:sp>
      <p:sp>
        <p:nvSpPr>
          <p:cNvPr id="114785" name="Line 97"/>
          <p:cNvSpPr>
            <a:spLocks noChangeShapeType="1"/>
          </p:cNvSpPr>
          <p:nvPr/>
        </p:nvSpPr>
        <p:spPr bwMode="auto">
          <a:xfrm flipV="1">
            <a:off x="6865938" y="4011613"/>
            <a:ext cx="0" cy="188912"/>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6" name="Line 98"/>
          <p:cNvSpPr>
            <a:spLocks noChangeShapeType="1"/>
          </p:cNvSpPr>
          <p:nvPr/>
        </p:nvSpPr>
        <p:spPr bwMode="auto">
          <a:xfrm>
            <a:off x="6865938" y="4451350"/>
            <a:ext cx="0" cy="188913"/>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7" name="Text Box 99"/>
          <p:cNvSpPr txBox="1">
            <a:spLocks noChangeArrowheads="1"/>
          </p:cNvSpPr>
          <p:nvPr/>
        </p:nvSpPr>
        <p:spPr bwMode="auto">
          <a:xfrm>
            <a:off x="6877050" y="3695700"/>
            <a:ext cx="912813" cy="274638"/>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400 V / cm</a:t>
            </a:r>
            <a:endParaRPr lang="en-US">
              <a:solidFill>
                <a:schemeClr val="bg1"/>
              </a:solidFill>
              <a:latin typeface="Arial" charset="0"/>
            </a:endParaRPr>
          </a:p>
        </p:txBody>
      </p:sp>
      <p:sp>
        <p:nvSpPr>
          <p:cNvPr id="114788" name="Text Box 100"/>
          <p:cNvSpPr txBox="1">
            <a:spLocks noChangeArrowheads="1"/>
          </p:cNvSpPr>
          <p:nvPr/>
        </p:nvSpPr>
        <p:spPr bwMode="auto">
          <a:xfrm>
            <a:off x="6897688" y="4702175"/>
            <a:ext cx="809625" cy="274638"/>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NE / CO</a:t>
            </a:r>
            <a:r>
              <a:rPr lang="en-US" sz="1200" baseline="-25000">
                <a:solidFill>
                  <a:schemeClr val="bg1"/>
                </a:solidFill>
                <a:latin typeface="Arial" charset="0"/>
              </a:rPr>
              <a:t>2</a:t>
            </a:r>
            <a:endParaRPr lang="en-US">
              <a:solidFill>
                <a:srgbClr val="66FFFF"/>
              </a:solidFill>
              <a:latin typeface="Arial" charset="0"/>
            </a:endParaRPr>
          </a:p>
        </p:txBody>
      </p:sp>
      <p:sp>
        <p:nvSpPr>
          <p:cNvPr id="114789" name="Line 101"/>
          <p:cNvSpPr>
            <a:spLocks noChangeShapeType="1"/>
          </p:cNvSpPr>
          <p:nvPr/>
        </p:nvSpPr>
        <p:spPr bwMode="auto">
          <a:xfrm>
            <a:off x="7756525" y="4827588"/>
            <a:ext cx="785813" cy="0"/>
          </a:xfrm>
          <a:prstGeom prst="line">
            <a:avLst/>
          </a:prstGeom>
          <a:noFill/>
          <a:ln w="12700" cap="sq">
            <a:solidFill>
              <a:schemeClr val="bg1"/>
            </a:solidFill>
            <a:miter lim="800000"/>
            <a:headEnd type="triangle" w="med" len="med"/>
            <a:tailEnd type="triangle" w="med" len="med"/>
          </a:ln>
          <a:effectLst/>
        </p:spPr>
        <p:txBody>
          <a:bodyPr wrap="none" anchor="ctr">
            <a:prstTxWarp prst="textNoShape">
              <a:avLst/>
            </a:prstTxWarp>
          </a:bodyPr>
          <a:lstStyle/>
          <a:p>
            <a:endParaRPr lang="fr-FR"/>
          </a:p>
        </p:txBody>
      </p:sp>
      <p:sp>
        <p:nvSpPr>
          <p:cNvPr id="114790" name="Text Box 102"/>
          <p:cNvSpPr txBox="1">
            <a:spLocks noChangeArrowheads="1"/>
          </p:cNvSpPr>
          <p:nvPr/>
        </p:nvSpPr>
        <p:spPr bwMode="auto">
          <a:xfrm>
            <a:off x="7888288" y="4789488"/>
            <a:ext cx="515937" cy="274637"/>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88</a:t>
            </a:r>
            <a:r>
              <a:rPr lang="en-US" sz="1200">
                <a:solidFill>
                  <a:schemeClr val="bg1"/>
                </a:solidFill>
              </a:rPr>
              <a:t>m</a:t>
            </a:r>
            <a:r>
              <a:rPr lang="en-US" sz="1200">
                <a:solidFill>
                  <a:schemeClr val="bg1"/>
                </a:solidFill>
                <a:latin typeface="Arial" charset="0"/>
              </a:rPr>
              <a:t>s</a:t>
            </a:r>
            <a:endParaRPr lang="en-US">
              <a:latin typeface="Arial" charset="0"/>
            </a:endParaRPr>
          </a:p>
        </p:txBody>
      </p:sp>
      <p:sp>
        <p:nvSpPr>
          <p:cNvPr id="114791" name="Text Box 103"/>
          <p:cNvSpPr txBox="1">
            <a:spLocks noChangeArrowheads="1"/>
          </p:cNvSpPr>
          <p:nvPr/>
        </p:nvSpPr>
        <p:spPr bwMode="auto">
          <a:xfrm>
            <a:off x="4932363" y="5861050"/>
            <a:ext cx="942975"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End plate</a:t>
            </a:r>
          </a:p>
        </p:txBody>
      </p:sp>
      <p:sp>
        <p:nvSpPr>
          <p:cNvPr id="114792" name="Text Box 104"/>
          <p:cNvSpPr txBox="1">
            <a:spLocks noChangeArrowheads="1"/>
          </p:cNvSpPr>
          <p:nvPr/>
        </p:nvSpPr>
        <p:spPr bwMode="auto">
          <a:xfrm>
            <a:off x="4716463" y="5186363"/>
            <a:ext cx="1543050"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Central electrode</a:t>
            </a:r>
          </a:p>
        </p:txBody>
      </p:sp>
      <p:sp>
        <p:nvSpPr>
          <p:cNvPr id="114793" name="Line 105"/>
          <p:cNvSpPr>
            <a:spLocks noChangeShapeType="1"/>
          </p:cNvSpPr>
          <p:nvPr/>
        </p:nvSpPr>
        <p:spPr bwMode="auto">
          <a:xfrm flipH="1" flipV="1">
            <a:off x="3132138" y="4997450"/>
            <a:ext cx="2303462" cy="863600"/>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94" name="Line 106"/>
          <p:cNvSpPr>
            <a:spLocks noChangeShapeType="1"/>
          </p:cNvSpPr>
          <p:nvPr/>
        </p:nvSpPr>
        <p:spPr bwMode="auto">
          <a:xfrm flipV="1">
            <a:off x="5508625" y="3557588"/>
            <a:ext cx="2232025" cy="1584325"/>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95" name="Text Box 107"/>
          <p:cNvSpPr txBox="1">
            <a:spLocks noChangeArrowheads="1"/>
          </p:cNvSpPr>
          <p:nvPr/>
        </p:nvSpPr>
        <p:spPr bwMode="auto">
          <a:xfrm>
            <a:off x="6300788" y="2667000"/>
            <a:ext cx="1139825"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Drift volume</a:t>
            </a:r>
          </a:p>
        </p:txBody>
      </p:sp>
      <p:sp>
        <p:nvSpPr>
          <p:cNvPr id="114796" name="Text Box 108"/>
          <p:cNvSpPr txBox="1">
            <a:spLocks noChangeArrowheads="1"/>
          </p:cNvSpPr>
          <p:nvPr/>
        </p:nvSpPr>
        <p:spPr bwMode="auto">
          <a:xfrm>
            <a:off x="7451725" y="2189163"/>
            <a:ext cx="1265238"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Co</a:t>
            </a:r>
            <a:r>
              <a:rPr lang="en-US" sz="1400" baseline="-25000">
                <a:latin typeface="Arial" charset="0"/>
              </a:rPr>
              <a:t>2 </a:t>
            </a:r>
            <a:r>
              <a:rPr lang="en-US" sz="1400">
                <a:latin typeface="Arial" charset="0"/>
              </a:rPr>
              <a:t>insulation</a:t>
            </a:r>
          </a:p>
        </p:txBody>
      </p:sp>
      <p:sp>
        <p:nvSpPr>
          <p:cNvPr id="2" name="Date Placeholder 1"/>
          <p:cNvSpPr>
            <a:spLocks noGrp="1"/>
          </p:cNvSpPr>
          <p:nvPr>
            <p:ph type="dt" sz="half" idx="10"/>
          </p:nvPr>
        </p:nvSpPr>
        <p:spPr/>
        <p:txBody>
          <a:bodyPr/>
          <a:lstStyle/>
          <a:p>
            <a:r>
              <a:rPr lang="en-GB" smtClean="0"/>
              <a:t>CERN 17.3.2015 </a:t>
            </a:r>
            <a:endParaRPr lang="en-US"/>
          </a:p>
        </p:txBody>
      </p:sp>
      <p:sp>
        <p:nvSpPr>
          <p:cNvPr id="3" name="Footer Placeholder 2"/>
          <p:cNvSpPr>
            <a:spLocks noGrp="1"/>
          </p:cNvSpPr>
          <p:nvPr>
            <p:ph type="ftr" sz="quarter" idx="11"/>
          </p:nvPr>
        </p:nvSpPr>
        <p:spPr/>
        <p:txBody>
          <a:bodyPr/>
          <a:lstStyle/>
          <a:p>
            <a:r>
              <a:rPr lang="el-GR" smtClean="0"/>
              <a:t>Δέσποινα Χατζηφωτιάδου</a:t>
            </a:r>
            <a:endParaRPr lang="en-US"/>
          </a:p>
        </p:txBody>
      </p:sp>
    </p:spTree>
    <p:extLst>
      <p:ext uri="{BB962C8B-B14F-4D97-AF65-F5344CB8AC3E}">
        <p14:creationId xmlns:p14="http://schemas.microsoft.com/office/powerpoint/2010/main" val="1821573010"/>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0000FF">
            <a:alpha val="28000"/>
          </a:srgbClr>
        </a:solidFill>
        <a:effectLst/>
      </p:bgPr>
    </p:bg>
    <p:spTree>
      <p:nvGrpSpPr>
        <p:cNvPr id="1" name=""/>
        <p:cNvGrpSpPr/>
        <p:nvPr/>
      </p:nvGrpSpPr>
      <p:grpSpPr>
        <a:xfrm>
          <a:off x="0" y="0"/>
          <a:ext cx="0" cy="0"/>
          <a:chOff x="0" y="0"/>
          <a:chExt cx="0" cy="0"/>
        </a:xfrm>
      </p:grpSpPr>
      <p:sp>
        <p:nvSpPr>
          <p:cNvPr id="53" name="Espace réservé du numéro de diapositive 5"/>
          <p:cNvSpPr>
            <a:spLocks noGrp="1"/>
          </p:cNvSpPr>
          <p:nvPr>
            <p:ph type="sldNum" sz="quarter" idx="12"/>
          </p:nvPr>
        </p:nvSpPr>
        <p:spPr/>
        <p:txBody>
          <a:bodyPr/>
          <a:lstStyle/>
          <a:p>
            <a:fld id="{15412941-B1EC-E54C-898C-B7B7CF4E8F70}" type="slidenum">
              <a:rPr lang="en-US"/>
              <a:pPr/>
              <a:t>39</a:t>
            </a:fld>
            <a:endParaRPr lang="en-US"/>
          </a:p>
        </p:txBody>
      </p:sp>
      <p:sp>
        <p:nvSpPr>
          <p:cNvPr id="112698" name="Rectangle 58"/>
          <p:cNvSpPr>
            <a:spLocks noChangeArrowheads="1"/>
          </p:cNvSpPr>
          <p:nvPr/>
        </p:nvSpPr>
        <p:spPr bwMode="auto">
          <a:xfrm>
            <a:off x="2124075" y="2492375"/>
            <a:ext cx="4176713" cy="3384550"/>
          </a:xfrm>
          <a:prstGeom prst="rect">
            <a:avLst/>
          </a:prstGeom>
          <a:solidFill>
            <a:srgbClr val="FFBE6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12644" name="Rectangle 4"/>
          <p:cNvSpPr>
            <a:spLocks noGrp="1" noChangeArrowheads="1"/>
          </p:cNvSpPr>
          <p:nvPr>
            <p:ph type="title"/>
          </p:nvPr>
        </p:nvSpPr>
        <p:spPr/>
        <p:txBody>
          <a:bodyPr>
            <a:normAutofit/>
          </a:bodyPr>
          <a:lstStyle/>
          <a:p>
            <a:r>
              <a:rPr lang="en-GB" sz="2800" dirty="0" smtClean="0"/>
              <a:t>TPC : </a:t>
            </a:r>
            <a:r>
              <a:rPr lang="el-GR" sz="2800" dirty="0" smtClean="0"/>
              <a:t>λειτουργία</a:t>
            </a:r>
            <a:endParaRPr lang="fr-FR" sz="2800" dirty="0"/>
          </a:p>
        </p:txBody>
      </p:sp>
      <p:sp>
        <p:nvSpPr>
          <p:cNvPr id="112645" name="Rectangle 5"/>
          <p:cNvSpPr>
            <a:spLocks noChangeArrowheads="1"/>
          </p:cNvSpPr>
          <p:nvPr/>
        </p:nvSpPr>
        <p:spPr bwMode="auto">
          <a:xfrm>
            <a:off x="457200" y="1600200"/>
            <a:ext cx="8435975" cy="533400"/>
          </a:xfrm>
          <a:prstGeom prst="rect">
            <a:avLst/>
          </a:prstGeom>
          <a:noFill/>
          <a:ln w="9525">
            <a:noFill/>
            <a:miter lim="800000"/>
            <a:headEnd/>
            <a:tailEnd/>
          </a:ln>
          <a:effectLst/>
        </p:spPr>
        <p:txBody>
          <a:bodyPr>
            <a:prstTxWarp prst="textNoShape">
              <a:avLst/>
            </a:prstTxWarp>
          </a:bodyPr>
          <a:lstStyle/>
          <a:p>
            <a:pPr marL="342900" indent="-342900" eaLnBrk="1" hangingPunct="1">
              <a:lnSpc>
                <a:spcPct val="80000"/>
              </a:lnSpc>
              <a:spcBef>
                <a:spcPct val="20000"/>
              </a:spcBef>
              <a:buClr>
                <a:schemeClr val="hlink"/>
              </a:buClr>
              <a:buSzPct val="60000"/>
              <a:buFont typeface="Wingdings" charset="2"/>
              <a:buChar char="n"/>
            </a:pPr>
            <a:r>
              <a:rPr lang="fr-FR" dirty="0" smtClean="0">
                <a:effectLst>
                  <a:outerShdw blurRad="38100" dist="38100" dir="2700000" algn="tl">
                    <a:srgbClr val="000000"/>
                  </a:outerShdw>
                </a:effectLst>
                <a:latin typeface="Verdana" charset="0"/>
              </a:rPr>
              <a:t>O </a:t>
            </a:r>
            <a:r>
              <a:rPr lang="el-GR" dirty="0" smtClean="0">
                <a:effectLst>
                  <a:outerShdw blurRad="38100" dist="38100" dir="2700000" algn="tl">
                    <a:srgbClr val="000000"/>
                  </a:outerShdw>
                </a:effectLst>
                <a:latin typeface="Verdana" charset="0"/>
              </a:rPr>
              <a:t>βασικός ανιχνευτής ιχνών</a:t>
            </a:r>
            <a:r>
              <a:rPr lang="fr-FR" dirty="0" smtClean="0">
                <a:effectLst>
                  <a:outerShdw blurRad="38100" dist="38100" dir="2700000" algn="tl">
                    <a:srgbClr val="000000"/>
                  </a:outerShdw>
                </a:effectLst>
                <a:latin typeface="Verdana" charset="0"/>
              </a:rPr>
              <a:t> </a:t>
            </a:r>
            <a:r>
              <a:rPr lang="fr-FR" dirty="0">
                <a:effectLst>
                  <a:outerShdw blurRad="38100" dist="38100" dir="2700000" algn="tl">
                    <a:srgbClr val="000000"/>
                  </a:outerShdw>
                </a:effectLst>
                <a:latin typeface="Verdana" charset="0"/>
              </a:rPr>
              <a:t>: </a:t>
            </a:r>
            <a:r>
              <a:rPr lang="el-GR" dirty="0" smtClean="0">
                <a:effectLst>
                  <a:outerShdw blurRad="38100" dist="38100" dir="2700000" algn="tl">
                    <a:srgbClr val="000000"/>
                  </a:outerShdw>
                </a:effectLst>
                <a:latin typeface="Verdana" charset="0"/>
              </a:rPr>
              <a:t>Τ</a:t>
            </a:r>
            <a:r>
              <a:rPr lang="en-GB" dirty="0" smtClean="0">
                <a:effectLst>
                  <a:outerShdw blurRad="38100" dist="38100" dir="2700000" algn="tl">
                    <a:srgbClr val="000000"/>
                  </a:outerShdw>
                </a:effectLst>
                <a:latin typeface="Verdana" charset="0"/>
              </a:rPr>
              <a:t>PC</a:t>
            </a:r>
            <a:r>
              <a:rPr lang="fr-FR" dirty="0" smtClean="0">
                <a:effectLst>
                  <a:outerShdw blurRad="38100" dist="38100" dir="2700000" algn="tl">
                    <a:srgbClr val="000000"/>
                  </a:outerShdw>
                </a:effectLst>
                <a:latin typeface="Verdana" charset="0"/>
              </a:rPr>
              <a:t> (time </a:t>
            </a:r>
            <a:r>
              <a:rPr lang="fr-FR" dirty="0">
                <a:effectLst>
                  <a:outerShdw blurRad="38100" dist="38100" dir="2700000" algn="tl">
                    <a:srgbClr val="000000"/>
                  </a:outerShdw>
                </a:effectLst>
                <a:latin typeface="Verdana" charset="0"/>
              </a:rPr>
              <a:t>projection </a:t>
            </a:r>
            <a:r>
              <a:rPr lang="fr-FR" dirty="0" err="1" smtClean="0">
                <a:effectLst>
                  <a:outerShdw blurRad="38100" dist="38100" dir="2700000" algn="tl">
                    <a:srgbClr val="000000"/>
                  </a:outerShdw>
                </a:effectLst>
                <a:latin typeface="Verdana" charset="0"/>
              </a:rPr>
              <a:t>chamber</a:t>
            </a:r>
            <a:r>
              <a:rPr lang="fr-FR" dirty="0" smtClean="0">
                <a:effectLst>
                  <a:outerShdw blurRad="38100" dist="38100" dir="2700000" algn="tl">
                    <a:srgbClr val="000000"/>
                  </a:outerShdw>
                </a:effectLst>
                <a:latin typeface="Verdana" charset="0"/>
              </a:rPr>
              <a:t>)</a:t>
            </a:r>
            <a:endParaRPr lang="fr-FR" dirty="0">
              <a:effectLst>
                <a:outerShdw blurRad="38100" dist="38100" dir="2700000" algn="tl">
                  <a:srgbClr val="000000"/>
                </a:outerShdw>
              </a:effectLst>
              <a:latin typeface="Verdana" charset="0"/>
            </a:endParaRPr>
          </a:p>
        </p:txBody>
      </p:sp>
      <p:sp>
        <p:nvSpPr>
          <p:cNvPr id="112648" name="Line 8"/>
          <p:cNvSpPr>
            <a:spLocks noChangeShapeType="1"/>
          </p:cNvSpPr>
          <p:nvPr/>
        </p:nvSpPr>
        <p:spPr bwMode="auto">
          <a:xfrm flipV="1">
            <a:off x="4789488" y="2133600"/>
            <a:ext cx="0" cy="358775"/>
          </a:xfrm>
          <a:prstGeom prst="line">
            <a:avLst/>
          </a:prstGeom>
          <a:noFill/>
          <a:ln w="9525">
            <a:solidFill>
              <a:schemeClr val="tx1"/>
            </a:solidFill>
            <a:round/>
            <a:headEnd type="oval" w="med" len="med"/>
            <a:tailEnd type="oval" w="med" len="med"/>
          </a:ln>
          <a:effectLst/>
        </p:spPr>
        <p:txBody>
          <a:bodyPr>
            <a:prstTxWarp prst="textNoShape">
              <a:avLst/>
            </a:prstTxWarp>
          </a:bodyPr>
          <a:lstStyle/>
          <a:p>
            <a:endParaRPr lang="fr-FR"/>
          </a:p>
        </p:txBody>
      </p:sp>
      <p:sp>
        <p:nvSpPr>
          <p:cNvPr id="112650" name="Line 10"/>
          <p:cNvSpPr>
            <a:spLocks noChangeShapeType="1"/>
          </p:cNvSpPr>
          <p:nvPr/>
        </p:nvSpPr>
        <p:spPr bwMode="auto">
          <a:xfrm>
            <a:off x="4789488" y="2133600"/>
            <a:ext cx="576262" cy="0"/>
          </a:xfrm>
          <a:prstGeom prst="line">
            <a:avLst/>
          </a:prstGeom>
          <a:noFill/>
          <a:ln w="9525">
            <a:solidFill>
              <a:schemeClr val="tx1"/>
            </a:solidFill>
            <a:round/>
            <a:headEnd type="oval" w="med" len="med"/>
            <a:tailEnd type="oval" w="med" len="med"/>
          </a:ln>
          <a:effectLst/>
        </p:spPr>
        <p:txBody>
          <a:bodyPr>
            <a:prstTxWarp prst="textNoShape">
              <a:avLst/>
            </a:prstTxWarp>
          </a:bodyPr>
          <a:lstStyle/>
          <a:p>
            <a:endParaRPr lang="fr-FR"/>
          </a:p>
        </p:txBody>
      </p:sp>
      <p:sp>
        <p:nvSpPr>
          <p:cNvPr id="112651" name="Text Box 11"/>
          <p:cNvSpPr txBox="1">
            <a:spLocks noChangeArrowheads="1"/>
          </p:cNvSpPr>
          <p:nvPr/>
        </p:nvSpPr>
        <p:spPr bwMode="auto">
          <a:xfrm>
            <a:off x="5005388" y="1773238"/>
            <a:ext cx="614362" cy="366712"/>
          </a:xfrm>
          <a:prstGeom prst="rect">
            <a:avLst/>
          </a:prstGeom>
          <a:noFill/>
          <a:ln w="9525">
            <a:noFill/>
            <a:miter lim="800000"/>
            <a:headEnd/>
            <a:tailEnd/>
          </a:ln>
          <a:effectLst/>
        </p:spPr>
        <p:txBody>
          <a:bodyPr wrap="none">
            <a:prstTxWarp prst="textNoShape">
              <a:avLst/>
            </a:prstTxWarp>
            <a:spAutoFit/>
          </a:bodyPr>
          <a:lstStyle/>
          <a:p>
            <a:r>
              <a:rPr lang="en-US" dirty="0">
                <a:latin typeface="Verdana" charset="0"/>
              </a:rPr>
              <a:t>-HV</a:t>
            </a:r>
          </a:p>
        </p:txBody>
      </p:sp>
      <p:sp>
        <p:nvSpPr>
          <p:cNvPr id="112652" name="Line 12"/>
          <p:cNvSpPr>
            <a:spLocks noChangeShapeType="1"/>
          </p:cNvSpPr>
          <p:nvPr/>
        </p:nvSpPr>
        <p:spPr bwMode="auto">
          <a:xfrm>
            <a:off x="2916238" y="2276475"/>
            <a:ext cx="1584325" cy="0"/>
          </a:xfrm>
          <a:prstGeom prst="line">
            <a:avLst/>
          </a:prstGeom>
          <a:noFill/>
          <a:ln w="9525">
            <a:solidFill>
              <a:schemeClr val="tx1"/>
            </a:solidFill>
            <a:round/>
            <a:headEnd/>
            <a:tailEnd type="triangle" w="med" len="med"/>
          </a:ln>
          <a:effectLst/>
        </p:spPr>
        <p:txBody>
          <a:bodyPr>
            <a:prstTxWarp prst="textNoShape">
              <a:avLst/>
            </a:prstTxWarp>
          </a:bodyPr>
          <a:lstStyle/>
          <a:p>
            <a:endParaRPr lang="fr-FR"/>
          </a:p>
        </p:txBody>
      </p:sp>
      <p:sp>
        <p:nvSpPr>
          <p:cNvPr id="112653" name="Text Box 13"/>
          <p:cNvSpPr txBox="1">
            <a:spLocks noChangeArrowheads="1"/>
          </p:cNvSpPr>
          <p:nvPr/>
        </p:nvSpPr>
        <p:spPr bwMode="auto">
          <a:xfrm>
            <a:off x="3595688" y="1844675"/>
            <a:ext cx="328612" cy="366713"/>
          </a:xfrm>
          <a:prstGeom prst="rect">
            <a:avLst/>
          </a:prstGeom>
          <a:noFill/>
          <a:ln w="9525">
            <a:noFill/>
            <a:miter lim="800000"/>
            <a:headEnd/>
            <a:tailEnd/>
          </a:ln>
          <a:effectLst/>
        </p:spPr>
        <p:txBody>
          <a:bodyPr wrap="none">
            <a:prstTxWarp prst="textNoShape">
              <a:avLst/>
            </a:prstTxWarp>
            <a:spAutoFit/>
          </a:bodyPr>
          <a:lstStyle/>
          <a:p>
            <a:r>
              <a:rPr lang="en-US">
                <a:latin typeface="Verdana" charset="0"/>
              </a:rPr>
              <a:t>E</a:t>
            </a:r>
          </a:p>
        </p:txBody>
      </p:sp>
      <p:sp>
        <p:nvSpPr>
          <p:cNvPr id="112654" name="Line 14"/>
          <p:cNvSpPr>
            <a:spLocks noChangeShapeType="1"/>
          </p:cNvSpPr>
          <p:nvPr/>
        </p:nvSpPr>
        <p:spPr bwMode="auto">
          <a:xfrm>
            <a:off x="4932363" y="2276475"/>
            <a:ext cx="1584325" cy="0"/>
          </a:xfrm>
          <a:prstGeom prst="line">
            <a:avLst/>
          </a:prstGeom>
          <a:noFill/>
          <a:ln w="9525">
            <a:solidFill>
              <a:schemeClr val="tx1"/>
            </a:solidFill>
            <a:round/>
            <a:headEnd type="triangle" w="med" len="med"/>
            <a:tailEnd/>
          </a:ln>
          <a:effectLst/>
        </p:spPr>
        <p:txBody>
          <a:bodyPr>
            <a:prstTxWarp prst="textNoShape">
              <a:avLst/>
            </a:prstTxWarp>
          </a:bodyPr>
          <a:lstStyle/>
          <a:p>
            <a:endParaRPr lang="fr-FR"/>
          </a:p>
        </p:txBody>
      </p:sp>
      <p:sp>
        <p:nvSpPr>
          <p:cNvPr id="112655" name="Text Box 15"/>
          <p:cNvSpPr txBox="1">
            <a:spLocks noChangeArrowheads="1"/>
          </p:cNvSpPr>
          <p:nvPr/>
        </p:nvSpPr>
        <p:spPr bwMode="auto">
          <a:xfrm>
            <a:off x="5611813" y="1844675"/>
            <a:ext cx="328612" cy="366713"/>
          </a:xfrm>
          <a:prstGeom prst="rect">
            <a:avLst/>
          </a:prstGeom>
          <a:noFill/>
          <a:ln w="9525">
            <a:noFill/>
            <a:miter lim="800000"/>
            <a:headEnd/>
            <a:tailEnd/>
          </a:ln>
          <a:effectLst/>
        </p:spPr>
        <p:txBody>
          <a:bodyPr wrap="none">
            <a:prstTxWarp prst="textNoShape">
              <a:avLst/>
            </a:prstTxWarp>
            <a:spAutoFit/>
          </a:bodyPr>
          <a:lstStyle/>
          <a:p>
            <a:r>
              <a:rPr lang="en-US">
                <a:latin typeface="Verdana" charset="0"/>
              </a:rPr>
              <a:t>E</a:t>
            </a:r>
          </a:p>
        </p:txBody>
      </p:sp>
      <p:sp>
        <p:nvSpPr>
          <p:cNvPr id="112657" name="Oval 17"/>
          <p:cNvSpPr>
            <a:spLocks noChangeArrowheads="1"/>
          </p:cNvSpPr>
          <p:nvPr/>
        </p:nvSpPr>
        <p:spPr bwMode="auto">
          <a:xfrm>
            <a:off x="5005388" y="1268413"/>
            <a:ext cx="215900" cy="215900"/>
          </a:xfrm>
          <a:prstGeom prst="ellipse">
            <a:avLst/>
          </a:prstGeom>
          <a:gradFill rotWithShape="1">
            <a:gsLst>
              <a:gs pos="0">
                <a:srgbClr val="FFFFFF"/>
              </a:gs>
              <a:gs pos="100000">
                <a:srgbClr val="FF0000"/>
              </a:gs>
            </a:gsLst>
            <a:path path="shape">
              <a:fillToRect l="50000" t="50000" r="50000" b="50000"/>
            </a:path>
          </a:gradFill>
          <a:ln w="9525">
            <a:solidFill>
              <a:srgbClr val="FF0000"/>
            </a:solidFill>
            <a:round/>
            <a:headEnd/>
            <a:tailEnd/>
          </a:ln>
          <a:effectLst/>
        </p:spPr>
        <p:txBody>
          <a:bodyPr wrap="none" anchor="ctr">
            <a:prstTxWarp prst="textNoShape">
              <a:avLst/>
            </a:prstTxWarp>
          </a:bodyPr>
          <a:lstStyle/>
          <a:p>
            <a:endParaRPr lang="fr-FR"/>
          </a:p>
        </p:txBody>
      </p:sp>
      <p:grpSp>
        <p:nvGrpSpPr>
          <p:cNvPr id="112661" name="Group 21"/>
          <p:cNvGrpSpPr>
            <a:grpSpLocks/>
          </p:cNvGrpSpPr>
          <p:nvPr/>
        </p:nvGrpSpPr>
        <p:grpSpPr bwMode="auto">
          <a:xfrm>
            <a:off x="4213225" y="2565400"/>
            <a:ext cx="498475" cy="455613"/>
            <a:chOff x="4863" y="2520"/>
            <a:chExt cx="314" cy="409"/>
          </a:xfrm>
        </p:grpSpPr>
        <p:sp>
          <p:nvSpPr>
            <p:cNvPr id="112658" name="Text Box 18"/>
            <p:cNvSpPr txBox="1">
              <a:spLocks noChangeArrowheads="1"/>
            </p:cNvSpPr>
            <p:nvPr/>
          </p:nvSpPr>
          <p:spPr bwMode="auto">
            <a:xfrm>
              <a:off x="4863" y="2520"/>
              <a:ext cx="178" cy="274"/>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59" name="Text Box 19"/>
            <p:cNvSpPr txBox="1">
              <a:spLocks noChangeArrowheads="1"/>
            </p:cNvSpPr>
            <p:nvPr/>
          </p:nvSpPr>
          <p:spPr bwMode="auto">
            <a:xfrm>
              <a:off x="4999" y="2655"/>
              <a:ext cx="178" cy="274"/>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60" name="Text Box 20"/>
            <p:cNvSpPr txBox="1">
              <a:spLocks noChangeArrowheads="1"/>
            </p:cNvSpPr>
            <p:nvPr/>
          </p:nvSpPr>
          <p:spPr bwMode="auto">
            <a:xfrm>
              <a:off x="4967" y="2568"/>
              <a:ext cx="178" cy="274"/>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grpSp>
        <p:nvGrpSpPr>
          <p:cNvPr id="112677" name="Group 37"/>
          <p:cNvGrpSpPr>
            <a:grpSpLocks/>
          </p:cNvGrpSpPr>
          <p:nvPr/>
        </p:nvGrpSpPr>
        <p:grpSpPr bwMode="auto">
          <a:xfrm>
            <a:off x="4192588" y="2992438"/>
            <a:ext cx="496887" cy="525462"/>
            <a:chOff x="2731" y="1885"/>
            <a:chExt cx="313" cy="331"/>
          </a:xfrm>
        </p:grpSpPr>
        <p:sp>
          <p:nvSpPr>
            <p:cNvPr id="112665" name="Text Box 25"/>
            <p:cNvSpPr txBox="1">
              <a:spLocks noChangeArrowheads="1"/>
            </p:cNvSpPr>
            <p:nvPr/>
          </p:nvSpPr>
          <p:spPr bwMode="auto">
            <a:xfrm>
              <a:off x="2731" y="1885"/>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66" name="Text Box 26"/>
            <p:cNvSpPr txBox="1">
              <a:spLocks noChangeArrowheads="1"/>
            </p:cNvSpPr>
            <p:nvPr/>
          </p:nvSpPr>
          <p:spPr bwMode="auto">
            <a:xfrm>
              <a:off x="2867" y="2021"/>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67" name="Text Box 27"/>
            <p:cNvSpPr txBox="1">
              <a:spLocks noChangeArrowheads="1"/>
            </p:cNvSpPr>
            <p:nvPr/>
          </p:nvSpPr>
          <p:spPr bwMode="auto">
            <a:xfrm>
              <a:off x="2744" y="2024"/>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grpSp>
        <p:nvGrpSpPr>
          <p:cNvPr id="112678" name="Group 38"/>
          <p:cNvGrpSpPr>
            <a:grpSpLocks/>
          </p:cNvGrpSpPr>
          <p:nvPr/>
        </p:nvGrpSpPr>
        <p:grpSpPr bwMode="auto">
          <a:xfrm>
            <a:off x="3997325" y="3500438"/>
            <a:ext cx="496888" cy="525462"/>
            <a:chOff x="2608" y="2205"/>
            <a:chExt cx="313" cy="331"/>
          </a:xfrm>
        </p:grpSpPr>
        <p:sp>
          <p:nvSpPr>
            <p:cNvPr id="112668" name="Text Box 28"/>
            <p:cNvSpPr txBox="1">
              <a:spLocks noChangeArrowheads="1"/>
            </p:cNvSpPr>
            <p:nvPr/>
          </p:nvSpPr>
          <p:spPr bwMode="auto">
            <a:xfrm>
              <a:off x="2608" y="2205"/>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69" name="Text Box 29"/>
            <p:cNvSpPr txBox="1">
              <a:spLocks noChangeArrowheads="1"/>
            </p:cNvSpPr>
            <p:nvPr/>
          </p:nvSpPr>
          <p:spPr bwMode="auto">
            <a:xfrm>
              <a:off x="2744" y="2341"/>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0" name="Text Box 30"/>
            <p:cNvSpPr txBox="1">
              <a:spLocks noChangeArrowheads="1"/>
            </p:cNvSpPr>
            <p:nvPr/>
          </p:nvSpPr>
          <p:spPr bwMode="auto">
            <a:xfrm>
              <a:off x="2621" y="2344"/>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grpSp>
        <p:nvGrpSpPr>
          <p:cNvPr id="112679" name="Group 39"/>
          <p:cNvGrpSpPr>
            <a:grpSpLocks/>
          </p:cNvGrpSpPr>
          <p:nvPr/>
        </p:nvGrpSpPr>
        <p:grpSpPr bwMode="auto">
          <a:xfrm>
            <a:off x="3903663" y="4071938"/>
            <a:ext cx="496887" cy="525462"/>
            <a:chOff x="2549" y="2565"/>
            <a:chExt cx="313" cy="331"/>
          </a:xfrm>
        </p:grpSpPr>
        <p:sp>
          <p:nvSpPr>
            <p:cNvPr id="112671" name="Text Box 31"/>
            <p:cNvSpPr txBox="1">
              <a:spLocks noChangeArrowheads="1"/>
            </p:cNvSpPr>
            <p:nvPr/>
          </p:nvSpPr>
          <p:spPr bwMode="auto">
            <a:xfrm>
              <a:off x="2549" y="2565"/>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2" name="Text Box 32"/>
            <p:cNvSpPr txBox="1">
              <a:spLocks noChangeArrowheads="1"/>
            </p:cNvSpPr>
            <p:nvPr/>
          </p:nvSpPr>
          <p:spPr bwMode="auto">
            <a:xfrm>
              <a:off x="2685" y="2701"/>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3" name="Text Box 33"/>
            <p:cNvSpPr txBox="1">
              <a:spLocks noChangeArrowheads="1"/>
            </p:cNvSpPr>
            <p:nvPr/>
          </p:nvSpPr>
          <p:spPr bwMode="auto">
            <a:xfrm>
              <a:off x="2562" y="2704"/>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grpSp>
        <p:nvGrpSpPr>
          <p:cNvPr id="112680" name="Group 40"/>
          <p:cNvGrpSpPr>
            <a:grpSpLocks/>
          </p:cNvGrpSpPr>
          <p:nvPr/>
        </p:nvGrpSpPr>
        <p:grpSpPr bwMode="auto">
          <a:xfrm>
            <a:off x="3687763" y="4648200"/>
            <a:ext cx="496887" cy="525463"/>
            <a:chOff x="2413" y="2928"/>
            <a:chExt cx="313" cy="331"/>
          </a:xfrm>
        </p:grpSpPr>
        <p:sp>
          <p:nvSpPr>
            <p:cNvPr id="112674" name="Text Box 34"/>
            <p:cNvSpPr txBox="1">
              <a:spLocks noChangeArrowheads="1"/>
            </p:cNvSpPr>
            <p:nvPr/>
          </p:nvSpPr>
          <p:spPr bwMode="auto">
            <a:xfrm>
              <a:off x="2413" y="2928"/>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5" name="Text Box 35"/>
            <p:cNvSpPr txBox="1">
              <a:spLocks noChangeArrowheads="1"/>
            </p:cNvSpPr>
            <p:nvPr/>
          </p:nvSpPr>
          <p:spPr bwMode="auto">
            <a:xfrm>
              <a:off x="2549" y="3064"/>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6" name="Text Box 36"/>
            <p:cNvSpPr txBox="1">
              <a:spLocks noChangeArrowheads="1"/>
            </p:cNvSpPr>
            <p:nvPr/>
          </p:nvSpPr>
          <p:spPr bwMode="auto">
            <a:xfrm>
              <a:off x="2426" y="3067"/>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sp>
        <p:nvSpPr>
          <p:cNvPr id="112690" name="Line 50"/>
          <p:cNvSpPr>
            <a:spLocks noChangeShapeType="1"/>
          </p:cNvSpPr>
          <p:nvPr/>
        </p:nvSpPr>
        <p:spPr bwMode="auto">
          <a:xfrm flipV="1">
            <a:off x="7162800" y="3357563"/>
            <a:ext cx="1574800" cy="1697037"/>
          </a:xfrm>
          <a:prstGeom prst="line">
            <a:avLst/>
          </a:prstGeom>
          <a:noFill/>
          <a:ln w="28575">
            <a:solidFill>
              <a:schemeClr val="tx1"/>
            </a:solidFill>
            <a:round/>
            <a:headEnd/>
            <a:tailEnd/>
          </a:ln>
          <a:effectLst/>
        </p:spPr>
        <p:txBody>
          <a:bodyPr>
            <a:prstTxWarp prst="textNoShape">
              <a:avLst/>
            </a:prstTxWarp>
          </a:bodyPr>
          <a:lstStyle/>
          <a:p>
            <a:endParaRPr lang="fr-FR"/>
          </a:p>
        </p:txBody>
      </p:sp>
      <p:grpSp>
        <p:nvGrpSpPr>
          <p:cNvPr id="112694" name="Group 54"/>
          <p:cNvGrpSpPr>
            <a:grpSpLocks/>
          </p:cNvGrpSpPr>
          <p:nvPr/>
        </p:nvGrpSpPr>
        <p:grpSpPr bwMode="auto">
          <a:xfrm>
            <a:off x="6792913" y="3141663"/>
            <a:ext cx="2351087" cy="2303462"/>
            <a:chOff x="3787" y="1706"/>
            <a:chExt cx="1905" cy="1724"/>
          </a:xfrm>
        </p:grpSpPr>
        <p:sp>
          <p:nvSpPr>
            <p:cNvPr id="112681" name="Line 41"/>
            <p:cNvSpPr>
              <a:spLocks noChangeShapeType="1"/>
            </p:cNvSpPr>
            <p:nvPr/>
          </p:nvSpPr>
          <p:spPr bwMode="auto">
            <a:xfrm>
              <a:off x="3787" y="1706"/>
              <a:ext cx="0" cy="1724"/>
            </a:xfrm>
            <a:prstGeom prst="line">
              <a:avLst/>
            </a:prstGeom>
            <a:noFill/>
            <a:ln w="9525">
              <a:solidFill>
                <a:schemeClr val="tx1"/>
              </a:solidFill>
              <a:round/>
              <a:headEnd type="triangle" w="med" len="med"/>
              <a:tailEnd/>
            </a:ln>
            <a:effectLst/>
          </p:spPr>
          <p:txBody>
            <a:bodyPr>
              <a:prstTxWarp prst="textNoShape">
                <a:avLst/>
              </a:prstTxWarp>
            </a:bodyPr>
            <a:lstStyle/>
            <a:p>
              <a:endParaRPr lang="fr-FR"/>
            </a:p>
          </p:txBody>
        </p:sp>
        <p:sp>
          <p:nvSpPr>
            <p:cNvPr id="112682" name="Line 42"/>
            <p:cNvSpPr>
              <a:spLocks noChangeShapeType="1"/>
            </p:cNvSpPr>
            <p:nvPr/>
          </p:nvSpPr>
          <p:spPr bwMode="auto">
            <a:xfrm>
              <a:off x="3787" y="3430"/>
              <a:ext cx="1905" cy="0"/>
            </a:xfrm>
            <a:prstGeom prst="line">
              <a:avLst/>
            </a:prstGeom>
            <a:noFill/>
            <a:ln w="9525">
              <a:solidFill>
                <a:schemeClr val="tx1"/>
              </a:solidFill>
              <a:round/>
              <a:headEnd/>
              <a:tailEnd type="triangle" w="med" len="med"/>
            </a:ln>
            <a:effectLst/>
          </p:spPr>
          <p:txBody>
            <a:bodyPr>
              <a:prstTxWarp prst="textNoShape">
                <a:avLst/>
              </a:prstTxWarp>
            </a:bodyPr>
            <a:lstStyle/>
            <a:p>
              <a:endParaRPr lang="fr-FR"/>
            </a:p>
          </p:txBody>
        </p:sp>
      </p:grpSp>
      <p:sp>
        <p:nvSpPr>
          <p:cNvPr id="112683" name="Text Box 43"/>
          <p:cNvSpPr txBox="1">
            <a:spLocks noChangeArrowheads="1"/>
          </p:cNvSpPr>
          <p:nvPr/>
        </p:nvSpPr>
        <p:spPr bwMode="auto">
          <a:xfrm>
            <a:off x="7092950" y="5589588"/>
            <a:ext cx="1466850" cy="366712"/>
          </a:xfrm>
          <a:prstGeom prst="rect">
            <a:avLst/>
          </a:prstGeom>
          <a:noFill/>
          <a:ln w="9525">
            <a:noFill/>
            <a:miter lim="800000"/>
            <a:headEnd/>
            <a:tailEnd/>
          </a:ln>
          <a:effectLst/>
        </p:spPr>
        <p:txBody>
          <a:bodyPr wrap="none">
            <a:prstTxWarp prst="textNoShape">
              <a:avLst/>
            </a:prstTxWarp>
            <a:spAutoFit/>
          </a:bodyPr>
          <a:lstStyle/>
          <a:p>
            <a:r>
              <a:rPr lang="fr-FR">
                <a:latin typeface="Comic Sans MS" charset="0"/>
              </a:rPr>
              <a:t>Arrival time</a:t>
            </a:r>
          </a:p>
        </p:txBody>
      </p:sp>
      <p:sp>
        <p:nvSpPr>
          <p:cNvPr id="112685" name="Oval 45"/>
          <p:cNvSpPr>
            <a:spLocks noChangeArrowheads="1"/>
          </p:cNvSpPr>
          <p:nvPr/>
        </p:nvSpPr>
        <p:spPr bwMode="auto">
          <a:xfrm>
            <a:off x="7091363" y="5013325"/>
            <a:ext cx="115887" cy="122238"/>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86" name="Oval 46"/>
          <p:cNvSpPr>
            <a:spLocks noChangeArrowheads="1"/>
          </p:cNvSpPr>
          <p:nvPr/>
        </p:nvSpPr>
        <p:spPr bwMode="auto">
          <a:xfrm>
            <a:off x="7585075" y="4603750"/>
            <a:ext cx="115888" cy="122238"/>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87" name="Oval 47"/>
          <p:cNvSpPr>
            <a:spLocks noChangeArrowheads="1"/>
          </p:cNvSpPr>
          <p:nvPr/>
        </p:nvSpPr>
        <p:spPr bwMode="auto">
          <a:xfrm>
            <a:off x="7945438" y="4098925"/>
            <a:ext cx="115887" cy="122238"/>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88" name="Oval 48"/>
          <p:cNvSpPr>
            <a:spLocks noChangeArrowheads="1"/>
          </p:cNvSpPr>
          <p:nvPr/>
        </p:nvSpPr>
        <p:spPr bwMode="auto">
          <a:xfrm>
            <a:off x="8305800" y="3811588"/>
            <a:ext cx="115888" cy="122237"/>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89" name="Oval 49"/>
          <p:cNvSpPr>
            <a:spLocks noChangeArrowheads="1"/>
          </p:cNvSpPr>
          <p:nvPr/>
        </p:nvSpPr>
        <p:spPr bwMode="auto">
          <a:xfrm>
            <a:off x="8675688" y="3357563"/>
            <a:ext cx="115887" cy="122237"/>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92" name="Line 52"/>
          <p:cNvSpPr>
            <a:spLocks noChangeShapeType="1"/>
          </p:cNvSpPr>
          <p:nvPr/>
        </p:nvSpPr>
        <p:spPr bwMode="auto">
          <a:xfrm flipH="1">
            <a:off x="3563938" y="2492375"/>
            <a:ext cx="1152525" cy="3529013"/>
          </a:xfrm>
          <a:prstGeom prst="line">
            <a:avLst/>
          </a:prstGeom>
          <a:noFill/>
          <a:ln w="19050">
            <a:solidFill>
              <a:srgbClr val="000000"/>
            </a:solidFill>
            <a:prstDash val="sysDot"/>
            <a:round/>
            <a:headEnd/>
            <a:tailEnd/>
          </a:ln>
          <a:effectLst/>
        </p:spPr>
        <p:txBody>
          <a:bodyPr>
            <a:prstTxWarp prst="textNoShape">
              <a:avLst/>
            </a:prstTxWarp>
          </a:bodyPr>
          <a:lstStyle/>
          <a:p>
            <a:endParaRPr lang="fr-FR"/>
          </a:p>
        </p:txBody>
      </p:sp>
      <p:sp>
        <p:nvSpPr>
          <p:cNvPr id="112695" name="Line 55"/>
          <p:cNvSpPr>
            <a:spLocks noChangeShapeType="1"/>
          </p:cNvSpPr>
          <p:nvPr/>
        </p:nvSpPr>
        <p:spPr bwMode="auto">
          <a:xfrm>
            <a:off x="2268538" y="5084763"/>
            <a:ext cx="1584325" cy="0"/>
          </a:xfrm>
          <a:prstGeom prst="line">
            <a:avLst/>
          </a:prstGeom>
          <a:noFill/>
          <a:ln w="9525">
            <a:solidFill>
              <a:srgbClr val="000000"/>
            </a:solidFill>
            <a:round/>
            <a:headEnd type="triangle" w="med" len="med"/>
            <a:tailEnd type="triangle" w="med" len="med"/>
          </a:ln>
          <a:effectLst/>
        </p:spPr>
        <p:txBody>
          <a:bodyPr>
            <a:prstTxWarp prst="textNoShape">
              <a:avLst/>
            </a:prstTxWarp>
          </a:bodyPr>
          <a:lstStyle/>
          <a:p>
            <a:endParaRPr lang="fr-FR"/>
          </a:p>
        </p:txBody>
      </p:sp>
      <p:sp>
        <p:nvSpPr>
          <p:cNvPr id="112699" name="Line 59"/>
          <p:cNvSpPr>
            <a:spLocks noChangeShapeType="1"/>
          </p:cNvSpPr>
          <p:nvPr/>
        </p:nvSpPr>
        <p:spPr bwMode="auto">
          <a:xfrm>
            <a:off x="4787900" y="2492375"/>
            <a:ext cx="0" cy="3384550"/>
          </a:xfrm>
          <a:prstGeom prst="line">
            <a:avLst/>
          </a:prstGeom>
          <a:noFill/>
          <a:ln w="28575">
            <a:solidFill>
              <a:schemeClr val="tx1"/>
            </a:solidFill>
            <a:round/>
            <a:headEnd/>
            <a:tailEnd/>
          </a:ln>
          <a:effectLst/>
        </p:spPr>
        <p:txBody>
          <a:bodyPr>
            <a:prstTxWarp prst="textNoShape">
              <a:avLst/>
            </a:prstTxWarp>
          </a:bodyPr>
          <a:lstStyle/>
          <a:p>
            <a:endParaRPr lang="fr-FR"/>
          </a:p>
        </p:txBody>
      </p:sp>
      <p:pic>
        <p:nvPicPr>
          <p:cNvPr id="112720" name="Picture 80" descr="PADSTOT_TR"/>
          <p:cNvPicPr>
            <a:picLocks noGrp="1" noChangeAspect="1" noChangeArrowheads="1"/>
          </p:cNvPicPr>
          <p:nvPr>
            <p:ph idx="1"/>
          </p:nvPr>
        </p:nvPicPr>
        <p:blipFill>
          <a:blip r:embed="rId3" cstate="screen">
            <a:lum bright="6000" contrast="-12000"/>
            <a:extLst>
              <a:ext uri="{28A0092B-C50C-407E-A947-70E740481C1C}">
                <a14:useLocalDpi xmlns:a14="http://schemas.microsoft.com/office/drawing/2010/main"/>
              </a:ext>
            </a:extLst>
          </a:blip>
          <a:srcRect/>
          <a:stretch>
            <a:fillRect/>
          </a:stretch>
        </p:blipFill>
        <p:spPr>
          <a:xfrm>
            <a:off x="107950" y="2492375"/>
            <a:ext cx="1811338" cy="2592388"/>
          </a:xfrm>
          <a:prstGeom prst="rect">
            <a:avLst/>
          </a:prstGeom>
          <a:ln>
            <a:noFill/>
          </a:ln>
          <a:effectLst>
            <a:outerShdw blurRad="292100" dist="139700" dir="2700000" algn="tl" rotWithShape="0">
              <a:srgbClr val="333333">
                <a:alpha val="65000"/>
              </a:srgbClr>
            </a:outerShdw>
          </a:effectLst>
        </p:spPr>
      </p:pic>
      <p:grpSp>
        <p:nvGrpSpPr>
          <p:cNvPr id="112723" name="Group 83"/>
          <p:cNvGrpSpPr>
            <a:grpSpLocks/>
          </p:cNvGrpSpPr>
          <p:nvPr/>
        </p:nvGrpSpPr>
        <p:grpSpPr bwMode="auto">
          <a:xfrm>
            <a:off x="971550" y="2636838"/>
            <a:ext cx="431800" cy="2305050"/>
            <a:chOff x="612" y="1661"/>
            <a:chExt cx="272" cy="1452"/>
          </a:xfrm>
        </p:grpSpPr>
        <p:sp>
          <p:nvSpPr>
            <p:cNvPr id="112696" name="Line 56"/>
            <p:cNvSpPr>
              <a:spLocks noChangeShapeType="1"/>
            </p:cNvSpPr>
            <p:nvPr/>
          </p:nvSpPr>
          <p:spPr bwMode="auto">
            <a:xfrm flipV="1">
              <a:off x="612" y="1661"/>
              <a:ext cx="0" cy="1452"/>
            </a:xfrm>
            <a:prstGeom prst="line">
              <a:avLst/>
            </a:prstGeom>
            <a:noFill/>
            <a:ln w="9525">
              <a:solidFill>
                <a:srgbClr val="000000"/>
              </a:solidFill>
              <a:round/>
              <a:headEnd/>
              <a:tailEnd type="triangle" w="med" len="med"/>
            </a:ln>
            <a:effectLst/>
          </p:spPr>
          <p:txBody>
            <a:bodyPr>
              <a:prstTxWarp prst="textNoShape">
                <a:avLst/>
              </a:prstTxWarp>
            </a:bodyPr>
            <a:lstStyle/>
            <a:p>
              <a:endParaRPr lang="fr-FR"/>
            </a:p>
          </p:txBody>
        </p:sp>
        <p:sp>
          <p:nvSpPr>
            <p:cNvPr id="112722" name="Line 82"/>
            <p:cNvSpPr>
              <a:spLocks noChangeShapeType="1"/>
            </p:cNvSpPr>
            <p:nvPr/>
          </p:nvSpPr>
          <p:spPr bwMode="auto">
            <a:xfrm>
              <a:off x="612" y="2387"/>
              <a:ext cx="272" cy="0"/>
            </a:xfrm>
            <a:prstGeom prst="line">
              <a:avLst/>
            </a:prstGeom>
            <a:noFill/>
            <a:ln w="9525">
              <a:solidFill>
                <a:srgbClr val="000000"/>
              </a:solidFill>
              <a:round/>
              <a:headEnd/>
              <a:tailEnd type="triangle" w="med" len="med"/>
            </a:ln>
            <a:effectLst/>
          </p:spPr>
          <p:txBody>
            <a:bodyPr>
              <a:prstTxWarp prst="textNoShape">
                <a:avLst/>
              </a:prstTxWarp>
            </a:bodyPr>
            <a:lstStyle/>
            <a:p>
              <a:endParaRPr lang="fr-FR"/>
            </a:p>
          </p:txBody>
        </p:sp>
      </p:grpSp>
      <p:sp>
        <p:nvSpPr>
          <p:cNvPr id="2" name="Date Placeholder 1"/>
          <p:cNvSpPr>
            <a:spLocks noGrp="1"/>
          </p:cNvSpPr>
          <p:nvPr>
            <p:ph type="dt" sz="half" idx="10"/>
          </p:nvPr>
        </p:nvSpPr>
        <p:spPr/>
        <p:txBody>
          <a:bodyPr/>
          <a:lstStyle/>
          <a:p>
            <a:r>
              <a:rPr lang="en-GB" smtClean="0"/>
              <a:t>CERN 17.3.2015 </a:t>
            </a:r>
            <a:endParaRPr lang="en-US"/>
          </a:p>
        </p:txBody>
      </p:sp>
      <p:sp>
        <p:nvSpPr>
          <p:cNvPr id="3" name="Footer Placeholder 2"/>
          <p:cNvSpPr>
            <a:spLocks noGrp="1"/>
          </p:cNvSpPr>
          <p:nvPr>
            <p:ph type="ftr" sz="quarter" idx="11"/>
          </p:nvPr>
        </p:nvSpPr>
        <p:spPr/>
        <p:txBody>
          <a:bodyPr/>
          <a:lstStyle/>
          <a:p>
            <a:r>
              <a:rPr lang="el-GR" smtClean="0"/>
              <a:t>Δέσποινα Χατζηφωτιάδου</a:t>
            </a:r>
            <a:endParaRPr lang="en-US"/>
          </a:p>
        </p:txBody>
      </p:sp>
      <p:sp>
        <p:nvSpPr>
          <p:cNvPr id="54" name="Text Box 44"/>
          <p:cNvSpPr txBox="1">
            <a:spLocks noChangeArrowheads="1"/>
          </p:cNvSpPr>
          <p:nvPr/>
        </p:nvSpPr>
        <p:spPr bwMode="auto">
          <a:xfrm rot="16200000">
            <a:off x="6326289" y="3350419"/>
            <a:ext cx="479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dirty="0" err="1">
                <a:latin typeface="Symbol" charset="0"/>
                <a:cs typeface="+mn-cs"/>
              </a:rPr>
              <a:t>q,f</a:t>
            </a:r>
            <a:endParaRPr lang="en-US" dirty="0">
              <a:latin typeface="Symbol" charset="0"/>
              <a:cs typeface="+mn-cs"/>
            </a:endParaRPr>
          </a:p>
        </p:txBody>
      </p:sp>
    </p:spTree>
    <p:extLst>
      <p:ext uri="{BB962C8B-B14F-4D97-AF65-F5344CB8AC3E}">
        <p14:creationId xmlns:p14="http://schemas.microsoft.com/office/powerpoint/2010/main" val="31725567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57"/>
                                        </p:tgtEl>
                                        <p:attrNameLst>
                                          <p:attrName>style.visibility</p:attrName>
                                        </p:attrNameLst>
                                      </p:cBhvr>
                                      <p:to>
                                        <p:strVal val="visible"/>
                                      </p:to>
                                    </p:set>
                                  </p:childTnLst>
                                </p:cTn>
                              </p:par>
                            </p:childTnLst>
                          </p:cTn>
                        </p:par>
                        <p:par>
                          <p:cTn id="7" fill="hold">
                            <p:stCondLst>
                              <p:cond delay="0"/>
                            </p:stCondLst>
                            <p:childTnLst>
                              <p:par>
                                <p:cTn id="8" presetID="0" presetClass="path" presetSubtype="0" accel="50000" decel="50000" fill="hold" grpId="1" nodeType="afterEffect">
                                  <p:stCondLst>
                                    <p:cond delay="0"/>
                                  </p:stCondLst>
                                  <p:childTnLst>
                                    <p:animMotion origin="layout" path="M -6.94444E-6 6.13157E-6 L -0.1889 0.73547 " pathEditMode="relative" ptsTypes="AA">
                                      <p:cBhvr>
                                        <p:cTn id="9" dur="2000" fill="hold"/>
                                        <p:tgtEl>
                                          <p:spTgt spid="112657"/>
                                        </p:tgtEl>
                                        <p:attrNameLst>
                                          <p:attrName>ppt_x</p:attrName>
                                          <p:attrName>ppt_y</p:attrName>
                                        </p:attrNameLst>
                                      </p:cBhvr>
                                    </p:animMotion>
                                  </p:childTnLst>
                                </p:cTn>
                              </p:par>
                            </p:childTnLst>
                          </p:cTn>
                        </p:par>
                        <p:par>
                          <p:cTn id="10" fill="hold">
                            <p:stCondLst>
                              <p:cond delay="2000"/>
                            </p:stCondLst>
                            <p:childTnLst>
                              <p:par>
                                <p:cTn id="11" presetID="1" presetClass="entr" presetSubtype="0" fill="hold" grpId="0" nodeType="afterEffect">
                                  <p:stCondLst>
                                    <p:cond delay="0"/>
                                  </p:stCondLst>
                                  <p:childTnLst>
                                    <p:set>
                                      <p:cBhvr>
                                        <p:cTn id="12" dur="1" fill="hold">
                                          <p:stCondLst>
                                            <p:cond delay="0"/>
                                          </p:stCondLst>
                                        </p:cTn>
                                        <p:tgtEl>
                                          <p:spTgt spid="112692"/>
                                        </p:tgtEl>
                                        <p:attrNameLst>
                                          <p:attrName>style.visibility</p:attrName>
                                        </p:attrNameLst>
                                      </p:cBhvr>
                                      <p:to>
                                        <p:strVal val="visible"/>
                                      </p:to>
                                    </p:set>
                                  </p:childTnLst>
                                </p:cTn>
                              </p:par>
                            </p:childTnLst>
                          </p:cTn>
                        </p:par>
                        <p:par>
                          <p:cTn id="13" fill="hold">
                            <p:stCondLst>
                              <p:cond delay="2000"/>
                            </p:stCondLst>
                            <p:childTnLst>
                              <p:par>
                                <p:cTn id="14" presetID="1" presetClass="exit" presetSubtype="0" fill="hold" grpId="2" nodeType="afterEffect">
                                  <p:stCondLst>
                                    <p:cond delay="0"/>
                                  </p:stCondLst>
                                  <p:childTnLst>
                                    <p:set>
                                      <p:cBhvr>
                                        <p:cTn id="15" dur="1" fill="hold">
                                          <p:stCondLst>
                                            <p:cond delay="0"/>
                                          </p:stCondLst>
                                        </p:cTn>
                                        <p:tgtEl>
                                          <p:spTgt spid="112657"/>
                                        </p:tgtEl>
                                        <p:attrNameLst>
                                          <p:attrName>style.visibility</p:attrName>
                                        </p:attrNameLst>
                                      </p:cBhvr>
                                      <p:to>
                                        <p:strVal val="hidden"/>
                                      </p:to>
                                    </p:set>
                                  </p:childTnLst>
                                </p:cTn>
                              </p:par>
                            </p:childTnLst>
                          </p:cTn>
                        </p:par>
                        <p:par>
                          <p:cTn id="16" fill="hold">
                            <p:stCondLst>
                              <p:cond delay="2000"/>
                            </p:stCondLst>
                            <p:childTnLst>
                              <p:par>
                                <p:cTn id="17" presetID="1" presetClass="entr" presetSubtype="0" fill="hold" nodeType="afterEffect">
                                  <p:stCondLst>
                                    <p:cond delay="0"/>
                                  </p:stCondLst>
                                  <p:childTnLst>
                                    <p:set>
                                      <p:cBhvr>
                                        <p:cTn id="18" dur="1" fill="hold">
                                          <p:stCondLst>
                                            <p:cond delay="0"/>
                                          </p:stCondLst>
                                        </p:cTn>
                                        <p:tgtEl>
                                          <p:spTgt spid="112661"/>
                                        </p:tgtEl>
                                        <p:attrNameLst>
                                          <p:attrName>style.visibility</p:attrName>
                                        </p:attrNameLst>
                                      </p:cBhvr>
                                      <p:to>
                                        <p:strVal val="visible"/>
                                      </p:to>
                                    </p:set>
                                  </p:childTnLst>
                                </p:cTn>
                              </p:par>
                            </p:childTnLst>
                          </p:cTn>
                        </p:par>
                        <p:par>
                          <p:cTn id="19" fill="hold">
                            <p:stCondLst>
                              <p:cond delay="2000"/>
                            </p:stCondLst>
                            <p:childTnLst>
                              <p:par>
                                <p:cTn id="20" presetID="1" presetClass="entr" presetSubtype="0" fill="hold" nodeType="afterEffect">
                                  <p:stCondLst>
                                    <p:cond delay="0"/>
                                  </p:stCondLst>
                                  <p:childTnLst>
                                    <p:set>
                                      <p:cBhvr>
                                        <p:cTn id="21" dur="1" fill="hold">
                                          <p:stCondLst>
                                            <p:cond delay="0"/>
                                          </p:stCondLst>
                                        </p:cTn>
                                        <p:tgtEl>
                                          <p:spTgt spid="112677"/>
                                        </p:tgtEl>
                                        <p:attrNameLst>
                                          <p:attrName>style.visibility</p:attrName>
                                        </p:attrNameLst>
                                      </p:cBhvr>
                                      <p:to>
                                        <p:strVal val="visible"/>
                                      </p:to>
                                    </p:set>
                                  </p:childTnLst>
                                </p:cTn>
                              </p:par>
                            </p:childTnLst>
                          </p:cTn>
                        </p:par>
                        <p:par>
                          <p:cTn id="22" fill="hold">
                            <p:stCondLst>
                              <p:cond delay="2000"/>
                            </p:stCondLst>
                            <p:childTnLst>
                              <p:par>
                                <p:cTn id="23" presetID="1" presetClass="entr" presetSubtype="0" fill="hold" nodeType="afterEffect">
                                  <p:stCondLst>
                                    <p:cond delay="0"/>
                                  </p:stCondLst>
                                  <p:childTnLst>
                                    <p:set>
                                      <p:cBhvr>
                                        <p:cTn id="24" dur="1" fill="hold">
                                          <p:stCondLst>
                                            <p:cond delay="0"/>
                                          </p:stCondLst>
                                        </p:cTn>
                                        <p:tgtEl>
                                          <p:spTgt spid="112678"/>
                                        </p:tgtEl>
                                        <p:attrNameLst>
                                          <p:attrName>style.visibility</p:attrName>
                                        </p:attrNameLst>
                                      </p:cBhvr>
                                      <p:to>
                                        <p:strVal val="visible"/>
                                      </p:to>
                                    </p:set>
                                  </p:childTnLst>
                                </p:cTn>
                              </p:par>
                            </p:childTnLst>
                          </p:cTn>
                        </p:par>
                        <p:par>
                          <p:cTn id="25" fill="hold">
                            <p:stCondLst>
                              <p:cond delay="2000"/>
                            </p:stCondLst>
                            <p:childTnLst>
                              <p:par>
                                <p:cTn id="26" presetID="1" presetClass="entr" presetSubtype="0" fill="hold" nodeType="afterEffect">
                                  <p:stCondLst>
                                    <p:cond delay="0"/>
                                  </p:stCondLst>
                                  <p:childTnLst>
                                    <p:set>
                                      <p:cBhvr>
                                        <p:cTn id="27" dur="1" fill="hold">
                                          <p:stCondLst>
                                            <p:cond delay="0"/>
                                          </p:stCondLst>
                                        </p:cTn>
                                        <p:tgtEl>
                                          <p:spTgt spid="112679"/>
                                        </p:tgtEl>
                                        <p:attrNameLst>
                                          <p:attrName>style.visibility</p:attrName>
                                        </p:attrNameLst>
                                      </p:cBhvr>
                                      <p:to>
                                        <p:strVal val="visible"/>
                                      </p:to>
                                    </p:set>
                                  </p:childTnLst>
                                </p:cTn>
                              </p:par>
                            </p:childTnLst>
                          </p:cTn>
                        </p:par>
                        <p:par>
                          <p:cTn id="28" fill="hold">
                            <p:stCondLst>
                              <p:cond delay="2000"/>
                            </p:stCondLst>
                            <p:childTnLst>
                              <p:par>
                                <p:cTn id="29" presetID="1" presetClass="entr" presetSubtype="0" fill="hold" nodeType="afterEffect">
                                  <p:stCondLst>
                                    <p:cond delay="0"/>
                                  </p:stCondLst>
                                  <p:childTnLst>
                                    <p:set>
                                      <p:cBhvr>
                                        <p:cTn id="30" dur="1" fill="hold">
                                          <p:stCondLst>
                                            <p:cond delay="0"/>
                                          </p:stCondLst>
                                        </p:cTn>
                                        <p:tgtEl>
                                          <p:spTgt spid="112680"/>
                                        </p:tgtEl>
                                        <p:attrNameLst>
                                          <p:attrName>style.visibility</p:attrName>
                                        </p:attrNameLst>
                                      </p:cBhvr>
                                      <p:to>
                                        <p:strVal val="visible"/>
                                      </p:to>
                                    </p:set>
                                  </p:childTnLst>
                                </p:cTn>
                              </p:par>
                              <p:par>
                                <p:cTn id="31" presetID="0" presetClass="path" presetSubtype="0" accel="50000" decel="50000" fill="hold" nodeType="withEffect">
                                  <p:stCondLst>
                                    <p:cond delay="0"/>
                                  </p:stCondLst>
                                  <p:childTnLst>
                                    <p:animMotion origin="layout" path="M -4.72222E-6 3.24763E-6 L -0.18889 3.24763E-6 " pathEditMode="relative" ptsTypes="AA">
                                      <p:cBhvr>
                                        <p:cTn id="32" dur="3000" fill="hold"/>
                                        <p:tgtEl>
                                          <p:spTgt spid="112680"/>
                                        </p:tgtEl>
                                        <p:attrNameLst>
                                          <p:attrName>ppt_x</p:attrName>
                                          <p:attrName>ppt_y</p:attrName>
                                        </p:attrNameLst>
                                      </p:cBhvr>
                                    </p:animMotion>
                                  </p:childTnLst>
                                </p:cTn>
                              </p:par>
                              <p:par>
                                <p:cTn id="33" presetID="0" presetClass="path" presetSubtype="0" accel="50000" decel="50000" fill="hold" nodeType="withEffect">
                                  <p:stCondLst>
                                    <p:cond delay="0"/>
                                  </p:stCondLst>
                                  <p:childTnLst>
                                    <p:animMotion origin="layout" path="M 1.66667E-6 3.24763E-6 L -0.20486 3.24763E-6 " pathEditMode="relative" ptsTypes="AA">
                                      <p:cBhvr>
                                        <p:cTn id="34" dur="3000" fill="hold"/>
                                        <p:tgtEl>
                                          <p:spTgt spid="112679"/>
                                        </p:tgtEl>
                                        <p:attrNameLst>
                                          <p:attrName>ppt_x</p:attrName>
                                          <p:attrName>ppt_y</p:attrName>
                                        </p:attrNameLst>
                                      </p:cBhvr>
                                    </p:animMotion>
                                  </p:childTnLst>
                                </p:cTn>
                              </p:par>
                              <p:par>
                                <p:cTn id="35" presetID="0" presetClass="path" presetSubtype="0" accel="50000" decel="50000" fill="hold" nodeType="withEffect">
                                  <p:stCondLst>
                                    <p:cond delay="0"/>
                                  </p:stCondLst>
                                  <p:childTnLst>
                                    <p:animMotion origin="layout" path="M 2.22222E-6 -1.82534E-6 L -0.21267 -1.82534E-6 " pathEditMode="relative" ptsTypes="AA">
                                      <p:cBhvr>
                                        <p:cTn id="36" dur="3000" fill="hold"/>
                                        <p:tgtEl>
                                          <p:spTgt spid="112678"/>
                                        </p:tgtEl>
                                        <p:attrNameLst>
                                          <p:attrName>ppt_x</p:attrName>
                                          <p:attrName>ppt_y</p:attrName>
                                        </p:attrNameLst>
                                      </p:cBhvr>
                                    </p:animMotion>
                                  </p:childTnLst>
                                </p:cTn>
                              </p:par>
                              <p:par>
                                <p:cTn id="37" presetID="0" presetClass="path" presetSubtype="0" accel="50000" decel="50000" fill="hold" nodeType="withEffect">
                                  <p:stCondLst>
                                    <p:cond delay="0"/>
                                  </p:stCondLst>
                                  <p:childTnLst>
                                    <p:animMotion origin="layout" path="M -2.22222E-6 -6.75237E-6 L -0.23629 -6.75237E-6 " pathEditMode="relative" ptsTypes="AA">
                                      <p:cBhvr>
                                        <p:cTn id="38" dur="3000" fill="hold"/>
                                        <p:tgtEl>
                                          <p:spTgt spid="112677"/>
                                        </p:tgtEl>
                                        <p:attrNameLst>
                                          <p:attrName>ppt_x</p:attrName>
                                          <p:attrName>ppt_y</p:attrName>
                                        </p:attrNameLst>
                                      </p:cBhvr>
                                    </p:animMotion>
                                  </p:childTnLst>
                                </p:cTn>
                              </p:par>
                              <p:par>
                                <p:cTn id="39" presetID="0" presetClass="path" presetSubtype="0" accel="50000" decel="50000" fill="hold" nodeType="withEffect">
                                  <p:stCondLst>
                                    <p:cond delay="0"/>
                                  </p:stCondLst>
                                  <p:childTnLst>
                                    <p:animMotion origin="layout" path="M -1.66667E-6 -2.95576E-6 L -0.23629 -0.01042 " pathEditMode="relative" ptsTypes="AA">
                                      <p:cBhvr>
                                        <p:cTn id="40" dur="3000" fill="hold"/>
                                        <p:tgtEl>
                                          <p:spTgt spid="112661"/>
                                        </p:tgtEl>
                                        <p:attrNameLst>
                                          <p:attrName>ppt_x</p:attrName>
                                          <p:attrName>ppt_y</p:attrName>
                                        </p:attrNameLst>
                                      </p:cBhvr>
                                    </p:animMotion>
                                  </p:childTnLst>
                                </p:cTn>
                              </p:par>
                            </p:childTnLst>
                          </p:cTn>
                        </p:par>
                        <p:par>
                          <p:cTn id="41" fill="hold">
                            <p:stCondLst>
                              <p:cond delay="5000"/>
                            </p:stCondLst>
                            <p:childTnLst>
                              <p:par>
                                <p:cTn id="42" presetID="1" presetClass="exit" presetSubtype="0" fill="hold" nodeType="afterEffect">
                                  <p:stCondLst>
                                    <p:cond delay="0"/>
                                  </p:stCondLst>
                                  <p:childTnLst>
                                    <p:set>
                                      <p:cBhvr>
                                        <p:cTn id="43" dur="1" fill="hold">
                                          <p:stCondLst>
                                            <p:cond delay="0"/>
                                          </p:stCondLst>
                                        </p:cTn>
                                        <p:tgtEl>
                                          <p:spTgt spid="112680"/>
                                        </p:tgtEl>
                                        <p:attrNameLst>
                                          <p:attrName>style.visibility</p:attrName>
                                        </p:attrNameLst>
                                      </p:cBhvr>
                                      <p:to>
                                        <p:strVal val="hidden"/>
                                      </p:to>
                                    </p:set>
                                  </p:childTnLst>
                                </p:cTn>
                              </p:par>
                            </p:childTnLst>
                          </p:cTn>
                        </p:par>
                        <p:par>
                          <p:cTn id="44" fill="hold">
                            <p:stCondLst>
                              <p:cond delay="5000"/>
                            </p:stCondLst>
                            <p:childTnLst>
                              <p:par>
                                <p:cTn id="45" presetID="1" presetClass="exit" presetSubtype="0" fill="hold" nodeType="afterEffect">
                                  <p:stCondLst>
                                    <p:cond delay="0"/>
                                  </p:stCondLst>
                                  <p:childTnLst>
                                    <p:set>
                                      <p:cBhvr>
                                        <p:cTn id="46" dur="1" fill="hold">
                                          <p:stCondLst>
                                            <p:cond delay="0"/>
                                          </p:stCondLst>
                                        </p:cTn>
                                        <p:tgtEl>
                                          <p:spTgt spid="112679"/>
                                        </p:tgtEl>
                                        <p:attrNameLst>
                                          <p:attrName>style.visibility</p:attrName>
                                        </p:attrNameLst>
                                      </p:cBhvr>
                                      <p:to>
                                        <p:strVal val="hidden"/>
                                      </p:to>
                                    </p:set>
                                  </p:childTnLst>
                                </p:cTn>
                              </p:par>
                            </p:childTnLst>
                          </p:cTn>
                        </p:par>
                        <p:par>
                          <p:cTn id="47" fill="hold">
                            <p:stCondLst>
                              <p:cond delay="5000"/>
                            </p:stCondLst>
                            <p:childTnLst>
                              <p:par>
                                <p:cTn id="48" presetID="1" presetClass="exit" presetSubtype="0" fill="hold" nodeType="afterEffect">
                                  <p:stCondLst>
                                    <p:cond delay="0"/>
                                  </p:stCondLst>
                                  <p:childTnLst>
                                    <p:set>
                                      <p:cBhvr>
                                        <p:cTn id="49" dur="1" fill="hold">
                                          <p:stCondLst>
                                            <p:cond delay="0"/>
                                          </p:stCondLst>
                                        </p:cTn>
                                        <p:tgtEl>
                                          <p:spTgt spid="112678"/>
                                        </p:tgtEl>
                                        <p:attrNameLst>
                                          <p:attrName>style.visibility</p:attrName>
                                        </p:attrNameLst>
                                      </p:cBhvr>
                                      <p:to>
                                        <p:strVal val="hidden"/>
                                      </p:to>
                                    </p:set>
                                  </p:childTnLst>
                                </p:cTn>
                              </p:par>
                            </p:childTnLst>
                          </p:cTn>
                        </p:par>
                        <p:par>
                          <p:cTn id="50" fill="hold">
                            <p:stCondLst>
                              <p:cond delay="5000"/>
                            </p:stCondLst>
                            <p:childTnLst>
                              <p:par>
                                <p:cTn id="51" presetID="1" presetClass="exit" presetSubtype="0" fill="hold" nodeType="afterEffect">
                                  <p:stCondLst>
                                    <p:cond delay="0"/>
                                  </p:stCondLst>
                                  <p:childTnLst>
                                    <p:set>
                                      <p:cBhvr>
                                        <p:cTn id="52" dur="1" fill="hold">
                                          <p:stCondLst>
                                            <p:cond delay="0"/>
                                          </p:stCondLst>
                                        </p:cTn>
                                        <p:tgtEl>
                                          <p:spTgt spid="112661"/>
                                        </p:tgtEl>
                                        <p:attrNameLst>
                                          <p:attrName>style.visibility</p:attrName>
                                        </p:attrNameLst>
                                      </p:cBhvr>
                                      <p:to>
                                        <p:strVal val="hidden"/>
                                      </p:to>
                                    </p:set>
                                  </p:childTnLst>
                                </p:cTn>
                              </p:par>
                            </p:childTnLst>
                          </p:cTn>
                        </p:par>
                        <p:par>
                          <p:cTn id="53" fill="hold">
                            <p:stCondLst>
                              <p:cond delay="5000"/>
                            </p:stCondLst>
                            <p:childTnLst>
                              <p:par>
                                <p:cTn id="54" presetID="1" presetClass="exit" presetSubtype="0" fill="hold" nodeType="afterEffect">
                                  <p:stCondLst>
                                    <p:cond delay="0"/>
                                  </p:stCondLst>
                                  <p:childTnLst>
                                    <p:set>
                                      <p:cBhvr>
                                        <p:cTn id="55" dur="1" fill="hold">
                                          <p:stCondLst>
                                            <p:cond delay="0"/>
                                          </p:stCondLst>
                                        </p:cTn>
                                        <p:tgtEl>
                                          <p:spTgt spid="112677"/>
                                        </p:tgtEl>
                                        <p:attrNameLst>
                                          <p:attrName>style.visibility</p:attrName>
                                        </p:attrNameLst>
                                      </p:cBhvr>
                                      <p:to>
                                        <p:strVal val="hidden"/>
                                      </p:to>
                                    </p:set>
                                  </p:childTnLst>
                                </p:cTn>
                              </p:par>
                              <p:par>
                                <p:cTn id="56" presetID="1" presetClass="entr" presetSubtype="0" fill="hold" nodeType="withEffect">
                                  <p:stCondLst>
                                    <p:cond delay="0"/>
                                  </p:stCondLst>
                                  <p:childTnLst>
                                    <p:set>
                                      <p:cBhvr>
                                        <p:cTn id="57" dur="1" fill="hold">
                                          <p:stCondLst>
                                            <p:cond delay="0"/>
                                          </p:stCondLst>
                                        </p:cTn>
                                        <p:tgtEl>
                                          <p:spTgt spid="112694"/>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112695"/>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112683"/>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xit" presetSubtype="0" fill="hold" grpId="1" nodeType="clickEffect">
                                  <p:stCondLst>
                                    <p:cond delay="0"/>
                                  </p:stCondLst>
                                  <p:childTnLst>
                                    <p:set>
                                      <p:cBhvr>
                                        <p:cTn id="65" dur="1" fill="hold">
                                          <p:stCondLst>
                                            <p:cond delay="0"/>
                                          </p:stCondLst>
                                        </p:cTn>
                                        <p:tgtEl>
                                          <p:spTgt spid="112695"/>
                                        </p:tgtEl>
                                        <p:attrNameLst>
                                          <p:attrName>style.visibility</p:attrName>
                                        </p:attrNameLst>
                                      </p:cBhvr>
                                      <p:to>
                                        <p:strVal val="hidden"/>
                                      </p:to>
                                    </p:set>
                                  </p:childTnLst>
                                </p:cTn>
                              </p:par>
                              <p:par>
                                <p:cTn id="66" presetID="1" presetClass="entr" presetSubtype="0" fill="hold" nodeType="withEffect">
                                  <p:stCondLst>
                                    <p:cond delay="0"/>
                                  </p:stCondLst>
                                  <p:childTnLst>
                                    <p:set>
                                      <p:cBhvr>
                                        <p:cTn id="67" dur="1" fill="hold">
                                          <p:stCondLst>
                                            <p:cond delay="0"/>
                                          </p:stCondLst>
                                        </p:cTn>
                                        <p:tgtEl>
                                          <p:spTgt spid="112723"/>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112685"/>
                                        </p:tgtEl>
                                        <p:attrNameLst>
                                          <p:attrName>style.visibility</p:attrName>
                                        </p:attrNameLst>
                                      </p:cBhvr>
                                      <p:to>
                                        <p:strVal val="visible"/>
                                      </p:to>
                                    </p:set>
                                  </p:childTnLst>
                                </p:cTn>
                              </p:par>
                            </p:childTnLst>
                          </p:cTn>
                        </p:par>
                        <p:par>
                          <p:cTn id="72" fill="hold">
                            <p:stCondLst>
                              <p:cond delay="0"/>
                            </p:stCondLst>
                            <p:childTnLst>
                              <p:par>
                                <p:cTn id="73" presetID="1" presetClass="entr" presetSubtype="0" fill="hold" grpId="0" nodeType="afterEffect">
                                  <p:stCondLst>
                                    <p:cond delay="0"/>
                                  </p:stCondLst>
                                  <p:childTnLst>
                                    <p:set>
                                      <p:cBhvr>
                                        <p:cTn id="74" dur="1" fill="hold">
                                          <p:stCondLst>
                                            <p:cond delay="0"/>
                                          </p:stCondLst>
                                        </p:cTn>
                                        <p:tgtEl>
                                          <p:spTgt spid="112686"/>
                                        </p:tgtEl>
                                        <p:attrNameLst>
                                          <p:attrName>style.visibility</p:attrName>
                                        </p:attrNameLst>
                                      </p:cBhvr>
                                      <p:to>
                                        <p:strVal val="visible"/>
                                      </p:to>
                                    </p:set>
                                  </p:childTnLst>
                                </p:cTn>
                              </p:par>
                            </p:childTnLst>
                          </p:cTn>
                        </p:par>
                        <p:par>
                          <p:cTn id="75" fill="hold">
                            <p:stCondLst>
                              <p:cond delay="0"/>
                            </p:stCondLst>
                            <p:childTnLst>
                              <p:par>
                                <p:cTn id="76" presetID="1" presetClass="entr" presetSubtype="0" fill="hold" grpId="0" nodeType="afterEffect">
                                  <p:stCondLst>
                                    <p:cond delay="0"/>
                                  </p:stCondLst>
                                  <p:childTnLst>
                                    <p:set>
                                      <p:cBhvr>
                                        <p:cTn id="77" dur="1" fill="hold">
                                          <p:stCondLst>
                                            <p:cond delay="0"/>
                                          </p:stCondLst>
                                        </p:cTn>
                                        <p:tgtEl>
                                          <p:spTgt spid="112687"/>
                                        </p:tgtEl>
                                        <p:attrNameLst>
                                          <p:attrName>style.visibility</p:attrName>
                                        </p:attrNameLst>
                                      </p:cBhvr>
                                      <p:to>
                                        <p:strVal val="visible"/>
                                      </p:to>
                                    </p:set>
                                  </p:childTnLst>
                                </p:cTn>
                              </p:par>
                            </p:childTnLst>
                          </p:cTn>
                        </p:par>
                        <p:par>
                          <p:cTn id="78" fill="hold">
                            <p:stCondLst>
                              <p:cond delay="0"/>
                            </p:stCondLst>
                            <p:childTnLst>
                              <p:par>
                                <p:cTn id="79" presetID="1" presetClass="entr" presetSubtype="0" fill="hold" grpId="0" nodeType="afterEffect">
                                  <p:stCondLst>
                                    <p:cond delay="0"/>
                                  </p:stCondLst>
                                  <p:childTnLst>
                                    <p:set>
                                      <p:cBhvr>
                                        <p:cTn id="80" dur="1" fill="hold">
                                          <p:stCondLst>
                                            <p:cond delay="0"/>
                                          </p:stCondLst>
                                        </p:cTn>
                                        <p:tgtEl>
                                          <p:spTgt spid="112688"/>
                                        </p:tgtEl>
                                        <p:attrNameLst>
                                          <p:attrName>style.visibility</p:attrName>
                                        </p:attrNameLst>
                                      </p:cBhvr>
                                      <p:to>
                                        <p:strVal val="visible"/>
                                      </p:to>
                                    </p:set>
                                  </p:childTnLst>
                                </p:cTn>
                              </p:par>
                            </p:childTnLst>
                          </p:cTn>
                        </p:par>
                        <p:par>
                          <p:cTn id="81" fill="hold">
                            <p:stCondLst>
                              <p:cond delay="0"/>
                            </p:stCondLst>
                            <p:childTnLst>
                              <p:par>
                                <p:cTn id="82" presetID="1" presetClass="entr" presetSubtype="0" fill="hold" grpId="0" nodeType="afterEffect">
                                  <p:stCondLst>
                                    <p:cond delay="0"/>
                                  </p:stCondLst>
                                  <p:childTnLst>
                                    <p:set>
                                      <p:cBhvr>
                                        <p:cTn id="83" dur="1" fill="hold">
                                          <p:stCondLst>
                                            <p:cond delay="0"/>
                                          </p:stCondLst>
                                        </p:cTn>
                                        <p:tgtEl>
                                          <p:spTgt spid="112689"/>
                                        </p:tgtEl>
                                        <p:attrNameLst>
                                          <p:attrName>style.visibility</p:attrName>
                                        </p:attrNameLst>
                                      </p:cBhvr>
                                      <p:to>
                                        <p:strVal val="visible"/>
                                      </p:to>
                                    </p:set>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grpId="0" nodeType="clickEffect">
                                  <p:stCondLst>
                                    <p:cond delay="0"/>
                                  </p:stCondLst>
                                  <p:childTnLst>
                                    <p:set>
                                      <p:cBhvr>
                                        <p:cTn id="87" dur="1" fill="hold">
                                          <p:stCondLst>
                                            <p:cond delay="0"/>
                                          </p:stCondLst>
                                        </p:cTn>
                                        <p:tgtEl>
                                          <p:spTgt spid="112690"/>
                                        </p:tgtEl>
                                        <p:attrNameLst>
                                          <p:attrName>style.visibility</p:attrName>
                                        </p:attrNameLst>
                                      </p:cBhvr>
                                      <p:to>
                                        <p:strVal val="visible"/>
                                      </p:to>
                                    </p:set>
                                  </p:childTnLst>
                                </p:cTn>
                              </p:par>
                              <p:par>
                                <p:cTn id="88" presetID="1" presetClass="entr" presetSubtype="0" fill="hold" grpId="0" nodeType="withEffect">
                                  <p:stCondLst>
                                    <p:cond delay="0"/>
                                  </p:stCondLst>
                                  <p:childTnLst>
                                    <p:set>
                                      <p:cBhvr>
                                        <p:cTn id="89"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57" grpId="0" animBg="1"/>
      <p:bldP spid="112657" grpId="1" animBg="1"/>
      <p:bldP spid="112657" grpId="2" animBg="1"/>
      <p:bldP spid="112690" grpId="0" animBg="1"/>
      <p:bldP spid="112683" grpId="0"/>
      <p:bldP spid="112685" grpId="0" animBg="1"/>
      <p:bldP spid="112686" grpId="0" animBg="1"/>
      <p:bldP spid="112687" grpId="0" animBg="1"/>
      <p:bldP spid="112688" grpId="0" animBg="1"/>
      <p:bldP spid="112689" grpId="0" animBg="1"/>
      <p:bldP spid="112692" grpId="0" animBg="1"/>
      <p:bldP spid="112695" grpId="0" animBg="1"/>
      <p:bldP spid="112695" grpId="1" animBg="1"/>
      <p:bldP spid="5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44562"/>
          </a:xfrm>
        </p:spPr>
        <p:txBody>
          <a:bodyPr>
            <a:normAutofit/>
          </a:bodyPr>
          <a:lstStyle/>
          <a:p>
            <a:r>
              <a:rPr lang="el-GR" sz="3200" dirty="0" smtClean="0">
                <a:solidFill>
                  <a:srgbClr val="FFFF00"/>
                </a:solidFill>
              </a:rPr>
              <a:t>Γιατί βαριά ιόντα;</a:t>
            </a:r>
            <a:r>
              <a:rPr lang="en-US" sz="3200" dirty="0" smtClean="0">
                <a:solidFill>
                  <a:srgbClr val="FFFF00"/>
                </a:solidFill>
              </a:rPr>
              <a:t> </a:t>
            </a:r>
            <a:endParaRPr lang="it-IT" sz="3200" dirty="0">
              <a:solidFill>
                <a:srgbClr val="FFFF00"/>
              </a:solidFill>
            </a:endParaRPr>
          </a:p>
        </p:txBody>
      </p:sp>
      <p:sp>
        <p:nvSpPr>
          <p:cNvPr id="4" name="TextBox 3"/>
          <p:cNvSpPr txBox="1"/>
          <p:nvPr/>
        </p:nvSpPr>
        <p:spPr>
          <a:xfrm>
            <a:off x="381000" y="838200"/>
            <a:ext cx="7968848" cy="646331"/>
          </a:xfrm>
          <a:prstGeom prst="rect">
            <a:avLst/>
          </a:prstGeom>
          <a:noFill/>
        </p:spPr>
        <p:txBody>
          <a:bodyPr wrap="none" rtlCol="0">
            <a:spAutoFit/>
          </a:bodyPr>
          <a:lstStyle/>
          <a:p>
            <a:pPr marL="285750" indent="-285750">
              <a:buFont typeface="Wingdings" pitchFamily="2" charset="2"/>
              <a:buChar char="q"/>
            </a:pPr>
            <a:r>
              <a:rPr lang="el-GR" dirty="0" smtClean="0">
                <a:solidFill>
                  <a:srgbClr val="FFFFFF"/>
                </a:solidFill>
              </a:rPr>
              <a:t>Οι αλληλεπιδράσεις βαριών ιόντων αντιπροσωπεύουν</a:t>
            </a:r>
            <a:r>
              <a:rPr lang="en-US" dirty="0" smtClean="0">
                <a:solidFill>
                  <a:srgbClr val="FFFFFF"/>
                </a:solidFill>
              </a:rPr>
              <a:t> </a:t>
            </a:r>
            <a:r>
              <a:rPr lang="el-GR" dirty="0" smtClean="0">
                <a:solidFill>
                  <a:srgbClr val="FFFF00"/>
                </a:solidFill>
              </a:rPr>
              <a:t>το πιο σύνθετο σύστημα</a:t>
            </a:r>
            <a:r>
              <a:rPr lang="en-US" dirty="0" smtClean="0">
                <a:solidFill>
                  <a:srgbClr val="FFFFFF"/>
                </a:solidFill>
              </a:rPr>
              <a:t> </a:t>
            </a:r>
            <a:endParaRPr lang="el-GR" dirty="0" smtClean="0">
              <a:solidFill>
                <a:srgbClr val="FFFFFF"/>
              </a:solidFill>
            </a:endParaRPr>
          </a:p>
          <a:p>
            <a:r>
              <a:rPr lang="el-GR" dirty="0">
                <a:solidFill>
                  <a:srgbClr val="FFFFFF"/>
                </a:solidFill>
              </a:rPr>
              <a:t> </a:t>
            </a:r>
            <a:r>
              <a:rPr lang="el-GR" dirty="0" smtClean="0">
                <a:solidFill>
                  <a:srgbClr val="FFFFFF"/>
                </a:solidFill>
              </a:rPr>
              <a:t>     </a:t>
            </a:r>
            <a:r>
              <a:rPr lang="el-GR" dirty="0" smtClean="0">
                <a:solidFill>
                  <a:srgbClr val="FFFFFF"/>
                </a:solidFill>
              </a:rPr>
              <a:t>που</a:t>
            </a:r>
            <a:r>
              <a:rPr lang="el-GR" dirty="0">
                <a:solidFill>
                  <a:srgbClr val="FFFFFF"/>
                </a:solidFill>
              </a:rPr>
              <a:t> </a:t>
            </a:r>
            <a:r>
              <a:rPr lang="el-GR" dirty="0" smtClean="0">
                <a:solidFill>
                  <a:srgbClr val="FFFFFF"/>
                </a:solidFill>
              </a:rPr>
              <a:t>μελετάει στο εργαστήριο η φυσική στοιχειωδών σωματιδίων </a:t>
            </a:r>
            <a:endParaRPr lang="it-IT" dirty="0">
              <a:solidFill>
                <a:srgbClr val="FFFFFF"/>
              </a:solidFill>
            </a:endParaRPr>
          </a:p>
        </p:txBody>
      </p:sp>
      <p:sp>
        <p:nvSpPr>
          <p:cNvPr id="5" name="TextBox 4"/>
          <p:cNvSpPr txBox="1"/>
          <p:nvPr/>
        </p:nvSpPr>
        <p:spPr>
          <a:xfrm>
            <a:off x="381000" y="1764268"/>
            <a:ext cx="6583854" cy="369332"/>
          </a:xfrm>
          <a:prstGeom prst="rect">
            <a:avLst/>
          </a:prstGeom>
          <a:noFill/>
        </p:spPr>
        <p:txBody>
          <a:bodyPr wrap="none" rtlCol="0">
            <a:spAutoFit/>
          </a:bodyPr>
          <a:lstStyle/>
          <a:p>
            <a:pPr marL="285750" indent="-285750">
              <a:buFont typeface="Wingdings" pitchFamily="2" charset="2"/>
              <a:buChar char="q"/>
            </a:pPr>
            <a:r>
              <a:rPr lang="el-GR" dirty="0" smtClean="0">
                <a:solidFill>
                  <a:srgbClr val="FFFFFF"/>
                </a:solidFill>
              </a:rPr>
              <a:t>Γιατί  </a:t>
            </a:r>
            <a:r>
              <a:rPr lang="el-GR" dirty="0" smtClean="0">
                <a:solidFill>
                  <a:srgbClr val="FFFF00"/>
                </a:solidFill>
              </a:rPr>
              <a:t>μας ενδιαφέρει </a:t>
            </a:r>
            <a:r>
              <a:rPr lang="el-GR" dirty="0" smtClean="0">
                <a:solidFill>
                  <a:srgbClr val="FFFFFF"/>
                </a:solidFill>
              </a:rPr>
              <a:t>η μελέτη ενός τόσο </a:t>
            </a:r>
            <a:r>
              <a:rPr lang="el-GR" dirty="0" smtClean="0">
                <a:solidFill>
                  <a:srgbClr val="FFFF00"/>
                </a:solidFill>
              </a:rPr>
              <a:t>σύνθετου συστήματος;</a:t>
            </a:r>
            <a:r>
              <a:rPr lang="en-US" dirty="0" smtClean="0">
                <a:solidFill>
                  <a:srgbClr val="FFFFFF"/>
                </a:solidFill>
              </a:rPr>
              <a:t> </a:t>
            </a:r>
            <a:endParaRPr lang="it-IT" dirty="0">
              <a:solidFill>
                <a:srgbClr val="FFFFFF"/>
              </a:solidFill>
            </a:endParaRPr>
          </a:p>
        </p:txBody>
      </p:sp>
      <p:sp>
        <p:nvSpPr>
          <p:cNvPr id="6" name="TextBox 5"/>
          <p:cNvSpPr txBox="1"/>
          <p:nvPr/>
        </p:nvSpPr>
        <p:spPr>
          <a:xfrm>
            <a:off x="381000" y="2362200"/>
            <a:ext cx="4493538" cy="369332"/>
          </a:xfrm>
          <a:prstGeom prst="rect">
            <a:avLst/>
          </a:prstGeom>
          <a:noFill/>
        </p:spPr>
        <p:txBody>
          <a:bodyPr wrap="none" rtlCol="0">
            <a:spAutoFit/>
          </a:bodyPr>
          <a:lstStyle/>
          <a:p>
            <a:pPr marL="285750" indent="-285750">
              <a:buFont typeface="Wingdings" pitchFamily="2" charset="2"/>
              <a:buChar char="q"/>
            </a:pPr>
            <a:r>
              <a:rPr lang="el-GR" dirty="0" smtClean="0">
                <a:solidFill>
                  <a:srgbClr val="FFFFFF"/>
                </a:solidFill>
              </a:rPr>
              <a:t>Γιατί προσφέρει τη </a:t>
            </a:r>
            <a:r>
              <a:rPr lang="el-GR" dirty="0" smtClean="0">
                <a:solidFill>
                  <a:srgbClr val="FFFF00"/>
                </a:solidFill>
              </a:rPr>
              <a:t>μοναδική δυνατότητα </a:t>
            </a:r>
            <a:r>
              <a:rPr lang="en-GB" dirty="0">
                <a:solidFill>
                  <a:srgbClr val="FFFFFF"/>
                </a:solidFill>
              </a:rPr>
              <a:t>:</a:t>
            </a:r>
            <a:endParaRPr lang="it-IT" dirty="0">
              <a:solidFill>
                <a:srgbClr val="FFFFFF"/>
              </a:solidFill>
            </a:endParaRPr>
          </a:p>
        </p:txBody>
      </p:sp>
      <p:sp>
        <p:nvSpPr>
          <p:cNvPr id="8" name="TextBox 7"/>
          <p:cNvSpPr txBox="1"/>
          <p:nvPr/>
        </p:nvSpPr>
        <p:spPr>
          <a:xfrm>
            <a:off x="990600" y="2841211"/>
            <a:ext cx="7532831" cy="646331"/>
          </a:xfrm>
          <a:prstGeom prst="rect">
            <a:avLst/>
          </a:prstGeom>
          <a:noFill/>
        </p:spPr>
        <p:txBody>
          <a:bodyPr wrap="none" rtlCol="0">
            <a:spAutoFit/>
          </a:bodyPr>
          <a:lstStyle/>
          <a:p>
            <a:pPr marL="285750" indent="-285750">
              <a:buFont typeface="Wingdings" pitchFamily="2" charset="2"/>
              <a:buChar char="q"/>
            </a:pPr>
            <a:r>
              <a:rPr lang="en-GB" dirty="0" smtClean="0">
                <a:solidFill>
                  <a:srgbClr val="FFFFFF"/>
                </a:solidFill>
              </a:rPr>
              <a:t>N</a:t>
            </a:r>
            <a:r>
              <a:rPr lang="el-GR" dirty="0" smtClean="0">
                <a:solidFill>
                  <a:srgbClr val="FFFFFF"/>
                </a:solidFill>
              </a:rPr>
              <a:t>α κατανοήσουμε </a:t>
            </a:r>
            <a:r>
              <a:rPr lang="en-GB" dirty="0" smtClean="0">
                <a:solidFill>
                  <a:srgbClr val="FFFFFF"/>
                </a:solidFill>
              </a:rPr>
              <a:t>t</a:t>
            </a:r>
            <a:r>
              <a:rPr lang="el-GR" dirty="0" smtClean="0">
                <a:solidFill>
                  <a:srgbClr val="FFFFFF"/>
                </a:solidFill>
              </a:rPr>
              <a:t>ο</a:t>
            </a:r>
            <a:r>
              <a:rPr lang="en-US" dirty="0" smtClean="0">
                <a:solidFill>
                  <a:srgbClr val="FFFFFF"/>
                </a:solidFill>
              </a:rPr>
              <a:t> </a:t>
            </a:r>
            <a:r>
              <a:rPr lang="el-GR" dirty="0" smtClean="0">
                <a:solidFill>
                  <a:srgbClr val="FFFF00"/>
                </a:solidFill>
              </a:rPr>
              <a:t>Σύμπαν</a:t>
            </a:r>
            <a:r>
              <a:rPr lang="en-US" dirty="0" smtClean="0">
                <a:solidFill>
                  <a:srgbClr val="FFFFFF"/>
                </a:solidFill>
              </a:rPr>
              <a:t> </a:t>
            </a:r>
            <a:r>
              <a:rPr lang="el-GR" dirty="0" smtClean="0">
                <a:solidFill>
                  <a:srgbClr val="FFFFFF"/>
                </a:solidFill>
              </a:rPr>
              <a:t>μερικά</a:t>
            </a:r>
            <a:r>
              <a:rPr lang="en-US" dirty="0" smtClean="0">
                <a:solidFill>
                  <a:srgbClr val="FFFFFF"/>
                </a:solidFill>
              </a:rPr>
              <a:t>  </a:t>
            </a:r>
            <a:r>
              <a:rPr lang="en-US" dirty="0">
                <a:solidFill>
                  <a:srgbClr val="FFFFFF"/>
                </a:solidFill>
              </a:rPr>
              <a:t>micro-seconds </a:t>
            </a:r>
            <a:r>
              <a:rPr lang="el-GR" dirty="0" smtClean="0">
                <a:solidFill>
                  <a:srgbClr val="FFFFFF"/>
                </a:solidFill>
              </a:rPr>
              <a:t>μετά από το </a:t>
            </a:r>
            <a:r>
              <a:rPr lang="en-US" dirty="0" smtClean="0">
                <a:solidFill>
                  <a:srgbClr val="FFFFFF"/>
                </a:solidFill>
              </a:rPr>
              <a:t>Big</a:t>
            </a:r>
            <a:r>
              <a:rPr lang="en-US" dirty="0">
                <a:solidFill>
                  <a:srgbClr val="FFFFFF"/>
                </a:solidFill>
              </a:rPr>
              <a:t>-Bang,</a:t>
            </a:r>
          </a:p>
          <a:p>
            <a:r>
              <a:rPr lang="en-US" dirty="0">
                <a:solidFill>
                  <a:srgbClr val="FFFFFF"/>
                </a:solidFill>
              </a:rPr>
              <a:t>   </a:t>
            </a:r>
            <a:r>
              <a:rPr lang="el-GR" dirty="0" smtClean="0">
                <a:solidFill>
                  <a:srgbClr val="FFFFFF"/>
                </a:solidFill>
              </a:rPr>
              <a:t>όταν η θερμοκρασία ήταν </a:t>
            </a:r>
            <a:r>
              <a:rPr lang="en-US" dirty="0" smtClean="0">
                <a:solidFill>
                  <a:srgbClr val="FFFFFF"/>
                </a:solidFill>
              </a:rPr>
              <a:t> </a:t>
            </a:r>
            <a:r>
              <a:rPr lang="en-US" dirty="0">
                <a:solidFill>
                  <a:srgbClr val="FFFFFF"/>
                </a:solidFill>
              </a:rPr>
              <a:t>~10</a:t>
            </a:r>
            <a:r>
              <a:rPr lang="en-US" baseline="30000" dirty="0">
                <a:solidFill>
                  <a:srgbClr val="FFFFFF"/>
                </a:solidFill>
              </a:rPr>
              <a:t>12 </a:t>
            </a:r>
            <a:r>
              <a:rPr lang="en-US" dirty="0">
                <a:solidFill>
                  <a:srgbClr val="FFFFFF"/>
                </a:solidFill>
              </a:rPr>
              <a:t>K</a:t>
            </a:r>
            <a:endParaRPr lang="it-IT" dirty="0">
              <a:solidFill>
                <a:srgbClr val="FFFFFF"/>
              </a:solidFill>
            </a:endParaRP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4143375"/>
            <a:ext cx="6572250" cy="1419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990600" y="3618881"/>
            <a:ext cx="5763116" cy="369332"/>
          </a:xfrm>
          <a:prstGeom prst="rect">
            <a:avLst/>
          </a:prstGeom>
          <a:noFill/>
        </p:spPr>
        <p:txBody>
          <a:bodyPr wrap="none" rtlCol="0">
            <a:spAutoFit/>
          </a:bodyPr>
          <a:lstStyle/>
          <a:p>
            <a:pPr marL="285750" indent="-285750">
              <a:buFont typeface="Wingdings" pitchFamily="2" charset="2"/>
              <a:buChar char="q"/>
            </a:pPr>
            <a:r>
              <a:rPr lang="en-GB" dirty="0">
                <a:solidFill>
                  <a:srgbClr val="FFFFFF"/>
                </a:solidFill>
              </a:rPr>
              <a:t>N</a:t>
            </a:r>
            <a:r>
              <a:rPr lang="el-GR" dirty="0" smtClean="0">
                <a:solidFill>
                  <a:srgbClr val="FFFFFF"/>
                </a:solidFill>
              </a:rPr>
              <a:t>α κατανοήσουμε καλύτερα </a:t>
            </a:r>
            <a:r>
              <a:rPr lang="el-GR" dirty="0" smtClean="0">
                <a:solidFill>
                  <a:srgbClr val="FFFF00"/>
                </a:solidFill>
              </a:rPr>
              <a:t>την ισχυρή αλληλεπίδραση</a:t>
            </a:r>
            <a:endParaRPr lang="it-IT" dirty="0">
              <a:solidFill>
                <a:srgbClr val="FFFF00"/>
              </a:solidFill>
            </a:endParaRPr>
          </a:p>
        </p:txBody>
      </p:sp>
      <p:sp>
        <p:nvSpPr>
          <p:cNvPr id="14" name="Date Placeholder 13"/>
          <p:cNvSpPr>
            <a:spLocks noGrp="1"/>
          </p:cNvSpPr>
          <p:nvPr>
            <p:ph type="dt" sz="half" idx="10"/>
          </p:nvPr>
        </p:nvSpPr>
        <p:spPr/>
        <p:txBody>
          <a:bodyPr/>
          <a:lstStyle/>
          <a:p>
            <a:r>
              <a:rPr lang="en-GB" smtClean="0"/>
              <a:t>CERN 17.3.2015 </a:t>
            </a:r>
            <a:endParaRPr lang="fr-FR"/>
          </a:p>
        </p:txBody>
      </p:sp>
      <p:sp>
        <p:nvSpPr>
          <p:cNvPr id="15" name="Footer Placeholder 14"/>
          <p:cNvSpPr>
            <a:spLocks noGrp="1"/>
          </p:cNvSpPr>
          <p:nvPr>
            <p:ph type="ftr" sz="quarter" idx="11"/>
          </p:nvPr>
        </p:nvSpPr>
        <p:spPr/>
        <p:txBody>
          <a:bodyPr/>
          <a:lstStyle/>
          <a:p>
            <a:r>
              <a:rPr lang="el-GR" smtClean="0"/>
              <a:t>Δέσποινα Χατζηφωτιάδου</a:t>
            </a:r>
            <a:endParaRPr lang="fr-FR"/>
          </a:p>
        </p:txBody>
      </p:sp>
      <p:sp>
        <p:nvSpPr>
          <p:cNvPr id="16" name="Slide Number Placeholder 15"/>
          <p:cNvSpPr>
            <a:spLocks noGrp="1"/>
          </p:cNvSpPr>
          <p:nvPr>
            <p:ph type="sldNum" sz="quarter" idx="12"/>
          </p:nvPr>
        </p:nvSpPr>
        <p:spPr/>
        <p:txBody>
          <a:bodyPr/>
          <a:lstStyle/>
          <a:p>
            <a:fld id="{DD6A0079-E3EA-F649-832E-01E6D884025C}" type="slidenum">
              <a:rPr lang="fr-FR" smtClean="0"/>
              <a:t>4</a:t>
            </a:fld>
            <a:endParaRPr lang="fr-FR"/>
          </a:p>
        </p:txBody>
      </p:sp>
    </p:spTree>
    <p:extLst>
      <p:ext uri="{BB962C8B-B14F-4D97-AF65-F5344CB8AC3E}">
        <p14:creationId xmlns:p14="http://schemas.microsoft.com/office/powerpoint/2010/main" val="164070947"/>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8D911A4E-DE6B-5D40-88AD-8404D471952D}" type="slidenum">
              <a:rPr lang="en-US"/>
              <a:pPr/>
              <a:t>40</a:t>
            </a:fld>
            <a:endParaRPr lang="en-US"/>
          </a:p>
        </p:txBody>
      </p:sp>
      <p:sp>
        <p:nvSpPr>
          <p:cNvPr id="124930" name="Rectangle 2"/>
          <p:cNvSpPr>
            <a:spLocks noGrp="1" noChangeArrowheads="1"/>
          </p:cNvSpPr>
          <p:nvPr>
            <p:ph type="title"/>
          </p:nvPr>
        </p:nvSpPr>
        <p:spPr/>
        <p:txBody>
          <a:bodyPr>
            <a:normAutofit/>
          </a:bodyPr>
          <a:lstStyle/>
          <a:p>
            <a:r>
              <a:rPr lang="en-US" sz="3200" dirty="0" smtClean="0">
                <a:solidFill>
                  <a:srgbClr val="FFFFFF"/>
                </a:solidFill>
              </a:rPr>
              <a:t>Transition Radiation Detector</a:t>
            </a:r>
            <a:endParaRPr lang="en-US" sz="3200" dirty="0">
              <a:solidFill>
                <a:srgbClr val="FFFFFF"/>
              </a:solidFill>
            </a:endParaRPr>
          </a:p>
        </p:txBody>
      </p:sp>
      <p:sp>
        <p:nvSpPr>
          <p:cNvPr id="124931" name="Rectangle 3"/>
          <p:cNvSpPr>
            <a:spLocks noGrp="1" noChangeArrowheads="1"/>
          </p:cNvSpPr>
          <p:nvPr>
            <p:ph type="body" sz="half" idx="1"/>
          </p:nvPr>
        </p:nvSpPr>
        <p:spPr>
          <a:xfrm>
            <a:off x="457200" y="1412875"/>
            <a:ext cx="8507413" cy="749300"/>
          </a:xfrm>
        </p:spPr>
        <p:txBody>
          <a:bodyPr/>
          <a:lstStyle/>
          <a:p>
            <a:r>
              <a:rPr lang="el-GR" sz="2800" dirty="0" smtClean="0">
                <a:solidFill>
                  <a:srgbClr val="FFFFFF"/>
                </a:solidFill>
              </a:rPr>
              <a:t>Ξεχωρίζει ηλεκτρόνια από πιόνια</a:t>
            </a:r>
            <a:endParaRPr lang="fr-FR" sz="2800" dirty="0">
              <a:solidFill>
                <a:srgbClr val="FFFFFF"/>
              </a:solidFill>
            </a:endParaRPr>
          </a:p>
        </p:txBody>
      </p:sp>
      <p:pic>
        <p:nvPicPr>
          <p:cNvPr id="124932" name="Picture 4" descr="trd_principle"/>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a:xfrm>
            <a:off x="250825" y="1989138"/>
            <a:ext cx="3840163" cy="4183062"/>
          </a:xfrm>
          <a:prstGeom prst="rect">
            <a:avLst/>
          </a:prstGeom>
          <a:ln>
            <a:noFill/>
          </a:ln>
          <a:effectLst>
            <a:outerShdw blurRad="292100" dist="139700" dir="2700000" algn="tl" rotWithShape="0">
              <a:srgbClr val="333333">
                <a:alpha val="65000"/>
              </a:srgbClr>
            </a:outerShdw>
          </a:effectLst>
        </p:spPr>
      </p:pic>
      <p:sp>
        <p:nvSpPr>
          <p:cNvPr id="124934" name="Text Box 6"/>
          <p:cNvSpPr txBox="1">
            <a:spLocks noChangeArrowheads="1"/>
          </p:cNvSpPr>
          <p:nvPr/>
        </p:nvSpPr>
        <p:spPr bwMode="auto">
          <a:xfrm>
            <a:off x="4787900" y="2205038"/>
            <a:ext cx="4176713" cy="4093428"/>
          </a:xfrm>
          <a:prstGeom prst="rect">
            <a:avLst/>
          </a:prstGeom>
          <a:noFill/>
          <a:ln w="9525">
            <a:noFill/>
            <a:miter lim="800000"/>
            <a:headEnd/>
            <a:tailEnd/>
          </a:ln>
          <a:effectLst/>
        </p:spPr>
        <p:txBody>
          <a:bodyPr>
            <a:prstTxWarp prst="textNoShape">
              <a:avLst/>
            </a:prstTxWarp>
            <a:spAutoFit/>
          </a:bodyPr>
          <a:lstStyle/>
          <a:p>
            <a:pPr>
              <a:buFontTx/>
              <a:buChar char="•"/>
            </a:pPr>
            <a:r>
              <a:rPr lang="el-GR" sz="2000" dirty="0" smtClean="0">
                <a:solidFill>
                  <a:srgbClr val="FFFFFF"/>
                </a:solidFill>
                <a:latin typeface="+mj-lt"/>
              </a:rPr>
              <a:t>Οταν ένα σχετικιστικό σωμάτιο διασχίζει ένα ανομοιογενές μέσο εκπέμπεται ακτινοβολία </a:t>
            </a:r>
            <a:r>
              <a:rPr lang="fr-FR" sz="2000" dirty="0" smtClean="0">
                <a:solidFill>
                  <a:srgbClr val="FFFFFF"/>
                </a:solidFill>
                <a:latin typeface="+mj-lt"/>
              </a:rPr>
              <a:t>X</a:t>
            </a:r>
            <a:endParaRPr lang="el-GR" sz="2000" dirty="0" smtClean="0">
              <a:solidFill>
                <a:srgbClr val="FFFFFF"/>
              </a:solidFill>
              <a:latin typeface="+mj-lt"/>
            </a:endParaRPr>
          </a:p>
          <a:p>
            <a:r>
              <a:rPr lang="fr-FR" sz="2000" dirty="0" smtClean="0">
                <a:solidFill>
                  <a:srgbClr val="FFFFFF"/>
                </a:solidFill>
                <a:latin typeface="+mj-lt"/>
              </a:rPr>
              <a:t> </a:t>
            </a:r>
            <a:endParaRPr lang="fr-FR" sz="2000" dirty="0">
              <a:solidFill>
                <a:srgbClr val="FFFFFF"/>
              </a:solidFill>
              <a:latin typeface="+mj-lt"/>
            </a:endParaRPr>
          </a:p>
          <a:p>
            <a:pPr>
              <a:buFontTx/>
              <a:buChar char="•"/>
            </a:pPr>
            <a:r>
              <a:rPr lang="fr-FR" sz="2000" dirty="0">
                <a:solidFill>
                  <a:srgbClr val="FFFFFF"/>
                </a:solidFill>
                <a:latin typeface="+mj-lt"/>
              </a:rPr>
              <a:t> </a:t>
            </a:r>
            <a:r>
              <a:rPr lang="el-GR" sz="2000" dirty="0" smtClean="0">
                <a:solidFill>
                  <a:srgbClr val="FFFFFF"/>
                </a:solidFill>
                <a:latin typeface="+mj-lt"/>
              </a:rPr>
              <a:t>Επιλέγουμε το μέσο ώστε μόνο τα ηλεκτρόνια να εκπέμπουν ακτινοβολία μετάβασης</a:t>
            </a:r>
            <a:endParaRPr lang="el-GR" sz="2000" dirty="0">
              <a:solidFill>
                <a:srgbClr val="FFFFFF"/>
              </a:solidFill>
              <a:latin typeface="+mj-lt"/>
            </a:endParaRPr>
          </a:p>
          <a:p>
            <a:pPr>
              <a:buFontTx/>
              <a:buChar char="•"/>
            </a:pPr>
            <a:endParaRPr lang="fr-FR" sz="2000" dirty="0">
              <a:solidFill>
                <a:srgbClr val="FFFFFF"/>
              </a:solidFill>
              <a:latin typeface="+mj-lt"/>
            </a:endParaRPr>
          </a:p>
          <a:p>
            <a:pPr>
              <a:buFontTx/>
              <a:buChar char="•"/>
            </a:pPr>
            <a:r>
              <a:rPr lang="fr-FR" sz="2000" dirty="0">
                <a:solidFill>
                  <a:srgbClr val="FFFFFF"/>
                </a:solidFill>
                <a:latin typeface="+mj-lt"/>
              </a:rPr>
              <a:t> </a:t>
            </a:r>
            <a:r>
              <a:rPr lang="el-GR" sz="2000" dirty="0" smtClean="0">
                <a:solidFill>
                  <a:srgbClr val="FFFFFF"/>
                </a:solidFill>
                <a:latin typeface="+mj-lt"/>
              </a:rPr>
              <a:t>Ανιχνεύουμε τόσο τα φορτισμένα σωμάτια όσο και την ακτινοβολία</a:t>
            </a:r>
            <a:r>
              <a:rPr lang="el-GR" sz="2000" dirty="0">
                <a:solidFill>
                  <a:srgbClr val="FFFFFF"/>
                </a:solidFill>
                <a:latin typeface="+mj-lt"/>
              </a:rPr>
              <a:t> </a:t>
            </a:r>
            <a:r>
              <a:rPr lang="fr-FR" sz="2000" dirty="0" smtClean="0">
                <a:solidFill>
                  <a:srgbClr val="FFFFFF"/>
                </a:solidFill>
                <a:latin typeface="+mj-lt"/>
              </a:rPr>
              <a:t>X </a:t>
            </a:r>
            <a:endParaRPr lang="fr-FR" sz="2000" dirty="0">
              <a:solidFill>
                <a:srgbClr val="FFFFFF"/>
              </a:solidFill>
              <a:latin typeface="+mj-lt"/>
            </a:endParaRPr>
          </a:p>
          <a:p>
            <a:pPr>
              <a:buFontTx/>
              <a:buChar char="•"/>
            </a:pPr>
            <a:endParaRPr lang="fr-FR" sz="2000" dirty="0">
              <a:solidFill>
                <a:srgbClr val="FFFFFF"/>
              </a:solidFill>
              <a:latin typeface="+mj-lt"/>
            </a:endParaRPr>
          </a:p>
          <a:p>
            <a:pPr>
              <a:buFontTx/>
              <a:buChar char="•"/>
            </a:pPr>
            <a:r>
              <a:rPr lang="fr-FR" sz="2000" dirty="0" smtClean="0">
                <a:solidFill>
                  <a:srgbClr val="FFFFFF"/>
                </a:solidFill>
                <a:latin typeface="+mj-lt"/>
              </a:rPr>
              <a:t> </a:t>
            </a:r>
            <a:r>
              <a:rPr lang="el-GR" sz="2000" dirty="0" smtClean="0">
                <a:solidFill>
                  <a:srgbClr val="FFFFFF"/>
                </a:solidFill>
                <a:latin typeface="+mj-lt"/>
              </a:rPr>
              <a:t>Θάλαμος πολλών συρμάτων με ένα βαρύ αέριο </a:t>
            </a:r>
            <a:r>
              <a:rPr lang="fr-FR" sz="2000" dirty="0" smtClean="0">
                <a:solidFill>
                  <a:srgbClr val="FFFFFF"/>
                </a:solidFill>
                <a:latin typeface="+mj-lt"/>
              </a:rPr>
              <a:t>(Xe)</a:t>
            </a:r>
            <a:endParaRPr lang="fr-FR" sz="2000" dirty="0">
              <a:solidFill>
                <a:srgbClr val="FFFFFF"/>
              </a:solidFill>
              <a:latin typeface="+mj-lt"/>
            </a:endParaRPr>
          </a:p>
        </p:txBody>
      </p:sp>
      <p:sp>
        <p:nvSpPr>
          <p:cNvPr id="2" name="Date Placeholder 1"/>
          <p:cNvSpPr>
            <a:spLocks noGrp="1"/>
          </p:cNvSpPr>
          <p:nvPr>
            <p:ph type="dt" sz="half" idx="10"/>
          </p:nvPr>
        </p:nvSpPr>
        <p:spPr/>
        <p:txBody>
          <a:bodyPr/>
          <a:lstStyle/>
          <a:p>
            <a:r>
              <a:rPr lang="en-GB" smtClean="0"/>
              <a:t>CERN 17.3.2015 </a:t>
            </a:r>
            <a:endParaRPr lang="en-US"/>
          </a:p>
        </p:txBody>
      </p:sp>
      <p:sp>
        <p:nvSpPr>
          <p:cNvPr id="3" name="Footer Placeholder 2"/>
          <p:cNvSpPr>
            <a:spLocks noGrp="1"/>
          </p:cNvSpPr>
          <p:nvPr>
            <p:ph type="ftr" sz="quarter" idx="11"/>
          </p:nvPr>
        </p:nvSpPr>
        <p:spPr/>
        <p:txBody>
          <a:bodyPr/>
          <a:lstStyle/>
          <a:p>
            <a:r>
              <a:rPr lang="el-GR" smtClean="0"/>
              <a:t>Δέσποινα Χατζηφωτιάδου</a:t>
            </a:r>
            <a:endParaRPr lang="en-US"/>
          </a:p>
        </p:txBody>
      </p:sp>
    </p:spTree>
    <p:extLst>
      <p:ext uri="{BB962C8B-B14F-4D97-AF65-F5344CB8AC3E}">
        <p14:creationId xmlns:p14="http://schemas.microsoft.com/office/powerpoint/2010/main" val="32524690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9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493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9" presetClass="emph" presetSubtype="0" nodeType="clickEffect">
                                  <p:stCondLst>
                                    <p:cond delay="0"/>
                                  </p:stCondLst>
                                  <p:childTnLst>
                                    <p:set>
                                      <p:cBhvr rctx="PPT">
                                        <p:cTn id="14" dur="indefinite"/>
                                        <p:tgtEl>
                                          <p:spTgt spid="124934">
                                            <p:txEl>
                                              <p:pRg st="0" end="0"/>
                                            </p:txEl>
                                          </p:spTgt>
                                        </p:tgtEl>
                                        <p:attrNameLst>
                                          <p:attrName>style.opacity</p:attrName>
                                        </p:attrNameLst>
                                      </p:cBhvr>
                                      <p:to>
                                        <p:strVal val="0.5"/>
                                      </p:to>
                                    </p:set>
                                    <p:animEffect filter="image" prLst="opacity: 0.5">
                                      <p:cBhvr rctx="IE">
                                        <p:cTn id="15" dur="indefinite"/>
                                        <p:tgtEl>
                                          <p:spTgt spid="12493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mph" presetSubtype="0" nodeType="clickEffect">
                                  <p:stCondLst>
                                    <p:cond delay="0"/>
                                  </p:stCondLst>
                                  <p:childTnLst>
                                    <p:set>
                                      <p:cBhvr rctx="PPT">
                                        <p:cTn id="19" dur="indefinite"/>
                                        <p:tgtEl>
                                          <p:spTgt spid="124934">
                                            <p:txEl>
                                              <p:pRg st="1" end="1"/>
                                            </p:txEl>
                                          </p:spTgt>
                                        </p:tgtEl>
                                        <p:attrNameLst>
                                          <p:attrName>style.opacity</p:attrName>
                                        </p:attrNameLst>
                                      </p:cBhvr>
                                      <p:to>
                                        <p:strVal val="0.5"/>
                                      </p:to>
                                    </p:set>
                                    <p:animEffect filter="image" prLst="opacity: 0.5">
                                      <p:cBhvr rctx="IE">
                                        <p:cTn id="20" dur="indefinite"/>
                                        <p:tgtEl>
                                          <p:spTgt spid="124934">
                                            <p:txEl>
                                              <p:pRg st="1" end="1"/>
                                            </p:txEl>
                                          </p:spTgt>
                                        </p:tgtEl>
                                      </p:cBhvr>
                                    </p:animEffect>
                                  </p:childTnLst>
                                </p:cTn>
                              </p:par>
                              <p:par>
                                <p:cTn id="21" presetID="1" presetClass="entr" presetSubtype="0" fill="hold" nodeType="withEffect">
                                  <p:stCondLst>
                                    <p:cond delay="0"/>
                                  </p:stCondLst>
                                  <p:childTnLst>
                                    <p:set>
                                      <p:cBhvr>
                                        <p:cTn id="22" dur="1" fill="hold">
                                          <p:stCondLst>
                                            <p:cond delay="0"/>
                                          </p:stCondLst>
                                        </p:cTn>
                                        <p:tgtEl>
                                          <p:spTgt spid="124934">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9" presetClass="emph" presetSubtype="0" nodeType="clickEffect">
                                  <p:stCondLst>
                                    <p:cond delay="0"/>
                                  </p:stCondLst>
                                  <p:childTnLst>
                                    <p:set>
                                      <p:cBhvr rctx="PPT">
                                        <p:cTn id="26" dur="indefinite"/>
                                        <p:tgtEl>
                                          <p:spTgt spid="124934">
                                            <p:txEl>
                                              <p:pRg st="2" end="2"/>
                                            </p:txEl>
                                          </p:spTgt>
                                        </p:tgtEl>
                                        <p:attrNameLst>
                                          <p:attrName>style.opacity</p:attrName>
                                        </p:attrNameLst>
                                      </p:cBhvr>
                                      <p:to>
                                        <p:strVal val="0.5"/>
                                      </p:to>
                                    </p:set>
                                    <p:animEffect filter="image" prLst="opacity: 0.5">
                                      <p:cBhvr rctx="IE">
                                        <p:cTn id="27" dur="indefinite"/>
                                        <p:tgtEl>
                                          <p:spTgt spid="124934">
                                            <p:txEl>
                                              <p:pRg st="2" end="2"/>
                                            </p:txEl>
                                          </p:spTgt>
                                        </p:tgtEl>
                                      </p:cBhvr>
                                    </p:animEffect>
                                  </p:childTnLst>
                                </p:cTn>
                              </p:par>
                              <p:par>
                                <p:cTn id="28" presetID="1" presetClass="entr" presetSubtype="0" fill="hold" nodeType="withEffect">
                                  <p:stCondLst>
                                    <p:cond delay="0"/>
                                  </p:stCondLst>
                                  <p:childTnLst>
                                    <p:set>
                                      <p:cBhvr>
                                        <p:cTn id="29" dur="1" fill="hold">
                                          <p:stCondLst>
                                            <p:cond delay="0"/>
                                          </p:stCondLst>
                                        </p:cTn>
                                        <p:tgtEl>
                                          <p:spTgt spid="124934">
                                            <p:txEl>
                                              <p:pRg st="4" end="4"/>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9" presetClass="emph" presetSubtype="0" nodeType="clickEffect">
                                  <p:stCondLst>
                                    <p:cond delay="0"/>
                                  </p:stCondLst>
                                  <p:childTnLst>
                                    <p:set>
                                      <p:cBhvr rctx="PPT">
                                        <p:cTn id="33" dur="indefinite"/>
                                        <p:tgtEl>
                                          <p:spTgt spid="124934">
                                            <p:txEl>
                                              <p:pRg st="4" end="4"/>
                                            </p:txEl>
                                          </p:spTgt>
                                        </p:tgtEl>
                                        <p:attrNameLst>
                                          <p:attrName>style.opacity</p:attrName>
                                        </p:attrNameLst>
                                      </p:cBhvr>
                                      <p:to>
                                        <p:strVal val="0.5"/>
                                      </p:to>
                                    </p:set>
                                    <p:animEffect filter="image" prLst="opacity: 0.5">
                                      <p:cBhvr rctx="IE">
                                        <p:cTn id="34" dur="indefinite"/>
                                        <p:tgtEl>
                                          <p:spTgt spid="124934">
                                            <p:txEl>
                                              <p:pRg st="4" end="4"/>
                                            </p:txEl>
                                          </p:spTgt>
                                        </p:tgtEl>
                                      </p:cBhvr>
                                    </p:animEffect>
                                  </p:childTnLst>
                                </p:cTn>
                              </p:par>
                              <p:par>
                                <p:cTn id="35" presetID="1" presetClass="entr" presetSubtype="0" fill="hold" nodeType="withEffect">
                                  <p:stCondLst>
                                    <p:cond delay="0"/>
                                  </p:stCondLst>
                                  <p:childTnLst>
                                    <p:set>
                                      <p:cBhvr>
                                        <p:cTn id="36" dur="1" fill="hold">
                                          <p:stCondLst>
                                            <p:cond delay="0"/>
                                          </p:stCondLst>
                                        </p:cTn>
                                        <p:tgtEl>
                                          <p:spTgt spid="12493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0000FF">
            <a:alpha val="24000"/>
          </a:srgbClr>
        </a:solidFill>
        <a:effectLst/>
      </p:bgPr>
    </p:bg>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8D911A4E-DE6B-5D40-88AD-8404D471952D}" type="slidenum">
              <a:rPr lang="en-US"/>
              <a:pPr/>
              <a:t>41</a:t>
            </a:fld>
            <a:endParaRPr lang="en-US"/>
          </a:p>
        </p:txBody>
      </p:sp>
      <p:sp>
        <p:nvSpPr>
          <p:cNvPr id="124930" name="Rectangle 2"/>
          <p:cNvSpPr>
            <a:spLocks noGrp="1" noChangeArrowheads="1"/>
          </p:cNvSpPr>
          <p:nvPr>
            <p:ph type="title"/>
          </p:nvPr>
        </p:nvSpPr>
        <p:spPr>
          <a:ln>
            <a:solidFill>
              <a:schemeClr val="tx1"/>
            </a:solidFill>
          </a:ln>
        </p:spPr>
        <p:txBody>
          <a:bodyPr>
            <a:normAutofit/>
          </a:bodyPr>
          <a:lstStyle/>
          <a:p>
            <a:r>
              <a:rPr lang="en-US" sz="3600" dirty="0" smtClean="0"/>
              <a:t>Time of Flight</a:t>
            </a:r>
            <a:endParaRPr lang="en-US" sz="3600" dirty="0"/>
          </a:p>
        </p:txBody>
      </p:sp>
      <p:sp>
        <p:nvSpPr>
          <p:cNvPr id="2" name="Content Placeholder 1"/>
          <p:cNvSpPr>
            <a:spLocks noGrp="1"/>
          </p:cNvSpPr>
          <p:nvPr>
            <p:ph sz="half" idx="2"/>
          </p:nvPr>
        </p:nvSpPr>
        <p:spPr>
          <a:xfrm>
            <a:off x="4648200" y="1658551"/>
            <a:ext cx="4038600" cy="4530725"/>
          </a:xfrm>
        </p:spPr>
        <p:txBody>
          <a:bodyPr>
            <a:normAutofit lnSpcReduction="10000"/>
          </a:bodyPr>
          <a:lstStyle/>
          <a:p>
            <a:pPr marL="0" indent="0">
              <a:buNone/>
            </a:pPr>
            <a:r>
              <a:rPr lang="el-GR" sz="1800" dirty="0" smtClean="0"/>
              <a:t>Μετράει το χρόνο πτήσης </a:t>
            </a:r>
            <a:r>
              <a:rPr lang="en-GB" sz="1800" dirty="0" smtClean="0"/>
              <a:t>(</a:t>
            </a:r>
            <a:r>
              <a:rPr lang="el-GR" sz="1800" dirty="0" smtClean="0"/>
              <a:t>από το σημείο δημιουργίας μέχρι το σημείο ανίχνευσης) φορτισμένων σωματιδίων</a:t>
            </a:r>
          </a:p>
          <a:p>
            <a:pPr marL="0" indent="0">
              <a:buNone/>
            </a:pPr>
            <a:r>
              <a:rPr lang="el-GR" sz="1800" dirty="0" smtClean="0"/>
              <a:t>με ακρίβεια </a:t>
            </a:r>
            <a:r>
              <a:rPr lang="el-GR" sz="1800" dirty="0" smtClean="0">
                <a:solidFill>
                  <a:srgbClr val="000090"/>
                </a:solidFill>
              </a:rPr>
              <a:t>70 </a:t>
            </a:r>
            <a:r>
              <a:rPr lang="en-GB" sz="1800" dirty="0" err="1" smtClean="0">
                <a:solidFill>
                  <a:srgbClr val="000090"/>
                </a:solidFill>
              </a:rPr>
              <a:t>ps</a:t>
            </a:r>
            <a:endParaRPr lang="el-GR" sz="1800" dirty="0" smtClean="0">
              <a:solidFill>
                <a:srgbClr val="000090"/>
              </a:solidFill>
            </a:endParaRPr>
          </a:p>
          <a:p>
            <a:pPr marL="0" indent="0">
              <a:buNone/>
            </a:pPr>
            <a:endParaRPr lang="el-GR" sz="1800" dirty="0"/>
          </a:p>
          <a:p>
            <a:pPr marL="0" indent="0">
              <a:buNone/>
            </a:pPr>
            <a:r>
              <a:rPr lang="el-GR" sz="1800" dirty="0" smtClean="0"/>
              <a:t>Χρόνος και μήκος διαδρομής (γνωστή από τους ανιχνευτές ιχνών) δίνουν την ταχύτητα</a:t>
            </a:r>
          </a:p>
          <a:p>
            <a:pPr marL="0" indent="0">
              <a:buNone/>
            </a:pPr>
            <a:endParaRPr lang="el-GR" sz="1800" dirty="0"/>
          </a:p>
          <a:p>
            <a:pPr marL="0" indent="0">
              <a:buNone/>
            </a:pPr>
            <a:r>
              <a:rPr lang="el-GR" sz="1800" dirty="0" smtClean="0"/>
              <a:t>Απο τους </a:t>
            </a:r>
            <a:r>
              <a:rPr lang="el-GR" sz="1800" dirty="0"/>
              <a:t>ανιχνευτές ιχνών </a:t>
            </a:r>
            <a:r>
              <a:rPr lang="el-GR" sz="1800" dirty="0" smtClean="0"/>
              <a:t>βρίσκουμε την ακτίνα καμπυλότητας της τροχιάς, άρα την ορμή</a:t>
            </a:r>
          </a:p>
          <a:p>
            <a:pPr marL="0" indent="0">
              <a:buNone/>
            </a:pPr>
            <a:endParaRPr lang="el-GR" sz="1800" dirty="0"/>
          </a:p>
          <a:p>
            <a:pPr marL="0" indent="0">
              <a:buNone/>
            </a:pPr>
            <a:r>
              <a:rPr lang="el-GR" sz="1800" dirty="0" smtClean="0"/>
              <a:t>Ορμή και ταχύτητα μας δίνουν τη μάζα, άρα ταυτοποιούμε τα σωματίδια</a:t>
            </a:r>
            <a:endParaRPr lang="en-GB" sz="1800" dirty="0"/>
          </a:p>
        </p:txBody>
      </p:sp>
      <p:grpSp>
        <p:nvGrpSpPr>
          <p:cNvPr id="9" name="Group 107"/>
          <p:cNvGrpSpPr>
            <a:grpSpLocks/>
          </p:cNvGrpSpPr>
          <p:nvPr/>
        </p:nvGrpSpPr>
        <p:grpSpPr bwMode="auto">
          <a:xfrm>
            <a:off x="420909" y="1750048"/>
            <a:ext cx="4106863" cy="2736850"/>
            <a:chOff x="1" y="391"/>
            <a:chExt cx="2587" cy="1724"/>
          </a:xfrm>
        </p:grpSpPr>
        <p:sp>
          <p:nvSpPr>
            <p:cNvPr id="10" name="Line 98"/>
            <p:cNvSpPr>
              <a:spLocks noChangeShapeType="1"/>
            </p:cNvSpPr>
            <p:nvPr/>
          </p:nvSpPr>
          <p:spPr bwMode="auto">
            <a:xfrm>
              <a:off x="1202"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1" name="Freeform 95"/>
            <p:cNvSpPr>
              <a:spLocks/>
            </p:cNvSpPr>
            <p:nvPr/>
          </p:nvSpPr>
          <p:spPr bwMode="auto">
            <a:xfrm>
              <a:off x="1634" y="1055"/>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2" name="Rectangle 11"/>
            <p:cNvSpPr>
              <a:spLocks noChangeArrowheads="1"/>
            </p:cNvSpPr>
            <p:nvPr/>
          </p:nvSpPr>
          <p:spPr bwMode="auto">
            <a:xfrm>
              <a:off x="839" y="815"/>
              <a:ext cx="1406" cy="45"/>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 name="Text Box 20"/>
            <p:cNvSpPr txBox="1">
              <a:spLocks noChangeArrowheads="1"/>
            </p:cNvSpPr>
            <p:nvPr/>
          </p:nvSpPr>
          <p:spPr bwMode="auto">
            <a:xfrm>
              <a:off x="1" y="1071"/>
              <a:ext cx="615"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it-IT" sz="1400" dirty="0"/>
                <a:t>  </a:t>
              </a:r>
              <a:r>
                <a:rPr lang="it-IT" sz="1400" b="1" dirty="0">
                  <a:solidFill>
                    <a:schemeClr val="tx1">
                      <a:lumMod val="50000"/>
                      <a:lumOff val="50000"/>
                    </a:schemeClr>
                  </a:solidFill>
                </a:rPr>
                <a:t>resistive </a:t>
              </a:r>
            </a:p>
            <a:p>
              <a:pPr algn="ctr"/>
              <a:r>
                <a:rPr lang="it-IT" sz="1400" b="1" dirty="0" err="1">
                  <a:solidFill>
                    <a:schemeClr val="tx1">
                      <a:lumMod val="50000"/>
                      <a:lumOff val="50000"/>
                    </a:schemeClr>
                  </a:solidFill>
                </a:rPr>
                <a:t>plate</a:t>
              </a:r>
              <a:endParaRPr lang="en-GB" sz="1400" b="1" dirty="0">
                <a:solidFill>
                  <a:schemeClr val="tx1">
                    <a:lumMod val="50000"/>
                    <a:lumOff val="50000"/>
                  </a:schemeClr>
                </a:solidFill>
              </a:endParaRPr>
            </a:p>
          </p:txBody>
        </p:sp>
        <p:sp>
          <p:nvSpPr>
            <p:cNvPr id="14" name="Rectangle 11"/>
            <p:cNvSpPr>
              <a:spLocks noChangeArrowheads="1"/>
            </p:cNvSpPr>
            <p:nvPr/>
          </p:nvSpPr>
          <p:spPr bwMode="auto">
            <a:xfrm>
              <a:off x="839" y="861"/>
              <a:ext cx="1406" cy="45"/>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 name="Rectangle 14"/>
            <p:cNvSpPr>
              <a:spLocks noChangeArrowheads="1"/>
            </p:cNvSpPr>
            <p:nvPr/>
          </p:nvSpPr>
          <p:spPr bwMode="auto">
            <a:xfrm>
              <a:off x="900" y="1007"/>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 name="Rectangle 15"/>
            <p:cNvSpPr>
              <a:spLocks noChangeArrowheads="1"/>
            </p:cNvSpPr>
            <p:nvPr/>
          </p:nvSpPr>
          <p:spPr bwMode="auto">
            <a:xfrm>
              <a:off x="900" y="1151"/>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 name="Rectangle 16"/>
            <p:cNvSpPr>
              <a:spLocks noChangeArrowheads="1"/>
            </p:cNvSpPr>
            <p:nvPr/>
          </p:nvSpPr>
          <p:spPr bwMode="auto">
            <a:xfrm>
              <a:off x="900" y="1295"/>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 name="Rectangle 17"/>
            <p:cNvSpPr>
              <a:spLocks noChangeArrowheads="1"/>
            </p:cNvSpPr>
            <p:nvPr/>
          </p:nvSpPr>
          <p:spPr bwMode="auto">
            <a:xfrm>
              <a:off x="900" y="1439"/>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 name="Line 23"/>
            <p:cNvSpPr>
              <a:spLocks noChangeShapeType="1"/>
            </p:cNvSpPr>
            <p:nvPr/>
          </p:nvSpPr>
          <p:spPr bwMode="auto">
            <a:xfrm flipV="1">
              <a:off x="612" y="911"/>
              <a:ext cx="240"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0" name="Line 24"/>
            <p:cNvSpPr>
              <a:spLocks noChangeShapeType="1"/>
            </p:cNvSpPr>
            <p:nvPr/>
          </p:nvSpPr>
          <p:spPr bwMode="auto">
            <a:xfrm flipV="1">
              <a:off x="612" y="1055"/>
              <a:ext cx="24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1" name="Line 25"/>
            <p:cNvSpPr>
              <a:spLocks noChangeShapeType="1"/>
            </p:cNvSpPr>
            <p:nvPr/>
          </p:nvSpPr>
          <p:spPr bwMode="auto">
            <a:xfrm>
              <a:off x="612" y="1199"/>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2" name="Line 26"/>
            <p:cNvSpPr>
              <a:spLocks noChangeShapeType="1"/>
            </p:cNvSpPr>
            <p:nvPr/>
          </p:nvSpPr>
          <p:spPr bwMode="auto">
            <a:xfrm>
              <a:off x="612" y="1295"/>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3" name="Line 27"/>
            <p:cNvSpPr>
              <a:spLocks noChangeShapeType="1"/>
            </p:cNvSpPr>
            <p:nvPr/>
          </p:nvSpPr>
          <p:spPr bwMode="auto">
            <a:xfrm>
              <a:off x="612" y="1343"/>
              <a:ext cx="24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4" name="Line 28"/>
            <p:cNvSpPr>
              <a:spLocks noChangeShapeType="1"/>
            </p:cNvSpPr>
            <p:nvPr/>
          </p:nvSpPr>
          <p:spPr bwMode="auto">
            <a:xfrm>
              <a:off x="612" y="1439"/>
              <a:ext cx="240"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5" name="Text Box 30"/>
            <p:cNvSpPr txBox="1">
              <a:spLocks noChangeArrowheads="1"/>
            </p:cNvSpPr>
            <p:nvPr/>
          </p:nvSpPr>
          <p:spPr bwMode="auto">
            <a:xfrm>
              <a:off x="249" y="762"/>
              <a:ext cx="4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a:solidFill>
                    <a:schemeClr val="accent2"/>
                  </a:solidFill>
                </a:rPr>
                <a:t>cathode</a:t>
              </a:r>
              <a:endParaRPr lang="en-GB" sz="1200" b="1">
                <a:solidFill>
                  <a:schemeClr val="accent2"/>
                </a:solidFill>
              </a:endParaRPr>
            </a:p>
          </p:txBody>
        </p:sp>
        <p:sp>
          <p:nvSpPr>
            <p:cNvPr id="26" name="Text Box 32"/>
            <p:cNvSpPr txBox="1">
              <a:spLocks noChangeArrowheads="1"/>
            </p:cNvSpPr>
            <p:nvPr/>
          </p:nvSpPr>
          <p:spPr bwMode="auto">
            <a:xfrm>
              <a:off x="340" y="1570"/>
              <a:ext cx="39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dirty="0" err="1">
                  <a:solidFill>
                    <a:schemeClr val="accent2"/>
                  </a:solidFill>
                </a:rPr>
                <a:t>anode</a:t>
              </a:r>
              <a:endParaRPr lang="en-GB" dirty="0"/>
            </a:p>
          </p:txBody>
        </p:sp>
        <p:sp>
          <p:nvSpPr>
            <p:cNvPr id="27" name="AutoShape 35"/>
            <p:cNvSpPr>
              <a:spLocks noChangeArrowheads="1"/>
            </p:cNvSpPr>
            <p:nvPr/>
          </p:nvSpPr>
          <p:spPr bwMode="auto">
            <a:xfrm>
              <a:off x="464" y="1875"/>
              <a:ext cx="192" cy="24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8" name="Text Box 37"/>
            <p:cNvSpPr txBox="1">
              <a:spLocks noChangeArrowheads="1"/>
            </p:cNvSpPr>
            <p:nvPr/>
          </p:nvSpPr>
          <p:spPr bwMode="auto">
            <a:xfrm>
              <a:off x="657" y="1825"/>
              <a:ext cx="31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b="1"/>
                <a:t>HV</a:t>
              </a:r>
              <a:endParaRPr lang="en-GB"/>
            </a:p>
          </p:txBody>
        </p:sp>
        <p:sp>
          <p:nvSpPr>
            <p:cNvPr id="29" name="AutoShape 47"/>
            <p:cNvSpPr>
              <a:spLocks noChangeArrowheads="1"/>
            </p:cNvSpPr>
            <p:nvPr/>
          </p:nvSpPr>
          <p:spPr bwMode="auto">
            <a:xfrm>
              <a:off x="463" y="391"/>
              <a:ext cx="192" cy="24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0" name="Text Box 48"/>
            <p:cNvSpPr txBox="1">
              <a:spLocks noChangeArrowheads="1"/>
            </p:cNvSpPr>
            <p:nvPr/>
          </p:nvSpPr>
          <p:spPr bwMode="auto">
            <a:xfrm>
              <a:off x="657" y="391"/>
              <a:ext cx="31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b="1"/>
                <a:t>HV</a:t>
              </a:r>
              <a:endParaRPr lang="en-GB"/>
            </a:p>
          </p:txBody>
        </p:sp>
        <p:sp>
          <p:nvSpPr>
            <p:cNvPr id="31" name="Rectangle 50"/>
            <p:cNvSpPr>
              <a:spLocks noChangeArrowheads="1"/>
            </p:cNvSpPr>
            <p:nvPr/>
          </p:nvSpPr>
          <p:spPr bwMode="auto">
            <a:xfrm>
              <a:off x="839" y="1587"/>
              <a:ext cx="1406" cy="45"/>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2" name="Rectangle 51"/>
            <p:cNvSpPr>
              <a:spLocks noChangeArrowheads="1"/>
            </p:cNvSpPr>
            <p:nvPr/>
          </p:nvSpPr>
          <p:spPr bwMode="auto">
            <a:xfrm>
              <a:off x="839" y="1632"/>
              <a:ext cx="1406" cy="45"/>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33" name="Group 56"/>
            <p:cNvGrpSpPr>
              <a:grpSpLocks/>
            </p:cNvGrpSpPr>
            <p:nvPr/>
          </p:nvGrpSpPr>
          <p:grpSpPr bwMode="auto">
            <a:xfrm>
              <a:off x="946" y="490"/>
              <a:ext cx="227" cy="317"/>
              <a:chOff x="1111" y="663"/>
              <a:chExt cx="227" cy="136"/>
            </a:xfrm>
          </p:grpSpPr>
          <p:sp>
            <p:nvSpPr>
              <p:cNvPr id="50" name="Line 54"/>
              <p:cNvSpPr>
                <a:spLocks noChangeShapeType="1"/>
              </p:cNvSpPr>
              <p:nvPr/>
            </p:nvSpPr>
            <p:spPr bwMode="auto">
              <a:xfrm>
                <a:off x="1111" y="663"/>
                <a:ext cx="22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51" name="Line 55"/>
              <p:cNvSpPr>
                <a:spLocks noChangeShapeType="1"/>
              </p:cNvSpPr>
              <p:nvPr/>
            </p:nvSpPr>
            <p:spPr bwMode="auto">
              <a:xfrm>
                <a:off x="1338" y="663"/>
                <a:ext cx="0" cy="1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4" name="Group 57"/>
            <p:cNvGrpSpPr>
              <a:grpSpLocks/>
            </p:cNvGrpSpPr>
            <p:nvPr/>
          </p:nvGrpSpPr>
          <p:grpSpPr bwMode="auto">
            <a:xfrm flipV="1">
              <a:off x="951" y="1669"/>
              <a:ext cx="227" cy="318"/>
              <a:chOff x="1111" y="663"/>
              <a:chExt cx="227" cy="136"/>
            </a:xfrm>
          </p:grpSpPr>
          <p:sp>
            <p:nvSpPr>
              <p:cNvPr id="48" name="Line 58"/>
              <p:cNvSpPr>
                <a:spLocks noChangeShapeType="1"/>
              </p:cNvSpPr>
              <p:nvPr/>
            </p:nvSpPr>
            <p:spPr bwMode="auto">
              <a:xfrm>
                <a:off x="1111" y="663"/>
                <a:ext cx="22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9" name="Line 59"/>
              <p:cNvSpPr>
                <a:spLocks noChangeShapeType="1"/>
              </p:cNvSpPr>
              <p:nvPr/>
            </p:nvSpPr>
            <p:spPr bwMode="auto">
              <a:xfrm>
                <a:off x="1338" y="663"/>
                <a:ext cx="0" cy="1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35" name="Freeform 92"/>
            <p:cNvSpPr>
              <a:spLocks/>
            </p:cNvSpPr>
            <p:nvPr/>
          </p:nvSpPr>
          <p:spPr bwMode="auto">
            <a:xfrm>
              <a:off x="1413" y="1496"/>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6" name="Freeform 93"/>
            <p:cNvSpPr>
              <a:spLocks/>
            </p:cNvSpPr>
            <p:nvPr/>
          </p:nvSpPr>
          <p:spPr bwMode="auto">
            <a:xfrm>
              <a:off x="1474" y="1352"/>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7" name="Freeform 94"/>
            <p:cNvSpPr>
              <a:spLocks/>
            </p:cNvSpPr>
            <p:nvPr/>
          </p:nvSpPr>
          <p:spPr bwMode="auto">
            <a:xfrm>
              <a:off x="1565" y="1207"/>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8" name="Freeform 96"/>
            <p:cNvSpPr>
              <a:spLocks/>
            </p:cNvSpPr>
            <p:nvPr/>
          </p:nvSpPr>
          <p:spPr bwMode="auto">
            <a:xfrm>
              <a:off x="1701" y="919"/>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9" name="Line 97"/>
            <p:cNvSpPr>
              <a:spLocks noChangeShapeType="1"/>
            </p:cNvSpPr>
            <p:nvPr/>
          </p:nvSpPr>
          <p:spPr bwMode="auto">
            <a:xfrm>
              <a:off x="839"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0" name="Line 99"/>
            <p:cNvSpPr>
              <a:spLocks noChangeShapeType="1"/>
            </p:cNvSpPr>
            <p:nvPr/>
          </p:nvSpPr>
          <p:spPr bwMode="auto">
            <a:xfrm>
              <a:off x="1610"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1" name="Line 100"/>
            <p:cNvSpPr>
              <a:spLocks noChangeShapeType="1"/>
            </p:cNvSpPr>
            <p:nvPr/>
          </p:nvSpPr>
          <p:spPr bwMode="auto">
            <a:xfrm>
              <a:off x="1973"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2" name="Line 101"/>
            <p:cNvSpPr>
              <a:spLocks noChangeShapeType="1"/>
            </p:cNvSpPr>
            <p:nvPr/>
          </p:nvSpPr>
          <p:spPr bwMode="auto">
            <a:xfrm>
              <a:off x="1202"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3" name="Line 102"/>
            <p:cNvSpPr>
              <a:spLocks noChangeShapeType="1"/>
            </p:cNvSpPr>
            <p:nvPr/>
          </p:nvSpPr>
          <p:spPr bwMode="auto">
            <a:xfrm>
              <a:off x="839"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4" name="Line 103"/>
            <p:cNvSpPr>
              <a:spLocks noChangeShapeType="1"/>
            </p:cNvSpPr>
            <p:nvPr/>
          </p:nvSpPr>
          <p:spPr bwMode="auto">
            <a:xfrm>
              <a:off x="1610"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5" name="Line 104"/>
            <p:cNvSpPr>
              <a:spLocks noChangeShapeType="1"/>
            </p:cNvSpPr>
            <p:nvPr/>
          </p:nvSpPr>
          <p:spPr bwMode="auto">
            <a:xfrm>
              <a:off x="1973"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6" name="Text Box 105"/>
            <p:cNvSpPr txBox="1">
              <a:spLocks noChangeArrowheads="1"/>
            </p:cNvSpPr>
            <p:nvPr/>
          </p:nvSpPr>
          <p:spPr bwMode="auto">
            <a:xfrm>
              <a:off x="1837" y="1760"/>
              <a:ext cx="75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a:solidFill>
                    <a:srgbClr val="008000"/>
                  </a:solidFill>
                </a:rPr>
                <a:t>Readout pads</a:t>
              </a:r>
              <a:endParaRPr lang="en-GB">
                <a:solidFill>
                  <a:srgbClr val="008000"/>
                </a:solidFill>
              </a:endParaRPr>
            </a:p>
          </p:txBody>
        </p:sp>
        <p:sp>
          <p:nvSpPr>
            <p:cNvPr id="47" name="Line 19"/>
            <p:cNvSpPr>
              <a:spLocks noChangeShapeType="1"/>
            </p:cNvSpPr>
            <p:nvPr/>
          </p:nvSpPr>
          <p:spPr bwMode="auto">
            <a:xfrm flipH="1">
              <a:off x="1292" y="572"/>
              <a:ext cx="635" cy="1248"/>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3" name="TextBox 2"/>
          <p:cNvSpPr txBox="1"/>
          <p:nvPr/>
        </p:nvSpPr>
        <p:spPr>
          <a:xfrm>
            <a:off x="628814" y="4783647"/>
            <a:ext cx="3685624" cy="400110"/>
          </a:xfrm>
          <a:prstGeom prst="rect">
            <a:avLst/>
          </a:prstGeom>
          <a:noFill/>
        </p:spPr>
        <p:txBody>
          <a:bodyPr wrap="none" rtlCol="0">
            <a:spAutoFit/>
          </a:bodyPr>
          <a:lstStyle/>
          <a:p>
            <a:r>
              <a:rPr lang="en-GB" sz="2000" dirty="0" err="1" smtClean="0">
                <a:solidFill>
                  <a:srgbClr val="000090"/>
                </a:solidFill>
              </a:rPr>
              <a:t>Multigap</a:t>
            </a:r>
            <a:r>
              <a:rPr lang="en-GB" sz="2000" dirty="0" smtClean="0">
                <a:solidFill>
                  <a:srgbClr val="000090"/>
                </a:solidFill>
              </a:rPr>
              <a:t> Resistive Plate Chamber</a:t>
            </a:r>
            <a:endParaRPr lang="en-GB" sz="2000" dirty="0">
              <a:solidFill>
                <a:srgbClr val="000090"/>
              </a:solidFill>
            </a:endParaRPr>
          </a:p>
        </p:txBody>
      </p:sp>
      <p:sp>
        <p:nvSpPr>
          <p:cNvPr id="4" name="Date Placeholder 3"/>
          <p:cNvSpPr>
            <a:spLocks noGrp="1"/>
          </p:cNvSpPr>
          <p:nvPr>
            <p:ph type="dt" sz="half" idx="10"/>
          </p:nvPr>
        </p:nvSpPr>
        <p:spPr/>
        <p:txBody>
          <a:bodyPr/>
          <a:lstStyle/>
          <a:p>
            <a:r>
              <a:rPr lang="en-GB" smtClean="0"/>
              <a:t>CERN 17.3.2015 </a:t>
            </a:r>
            <a:endParaRPr lang="en-US"/>
          </a:p>
        </p:txBody>
      </p:sp>
      <p:sp>
        <p:nvSpPr>
          <p:cNvPr id="5" name="Footer Placeholder 4"/>
          <p:cNvSpPr>
            <a:spLocks noGrp="1"/>
          </p:cNvSpPr>
          <p:nvPr>
            <p:ph type="ftr" sz="quarter" idx="11"/>
          </p:nvPr>
        </p:nvSpPr>
        <p:spPr/>
        <p:txBody>
          <a:bodyPr/>
          <a:lstStyle/>
          <a:p>
            <a:r>
              <a:rPr lang="el-GR" smtClean="0"/>
              <a:t>Δέσποινα Χατζηφωτιάδου</a:t>
            </a:r>
            <a:endParaRPr lang="en-US"/>
          </a:p>
        </p:txBody>
      </p:sp>
    </p:spTree>
    <p:extLst>
      <p:ext uri="{BB962C8B-B14F-4D97-AF65-F5344CB8AC3E}">
        <p14:creationId xmlns:p14="http://schemas.microsoft.com/office/powerpoint/2010/main" val="296129333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5FE2FECF-5C77-A649-9C41-E30F7DF90088}" type="slidenum">
              <a:rPr lang="en-US"/>
              <a:pPr/>
              <a:t>42</a:t>
            </a:fld>
            <a:endParaRPr lang="en-US"/>
          </a:p>
        </p:txBody>
      </p:sp>
      <p:sp>
        <p:nvSpPr>
          <p:cNvPr id="128002" name="Rectangle 2"/>
          <p:cNvSpPr>
            <a:spLocks noGrp="1" noChangeArrowheads="1"/>
          </p:cNvSpPr>
          <p:nvPr>
            <p:ph type="title"/>
          </p:nvPr>
        </p:nvSpPr>
        <p:spPr>
          <a:xfrm>
            <a:off x="768756" y="457042"/>
            <a:ext cx="4339135" cy="552238"/>
          </a:xfrm>
        </p:spPr>
        <p:txBody>
          <a:bodyPr>
            <a:noAutofit/>
          </a:bodyPr>
          <a:lstStyle/>
          <a:p>
            <a:r>
              <a:rPr lang="en-GB" sz="2400" dirty="0" smtClean="0">
                <a:solidFill>
                  <a:srgbClr val="FFFF00"/>
                </a:solidFill>
              </a:rPr>
              <a:t>PHOS : </a:t>
            </a:r>
            <a:r>
              <a:rPr lang="en-GB" sz="2400" dirty="0" err="1" smtClean="0">
                <a:solidFill>
                  <a:srgbClr val="FFFF00"/>
                </a:solidFill>
              </a:rPr>
              <a:t>PHOton</a:t>
            </a:r>
            <a:r>
              <a:rPr lang="en-GB" sz="2400" dirty="0" smtClean="0">
                <a:solidFill>
                  <a:srgbClr val="FFFF00"/>
                </a:solidFill>
              </a:rPr>
              <a:t> Spectrometer</a:t>
            </a:r>
            <a:endParaRPr lang="fr-FR" sz="2400" dirty="0">
              <a:solidFill>
                <a:srgbClr val="FFFF00"/>
              </a:solidFill>
            </a:endParaRPr>
          </a:p>
        </p:txBody>
      </p:sp>
      <p:sp>
        <p:nvSpPr>
          <p:cNvPr id="128003" name="Rectangle 3"/>
          <p:cNvSpPr>
            <a:spLocks noGrp="1" noChangeArrowheads="1"/>
          </p:cNvSpPr>
          <p:nvPr>
            <p:ph type="body" sz="half" idx="1"/>
          </p:nvPr>
        </p:nvSpPr>
        <p:spPr>
          <a:xfrm>
            <a:off x="457200" y="1211848"/>
            <a:ext cx="8578850" cy="499054"/>
          </a:xfrm>
        </p:spPr>
        <p:txBody>
          <a:bodyPr>
            <a:normAutofit/>
          </a:bodyPr>
          <a:lstStyle/>
          <a:p>
            <a:pPr marL="0" indent="0">
              <a:lnSpc>
                <a:spcPct val="90000"/>
              </a:lnSpc>
              <a:buNone/>
            </a:pPr>
            <a:r>
              <a:rPr lang="fr-FR" sz="2000" dirty="0" smtClean="0">
                <a:solidFill>
                  <a:schemeClr val="bg1"/>
                </a:solidFill>
              </a:rPr>
              <a:t>PbWO</a:t>
            </a:r>
            <a:r>
              <a:rPr lang="fr-FR" sz="2000" baseline="-25000" dirty="0" smtClean="0">
                <a:solidFill>
                  <a:schemeClr val="bg1"/>
                </a:solidFill>
              </a:rPr>
              <a:t>4 </a:t>
            </a:r>
            <a:r>
              <a:rPr lang="el-GR" sz="2000" dirty="0" smtClean="0">
                <a:solidFill>
                  <a:schemeClr val="bg1"/>
                </a:solidFill>
              </a:rPr>
              <a:t>: Βαρύ σαν μολύβι και διαφανές σαν γυαλί</a:t>
            </a:r>
            <a:endParaRPr lang="fr-FR" sz="2000" dirty="0">
              <a:solidFill>
                <a:schemeClr val="bg1"/>
              </a:solidFill>
            </a:endParaRPr>
          </a:p>
        </p:txBody>
      </p:sp>
      <p:pic>
        <p:nvPicPr>
          <p:cNvPr id="128004" name="Picture 4" descr="phos1"/>
          <p:cNvPicPr>
            <a:picLocks noGrp="1" noChangeAspect="1" noChangeArrowheads="1"/>
          </p:cNvPicPr>
          <p:nvPr>
            <p:ph sz="half" idx="2"/>
          </p:nvPr>
        </p:nvPicPr>
        <p:blipFill>
          <a:blip r:embed="rId3"/>
          <a:srcRect/>
          <a:stretch>
            <a:fillRect/>
          </a:stretch>
        </p:blipFill>
        <p:spPr>
          <a:xfrm>
            <a:off x="107950" y="2072075"/>
            <a:ext cx="5113338" cy="3430588"/>
          </a:xfrm>
          <a:prstGeom prst="rect">
            <a:avLst/>
          </a:prstGeom>
          <a:ln>
            <a:noFill/>
          </a:ln>
          <a:effectLst>
            <a:outerShdw blurRad="292100" dist="139700" dir="2700000" algn="tl" rotWithShape="0">
              <a:srgbClr val="333333">
                <a:alpha val="65000"/>
              </a:srgbClr>
            </a:outerShdw>
          </a:effectLst>
        </p:spPr>
      </p:pic>
      <p:sp>
        <p:nvSpPr>
          <p:cNvPr id="128006" name="Text Box 6"/>
          <p:cNvSpPr txBox="1">
            <a:spLocks noChangeArrowheads="1"/>
          </p:cNvSpPr>
          <p:nvPr/>
        </p:nvSpPr>
        <p:spPr bwMode="auto">
          <a:xfrm>
            <a:off x="5364163" y="1911590"/>
            <a:ext cx="3600450" cy="3970318"/>
          </a:xfrm>
          <a:prstGeom prst="rect">
            <a:avLst/>
          </a:prstGeom>
          <a:noFill/>
          <a:ln w="9525">
            <a:noFill/>
            <a:miter lim="800000"/>
            <a:headEnd/>
            <a:tailEnd/>
          </a:ln>
          <a:effectLst/>
        </p:spPr>
        <p:txBody>
          <a:bodyPr>
            <a:prstTxWarp prst="textNoShape">
              <a:avLst/>
            </a:prstTxWarp>
            <a:spAutoFit/>
          </a:bodyPr>
          <a:lstStyle/>
          <a:p>
            <a:pPr>
              <a:buFontTx/>
              <a:buChar char="•"/>
            </a:pPr>
            <a:r>
              <a:rPr lang="el-GR" dirty="0" smtClean="0">
                <a:solidFill>
                  <a:srgbClr val="FFFFFF"/>
                </a:solidFill>
                <a:latin typeface="Calibri"/>
                <a:cs typeface="Calibri"/>
              </a:rPr>
              <a:t>Τα φωτόνια μετατρέπονται σε ζεύγη ηλεκτρονίων - ποζιτρονίων</a:t>
            </a:r>
            <a:endParaRPr lang="fr-FR" dirty="0">
              <a:solidFill>
                <a:srgbClr val="FFFFFF"/>
              </a:solidFill>
              <a:latin typeface="Calibri"/>
              <a:cs typeface="Calibri"/>
            </a:endParaRPr>
          </a:p>
          <a:p>
            <a:pPr>
              <a:buFontTx/>
              <a:buChar char="•"/>
            </a:pPr>
            <a:endParaRPr lang="fr-FR" dirty="0">
              <a:solidFill>
                <a:srgbClr val="FFFFFF"/>
              </a:solidFill>
              <a:latin typeface="Calibri"/>
              <a:cs typeface="Calibri"/>
            </a:endParaRPr>
          </a:p>
          <a:p>
            <a:pPr>
              <a:buFontTx/>
              <a:buChar char="•"/>
            </a:pPr>
            <a:r>
              <a:rPr lang="fr-FR" dirty="0">
                <a:solidFill>
                  <a:srgbClr val="FFFFFF"/>
                </a:solidFill>
                <a:latin typeface="Calibri"/>
                <a:cs typeface="Calibri"/>
              </a:rPr>
              <a:t> </a:t>
            </a:r>
            <a:r>
              <a:rPr lang="el-GR" dirty="0" smtClean="0">
                <a:solidFill>
                  <a:srgbClr val="FFFFFF"/>
                </a:solidFill>
                <a:latin typeface="Calibri"/>
                <a:cs typeface="Calibri"/>
              </a:rPr>
              <a:t>Τα ηλεκτρόνια διεγείρουν τα άτομα του κρυστάλλου</a:t>
            </a:r>
            <a:endParaRPr lang="el-GR" dirty="0">
              <a:solidFill>
                <a:srgbClr val="FFFFFF"/>
              </a:solidFill>
              <a:latin typeface="Calibri"/>
              <a:cs typeface="Calibri"/>
            </a:endParaRPr>
          </a:p>
          <a:p>
            <a:pPr>
              <a:buFontTx/>
              <a:buChar char="•"/>
            </a:pPr>
            <a:endParaRPr lang="fr-FR" dirty="0">
              <a:solidFill>
                <a:srgbClr val="FFFFFF"/>
              </a:solidFill>
              <a:latin typeface="Calibri"/>
              <a:cs typeface="Calibri"/>
            </a:endParaRPr>
          </a:p>
          <a:p>
            <a:pPr>
              <a:buFontTx/>
              <a:buChar char="•"/>
            </a:pPr>
            <a:r>
              <a:rPr lang="fr-FR" dirty="0">
                <a:solidFill>
                  <a:srgbClr val="FFFFFF"/>
                </a:solidFill>
                <a:latin typeface="Calibri"/>
                <a:cs typeface="Calibri"/>
              </a:rPr>
              <a:t> </a:t>
            </a:r>
            <a:r>
              <a:rPr lang="el-GR" dirty="0">
                <a:solidFill>
                  <a:srgbClr val="FFFFFF"/>
                </a:solidFill>
                <a:cs typeface="Calibri"/>
              </a:rPr>
              <a:t>Τα </a:t>
            </a:r>
            <a:r>
              <a:rPr lang="el-GR" dirty="0" smtClean="0">
                <a:solidFill>
                  <a:srgbClr val="FFFFFF"/>
                </a:solidFill>
                <a:cs typeface="Calibri"/>
              </a:rPr>
              <a:t>άτομα αποδιεγείρονται εκπέμποντας φως (φωτόνια </a:t>
            </a:r>
            <a:r>
              <a:rPr lang="fr-FR" dirty="0" smtClean="0">
                <a:solidFill>
                  <a:srgbClr val="FFFFFF"/>
                </a:solidFill>
                <a:latin typeface="Calibri"/>
                <a:cs typeface="Calibri"/>
              </a:rPr>
              <a:t> UV)</a:t>
            </a:r>
            <a:endParaRPr lang="fr-FR" dirty="0">
              <a:solidFill>
                <a:srgbClr val="FFFFFF"/>
              </a:solidFill>
              <a:latin typeface="Calibri"/>
              <a:cs typeface="Calibri"/>
            </a:endParaRPr>
          </a:p>
          <a:p>
            <a:pPr>
              <a:buFontTx/>
              <a:buChar char="•"/>
            </a:pPr>
            <a:endParaRPr lang="fr-FR" dirty="0">
              <a:solidFill>
                <a:srgbClr val="FFFFFF"/>
              </a:solidFill>
              <a:latin typeface="Calibri"/>
              <a:cs typeface="Calibri"/>
            </a:endParaRPr>
          </a:p>
          <a:p>
            <a:pPr>
              <a:buFontTx/>
              <a:buChar char="•"/>
            </a:pPr>
            <a:r>
              <a:rPr lang="el-GR" dirty="0" smtClean="0">
                <a:solidFill>
                  <a:srgbClr val="FFFFFF"/>
                </a:solidFill>
                <a:latin typeface="Calibri"/>
                <a:cs typeface="Calibri"/>
              </a:rPr>
              <a:t> Τα </a:t>
            </a:r>
            <a:r>
              <a:rPr lang="el-GR" dirty="0">
                <a:solidFill>
                  <a:srgbClr val="FFFFFF"/>
                </a:solidFill>
                <a:cs typeface="Calibri"/>
              </a:rPr>
              <a:t>φωτόνια </a:t>
            </a:r>
            <a:r>
              <a:rPr lang="fr-FR" dirty="0">
                <a:solidFill>
                  <a:srgbClr val="FFFFFF"/>
                </a:solidFill>
                <a:cs typeface="Calibri"/>
              </a:rPr>
              <a:t> </a:t>
            </a:r>
            <a:r>
              <a:rPr lang="fr-FR" dirty="0" smtClean="0">
                <a:solidFill>
                  <a:srgbClr val="FFFFFF"/>
                </a:solidFill>
                <a:cs typeface="Calibri"/>
              </a:rPr>
              <a:t>UV</a:t>
            </a:r>
            <a:r>
              <a:rPr lang="el-GR" dirty="0" smtClean="0">
                <a:solidFill>
                  <a:srgbClr val="FFFFFF"/>
                </a:solidFill>
                <a:cs typeface="Calibri"/>
              </a:rPr>
              <a:t> ανιχνεύονται στη μια άκρη του κρυστάλλου από μια φωτοδίοδο</a:t>
            </a:r>
            <a:r>
              <a:rPr lang="fr-FR" dirty="0" smtClean="0">
                <a:solidFill>
                  <a:srgbClr val="FFFFFF"/>
                </a:solidFill>
                <a:latin typeface="Calibri"/>
                <a:cs typeface="Calibri"/>
              </a:rPr>
              <a:t>, </a:t>
            </a:r>
            <a:r>
              <a:rPr lang="el-GR" dirty="0" smtClean="0">
                <a:solidFill>
                  <a:srgbClr val="FFFFFF"/>
                </a:solidFill>
                <a:latin typeface="Calibri"/>
                <a:cs typeface="Calibri"/>
              </a:rPr>
              <a:t>που μετατρέπει τα φωτόνια σε ηλεκτρόνια</a:t>
            </a:r>
          </a:p>
          <a:p>
            <a:endParaRPr lang="el-GR" dirty="0" smtClean="0">
              <a:solidFill>
                <a:srgbClr val="FFFFFF"/>
              </a:solidFill>
              <a:latin typeface="Calibri"/>
              <a:cs typeface="Calibri"/>
            </a:endParaRPr>
          </a:p>
        </p:txBody>
      </p:sp>
      <p:sp>
        <p:nvSpPr>
          <p:cNvPr id="2" name="Right Arrow 1"/>
          <p:cNvSpPr/>
          <p:nvPr/>
        </p:nvSpPr>
        <p:spPr>
          <a:xfrm>
            <a:off x="5468033" y="5605008"/>
            <a:ext cx="978408" cy="360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6790437" y="5646996"/>
            <a:ext cx="1699053" cy="369332"/>
          </a:xfrm>
          <a:prstGeom prst="rect">
            <a:avLst/>
          </a:prstGeom>
          <a:noFill/>
        </p:spPr>
        <p:txBody>
          <a:bodyPr wrap="none" rtlCol="0">
            <a:spAutoFit/>
          </a:bodyPr>
          <a:lstStyle/>
          <a:p>
            <a:r>
              <a:rPr lang="el-GR" dirty="0" smtClean="0">
                <a:solidFill>
                  <a:srgbClr val="FFFF00"/>
                </a:solidFill>
              </a:rPr>
              <a:t>Ηλεκτρικό σήμα</a:t>
            </a:r>
            <a:endParaRPr lang="en-US" dirty="0">
              <a:solidFill>
                <a:srgbClr val="FFFF00"/>
              </a:solidFill>
            </a:endParaRPr>
          </a:p>
        </p:txBody>
      </p:sp>
      <p:sp>
        <p:nvSpPr>
          <p:cNvPr id="4" name="TextBox 3"/>
          <p:cNvSpPr txBox="1"/>
          <p:nvPr/>
        </p:nvSpPr>
        <p:spPr>
          <a:xfrm>
            <a:off x="107949" y="5783514"/>
            <a:ext cx="5256213" cy="400110"/>
          </a:xfrm>
          <a:prstGeom prst="rect">
            <a:avLst/>
          </a:prstGeom>
          <a:noFill/>
        </p:spPr>
        <p:txBody>
          <a:bodyPr wrap="square" rtlCol="0">
            <a:spAutoFit/>
          </a:bodyPr>
          <a:lstStyle/>
          <a:p>
            <a:r>
              <a:rPr lang="el-GR" sz="2000" dirty="0" smtClean="0">
                <a:solidFill>
                  <a:srgbClr val="FFA8E8"/>
                </a:solidFill>
              </a:rPr>
              <a:t>Ηλεκτρομαγνητικό καλορίμετρο</a:t>
            </a:r>
            <a:endParaRPr lang="en-US" sz="2000" dirty="0">
              <a:solidFill>
                <a:srgbClr val="FFA8E8"/>
              </a:solidFill>
            </a:endParaRPr>
          </a:p>
        </p:txBody>
      </p:sp>
      <p:sp>
        <p:nvSpPr>
          <p:cNvPr id="5" name="Date Placeholder 4"/>
          <p:cNvSpPr>
            <a:spLocks noGrp="1"/>
          </p:cNvSpPr>
          <p:nvPr>
            <p:ph type="dt" sz="half" idx="10"/>
          </p:nvPr>
        </p:nvSpPr>
        <p:spPr/>
        <p:txBody>
          <a:bodyPr/>
          <a:lstStyle/>
          <a:p>
            <a:r>
              <a:rPr lang="en-GB" smtClean="0"/>
              <a:t>CERN 17.3.2015 </a:t>
            </a:r>
            <a:endParaRPr lang="en-US"/>
          </a:p>
        </p:txBody>
      </p:sp>
      <p:sp>
        <p:nvSpPr>
          <p:cNvPr id="6" name="Footer Placeholder 5"/>
          <p:cNvSpPr>
            <a:spLocks noGrp="1"/>
          </p:cNvSpPr>
          <p:nvPr>
            <p:ph type="ftr" sz="quarter" idx="11"/>
          </p:nvPr>
        </p:nvSpPr>
        <p:spPr/>
        <p:txBody>
          <a:bodyPr/>
          <a:lstStyle/>
          <a:p>
            <a:r>
              <a:rPr lang="el-GR" smtClean="0"/>
              <a:t>Δέσποινα Χατζηφωτιάδου</a:t>
            </a:r>
            <a:endParaRPr lang="en-US"/>
          </a:p>
        </p:txBody>
      </p:sp>
    </p:spTree>
    <p:extLst>
      <p:ext uri="{BB962C8B-B14F-4D97-AF65-F5344CB8AC3E}">
        <p14:creationId xmlns:p14="http://schemas.microsoft.com/office/powerpoint/2010/main" val="26248411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00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mph" presetSubtype="0" nodeType="clickEffect">
                                  <p:stCondLst>
                                    <p:cond delay="0"/>
                                  </p:stCondLst>
                                  <p:childTnLst>
                                    <p:set>
                                      <p:cBhvr rctx="PPT">
                                        <p:cTn id="10" dur="indefinite"/>
                                        <p:tgtEl>
                                          <p:spTgt spid="128006">
                                            <p:txEl>
                                              <p:pRg st="0" end="0"/>
                                            </p:txEl>
                                          </p:spTgt>
                                        </p:tgtEl>
                                        <p:attrNameLst>
                                          <p:attrName>style.opacity</p:attrName>
                                        </p:attrNameLst>
                                      </p:cBhvr>
                                      <p:to>
                                        <p:strVal val="0.5"/>
                                      </p:to>
                                    </p:set>
                                    <p:animEffect filter="image" prLst="opacity: 0.5">
                                      <p:cBhvr rctx="IE">
                                        <p:cTn id="11" dur="indefinite"/>
                                        <p:tgtEl>
                                          <p:spTgt spid="128006">
                                            <p:txEl>
                                              <p:pRg st="0" end="0"/>
                                            </p:txEl>
                                          </p:spTgt>
                                        </p:tgtEl>
                                      </p:cBhvr>
                                    </p:animEffect>
                                  </p:childTnLst>
                                </p:cTn>
                              </p:par>
                              <p:par>
                                <p:cTn id="12" presetID="1" presetClass="entr" presetSubtype="0" fill="hold" nodeType="withEffect">
                                  <p:stCondLst>
                                    <p:cond delay="0"/>
                                  </p:stCondLst>
                                  <p:childTnLst>
                                    <p:set>
                                      <p:cBhvr>
                                        <p:cTn id="13" dur="1" fill="hold">
                                          <p:stCondLst>
                                            <p:cond delay="0"/>
                                          </p:stCondLst>
                                        </p:cTn>
                                        <p:tgtEl>
                                          <p:spTgt spid="128006">
                                            <p:txEl>
                                              <p:pRg st="2" end="2"/>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9" presetClass="emph" presetSubtype="0" nodeType="clickEffect">
                                  <p:stCondLst>
                                    <p:cond delay="0"/>
                                  </p:stCondLst>
                                  <p:childTnLst>
                                    <p:set>
                                      <p:cBhvr rctx="PPT">
                                        <p:cTn id="17" dur="indefinite"/>
                                        <p:tgtEl>
                                          <p:spTgt spid="128006">
                                            <p:txEl>
                                              <p:pRg st="2" end="2"/>
                                            </p:txEl>
                                          </p:spTgt>
                                        </p:tgtEl>
                                        <p:attrNameLst>
                                          <p:attrName>style.opacity</p:attrName>
                                        </p:attrNameLst>
                                      </p:cBhvr>
                                      <p:to>
                                        <p:strVal val="0.5"/>
                                      </p:to>
                                    </p:set>
                                    <p:animEffect filter="image" prLst="opacity: 0.5">
                                      <p:cBhvr rctx="IE">
                                        <p:cTn id="18" dur="indefinite"/>
                                        <p:tgtEl>
                                          <p:spTgt spid="128006">
                                            <p:txEl>
                                              <p:pRg st="2" end="2"/>
                                            </p:txEl>
                                          </p:spTgt>
                                        </p:tgtEl>
                                      </p:cBhvr>
                                    </p:animEffect>
                                  </p:childTnLst>
                                </p:cTn>
                              </p:par>
                              <p:par>
                                <p:cTn id="19" presetID="1" presetClass="entr" presetSubtype="0" fill="hold" nodeType="withEffect">
                                  <p:stCondLst>
                                    <p:cond delay="0"/>
                                  </p:stCondLst>
                                  <p:childTnLst>
                                    <p:set>
                                      <p:cBhvr>
                                        <p:cTn id="20" dur="1" fill="hold">
                                          <p:stCondLst>
                                            <p:cond delay="0"/>
                                          </p:stCondLst>
                                        </p:cTn>
                                        <p:tgtEl>
                                          <p:spTgt spid="128006">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9" presetClass="emph" presetSubtype="0" nodeType="clickEffect">
                                  <p:stCondLst>
                                    <p:cond delay="0"/>
                                  </p:stCondLst>
                                  <p:childTnLst>
                                    <p:set>
                                      <p:cBhvr rctx="PPT">
                                        <p:cTn id="24" dur="indefinite"/>
                                        <p:tgtEl>
                                          <p:spTgt spid="128006">
                                            <p:txEl>
                                              <p:pRg st="4" end="4"/>
                                            </p:txEl>
                                          </p:spTgt>
                                        </p:tgtEl>
                                        <p:attrNameLst>
                                          <p:attrName>style.opacity</p:attrName>
                                        </p:attrNameLst>
                                      </p:cBhvr>
                                      <p:to>
                                        <p:strVal val="0.5"/>
                                      </p:to>
                                    </p:set>
                                    <p:animEffect filter="image" prLst="opacity: 0.5">
                                      <p:cBhvr rctx="IE">
                                        <p:cTn id="25" dur="indefinite"/>
                                        <p:tgtEl>
                                          <p:spTgt spid="128006">
                                            <p:txEl>
                                              <p:pRg st="4" end="4"/>
                                            </p:txEl>
                                          </p:spTgt>
                                        </p:tgtEl>
                                      </p:cBhvr>
                                    </p:animEffect>
                                  </p:childTnLst>
                                </p:cTn>
                              </p:par>
                              <p:par>
                                <p:cTn id="26" presetID="1" presetClass="entr" presetSubtype="0" fill="hold" nodeType="withEffect">
                                  <p:stCondLst>
                                    <p:cond delay="0"/>
                                  </p:stCondLst>
                                  <p:childTnLst>
                                    <p:set>
                                      <p:cBhvr>
                                        <p:cTn id="27" dur="1" fill="hold">
                                          <p:stCondLst>
                                            <p:cond delay="0"/>
                                          </p:stCondLst>
                                        </p:cTn>
                                        <p:tgtEl>
                                          <p:spTgt spid="12800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numéro de diapositive 7"/>
          <p:cNvSpPr>
            <a:spLocks noGrp="1"/>
          </p:cNvSpPr>
          <p:nvPr>
            <p:ph type="sldNum" sz="quarter" idx="12"/>
          </p:nvPr>
        </p:nvSpPr>
        <p:spPr/>
        <p:txBody>
          <a:bodyPr/>
          <a:lstStyle/>
          <a:p>
            <a:fld id="{7D68C44C-A1AB-E44D-8755-D7D8703DFF32}" type="slidenum">
              <a:rPr lang="en-US"/>
              <a:pPr/>
              <a:t>43</a:t>
            </a:fld>
            <a:endParaRPr lang="en-US"/>
          </a:p>
        </p:txBody>
      </p:sp>
      <p:sp>
        <p:nvSpPr>
          <p:cNvPr id="104450" name="Rectangle 2"/>
          <p:cNvSpPr>
            <a:spLocks noGrp="1" noChangeArrowheads="1"/>
          </p:cNvSpPr>
          <p:nvPr>
            <p:ph type="title"/>
          </p:nvPr>
        </p:nvSpPr>
        <p:spPr/>
        <p:txBody>
          <a:bodyPr>
            <a:normAutofit/>
          </a:bodyPr>
          <a:lstStyle/>
          <a:p>
            <a:r>
              <a:rPr lang="el-GR" sz="3600" dirty="0" smtClean="0">
                <a:solidFill>
                  <a:srgbClr val="FFFF00"/>
                </a:solidFill>
              </a:rPr>
              <a:t>Επεξεργασία των σημάτων</a:t>
            </a:r>
            <a:endParaRPr lang="en-US" sz="3600" dirty="0">
              <a:solidFill>
                <a:srgbClr val="FFFF00"/>
              </a:solidFill>
            </a:endParaRPr>
          </a:p>
        </p:txBody>
      </p:sp>
      <p:sp>
        <p:nvSpPr>
          <p:cNvPr id="104451" name="Rectangle 3"/>
          <p:cNvSpPr>
            <a:spLocks noGrp="1" noChangeArrowheads="1"/>
          </p:cNvSpPr>
          <p:nvPr>
            <p:ph type="body" sz="half" idx="1"/>
          </p:nvPr>
        </p:nvSpPr>
        <p:spPr>
          <a:xfrm>
            <a:off x="457200" y="1600200"/>
            <a:ext cx="8578850" cy="2620963"/>
          </a:xfrm>
        </p:spPr>
        <p:txBody>
          <a:bodyPr>
            <a:normAutofit lnSpcReduction="10000"/>
          </a:bodyPr>
          <a:lstStyle/>
          <a:p>
            <a:r>
              <a:rPr lang="el-GR" sz="2400" dirty="0" smtClean="0">
                <a:solidFill>
                  <a:schemeClr val="bg1"/>
                </a:solidFill>
              </a:rPr>
              <a:t>Το σήμα από κάθε ανιχνευτικό στοιχείο </a:t>
            </a:r>
            <a:r>
              <a:rPr lang="en-US" sz="2400" dirty="0" smtClean="0">
                <a:solidFill>
                  <a:schemeClr val="bg1"/>
                </a:solidFill>
              </a:rPr>
              <a:t>(～16 </a:t>
            </a:r>
            <a:r>
              <a:rPr lang="el-GR" sz="2400" dirty="0" smtClean="0">
                <a:solidFill>
                  <a:schemeClr val="bg1"/>
                </a:solidFill>
              </a:rPr>
              <a:t>εκατομμύρια</a:t>
            </a:r>
            <a:r>
              <a:rPr lang="en-US" sz="2400" dirty="0" smtClean="0">
                <a:solidFill>
                  <a:schemeClr val="bg1"/>
                </a:solidFill>
              </a:rPr>
              <a:t>) </a:t>
            </a:r>
            <a:r>
              <a:rPr lang="el-GR" sz="2400" dirty="0" smtClean="0">
                <a:solidFill>
                  <a:schemeClr val="bg1"/>
                </a:solidFill>
              </a:rPr>
              <a:t>υφίσταται </a:t>
            </a:r>
            <a:r>
              <a:rPr lang="en-US" sz="2400" dirty="0" smtClean="0">
                <a:solidFill>
                  <a:schemeClr val="bg1"/>
                </a:solidFill>
              </a:rPr>
              <a:t> </a:t>
            </a:r>
            <a:r>
              <a:rPr lang="el-GR" sz="2400" dirty="0" smtClean="0">
                <a:solidFill>
                  <a:schemeClr val="bg1"/>
                </a:solidFill>
              </a:rPr>
              <a:t>πρώτα επεξεργασία από ειδικευμένα ηλεκτρονικά (</a:t>
            </a:r>
            <a:r>
              <a:rPr lang="en-GB" sz="2400" dirty="0" smtClean="0">
                <a:solidFill>
                  <a:schemeClr val="bg1"/>
                </a:solidFill>
              </a:rPr>
              <a:t>f</a:t>
            </a:r>
            <a:r>
              <a:rPr lang="en-US" sz="2400" dirty="0" err="1" smtClean="0">
                <a:solidFill>
                  <a:schemeClr val="bg1"/>
                </a:solidFill>
              </a:rPr>
              <a:t>ront</a:t>
            </a:r>
            <a:r>
              <a:rPr lang="en-US" sz="2400" dirty="0" smtClean="0">
                <a:solidFill>
                  <a:schemeClr val="bg1"/>
                </a:solidFill>
              </a:rPr>
              <a:t> end electronics) </a:t>
            </a:r>
          </a:p>
          <a:p>
            <a:r>
              <a:rPr lang="el-GR" sz="2400" dirty="0" smtClean="0">
                <a:solidFill>
                  <a:schemeClr val="bg1"/>
                </a:solidFill>
              </a:rPr>
              <a:t>Τα ηλεκτρικά σήματα ψηφιοποιούνται (</a:t>
            </a:r>
            <a:r>
              <a:rPr lang="en-GB" sz="2400" dirty="0" smtClean="0">
                <a:solidFill>
                  <a:schemeClr val="bg1"/>
                </a:solidFill>
              </a:rPr>
              <a:t>readout</a:t>
            </a:r>
            <a:r>
              <a:rPr lang="en-US" sz="2400" dirty="0" smtClean="0">
                <a:solidFill>
                  <a:schemeClr val="bg1"/>
                </a:solidFill>
              </a:rPr>
              <a:t> electronics) </a:t>
            </a:r>
            <a:r>
              <a:rPr lang="el-GR" sz="2400" dirty="0" smtClean="0">
                <a:solidFill>
                  <a:schemeClr val="bg1"/>
                </a:solidFill>
              </a:rPr>
              <a:t>και οι πληροφορίες διαβάζονται από</a:t>
            </a:r>
            <a:r>
              <a:rPr lang="en-US" sz="2400" dirty="0" smtClean="0">
                <a:solidFill>
                  <a:schemeClr val="bg1"/>
                </a:solidFill>
              </a:rPr>
              <a:t> </a:t>
            </a:r>
            <a:r>
              <a:rPr lang="el-GR" sz="2400" dirty="0" smtClean="0">
                <a:solidFill>
                  <a:schemeClr val="bg1"/>
                </a:solidFill>
              </a:rPr>
              <a:t>υπολογιστές</a:t>
            </a:r>
            <a:endParaRPr lang="en-US" sz="2400" dirty="0" smtClean="0">
              <a:solidFill>
                <a:schemeClr val="bg1"/>
              </a:solidFill>
            </a:endParaRPr>
          </a:p>
          <a:p>
            <a:r>
              <a:rPr lang="el-GR" sz="2400" dirty="0">
                <a:solidFill>
                  <a:schemeClr val="bg1"/>
                </a:solidFill>
              </a:rPr>
              <a:t>Οι πληροφορίες </a:t>
            </a:r>
            <a:r>
              <a:rPr lang="el-GR" sz="2400" dirty="0" smtClean="0">
                <a:solidFill>
                  <a:schemeClr val="bg1"/>
                </a:solidFill>
              </a:rPr>
              <a:t>μεταφέρονται με οπτικές ίνες και καταγράφονται</a:t>
            </a:r>
            <a:r>
              <a:rPr lang="en-US" sz="2400" dirty="0" smtClean="0">
                <a:solidFill>
                  <a:schemeClr val="bg1"/>
                </a:solidFill>
              </a:rPr>
              <a:t>.</a:t>
            </a:r>
            <a:endParaRPr lang="en-US" sz="2400" dirty="0">
              <a:solidFill>
                <a:schemeClr val="bg1"/>
              </a:solidFill>
            </a:endParaRPr>
          </a:p>
        </p:txBody>
      </p:sp>
      <p:pic>
        <p:nvPicPr>
          <p:cNvPr id="104452" name="Picture 4"/>
          <p:cNvPicPr>
            <a:picLocks noGrp="1" noChangeAspect="1" noChangeArrowheads="1"/>
          </p:cNvPicPr>
          <p:nvPr>
            <p:ph sz="quarter" idx="2"/>
          </p:nvPr>
        </p:nvPicPr>
        <p:blipFill>
          <a:blip r:embed="rId3" cstate="screen">
            <a:extLst>
              <a:ext uri="{28A0092B-C50C-407E-A947-70E740481C1C}">
                <a14:useLocalDpi xmlns:a14="http://schemas.microsoft.com/office/drawing/2010/main"/>
              </a:ext>
            </a:extLst>
          </a:blip>
          <a:srcRect/>
          <a:stretch>
            <a:fillRect/>
          </a:stretch>
        </p:blipFill>
        <p:spPr>
          <a:xfrm>
            <a:off x="1835150" y="4292600"/>
            <a:ext cx="4038600" cy="1947863"/>
          </a:xfrm>
          <a:prstGeom prst="rect">
            <a:avLst/>
          </a:prstGeom>
          <a:ln>
            <a:noFill/>
          </a:ln>
          <a:effectLst>
            <a:outerShdw blurRad="292100" dist="139700" dir="2700000" algn="tl" rotWithShape="0">
              <a:srgbClr val="333333">
                <a:alpha val="65000"/>
              </a:srgbClr>
            </a:outerShdw>
          </a:effectLst>
        </p:spPr>
      </p:pic>
      <p:pic>
        <p:nvPicPr>
          <p:cNvPr id="104454" name="Picture 6" descr="alice"/>
          <p:cNvPicPr>
            <a:picLocks noGrp="1" noChangeAspect="1" noChangeArrowheads="1"/>
          </p:cNvPicPr>
          <p:nvPr>
            <p:ph sz="quarter" idx="3"/>
          </p:nvPr>
        </p:nvPicPr>
        <p:blipFill>
          <a:blip r:embed="rId4" cstate="screen">
            <a:extLst>
              <a:ext uri="{28A0092B-C50C-407E-A947-70E740481C1C}">
                <a14:useLocalDpi xmlns:a14="http://schemas.microsoft.com/office/drawing/2010/main"/>
              </a:ext>
            </a:extLst>
          </a:blip>
          <a:srcRect/>
          <a:stretch>
            <a:fillRect/>
          </a:stretch>
        </p:blipFill>
        <p:spPr>
          <a:xfrm>
            <a:off x="114300" y="4652963"/>
            <a:ext cx="1582738" cy="1100137"/>
          </a:xfrm>
          <a:prstGeom prst="rect">
            <a:avLst/>
          </a:prstGeom>
          <a:ln>
            <a:noFill/>
          </a:ln>
          <a:effectLst>
            <a:outerShdw blurRad="292100" dist="139700" dir="2700000" algn="tl" rotWithShape="0">
              <a:srgbClr val="333333">
                <a:alpha val="65000"/>
              </a:srgbClr>
            </a:outerShdw>
          </a:effectLst>
        </p:spPr>
      </p:pic>
      <p:pic>
        <p:nvPicPr>
          <p:cNvPr id="104456" name="Picture 8" descr="PCfarms-23_6_00"/>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804025" y="4365625"/>
            <a:ext cx="2160588" cy="1728788"/>
          </a:xfrm>
          <a:prstGeom prst="rect">
            <a:avLst/>
          </a:prstGeom>
          <a:ln>
            <a:noFill/>
          </a:ln>
          <a:effectLst>
            <a:outerShdw blurRad="292100" dist="139700" dir="2700000" algn="tl" rotWithShape="0">
              <a:srgbClr val="333333">
                <a:alpha val="65000"/>
              </a:srgbClr>
            </a:outerShdw>
          </a:effectLst>
        </p:spPr>
      </p:pic>
      <p:grpSp>
        <p:nvGrpSpPr>
          <p:cNvPr id="104461" name="Group 13"/>
          <p:cNvGrpSpPr>
            <a:grpSpLocks/>
          </p:cNvGrpSpPr>
          <p:nvPr/>
        </p:nvGrpSpPr>
        <p:grpSpPr bwMode="auto">
          <a:xfrm>
            <a:off x="5795963" y="4868863"/>
            <a:ext cx="1008062" cy="720725"/>
            <a:chOff x="3651" y="3067"/>
            <a:chExt cx="635" cy="454"/>
          </a:xfrm>
        </p:grpSpPr>
        <p:sp>
          <p:nvSpPr>
            <p:cNvPr id="104458" name="Line 10"/>
            <p:cNvSpPr>
              <a:spLocks noChangeShapeType="1"/>
            </p:cNvSpPr>
            <p:nvPr/>
          </p:nvSpPr>
          <p:spPr bwMode="auto">
            <a:xfrm>
              <a:off x="3651" y="3067"/>
              <a:ext cx="635" cy="46"/>
            </a:xfrm>
            <a:prstGeom prst="line">
              <a:avLst/>
            </a:prstGeom>
            <a:noFill/>
            <a:ln w="9525">
              <a:solidFill>
                <a:srgbClr val="FF0000"/>
              </a:solidFill>
              <a:round/>
              <a:headEnd/>
              <a:tailEnd/>
            </a:ln>
            <a:effectLst/>
          </p:spPr>
          <p:txBody>
            <a:bodyPr>
              <a:prstTxWarp prst="textNoShape">
                <a:avLst/>
              </a:prstTxWarp>
            </a:bodyPr>
            <a:lstStyle/>
            <a:p>
              <a:endParaRPr lang="fr-FR"/>
            </a:p>
          </p:txBody>
        </p:sp>
        <p:sp>
          <p:nvSpPr>
            <p:cNvPr id="104459" name="Line 11"/>
            <p:cNvSpPr>
              <a:spLocks noChangeShapeType="1"/>
            </p:cNvSpPr>
            <p:nvPr/>
          </p:nvSpPr>
          <p:spPr bwMode="auto">
            <a:xfrm>
              <a:off x="3651" y="3294"/>
              <a:ext cx="635" cy="0"/>
            </a:xfrm>
            <a:prstGeom prst="line">
              <a:avLst/>
            </a:prstGeom>
            <a:noFill/>
            <a:ln w="9525">
              <a:solidFill>
                <a:srgbClr val="FF0000"/>
              </a:solidFill>
              <a:round/>
              <a:headEnd/>
              <a:tailEnd/>
            </a:ln>
            <a:effectLst/>
          </p:spPr>
          <p:txBody>
            <a:bodyPr>
              <a:prstTxWarp prst="textNoShape">
                <a:avLst/>
              </a:prstTxWarp>
            </a:bodyPr>
            <a:lstStyle/>
            <a:p>
              <a:endParaRPr lang="fr-FR"/>
            </a:p>
          </p:txBody>
        </p:sp>
        <p:sp>
          <p:nvSpPr>
            <p:cNvPr id="104460" name="Line 12"/>
            <p:cNvSpPr>
              <a:spLocks noChangeShapeType="1"/>
            </p:cNvSpPr>
            <p:nvPr/>
          </p:nvSpPr>
          <p:spPr bwMode="auto">
            <a:xfrm flipV="1">
              <a:off x="3696" y="3475"/>
              <a:ext cx="590" cy="46"/>
            </a:xfrm>
            <a:prstGeom prst="line">
              <a:avLst/>
            </a:prstGeom>
            <a:noFill/>
            <a:ln w="9525">
              <a:solidFill>
                <a:srgbClr val="FF0000"/>
              </a:solidFill>
              <a:round/>
              <a:headEnd/>
              <a:tailEnd/>
            </a:ln>
            <a:effectLst/>
          </p:spPr>
          <p:txBody>
            <a:bodyPr>
              <a:prstTxWarp prst="textNoShape">
                <a:avLst/>
              </a:prstTxWarp>
            </a:bodyPr>
            <a:lstStyle/>
            <a:p>
              <a:endParaRPr lang="fr-FR"/>
            </a:p>
          </p:txBody>
        </p:sp>
      </p:grpSp>
      <p:sp>
        <p:nvSpPr>
          <p:cNvPr id="2" name="Date Placeholder 1"/>
          <p:cNvSpPr>
            <a:spLocks noGrp="1"/>
          </p:cNvSpPr>
          <p:nvPr>
            <p:ph type="dt" sz="half" idx="10"/>
          </p:nvPr>
        </p:nvSpPr>
        <p:spPr/>
        <p:txBody>
          <a:bodyPr/>
          <a:lstStyle/>
          <a:p>
            <a:r>
              <a:rPr lang="en-GB" smtClean="0"/>
              <a:t>CERN 17.3.2015 </a:t>
            </a:r>
            <a:endParaRPr lang="en-US"/>
          </a:p>
        </p:txBody>
      </p:sp>
      <p:sp>
        <p:nvSpPr>
          <p:cNvPr id="3" name="Footer Placeholder 2"/>
          <p:cNvSpPr>
            <a:spLocks noGrp="1"/>
          </p:cNvSpPr>
          <p:nvPr>
            <p:ph type="ftr" sz="quarter" idx="11"/>
          </p:nvPr>
        </p:nvSpPr>
        <p:spPr/>
        <p:txBody>
          <a:bodyPr/>
          <a:lstStyle/>
          <a:p>
            <a:r>
              <a:rPr lang="el-GR" smtClean="0"/>
              <a:t>Δέσποινα Χατζηφωτιάδου</a:t>
            </a:r>
            <a:endParaRPr lang="en-US"/>
          </a:p>
        </p:txBody>
      </p:sp>
    </p:spTree>
    <p:extLst>
      <p:ext uri="{BB962C8B-B14F-4D97-AF65-F5344CB8AC3E}">
        <p14:creationId xmlns:p14="http://schemas.microsoft.com/office/powerpoint/2010/main" val="31464928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451">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04454"/>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10445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4451">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4451">
                                            <p:txEl>
                                              <p:pRg st="2" end="2"/>
                                            </p:txEl>
                                          </p:spTgt>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nodeType="afterEffect">
                                  <p:stCondLst>
                                    <p:cond delay="0"/>
                                  </p:stCondLst>
                                  <p:childTnLst>
                                    <p:set>
                                      <p:cBhvr>
                                        <p:cTn id="23" dur="1" fill="hold">
                                          <p:stCondLst>
                                            <p:cond delay="0"/>
                                          </p:stCondLst>
                                        </p:cTn>
                                        <p:tgtEl>
                                          <p:spTgt spid="104456"/>
                                        </p:tgtEl>
                                        <p:attrNameLst>
                                          <p:attrName>style.visibility</p:attrName>
                                        </p:attrNameLst>
                                      </p:cBhvr>
                                      <p:to>
                                        <p:strVal val="visible"/>
                                      </p:to>
                                    </p:set>
                                  </p:childTnLst>
                                </p:cTn>
                              </p:par>
                            </p:childTnLst>
                          </p:cTn>
                        </p:par>
                        <p:par>
                          <p:cTn id="24" fill="hold">
                            <p:stCondLst>
                              <p:cond delay="0"/>
                            </p:stCondLst>
                            <p:childTnLst>
                              <p:par>
                                <p:cTn id="25" presetID="34" presetClass="entr" presetSubtype="0" fill="hold" nodeType="afterEffect">
                                  <p:stCondLst>
                                    <p:cond delay="0"/>
                                  </p:stCondLst>
                                  <p:childTnLst>
                                    <p:set>
                                      <p:cBhvr>
                                        <p:cTn id="26" dur="1" fill="hold">
                                          <p:stCondLst>
                                            <p:cond delay="0"/>
                                          </p:stCondLst>
                                        </p:cTn>
                                        <p:tgtEl>
                                          <p:spTgt spid="104461"/>
                                        </p:tgtEl>
                                        <p:attrNameLst>
                                          <p:attrName>style.visibility</p:attrName>
                                        </p:attrNameLst>
                                      </p:cBhvr>
                                      <p:to>
                                        <p:strVal val="visible"/>
                                      </p:to>
                                    </p:set>
                                    <p:anim from="(-#ppt_w/2)" to="(#ppt_x)" calcmode="lin" valueType="num">
                                      <p:cBhvr>
                                        <p:cTn id="27" dur="600" fill="hold">
                                          <p:stCondLst>
                                            <p:cond delay="0"/>
                                          </p:stCondLst>
                                        </p:cTn>
                                        <p:tgtEl>
                                          <p:spTgt spid="104461"/>
                                        </p:tgtEl>
                                        <p:attrNameLst>
                                          <p:attrName>ppt_x</p:attrName>
                                        </p:attrNameLst>
                                      </p:cBhvr>
                                    </p:anim>
                                    <p:anim from="0" to="-1.0" calcmode="lin" valueType="num">
                                      <p:cBhvr>
                                        <p:cTn id="28" dur="200" decel="50000" autoRev="1" fill="hold">
                                          <p:stCondLst>
                                            <p:cond delay="600"/>
                                          </p:stCondLst>
                                        </p:cTn>
                                        <p:tgtEl>
                                          <p:spTgt spid="104461"/>
                                        </p:tgtEl>
                                        <p:attrNameLst>
                                          <p:attrName>xshear</p:attrName>
                                        </p:attrNameLst>
                                      </p:cBhvr>
                                    </p:anim>
                                    <p:animScale>
                                      <p:cBhvr>
                                        <p:cTn id="29" dur="200" decel="100000" autoRev="1" fill="hold">
                                          <p:stCondLst>
                                            <p:cond delay="600"/>
                                          </p:stCondLst>
                                        </p:cTn>
                                        <p:tgtEl>
                                          <p:spTgt spid="104461"/>
                                        </p:tgtEl>
                                      </p:cBhvr>
                                      <p:from x="100000" y="100000"/>
                                      <p:to x="80000" y="100000"/>
                                    </p:animScale>
                                    <p:anim by="(#ppt_h/3+#ppt_w*0.1)" calcmode="lin" valueType="num">
                                      <p:cBhvr additive="sum">
                                        <p:cTn id="30" dur="200" decel="100000" autoRev="1" fill="hold">
                                          <p:stCondLst>
                                            <p:cond delay="600"/>
                                          </p:stCondLst>
                                        </p:cTn>
                                        <p:tgtEl>
                                          <p:spTgt spid="104461"/>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34264" y="271273"/>
            <a:ext cx="8630777" cy="384721"/>
          </a:xfrm>
          <a:prstGeom prst="rect">
            <a:avLst/>
          </a:prstGeom>
          <a:noFill/>
        </p:spPr>
        <p:txBody>
          <a:bodyPr wrap="square" rtlCol="0">
            <a:spAutoFit/>
          </a:bodyPr>
          <a:lstStyle/>
          <a:p>
            <a:r>
              <a:rPr lang="el-GR" sz="1900" dirty="0" smtClean="0">
                <a:solidFill>
                  <a:srgbClr val="FFFFFF"/>
                </a:solidFill>
              </a:rPr>
              <a:t>Για μια κεντρική σύγκρουση πυρήνων μολύβδου, μόνο το </a:t>
            </a:r>
            <a:r>
              <a:rPr lang="en-GB" sz="1900" dirty="0" smtClean="0">
                <a:solidFill>
                  <a:srgbClr val="FFFFFF"/>
                </a:solidFill>
              </a:rPr>
              <a:t>TPC </a:t>
            </a:r>
            <a:r>
              <a:rPr lang="en-US" sz="1900" dirty="0" smtClean="0">
                <a:solidFill>
                  <a:srgbClr val="FFFFFF"/>
                </a:solidFill>
              </a:rPr>
              <a:t> </a:t>
            </a:r>
            <a:r>
              <a:rPr lang="el-GR" sz="1900" dirty="0" smtClean="0">
                <a:solidFill>
                  <a:srgbClr val="FFFFFF"/>
                </a:solidFill>
              </a:rPr>
              <a:t>παράγει 80 </a:t>
            </a:r>
            <a:r>
              <a:rPr lang="en-GB" sz="1900" dirty="0" smtClean="0">
                <a:solidFill>
                  <a:srgbClr val="FFFFFF"/>
                </a:solidFill>
              </a:rPr>
              <a:t> </a:t>
            </a:r>
            <a:r>
              <a:rPr lang="en-GB" sz="1900" dirty="0" err="1" smtClean="0">
                <a:solidFill>
                  <a:srgbClr val="FFFFFF"/>
                </a:solidFill>
              </a:rPr>
              <a:t>Mbyte</a:t>
            </a:r>
            <a:endParaRPr lang="en-US" sz="1900" dirty="0">
              <a:solidFill>
                <a:srgbClr val="FFFFFF"/>
              </a:solidFill>
            </a:endParaRPr>
          </a:p>
        </p:txBody>
      </p:sp>
      <p:pic>
        <p:nvPicPr>
          <p:cNvPr id="10" name="Picture 9" descr="hl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85572"/>
            <a:ext cx="9144000" cy="4104892"/>
          </a:xfrm>
          <a:prstGeom prst="rect">
            <a:avLst/>
          </a:prstGeom>
        </p:spPr>
      </p:pic>
      <p:sp>
        <p:nvSpPr>
          <p:cNvPr id="2" name="Slide Number Placeholder 1"/>
          <p:cNvSpPr>
            <a:spLocks noGrp="1"/>
          </p:cNvSpPr>
          <p:nvPr>
            <p:ph type="sldNum" sz="quarter" idx="12"/>
          </p:nvPr>
        </p:nvSpPr>
        <p:spPr/>
        <p:txBody>
          <a:bodyPr/>
          <a:lstStyle/>
          <a:p>
            <a:fld id="{8B9660DA-E739-CB4A-AEFC-82AEB23D0057}" type="slidenum">
              <a:rPr lang="en-US" smtClean="0"/>
              <a:t>44</a:t>
            </a:fld>
            <a:endParaRPr lang="en-US"/>
          </a:p>
        </p:txBody>
      </p:sp>
      <p:sp>
        <p:nvSpPr>
          <p:cNvPr id="3" name="Date Placeholder 2"/>
          <p:cNvSpPr>
            <a:spLocks noGrp="1"/>
          </p:cNvSpPr>
          <p:nvPr>
            <p:ph type="dt" sz="half" idx="10"/>
          </p:nvPr>
        </p:nvSpPr>
        <p:spPr/>
        <p:txBody>
          <a:bodyPr/>
          <a:lstStyle/>
          <a:p>
            <a:r>
              <a:rPr lang="en-GB" smtClean="0"/>
              <a:t>CERN 17.3.2015 </a:t>
            </a:r>
            <a:endParaRPr lang="en-US"/>
          </a:p>
        </p:txBody>
      </p:sp>
      <p:sp>
        <p:nvSpPr>
          <p:cNvPr id="4" name="Footer Placeholder 3"/>
          <p:cNvSpPr>
            <a:spLocks noGrp="1"/>
          </p:cNvSpPr>
          <p:nvPr>
            <p:ph type="ftr" sz="quarter" idx="11"/>
          </p:nvPr>
        </p:nvSpPr>
        <p:spPr/>
        <p:txBody>
          <a:bodyPr/>
          <a:lstStyle/>
          <a:p>
            <a:r>
              <a:rPr lang="el-GR" smtClean="0"/>
              <a:t>Δέσποινα Χατζηφωτιάδου</a:t>
            </a:r>
            <a:endParaRPr lang="en-US"/>
          </a:p>
        </p:txBody>
      </p:sp>
      <p:sp>
        <p:nvSpPr>
          <p:cNvPr id="5" name="TextBox 4"/>
          <p:cNvSpPr txBox="1"/>
          <p:nvPr/>
        </p:nvSpPr>
        <p:spPr>
          <a:xfrm>
            <a:off x="283583" y="5498729"/>
            <a:ext cx="4878741" cy="569900"/>
          </a:xfrm>
          <a:prstGeom prst="rect">
            <a:avLst/>
          </a:prstGeom>
          <a:noFill/>
        </p:spPr>
        <p:txBody>
          <a:bodyPr wrap="none" rtlCol="0">
            <a:spAutoFit/>
          </a:bodyPr>
          <a:lstStyle/>
          <a:p>
            <a:pPr>
              <a:lnSpc>
                <a:spcPct val="80000"/>
              </a:lnSpc>
            </a:pPr>
            <a:r>
              <a:rPr lang="el-GR" sz="1900" dirty="0">
                <a:solidFill>
                  <a:srgbClr val="FFFFFF"/>
                </a:solidFill>
              </a:rPr>
              <a:t>Αποθηκεύουμε δεδομένα </a:t>
            </a:r>
            <a:r>
              <a:rPr lang="en-US" sz="1900" dirty="0">
                <a:solidFill>
                  <a:srgbClr val="FFFFFF"/>
                </a:solidFill>
              </a:rPr>
              <a:t>1,2 G</a:t>
            </a:r>
            <a:r>
              <a:rPr lang="en-GB" sz="1900" dirty="0">
                <a:solidFill>
                  <a:srgbClr val="FFFFFF"/>
                </a:solidFill>
              </a:rPr>
              <a:t>b</a:t>
            </a:r>
            <a:r>
              <a:rPr lang="en-US" sz="1900" dirty="0">
                <a:solidFill>
                  <a:srgbClr val="FFFFFF"/>
                </a:solidFill>
              </a:rPr>
              <a:t>/s (2 CD/s) </a:t>
            </a:r>
            <a:endParaRPr lang="en-GB" sz="1900" dirty="0">
              <a:solidFill>
                <a:srgbClr val="FFFFFF"/>
              </a:solidFill>
            </a:endParaRPr>
          </a:p>
          <a:p>
            <a:pPr>
              <a:lnSpc>
                <a:spcPct val="80000"/>
              </a:lnSpc>
            </a:pPr>
            <a:r>
              <a:rPr lang="en-US" sz="1900" dirty="0" smtClean="0">
                <a:solidFill>
                  <a:srgbClr val="FFFFFF"/>
                </a:solidFill>
              </a:rPr>
              <a:t> </a:t>
            </a:r>
            <a:r>
              <a:rPr lang="en-US" sz="1900" dirty="0">
                <a:solidFill>
                  <a:srgbClr val="FFFFFF"/>
                </a:solidFill>
              </a:rPr>
              <a:t>1 </a:t>
            </a:r>
            <a:r>
              <a:rPr lang="en-US" sz="1900" dirty="0" err="1">
                <a:solidFill>
                  <a:srgbClr val="FFFFFF"/>
                </a:solidFill>
              </a:rPr>
              <a:t>Pb</a:t>
            </a:r>
            <a:r>
              <a:rPr lang="en-US" sz="1900" dirty="0">
                <a:solidFill>
                  <a:srgbClr val="FFFFFF"/>
                </a:solidFill>
              </a:rPr>
              <a:t>/</a:t>
            </a:r>
            <a:r>
              <a:rPr lang="el-GR" sz="1900" dirty="0">
                <a:solidFill>
                  <a:srgbClr val="FFFFFF"/>
                </a:solidFill>
              </a:rPr>
              <a:t>χρόνο</a:t>
            </a:r>
            <a:r>
              <a:rPr lang="en-US" sz="1900" dirty="0">
                <a:solidFill>
                  <a:srgbClr val="FFFFFF"/>
                </a:solidFill>
              </a:rPr>
              <a:t> (</a:t>
            </a:r>
            <a:r>
              <a:rPr lang="el-GR" sz="1900" dirty="0">
                <a:solidFill>
                  <a:srgbClr val="FFFFFF"/>
                </a:solidFill>
              </a:rPr>
              <a:t>μια στοίβα από </a:t>
            </a:r>
            <a:r>
              <a:rPr lang="en-US" sz="1900" dirty="0">
                <a:solidFill>
                  <a:srgbClr val="FFFFFF"/>
                </a:solidFill>
              </a:rPr>
              <a:t>CD </a:t>
            </a:r>
            <a:r>
              <a:rPr lang="el-GR" sz="1900" dirty="0">
                <a:solidFill>
                  <a:srgbClr val="FFFFFF"/>
                </a:solidFill>
              </a:rPr>
              <a:t>με </a:t>
            </a:r>
            <a:r>
              <a:rPr lang="en-US" sz="1900" dirty="0">
                <a:solidFill>
                  <a:srgbClr val="FFFFFF"/>
                </a:solidFill>
              </a:rPr>
              <a:t>4 Km </a:t>
            </a:r>
            <a:r>
              <a:rPr lang="el-GR" sz="1900" dirty="0">
                <a:solidFill>
                  <a:srgbClr val="FFFFFF"/>
                </a:solidFill>
              </a:rPr>
              <a:t>ύψος</a:t>
            </a:r>
            <a:r>
              <a:rPr lang="en-US" sz="1900" dirty="0">
                <a:solidFill>
                  <a:srgbClr val="FFFFFF"/>
                </a:solidFill>
              </a:rPr>
              <a:t>) </a:t>
            </a:r>
          </a:p>
        </p:txBody>
      </p:sp>
    </p:spTree>
    <p:extLst>
      <p:ext uri="{BB962C8B-B14F-4D97-AF65-F5344CB8AC3E}">
        <p14:creationId xmlns:p14="http://schemas.microsoft.com/office/powerpoint/2010/main" val="99275397"/>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88"/>
          <p:cNvSpPr>
            <a:spLocks noGrp="1"/>
          </p:cNvSpPr>
          <p:nvPr>
            <p:ph type="title"/>
          </p:nvPr>
        </p:nvSpPr>
        <p:spPr>
          <a:xfrm>
            <a:off x="323850" y="404813"/>
            <a:ext cx="8229600" cy="1135062"/>
          </a:xfrm>
        </p:spPr>
        <p:txBody>
          <a:bodyPr/>
          <a:lstStyle/>
          <a:p>
            <a:r>
              <a:rPr lang="el-GR" sz="2800" dirty="0">
                <a:solidFill>
                  <a:srgbClr val="FFFF00"/>
                </a:solidFill>
                <a:latin typeface="Arial" charset="0"/>
                <a:ea typeface="ＭＳ Ｐゴシック" charset="0"/>
                <a:cs typeface="ＭＳ Ｐゴシック" charset="0"/>
              </a:rPr>
              <a:t>Γεωμετρία της σύγκρουσης </a:t>
            </a:r>
            <a:r>
              <a:rPr lang="fr-FR" sz="2800" dirty="0">
                <a:solidFill>
                  <a:srgbClr val="FFFF00"/>
                </a:solidFill>
                <a:latin typeface="Arial" charset="0"/>
                <a:ea typeface="ＭＳ Ｐゴシック" charset="0"/>
                <a:cs typeface="ＭＳ Ｐゴシック" charset="0"/>
              </a:rPr>
              <a:t>Pb-Pb</a:t>
            </a:r>
          </a:p>
        </p:txBody>
      </p:sp>
      <p:sp>
        <p:nvSpPr>
          <p:cNvPr id="44035" name="Content Placeholder 90"/>
          <p:cNvSpPr>
            <a:spLocks noGrp="1"/>
          </p:cNvSpPr>
          <p:nvPr>
            <p:ph sz="half" idx="2"/>
          </p:nvPr>
        </p:nvSpPr>
        <p:spPr>
          <a:xfrm>
            <a:off x="3203575" y="2205038"/>
            <a:ext cx="5795963" cy="1590675"/>
          </a:xfrm>
        </p:spPr>
        <p:txBody>
          <a:bodyPr/>
          <a:lstStyle/>
          <a:p>
            <a:pPr marL="0" indent="0">
              <a:buFontTx/>
              <a:buNone/>
              <a:defRPr/>
            </a:pPr>
            <a:r>
              <a:rPr lang="el-GR" sz="2000" dirty="0" smtClean="0">
                <a:solidFill>
                  <a:schemeClr val="bg1"/>
                </a:solidFill>
              </a:rPr>
              <a:t>Περιφερειακή σύγκρουση </a:t>
            </a:r>
            <a:endParaRPr lang="el-GR" sz="2000" dirty="0">
              <a:solidFill>
                <a:schemeClr val="bg1"/>
              </a:solidFill>
            </a:endParaRPr>
          </a:p>
          <a:p>
            <a:pPr>
              <a:buFont typeface="Arial"/>
              <a:buChar char="•"/>
              <a:defRPr/>
            </a:pPr>
            <a:r>
              <a:rPr lang="el-GR" sz="1700" dirty="0" smtClean="0">
                <a:solidFill>
                  <a:srgbClr val="FFFF00"/>
                </a:solidFill>
              </a:rPr>
              <a:t>Μεγάλη απόσταση ανάμεσα στα κέντρα των πυρήνων</a:t>
            </a:r>
            <a:endParaRPr lang="el-GR" sz="1700" dirty="0">
              <a:solidFill>
                <a:srgbClr val="FFFF00"/>
              </a:solidFill>
            </a:endParaRPr>
          </a:p>
          <a:p>
            <a:pPr>
              <a:buFont typeface="Arial"/>
              <a:buChar char="•"/>
              <a:defRPr/>
            </a:pPr>
            <a:r>
              <a:rPr lang="el-GR" sz="1700" dirty="0" smtClean="0">
                <a:solidFill>
                  <a:srgbClr val="FFFF00"/>
                </a:solidFill>
              </a:rPr>
              <a:t>Μικρός αριθμός νουκλεονίων που συμμετέχουν </a:t>
            </a:r>
            <a:r>
              <a:rPr lang="fr-FR" sz="1700" dirty="0" smtClean="0">
                <a:solidFill>
                  <a:srgbClr val="FFFF00"/>
                </a:solidFill>
                <a:sym typeface="Wingdings" pitchFamily="2" charset="2"/>
              </a:rPr>
              <a:t> </a:t>
            </a:r>
            <a:r>
              <a:rPr lang="el-GR" sz="1700" dirty="0" smtClean="0">
                <a:solidFill>
                  <a:srgbClr val="FFFF00"/>
                </a:solidFill>
                <a:sym typeface="Wingdings" pitchFamily="2" charset="2"/>
              </a:rPr>
              <a:t>παράγονται λίγα φορτισμένα σωμάτια (μικρή πολλαπλότητα)</a:t>
            </a:r>
            <a:endParaRPr lang="en-GB" sz="1700" dirty="0" smtClean="0">
              <a:solidFill>
                <a:srgbClr val="FFFF00"/>
              </a:solidFill>
              <a:sym typeface="Wingdings" pitchFamily="2" charset="2"/>
            </a:endParaRPr>
          </a:p>
          <a:p>
            <a:pPr>
              <a:buFont typeface="Arial"/>
              <a:buChar char="•"/>
              <a:defRPr/>
            </a:pPr>
            <a:endParaRPr lang="fr-FR" sz="1700" dirty="0" smtClean="0">
              <a:sym typeface="Wingdings" pitchFamily="2" charset="2"/>
            </a:endParaRPr>
          </a:p>
          <a:p>
            <a:pPr lvl="1">
              <a:defRPr/>
            </a:pPr>
            <a:endParaRPr lang="fr-FR" sz="1700" dirty="0" smtClean="0">
              <a:sym typeface="Wingdings" pitchFamily="2" charset="2"/>
            </a:endParaRPr>
          </a:p>
          <a:p>
            <a:pPr lvl="1">
              <a:defRPr/>
            </a:pPr>
            <a:endParaRPr lang="fr-FR" sz="1600" dirty="0" smtClean="0">
              <a:sym typeface="Wingdings" pitchFamily="2" charset="2"/>
            </a:endParaRPr>
          </a:p>
          <a:p>
            <a:pPr lvl="1">
              <a:defRPr/>
            </a:pPr>
            <a:endParaRPr lang="fr-FR" sz="1600" dirty="0" smtClean="0"/>
          </a:p>
          <a:p>
            <a:pPr lvl="1">
              <a:defRPr/>
            </a:pPr>
            <a:endParaRPr lang="en-GB" sz="1600" dirty="0" smtClean="0"/>
          </a:p>
        </p:txBody>
      </p:sp>
      <p:grpSp>
        <p:nvGrpSpPr>
          <p:cNvPr id="2" name="Group 106"/>
          <p:cNvGrpSpPr>
            <a:grpSpLocks/>
          </p:cNvGrpSpPr>
          <p:nvPr/>
        </p:nvGrpSpPr>
        <p:grpSpPr bwMode="auto">
          <a:xfrm>
            <a:off x="900113" y="4276725"/>
            <a:ext cx="1746250" cy="1581150"/>
            <a:chOff x="900113" y="4276742"/>
            <a:chExt cx="1746232" cy="1581150"/>
          </a:xfrm>
        </p:grpSpPr>
        <p:grpSp>
          <p:nvGrpSpPr>
            <p:cNvPr id="32815" name="Group 104"/>
            <p:cNvGrpSpPr>
              <a:grpSpLocks/>
            </p:cNvGrpSpPr>
            <p:nvPr/>
          </p:nvGrpSpPr>
          <p:grpSpPr bwMode="auto">
            <a:xfrm>
              <a:off x="2071670" y="4276742"/>
              <a:ext cx="574675" cy="1436687"/>
              <a:chOff x="2071670" y="4276742"/>
              <a:chExt cx="574675" cy="1436687"/>
            </a:xfrm>
          </p:grpSpPr>
          <p:sp>
            <p:nvSpPr>
              <p:cNvPr id="25" name="Figura a mano libera 22"/>
              <p:cNvSpPr/>
              <p:nvPr/>
            </p:nvSpPr>
            <p:spPr bwMode="auto">
              <a:xfrm>
                <a:off x="2071676" y="4276742"/>
                <a:ext cx="574669" cy="143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26" name="Figura a mano libera 23"/>
              <p:cNvSpPr/>
              <p:nvPr/>
            </p:nvSpPr>
            <p:spPr bwMode="auto">
              <a:xfrm>
                <a:off x="2143112" y="466409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27" name="Figura a mano libera 24"/>
              <p:cNvSpPr/>
              <p:nvPr/>
            </p:nvSpPr>
            <p:spPr bwMode="auto">
              <a:xfrm>
                <a:off x="2216136" y="433230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29" name="Figura a mano libera 26"/>
              <p:cNvSpPr/>
              <p:nvPr/>
            </p:nvSpPr>
            <p:spPr bwMode="auto">
              <a:xfrm>
                <a:off x="2216136" y="449740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1" name="Figura a mano libera 28"/>
              <p:cNvSpPr/>
              <p:nvPr/>
            </p:nvSpPr>
            <p:spPr bwMode="auto">
              <a:xfrm>
                <a:off x="2287574" y="543720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2" name="Figura a mano libera 29"/>
              <p:cNvSpPr/>
              <p:nvPr/>
            </p:nvSpPr>
            <p:spPr bwMode="auto">
              <a:xfrm>
                <a:off x="2430447" y="5270517"/>
                <a:ext cx="142874"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3" name="Figura a mano libera 30"/>
              <p:cNvSpPr/>
              <p:nvPr/>
            </p:nvSpPr>
            <p:spPr bwMode="auto">
              <a:xfrm>
                <a:off x="2287574" y="521654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4" name="Figura a mano libera 31"/>
              <p:cNvSpPr/>
              <p:nvPr/>
            </p:nvSpPr>
            <p:spPr bwMode="auto">
              <a:xfrm>
                <a:off x="2430447" y="5005405"/>
                <a:ext cx="142874"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5" name="Figura a mano libera 32"/>
              <p:cNvSpPr/>
              <p:nvPr/>
            </p:nvSpPr>
            <p:spPr bwMode="auto">
              <a:xfrm>
                <a:off x="2287574" y="466409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6" name="Figura a mano libera 33"/>
              <p:cNvSpPr/>
              <p:nvPr/>
            </p:nvSpPr>
            <p:spPr bwMode="auto">
              <a:xfrm>
                <a:off x="2143112" y="4829192"/>
                <a:ext cx="142874"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7" name="Figura a mano libera 34"/>
              <p:cNvSpPr/>
              <p:nvPr/>
            </p:nvSpPr>
            <p:spPr bwMode="auto">
              <a:xfrm>
                <a:off x="2430447" y="4773630"/>
                <a:ext cx="142874"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8" name="Figura a mano libera 35"/>
              <p:cNvSpPr/>
              <p:nvPr/>
            </p:nvSpPr>
            <p:spPr bwMode="auto">
              <a:xfrm>
                <a:off x="2287574" y="4940317"/>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9" name="Figura a mano libera 36"/>
              <p:cNvSpPr/>
              <p:nvPr/>
            </p:nvSpPr>
            <p:spPr bwMode="auto">
              <a:xfrm>
                <a:off x="2143112" y="5049855"/>
                <a:ext cx="142874"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40" name="Figura a mano libera 37"/>
              <p:cNvSpPr/>
              <p:nvPr/>
            </p:nvSpPr>
            <p:spPr bwMode="auto">
              <a:xfrm>
                <a:off x="2143112" y="5270517"/>
                <a:ext cx="142874"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3" name="Figura a mano libera 25"/>
              <p:cNvSpPr/>
              <p:nvPr/>
            </p:nvSpPr>
            <p:spPr bwMode="auto">
              <a:xfrm>
                <a:off x="2359010" y="435135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4" name="Figura a mano libera 27"/>
              <p:cNvSpPr/>
              <p:nvPr/>
            </p:nvSpPr>
            <p:spPr bwMode="auto">
              <a:xfrm>
                <a:off x="2432034" y="451645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816" name="Straight Arrow Connector 55"/>
            <p:cNvCxnSpPr>
              <a:cxnSpLocks noChangeShapeType="1"/>
            </p:cNvCxnSpPr>
            <p:nvPr/>
          </p:nvCxnSpPr>
          <p:spPr bwMode="auto">
            <a:xfrm>
              <a:off x="1476375" y="5284801"/>
              <a:ext cx="574675" cy="1587"/>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cxnSp>
          <p:nvCxnSpPr>
            <p:cNvPr id="32817" name="Straight Arrow Connector 56"/>
            <p:cNvCxnSpPr>
              <a:cxnSpLocks noChangeShapeType="1"/>
            </p:cNvCxnSpPr>
            <p:nvPr/>
          </p:nvCxnSpPr>
          <p:spPr bwMode="auto">
            <a:xfrm rot="10800000" flipV="1">
              <a:off x="1500166" y="4929198"/>
              <a:ext cx="577850" cy="1588"/>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grpSp>
          <p:nvGrpSpPr>
            <p:cNvPr id="32818" name="Group 105"/>
            <p:cNvGrpSpPr>
              <a:grpSpLocks/>
            </p:cNvGrpSpPr>
            <p:nvPr/>
          </p:nvGrpSpPr>
          <p:grpSpPr bwMode="auto">
            <a:xfrm>
              <a:off x="900113" y="4421204"/>
              <a:ext cx="574675" cy="1436688"/>
              <a:chOff x="900113" y="4421204"/>
              <a:chExt cx="574675" cy="1436688"/>
            </a:xfrm>
          </p:grpSpPr>
          <p:sp>
            <p:nvSpPr>
              <p:cNvPr id="67" name="Figura a mano libera 22"/>
              <p:cNvSpPr/>
              <p:nvPr/>
            </p:nvSpPr>
            <p:spPr bwMode="auto">
              <a:xfrm rot="10800000">
                <a:off x="900113" y="4421205"/>
                <a:ext cx="574669" cy="143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8" name="Figura a mano libera 23"/>
              <p:cNvSpPr/>
              <p:nvPr/>
            </p:nvSpPr>
            <p:spPr bwMode="auto">
              <a:xfrm rot="10800000">
                <a:off x="1258884" y="531020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9" name="Figura a mano libera 24"/>
              <p:cNvSpPr/>
              <p:nvPr/>
            </p:nvSpPr>
            <p:spPr bwMode="auto">
              <a:xfrm rot="10800000">
                <a:off x="1185860" y="564199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0" name="Figura a mano libera 26"/>
              <p:cNvSpPr/>
              <p:nvPr/>
            </p:nvSpPr>
            <p:spPr bwMode="auto">
              <a:xfrm rot="10800000">
                <a:off x="1185860" y="547689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1" name="Figura a mano libera 28"/>
              <p:cNvSpPr/>
              <p:nvPr/>
            </p:nvSpPr>
            <p:spPr bwMode="auto">
              <a:xfrm rot="10800000">
                <a:off x="1114423" y="453709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2" name="Figura a mano libera 29"/>
              <p:cNvSpPr/>
              <p:nvPr/>
            </p:nvSpPr>
            <p:spPr bwMode="auto">
              <a:xfrm rot="10800000">
                <a:off x="971549" y="4695842"/>
                <a:ext cx="142874"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3" name="Figura a mano libera 30"/>
              <p:cNvSpPr/>
              <p:nvPr/>
            </p:nvSpPr>
            <p:spPr bwMode="auto">
              <a:xfrm rot="10800000">
                <a:off x="1114423" y="475775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4" name="Figura a mano libera 31"/>
              <p:cNvSpPr/>
              <p:nvPr/>
            </p:nvSpPr>
            <p:spPr bwMode="auto">
              <a:xfrm rot="10800000">
                <a:off x="971549" y="4960955"/>
                <a:ext cx="142874"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5" name="Figura a mano libera 32"/>
              <p:cNvSpPr/>
              <p:nvPr/>
            </p:nvSpPr>
            <p:spPr bwMode="auto">
              <a:xfrm rot="10800000">
                <a:off x="1114423" y="531020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6" name="Figura a mano libera 33"/>
              <p:cNvSpPr/>
              <p:nvPr/>
            </p:nvSpPr>
            <p:spPr bwMode="auto">
              <a:xfrm rot="10800000">
                <a:off x="1258884" y="5137167"/>
                <a:ext cx="142874"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7" name="Figura a mano libera 34"/>
              <p:cNvSpPr/>
              <p:nvPr/>
            </p:nvSpPr>
            <p:spPr bwMode="auto">
              <a:xfrm rot="10800000">
                <a:off x="971549" y="5192730"/>
                <a:ext cx="142874"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8" name="Figura a mano libera 35"/>
              <p:cNvSpPr/>
              <p:nvPr/>
            </p:nvSpPr>
            <p:spPr bwMode="auto">
              <a:xfrm rot="10800000">
                <a:off x="1114423" y="5033980"/>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9" name="Figura a mano libera 36"/>
              <p:cNvSpPr/>
              <p:nvPr/>
            </p:nvSpPr>
            <p:spPr bwMode="auto">
              <a:xfrm rot="10800000">
                <a:off x="1258884" y="4916505"/>
                <a:ext cx="142874"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0" name="Figura a mano libera 37"/>
              <p:cNvSpPr/>
              <p:nvPr/>
            </p:nvSpPr>
            <p:spPr bwMode="auto">
              <a:xfrm rot="10800000">
                <a:off x="1258884" y="4695842"/>
                <a:ext cx="142874"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1" name="Figura a mano libera 25"/>
              <p:cNvSpPr/>
              <p:nvPr/>
            </p:nvSpPr>
            <p:spPr bwMode="auto">
              <a:xfrm rot="10800000">
                <a:off x="1042987" y="562294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2" name="Figura a mano libera 27"/>
              <p:cNvSpPr/>
              <p:nvPr/>
            </p:nvSpPr>
            <p:spPr bwMode="auto">
              <a:xfrm rot="10800000">
                <a:off x="969962" y="545784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819" name="Straight Arrow Connector 85"/>
            <p:cNvCxnSpPr>
              <a:cxnSpLocks noChangeShapeType="1"/>
            </p:cNvCxnSpPr>
            <p:nvPr/>
          </p:nvCxnSpPr>
          <p:spPr bwMode="auto">
            <a:xfrm rot="16200000" flipH="1">
              <a:off x="1594636" y="5098275"/>
              <a:ext cx="360359" cy="22205"/>
            </a:xfrm>
            <a:prstGeom prst="straightConnector1">
              <a:avLst/>
            </a:prstGeom>
            <a:noFill/>
            <a:ln w="28575">
              <a:solidFill>
                <a:srgbClr val="FFFFFF"/>
              </a:solidFill>
              <a:round/>
              <a:headEnd type="arrow" w="med" len="med"/>
              <a:tailEnd type="arrow" w="med" len="med"/>
            </a:ln>
            <a:extLst>
              <a:ext uri="{909E8E84-426E-40dd-AFC4-6F175D3DCCD1}">
                <a14:hiddenFill xmlns:a14="http://schemas.microsoft.com/office/drawing/2010/main">
                  <a:noFill/>
                </a14:hiddenFill>
              </a:ext>
            </a:extLst>
          </p:spPr>
        </p:cxnSp>
      </p:grpSp>
      <p:grpSp>
        <p:nvGrpSpPr>
          <p:cNvPr id="5" name="Group 107"/>
          <p:cNvGrpSpPr>
            <a:grpSpLocks/>
          </p:cNvGrpSpPr>
          <p:nvPr/>
        </p:nvGrpSpPr>
        <p:grpSpPr bwMode="auto">
          <a:xfrm>
            <a:off x="900113" y="1543050"/>
            <a:ext cx="1800225" cy="2447925"/>
            <a:chOff x="900113" y="1543065"/>
            <a:chExt cx="1800225" cy="2447925"/>
          </a:xfrm>
        </p:grpSpPr>
        <p:grpSp>
          <p:nvGrpSpPr>
            <p:cNvPr id="32778" name="Group 100"/>
            <p:cNvGrpSpPr>
              <a:grpSpLocks/>
            </p:cNvGrpSpPr>
            <p:nvPr/>
          </p:nvGrpSpPr>
          <p:grpSpPr bwMode="auto">
            <a:xfrm>
              <a:off x="2125663" y="1543065"/>
              <a:ext cx="574675" cy="1435100"/>
              <a:chOff x="2125663" y="1543065"/>
              <a:chExt cx="574675" cy="1435100"/>
            </a:xfrm>
          </p:grpSpPr>
          <p:sp>
            <p:nvSpPr>
              <p:cNvPr id="47" name="Figura a mano libera 22"/>
              <p:cNvSpPr/>
              <p:nvPr/>
            </p:nvSpPr>
            <p:spPr bwMode="auto">
              <a:xfrm>
                <a:off x="2125663" y="1543065"/>
                <a:ext cx="574675" cy="143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48" name="Figura a mano libera 23"/>
              <p:cNvSpPr/>
              <p:nvPr/>
            </p:nvSpPr>
            <p:spPr bwMode="auto">
              <a:xfrm>
                <a:off x="2197100" y="1930415"/>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49" name="Figura a mano libera 24"/>
              <p:cNvSpPr/>
              <p:nvPr/>
            </p:nvSpPr>
            <p:spPr bwMode="auto">
              <a:xfrm>
                <a:off x="2270125" y="1598628"/>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0" name="Figura a mano libera 26"/>
              <p:cNvSpPr/>
              <p:nvPr/>
            </p:nvSpPr>
            <p:spPr bwMode="auto">
              <a:xfrm>
                <a:off x="2270125" y="1763728"/>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1" name="Figura a mano libera 28"/>
              <p:cNvSpPr/>
              <p:nvPr/>
            </p:nvSpPr>
            <p:spPr bwMode="auto">
              <a:xfrm>
                <a:off x="2341563" y="2701940"/>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2" name="Figura a mano libera 29"/>
              <p:cNvSpPr/>
              <p:nvPr/>
            </p:nvSpPr>
            <p:spPr bwMode="auto">
              <a:xfrm>
                <a:off x="2484438" y="2535253"/>
                <a:ext cx="142875"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3" name="Figura a mano libera 30"/>
              <p:cNvSpPr/>
              <p:nvPr/>
            </p:nvSpPr>
            <p:spPr bwMode="auto">
              <a:xfrm>
                <a:off x="2341563" y="2481278"/>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4" name="Figura a mano libera 31"/>
              <p:cNvSpPr/>
              <p:nvPr/>
            </p:nvSpPr>
            <p:spPr bwMode="auto">
              <a:xfrm>
                <a:off x="2484438" y="2270140"/>
                <a:ext cx="142875"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5" name="Figura a mano libera 32"/>
              <p:cNvSpPr/>
              <p:nvPr/>
            </p:nvSpPr>
            <p:spPr bwMode="auto">
              <a:xfrm>
                <a:off x="2341563" y="1930415"/>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6" name="Figura a mano libera 33"/>
              <p:cNvSpPr/>
              <p:nvPr/>
            </p:nvSpPr>
            <p:spPr bwMode="auto">
              <a:xfrm>
                <a:off x="2197100" y="2095515"/>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7" name="Figura a mano libera 34"/>
              <p:cNvSpPr/>
              <p:nvPr/>
            </p:nvSpPr>
            <p:spPr bwMode="auto">
              <a:xfrm>
                <a:off x="2484438" y="2039953"/>
                <a:ext cx="142875"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8" name="Figura a mano libera 35"/>
              <p:cNvSpPr/>
              <p:nvPr/>
            </p:nvSpPr>
            <p:spPr bwMode="auto">
              <a:xfrm>
                <a:off x="2341563" y="2206640"/>
                <a:ext cx="142875" cy="163513"/>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9" name="Figura a mano libera 36"/>
              <p:cNvSpPr/>
              <p:nvPr/>
            </p:nvSpPr>
            <p:spPr bwMode="auto">
              <a:xfrm>
                <a:off x="2197100" y="2314590"/>
                <a:ext cx="142875"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0" name="Figura a mano libera 37"/>
              <p:cNvSpPr/>
              <p:nvPr/>
            </p:nvSpPr>
            <p:spPr bwMode="auto">
              <a:xfrm>
                <a:off x="2197100" y="2535253"/>
                <a:ext cx="142875"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1" name="Figura a mano libera 25"/>
              <p:cNvSpPr/>
              <p:nvPr/>
            </p:nvSpPr>
            <p:spPr bwMode="auto">
              <a:xfrm>
                <a:off x="2413000" y="1617678"/>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2" name="Figura a mano libera 27"/>
              <p:cNvSpPr/>
              <p:nvPr/>
            </p:nvSpPr>
            <p:spPr bwMode="auto">
              <a:xfrm>
                <a:off x="2486025" y="1782778"/>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779" name="Straight Arrow Connector 55"/>
            <p:cNvCxnSpPr>
              <a:cxnSpLocks noChangeShapeType="1"/>
            </p:cNvCxnSpPr>
            <p:nvPr/>
          </p:nvCxnSpPr>
          <p:spPr bwMode="auto">
            <a:xfrm>
              <a:off x="1484313" y="3305190"/>
              <a:ext cx="574675" cy="1587"/>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cxnSp>
          <p:nvCxnSpPr>
            <p:cNvPr id="32780" name="Straight Arrow Connector 56"/>
            <p:cNvCxnSpPr>
              <a:cxnSpLocks noChangeShapeType="1"/>
            </p:cNvCxnSpPr>
            <p:nvPr/>
          </p:nvCxnSpPr>
          <p:spPr bwMode="auto">
            <a:xfrm rot="10800000" flipV="1">
              <a:off x="1547813" y="2260615"/>
              <a:ext cx="577850" cy="1587"/>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grpSp>
          <p:nvGrpSpPr>
            <p:cNvPr id="32781" name="Group 101"/>
            <p:cNvGrpSpPr>
              <a:grpSpLocks/>
            </p:cNvGrpSpPr>
            <p:nvPr/>
          </p:nvGrpSpPr>
          <p:grpSpPr bwMode="auto">
            <a:xfrm>
              <a:off x="900113" y="2554302"/>
              <a:ext cx="574675" cy="1436688"/>
              <a:chOff x="900113" y="2554302"/>
              <a:chExt cx="574675" cy="1436688"/>
            </a:xfrm>
          </p:grpSpPr>
          <p:sp>
            <p:nvSpPr>
              <p:cNvPr id="84" name="Figura a mano libera 22"/>
              <p:cNvSpPr/>
              <p:nvPr/>
            </p:nvSpPr>
            <p:spPr bwMode="auto">
              <a:xfrm rot="10800000">
                <a:off x="900113" y="2554303"/>
                <a:ext cx="574675" cy="143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5" name="Figura a mano libera 23"/>
              <p:cNvSpPr/>
              <p:nvPr/>
            </p:nvSpPr>
            <p:spPr bwMode="auto">
              <a:xfrm rot="10800000">
                <a:off x="1258888" y="3371865"/>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6" name="Figura a mano libera 24"/>
              <p:cNvSpPr/>
              <p:nvPr/>
            </p:nvSpPr>
            <p:spPr bwMode="auto">
              <a:xfrm rot="10800000">
                <a:off x="1185863" y="3703653"/>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7" name="Figura a mano libera 26"/>
              <p:cNvSpPr/>
              <p:nvPr/>
            </p:nvSpPr>
            <p:spPr bwMode="auto">
              <a:xfrm rot="10800000">
                <a:off x="1185863" y="3538553"/>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8" name="Figura a mano libera 28"/>
              <p:cNvSpPr/>
              <p:nvPr/>
            </p:nvSpPr>
            <p:spPr bwMode="auto">
              <a:xfrm rot="10800000">
                <a:off x="1114425" y="2598753"/>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9" name="Figura a mano libera 29"/>
              <p:cNvSpPr/>
              <p:nvPr/>
            </p:nvSpPr>
            <p:spPr bwMode="auto">
              <a:xfrm rot="10800000">
                <a:off x="971550" y="2757503"/>
                <a:ext cx="142875"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0" name="Figura a mano libera 30"/>
              <p:cNvSpPr/>
              <p:nvPr/>
            </p:nvSpPr>
            <p:spPr bwMode="auto">
              <a:xfrm rot="10800000">
                <a:off x="1114425" y="2819415"/>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1" name="Figura a mano libera 31"/>
              <p:cNvSpPr/>
              <p:nvPr/>
            </p:nvSpPr>
            <p:spPr bwMode="auto">
              <a:xfrm rot="10800000">
                <a:off x="971550" y="3022615"/>
                <a:ext cx="142875"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2" name="Figura a mano libera 32"/>
              <p:cNvSpPr/>
              <p:nvPr/>
            </p:nvSpPr>
            <p:spPr bwMode="auto">
              <a:xfrm rot="10800000">
                <a:off x="1114425" y="3371865"/>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3" name="Figura a mano libera 33"/>
              <p:cNvSpPr/>
              <p:nvPr/>
            </p:nvSpPr>
            <p:spPr bwMode="auto">
              <a:xfrm rot="10800000">
                <a:off x="1258888" y="3198828"/>
                <a:ext cx="142875"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4" name="Figura a mano libera 34"/>
              <p:cNvSpPr/>
              <p:nvPr/>
            </p:nvSpPr>
            <p:spPr bwMode="auto">
              <a:xfrm rot="10800000">
                <a:off x="971550" y="3254390"/>
                <a:ext cx="142875"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5" name="Figura a mano libera 35"/>
              <p:cNvSpPr/>
              <p:nvPr/>
            </p:nvSpPr>
            <p:spPr bwMode="auto">
              <a:xfrm rot="10800000">
                <a:off x="1114425" y="3095640"/>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6" name="Figura a mano libera 36"/>
              <p:cNvSpPr/>
              <p:nvPr/>
            </p:nvSpPr>
            <p:spPr bwMode="auto">
              <a:xfrm rot="10800000">
                <a:off x="1258888" y="2978165"/>
                <a:ext cx="142875"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7" name="Figura a mano libera 37"/>
              <p:cNvSpPr/>
              <p:nvPr/>
            </p:nvSpPr>
            <p:spPr bwMode="auto">
              <a:xfrm rot="10800000">
                <a:off x="1258888" y="2757503"/>
                <a:ext cx="142875"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8" name="Figura a mano libera 25"/>
              <p:cNvSpPr/>
              <p:nvPr/>
            </p:nvSpPr>
            <p:spPr bwMode="auto">
              <a:xfrm rot="10800000">
                <a:off x="1042988" y="3684603"/>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9" name="Figura a mano libera 27"/>
              <p:cNvSpPr/>
              <p:nvPr/>
            </p:nvSpPr>
            <p:spPr bwMode="auto">
              <a:xfrm rot="10800000">
                <a:off x="969963" y="3519503"/>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782" name="Straight Arrow Connector 85"/>
            <p:cNvCxnSpPr>
              <a:cxnSpLocks noChangeShapeType="1"/>
            </p:cNvCxnSpPr>
            <p:nvPr/>
          </p:nvCxnSpPr>
          <p:spPr bwMode="auto">
            <a:xfrm rot="5400000">
              <a:off x="1259681" y="2766234"/>
              <a:ext cx="1008063" cy="0"/>
            </a:xfrm>
            <a:prstGeom prst="straightConnector1">
              <a:avLst/>
            </a:prstGeom>
            <a:noFill/>
            <a:ln w="38100">
              <a:solidFill>
                <a:srgbClr val="FFFFFF"/>
              </a:solidFill>
              <a:round/>
              <a:headEnd type="arrow" w="med" len="med"/>
              <a:tailEnd type="arrow" w="med" len="med"/>
            </a:ln>
            <a:extLst>
              <a:ext uri="{909E8E84-426E-40dd-AFC4-6F175D3DCCD1}">
                <a14:hiddenFill xmlns:a14="http://schemas.microsoft.com/office/drawing/2010/main">
                  <a:noFill/>
                </a14:hiddenFill>
              </a:ext>
            </a:extLst>
          </p:spPr>
        </p:cxnSp>
      </p:grpSp>
      <p:sp>
        <p:nvSpPr>
          <p:cNvPr id="32774" name="Content Placeholder 90"/>
          <p:cNvSpPr>
            <a:spLocks noGrp="1"/>
          </p:cNvSpPr>
          <p:nvPr>
            <p:ph sz="half" idx="2"/>
          </p:nvPr>
        </p:nvSpPr>
        <p:spPr>
          <a:xfrm>
            <a:off x="3286125" y="5732463"/>
            <a:ext cx="5857875" cy="277812"/>
          </a:xfrm>
        </p:spPr>
        <p:txBody>
          <a:bodyPr>
            <a:normAutofit fontScale="92500" lnSpcReduction="20000"/>
          </a:bodyPr>
          <a:lstStyle/>
          <a:p>
            <a:pPr lvl="1">
              <a:buFontTx/>
              <a:buNone/>
            </a:pPr>
            <a:endParaRPr lang="fr-FR" sz="1600">
              <a:latin typeface="Arial" charset="0"/>
              <a:ea typeface="ＭＳ Ｐゴシック" charset="0"/>
              <a:sym typeface="Wingdings" charset="0"/>
            </a:endParaRPr>
          </a:p>
        </p:txBody>
      </p:sp>
      <p:sp>
        <p:nvSpPr>
          <p:cNvPr id="101" name="Content Placeholder 90"/>
          <p:cNvSpPr>
            <a:spLocks noGrp="1"/>
          </p:cNvSpPr>
          <p:nvPr>
            <p:ph sz="half" idx="2"/>
          </p:nvPr>
        </p:nvSpPr>
        <p:spPr>
          <a:xfrm>
            <a:off x="3355975" y="4214813"/>
            <a:ext cx="5795963" cy="1590675"/>
          </a:xfrm>
        </p:spPr>
        <p:txBody>
          <a:bodyPr/>
          <a:lstStyle/>
          <a:p>
            <a:pPr marL="0" indent="0">
              <a:buFontTx/>
              <a:buNone/>
              <a:defRPr/>
            </a:pPr>
            <a:r>
              <a:rPr lang="el-GR" sz="2000" dirty="0" smtClean="0">
                <a:solidFill>
                  <a:schemeClr val="bg1"/>
                </a:solidFill>
              </a:rPr>
              <a:t>Κεντρική σύγκρουση </a:t>
            </a:r>
            <a:endParaRPr lang="el-GR" sz="2000" dirty="0">
              <a:solidFill>
                <a:schemeClr val="bg1"/>
              </a:solidFill>
            </a:endParaRPr>
          </a:p>
          <a:p>
            <a:pPr>
              <a:buFont typeface="Arial"/>
              <a:buChar char="•"/>
              <a:defRPr/>
            </a:pPr>
            <a:r>
              <a:rPr lang="el-GR" sz="1700" dirty="0" smtClean="0">
                <a:solidFill>
                  <a:srgbClr val="FFFF00"/>
                </a:solidFill>
              </a:rPr>
              <a:t>Μικρή απόσταση ανάμεσα στα κέντρα των πυρήνων</a:t>
            </a:r>
            <a:endParaRPr lang="el-GR" sz="1700" dirty="0">
              <a:solidFill>
                <a:srgbClr val="FFFF00"/>
              </a:solidFill>
            </a:endParaRPr>
          </a:p>
          <a:p>
            <a:pPr>
              <a:buFont typeface="Arial"/>
              <a:buChar char="•"/>
              <a:defRPr/>
            </a:pPr>
            <a:r>
              <a:rPr lang="el-GR" sz="1700" dirty="0" smtClean="0">
                <a:solidFill>
                  <a:srgbClr val="FFFF00"/>
                </a:solidFill>
              </a:rPr>
              <a:t>Μεγάλος αριθμός νουκλεονίων που συμμετέχουν </a:t>
            </a:r>
            <a:r>
              <a:rPr lang="fr-FR" sz="1700" dirty="0" smtClean="0">
                <a:solidFill>
                  <a:srgbClr val="FFFF00"/>
                </a:solidFill>
                <a:sym typeface="Wingdings" pitchFamily="2" charset="2"/>
              </a:rPr>
              <a:t> </a:t>
            </a:r>
            <a:r>
              <a:rPr lang="el-GR" sz="1700" dirty="0" smtClean="0">
                <a:solidFill>
                  <a:srgbClr val="FFFF00"/>
                </a:solidFill>
                <a:sym typeface="Wingdings" pitchFamily="2" charset="2"/>
              </a:rPr>
              <a:t>παράγονται πολλά φορτισμένα σωμάτια (με</a:t>
            </a:r>
            <a:r>
              <a:rPr lang="el-GR" sz="1700" dirty="0" smtClean="0">
                <a:solidFill>
                  <a:srgbClr val="FFFF00"/>
                </a:solidFill>
              </a:rPr>
              <a:t>γάλη</a:t>
            </a:r>
            <a:r>
              <a:rPr lang="el-GR" sz="1700" dirty="0" smtClean="0">
                <a:solidFill>
                  <a:srgbClr val="FFFF00"/>
                </a:solidFill>
                <a:sym typeface="Wingdings" pitchFamily="2" charset="2"/>
              </a:rPr>
              <a:t> πολλαπλότητα)</a:t>
            </a:r>
            <a:endParaRPr lang="en-GB" sz="1700" dirty="0" smtClean="0">
              <a:solidFill>
                <a:srgbClr val="FFFF00"/>
              </a:solidFill>
              <a:sym typeface="Wingdings" pitchFamily="2" charset="2"/>
            </a:endParaRPr>
          </a:p>
        </p:txBody>
      </p:sp>
      <p:sp>
        <p:nvSpPr>
          <p:cNvPr id="4" name="Date Placeholder 3"/>
          <p:cNvSpPr>
            <a:spLocks noGrp="1"/>
          </p:cNvSpPr>
          <p:nvPr>
            <p:ph type="dt" sz="half" idx="10"/>
          </p:nvPr>
        </p:nvSpPr>
        <p:spPr/>
        <p:txBody>
          <a:bodyPr/>
          <a:lstStyle/>
          <a:p>
            <a:r>
              <a:rPr lang="en-GB" smtClean="0"/>
              <a:t>CERN 17.3.2015 </a:t>
            </a:r>
            <a:endParaRPr lang="fr-FR"/>
          </a:p>
        </p:txBody>
      </p:sp>
      <p:sp>
        <p:nvSpPr>
          <p:cNvPr id="6" name="Footer Placeholder 5"/>
          <p:cNvSpPr>
            <a:spLocks noGrp="1"/>
          </p:cNvSpPr>
          <p:nvPr>
            <p:ph type="ftr" sz="quarter" idx="11"/>
          </p:nvPr>
        </p:nvSpPr>
        <p:spPr/>
        <p:txBody>
          <a:bodyPr/>
          <a:lstStyle/>
          <a:p>
            <a:r>
              <a:rPr lang="el-GR" smtClean="0"/>
              <a:t>Δέσποινα Χατζηφωτιάδου</a:t>
            </a:r>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45</a:t>
            </a:fld>
            <a:endParaRPr lang="fr-FR"/>
          </a:p>
        </p:txBody>
      </p:sp>
    </p:spTree>
    <p:extLst>
      <p:ext uri="{BB962C8B-B14F-4D97-AF65-F5344CB8AC3E}">
        <p14:creationId xmlns:p14="http://schemas.microsoft.com/office/powerpoint/2010/main" val="28509990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4035">
                                            <p:txEl>
                                              <p:pRg st="0" end="0"/>
                                            </p:txEl>
                                          </p:spTgt>
                                        </p:tgtEl>
                                        <p:attrNameLst>
                                          <p:attrName>style.visibility</p:attrName>
                                        </p:attrNameLst>
                                      </p:cBhvr>
                                      <p:to>
                                        <p:strVal val="visible"/>
                                      </p:to>
                                    </p:set>
                                    <p:animEffect transition="in" filter="box(in)">
                                      <p:cBhvr>
                                        <p:cTn id="12" dur="500"/>
                                        <p:tgtEl>
                                          <p:spTgt spid="4403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4035">
                                            <p:txEl>
                                              <p:pRg st="1" end="1"/>
                                            </p:txEl>
                                          </p:spTgt>
                                        </p:tgtEl>
                                        <p:attrNameLst>
                                          <p:attrName>style.visibility</p:attrName>
                                        </p:attrNameLst>
                                      </p:cBhvr>
                                      <p:to>
                                        <p:strVal val="visible"/>
                                      </p:to>
                                    </p:set>
                                    <p:animEffect transition="in" filter="box(in)">
                                      <p:cBhvr>
                                        <p:cTn id="17" dur="500"/>
                                        <p:tgtEl>
                                          <p:spTgt spid="4403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4035">
                                            <p:txEl>
                                              <p:pRg st="2" end="2"/>
                                            </p:txEl>
                                          </p:spTgt>
                                        </p:tgtEl>
                                        <p:attrNameLst>
                                          <p:attrName>style.visibility</p:attrName>
                                        </p:attrNameLst>
                                      </p:cBhvr>
                                      <p:to>
                                        <p:strVal val="visible"/>
                                      </p:to>
                                    </p:set>
                                    <p:animEffect transition="in" filter="box(in)">
                                      <p:cBhvr>
                                        <p:cTn id="22" dur="500"/>
                                        <p:tgtEl>
                                          <p:spTgt spid="44035">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box(in)">
                                      <p:cBhvr>
                                        <p:cTn id="27" dur="500"/>
                                        <p:tgtEl>
                                          <p:spTgt spid="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01">
                                            <p:txEl>
                                              <p:pRg st="0" end="0"/>
                                            </p:txEl>
                                          </p:spTgt>
                                        </p:tgtEl>
                                        <p:attrNameLst>
                                          <p:attrName>style.visibility</p:attrName>
                                        </p:attrNameLst>
                                      </p:cBhvr>
                                      <p:to>
                                        <p:strVal val="visible"/>
                                      </p:to>
                                    </p:set>
                                    <p:animEffect transition="in" filter="box(in)">
                                      <p:cBhvr>
                                        <p:cTn id="32" dur="500"/>
                                        <p:tgtEl>
                                          <p:spTgt spid="101">
                                            <p:txEl>
                                              <p:pRg st="0" end="0"/>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01">
                                            <p:txEl>
                                              <p:pRg st="1" end="1"/>
                                            </p:txEl>
                                          </p:spTgt>
                                        </p:tgtEl>
                                        <p:attrNameLst>
                                          <p:attrName>style.visibility</p:attrName>
                                        </p:attrNameLst>
                                      </p:cBhvr>
                                      <p:to>
                                        <p:strVal val="visible"/>
                                      </p:to>
                                    </p:set>
                                    <p:animEffect transition="in" filter="box(in)">
                                      <p:cBhvr>
                                        <p:cTn id="37" dur="500"/>
                                        <p:tgtEl>
                                          <p:spTgt spid="101">
                                            <p:txEl>
                                              <p:pRg st="1" end="1"/>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01">
                                            <p:txEl>
                                              <p:pRg st="2" end="2"/>
                                            </p:txEl>
                                          </p:spTgt>
                                        </p:tgtEl>
                                        <p:attrNameLst>
                                          <p:attrName>style.visibility</p:attrName>
                                        </p:attrNameLst>
                                      </p:cBhvr>
                                      <p:to>
                                        <p:strVal val="visible"/>
                                      </p:to>
                                    </p:set>
                                    <p:animEffect transition="in" filter="box(in)">
                                      <p:cBhvr>
                                        <p:cTn id="42" dur="500"/>
                                        <p:tgtEl>
                                          <p:spTgt spid="10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P spid="101"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6"/>
          <p:cNvPicPr>
            <a:picLocks noChangeAspect="1" noChangeArrowheads="1"/>
          </p:cNvPicPr>
          <p:nvPr/>
        </p:nvPicPr>
        <p:blipFill>
          <a:blip r:embed="rId2">
            <a:extLst>
              <a:ext uri="{28A0092B-C50C-407E-A947-70E740481C1C}">
                <a14:useLocalDpi xmlns:a14="http://schemas.microsoft.com/office/drawing/2010/main" val="0"/>
              </a:ext>
            </a:extLst>
          </a:blip>
          <a:srcRect r="5148"/>
          <a:stretch>
            <a:fillRect/>
          </a:stretch>
        </p:blipFill>
        <p:spPr bwMode="auto">
          <a:xfrm>
            <a:off x="4494213" y="1836738"/>
            <a:ext cx="4649787"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9" name="Content Placeholder 90"/>
          <p:cNvSpPr>
            <a:spLocks noGrp="1"/>
          </p:cNvSpPr>
          <p:nvPr>
            <p:ph sz="half" idx="2"/>
          </p:nvPr>
        </p:nvSpPr>
        <p:spPr>
          <a:xfrm>
            <a:off x="20638" y="2133600"/>
            <a:ext cx="4537075" cy="2011363"/>
          </a:xfrm>
        </p:spPr>
        <p:txBody>
          <a:bodyPr/>
          <a:lstStyle/>
          <a:p>
            <a:pPr>
              <a:buFontTx/>
              <a:buNone/>
              <a:defRPr/>
            </a:pPr>
            <a:r>
              <a:rPr lang="fr-FR" sz="2000" dirty="0" smtClean="0"/>
              <a:t>	</a:t>
            </a:r>
            <a:r>
              <a:rPr lang="el-GR" sz="1800" dirty="0" smtClean="0">
                <a:solidFill>
                  <a:srgbClr val="FFFF00"/>
                </a:solidFill>
                <a:effectLst>
                  <a:outerShdw blurRad="38100" dist="38100" dir="2700000" algn="tl">
                    <a:srgbClr val="000000">
                      <a:alpha val="43137"/>
                    </a:srgbClr>
                  </a:outerShdw>
                </a:effectLst>
              </a:rPr>
              <a:t>Κατανομή πλάτους σήματος σε πλαστικούς σπινθηριστές</a:t>
            </a:r>
            <a:r>
              <a:rPr lang="fr-FR" sz="1800" dirty="0" smtClean="0">
                <a:solidFill>
                  <a:srgbClr val="FFFF00"/>
                </a:solidFill>
                <a:effectLst>
                  <a:outerShdw blurRad="38100" dist="38100" dir="2700000" algn="tl">
                    <a:srgbClr val="000000">
                      <a:alpha val="43137"/>
                    </a:srgbClr>
                  </a:outerShdw>
                </a:effectLst>
              </a:rPr>
              <a:t> V0 </a:t>
            </a:r>
          </a:p>
          <a:p>
            <a:pPr>
              <a:buFontTx/>
              <a:buNone/>
              <a:defRPr/>
            </a:pPr>
            <a:r>
              <a:rPr lang="fr-FR" sz="1800" dirty="0" smtClean="0">
                <a:solidFill>
                  <a:srgbClr val="FFFF00"/>
                </a:solidFill>
                <a:effectLst>
                  <a:outerShdw blurRad="38100" dist="38100" dir="2700000" algn="tl">
                    <a:srgbClr val="000000">
                      <a:alpha val="43137"/>
                    </a:srgbClr>
                  </a:outerShdw>
                </a:effectLst>
              </a:rPr>
              <a:t>	</a:t>
            </a:r>
            <a:r>
              <a:rPr lang="el-GR" sz="1800" dirty="0" smtClean="0">
                <a:solidFill>
                  <a:srgbClr val="FFFF00"/>
                </a:solidFill>
                <a:effectLst>
                  <a:outerShdw blurRad="38100" dist="38100" dir="2700000" algn="tl">
                    <a:srgbClr val="000000">
                      <a:alpha val="43137"/>
                    </a:srgbClr>
                  </a:outerShdw>
                </a:effectLst>
              </a:rPr>
              <a:t>περιγράφεται με ένα απλό μοντέλο </a:t>
            </a:r>
            <a:r>
              <a:rPr lang="fr-FR" sz="1800" dirty="0" smtClean="0">
                <a:solidFill>
                  <a:srgbClr val="FFFF00"/>
                </a:solidFill>
                <a:effectLst>
                  <a:outerShdw blurRad="38100" dist="38100" dir="2700000" algn="tl">
                    <a:srgbClr val="000000">
                      <a:alpha val="43137"/>
                    </a:srgbClr>
                  </a:outerShdw>
                </a:effectLst>
              </a:rPr>
              <a:t>(Glauber</a:t>
            </a:r>
            <a:r>
              <a:rPr lang="el-GR" sz="1800" dirty="0" smtClean="0">
                <a:effectLst>
                  <a:outerShdw blurRad="38100" dist="38100" dir="2700000" algn="tl">
                    <a:srgbClr val="000000">
                      <a:alpha val="43137"/>
                    </a:srgbClr>
                  </a:outerShdw>
                </a:effectLst>
              </a:rPr>
              <a:t>, </a:t>
            </a:r>
            <a:r>
              <a:rPr lang="el-GR" sz="1800" dirty="0" smtClean="0">
                <a:solidFill>
                  <a:srgbClr val="FF0000"/>
                </a:solidFill>
                <a:effectLst>
                  <a:outerShdw blurRad="38100" dist="38100" dir="2700000" algn="tl">
                    <a:srgbClr val="000000">
                      <a:alpha val="43137"/>
                    </a:srgbClr>
                  </a:outerShdw>
                </a:effectLst>
              </a:rPr>
              <a:t>κόκκινη γραμμή</a:t>
            </a:r>
            <a:r>
              <a:rPr lang="el-GR" sz="1800" dirty="0" smtClean="0">
                <a:solidFill>
                  <a:srgbClr val="FFFF00"/>
                </a:solidFill>
                <a:effectLst>
                  <a:outerShdw blurRad="38100" dist="38100" dir="2700000" algn="tl">
                    <a:srgbClr val="000000">
                      <a:alpha val="43137"/>
                    </a:srgbClr>
                  </a:outerShdw>
                </a:effectLst>
              </a:rPr>
              <a:t>).</a:t>
            </a:r>
            <a:endParaRPr lang="fr-FR" sz="1800" dirty="0" smtClean="0">
              <a:solidFill>
                <a:srgbClr val="FFFF00"/>
              </a:solidFill>
              <a:effectLst>
                <a:outerShdw blurRad="38100" dist="38100" dir="2700000" algn="tl">
                  <a:srgbClr val="000000">
                    <a:alpha val="43137"/>
                  </a:srgbClr>
                </a:outerShdw>
              </a:effectLst>
            </a:endParaRPr>
          </a:p>
          <a:p>
            <a:pPr lvl="2">
              <a:buFontTx/>
              <a:buNone/>
              <a:defRPr/>
            </a:pPr>
            <a:r>
              <a:rPr lang="en-GB" sz="1800" dirty="0" smtClean="0">
                <a:effectLst>
                  <a:outerShdw blurRad="38100" dist="38100" dir="2700000" algn="tl">
                    <a:srgbClr val="000000">
                      <a:alpha val="43137"/>
                    </a:srgbClr>
                  </a:outerShdw>
                </a:effectLst>
              </a:rPr>
              <a:t>	</a:t>
            </a:r>
          </a:p>
        </p:txBody>
      </p:sp>
      <p:sp>
        <p:nvSpPr>
          <p:cNvPr id="45070" name="TextBox 98"/>
          <p:cNvSpPr txBox="1">
            <a:spLocks noChangeArrowheads="1"/>
          </p:cNvSpPr>
          <p:nvPr/>
        </p:nvSpPr>
        <p:spPr bwMode="auto">
          <a:xfrm>
            <a:off x="7667625" y="5084763"/>
            <a:ext cx="1227138" cy="400050"/>
          </a:xfrm>
          <a:prstGeom prst="rect">
            <a:avLst/>
          </a:prstGeom>
          <a:noFill/>
          <a:ln w="9525">
            <a:noFill/>
            <a:miter lim="800000"/>
            <a:headEnd/>
            <a:tailEnd/>
          </a:ln>
        </p:spPr>
        <p:txBody>
          <a:bodyPr wrap="none">
            <a:spAutoFit/>
          </a:bodyPr>
          <a:lstStyle/>
          <a:p>
            <a:pPr>
              <a:defRPr/>
            </a:pPr>
            <a:r>
              <a:rPr lang="el-GR" sz="2000" b="0" dirty="0">
                <a:solidFill>
                  <a:srgbClr val="FF0000"/>
                </a:solidFill>
                <a:latin typeface="+mj-lt"/>
              </a:rPr>
              <a:t>κεντρικές</a:t>
            </a:r>
            <a:endParaRPr lang="fr-FR" sz="2000" b="0" dirty="0">
              <a:solidFill>
                <a:srgbClr val="FF0000"/>
              </a:solidFill>
              <a:latin typeface="+mj-lt"/>
            </a:endParaRPr>
          </a:p>
        </p:txBody>
      </p:sp>
      <p:sp>
        <p:nvSpPr>
          <p:cNvPr id="45071" name="TextBox 99"/>
          <p:cNvSpPr txBox="1">
            <a:spLocks noChangeArrowheads="1"/>
          </p:cNvSpPr>
          <p:nvPr/>
        </p:nvSpPr>
        <p:spPr bwMode="auto">
          <a:xfrm>
            <a:off x="5135563" y="5084763"/>
            <a:ext cx="1790700" cy="400050"/>
          </a:xfrm>
          <a:prstGeom prst="rect">
            <a:avLst/>
          </a:prstGeom>
          <a:noFill/>
          <a:ln w="9525">
            <a:noFill/>
            <a:miter lim="800000"/>
            <a:headEnd/>
            <a:tailEnd/>
          </a:ln>
        </p:spPr>
        <p:txBody>
          <a:bodyPr wrap="none">
            <a:spAutoFit/>
          </a:bodyPr>
          <a:lstStyle/>
          <a:p>
            <a:pPr>
              <a:defRPr/>
            </a:pPr>
            <a:r>
              <a:rPr lang="el-GR" sz="2000" b="0" dirty="0">
                <a:solidFill>
                  <a:srgbClr val="FF0000"/>
                </a:solidFill>
                <a:latin typeface="+mj-lt"/>
              </a:rPr>
              <a:t>περιφερειακές</a:t>
            </a:r>
            <a:endParaRPr lang="fr-FR" sz="2000" b="0" dirty="0">
              <a:solidFill>
                <a:srgbClr val="FF0000"/>
              </a:solidFill>
              <a:latin typeface="+mj-lt"/>
            </a:endParaRPr>
          </a:p>
        </p:txBody>
      </p:sp>
      <p:sp>
        <p:nvSpPr>
          <p:cNvPr id="34822" name="Oval 9"/>
          <p:cNvSpPr>
            <a:spLocks noChangeArrowheads="1"/>
          </p:cNvSpPr>
          <p:nvPr/>
        </p:nvSpPr>
        <p:spPr bwMode="auto">
          <a:xfrm>
            <a:off x="8007350" y="4664075"/>
            <a:ext cx="395288" cy="395288"/>
          </a:xfrm>
          <a:prstGeom prst="ellipse">
            <a:avLst/>
          </a:prstGeom>
          <a:solidFill>
            <a:srgbClr val="FFCC00"/>
          </a:solidFill>
          <a:ln w="9525">
            <a:solidFill>
              <a:schemeClr val="tx1"/>
            </a:solidFill>
            <a:round/>
            <a:headEnd/>
            <a:tailEnd/>
          </a:ln>
        </p:spPr>
        <p:txBody>
          <a:bodyPr wrap="none" lIns="92075" tIns="46038" rIns="92075" bIns="46038" anchor="ctr">
            <a:spAutoFit/>
          </a:bodyPr>
          <a:lstStyle/>
          <a:p>
            <a:endParaRPr lang="en-GB"/>
          </a:p>
        </p:txBody>
      </p:sp>
      <p:sp>
        <p:nvSpPr>
          <p:cNvPr id="34823" name="Oval 10"/>
          <p:cNvSpPr>
            <a:spLocks noChangeArrowheads="1"/>
          </p:cNvSpPr>
          <p:nvPr/>
        </p:nvSpPr>
        <p:spPr bwMode="auto">
          <a:xfrm>
            <a:off x="8110538" y="4662488"/>
            <a:ext cx="395287" cy="395287"/>
          </a:xfrm>
          <a:prstGeom prst="ellipse">
            <a:avLst/>
          </a:prstGeom>
          <a:solidFill>
            <a:srgbClr val="CCFFCC">
              <a:alpha val="54901"/>
            </a:srgbClr>
          </a:solidFill>
          <a:ln w="9525">
            <a:solidFill>
              <a:schemeClr val="tx1"/>
            </a:solidFill>
            <a:round/>
            <a:headEnd/>
            <a:tailEnd/>
          </a:ln>
        </p:spPr>
        <p:txBody>
          <a:bodyPr wrap="none" lIns="92075" tIns="46038" rIns="92075" bIns="46038" anchor="ctr">
            <a:spAutoFit/>
          </a:bodyPr>
          <a:lstStyle/>
          <a:p>
            <a:endParaRPr lang="en-GB"/>
          </a:p>
        </p:txBody>
      </p:sp>
      <p:sp>
        <p:nvSpPr>
          <p:cNvPr id="34824" name="Oval 9"/>
          <p:cNvSpPr>
            <a:spLocks noChangeArrowheads="1"/>
          </p:cNvSpPr>
          <p:nvPr/>
        </p:nvSpPr>
        <p:spPr bwMode="auto">
          <a:xfrm>
            <a:off x="5351463" y="4675188"/>
            <a:ext cx="395287" cy="395287"/>
          </a:xfrm>
          <a:prstGeom prst="ellipse">
            <a:avLst/>
          </a:prstGeom>
          <a:solidFill>
            <a:srgbClr val="FFCC00"/>
          </a:solidFill>
          <a:ln w="9525">
            <a:solidFill>
              <a:schemeClr val="tx1"/>
            </a:solidFill>
            <a:round/>
            <a:headEnd/>
            <a:tailEnd/>
          </a:ln>
        </p:spPr>
        <p:txBody>
          <a:bodyPr wrap="none" lIns="92075" tIns="46038" rIns="92075" bIns="46038" anchor="ctr">
            <a:spAutoFit/>
          </a:bodyPr>
          <a:lstStyle/>
          <a:p>
            <a:endParaRPr lang="en-GB"/>
          </a:p>
        </p:txBody>
      </p:sp>
      <p:sp>
        <p:nvSpPr>
          <p:cNvPr id="34825" name="Oval 10"/>
          <p:cNvSpPr>
            <a:spLocks noChangeArrowheads="1"/>
          </p:cNvSpPr>
          <p:nvPr/>
        </p:nvSpPr>
        <p:spPr bwMode="auto">
          <a:xfrm>
            <a:off x="5603875" y="4673600"/>
            <a:ext cx="395288" cy="395288"/>
          </a:xfrm>
          <a:prstGeom prst="ellipse">
            <a:avLst/>
          </a:prstGeom>
          <a:solidFill>
            <a:srgbClr val="CCFFCC">
              <a:alpha val="54901"/>
            </a:srgbClr>
          </a:solidFill>
          <a:ln w="9525">
            <a:solidFill>
              <a:schemeClr val="tx1"/>
            </a:solidFill>
            <a:round/>
            <a:headEnd/>
            <a:tailEnd/>
          </a:ln>
        </p:spPr>
        <p:txBody>
          <a:bodyPr wrap="none" lIns="92075" tIns="46038" rIns="92075" bIns="46038" anchor="ctr">
            <a:spAutoFit/>
          </a:bodyPr>
          <a:lstStyle/>
          <a:p>
            <a:endParaRPr lang="en-GB"/>
          </a:p>
        </p:txBody>
      </p:sp>
      <p:cxnSp>
        <p:nvCxnSpPr>
          <p:cNvPr id="34826" name="Straight Arrow Connector 96"/>
          <p:cNvCxnSpPr>
            <a:cxnSpLocks noChangeShapeType="1"/>
          </p:cNvCxnSpPr>
          <p:nvPr/>
        </p:nvCxnSpPr>
        <p:spPr bwMode="auto">
          <a:xfrm>
            <a:off x="2916238" y="3429000"/>
            <a:ext cx="1655762" cy="1588"/>
          </a:xfrm>
          <a:prstGeom prst="straightConnector1">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cxnSp>
      <p:sp>
        <p:nvSpPr>
          <p:cNvPr id="34827" name="Title 88"/>
          <p:cNvSpPr>
            <a:spLocks noGrp="1"/>
          </p:cNvSpPr>
          <p:nvPr>
            <p:ph type="title"/>
          </p:nvPr>
        </p:nvSpPr>
        <p:spPr/>
        <p:txBody>
          <a:bodyPr/>
          <a:lstStyle/>
          <a:p>
            <a:r>
              <a:rPr lang="el-GR" sz="2800" dirty="0">
                <a:solidFill>
                  <a:srgbClr val="FFFF00"/>
                </a:solidFill>
                <a:latin typeface="Arial" charset="0"/>
                <a:ea typeface="ＭＳ Ｐゴシック" charset="0"/>
                <a:cs typeface="ＭＳ Ｐゴシック" charset="0"/>
              </a:rPr>
              <a:t>Γεωμετρία της σύγκρουσης </a:t>
            </a:r>
            <a:r>
              <a:rPr lang="fr-FR" sz="2800" dirty="0">
                <a:solidFill>
                  <a:srgbClr val="FFFF00"/>
                </a:solidFill>
                <a:latin typeface="Arial" charset="0"/>
                <a:ea typeface="ＭＳ Ｐゴシック" charset="0"/>
                <a:cs typeface="ＭＳ Ｐゴシック" charset="0"/>
              </a:rPr>
              <a:t>Pb-Pb</a:t>
            </a:r>
          </a:p>
        </p:txBody>
      </p:sp>
      <p:pic>
        <p:nvPicPr>
          <p:cNvPr id="34828" name="Picture 9" descr="npart.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950" y="4186934"/>
            <a:ext cx="4252913" cy="226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p:cNvSpPr>
            <a:spLocks noGrp="1"/>
          </p:cNvSpPr>
          <p:nvPr>
            <p:ph type="dt" sz="half" idx="10"/>
          </p:nvPr>
        </p:nvSpPr>
        <p:spPr/>
        <p:txBody>
          <a:bodyPr/>
          <a:lstStyle/>
          <a:p>
            <a:r>
              <a:rPr lang="en-GB" smtClean="0"/>
              <a:t>CERN 17.3.2015 </a:t>
            </a:r>
            <a:endParaRPr lang="fr-FR"/>
          </a:p>
        </p:txBody>
      </p:sp>
      <p:sp>
        <p:nvSpPr>
          <p:cNvPr id="4" name="Footer Placeholder 3"/>
          <p:cNvSpPr>
            <a:spLocks noGrp="1"/>
          </p:cNvSpPr>
          <p:nvPr>
            <p:ph type="ftr" sz="quarter" idx="11"/>
          </p:nvPr>
        </p:nvSpPr>
        <p:spPr/>
        <p:txBody>
          <a:bodyPr/>
          <a:lstStyle/>
          <a:p>
            <a:r>
              <a:rPr lang="el-GR" smtClean="0"/>
              <a:t>Δέσποινα Χατζηφωτιάδου</a:t>
            </a:r>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46</a:t>
            </a:fld>
            <a:endParaRPr lang="fr-FR"/>
          </a:p>
        </p:txBody>
      </p:sp>
    </p:spTree>
    <p:extLst>
      <p:ext uri="{BB962C8B-B14F-4D97-AF65-F5344CB8AC3E}">
        <p14:creationId xmlns:p14="http://schemas.microsoft.com/office/powerpoint/2010/main" val="31411191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434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2238"/>
            <a:ext cx="8229600" cy="715962"/>
          </a:xfrm>
        </p:spPr>
        <p:txBody>
          <a:bodyPr>
            <a:normAutofit/>
          </a:bodyPr>
          <a:lstStyle/>
          <a:p>
            <a:r>
              <a:rPr lang="en-US" sz="3600" dirty="0" smtClean="0">
                <a:solidFill>
                  <a:srgbClr val="FFFF00"/>
                </a:solidFill>
              </a:rPr>
              <a:t>Kinematical variables</a:t>
            </a:r>
            <a:endParaRPr lang="it-IT" sz="3600" dirty="0">
              <a:solidFill>
                <a:srgbClr val="FFFF00"/>
              </a:solidFill>
            </a:endParaRPr>
          </a:p>
        </p:txBody>
      </p:sp>
      <p:sp>
        <p:nvSpPr>
          <p:cNvPr id="3" name="Slide Number Placeholder 2"/>
          <p:cNvSpPr>
            <a:spLocks noGrp="1"/>
          </p:cNvSpPr>
          <p:nvPr>
            <p:ph type="sldNum" sz="quarter" idx="12"/>
          </p:nvPr>
        </p:nvSpPr>
        <p:spPr/>
        <p:txBody>
          <a:bodyPr/>
          <a:lstStyle/>
          <a:p>
            <a:fld id="{2ECB6429-3E7F-467F-940C-DF45ED45ABB3}" type="slidenum">
              <a:rPr lang="it-IT" smtClean="0">
                <a:solidFill>
                  <a:srgbClr val="000000"/>
                </a:solidFill>
              </a:rPr>
              <a:pPr/>
              <a:t>47</a:t>
            </a:fld>
            <a:endParaRPr lang="it-IT">
              <a:solidFill>
                <a:srgbClr val="000000"/>
              </a:solidFil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890764980"/>
              </p:ext>
            </p:extLst>
          </p:nvPr>
        </p:nvGraphicFramePr>
        <p:xfrm>
          <a:off x="1981200" y="1752600"/>
          <a:ext cx="1947863" cy="852487"/>
        </p:xfrm>
        <a:graphic>
          <a:graphicData uri="http://schemas.openxmlformats.org/presentationml/2006/ole">
            <mc:AlternateContent xmlns:mc="http://schemas.openxmlformats.org/markup-compatibility/2006">
              <mc:Choice xmlns:v="urn:schemas-microsoft-com:vml" Requires="v">
                <p:oleObj spid="_x0000_s60495" name="Equation" r:id="rId3" imgW="1104840" imgH="482400" progId="Equation.3">
                  <p:embed/>
                </p:oleObj>
              </mc:Choice>
              <mc:Fallback>
                <p:oleObj name="Equation" r:id="rId3" imgW="1104840" imgH="482400" progId="Equation.3">
                  <p:embed/>
                  <p:pic>
                    <p:nvPicPr>
                      <p:cNvPr id="0" name=""/>
                      <p:cNvPicPr>
                        <a:picLocks noChangeAspect="1" noChangeArrowheads="1"/>
                      </p:cNvPicPr>
                      <p:nvPr/>
                    </p:nvPicPr>
                    <p:blipFill>
                      <a:blip r:embed="rId4"/>
                      <a:srcRect/>
                      <a:stretch>
                        <a:fillRect/>
                      </a:stretch>
                    </p:blipFill>
                    <p:spPr bwMode="auto">
                      <a:xfrm>
                        <a:off x="1981200" y="1752600"/>
                        <a:ext cx="1947863" cy="852487"/>
                      </a:xfrm>
                      <a:prstGeom prst="rect">
                        <a:avLst/>
                      </a:prstGeom>
                      <a:solidFill>
                        <a:schemeClr val="bg1"/>
                      </a:solidFill>
                      <a:ln>
                        <a:noFill/>
                      </a:ln>
                      <a:effectLst/>
                    </p:spPr>
                  </p:pic>
                </p:oleObj>
              </mc:Fallback>
            </mc:AlternateContent>
          </a:graphicData>
        </a:graphic>
      </p:graphicFrame>
      <p:sp>
        <p:nvSpPr>
          <p:cNvPr id="5" name="TextBox 4"/>
          <p:cNvSpPr txBox="1"/>
          <p:nvPr/>
        </p:nvSpPr>
        <p:spPr>
          <a:xfrm>
            <a:off x="381000" y="914400"/>
            <a:ext cx="8539454" cy="646331"/>
          </a:xfrm>
          <a:prstGeom prst="rect">
            <a:avLst/>
          </a:prstGeom>
          <a:noFill/>
        </p:spPr>
        <p:txBody>
          <a:bodyPr wrap="none" rtlCol="0">
            <a:spAutoFit/>
          </a:bodyPr>
          <a:lstStyle/>
          <a:p>
            <a:pPr marL="285750" indent="-285750">
              <a:buFont typeface="Wingdings" pitchFamily="2" charset="2"/>
              <a:buChar char="q"/>
            </a:pPr>
            <a:r>
              <a:rPr lang="en-US" dirty="0">
                <a:solidFill>
                  <a:srgbClr val="FFFFFF"/>
                </a:solidFill>
              </a:rPr>
              <a:t>The kinematical distribution of the produced particles are usually</a:t>
            </a:r>
          </a:p>
          <a:p>
            <a:r>
              <a:rPr lang="en-US" dirty="0">
                <a:solidFill>
                  <a:srgbClr val="FFFFFF"/>
                </a:solidFill>
              </a:rPr>
              <a:t>   expressed as a function of </a:t>
            </a:r>
            <a:r>
              <a:rPr lang="en-US" dirty="0">
                <a:solidFill>
                  <a:srgbClr val="FFFF00"/>
                </a:solidFill>
              </a:rPr>
              <a:t>rapidity (y)</a:t>
            </a:r>
            <a:r>
              <a:rPr lang="en-US" dirty="0">
                <a:solidFill>
                  <a:srgbClr val="FFFFFF"/>
                </a:solidFill>
              </a:rPr>
              <a:t> and </a:t>
            </a:r>
            <a:r>
              <a:rPr lang="en-US" dirty="0">
                <a:solidFill>
                  <a:srgbClr val="FFFF00"/>
                </a:solidFill>
              </a:rPr>
              <a:t>transverse momentum (</a:t>
            </a:r>
            <a:r>
              <a:rPr lang="en-US" dirty="0" err="1">
                <a:solidFill>
                  <a:srgbClr val="FFFF00"/>
                </a:solidFill>
              </a:rPr>
              <a:t>p</a:t>
            </a:r>
            <a:r>
              <a:rPr lang="en-US" baseline="-25000" dirty="0" err="1">
                <a:solidFill>
                  <a:srgbClr val="FFFF00"/>
                </a:solidFill>
              </a:rPr>
              <a:t>T</a:t>
            </a:r>
            <a:r>
              <a:rPr lang="en-US" dirty="0">
                <a:solidFill>
                  <a:srgbClr val="FFFF00"/>
                </a:solidFill>
              </a:rPr>
              <a:t>)</a:t>
            </a:r>
            <a:endParaRPr lang="it-IT" dirty="0">
              <a:solidFill>
                <a:srgbClr val="FFFF00"/>
              </a:solidFill>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3007033462"/>
              </p:ext>
            </p:extLst>
          </p:nvPr>
        </p:nvGraphicFramePr>
        <p:xfrm>
          <a:off x="4570413" y="1905000"/>
          <a:ext cx="1677987" cy="538162"/>
        </p:xfrm>
        <a:graphic>
          <a:graphicData uri="http://schemas.openxmlformats.org/presentationml/2006/ole">
            <mc:AlternateContent xmlns:mc="http://schemas.openxmlformats.org/markup-compatibility/2006">
              <mc:Choice xmlns:v="urn:schemas-microsoft-com:vml" Requires="v">
                <p:oleObj spid="_x0000_s60496" name="Equation" r:id="rId5" imgW="952200" imgH="304560" progId="Equation.3">
                  <p:embed/>
                </p:oleObj>
              </mc:Choice>
              <mc:Fallback>
                <p:oleObj name="Equation" r:id="rId5" imgW="952200" imgH="304560" progId="Equation.3">
                  <p:embed/>
                  <p:pic>
                    <p:nvPicPr>
                      <p:cNvPr id="0" name=""/>
                      <p:cNvPicPr>
                        <a:picLocks noChangeAspect="1" noChangeArrowheads="1"/>
                      </p:cNvPicPr>
                      <p:nvPr/>
                    </p:nvPicPr>
                    <p:blipFill>
                      <a:blip r:embed="rId6"/>
                      <a:srcRect/>
                      <a:stretch>
                        <a:fillRect/>
                      </a:stretch>
                    </p:blipFill>
                    <p:spPr bwMode="auto">
                      <a:xfrm>
                        <a:off x="4570413" y="1905000"/>
                        <a:ext cx="1677987" cy="5381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Box 6"/>
          <p:cNvSpPr txBox="1"/>
          <p:nvPr/>
        </p:nvSpPr>
        <p:spPr>
          <a:xfrm>
            <a:off x="381000" y="2819400"/>
            <a:ext cx="8526630" cy="923330"/>
          </a:xfrm>
          <a:prstGeom prst="rect">
            <a:avLst/>
          </a:prstGeom>
          <a:noFill/>
        </p:spPr>
        <p:txBody>
          <a:bodyPr wrap="none" rtlCol="0">
            <a:spAutoFit/>
          </a:bodyPr>
          <a:lstStyle/>
          <a:p>
            <a:pPr marL="285750" indent="-285750">
              <a:buFont typeface="Wingdings" pitchFamily="2" charset="2"/>
              <a:buChar char="q"/>
            </a:pPr>
            <a:r>
              <a:rPr lang="en-US" dirty="0" err="1">
                <a:solidFill>
                  <a:srgbClr val="FFFF00"/>
                </a:solidFill>
              </a:rPr>
              <a:t>p</a:t>
            </a:r>
            <a:r>
              <a:rPr lang="en-US" baseline="-25000" dirty="0" err="1">
                <a:solidFill>
                  <a:srgbClr val="FFFF00"/>
                </a:solidFill>
              </a:rPr>
              <a:t>T</a:t>
            </a:r>
            <a:r>
              <a:rPr lang="en-US" dirty="0">
                <a:solidFill>
                  <a:srgbClr val="FFFF00"/>
                </a:solidFill>
              </a:rPr>
              <a:t>:</a:t>
            </a:r>
            <a:r>
              <a:rPr lang="en-US" dirty="0">
                <a:solidFill>
                  <a:srgbClr val="FFFFFF"/>
                </a:solidFill>
              </a:rPr>
              <a:t> </a:t>
            </a:r>
            <a:r>
              <a:rPr lang="en-US" dirty="0">
                <a:solidFill>
                  <a:srgbClr val="FFFF00"/>
                </a:solidFill>
              </a:rPr>
              <a:t>Lorentz-invariant</a:t>
            </a:r>
            <a:r>
              <a:rPr lang="en-US" dirty="0">
                <a:solidFill>
                  <a:srgbClr val="FFFFFF"/>
                </a:solidFill>
              </a:rPr>
              <a:t> with respect to a boost in the beam direction</a:t>
            </a:r>
          </a:p>
          <a:p>
            <a:pPr marL="285750" indent="-285750">
              <a:buFont typeface="Wingdings" pitchFamily="2" charset="2"/>
              <a:buChar char="q"/>
            </a:pPr>
            <a:r>
              <a:rPr lang="en-US" dirty="0">
                <a:solidFill>
                  <a:srgbClr val="FFFF00"/>
                </a:solidFill>
              </a:rPr>
              <a:t>y:</a:t>
            </a:r>
            <a:r>
              <a:rPr lang="en-US" dirty="0">
                <a:solidFill>
                  <a:srgbClr val="FFFFFF"/>
                </a:solidFill>
              </a:rPr>
              <a:t> no Lorentz-invariant but </a:t>
            </a:r>
            <a:r>
              <a:rPr lang="en-US" dirty="0">
                <a:solidFill>
                  <a:srgbClr val="FFFF00"/>
                </a:solidFill>
              </a:rPr>
              <a:t>additive transformation law </a:t>
            </a:r>
            <a:r>
              <a:rPr lang="en-US" dirty="0">
                <a:solidFill>
                  <a:srgbClr val="FFFFFF"/>
                </a:solidFill>
                <a:sym typeface="Wingdings" pitchFamily="2" charset="2"/>
              </a:rPr>
              <a:t> y’=y-y</a:t>
            </a:r>
            <a:r>
              <a:rPr lang="en-US" baseline="-25000" dirty="0">
                <a:solidFill>
                  <a:srgbClr val="FFFFFF"/>
                </a:solidFill>
                <a:sym typeface="Symbol"/>
              </a:rPr>
              <a:t></a:t>
            </a:r>
          </a:p>
          <a:p>
            <a:r>
              <a:rPr lang="en-US" dirty="0">
                <a:solidFill>
                  <a:srgbClr val="FFFFFF"/>
                </a:solidFill>
                <a:sym typeface="Symbol"/>
              </a:rPr>
              <a:t>        (where y</a:t>
            </a:r>
            <a:r>
              <a:rPr lang="en-US" baseline="-25000" dirty="0">
                <a:solidFill>
                  <a:srgbClr val="FFFFFF"/>
                </a:solidFill>
                <a:sym typeface="Symbol"/>
              </a:rPr>
              <a:t> </a:t>
            </a:r>
            <a:r>
              <a:rPr lang="en-US" dirty="0">
                <a:solidFill>
                  <a:srgbClr val="FFFFFF"/>
                </a:solidFill>
                <a:sym typeface="Symbol"/>
              </a:rPr>
              <a:t>is the rapidity of the ref. system boosted by a velocity )</a:t>
            </a:r>
            <a:endParaRPr lang="it-IT" dirty="0">
              <a:solidFill>
                <a:srgbClr val="FFFFFF"/>
              </a:solidFill>
            </a:endParaRPr>
          </a:p>
        </p:txBody>
      </p:sp>
      <p:sp>
        <p:nvSpPr>
          <p:cNvPr id="8" name="TextBox 7"/>
          <p:cNvSpPr txBox="1"/>
          <p:nvPr/>
        </p:nvSpPr>
        <p:spPr>
          <a:xfrm>
            <a:off x="357906" y="4038600"/>
            <a:ext cx="8388835" cy="646331"/>
          </a:xfrm>
          <a:prstGeom prst="rect">
            <a:avLst/>
          </a:prstGeom>
          <a:noFill/>
        </p:spPr>
        <p:txBody>
          <a:bodyPr wrap="none" rtlCol="0">
            <a:spAutoFit/>
          </a:bodyPr>
          <a:lstStyle/>
          <a:p>
            <a:pPr marL="285750" indent="-285750">
              <a:buFont typeface="Wingdings" pitchFamily="2" charset="2"/>
              <a:buChar char="q"/>
            </a:pPr>
            <a:r>
              <a:rPr lang="en-US" dirty="0">
                <a:solidFill>
                  <a:srgbClr val="FFFF00"/>
                </a:solidFill>
              </a:rPr>
              <a:t>y</a:t>
            </a:r>
            <a:r>
              <a:rPr lang="en-US" dirty="0">
                <a:solidFill>
                  <a:srgbClr val="FFFFFF"/>
                </a:solidFill>
              </a:rPr>
              <a:t> measurement needs </a:t>
            </a:r>
            <a:r>
              <a:rPr lang="en-US" dirty="0">
                <a:solidFill>
                  <a:srgbClr val="FFFF00"/>
                </a:solidFill>
              </a:rPr>
              <a:t>particle ID </a:t>
            </a:r>
            <a:r>
              <a:rPr lang="en-US" dirty="0">
                <a:solidFill>
                  <a:srgbClr val="FFFFFF"/>
                </a:solidFill>
              </a:rPr>
              <a:t>(measure momentum and energy)</a:t>
            </a:r>
          </a:p>
          <a:p>
            <a:pPr marL="285750" indent="-285750">
              <a:buFont typeface="Wingdings" pitchFamily="2" charset="2"/>
              <a:buChar char="q"/>
            </a:pPr>
            <a:r>
              <a:rPr lang="en-US" dirty="0">
                <a:solidFill>
                  <a:srgbClr val="FFFFFF"/>
                </a:solidFill>
              </a:rPr>
              <a:t>Practical alternative: </a:t>
            </a:r>
            <a:r>
              <a:rPr lang="en-US" dirty="0" err="1">
                <a:solidFill>
                  <a:srgbClr val="FFFF00"/>
                </a:solidFill>
              </a:rPr>
              <a:t>pseudorapidity</a:t>
            </a:r>
            <a:r>
              <a:rPr lang="en-US" dirty="0">
                <a:solidFill>
                  <a:srgbClr val="FFFF00"/>
                </a:solidFill>
              </a:rPr>
              <a:t> (</a:t>
            </a:r>
            <a:r>
              <a:rPr lang="en-US" dirty="0">
                <a:solidFill>
                  <a:srgbClr val="FFFF00"/>
                </a:solidFill>
                <a:sym typeface="Symbol"/>
              </a:rPr>
              <a:t>)</a:t>
            </a:r>
            <a:endParaRPr lang="it-IT" dirty="0">
              <a:solidFill>
                <a:srgbClr val="FFFF00"/>
              </a:solidFill>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640503932"/>
              </p:ext>
            </p:extLst>
          </p:nvPr>
        </p:nvGraphicFramePr>
        <p:xfrm>
          <a:off x="1066800" y="4857750"/>
          <a:ext cx="3776663" cy="868363"/>
        </p:xfrm>
        <a:graphic>
          <a:graphicData uri="http://schemas.openxmlformats.org/presentationml/2006/ole">
            <mc:AlternateContent xmlns:mc="http://schemas.openxmlformats.org/markup-compatibility/2006">
              <mc:Choice xmlns:v="urn:schemas-microsoft-com:vml" Requires="v">
                <p:oleObj spid="_x0000_s60497" name="Equation" r:id="rId7" imgW="2247840" imgH="507960" progId="Equation.3">
                  <p:embed/>
                </p:oleObj>
              </mc:Choice>
              <mc:Fallback>
                <p:oleObj name="Equation" r:id="rId7" imgW="2247840" imgH="507960" progId="Equation.3">
                  <p:embed/>
                  <p:pic>
                    <p:nvPicPr>
                      <p:cNvPr id="0" name=""/>
                      <p:cNvPicPr>
                        <a:picLocks noChangeAspect="1" noChangeArrowheads="1"/>
                      </p:cNvPicPr>
                      <p:nvPr/>
                    </p:nvPicPr>
                    <p:blipFill>
                      <a:blip r:embed="rId8"/>
                      <a:srcRect/>
                      <a:stretch>
                        <a:fillRect/>
                      </a:stretch>
                    </p:blipFill>
                    <p:spPr bwMode="auto">
                      <a:xfrm>
                        <a:off x="1066800" y="4857750"/>
                        <a:ext cx="3776663" cy="868363"/>
                      </a:xfrm>
                      <a:prstGeom prst="rect">
                        <a:avLst/>
                      </a:prstGeom>
                      <a:solidFill>
                        <a:schemeClr val="bg1"/>
                      </a:solidFill>
                      <a:ln>
                        <a:noFill/>
                      </a:ln>
                      <a:effectLst/>
                    </p:spPr>
                  </p:pic>
                </p:oleObj>
              </mc:Fallback>
            </mc:AlternateContent>
          </a:graphicData>
        </a:graphic>
      </p:graphicFrame>
      <p:sp>
        <p:nvSpPr>
          <p:cNvPr id="10" name="TextBox 9"/>
          <p:cNvSpPr txBox="1"/>
          <p:nvPr/>
        </p:nvSpPr>
        <p:spPr>
          <a:xfrm>
            <a:off x="5257800" y="5105400"/>
            <a:ext cx="3381054" cy="369332"/>
          </a:xfrm>
          <a:prstGeom prst="rect">
            <a:avLst/>
          </a:prstGeom>
          <a:noFill/>
        </p:spPr>
        <p:txBody>
          <a:bodyPr wrap="none" rtlCol="0">
            <a:spAutoFit/>
          </a:bodyPr>
          <a:lstStyle/>
          <a:p>
            <a:r>
              <a:rPr lang="en-US" dirty="0">
                <a:solidFill>
                  <a:srgbClr val="FFFF00"/>
                </a:solidFill>
              </a:rPr>
              <a:t>y~</a:t>
            </a:r>
            <a:r>
              <a:rPr lang="en-US" dirty="0">
                <a:solidFill>
                  <a:srgbClr val="FFFF00"/>
                </a:solidFill>
                <a:sym typeface="Symbol"/>
              </a:rPr>
              <a:t></a:t>
            </a:r>
            <a:r>
              <a:rPr lang="en-US" dirty="0">
                <a:solidFill>
                  <a:srgbClr val="FFFFFF"/>
                </a:solidFill>
                <a:sym typeface="Symbol"/>
              </a:rPr>
              <a:t> for relativistic particles</a:t>
            </a:r>
            <a:endParaRPr lang="it-IT" dirty="0">
              <a:solidFill>
                <a:srgbClr val="FFFFFF"/>
              </a:solidFill>
            </a:endParaRPr>
          </a:p>
        </p:txBody>
      </p:sp>
      <p:sp>
        <p:nvSpPr>
          <p:cNvPr id="13" name="Date Placeholder 12"/>
          <p:cNvSpPr>
            <a:spLocks noGrp="1"/>
          </p:cNvSpPr>
          <p:nvPr>
            <p:ph type="dt" sz="half" idx="10"/>
          </p:nvPr>
        </p:nvSpPr>
        <p:spPr/>
        <p:txBody>
          <a:bodyPr/>
          <a:lstStyle/>
          <a:p>
            <a:r>
              <a:rPr lang="en-GB" smtClean="0"/>
              <a:t>CERN 17.3.2015 </a:t>
            </a:r>
            <a:endParaRPr lang="fr-FR"/>
          </a:p>
        </p:txBody>
      </p:sp>
      <p:sp>
        <p:nvSpPr>
          <p:cNvPr id="14" name="Footer Placeholder 13"/>
          <p:cNvSpPr>
            <a:spLocks noGrp="1"/>
          </p:cNvSpPr>
          <p:nvPr>
            <p:ph type="ftr" sz="quarter" idx="11"/>
          </p:nvPr>
        </p:nvSpPr>
        <p:spPr/>
        <p:txBody>
          <a:bodyPr/>
          <a:lstStyle/>
          <a:p>
            <a:r>
              <a:rPr lang="el-GR" smtClean="0"/>
              <a:t>Δέσποινα Χατζηφωτιάδου</a:t>
            </a:r>
            <a:endParaRPr lang="fr-FR"/>
          </a:p>
        </p:txBody>
      </p:sp>
    </p:spTree>
    <p:extLst>
      <p:ext uri="{BB962C8B-B14F-4D97-AF65-F5344CB8AC3E}">
        <p14:creationId xmlns:p14="http://schemas.microsoft.com/office/powerpoint/2010/main" val="607147505"/>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 y="944736"/>
            <a:ext cx="3874850" cy="2914807"/>
          </a:xfrm>
          <a:prstGeom prst="rect">
            <a:avLst/>
          </a:prstGeom>
          <a:noFill/>
          <a:ln>
            <a:noFill/>
          </a:ln>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48451" y="968253"/>
            <a:ext cx="4009497" cy="2915996"/>
          </a:xfrm>
          <a:prstGeom prst="rect">
            <a:avLst/>
          </a:prstGeom>
          <a:noFill/>
          <a:ln>
            <a:noFill/>
          </a:ln>
        </p:spPr>
      </p:pic>
      <p:sp>
        <p:nvSpPr>
          <p:cNvPr id="9" name="TextBox 8"/>
          <p:cNvSpPr txBox="1"/>
          <p:nvPr/>
        </p:nvSpPr>
        <p:spPr>
          <a:xfrm>
            <a:off x="133672" y="5913170"/>
            <a:ext cx="6460007" cy="369332"/>
          </a:xfrm>
          <a:prstGeom prst="rect">
            <a:avLst/>
          </a:prstGeom>
          <a:noFill/>
          <a:ln>
            <a:solidFill>
              <a:schemeClr val="bg1"/>
            </a:solidFill>
          </a:ln>
        </p:spPr>
        <p:txBody>
          <a:bodyPr wrap="square" rtlCol="0">
            <a:spAutoFit/>
          </a:bodyPr>
          <a:lstStyle/>
          <a:p>
            <a:r>
              <a:rPr lang="en-GB" dirty="0" err="1" smtClean="0">
                <a:solidFill>
                  <a:srgbClr val="FFFFFF"/>
                </a:solidFill>
              </a:rPr>
              <a:t>N</a:t>
            </a:r>
            <a:r>
              <a:rPr lang="en-GB" baseline="-25000" dirty="0" err="1" smtClean="0">
                <a:solidFill>
                  <a:srgbClr val="FFFFFF"/>
                </a:solidFill>
              </a:rPr>
              <a:t>part</a:t>
            </a:r>
            <a:r>
              <a:rPr lang="en-GB" dirty="0" smtClean="0">
                <a:solidFill>
                  <a:srgbClr val="FFFFFF"/>
                </a:solidFill>
              </a:rPr>
              <a:t>:</a:t>
            </a:r>
            <a:r>
              <a:rPr lang="el-GR" dirty="0" smtClean="0">
                <a:solidFill>
                  <a:srgbClr val="FFFFFF"/>
                </a:solidFill>
              </a:rPr>
              <a:t> αριθμός νουκλεονίων που συμμετέχουν στην αλληλεπίδραση</a:t>
            </a:r>
            <a:endParaRPr lang="el-GR" dirty="0">
              <a:solidFill>
                <a:srgbClr val="FFFFFF"/>
              </a:solidFill>
            </a:endParaRPr>
          </a:p>
        </p:txBody>
      </p:sp>
      <p:sp>
        <p:nvSpPr>
          <p:cNvPr id="3" name="TextBox 2"/>
          <p:cNvSpPr txBox="1"/>
          <p:nvPr/>
        </p:nvSpPr>
        <p:spPr>
          <a:xfrm>
            <a:off x="133672" y="4145737"/>
            <a:ext cx="9011415" cy="1200329"/>
          </a:xfrm>
          <a:prstGeom prst="rect">
            <a:avLst/>
          </a:prstGeom>
          <a:noFill/>
        </p:spPr>
        <p:txBody>
          <a:bodyPr wrap="square" rtlCol="0">
            <a:spAutoFit/>
          </a:bodyPr>
          <a:lstStyle/>
          <a:p>
            <a:endParaRPr lang="el-GR" dirty="0" smtClean="0">
              <a:solidFill>
                <a:schemeClr val="bg1"/>
              </a:solidFill>
            </a:endParaRPr>
          </a:p>
          <a:p>
            <a:r>
              <a:rPr lang="el-GR" dirty="0" smtClean="0">
                <a:solidFill>
                  <a:schemeClr val="bg1"/>
                </a:solidFill>
              </a:rPr>
              <a:t>Από τον αριθμό των φορτισμένων σωματιδίων</a:t>
            </a:r>
            <a:r>
              <a:rPr lang="en-GB" dirty="0" smtClean="0">
                <a:solidFill>
                  <a:schemeClr val="bg1"/>
                </a:solidFill>
              </a:rPr>
              <a:t> </a:t>
            </a:r>
            <a:r>
              <a:rPr lang="el-GR" dirty="0" smtClean="0">
                <a:solidFill>
                  <a:schemeClr val="bg1"/>
                </a:solidFill>
              </a:rPr>
              <a:t>βρίσκουμε την πυκνότητα ενέργειας</a:t>
            </a:r>
          </a:p>
          <a:p>
            <a:r>
              <a:rPr lang="el-GR" dirty="0" smtClean="0">
                <a:solidFill>
                  <a:schemeClr val="bg1"/>
                </a:solidFill>
              </a:rPr>
              <a:t>3 φορές μεγαλύτερη από ότι στο </a:t>
            </a:r>
            <a:r>
              <a:rPr lang="en-GB" dirty="0" smtClean="0">
                <a:solidFill>
                  <a:schemeClr val="bg1"/>
                </a:solidFill>
              </a:rPr>
              <a:t>RHIC</a:t>
            </a:r>
            <a:r>
              <a:rPr lang="el-GR" dirty="0" smtClean="0">
                <a:solidFill>
                  <a:schemeClr val="bg1"/>
                </a:solidFill>
              </a:rPr>
              <a:t>.</a:t>
            </a:r>
            <a:r>
              <a:rPr lang="en-GB" dirty="0" smtClean="0">
                <a:solidFill>
                  <a:schemeClr val="bg1"/>
                </a:solidFill>
              </a:rPr>
              <a:t>       1</a:t>
            </a:r>
            <a:r>
              <a:rPr lang="el-GR" dirty="0" smtClean="0">
                <a:solidFill>
                  <a:schemeClr val="bg1"/>
                </a:solidFill>
              </a:rPr>
              <a:t>5</a:t>
            </a:r>
            <a:r>
              <a:rPr lang="en-GB" dirty="0" smtClean="0">
                <a:solidFill>
                  <a:schemeClr val="bg1"/>
                </a:solidFill>
              </a:rPr>
              <a:t> </a:t>
            </a:r>
            <a:r>
              <a:rPr lang="en-GB" dirty="0" err="1" smtClean="0">
                <a:solidFill>
                  <a:schemeClr val="bg1"/>
                </a:solidFill>
              </a:rPr>
              <a:t>GeV</a:t>
            </a:r>
            <a:r>
              <a:rPr lang="en-GB" dirty="0" smtClean="0">
                <a:solidFill>
                  <a:schemeClr val="bg1"/>
                </a:solidFill>
              </a:rPr>
              <a:t> / fm</a:t>
            </a:r>
            <a:r>
              <a:rPr lang="en-GB" baseline="30000" dirty="0" smtClean="0">
                <a:solidFill>
                  <a:schemeClr val="bg1"/>
                </a:solidFill>
              </a:rPr>
              <a:t>3</a:t>
            </a:r>
            <a:endParaRPr lang="el-GR" baseline="30000" dirty="0" smtClean="0">
              <a:solidFill>
                <a:schemeClr val="bg1"/>
              </a:solidFill>
            </a:endParaRPr>
          </a:p>
          <a:p>
            <a:r>
              <a:rPr lang="el-GR" dirty="0" smtClean="0">
                <a:solidFill>
                  <a:schemeClr val="bg1"/>
                </a:solidFill>
              </a:rPr>
              <a:t>και την αρχική θερμοκρασία του συστήματος  30% υψηλότερη από ότι στο </a:t>
            </a:r>
            <a:r>
              <a:rPr lang="en-GB" dirty="0" smtClean="0">
                <a:solidFill>
                  <a:schemeClr val="bg1"/>
                </a:solidFill>
              </a:rPr>
              <a:t>RHIC</a:t>
            </a:r>
            <a:endParaRPr lang="el-GR" dirty="0" smtClean="0">
              <a:solidFill>
                <a:schemeClr val="bg1"/>
              </a:solidFill>
            </a:endParaRPr>
          </a:p>
        </p:txBody>
      </p:sp>
      <p:sp>
        <p:nvSpPr>
          <p:cNvPr id="10" name="TextBox 9"/>
          <p:cNvSpPr txBox="1"/>
          <p:nvPr/>
        </p:nvSpPr>
        <p:spPr>
          <a:xfrm>
            <a:off x="1961061" y="265750"/>
            <a:ext cx="3036709" cy="461665"/>
          </a:xfrm>
          <a:prstGeom prst="rect">
            <a:avLst/>
          </a:prstGeom>
          <a:noFill/>
        </p:spPr>
        <p:txBody>
          <a:bodyPr wrap="none" rtlCol="0">
            <a:spAutoFit/>
          </a:bodyPr>
          <a:lstStyle/>
          <a:p>
            <a:r>
              <a:rPr lang="el-GR" sz="2400" dirty="0" smtClean="0">
                <a:solidFill>
                  <a:srgbClr val="FFFF00"/>
                </a:solidFill>
              </a:rPr>
              <a:t>Ενεργειακή πυκνότητα</a:t>
            </a:r>
            <a:endParaRPr lang="fr-FR" sz="2400" dirty="0">
              <a:solidFill>
                <a:srgbClr val="FFFF00"/>
              </a:solidFill>
            </a:endParaRPr>
          </a:p>
        </p:txBody>
      </p:sp>
      <p:sp>
        <p:nvSpPr>
          <p:cNvPr id="12" name="Date Placeholder 11"/>
          <p:cNvSpPr>
            <a:spLocks noGrp="1"/>
          </p:cNvSpPr>
          <p:nvPr>
            <p:ph type="dt" sz="half" idx="10"/>
          </p:nvPr>
        </p:nvSpPr>
        <p:spPr/>
        <p:txBody>
          <a:bodyPr/>
          <a:lstStyle/>
          <a:p>
            <a:r>
              <a:rPr lang="en-GB" smtClean="0"/>
              <a:t>CERN 17.3.2015 </a:t>
            </a:r>
            <a:endParaRPr lang="fr-FR"/>
          </a:p>
        </p:txBody>
      </p:sp>
      <p:sp>
        <p:nvSpPr>
          <p:cNvPr id="13" name="Footer Placeholder 12"/>
          <p:cNvSpPr>
            <a:spLocks noGrp="1"/>
          </p:cNvSpPr>
          <p:nvPr>
            <p:ph type="ftr" sz="quarter" idx="11"/>
          </p:nvPr>
        </p:nvSpPr>
        <p:spPr/>
        <p:txBody>
          <a:bodyPr/>
          <a:lstStyle/>
          <a:p>
            <a:r>
              <a:rPr lang="el-GR" smtClean="0"/>
              <a:t>Δέσποινα Χατζηφωτιάδου</a:t>
            </a:r>
            <a:endParaRPr lang="fr-FR"/>
          </a:p>
        </p:txBody>
      </p:sp>
      <p:sp>
        <p:nvSpPr>
          <p:cNvPr id="14" name="Slide Number Placeholder 13"/>
          <p:cNvSpPr>
            <a:spLocks noGrp="1"/>
          </p:cNvSpPr>
          <p:nvPr>
            <p:ph type="sldNum" sz="quarter" idx="12"/>
          </p:nvPr>
        </p:nvSpPr>
        <p:spPr/>
        <p:txBody>
          <a:bodyPr/>
          <a:lstStyle/>
          <a:p>
            <a:fld id="{DD6A0079-E3EA-F649-832E-01E6D884025C}" type="slidenum">
              <a:rPr lang="fr-FR" smtClean="0"/>
              <a:t>48</a:t>
            </a:fld>
            <a:endParaRPr lang="fr-FR"/>
          </a:p>
        </p:txBody>
      </p:sp>
      <p:pic>
        <p:nvPicPr>
          <p:cNvPr id="17"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50279" y="3990864"/>
            <a:ext cx="4343400" cy="478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756447"/>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920" y="190637"/>
            <a:ext cx="7699713" cy="681118"/>
          </a:xfrm>
        </p:spPr>
        <p:txBody>
          <a:bodyPr>
            <a:normAutofit/>
          </a:bodyPr>
          <a:lstStyle/>
          <a:p>
            <a:pPr algn="l"/>
            <a:r>
              <a:rPr lang="en-GB" sz="2400" dirty="0" smtClean="0">
                <a:solidFill>
                  <a:srgbClr val="FFFF00"/>
                </a:solidFill>
              </a:rPr>
              <a:t>H</a:t>
            </a:r>
            <a:r>
              <a:rPr lang="el-GR" sz="2400" dirty="0" smtClean="0">
                <a:solidFill>
                  <a:srgbClr val="FFFF00"/>
                </a:solidFill>
              </a:rPr>
              <a:t> υψηλότερη θερμοκρασία που δημιούργησε ο άνθρωπος</a:t>
            </a:r>
            <a:r>
              <a:rPr lang="en-GB" sz="2400" dirty="0" smtClean="0">
                <a:solidFill>
                  <a:srgbClr val="FFFF00"/>
                </a:solidFill>
              </a:rPr>
              <a:t>  </a:t>
            </a:r>
            <a:endParaRPr lang="en-US" sz="2400" dirty="0">
              <a:solidFill>
                <a:srgbClr val="FFFF00"/>
              </a:solidFill>
            </a:endParaRPr>
          </a:p>
        </p:txBody>
      </p:sp>
      <p:sp>
        <p:nvSpPr>
          <p:cNvPr id="5" name="TextBox 4"/>
          <p:cNvSpPr txBox="1"/>
          <p:nvPr/>
        </p:nvSpPr>
        <p:spPr>
          <a:xfrm>
            <a:off x="109745" y="1200615"/>
            <a:ext cx="3613820" cy="4708981"/>
          </a:xfrm>
          <a:prstGeom prst="rect">
            <a:avLst/>
          </a:prstGeom>
          <a:noFill/>
        </p:spPr>
        <p:txBody>
          <a:bodyPr wrap="square" rtlCol="0">
            <a:spAutoFit/>
          </a:bodyPr>
          <a:lstStyle/>
          <a:p>
            <a:r>
              <a:rPr lang="el-GR" sz="2000" dirty="0" smtClean="0">
                <a:solidFill>
                  <a:schemeClr val="bg1"/>
                </a:solidFill>
              </a:rPr>
              <a:t>Θερμικά φωτόνια, που εκπέμπονται από το πλάσμα κουάρκ και γκλουονίων, δίνουν πληροφορία για την αρχική θερμοκρασία του συστήματος.</a:t>
            </a:r>
          </a:p>
          <a:p>
            <a:endParaRPr lang="el-GR" sz="2000" dirty="0">
              <a:solidFill>
                <a:schemeClr val="bg1"/>
              </a:solidFill>
            </a:endParaRPr>
          </a:p>
          <a:p>
            <a:r>
              <a:rPr lang="el-GR" sz="2000" dirty="0" smtClean="0">
                <a:solidFill>
                  <a:schemeClr val="bg1"/>
                </a:solidFill>
              </a:rPr>
              <a:t>Από την αντίστροφη κλίση της κατανομής αυτών των φωτονίων </a:t>
            </a:r>
            <a:r>
              <a:rPr lang="el-GR" sz="2000" dirty="0">
                <a:solidFill>
                  <a:schemeClr val="bg1"/>
                </a:solidFill>
              </a:rPr>
              <a:t>β</a:t>
            </a:r>
            <a:r>
              <a:rPr lang="el-GR" sz="2000" dirty="0" smtClean="0">
                <a:solidFill>
                  <a:schemeClr val="bg1"/>
                </a:solidFill>
              </a:rPr>
              <a:t>ρίσκουμε ότι η θερμοκρασία του συστήματος που δημιουργείται </a:t>
            </a:r>
            <a:r>
              <a:rPr lang="en-US" sz="2000" dirty="0" smtClean="0">
                <a:solidFill>
                  <a:schemeClr val="bg1"/>
                </a:solidFill>
              </a:rPr>
              <a:t> </a:t>
            </a:r>
            <a:r>
              <a:rPr lang="el-GR" sz="2000" dirty="0" smtClean="0">
                <a:solidFill>
                  <a:schemeClr val="bg1"/>
                </a:solidFill>
              </a:rPr>
              <a:t>από τις συγκρούσεις ιόντων μολύβδου είναι </a:t>
            </a:r>
            <a:r>
              <a:rPr lang="el-GR" sz="2000" dirty="0" smtClean="0">
                <a:solidFill>
                  <a:srgbClr val="FFF4A8"/>
                </a:solidFill>
              </a:rPr>
              <a:t>μερικά τρισεκατομύρια βαθμοί</a:t>
            </a:r>
            <a:r>
              <a:rPr lang="el-GR" sz="2000" dirty="0">
                <a:solidFill>
                  <a:srgbClr val="FFF4A8"/>
                </a:solidFill>
              </a:rPr>
              <a:t> </a:t>
            </a:r>
            <a:r>
              <a:rPr lang="en-US" sz="2000" dirty="0" smtClean="0">
                <a:solidFill>
                  <a:srgbClr val="FFFF00"/>
                </a:solidFill>
              </a:rPr>
              <a:t>Kelvin.</a:t>
            </a:r>
          </a:p>
          <a:p>
            <a:endParaRPr lang="en-US" sz="2000" dirty="0">
              <a:solidFill>
                <a:srgbClr val="FFFF00"/>
              </a:solidFill>
            </a:endParaRPr>
          </a:p>
        </p:txBody>
      </p:sp>
      <p:pic>
        <p:nvPicPr>
          <p:cNvPr id="4" name="Picture 3" descr="Directphot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6179" y="1350050"/>
            <a:ext cx="5011219" cy="3492194"/>
          </a:xfrm>
          <a:prstGeom prst="rect">
            <a:avLst/>
          </a:prstGeom>
        </p:spPr>
      </p:pic>
      <p:sp>
        <p:nvSpPr>
          <p:cNvPr id="6" name="TextBox 5"/>
          <p:cNvSpPr txBox="1"/>
          <p:nvPr/>
        </p:nvSpPr>
        <p:spPr>
          <a:xfrm>
            <a:off x="4500334" y="5572703"/>
            <a:ext cx="4186466" cy="646331"/>
          </a:xfrm>
          <a:prstGeom prst="rect">
            <a:avLst/>
          </a:prstGeom>
          <a:noFill/>
        </p:spPr>
        <p:txBody>
          <a:bodyPr wrap="square" rtlCol="0">
            <a:spAutoFit/>
          </a:bodyPr>
          <a:lstStyle/>
          <a:p>
            <a:r>
              <a:rPr lang="en-US" dirty="0">
                <a:solidFill>
                  <a:srgbClr val="FFF4A8"/>
                </a:solidFill>
              </a:rPr>
              <a:t>250 000 </a:t>
            </a:r>
            <a:r>
              <a:rPr lang="el-GR" dirty="0">
                <a:solidFill>
                  <a:srgbClr val="FFF4A8"/>
                </a:solidFill>
              </a:rPr>
              <a:t>φορές υψηλότερη από τη θερμοκρασία στο κέντρο του ήλιου</a:t>
            </a:r>
            <a:endParaRPr lang="en-US" dirty="0">
              <a:solidFill>
                <a:srgbClr val="FFF4A8"/>
              </a:solidFill>
            </a:endParaRPr>
          </a:p>
        </p:txBody>
      </p:sp>
      <p:sp>
        <p:nvSpPr>
          <p:cNvPr id="10" name="Date Placeholder 9"/>
          <p:cNvSpPr>
            <a:spLocks noGrp="1"/>
          </p:cNvSpPr>
          <p:nvPr>
            <p:ph type="dt" sz="half" idx="10"/>
          </p:nvPr>
        </p:nvSpPr>
        <p:spPr/>
        <p:txBody>
          <a:bodyPr/>
          <a:lstStyle/>
          <a:p>
            <a:r>
              <a:rPr lang="en-GB" smtClean="0"/>
              <a:t>CERN 17.3.2015 </a:t>
            </a:r>
            <a:endParaRPr lang="fr-FR"/>
          </a:p>
        </p:txBody>
      </p:sp>
      <p:sp>
        <p:nvSpPr>
          <p:cNvPr id="11" name="Footer Placeholder 10"/>
          <p:cNvSpPr>
            <a:spLocks noGrp="1"/>
          </p:cNvSpPr>
          <p:nvPr>
            <p:ph type="ftr" sz="quarter" idx="11"/>
          </p:nvPr>
        </p:nvSpPr>
        <p:spPr/>
        <p:txBody>
          <a:bodyPr/>
          <a:lstStyle/>
          <a:p>
            <a:r>
              <a:rPr lang="el-GR" smtClean="0"/>
              <a:t>Δέσποινα Χατζηφωτιάδου</a:t>
            </a:r>
            <a:endParaRPr lang="fr-FR"/>
          </a:p>
        </p:txBody>
      </p:sp>
      <p:sp>
        <p:nvSpPr>
          <p:cNvPr id="12" name="Slide Number Placeholder 11"/>
          <p:cNvSpPr>
            <a:spLocks noGrp="1"/>
          </p:cNvSpPr>
          <p:nvPr>
            <p:ph type="sldNum" sz="quarter" idx="12"/>
          </p:nvPr>
        </p:nvSpPr>
        <p:spPr/>
        <p:txBody>
          <a:bodyPr/>
          <a:lstStyle/>
          <a:p>
            <a:fld id="{DD6A0079-E3EA-F649-832E-01E6D884025C}" type="slidenum">
              <a:rPr lang="fr-FR" smtClean="0"/>
              <a:t>49</a:t>
            </a:fld>
            <a:endParaRPr lang="fr-FR"/>
          </a:p>
        </p:txBody>
      </p:sp>
    </p:spTree>
    <p:extLst>
      <p:ext uri="{BB962C8B-B14F-4D97-AF65-F5344CB8AC3E}">
        <p14:creationId xmlns:p14="http://schemas.microsoft.com/office/powerpoint/2010/main" val="36077011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7200" y="897908"/>
            <a:ext cx="5649148" cy="4787998"/>
          </a:xfrm>
          <a:prstGeom prst="rect">
            <a:avLst/>
          </a:prstGeom>
        </p:spPr>
      </p:pic>
      <p:sp>
        <p:nvSpPr>
          <p:cNvPr id="5" name="TextBox 4"/>
          <p:cNvSpPr txBox="1"/>
          <p:nvPr/>
        </p:nvSpPr>
        <p:spPr>
          <a:xfrm>
            <a:off x="6581372" y="333506"/>
            <a:ext cx="2447166" cy="5909311"/>
          </a:xfrm>
          <a:prstGeom prst="rect">
            <a:avLst/>
          </a:prstGeom>
          <a:noFill/>
        </p:spPr>
        <p:txBody>
          <a:bodyPr wrap="square" rtlCol="0">
            <a:spAutoFit/>
          </a:bodyPr>
          <a:lstStyle/>
          <a:p>
            <a:r>
              <a:rPr lang="el-GR" dirty="0" smtClean="0">
                <a:solidFill>
                  <a:schemeClr val="bg1"/>
                </a:solidFill>
              </a:rPr>
              <a:t>Εκατομυριοστά</a:t>
            </a:r>
          </a:p>
          <a:p>
            <a:r>
              <a:rPr lang="el-GR" dirty="0">
                <a:solidFill>
                  <a:schemeClr val="bg1"/>
                </a:solidFill>
              </a:rPr>
              <a:t>τ</a:t>
            </a:r>
            <a:r>
              <a:rPr lang="el-GR" dirty="0" smtClean="0">
                <a:solidFill>
                  <a:schemeClr val="bg1"/>
                </a:solidFill>
              </a:rPr>
              <a:t>ου δευτερολέπτου</a:t>
            </a:r>
          </a:p>
          <a:p>
            <a:r>
              <a:rPr lang="el-GR" dirty="0" smtClean="0">
                <a:solidFill>
                  <a:schemeClr val="bg1"/>
                </a:solidFill>
              </a:rPr>
              <a:t>μετά τη γέννηση του</a:t>
            </a:r>
          </a:p>
          <a:p>
            <a:r>
              <a:rPr lang="el-GR" dirty="0" smtClean="0">
                <a:solidFill>
                  <a:schemeClr val="bg1"/>
                </a:solidFill>
              </a:rPr>
              <a:t>σύμπαντος, όλη η ύλη</a:t>
            </a:r>
          </a:p>
          <a:p>
            <a:r>
              <a:rPr lang="el-GR" dirty="0" smtClean="0">
                <a:solidFill>
                  <a:schemeClr val="bg1"/>
                </a:solidFill>
              </a:rPr>
              <a:t>αποτελείται από κουάρκ</a:t>
            </a:r>
            <a:r>
              <a:rPr lang="el-GR" dirty="0">
                <a:solidFill>
                  <a:schemeClr val="bg1"/>
                </a:solidFill>
              </a:rPr>
              <a:t> </a:t>
            </a:r>
            <a:r>
              <a:rPr lang="el-GR" dirty="0" smtClean="0">
                <a:solidFill>
                  <a:schemeClr val="bg1"/>
                </a:solidFill>
              </a:rPr>
              <a:t>και γλουόνια που κινούνται</a:t>
            </a:r>
          </a:p>
          <a:p>
            <a:r>
              <a:rPr lang="el-GR" dirty="0" smtClean="0">
                <a:solidFill>
                  <a:schemeClr val="bg1"/>
                </a:solidFill>
              </a:rPr>
              <a:t>ελεύθερα</a:t>
            </a:r>
          </a:p>
          <a:p>
            <a:endParaRPr lang="el-GR" dirty="0" smtClean="0">
              <a:solidFill>
                <a:schemeClr val="bg1"/>
              </a:solidFill>
            </a:endParaRPr>
          </a:p>
          <a:p>
            <a:r>
              <a:rPr lang="en-US" dirty="0" smtClean="0">
                <a:solidFill>
                  <a:srgbClr val="FFFF00"/>
                </a:solidFill>
              </a:rPr>
              <a:t>Q</a:t>
            </a:r>
            <a:r>
              <a:rPr lang="en-GB" dirty="0" smtClean="0">
                <a:solidFill>
                  <a:srgbClr val="FFFF00"/>
                </a:solidFill>
              </a:rPr>
              <a:t>UARK GLUON PLASMA</a:t>
            </a:r>
            <a:endParaRPr lang="el-GR" dirty="0" smtClean="0">
              <a:solidFill>
                <a:srgbClr val="FFFF00"/>
              </a:solidFill>
            </a:endParaRPr>
          </a:p>
          <a:p>
            <a:endParaRPr lang="el-GR" dirty="0">
              <a:solidFill>
                <a:schemeClr val="bg1"/>
              </a:solidFill>
            </a:endParaRPr>
          </a:p>
          <a:p>
            <a:r>
              <a:rPr lang="el-GR" dirty="0" smtClean="0">
                <a:solidFill>
                  <a:schemeClr val="bg1"/>
                </a:solidFill>
              </a:rPr>
              <a:t>Καθώς το σύμπαν διαστέλεται  και ψύχεται, τα κουάρκ και τα γλουόνια «φυλακίζονται» για πάντα μέσα στα αδρόνια, από τα οποία</a:t>
            </a:r>
          </a:p>
          <a:p>
            <a:r>
              <a:rPr lang="el-GR" dirty="0" smtClean="0">
                <a:solidFill>
                  <a:schemeClr val="bg1"/>
                </a:solidFill>
              </a:rPr>
              <a:t>σήμερα παραμένουν μόνο πρωτόνια και νετρόνια</a:t>
            </a:r>
            <a:endParaRPr lang="en-US" dirty="0">
              <a:solidFill>
                <a:schemeClr val="bg1"/>
              </a:solidFill>
            </a:endParaRPr>
          </a:p>
        </p:txBody>
      </p:sp>
      <p:sp>
        <p:nvSpPr>
          <p:cNvPr id="6" name="TextBox 5"/>
          <p:cNvSpPr txBox="1"/>
          <p:nvPr/>
        </p:nvSpPr>
        <p:spPr>
          <a:xfrm>
            <a:off x="230925" y="152146"/>
            <a:ext cx="6237801" cy="861774"/>
          </a:xfrm>
          <a:prstGeom prst="rect">
            <a:avLst/>
          </a:prstGeom>
          <a:noFill/>
        </p:spPr>
        <p:txBody>
          <a:bodyPr wrap="square" rtlCol="0">
            <a:spAutoFit/>
          </a:bodyPr>
          <a:lstStyle/>
          <a:p>
            <a:pPr algn="ctr"/>
            <a:r>
              <a:rPr lang="en-US" sz="3200" dirty="0" smtClean="0">
                <a:solidFill>
                  <a:srgbClr val="FFFF00"/>
                </a:solidFill>
              </a:rPr>
              <a:t>The Big Bang – </a:t>
            </a:r>
            <a:r>
              <a:rPr lang="el-GR" sz="3200" dirty="0" smtClean="0">
                <a:solidFill>
                  <a:srgbClr val="FFFF00"/>
                </a:solidFill>
              </a:rPr>
              <a:t>Η μεγάλη </a:t>
            </a:r>
            <a:r>
              <a:rPr lang="el-GR" sz="3200" dirty="0">
                <a:solidFill>
                  <a:srgbClr val="FFFF00"/>
                </a:solidFill>
              </a:rPr>
              <a:t>έ</a:t>
            </a:r>
            <a:r>
              <a:rPr lang="el-GR" sz="3200" dirty="0" smtClean="0">
                <a:solidFill>
                  <a:srgbClr val="FFFF00"/>
                </a:solidFill>
              </a:rPr>
              <a:t>κρηξη</a:t>
            </a:r>
          </a:p>
          <a:p>
            <a:r>
              <a:rPr lang="en-US" dirty="0" smtClean="0">
                <a:solidFill>
                  <a:srgbClr val="FFFF00"/>
                </a:solidFill>
              </a:rPr>
              <a:t> </a:t>
            </a:r>
            <a:endParaRPr lang="en-US" dirty="0">
              <a:solidFill>
                <a:srgbClr val="FFFFFF"/>
              </a:solidFill>
            </a:endParaRPr>
          </a:p>
        </p:txBody>
      </p:sp>
      <p:sp>
        <p:nvSpPr>
          <p:cNvPr id="8" name="TextBox 7"/>
          <p:cNvSpPr txBox="1"/>
          <p:nvPr/>
        </p:nvSpPr>
        <p:spPr>
          <a:xfrm>
            <a:off x="423354" y="5733378"/>
            <a:ext cx="5838754" cy="646331"/>
          </a:xfrm>
          <a:prstGeom prst="rect">
            <a:avLst/>
          </a:prstGeom>
          <a:noFill/>
        </p:spPr>
        <p:txBody>
          <a:bodyPr wrap="square" rtlCol="0">
            <a:spAutoFit/>
          </a:bodyPr>
          <a:lstStyle/>
          <a:p>
            <a:r>
              <a:rPr lang="el-GR" dirty="0" smtClean="0">
                <a:solidFill>
                  <a:srgbClr val="FFFFFF"/>
                </a:solidFill>
              </a:rPr>
              <a:t>Πριν από 13.7 δισεκατομύρια χρόνια το σύμπαν γεννήθηκε από μια μεγάλη έκρηξη</a:t>
            </a:r>
            <a:endParaRPr lang="en-US" dirty="0">
              <a:solidFill>
                <a:srgbClr val="FFFFFF"/>
              </a:solidFill>
            </a:endParaRPr>
          </a:p>
        </p:txBody>
      </p:sp>
      <p:sp>
        <p:nvSpPr>
          <p:cNvPr id="10" name="Date Placeholder 9"/>
          <p:cNvSpPr>
            <a:spLocks noGrp="1"/>
          </p:cNvSpPr>
          <p:nvPr>
            <p:ph type="dt" sz="half" idx="10"/>
          </p:nvPr>
        </p:nvSpPr>
        <p:spPr/>
        <p:txBody>
          <a:bodyPr/>
          <a:lstStyle/>
          <a:p>
            <a:r>
              <a:rPr lang="en-GB" smtClean="0"/>
              <a:t>CERN 17.3.2015 </a:t>
            </a:r>
            <a:endParaRPr lang="fr-FR"/>
          </a:p>
        </p:txBody>
      </p:sp>
      <p:sp>
        <p:nvSpPr>
          <p:cNvPr id="11" name="Footer Placeholder 10"/>
          <p:cNvSpPr>
            <a:spLocks noGrp="1"/>
          </p:cNvSpPr>
          <p:nvPr>
            <p:ph type="ftr" sz="quarter" idx="11"/>
          </p:nvPr>
        </p:nvSpPr>
        <p:spPr/>
        <p:txBody>
          <a:bodyPr/>
          <a:lstStyle/>
          <a:p>
            <a:r>
              <a:rPr lang="el-GR" smtClean="0"/>
              <a:t>Δέσποινα Χατζηφωτιάδου</a:t>
            </a:r>
            <a:endParaRPr lang="fr-FR"/>
          </a:p>
        </p:txBody>
      </p:sp>
      <p:sp>
        <p:nvSpPr>
          <p:cNvPr id="12" name="Slide Number Placeholder 11"/>
          <p:cNvSpPr>
            <a:spLocks noGrp="1"/>
          </p:cNvSpPr>
          <p:nvPr>
            <p:ph type="sldNum" sz="quarter" idx="12"/>
          </p:nvPr>
        </p:nvSpPr>
        <p:spPr/>
        <p:txBody>
          <a:bodyPr/>
          <a:lstStyle/>
          <a:p>
            <a:fld id="{DD6A0079-E3EA-F649-832E-01E6D884025C}" type="slidenum">
              <a:rPr lang="fr-FR" smtClean="0"/>
              <a:t>5</a:t>
            </a:fld>
            <a:endParaRPr lang="fr-FR"/>
          </a:p>
        </p:txBody>
      </p:sp>
    </p:spTree>
    <p:extLst>
      <p:ext uri="{BB962C8B-B14F-4D97-AF65-F5344CB8AC3E}">
        <p14:creationId xmlns:p14="http://schemas.microsoft.com/office/powerpoint/2010/main" val="3827536991"/>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01473"/>
          </a:xfrm>
        </p:spPr>
        <p:txBody>
          <a:bodyPr>
            <a:normAutofit/>
          </a:bodyPr>
          <a:lstStyle/>
          <a:p>
            <a:r>
              <a:rPr lang="en-GB" sz="2400" dirty="0" smtClean="0">
                <a:solidFill>
                  <a:schemeClr val="bg1"/>
                </a:solidFill>
              </a:rPr>
              <a:t>Flow (</a:t>
            </a:r>
            <a:r>
              <a:rPr lang="el-GR" sz="2400" dirty="0">
                <a:solidFill>
                  <a:schemeClr val="bg1"/>
                </a:solidFill>
              </a:rPr>
              <a:t>ρ</a:t>
            </a:r>
            <a:r>
              <a:rPr lang="el-GR" sz="2400" dirty="0" smtClean="0">
                <a:solidFill>
                  <a:schemeClr val="bg1"/>
                </a:solidFill>
              </a:rPr>
              <a:t>οή)</a:t>
            </a:r>
            <a:endParaRPr lang="en-US" sz="2400" dirty="0">
              <a:solidFill>
                <a:schemeClr val="bg1"/>
              </a:solidFill>
            </a:endParaRPr>
          </a:p>
        </p:txBody>
      </p:sp>
      <p:sp>
        <p:nvSpPr>
          <p:cNvPr id="5" name="TextBox 4"/>
          <p:cNvSpPr txBox="1"/>
          <p:nvPr/>
        </p:nvSpPr>
        <p:spPr>
          <a:xfrm>
            <a:off x="127002" y="1067962"/>
            <a:ext cx="4669630" cy="2031325"/>
          </a:xfrm>
          <a:prstGeom prst="rect">
            <a:avLst/>
          </a:prstGeom>
          <a:noFill/>
        </p:spPr>
        <p:txBody>
          <a:bodyPr wrap="square" rtlCol="0">
            <a:spAutoFit/>
          </a:bodyPr>
          <a:lstStyle/>
          <a:p>
            <a:endParaRPr lang="el-GR" dirty="0">
              <a:solidFill>
                <a:srgbClr val="FFFFFF"/>
              </a:solidFill>
            </a:endParaRPr>
          </a:p>
          <a:p>
            <a:r>
              <a:rPr lang="el-GR" dirty="0" smtClean="0">
                <a:solidFill>
                  <a:srgbClr val="FFFFFF"/>
                </a:solidFill>
              </a:rPr>
              <a:t>Σε μη κεντρικές συγκρούσεις, η αρχική ασυμμετρία στη γεωμετρ</a:t>
            </a:r>
            <a:r>
              <a:rPr lang="el-GR" dirty="0">
                <a:solidFill>
                  <a:srgbClr val="FFFFFF"/>
                </a:solidFill>
              </a:rPr>
              <a:t>ί</a:t>
            </a:r>
            <a:r>
              <a:rPr lang="el-GR" dirty="0" smtClean="0">
                <a:solidFill>
                  <a:srgbClr val="FFFFFF"/>
                </a:solidFill>
              </a:rPr>
              <a:t>α της σύγκρουσης</a:t>
            </a:r>
            <a:endParaRPr lang="en-GB" dirty="0">
              <a:solidFill>
                <a:srgbClr val="FFFFFF"/>
              </a:solidFill>
            </a:endParaRPr>
          </a:p>
          <a:p>
            <a:r>
              <a:rPr lang="el-GR" dirty="0">
                <a:solidFill>
                  <a:srgbClr val="FFFFFF"/>
                </a:solidFill>
              </a:rPr>
              <a:t>έ</a:t>
            </a:r>
            <a:r>
              <a:rPr lang="el-GR" dirty="0" smtClean="0">
                <a:solidFill>
                  <a:srgbClr val="FFFFFF"/>
                </a:solidFill>
              </a:rPr>
              <a:t>χει σαν αποτέλεσμα ανισοτροπία στη</a:t>
            </a:r>
          </a:p>
          <a:p>
            <a:r>
              <a:rPr lang="el-GR" dirty="0">
                <a:solidFill>
                  <a:srgbClr val="FFFFFF"/>
                </a:solidFill>
              </a:rPr>
              <a:t>γ</a:t>
            </a:r>
            <a:r>
              <a:rPr lang="el-GR" dirty="0" smtClean="0">
                <a:solidFill>
                  <a:srgbClr val="FFFFFF"/>
                </a:solidFill>
              </a:rPr>
              <a:t>ωνιακή κατανομή των παραγομένων</a:t>
            </a:r>
          </a:p>
          <a:p>
            <a:r>
              <a:rPr lang="el-GR" dirty="0">
                <a:solidFill>
                  <a:srgbClr val="FFFFFF"/>
                </a:solidFill>
              </a:rPr>
              <a:t>σ</a:t>
            </a:r>
            <a:r>
              <a:rPr lang="el-GR" dirty="0" smtClean="0">
                <a:solidFill>
                  <a:srgbClr val="FFFFFF"/>
                </a:solidFill>
              </a:rPr>
              <a:t>ωματιδίων</a:t>
            </a:r>
          </a:p>
          <a:p>
            <a:endParaRPr lang="en-GB" dirty="0">
              <a:solidFill>
                <a:srgbClr val="FFFFFF"/>
              </a:solidFill>
            </a:endParaRPr>
          </a:p>
        </p:txBody>
      </p:sp>
      <p:sp>
        <p:nvSpPr>
          <p:cNvPr id="3" name="Slide Number Placeholder 2"/>
          <p:cNvSpPr>
            <a:spLocks noGrp="1"/>
          </p:cNvSpPr>
          <p:nvPr>
            <p:ph type="sldNum" sz="quarter" idx="12"/>
          </p:nvPr>
        </p:nvSpPr>
        <p:spPr/>
        <p:txBody>
          <a:bodyPr/>
          <a:lstStyle/>
          <a:p>
            <a:fld id="{8B9660DA-E739-CB4A-AEFC-82AEB23D0057}" type="slidenum">
              <a:rPr lang="en-US" smtClean="0"/>
              <a:t>50</a:t>
            </a:fld>
            <a:endParaRPr lang="en-US"/>
          </a:p>
        </p:txBody>
      </p:sp>
      <p:sp>
        <p:nvSpPr>
          <p:cNvPr id="6" name="Date Placeholder 5"/>
          <p:cNvSpPr>
            <a:spLocks noGrp="1"/>
          </p:cNvSpPr>
          <p:nvPr>
            <p:ph type="dt" sz="half" idx="10"/>
          </p:nvPr>
        </p:nvSpPr>
        <p:spPr/>
        <p:txBody>
          <a:bodyPr/>
          <a:lstStyle/>
          <a:p>
            <a:r>
              <a:rPr lang="en-GB" smtClean="0"/>
              <a:t>CERN 17.3.2015 </a:t>
            </a:r>
            <a:endParaRPr lang="en-US"/>
          </a:p>
        </p:txBody>
      </p:sp>
      <p:sp>
        <p:nvSpPr>
          <p:cNvPr id="8" name="Footer Placeholder 7"/>
          <p:cNvSpPr>
            <a:spLocks noGrp="1"/>
          </p:cNvSpPr>
          <p:nvPr>
            <p:ph type="ftr" sz="quarter" idx="11"/>
          </p:nvPr>
        </p:nvSpPr>
        <p:spPr/>
        <p:txBody>
          <a:bodyPr/>
          <a:lstStyle/>
          <a:p>
            <a:r>
              <a:rPr lang="el-GR" smtClean="0"/>
              <a:t>Δέσποινα Χατζηφωτιάδου</a:t>
            </a:r>
            <a:endParaRPr lang="en-US"/>
          </a:p>
        </p:txBody>
      </p:sp>
      <p:pic>
        <p:nvPicPr>
          <p:cNvPr id="9" name="Picture 8"/>
          <p:cNvPicPr>
            <a:picLocks noChangeAspect="1"/>
          </p:cNvPicPr>
          <p:nvPr/>
        </p:nvPicPr>
        <p:blipFill>
          <a:blip r:embed="rId2"/>
          <a:stretch>
            <a:fillRect/>
          </a:stretch>
        </p:blipFill>
        <p:spPr>
          <a:xfrm>
            <a:off x="5334854" y="932863"/>
            <a:ext cx="2879996" cy="2175567"/>
          </a:xfrm>
          <a:prstGeom prst="rect">
            <a:avLst/>
          </a:prstGeom>
        </p:spPr>
      </p:pic>
      <p:pic>
        <p:nvPicPr>
          <p:cNvPr id="12" name="Picture 11" descr="aza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1" y="3376286"/>
            <a:ext cx="3276391" cy="1811415"/>
          </a:xfrm>
          <a:prstGeom prst="rect">
            <a:avLst/>
          </a:prstGeom>
        </p:spPr>
      </p:pic>
      <p:sp>
        <p:nvSpPr>
          <p:cNvPr id="14" name="TextBox 13"/>
          <p:cNvSpPr txBox="1"/>
          <p:nvPr/>
        </p:nvSpPr>
        <p:spPr>
          <a:xfrm>
            <a:off x="4718424" y="4050159"/>
            <a:ext cx="3968375" cy="1138773"/>
          </a:xfrm>
          <a:prstGeom prst="rect">
            <a:avLst/>
          </a:prstGeom>
          <a:noFill/>
        </p:spPr>
        <p:txBody>
          <a:bodyPr wrap="square" rtlCol="0">
            <a:spAutoFit/>
          </a:bodyPr>
          <a:lstStyle/>
          <a:p>
            <a:r>
              <a:rPr lang="el-GR" sz="1700" dirty="0" smtClean="0">
                <a:solidFill>
                  <a:srgbClr val="FFFF00"/>
                </a:solidFill>
              </a:rPr>
              <a:t>Σχήμα αμυγδάλου</a:t>
            </a:r>
          </a:p>
          <a:p>
            <a:r>
              <a:rPr lang="el-GR" sz="1700" dirty="0" smtClean="0">
                <a:solidFill>
                  <a:srgbClr val="FFFF00"/>
                </a:solidFill>
              </a:rPr>
              <a:t>Πολύ περισσότερα αδρόνια παράλληλα στο επίπεδο της αλληλεπίδρασης  παρά στο κάθετο προς αυτό</a:t>
            </a:r>
            <a:endParaRPr lang="en-US" sz="1700" dirty="0">
              <a:solidFill>
                <a:srgbClr val="FFFF00"/>
              </a:solidFill>
            </a:endParaRPr>
          </a:p>
        </p:txBody>
      </p:sp>
      <p:sp>
        <p:nvSpPr>
          <p:cNvPr id="10" name="Rectangle 9"/>
          <p:cNvSpPr/>
          <p:nvPr/>
        </p:nvSpPr>
        <p:spPr>
          <a:xfrm>
            <a:off x="5254858" y="3219162"/>
            <a:ext cx="3431942" cy="830997"/>
          </a:xfrm>
          <a:prstGeom prst="rect">
            <a:avLst/>
          </a:prstGeom>
        </p:spPr>
        <p:txBody>
          <a:bodyPr wrap="square">
            <a:spAutoFit/>
          </a:bodyPr>
          <a:lstStyle/>
          <a:p>
            <a:r>
              <a:rPr lang="el-GR" sz="1600" dirty="0" smtClean="0">
                <a:solidFill>
                  <a:srgbClr val="FFFFFF"/>
                </a:solidFill>
              </a:rPr>
              <a:t>Ε</a:t>
            </a:r>
            <a:r>
              <a:rPr lang="en-GB" sz="1600" dirty="0" err="1" smtClean="0">
                <a:solidFill>
                  <a:srgbClr val="FFFFFF"/>
                </a:solidFill>
              </a:rPr>
              <a:t>lliptic</a:t>
            </a:r>
            <a:r>
              <a:rPr lang="en-GB" sz="1600" dirty="0" smtClean="0">
                <a:solidFill>
                  <a:srgbClr val="FFFFFF"/>
                </a:solidFill>
              </a:rPr>
              <a:t> flow : 2</a:t>
            </a:r>
            <a:r>
              <a:rPr lang="en-GB" sz="1600" baseline="30000" dirty="0" smtClean="0">
                <a:solidFill>
                  <a:srgbClr val="FFFFFF"/>
                </a:solidFill>
              </a:rPr>
              <a:t>nd</a:t>
            </a:r>
            <a:r>
              <a:rPr lang="en-GB" sz="1600" dirty="0" smtClean="0">
                <a:solidFill>
                  <a:srgbClr val="FFFFFF"/>
                </a:solidFill>
              </a:rPr>
              <a:t> Fourier</a:t>
            </a:r>
            <a:r>
              <a:rPr lang="el-GR" sz="1600" dirty="0" smtClean="0">
                <a:solidFill>
                  <a:srgbClr val="FFFFFF"/>
                </a:solidFill>
              </a:rPr>
              <a:t> </a:t>
            </a:r>
            <a:r>
              <a:rPr lang="en-GB" sz="1600" dirty="0" smtClean="0">
                <a:solidFill>
                  <a:srgbClr val="FFFFFF"/>
                </a:solidFill>
              </a:rPr>
              <a:t>coefficient  of</a:t>
            </a:r>
          </a:p>
          <a:p>
            <a:r>
              <a:rPr lang="en-US" sz="1600" dirty="0" smtClean="0">
                <a:solidFill>
                  <a:srgbClr val="FFFFFF"/>
                </a:solidFill>
              </a:rPr>
              <a:t>a</a:t>
            </a:r>
            <a:r>
              <a:rPr lang="en-GB" sz="1600" dirty="0" err="1" smtClean="0">
                <a:solidFill>
                  <a:srgbClr val="FFFFFF"/>
                </a:solidFill>
              </a:rPr>
              <a:t>zimuthal</a:t>
            </a:r>
            <a:r>
              <a:rPr lang="en-GB" sz="1600" dirty="0" smtClean="0">
                <a:solidFill>
                  <a:srgbClr val="FFFFFF"/>
                </a:solidFill>
              </a:rPr>
              <a:t> distribution of particles in momentum space</a:t>
            </a:r>
            <a:endParaRPr lang="el-GR" sz="1600" dirty="0">
              <a:solidFill>
                <a:srgbClr val="FFFFFF"/>
              </a:solidFill>
            </a:endParaRPr>
          </a:p>
        </p:txBody>
      </p:sp>
    </p:spTree>
    <p:extLst>
      <p:ext uri="{BB962C8B-B14F-4D97-AF65-F5344CB8AC3E}">
        <p14:creationId xmlns:p14="http://schemas.microsoft.com/office/powerpoint/2010/main" val="314145168"/>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01473"/>
          </a:xfrm>
        </p:spPr>
        <p:txBody>
          <a:bodyPr>
            <a:normAutofit/>
          </a:bodyPr>
          <a:lstStyle/>
          <a:p>
            <a:r>
              <a:rPr lang="el-GR" sz="2400" dirty="0" smtClean="0">
                <a:solidFill>
                  <a:schemeClr val="bg1"/>
                </a:solidFill>
              </a:rPr>
              <a:t>Ενα τέ</a:t>
            </a:r>
            <a:r>
              <a:rPr lang="el-GR" sz="2400" dirty="0">
                <a:solidFill>
                  <a:schemeClr val="bg1"/>
                </a:solidFill>
              </a:rPr>
              <a:t>λ</a:t>
            </a:r>
            <a:r>
              <a:rPr lang="el-GR" sz="2400" dirty="0" smtClean="0">
                <a:solidFill>
                  <a:schemeClr val="bg1"/>
                </a:solidFill>
              </a:rPr>
              <a:t>ειο υγρό στο </a:t>
            </a:r>
            <a:r>
              <a:rPr lang="en-GB" sz="2400" dirty="0" smtClean="0">
                <a:solidFill>
                  <a:schemeClr val="bg1"/>
                </a:solidFill>
              </a:rPr>
              <a:t>LHC</a:t>
            </a:r>
            <a:endParaRPr lang="en-US" sz="2400" dirty="0">
              <a:solidFill>
                <a:schemeClr val="bg1"/>
              </a:solidFill>
            </a:endParaRPr>
          </a:p>
        </p:txBody>
      </p:sp>
      <p:sp>
        <p:nvSpPr>
          <p:cNvPr id="5" name="TextBox 4"/>
          <p:cNvSpPr txBox="1"/>
          <p:nvPr/>
        </p:nvSpPr>
        <p:spPr>
          <a:xfrm>
            <a:off x="127001" y="1067962"/>
            <a:ext cx="8444986" cy="3785652"/>
          </a:xfrm>
          <a:prstGeom prst="rect">
            <a:avLst/>
          </a:prstGeom>
          <a:noFill/>
        </p:spPr>
        <p:txBody>
          <a:bodyPr wrap="square" rtlCol="0">
            <a:spAutoFit/>
          </a:bodyPr>
          <a:lstStyle/>
          <a:p>
            <a:r>
              <a:rPr lang="el-GR" dirty="0" smtClean="0">
                <a:solidFill>
                  <a:srgbClr val="FFFFFF"/>
                </a:solidFill>
              </a:rPr>
              <a:t> </a:t>
            </a:r>
            <a:r>
              <a:rPr lang="el-GR" sz="2000" dirty="0" smtClean="0">
                <a:solidFill>
                  <a:srgbClr val="FFFFFF"/>
                </a:solidFill>
              </a:rPr>
              <a:t>Το μέγεθος της ελλειπτικής ροής εξαρτάται από την τριβή στο μέσο και χαρακτηρίζεται από το λόγο η/</a:t>
            </a:r>
            <a:r>
              <a:rPr lang="en-GB" sz="2000" dirty="0" smtClean="0">
                <a:solidFill>
                  <a:srgbClr val="FFFFFF"/>
                </a:solidFill>
              </a:rPr>
              <a:t>s, </a:t>
            </a:r>
            <a:r>
              <a:rPr lang="el-GR" sz="2000" dirty="0" smtClean="0">
                <a:solidFill>
                  <a:srgbClr val="FFFFFF"/>
                </a:solidFill>
              </a:rPr>
              <a:t>όπου η το ιξώδες και </a:t>
            </a:r>
            <a:r>
              <a:rPr lang="en-GB" sz="2000" dirty="0" smtClean="0">
                <a:solidFill>
                  <a:srgbClr val="FFFFFF"/>
                </a:solidFill>
              </a:rPr>
              <a:t>s</a:t>
            </a:r>
            <a:r>
              <a:rPr lang="el-GR" sz="2000" dirty="0" smtClean="0">
                <a:solidFill>
                  <a:srgbClr val="FFFFFF"/>
                </a:solidFill>
              </a:rPr>
              <a:t> η εντροπία.</a:t>
            </a:r>
          </a:p>
          <a:p>
            <a:r>
              <a:rPr lang="el-GR" sz="2000" dirty="0" smtClean="0">
                <a:solidFill>
                  <a:srgbClr val="FFFFFF"/>
                </a:solidFill>
              </a:rPr>
              <a:t>Η </a:t>
            </a:r>
            <a:r>
              <a:rPr lang="el-GR" sz="2000" dirty="0" smtClean="0">
                <a:solidFill>
                  <a:srgbClr val="FFFFFF"/>
                </a:solidFill>
              </a:rPr>
              <a:t>πυκνή </a:t>
            </a:r>
            <a:r>
              <a:rPr lang="el-GR" sz="2000" dirty="0">
                <a:solidFill>
                  <a:srgbClr val="FFFFFF"/>
                </a:solidFill>
              </a:rPr>
              <a:t>ύ</a:t>
            </a:r>
            <a:r>
              <a:rPr lang="el-GR" sz="2000" dirty="0" smtClean="0">
                <a:solidFill>
                  <a:srgbClr val="FFFFFF"/>
                </a:solidFill>
              </a:rPr>
              <a:t>λη που δημιουργείται από τη </a:t>
            </a:r>
            <a:r>
              <a:rPr lang="el-GR" sz="2000" dirty="0">
                <a:solidFill>
                  <a:srgbClr val="FFFFFF"/>
                </a:solidFill>
              </a:rPr>
              <a:t>σύγκρουση ρέει σχεδόν χωρίς τριβή (όπως το νερό, που έχει </a:t>
            </a:r>
            <a:r>
              <a:rPr lang="el-GR" sz="2000" dirty="0" smtClean="0">
                <a:solidFill>
                  <a:srgbClr val="FFFFFF"/>
                </a:solidFill>
              </a:rPr>
              <a:t>μικρό </a:t>
            </a:r>
            <a:r>
              <a:rPr lang="el-GR" sz="2000" dirty="0">
                <a:solidFill>
                  <a:srgbClr val="FFFFFF"/>
                </a:solidFill>
              </a:rPr>
              <a:t>ιξωδες) </a:t>
            </a:r>
            <a:r>
              <a:rPr lang="el-GR" sz="2000" dirty="0" smtClean="0">
                <a:solidFill>
                  <a:srgbClr val="FFFFFF"/>
                </a:solidFill>
              </a:rPr>
              <a:t>και όχι </a:t>
            </a:r>
            <a:r>
              <a:rPr lang="el-GR" sz="2000" dirty="0">
                <a:solidFill>
                  <a:srgbClr val="FFFFFF"/>
                </a:solidFill>
              </a:rPr>
              <a:t>ό</a:t>
            </a:r>
            <a:r>
              <a:rPr lang="el-GR" sz="2000" dirty="0" smtClean="0">
                <a:solidFill>
                  <a:srgbClr val="FFFFFF"/>
                </a:solidFill>
              </a:rPr>
              <a:t>πως το μέλι που έχει μεγάλο </a:t>
            </a:r>
            <a:r>
              <a:rPr lang="el-GR" sz="2000" dirty="0" smtClean="0">
                <a:solidFill>
                  <a:srgbClr val="FFFFFF"/>
                </a:solidFill>
              </a:rPr>
              <a:t>ιξώδες.</a:t>
            </a:r>
          </a:p>
          <a:p>
            <a:endParaRPr lang="el-GR" sz="2000" dirty="0">
              <a:solidFill>
                <a:srgbClr val="FFFFFF"/>
              </a:solidFill>
            </a:endParaRPr>
          </a:p>
          <a:p>
            <a:r>
              <a:rPr lang="el-GR" sz="2000" dirty="0" smtClean="0">
                <a:solidFill>
                  <a:srgbClr val="FFFF00"/>
                </a:solidFill>
              </a:rPr>
              <a:t>Η ύλη που σχηματίζεται από τις συγκρούσεις βαριών ιόντων αναμενόταν αρχικά να συμπεριφέρεται σαν αέριο πλάσμα.  Αντί γι’αυτό, φαίνεται να συμπεριφέρεται σαν τέλειο υγρό, με συντονισμένη συλλογική κίνηση (ροή) των σωματιδίων που το συνιστούν.</a:t>
            </a:r>
          </a:p>
          <a:p>
            <a:endParaRPr lang="el-GR" sz="2000" dirty="0" smtClean="0">
              <a:solidFill>
                <a:srgbClr val="FFFFFF"/>
              </a:solidFill>
            </a:endParaRPr>
          </a:p>
          <a:p>
            <a:endParaRPr lang="el-GR" sz="2000" dirty="0">
              <a:solidFill>
                <a:srgbClr val="FFFFFF"/>
              </a:solidFill>
            </a:endParaRPr>
          </a:p>
        </p:txBody>
      </p:sp>
      <p:sp>
        <p:nvSpPr>
          <p:cNvPr id="3" name="Slide Number Placeholder 2"/>
          <p:cNvSpPr>
            <a:spLocks noGrp="1"/>
          </p:cNvSpPr>
          <p:nvPr>
            <p:ph type="sldNum" sz="quarter" idx="12"/>
          </p:nvPr>
        </p:nvSpPr>
        <p:spPr/>
        <p:txBody>
          <a:bodyPr/>
          <a:lstStyle/>
          <a:p>
            <a:fld id="{8B9660DA-E739-CB4A-AEFC-82AEB23D0057}" type="slidenum">
              <a:rPr lang="en-US" smtClean="0"/>
              <a:t>51</a:t>
            </a:fld>
            <a:endParaRPr lang="en-US"/>
          </a:p>
        </p:txBody>
      </p:sp>
      <p:sp>
        <p:nvSpPr>
          <p:cNvPr id="6" name="Date Placeholder 5"/>
          <p:cNvSpPr>
            <a:spLocks noGrp="1"/>
          </p:cNvSpPr>
          <p:nvPr>
            <p:ph type="dt" sz="half" idx="10"/>
          </p:nvPr>
        </p:nvSpPr>
        <p:spPr/>
        <p:txBody>
          <a:bodyPr/>
          <a:lstStyle/>
          <a:p>
            <a:r>
              <a:rPr lang="en-GB" smtClean="0"/>
              <a:t>CERN 17.3.2015 </a:t>
            </a:r>
            <a:endParaRPr lang="en-US"/>
          </a:p>
        </p:txBody>
      </p:sp>
      <p:sp>
        <p:nvSpPr>
          <p:cNvPr id="8" name="Footer Placeholder 7"/>
          <p:cNvSpPr>
            <a:spLocks noGrp="1"/>
          </p:cNvSpPr>
          <p:nvPr>
            <p:ph type="ftr" sz="quarter" idx="11"/>
          </p:nvPr>
        </p:nvSpPr>
        <p:spPr/>
        <p:txBody>
          <a:bodyPr/>
          <a:lstStyle/>
          <a:p>
            <a:r>
              <a:rPr lang="el-GR" smtClean="0"/>
              <a:t>Δέσποινα Χατζηφωτιάδου</a:t>
            </a:r>
            <a:endParaRPr lang="en-US"/>
          </a:p>
        </p:txBody>
      </p:sp>
      <p:sp>
        <p:nvSpPr>
          <p:cNvPr id="11" name="TextBox 10"/>
          <p:cNvSpPr txBox="1"/>
          <p:nvPr/>
        </p:nvSpPr>
        <p:spPr>
          <a:xfrm>
            <a:off x="419210" y="4464838"/>
            <a:ext cx="8587642" cy="1477328"/>
          </a:xfrm>
          <a:prstGeom prst="rect">
            <a:avLst/>
          </a:prstGeom>
          <a:noFill/>
        </p:spPr>
        <p:txBody>
          <a:bodyPr wrap="square" rtlCol="0">
            <a:spAutoFit/>
          </a:bodyPr>
          <a:lstStyle/>
          <a:p>
            <a:r>
              <a:rPr lang="el-GR" dirty="0">
                <a:solidFill>
                  <a:srgbClr val="FFFF00"/>
                </a:solidFill>
              </a:rPr>
              <a:t>Ηδη είχε ανακοινωθεί από τα πειράματα στο </a:t>
            </a:r>
            <a:r>
              <a:rPr lang="en-GB" dirty="0" smtClean="0">
                <a:solidFill>
                  <a:srgbClr val="FFFF00"/>
                </a:solidFill>
              </a:rPr>
              <a:t>RHIC</a:t>
            </a:r>
            <a:r>
              <a:rPr lang="el-GR" dirty="0" smtClean="0">
                <a:solidFill>
                  <a:srgbClr val="FFFFFF"/>
                </a:solidFill>
              </a:rPr>
              <a:t> </a:t>
            </a:r>
            <a:r>
              <a:rPr lang="en-GB" dirty="0">
                <a:solidFill>
                  <a:srgbClr val="FFFFFF"/>
                </a:solidFill>
              </a:rPr>
              <a:t>(Relativistic Heavy Ion Collider)  </a:t>
            </a:r>
            <a:r>
              <a:rPr lang="el-GR" dirty="0">
                <a:solidFill>
                  <a:srgbClr val="FFFFFF"/>
                </a:solidFill>
              </a:rPr>
              <a:t>στο </a:t>
            </a:r>
            <a:r>
              <a:rPr lang="en-GB" dirty="0">
                <a:solidFill>
                  <a:srgbClr val="FFFFFF"/>
                </a:solidFill>
              </a:rPr>
              <a:t>Brookhaven</a:t>
            </a:r>
            <a:r>
              <a:rPr lang="el-GR" dirty="0">
                <a:solidFill>
                  <a:srgbClr val="FFFFFF"/>
                </a:solidFill>
              </a:rPr>
              <a:t> </a:t>
            </a:r>
            <a:r>
              <a:rPr lang="en-GB" dirty="0">
                <a:solidFill>
                  <a:srgbClr val="FFFFFF"/>
                </a:solidFill>
              </a:rPr>
              <a:t>(</a:t>
            </a:r>
            <a:r>
              <a:rPr lang="en-GB" dirty="0" smtClean="0">
                <a:solidFill>
                  <a:srgbClr val="FFFFFF"/>
                </a:solidFill>
              </a:rPr>
              <a:t>US</a:t>
            </a:r>
            <a:r>
              <a:rPr lang="el-GR" dirty="0" smtClean="0">
                <a:solidFill>
                  <a:srgbClr val="FFFFFF"/>
                </a:solidFill>
              </a:rPr>
              <a:t>Α), όπου συγκρούονται </a:t>
            </a:r>
            <a:r>
              <a:rPr lang="el-GR" dirty="0">
                <a:solidFill>
                  <a:srgbClr val="FFFFFF"/>
                </a:solidFill>
              </a:rPr>
              <a:t>πυρήνες </a:t>
            </a:r>
            <a:r>
              <a:rPr lang="el-GR" dirty="0" smtClean="0">
                <a:solidFill>
                  <a:srgbClr val="FFFFFF"/>
                </a:solidFill>
              </a:rPr>
              <a:t>χρυσού με ενέργεια 13 </a:t>
            </a:r>
            <a:r>
              <a:rPr lang="el-GR" dirty="0">
                <a:solidFill>
                  <a:srgbClr val="FFFFFF"/>
                </a:solidFill>
              </a:rPr>
              <a:t>φορές </a:t>
            </a:r>
            <a:r>
              <a:rPr lang="el-GR" dirty="0" smtClean="0">
                <a:solidFill>
                  <a:srgbClr val="FFFFFF"/>
                </a:solidFill>
              </a:rPr>
              <a:t>μικρότερη </a:t>
            </a:r>
          </a:p>
          <a:p>
            <a:endParaRPr lang="el-GR" dirty="0">
              <a:solidFill>
                <a:srgbClr val="FFFFFF"/>
              </a:solidFill>
            </a:endParaRPr>
          </a:p>
          <a:p>
            <a:r>
              <a:rPr lang="el-GR" dirty="0">
                <a:solidFill>
                  <a:srgbClr val="FFC8E5"/>
                </a:solidFill>
              </a:rPr>
              <a:t>Ενα από τα πιο θεαματικά αποτελέσματα από τα πειράματα βαριών ιόντων</a:t>
            </a:r>
            <a:endParaRPr lang="en-US" dirty="0">
              <a:solidFill>
                <a:srgbClr val="FFC8E5"/>
              </a:solidFill>
            </a:endParaRPr>
          </a:p>
          <a:p>
            <a:endParaRPr lang="el-GR" dirty="0">
              <a:solidFill>
                <a:srgbClr val="FFFFFF"/>
              </a:solidFill>
            </a:endParaRPr>
          </a:p>
        </p:txBody>
      </p:sp>
    </p:spTree>
    <p:extLst>
      <p:ext uri="{BB962C8B-B14F-4D97-AF65-F5344CB8AC3E}">
        <p14:creationId xmlns:p14="http://schemas.microsoft.com/office/powerpoint/2010/main" val="3612077459"/>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5" descr="k0_2.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925" y="1397098"/>
            <a:ext cx="2992438"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6" name="Picture 6" descr="lambda_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27363" y="1397098"/>
            <a:ext cx="2959100"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Picture 7" descr="xi_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86463" y="1397098"/>
            <a:ext cx="3065462"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TextBox 8"/>
          <p:cNvSpPr txBox="1">
            <a:spLocks noChangeArrowheads="1"/>
          </p:cNvSpPr>
          <p:nvPr/>
        </p:nvSpPr>
        <p:spPr bwMode="auto">
          <a:xfrm>
            <a:off x="4422442" y="4029250"/>
            <a:ext cx="1223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r>
              <a:rPr lang="en-GB" dirty="0">
                <a:solidFill>
                  <a:schemeClr val="bg1"/>
                </a:solidFill>
                <a:latin typeface="Symbol" charset="0"/>
              </a:rPr>
              <a:t>L ®p</a:t>
            </a:r>
            <a:r>
              <a:rPr lang="en-GB" baseline="30000" dirty="0">
                <a:solidFill>
                  <a:schemeClr val="bg1"/>
                </a:solidFill>
                <a:latin typeface="Symbol" charset="0"/>
              </a:rPr>
              <a:t>-</a:t>
            </a:r>
            <a:r>
              <a:rPr lang="en-GB" dirty="0">
                <a:solidFill>
                  <a:schemeClr val="bg1"/>
                </a:solidFill>
                <a:latin typeface="Times New Roman" charset="0"/>
              </a:rPr>
              <a:t>p</a:t>
            </a:r>
          </a:p>
        </p:txBody>
      </p:sp>
      <p:sp>
        <p:nvSpPr>
          <p:cNvPr id="16389" name="Rectangle 9"/>
          <p:cNvSpPr>
            <a:spLocks noChangeArrowheads="1"/>
          </p:cNvSpPr>
          <p:nvPr/>
        </p:nvSpPr>
        <p:spPr bwMode="auto">
          <a:xfrm>
            <a:off x="1304059" y="3988922"/>
            <a:ext cx="13398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sz="1800" dirty="0">
                <a:solidFill>
                  <a:srgbClr val="FFFFFF"/>
                </a:solidFill>
              </a:rPr>
              <a:t>K</a:t>
            </a:r>
            <a:r>
              <a:rPr lang="en-GB" sz="1800" baseline="30000" dirty="0">
                <a:solidFill>
                  <a:srgbClr val="FFFFFF"/>
                </a:solidFill>
              </a:rPr>
              <a:t>0</a:t>
            </a:r>
            <a:r>
              <a:rPr lang="en-GB" sz="1800" baseline="-25000" dirty="0">
                <a:solidFill>
                  <a:srgbClr val="FFFFFF"/>
                </a:solidFill>
              </a:rPr>
              <a:t>s</a:t>
            </a:r>
            <a:r>
              <a:rPr lang="en-GB" sz="1800" dirty="0">
                <a:solidFill>
                  <a:srgbClr val="FFFFFF"/>
                </a:solidFill>
              </a:rPr>
              <a:t>→ </a:t>
            </a:r>
            <a:r>
              <a:rPr lang="en-GB" dirty="0" err="1">
                <a:solidFill>
                  <a:srgbClr val="FFFFFF"/>
                </a:solidFill>
                <a:latin typeface="Symbol" charset="0"/>
              </a:rPr>
              <a:t>p</a:t>
            </a:r>
            <a:r>
              <a:rPr lang="en-GB" baseline="30000" dirty="0" err="1">
                <a:solidFill>
                  <a:srgbClr val="FFFFFF"/>
                </a:solidFill>
              </a:rPr>
              <a:t>+</a:t>
            </a:r>
            <a:r>
              <a:rPr lang="en-GB" dirty="0" err="1">
                <a:solidFill>
                  <a:srgbClr val="FFFFFF"/>
                </a:solidFill>
                <a:latin typeface="Symbol" charset="0"/>
              </a:rPr>
              <a:t>p</a:t>
            </a:r>
            <a:r>
              <a:rPr lang="en-GB" baseline="30000" dirty="0">
                <a:solidFill>
                  <a:srgbClr val="FFFFFF"/>
                </a:solidFill>
              </a:rPr>
              <a:t>-</a:t>
            </a:r>
            <a:endParaRPr lang="en-US" dirty="0">
              <a:solidFill>
                <a:srgbClr val="FFFFFF"/>
              </a:solidFill>
            </a:endParaRPr>
          </a:p>
        </p:txBody>
      </p:sp>
      <p:sp>
        <p:nvSpPr>
          <p:cNvPr id="16390" name="Rectangle 11"/>
          <p:cNvSpPr>
            <a:spLocks noChangeArrowheads="1"/>
          </p:cNvSpPr>
          <p:nvPr/>
        </p:nvSpPr>
        <p:spPr bwMode="auto">
          <a:xfrm>
            <a:off x="6855913" y="4091728"/>
            <a:ext cx="1955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800" dirty="0" err="1">
                <a:solidFill>
                  <a:srgbClr val="FFFFFF"/>
                </a:solidFill>
              </a:rPr>
              <a:t>Ξ</a:t>
            </a:r>
            <a:r>
              <a:rPr lang="en-GB" sz="1800" baseline="30000" dirty="0">
                <a:solidFill>
                  <a:srgbClr val="FFFFFF"/>
                </a:solidFill>
              </a:rPr>
              <a:t>-</a:t>
            </a:r>
            <a:r>
              <a:rPr lang="en-GB" sz="1800" dirty="0">
                <a:solidFill>
                  <a:srgbClr val="FFFFFF"/>
                </a:solidFill>
              </a:rPr>
              <a:t>→π</a:t>
            </a:r>
            <a:r>
              <a:rPr lang="en-GB" sz="1800" baseline="30000" dirty="0">
                <a:solidFill>
                  <a:srgbClr val="FFFFFF"/>
                </a:solidFill>
              </a:rPr>
              <a:t>-</a:t>
            </a:r>
            <a:r>
              <a:rPr lang="en-GB" sz="1800" dirty="0" err="1">
                <a:solidFill>
                  <a:srgbClr val="FFFFFF"/>
                </a:solidFill>
              </a:rPr>
              <a:t>Λ</a:t>
            </a:r>
            <a:r>
              <a:rPr lang="en-GB" sz="1800" dirty="0">
                <a:solidFill>
                  <a:srgbClr val="FFFFFF"/>
                </a:solidFill>
              </a:rPr>
              <a:t>→ </a:t>
            </a:r>
            <a:r>
              <a:rPr lang="en-GB" sz="1800" dirty="0">
                <a:solidFill>
                  <a:srgbClr val="FFFFFF"/>
                </a:solidFill>
                <a:latin typeface="Symbol" charset="0"/>
                <a:cs typeface="Symbol" charset="0"/>
              </a:rPr>
              <a:t>π</a:t>
            </a:r>
            <a:r>
              <a:rPr lang="en-GB" sz="1800" baseline="30000" dirty="0">
                <a:solidFill>
                  <a:srgbClr val="FFFFFF"/>
                </a:solidFill>
                <a:latin typeface="Symbol" charset="0"/>
                <a:cs typeface="Symbol" charset="0"/>
              </a:rPr>
              <a:t>-</a:t>
            </a:r>
            <a:r>
              <a:rPr lang="en-GB" sz="1800" dirty="0">
                <a:solidFill>
                  <a:srgbClr val="FFFFFF"/>
                </a:solidFill>
                <a:latin typeface="Symbol" charset="0"/>
                <a:cs typeface="Symbol" charset="0"/>
              </a:rPr>
              <a:t> </a:t>
            </a:r>
            <a:r>
              <a:rPr lang="en-GB" sz="1800" dirty="0">
                <a:solidFill>
                  <a:srgbClr val="FFFFFF"/>
                </a:solidFill>
                <a:cs typeface="Arial" charset="0"/>
              </a:rPr>
              <a:t>p</a:t>
            </a:r>
            <a:r>
              <a:rPr lang="en-GB" sz="1800" dirty="0">
                <a:solidFill>
                  <a:srgbClr val="FFFFFF"/>
                </a:solidFill>
                <a:latin typeface="Symbol" charset="0"/>
                <a:cs typeface="Symbol" charset="0"/>
              </a:rPr>
              <a:t> π</a:t>
            </a:r>
            <a:r>
              <a:rPr lang="en-GB" sz="1800" baseline="30000" dirty="0">
                <a:solidFill>
                  <a:srgbClr val="FFFFFF"/>
                </a:solidFill>
                <a:latin typeface="Symbol" charset="0"/>
                <a:cs typeface="Symbol" charset="0"/>
              </a:rPr>
              <a:t>-</a:t>
            </a:r>
            <a:r>
              <a:rPr lang="en-GB" sz="1800" dirty="0">
                <a:solidFill>
                  <a:srgbClr val="FFFFFF"/>
                </a:solidFill>
                <a:latin typeface="Symbol" charset="0"/>
                <a:cs typeface="Symbol" charset="0"/>
              </a:rPr>
              <a:t> </a:t>
            </a:r>
            <a:endParaRPr lang="en-US" sz="1800" dirty="0">
              <a:solidFill>
                <a:srgbClr val="FFFFFF"/>
              </a:solidFill>
              <a:latin typeface="Symbol" charset="0"/>
              <a:cs typeface="Symbol" charset="0"/>
            </a:endParaRPr>
          </a:p>
        </p:txBody>
      </p:sp>
      <p:sp>
        <p:nvSpPr>
          <p:cNvPr id="13" name="TextBox 1"/>
          <p:cNvSpPr txBox="1">
            <a:spLocks noChangeArrowheads="1"/>
          </p:cNvSpPr>
          <p:nvPr/>
        </p:nvSpPr>
        <p:spPr bwMode="auto">
          <a:xfrm>
            <a:off x="1675660" y="5083310"/>
            <a:ext cx="45830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defRPr/>
            </a:pPr>
            <a:r>
              <a:rPr lang="en-GB" sz="2000" b="0" dirty="0" smtClean="0">
                <a:solidFill>
                  <a:schemeClr val="bg1"/>
                </a:solidFill>
                <a:latin typeface="+mj-lt"/>
                <a:cs typeface="Calibri" charset="0"/>
              </a:rPr>
              <a:t>V0 and cascade decays of strange hadrons</a:t>
            </a:r>
            <a:endParaRPr lang="en-GB" sz="2000" b="0" dirty="0" smtClean="0">
              <a:solidFill>
                <a:schemeClr val="bg1"/>
              </a:solidFill>
              <a:latin typeface="+mj-lt"/>
              <a:cs typeface="Calibri" charset="0"/>
            </a:endParaRPr>
          </a:p>
        </p:txBody>
      </p:sp>
      <p:sp>
        <p:nvSpPr>
          <p:cNvPr id="2" name="TextBox 1"/>
          <p:cNvSpPr txBox="1"/>
          <p:nvPr/>
        </p:nvSpPr>
        <p:spPr>
          <a:xfrm>
            <a:off x="604307" y="538757"/>
            <a:ext cx="7978416" cy="461665"/>
          </a:xfrm>
          <a:prstGeom prst="rect">
            <a:avLst/>
          </a:prstGeom>
          <a:noFill/>
        </p:spPr>
        <p:txBody>
          <a:bodyPr wrap="square" rtlCol="0">
            <a:spAutoFit/>
          </a:bodyPr>
          <a:lstStyle/>
          <a:p>
            <a:pPr algn="ctr"/>
            <a:r>
              <a:rPr lang="el-GR" sz="2400" b="0" dirty="0" smtClean="0">
                <a:solidFill>
                  <a:srgbClr val="FFFF00"/>
                </a:solidFill>
              </a:rPr>
              <a:t>Ενίσχυση της παραδοξότητας (</a:t>
            </a:r>
            <a:r>
              <a:rPr lang="en-US" sz="2400" b="0" dirty="0" smtClean="0">
                <a:solidFill>
                  <a:srgbClr val="FFFF00"/>
                </a:solidFill>
              </a:rPr>
              <a:t>Strangeness enhancement </a:t>
            </a:r>
            <a:r>
              <a:rPr lang="el-GR" sz="2400" b="0" dirty="0" smtClean="0">
                <a:solidFill>
                  <a:srgbClr val="FFFF00"/>
                </a:solidFill>
              </a:rPr>
              <a:t>)</a:t>
            </a:r>
            <a:endParaRPr lang="el-GR" sz="2400" b="0" dirty="0">
              <a:solidFill>
                <a:srgbClr val="FFFF00"/>
              </a:solidFill>
            </a:endParaRPr>
          </a:p>
        </p:txBody>
      </p:sp>
      <p:sp>
        <p:nvSpPr>
          <p:cNvPr id="4" name="Date Placeholder 3"/>
          <p:cNvSpPr>
            <a:spLocks noGrp="1"/>
          </p:cNvSpPr>
          <p:nvPr>
            <p:ph type="dt" sz="half" idx="10"/>
          </p:nvPr>
        </p:nvSpPr>
        <p:spPr/>
        <p:txBody>
          <a:bodyPr/>
          <a:lstStyle/>
          <a:p>
            <a:r>
              <a:rPr lang="en-GB" smtClean="0"/>
              <a:t>CERN 17.3.2015 </a:t>
            </a:r>
            <a:endParaRPr lang="fr-FR"/>
          </a:p>
        </p:txBody>
      </p:sp>
      <p:sp>
        <p:nvSpPr>
          <p:cNvPr id="5" name="Footer Placeholder 4"/>
          <p:cNvSpPr>
            <a:spLocks noGrp="1"/>
          </p:cNvSpPr>
          <p:nvPr>
            <p:ph type="ftr" sz="quarter" idx="11"/>
          </p:nvPr>
        </p:nvSpPr>
        <p:spPr/>
        <p:txBody>
          <a:bodyPr/>
          <a:lstStyle/>
          <a:p>
            <a:r>
              <a:rPr lang="el-GR" smtClean="0"/>
              <a:t>Δέσποινα Χατζηφωτιάδου</a:t>
            </a:r>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52</a:t>
            </a:fld>
            <a:endParaRPr lang="fr-FR"/>
          </a:p>
        </p:txBody>
      </p:sp>
    </p:spTree>
    <p:extLst>
      <p:ext uri="{BB962C8B-B14F-4D97-AF65-F5344CB8AC3E}">
        <p14:creationId xmlns:p14="http://schemas.microsoft.com/office/powerpoint/2010/main" val="665578092"/>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Box 7"/>
          <p:cNvSpPr txBox="1">
            <a:spLocks noChangeArrowheads="1"/>
          </p:cNvSpPr>
          <p:nvPr/>
        </p:nvSpPr>
        <p:spPr bwMode="auto">
          <a:xfrm>
            <a:off x="0" y="404813"/>
            <a:ext cx="914399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l-GR" sz="2800" b="0" dirty="0">
                <a:solidFill>
                  <a:srgbClr val="FFFF00"/>
                </a:solidFill>
                <a:latin typeface="Calibri"/>
                <a:cs typeface="Calibri"/>
              </a:rPr>
              <a:t>Ενίσχυση της παραδοξότητας (</a:t>
            </a:r>
            <a:r>
              <a:rPr lang="en-US" sz="2800" b="0" dirty="0">
                <a:solidFill>
                  <a:srgbClr val="FFFF00"/>
                </a:solidFill>
                <a:latin typeface="Calibri"/>
                <a:cs typeface="Calibri"/>
              </a:rPr>
              <a:t>Strangeness enhancement </a:t>
            </a:r>
            <a:r>
              <a:rPr lang="el-GR" sz="2800" b="0" dirty="0">
                <a:solidFill>
                  <a:srgbClr val="FFFF00"/>
                </a:solidFill>
                <a:latin typeface="Calibri"/>
                <a:cs typeface="Calibri"/>
              </a:rPr>
              <a:t>)</a:t>
            </a:r>
          </a:p>
        </p:txBody>
      </p:sp>
      <p:sp>
        <p:nvSpPr>
          <p:cNvPr id="31750" name="TextBox 1"/>
          <p:cNvSpPr txBox="1">
            <a:spLocks noChangeArrowheads="1"/>
          </p:cNvSpPr>
          <p:nvPr/>
        </p:nvSpPr>
        <p:spPr bwMode="auto">
          <a:xfrm>
            <a:off x="250825" y="5222875"/>
            <a:ext cx="785343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r>
              <a:rPr lang="en-GB" sz="2000" b="0" dirty="0">
                <a:solidFill>
                  <a:srgbClr val="FFFFFF"/>
                </a:solidFill>
                <a:latin typeface="Calibri"/>
                <a:cs typeface="Calibri"/>
              </a:rPr>
              <a:t>A</a:t>
            </a:r>
            <a:r>
              <a:rPr lang="el-GR" sz="2000" b="0" dirty="0">
                <a:solidFill>
                  <a:srgbClr val="FFFFFF"/>
                </a:solidFill>
                <a:latin typeface="Calibri"/>
                <a:cs typeface="Calibri"/>
              </a:rPr>
              <a:t>ριθμος των σωματιδίων ενός τύπου ανά αλληλεπίδραση </a:t>
            </a:r>
            <a:r>
              <a:rPr lang="en-GB" sz="2000" b="0" dirty="0" err="1">
                <a:solidFill>
                  <a:srgbClr val="FFFFFF"/>
                </a:solidFill>
                <a:latin typeface="Calibri"/>
                <a:cs typeface="Calibri"/>
              </a:rPr>
              <a:t>PbPb</a:t>
            </a:r>
            <a:r>
              <a:rPr lang="en-GB" sz="2000" b="0" dirty="0">
                <a:solidFill>
                  <a:srgbClr val="FFFFFF"/>
                </a:solidFill>
                <a:latin typeface="Calibri"/>
                <a:cs typeface="Calibri"/>
              </a:rPr>
              <a:t>/&lt;</a:t>
            </a:r>
            <a:r>
              <a:rPr lang="en-GB" sz="2000" b="0" dirty="0" err="1">
                <a:solidFill>
                  <a:srgbClr val="FFFFFF"/>
                </a:solidFill>
                <a:latin typeface="Calibri"/>
                <a:cs typeface="Calibri"/>
              </a:rPr>
              <a:t>N</a:t>
            </a:r>
            <a:r>
              <a:rPr lang="en-GB" sz="2000" b="0" baseline="-25000" dirty="0" err="1">
                <a:solidFill>
                  <a:srgbClr val="FFFFFF"/>
                </a:solidFill>
                <a:latin typeface="Calibri"/>
                <a:cs typeface="Calibri"/>
              </a:rPr>
              <a:t>part</a:t>
            </a:r>
            <a:r>
              <a:rPr lang="en-GB" sz="2000" b="0" dirty="0">
                <a:solidFill>
                  <a:srgbClr val="FFFFFF"/>
                </a:solidFill>
                <a:latin typeface="Calibri"/>
                <a:cs typeface="Calibri"/>
              </a:rPr>
              <a:t>&gt;</a:t>
            </a:r>
            <a:r>
              <a:rPr lang="el-GR" sz="2000" b="0" dirty="0">
                <a:solidFill>
                  <a:srgbClr val="FFFFFF"/>
                </a:solidFill>
                <a:latin typeface="Calibri"/>
                <a:cs typeface="Calibri"/>
              </a:rPr>
              <a:t> </a:t>
            </a:r>
            <a:endParaRPr lang="en-GB" sz="2000" b="0" dirty="0">
              <a:solidFill>
                <a:srgbClr val="FFFFFF"/>
              </a:solidFill>
              <a:latin typeface="Calibri"/>
              <a:cs typeface="Calibri"/>
            </a:endParaRPr>
          </a:p>
          <a:p>
            <a:r>
              <a:rPr lang="en-GB" sz="2000" b="0" dirty="0">
                <a:solidFill>
                  <a:srgbClr val="FFFFFF"/>
                </a:solidFill>
                <a:latin typeface="Calibri"/>
                <a:cs typeface="Calibri"/>
              </a:rPr>
              <a:t>____________________________________________________________</a:t>
            </a:r>
          </a:p>
          <a:p>
            <a:r>
              <a:rPr lang="en-GB" sz="2000" b="0" dirty="0">
                <a:solidFill>
                  <a:srgbClr val="FFFFFF"/>
                </a:solidFill>
                <a:latin typeface="Calibri"/>
                <a:cs typeface="Calibri"/>
              </a:rPr>
              <a:t>A</a:t>
            </a:r>
            <a:r>
              <a:rPr lang="el-GR" sz="2000" b="0" dirty="0">
                <a:solidFill>
                  <a:srgbClr val="FFFFFF"/>
                </a:solidFill>
                <a:latin typeface="Calibri"/>
                <a:cs typeface="Calibri"/>
              </a:rPr>
              <a:t>ριθμος των σωματιδίων του ίδιου τύπου ανά αλληλεπίδραση </a:t>
            </a:r>
            <a:r>
              <a:rPr lang="en-GB" sz="2000" b="0" dirty="0" err="1">
                <a:solidFill>
                  <a:srgbClr val="FFFFFF"/>
                </a:solidFill>
                <a:latin typeface="Calibri"/>
                <a:cs typeface="Calibri"/>
              </a:rPr>
              <a:t>pp</a:t>
            </a:r>
            <a:r>
              <a:rPr lang="en-GB" sz="2000" b="0" dirty="0">
                <a:solidFill>
                  <a:srgbClr val="FFFFFF"/>
                </a:solidFill>
                <a:latin typeface="Calibri"/>
                <a:cs typeface="Calibri"/>
              </a:rPr>
              <a:t>/2</a:t>
            </a:r>
          </a:p>
        </p:txBody>
      </p:sp>
      <p:sp>
        <p:nvSpPr>
          <p:cNvPr id="31751" name="TextBox 1"/>
          <p:cNvSpPr txBox="1">
            <a:spLocks noChangeArrowheads="1"/>
          </p:cNvSpPr>
          <p:nvPr/>
        </p:nvSpPr>
        <p:spPr bwMode="auto">
          <a:xfrm>
            <a:off x="603250" y="917413"/>
            <a:ext cx="69557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l-GR" sz="2000" b="0" dirty="0">
                <a:solidFill>
                  <a:schemeClr val="bg1"/>
                </a:solidFill>
                <a:latin typeface="Calibri"/>
                <a:cs typeface="Calibri"/>
              </a:rPr>
              <a:t>Ενα από τα πρώτα σήματα για το πλάσμα κουάρκ και γλουονίων</a:t>
            </a:r>
            <a:endParaRPr lang="en-GB" sz="2000" b="0" dirty="0">
              <a:solidFill>
                <a:schemeClr val="bg1"/>
              </a:solidFill>
              <a:latin typeface="Calibri"/>
              <a:cs typeface="Calibri"/>
            </a:endParaRPr>
          </a:p>
        </p:txBody>
      </p:sp>
      <p:pic>
        <p:nvPicPr>
          <p:cNvPr id="4" name="Picture 3"/>
          <p:cNvPicPr>
            <a:picLocks noChangeAspect="1"/>
          </p:cNvPicPr>
          <p:nvPr/>
        </p:nvPicPr>
        <p:blipFill>
          <a:blip r:embed="rId2"/>
          <a:stretch>
            <a:fillRect/>
          </a:stretch>
        </p:blipFill>
        <p:spPr>
          <a:xfrm>
            <a:off x="1861439" y="1452563"/>
            <a:ext cx="5421123" cy="3672000"/>
          </a:xfrm>
          <a:prstGeom prst="rect">
            <a:avLst/>
          </a:prstGeom>
        </p:spPr>
      </p:pic>
      <p:sp>
        <p:nvSpPr>
          <p:cNvPr id="6" name="Date Placeholder 5"/>
          <p:cNvSpPr>
            <a:spLocks noGrp="1"/>
          </p:cNvSpPr>
          <p:nvPr>
            <p:ph type="dt" sz="half" idx="10"/>
          </p:nvPr>
        </p:nvSpPr>
        <p:spPr/>
        <p:txBody>
          <a:bodyPr/>
          <a:lstStyle/>
          <a:p>
            <a:r>
              <a:rPr lang="en-GB" smtClean="0"/>
              <a:t>CERN 17.3.2015 </a:t>
            </a:r>
            <a:endParaRPr lang="fr-FR"/>
          </a:p>
        </p:txBody>
      </p:sp>
      <p:sp>
        <p:nvSpPr>
          <p:cNvPr id="7" name="Footer Placeholder 6"/>
          <p:cNvSpPr>
            <a:spLocks noGrp="1"/>
          </p:cNvSpPr>
          <p:nvPr>
            <p:ph type="ftr" sz="quarter" idx="11"/>
          </p:nvPr>
        </p:nvSpPr>
        <p:spPr/>
        <p:txBody>
          <a:bodyPr/>
          <a:lstStyle/>
          <a:p>
            <a:r>
              <a:rPr lang="el-GR" smtClean="0"/>
              <a:t>Δέσποινα Χατζηφωτιάδου</a:t>
            </a:r>
            <a:endParaRPr lang="fr-FR"/>
          </a:p>
        </p:txBody>
      </p:sp>
      <p:sp>
        <p:nvSpPr>
          <p:cNvPr id="8" name="Slide Number Placeholder 7"/>
          <p:cNvSpPr>
            <a:spLocks noGrp="1"/>
          </p:cNvSpPr>
          <p:nvPr>
            <p:ph type="sldNum" sz="quarter" idx="12"/>
          </p:nvPr>
        </p:nvSpPr>
        <p:spPr/>
        <p:txBody>
          <a:bodyPr/>
          <a:lstStyle/>
          <a:p>
            <a:fld id="{DD6A0079-E3EA-F649-832E-01E6D884025C}" type="slidenum">
              <a:rPr lang="fr-FR" smtClean="0"/>
              <a:t>53</a:t>
            </a:fld>
            <a:endParaRPr lang="fr-FR"/>
          </a:p>
        </p:txBody>
      </p:sp>
    </p:spTree>
    <p:extLst>
      <p:ext uri="{BB962C8B-B14F-4D97-AF65-F5344CB8AC3E}">
        <p14:creationId xmlns:p14="http://schemas.microsoft.com/office/powerpoint/2010/main" val="1914111880"/>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538"/>
            <a:ext cx="8229600" cy="427881"/>
          </a:xfrm>
        </p:spPr>
        <p:txBody>
          <a:bodyPr>
            <a:normAutofit/>
          </a:bodyPr>
          <a:lstStyle/>
          <a:p>
            <a:r>
              <a:rPr lang="el-GR" sz="2000" dirty="0" smtClean="0">
                <a:solidFill>
                  <a:srgbClr val="FFFFFF"/>
                </a:solidFill>
              </a:rPr>
              <a:t>Το μυστήριο του </a:t>
            </a:r>
            <a:r>
              <a:rPr lang="en-GB" sz="2000" dirty="0" smtClean="0">
                <a:solidFill>
                  <a:srgbClr val="FFFFFF"/>
                </a:solidFill>
              </a:rPr>
              <a:t>J/</a:t>
            </a:r>
            <a:r>
              <a:rPr lang="el-GR" sz="2000" dirty="0" smtClean="0">
                <a:solidFill>
                  <a:srgbClr val="FFFFFF"/>
                </a:solidFill>
              </a:rPr>
              <a:t>Ψ</a:t>
            </a:r>
            <a:endParaRPr lang="en-US" sz="2000" dirty="0">
              <a:solidFill>
                <a:srgbClr val="FFFFFF"/>
              </a:solidFill>
            </a:endParaRPr>
          </a:p>
        </p:txBody>
      </p:sp>
      <p:sp>
        <p:nvSpPr>
          <p:cNvPr id="3" name="Content Placeholder 2"/>
          <p:cNvSpPr>
            <a:spLocks noGrp="1"/>
          </p:cNvSpPr>
          <p:nvPr>
            <p:ph idx="1"/>
          </p:nvPr>
        </p:nvSpPr>
        <p:spPr>
          <a:xfrm>
            <a:off x="457200" y="770068"/>
            <a:ext cx="8229600" cy="5356095"/>
          </a:xfrm>
        </p:spPr>
        <p:txBody>
          <a:bodyPr>
            <a:normAutofit/>
          </a:bodyPr>
          <a:lstStyle/>
          <a:p>
            <a:r>
              <a:rPr lang="en-GB" sz="1800" dirty="0">
                <a:solidFill>
                  <a:srgbClr val="FFFF00"/>
                </a:solidFill>
              </a:rPr>
              <a:t>J/</a:t>
            </a:r>
            <a:r>
              <a:rPr lang="el-GR" sz="1800" dirty="0" smtClean="0">
                <a:solidFill>
                  <a:srgbClr val="FFFF00"/>
                </a:solidFill>
              </a:rPr>
              <a:t>Ψ</a:t>
            </a:r>
            <a:r>
              <a:rPr lang="el-GR" sz="1800" dirty="0" smtClean="0">
                <a:solidFill>
                  <a:srgbClr val="FFFFFF"/>
                </a:solidFill>
              </a:rPr>
              <a:t> Βρέθηκε το 1974, σχεδόν συγχρόνως, στο </a:t>
            </a:r>
            <a:r>
              <a:rPr lang="en-GB" sz="1800" dirty="0" smtClean="0">
                <a:solidFill>
                  <a:srgbClr val="FFFFFF"/>
                </a:solidFill>
              </a:rPr>
              <a:t>Brookhaven </a:t>
            </a:r>
            <a:r>
              <a:rPr lang="el-GR" sz="1800" dirty="0" smtClean="0">
                <a:solidFill>
                  <a:srgbClr val="FFFFFF"/>
                </a:solidFill>
              </a:rPr>
              <a:t>(συγκρούσεις πρωτονίων-πυρήνων) και στο </a:t>
            </a:r>
            <a:r>
              <a:rPr lang="en-GB" sz="1800" dirty="0" smtClean="0">
                <a:solidFill>
                  <a:srgbClr val="FFFFFF"/>
                </a:solidFill>
              </a:rPr>
              <a:t>SLAC (</a:t>
            </a:r>
            <a:r>
              <a:rPr lang="el-GR" sz="1800" dirty="0" smtClean="0">
                <a:solidFill>
                  <a:srgbClr val="FFFFFF"/>
                </a:solidFill>
              </a:rPr>
              <a:t>συγκρούσεις </a:t>
            </a:r>
            <a:r>
              <a:rPr lang="en-GB" sz="1800" dirty="0" err="1" smtClean="0">
                <a:solidFill>
                  <a:srgbClr val="FFFFFF"/>
                </a:solidFill>
              </a:rPr>
              <a:t>e</a:t>
            </a:r>
            <a:r>
              <a:rPr lang="en-GB" sz="1800" baseline="30000" dirty="0" err="1" smtClean="0">
                <a:solidFill>
                  <a:srgbClr val="FFFFFF"/>
                </a:solidFill>
              </a:rPr>
              <a:t>+</a:t>
            </a:r>
            <a:r>
              <a:rPr lang="en-GB" sz="1800" dirty="0" err="1" smtClean="0">
                <a:solidFill>
                  <a:srgbClr val="FFFFFF"/>
                </a:solidFill>
              </a:rPr>
              <a:t>e</a:t>
            </a:r>
            <a:r>
              <a:rPr lang="en-GB" sz="1800" baseline="30000" dirty="0" smtClean="0">
                <a:solidFill>
                  <a:srgbClr val="FFFFFF"/>
                </a:solidFill>
              </a:rPr>
              <a:t>-</a:t>
            </a:r>
            <a:r>
              <a:rPr lang="el-GR" sz="1800" dirty="0" smtClean="0">
                <a:solidFill>
                  <a:srgbClr val="FFFFFF"/>
                </a:solidFill>
              </a:rPr>
              <a:t>)</a:t>
            </a:r>
          </a:p>
          <a:p>
            <a:r>
              <a:rPr lang="el-GR" sz="1800" dirty="0" smtClean="0">
                <a:solidFill>
                  <a:srgbClr val="FFFFFF"/>
                </a:solidFill>
              </a:rPr>
              <a:t>δέσμια κατάσταση ενός </a:t>
            </a:r>
            <a:r>
              <a:rPr lang="en-US" sz="1800" dirty="0">
                <a:solidFill>
                  <a:srgbClr val="FFFFFF"/>
                </a:solidFill>
              </a:rPr>
              <a:t>c</a:t>
            </a:r>
            <a:r>
              <a:rPr lang="el-GR" sz="1800" dirty="0">
                <a:solidFill>
                  <a:srgbClr val="FFFFFF"/>
                </a:solidFill>
              </a:rPr>
              <a:t> </a:t>
            </a:r>
            <a:r>
              <a:rPr lang="el-GR" sz="1800" dirty="0" smtClean="0">
                <a:solidFill>
                  <a:srgbClr val="FFFFFF"/>
                </a:solidFill>
              </a:rPr>
              <a:t>κουάρκ </a:t>
            </a:r>
            <a:r>
              <a:rPr lang="el-GR" sz="1800" dirty="0">
                <a:solidFill>
                  <a:srgbClr val="FFFFFF"/>
                </a:solidFill>
              </a:rPr>
              <a:t>και </a:t>
            </a:r>
            <a:r>
              <a:rPr lang="el-GR" sz="1800" dirty="0" smtClean="0">
                <a:solidFill>
                  <a:srgbClr val="FFFFFF"/>
                </a:solidFill>
              </a:rPr>
              <a:t>ενός </a:t>
            </a:r>
            <a:r>
              <a:rPr lang="en-US" sz="1800" dirty="0" smtClean="0">
                <a:solidFill>
                  <a:srgbClr val="FFFFFF"/>
                </a:solidFill>
              </a:rPr>
              <a:t> </a:t>
            </a:r>
            <a:r>
              <a:rPr lang="en-US" sz="1800" dirty="0">
                <a:solidFill>
                  <a:srgbClr val="FFFFFF"/>
                </a:solidFill>
              </a:rPr>
              <a:t>c</a:t>
            </a:r>
            <a:r>
              <a:rPr lang="el-GR" sz="1800" dirty="0">
                <a:solidFill>
                  <a:srgbClr val="FFFFFF"/>
                </a:solidFill>
              </a:rPr>
              <a:t> (αντι) </a:t>
            </a:r>
            <a:r>
              <a:rPr lang="el-GR" sz="1800" dirty="0" smtClean="0">
                <a:solidFill>
                  <a:srgbClr val="FFFFFF"/>
                </a:solidFill>
              </a:rPr>
              <a:t>κουάρκ (μάζα 3 </a:t>
            </a:r>
            <a:r>
              <a:rPr lang="en-GB" sz="1800" dirty="0" err="1" smtClean="0">
                <a:solidFill>
                  <a:srgbClr val="FFFFFF"/>
                </a:solidFill>
              </a:rPr>
              <a:t>GeV</a:t>
            </a:r>
            <a:r>
              <a:rPr lang="el-GR" sz="1800" dirty="0" smtClean="0">
                <a:solidFill>
                  <a:srgbClr val="FFFFFF"/>
                </a:solidFill>
              </a:rPr>
              <a:t>)</a:t>
            </a:r>
          </a:p>
          <a:p>
            <a:r>
              <a:rPr lang="el-GR" sz="1800" dirty="0" smtClean="0">
                <a:solidFill>
                  <a:srgbClr val="FFFFFF"/>
                </a:solidFill>
              </a:rPr>
              <a:t>Τα δύο «αντικείμενα» που αποτελούν το </a:t>
            </a:r>
            <a:r>
              <a:rPr lang="en-GB" sz="1800" dirty="0">
                <a:solidFill>
                  <a:srgbClr val="FFFFFF"/>
                </a:solidFill>
              </a:rPr>
              <a:t>J/</a:t>
            </a:r>
            <a:r>
              <a:rPr lang="el-GR" sz="1800" dirty="0" smtClean="0">
                <a:solidFill>
                  <a:srgbClr val="FFFFFF"/>
                </a:solidFill>
              </a:rPr>
              <a:t>Ψ συνδέονται λόγω της ισχυρής αλληλεπίδρασης</a:t>
            </a:r>
          </a:p>
          <a:p>
            <a:endParaRPr lang="el-GR" sz="1800" dirty="0" smtClean="0">
              <a:solidFill>
                <a:srgbClr val="FFFFFF"/>
              </a:solidFill>
            </a:endParaRPr>
          </a:p>
          <a:p>
            <a:r>
              <a:rPr lang="el-GR" sz="1800" dirty="0" smtClean="0">
                <a:solidFill>
                  <a:srgbClr val="FFFFFF"/>
                </a:solidFill>
              </a:rPr>
              <a:t>Μέσα στο πλάσμα κουάρκ και γλουονίων</a:t>
            </a:r>
            <a:r>
              <a:rPr lang="en-GB" sz="1800" dirty="0" smtClean="0">
                <a:solidFill>
                  <a:srgbClr val="FFFFFF"/>
                </a:solidFill>
              </a:rPr>
              <a:t> (QGP)</a:t>
            </a:r>
            <a:r>
              <a:rPr lang="el-GR" sz="1800" dirty="0" smtClean="0">
                <a:solidFill>
                  <a:srgbClr val="FFFFFF"/>
                </a:solidFill>
              </a:rPr>
              <a:t>, λόγω του μεγάλου αριθμού ελεύθερων φορτίων χρώματος που αποτελούν το</a:t>
            </a:r>
            <a:r>
              <a:rPr lang="en-GB" sz="1800" dirty="0" smtClean="0">
                <a:solidFill>
                  <a:srgbClr val="FFFFFF"/>
                </a:solidFill>
              </a:rPr>
              <a:t> QGP, </a:t>
            </a:r>
            <a:r>
              <a:rPr lang="el-GR" sz="1800" dirty="0" smtClean="0">
                <a:solidFill>
                  <a:srgbClr val="FFFFFF"/>
                </a:solidFill>
              </a:rPr>
              <a:t>η σύνδεση των </a:t>
            </a:r>
            <a:r>
              <a:rPr lang="en-US" sz="1800" dirty="0">
                <a:solidFill>
                  <a:srgbClr val="FFFFFF"/>
                </a:solidFill>
              </a:rPr>
              <a:t>c</a:t>
            </a:r>
            <a:r>
              <a:rPr lang="el-GR" sz="1800" dirty="0">
                <a:solidFill>
                  <a:srgbClr val="FFFFFF"/>
                </a:solidFill>
              </a:rPr>
              <a:t> </a:t>
            </a:r>
            <a:r>
              <a:rPr lang="el-GR" sz="1800" dirty="0" smtClean="0">
                <a:solidFill>
                  <a:srgbClr val="FFFFFF"/>
                </a:solidFill>
              </a:rPr>
              <a:t>κουάρκ </a:t>
            </a:r>
            <a:r>
              <a:rPr lang="el-GR" sz="1800" dirty="0">
                <a:solidFill>
                  <a:srgbClr val="FFFFFF"/>
                </a:solidFill>
              </a:rPr>
              <a:t>και </a:t>
            </a:r>
            <a:r>
              <a:rPr lang="en-US" sz="1800" dirty="0" smtClean="0">
                <a:solidFill>
                  <a:srgbClr val="FFFFFF"/>
                </a:solidFill>
              </a:rPr>
              <a:t>c</a:t>
            </a:r>
            <a:r>
              <a:rPr lang="el-GR" sz="1800" dirty="0" smtClean="0">
                <a:solidFill>
                  <a:srgbClr val="FFFFFF"/>
                </a:solidFill>
              </a:rPr>
              <a:t> </a:t>
            </a:r>
            <a:r>
              <a:rPr lang="el-GR" sz="1800" dirty="0">
                <a:solidFill>
                  <a:srgbClr val="FFFFFF"/>
                </a:solidFill>
              </a:rPr>
              <a:t>(αντι) </a:t>
            </a:r>
            <a:r>
              <a:rPr lang="el-GR" sz="1800" dirty="0" smtClean="0">
                <a:solidFill>
                  <a:srgbClr val="FFFFFF"/>
                </a:solidFill>
              </a:rPr>
              <a:t>κουάρκ γίνεται ασθενέστερη, το ζευγάρι αποσυντίθεται και το </a:t>
            </a:r>
            <a:r>
              <a:rPr lang="en-GB" sz="1800" dirty="0">
                <a:solidFill>
                  <a:srgbClr val="FFFFFF"/>
                </a:solidFill>
              </a:rPr>
              <a:t>J/</a:t>
            </a:r>
            <a:r>
              <a:rPr lang="el-GR" sz="1800" dirty="0">
                <a:solidFill>
                  <a:srgbClr val="FFFFFF"/>
                </a:solidFill>
              </a:rPr>
              <a:t>Ψ </a:t>
            </a:r>
            <a:r>
              <a:rPr lang="el-GR" sz="1800" dirty="0" smtClean="0">
                <a:solidFill>
                  <a:srgbClr val="FFFFFF"/>
                </a:solidFill>
              </a:rPr>
              <a:t>εξαφανίζεται</a:t>
            </a:r>
            <a:r>
              <a:rPr lang="en-GB" sz="1800" dirty="0" smtClean="0">
                <a:solidFill>
                  <a:srgbClr val="FFFFFF"/>
                </a:solidFill>
              </a:rPr>
              <a:t> (Debye screening)</a:t>
            </a:r>
            <a:endParaRPr lang="en-GB" sz="1800" dirty="0" smtClean="0">
              <a:solidFill>
                <a:srgbClr val="FFFFFF"/>
              </a:solidFill>
            </a:endParaRPr>
          </a:p>
          <a:p>
            <a:r>
              <a:rPr lang="el-GR" sz="1800" dirty="0" smtClean="0">
                <a:solidFill>
                  <a:srgbClr val="FFFFFF"/>
                </a:solidFill>
              </a:rPr>
              <a:t>Παρατηρείται ελάττωση του σήματος από το </a:t>
            </a:r>
            <a:r>
              <a:rPr lang="en-GB" sz="1800" dirty="0">
                <a:solidFill>
                  <a:srgbClr val="FFFFFF"/>
                </a:solidFill>
              </a:rPr>
              <a:t>J/</a:t>
            </a:r>
            <a:r>
              <a:rPr lang="el-GR" sz="1800" dirty="0">
                <a:solidFill>
                  <a:srgbClr val="FFFFFF"/>
                </a:solidFill>
              </a:rPr>
              <a:t>Ψ </a:t>
            </a:r>
            <a:endParaRPr lang="el-GR" sz="1800" dirty="0" smtClean="0">
              <a:solidFill>
                <a:srgbClr val="FFFFFF"/>
              </a:solidFill>
            </a:endParaRPr>
          </a:p>
          <a:p>
            <a:pPr marL="0" indent="0">
              <a:buNone/>
            </a:pPr>
            <a:r>
              <a:rPr lang="el-GR" sz="1800" dirty="0" smtClean="0">
                <a:solidFill>
                  <a:srgbClr val="FFFFFF"/>
                </a:solidFill>
              </a:rPr>
              <a:t>       (τα προιόντα από τι</a:t>
            </a:r>
            <a:r>
              <a:rPr lang="el-GR" sz="1800" dirty="0">
                <a:solidFill>
                  <a:srgbClr val="FFFFFF"/>
                </a:solidFill>
              </a:rPr>
              <a:t>ς</a:t>
            </a:r>
            <a:r>
              <a:rPr lang="el-GR" sz="1800" dirty="0" smtClean="0">
                <a:solidFill>
                  <a:srgbClr val="FFFFFF"/>
                </a:solidFill>
              </a:rPr>
              <a:t> διασπάσεις του, κυρίως </a:t>
            </a:r>
            <a:r>
              <a:rPr lang="en-GB" sz="1800" dirty="0">
                <a:solidFill>
                  <a:srgbClr val="FFFFFF"/>
                </a:solidFill>
              </a:rPr>
              <a:t>J/</a:t>
            </a:r>
            <a:r>
              <a:rPr lang="el-GR" sz="1800" dirty="0">
                <a:solidFill>
                  <a:srgbClr val="FFFFFF"/>
                </a:solidFill>
              </a:rPr>
              <a:t>Ψ </a:t>
            </a:r>
            <a:r>
              <a:rPr lang="el-GR" sz="1800" dirty="0" smtClean="0">
                <a:solidFill>
                  <a:srgbClr val="FFFFFF"/>
                </a:solidFill>
              </a:rPr>
              <a:t> -&gt; μμ και </a:t>
            </a:r>
            <a:r>
              <a:rPr lang="en-GB" sz="1800" dirty="0">
                <a:solidFill>
                  <a:srgbClr val="FFFFFF"/>
                </a:solidFill>
              </a:rPr>
              <a:t>J/</a:t>
            </a:r>
            <a:r>
              <a:rPr lang="el-GR" sz="1800" dirty="0">
                <a:solidFill>
                  <a:srgbClr val="FFFFFF"/>
                </a:solidFill>
              </a:rPr>
              <a:t>Ψ </a:t>
            </a:r>
            <a:r>
              <a:rPr lang="el-GR" sz="1800" dirty="0" smtClean="0">
                <a:solidFill>
                  <a:srgbClr val="FFFFFF"/>
                </a:solidFill>
              </a:rPr>
              <a:t>-&gt; </a:t>
            </a:r>
            <a:r>
              <a:rPr lang="en-GB" sz="1800" dirty="0" err="1">
                <a:solidFill>
                  <a:srgbClr val="FFFFFF"/>
                </a:solidFill>
              </a:rPr>
              <a:t>e</a:t>
            </a:r>
            <a:r>
              <a:rPr lang="en-GB" sz="1800" baseline="30000" dirty="0" err="1">
                <a:solidFill>
                  <a:srgbClr val="FFFFFF"/>
                </a:solidFill>
              </a:rPr>
              <a:t>+</a:t>
            </a:r>
            <a:r>
              <a:rPr lang="en-GB" sz="1800" dirty="0" err="1">
                <a:solidFill>
                  <a:srgbClr val="FFFFFF"/>
                </a:solidFill>
              </a:rPr>
              <a:t>e</a:t>
            </a:r>
            <a:r>
              <a:rPr lang="en-GB" sz="1800" baseline="30000" dirty="0" smtClean="0">
                <a:solidFill>
                  <a:srgbClr val="FFFFFF"/>
                </a:solidFill>
              </a:rPr>
              <a:t>-</a:t>
            </a:r>
            <a:r>
              <a:rPr lang="el-GR" sz="1800" dirty="0" smtClean="0">
                <a:solidFill>
                  <a:srgbClr val="FFFFFF"/>
                </a:solidFill>
              </a:rPr>
              <a:t>)</a:t>
            </a:r>
          </a:p>
          <a:p>
            <a:pPr marL="0" indent="0">
              <a:buNone/>
            </a:pPr>
            <a:endParaRPr lang="en-GB" sz="1800" dirty="0">
              <a:solidFill>
                <a:srgbClr val="FFFFFF"/>
              </a:solidFill>
            </a:endParaRPr>
          </a:p>
          <a:p>
            <a:r>
              <a:rPr lang="en-GB" sz="1800" dirty="0" smtClean="0">
                <a:solidFill>
                  <a:srgbClr val="FFFFFF"/>
                </a:solidFill>
              </a:rPr>
              <a:t>To </a:t>
            </a:r>
            <a:r>
              <a:rPr lang="el-GR" sz="1800" dirty="0" smtClean="0">
                <a:solidFill>
                  <a:srgbClr val="FFFFFF"/>
                </a:solidFill>
              </a:rPr>
              <a:t>πόσο ελαττώνεται το σήμα </a:t>
            </a:r>
            <a:r>
              <a:rPr lang="el-GR" sz="1800" dirty="0">
                <a:solidFill>
                  <a:srgbClr val="FFFFFF"/>
                </a:solidFill>
              </a:rPr>
              <a:t>έ</a:t>
            </a:r>
            <a:r>
              <a:rPr lang="el-GR" sz="1800" dirty="0" smtClean="0">
                <a:solidFill>
                  <a:srgbClr val="FFFFFF"/>
                </a:solidFill>
              </a:rPr>
              <a:t>χει να κάνει με τη θερμοκρασία  του </a:t>
            </a:r>
            <a:r>
              <a:rPr lang="en-GB" sz="1800" dirty="0" smtClean="0">
                <a:solidFill>
                  <a:srgbClr val="FFFFFF"/>
                </a:solidFill>
              </a:rPr>
              <a:t>QGP</a:t>
            </a:r>
          </a:p>
          <a:p>
            <a:pPr marL="0" indent="0">
              <a:buNone/>
            </a:pPr>
            <a:r>
              <a:rPr lang="el-GR" sz="1800" dirty="0" smtClean="0">
                <a:solidFill>
                  <a:srgbClr val="FFFFFF"/>
                </a:solidFill>
              </a:rPr>
              <a:t> </a:t>
            </a:r>
            <a:endParaRPr lang="en-US" sz="1800" dirty="0">
              <a:solidFill>
                <a:srgbClr val="FFFFFF"/>
              </a:solidFill>
            </a:endParaRPr>
          </a:p>
        </p:txBody>
      </p:sp>
      <p:sp>
        <p:nvSpPr>
          <p:cNvPr id="8" name="Date Placeholder 7"/>
          <p:cNvSpPr>
            <a:spLocks noGrp="1"/>
          </p:cNvSpPr>
          <p:nvPr>
            <p:ph type="dt" sz="half" idx="10"/>
          </p:nvPr>
        </p:nvSpPr>
        <p:spPr/>
        <p:txBody>
          <a:bodyPr/>
          <a:lstStyle/>
          <a:p>
            <a:r>
              <a:rPr lang="en-GB" smtClean="0"/>
              <a:t>CERN 17.3.2015 </a:t>
            </a:r>
            <a:endParaRPr lang="fr-FR"/>
          </a:p>
        </p:txBody>
      </p:sp>
      <p:sp>
        <p:nvSpPr>
          <p:cNvPr id="9" name="Footer Placeholder 8"/>
          <p:cNvSpPr>
            <a:spLocks noGrp="1"/>
          </p:cNvSpPr>
          <p:nvPr>
            <p:ph type="ftr" sz="quarter" idx="11"/>
          </p:nvPr>
        </p:nvSpPr>
        <p:spPr/>
        <p:txBody>
          <a:bodyPr/>
          <a:lstStyle/>
          <a:p>
            <a:r>
              <a:rPr lang="el-GR" smtClean="0"/>
              <a:t>Δέσποινα Χατζηφωτιάδου</a:t>
            </a:r>
            <a:endParaRPr lang="fr-FR"/>
          </a:p>
        </p:txBody>
      </p:sp>
      <p:sp>
        <p:nvSpPr>
          <p:cNvPr id="10" name="Slide Number Placeholder 9"/>
          <p:cNvSpPr>
            <a:spLocks noGrp="1"/>
          </p:cNvSpPr>
          <p:nvPr>
            <p:ph type="sldNum" sz="quarter" idx="12"/>
          </p:nvPr>
        </p:nvSpPr>
        <p:spPr/>
        <p:txBody>
          <a:bodyPr/>
          <a:lstStyle/>
          <a:p>
            <a:fld id="{DD6A0079-E3EA-F649-832E-01E6D884025C}" type="slidenum">
              <a:rPr lang="fr-FR" smtClean="0"/>
              <a:t>54</a:t>
            </a:fld>
            <a:endParaRPr lang="fr-FR"/>
          </a:p>
        </p:txBody>
      </p:sp>
    </p:spTree>
    <p:extLst>
      <p:ext uri="{BB962C8B-B14F-4D97-AF65-F5344CB8AC3E}">
        <p14:creationId xmlns:p14="http://schemas.microsoft.com/office/powerpoint/2010/main" val="3993639459"/>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538"/>
            <a:ext cx="8229600" cy="427881"/>
          </a:xfrm>
        </p:spPr>
        <p:txBody>
          <a:bodyPr>
            <a:normAutofit/>
          </a:bodyPr>
          <a:lstStyle/>
          <a:p>
            <a:r>
              <a:rPr lang="el-GR" sz="2000" dirty="0" smtClean="0">
                <a:solidFill>
                  <a:srgbClr val="FFFFFF"/>
                </a:solidFill>
              </a:rPr>
              <a:t>Το μυστήριο του </a:t>
            </a:r>
            <a:r>
              <a:rPr lang="en-GB" sz="2000" dirty="0" smtClean="0">
                <a:solidFill>
                  <a:srgbClr val="FFFFFF"/>
                </a:solidFill>
              </a:rPr>
              <a:t>J/</a:t>
            </a:r>
            <a:r>
              <a:rPr lang="el-GR" sz="2000" dirty="0" smtClean="0">
                <a:solidFill>
                  <a:srgbClr val="FFFFFF"/>
                </a:solidFill>
              </a:rPr>
              <a:t>Ψ</a:t>
            </a:r>
            <a:endParaRPr lang="en-US" sz="2000" dirty="0">
              <a:solidFill>
                <a:srgbClr val="FFFFFF"/>
              </a:solidFill>
            </a:endParaRPr>
          </a:p>
        </p:txBody>
      </p:sp>
      <p:sp>
        <p:nvSpPr>
          <p:cNvPr id="3" name="Content Placeholder 2"/>
          <p:cNvSpPr>
            <a:spLocks noGrp="1"/>
          </p:cNvSpPr>
          <p:nvPr>
            <p:ph idx="1"/>
          </p:nvPr>
        </p:nvSpPr>
        <p:spPr>
          <a:xfrm>
            <a:off x="5620840" y="686509"/>
            <a:ext cx="3269817" cy="4883096"/>
          </a:xfrm>
        </p:spPr>
        <p:txBody>
          <a:bodyPr>
            <a:normAutofit/>
          </a:bodyPr>
          <a:lstStyle/>
          <a:p>
            <a:r>
              <a:rPr lang="el-GR" sz="1800" dirty="0" smtClean="0">
                <a:solidFill>
                  <a:srgbClr val="FFFFFF"/>
                </a:solidFill>
              </a:rPr>
              <a:t>Σε πολύ κεντρικές συγκρούσεις έχουμε αναγέννηση του </a:t>
            </a:r>
            <a:r>
              <a:rPr lang="en-GB" sz="1800" dirty="0" smtClean="0">
                <a:solidFill>
                  <a:srgbClr val="FFFFFF"/>
                </a:solidFill>
              </a:rPr>
              <a:t>J</a:t>
            </a:r>
            <a:r>
              <a:rPr lang="el-GR" sz="1800" dirty="0" smtClean="0">
                <a:solidFill>
                  <a:srgbClr val="FFFFFF"/>
                </a:solidFill>
              </a:rPr>
              <a:t>/Ψ</a:t>
            </a:r>
            <a:endParaRPr lang="en-GB" sz="1800" dirty="0" smtClean="0">
              <a:solidFill>
                <a:srgbClr val="FFFFFF"/>
              </a:solidFill>
            </a:endParaRPr>
          </a:p>
          <a:p>
            <a:endParaRPr lang="en-GB" sz="1800" dirty="0">
              <a:solidFill>
                <a:srgbClr val="FFFFFF"/>
              </a:solidFill>
            </a:endParaRPr>
          </a:p>
          <a:p>
            <a:r>
              <a:rPr lang="el-GR" sz="1800" dirty="0" smtClean="0">
                <a:solidFill>
                  <a:srgbClr val="FFFFFF"/>
                </a:solidFill>
              </a:rPr>
              <a:t>Δύο φαινόμενα που συναγωνίζονται </a:t>
            </a:r>
          </a:p>
          <a:p>
            <a:endParaRPr lang="el-GR" sz="1800" dirty="0">
              <a:solidFill>
                <a:srgbClr val="FFFFFF"/>
              </a:solidFill>
            </a:endParaRPr>
          </a:p>
          <a:p>
            <a:r>
              <a:rPr lang="el-GR" sz="1800" dirty="0" smtClean="0">
                <a:solidFill>
                  <a:srgbClr val="FFFFFF"/>
                </a:solidFill>
              </a:rPr>
              <a:t>Ελάττωση του </a:t>
            </a:r>
            <a:r>
              <a:rPr lang="en-GB" sz="1800" dirty="0">
                <a:solidFill>
                  <a:srgbClr val="FFFFFF"/>
                </a:solidFill>
              </a:rPr>
              <a:t>J</a:t>
            </a:r>
            <a:r>
              <a:rPr lang="el-GR" sz="1800" dirty="0">
                <a:solidFill>
                  <a:srgbClr val="FFFFFF"/>
                </a:solidFill>
              </a:rPr>
              <a:t>/</a:t>
            </a:r>
            <a:r>
              <a:rPr lang="el-GR" sz="1800" dirty="0" smtClean="0">
                <a:solidFill>
                  <a:srgbClr val="FFFFFF"/>
                </a:solidFill>
              </a:rPr>
              <a:t>Ψ λόγω αλληλεπίδρασης με το</a:t>
            </a:r>
            <a:r>
              <a:rPr lang="en-GB" sz="1800" dirty="0" smtClean="0">
                <a:solidFill>
                  <a:srgbClr val="FFFFFF"/>
                </a:solidFill>
              </a:rPr>
              <a:t> QGP</a:t>
            </a:r>
            <a:r>
              <a:rPr lang="el-GR" sz="1800" dirty="0" smtClean="0">
                <a:solidFill>
                  <a:srgbClr val="FFFFFF"/>
                </a:solidFill>
              </a:rPr>
              <a:t> </a:t>
            </a:r>
          </a:p>
          <a:p>
            <a:endParaRPr lang="el-GR" sz="1800" dirty="0" smtClean="0">
              <a:solidFill>
                <a:srgbClr val="FFFFFF"/>
              </a:solidFill>
            </a:endParaRPr>
          </a:p>
          <a:p>
            <a:r>
              <a:rPr lang="el-GR" sz="1800" dirty="0" smtClean="0">
                <a:solidFill>
                  <a:srgbClr val="FFFFFF"/>
                </a:solidFill>
              </a:rPr>
              <a:t>Δημιουργ</a:t>
            </a:r>
            <a:r>
              <a:rPr lang="el-GR" sz="1800" dirty="0">
                <a:solidFill>
                  <a:srgbClr val="FFFFFF"/>
                </a:solidFill>
              </a:rPr>
              <a:t>ί</a:t>
            </a:r>
            <a:r>
              <a:rPr lang="el-GR" sz="1800" dirty="0" smtClean="0">
                <a:solidFill>
                  <a:srgbClr val="FFFFFF"/>
                </a:solidFill>
              </a:rPr>
              <a:t>α πολλών </a:t>
            </a:r>
            <a:r>
              <a:rPr lang="en-GB" sz="1800" dirty="0">
                <a:solidFill>
                  <a:srgbClr val="FFFFFF"/>
                </a:solidFill>
              </a:rPr>
              <a:t>J</a:t>
            </a:r>
            <a:r>
              <a:rPr lang="el-GR" sz="1800" dirty="0">
                <a:solidFill>
                  <a:srgbClr val="FFFFFF"/>
                </a:solidFill>
              </a:rPr>
              <a:t>/</a:t>
            </a:r>
            <a:r>
              <a:rPr lang="el-GR" sz="1800" dirty="0" smtClean="0">
                <a:solidFill>
                  <a:srgbClr val="FFFFFF"/>
                </a:solidFill>
              </a:rPr>
              <a:t>Ψ λόγω του μεγάλου αριθμού ζευγαριών </a:t>
            </a:r>
            <a:r>
              <a:rPr lang="en-GB" sz="1800" dirty="0">
                <a:solidFill>
                  <a:srgbClr val="FFFFFF"/>
                </a:solidFill>
              </a:rPr>
              <a:t>c</a:t>
            </a:r>
            <a:r>
              <a:rPr lang="el-GR" sz="1800" dirty="0" smtClean="0">
                <a:solidFill>
                  <a:srgbClr val="FFFFFF"/>
                </a:solidFill>
              </a:rPr>
              <a:t> </a:t>
            </a:r>
            <a:r>
              <a:rPr lang="en-US" sz="1800" dirty="0" smtClean="0">
                <a:solidFill>
                  <a:srgbClr val="FFFFFF"/>
                </a:solidFill>
              </a:rPr>
              <a:t>–</a:t>
            </a:r>
            <a:r>
              <a:rPr lang="el-GR" sz="1800" dirty="0" smtClean="0">
                <a:solidFill>
                  <a:srgbClr val="FFFFFF"/>
                </a:solidFill>
              </a:rPr>
              <a:t> αντι-</a:t>
            </a:r>
            <a:r>
              <a:rPr lang="en-GB" sz="1800" dirty="0" smtClean="0">
                <a:solidFill>
                  <a:srgbClr val="FFFFFF"/>
                </a:solidFill>
              </a:rPr>
              <a:t>c</a:t>
            </a:r>
            <a:r>
              <a:rPr lang="el-GR" sz="1800" dirty="0" smtClean="0">
                <a:solidFill>
                  <a:srgbClr val="FFFFFF"/>
                </a:solidFill>
              </a:rPr>
              <a:t> που δημιουργούνται λόγω της τεράστιας ενέργειας της σύγκρουσης</a:t>
            </a:r>
            <a:endParaRPr lang="el-GR" sz="1800" dirty="0">
              <a:solidFill>
                <a:srgbClr val="FFFFFF"/>
              </a:solidFill>
            </a:endParaRPr>
          </a:p>
          <a:p>
            <a:pPr marL="0" indent="0">
              <a:buNone/>
            </a:pPr>
            <a:endParaRPr lang="en-US" sz="1800" dirty="0">
              <a:solidFill>
                <a:srgbClr val="FFFFFF"/>
              </a:solidFill>
            </a:endParaRPr>
          </a:p>
        </p:txBody>
      </p:sp>
      <p:pic>
        <p:nvPicPr>
          <p:cNvPr id="4" name="Picture 3"/>
          <p:cNvPicPr>
            <a:picLocks noChangeAspect="1"/>
          </p:cNvPicPr>
          <p:nvPr/>
        </p:nvPicPr>
        <p:blipFill>
          <a:blip r:embed="rId2"/>
          <a:stretch>
            <a:fillRect/>
          </a:stretch>
        </p:blipFill>
        <p:spPr>
          <a:xfrm>
            <a:off x="12620" y="770068"/>
            <a:ext cx="5579998" cy="4064099"/>
          </a:xfrm>
          <a:prstGeom prst="rect">
            <a:avLst/>
          </a:prstGeom>
        </p:spPr>
      </p:pic>
      <p:sp>
        <p:nvSpPr>
          <p:cNvPr id="5" name="TextBox 4"/>
          <p:cNvSpPr txBox="1"/>
          <p:nvPr/>
        </p:nvSpPr>
        <p:spPr>
          <a:xfrm>
            <a:off x="513442" y="5079750"/>
            <a:ext cx="3190109" cy="369332"/>
          </a:xfrm>
          <a:prstGeom prst="rect">
            <a:avLst/>
          </a:prstGeom>
          <a:noFill/>
        </p:spPr>
        <p:txBody>
          <a:bodyPr wrap="none" rtlCol="0">
            <a:spAutoFit/>
          </a:bodyPr>
          <a:lstStyle/>
          <a:p>
            <a:r>
              <a:rPr lang="en-US" dirty="0" smtClean="0">
                <a:solidFill>
                  <a:srgbClr val="FFFF00"/>
                </a:solidFill>
              </a:rPr>
              <a:t>R</a:t>
            </a:r>
            <a:r>
              <a:rPr lang="en-US" baseline="-25000" dirty="0" smtClean="0">
                <a:solidFill>
                  <a:srgbClr val="FFFF00"/>
                </a:solidFill>
              </a:rPr>
              <a:t>AA</a:t>
            </a:r>
            <a:r>
              <a:rPr lang="en-US" dirty="0" smtClean="0">
                <a:solidFill>
                  <a:srgbClr val="FFFF00"/>
                </a:solidFill>
              </a:rPr>
              <a:t> Nuclear modification factor</a:t>
            </a:r>
            <a:endParaRPr lang="en-US" dirty="0">
              <a:solidFill>
                <a:srgbClr val="FFFF00"/>
              </a:solidFill>
            </a:endParaRPr>
          </a:p>
        </p:txBody>
      </p:sp>
      <p:sp>
        <p:nvSpPr>
          <p:cNvPr id="6" name="Rectangle 5"/>
          <p:cNvSpPr/>
          <p:nvPr/>
        </p:nvSpPr>
        <p:spPr>
          <a:xfrm>
            <a:off x="267344" y="5569604"/>
            <a:ext cx="8419456" cy="646331"/>
          </a:xfrm>
          <a:prstGeom prst="rect">
            <a:avLst/>
          </a:prstGeom>
          <a:ln>
            <a:solidFill>
              <a:srgbClr val="FFFFFF"/>
            </a:solidFill>
          </a:ln>
        </p:spPr>
        <p:txBody>
          <a:bodyPr wrap="square">
            <a:spAutoFit/>
          </a:bodyPr>
          <a:lstStyle/>
          <a:p>
            <a:r>
              <a:rPr lang="el-GR" dirty="0">
                <a:solidFill>
                  <a:srgbClr val="FFFFFF"/>
                </a:solidFill>
              </a:rPr>
              <a:t>Συγκρίνουμε τον αριθμό των  </a:t>
            </a:r>
            <a:r>
              <a:rPr lang="en-GB" dirty="0">
                <a:solidFill>
                  <a:srgbClr val="FFFFFF"/>
                </a:solidFill>
              </a:rPr>
              <a:t>J/</a:t>
            </a:r>
            <a:r>
              <a:rPr lang="el-GR" dirty="0">
                <a:solidFill>
                  <a:srgbClr val="FFFFFF"/>
                </a:solidFill>
              </a:rPr>
              <a:t>Ψ που παρατηρούμε σε συγκρούσεις </a:t>
            </a:r>
            <a:r>
              <a:rPr lang="el-GR" dirty="0" smtClean="0">
                <a:solidFill>
                  <a:srgbClr val="FFFFFF"/>
                </a:solidFill>
              </a:rPr>
              <a:t>μολύβδου </a:t>
            </a:r>
            <a:r>
              <a:rPr lang="el-GR" dirty="0">
                <a:solidFill>
                  <a:srgbClr val="FFFFFF"/>
                </a:solidFill>
              </a:rPr>
              <a:t>με τον αντίστοιχο αριθμό σε συγκρούσεις πρωτονίων (όπου δεν έχουμε </a:t>
            </a:r>
            <a:r>
              <a:rPr lang="en-GB" dirty="0">
                <a:solidFill>
                  <a:srgbClr val="FFFFFF"/>
                </a:solidFill>
              </a:rPr>
              <a:t>QGP).</a:t>
            </a:r>
          </a:p>
        </p:txBody>
      </p:sp>
      <p:sp>
        <p:nvSpPr>
          <p:cNvPr id="11" name="Date Placeholder 10"/>
          <p:cNvSpPr>
            <a:spLocks noGrp="1"/>
          </p:cNvSpPr>
          <p:nvPr>
            <p:ph type="dt" sz="half" idx="10"/>
          </p:nvPr>
        </p:nvSpPr>
        <p:spPr/>
        <p:txBody>
          <a:bodyPr/>
          <a:lstStyle/>
          <a:p>
            <a:r>
              <a:rPr lang="en-GB" smtClean="0"/>
              <a:t>CERN 17.3.2015 </a:t>
            </a:r>
            <a:endParaRPr lang="fr-FR"/>
          </a:p>
        </p:txBody>
      </p:sp>
      <p:sp>
        <p:nvSpPr>
          <p:cNvPr id="12" name="Footer Placeholder 11"/>
          <p:cNvSpPr>
            <a:spLocks noGrp="1"/>
          </p:cNvSpPr>
          <p:nvPr>
            <p:ph type="ftr" sz="quarter" idx="11"/>
          </p:nvPr>
        </p:nvSpPr>
        <p:spPr/>
        <p:txBody>
          <a:bodyPr/>
          <a:lstStyle/>
          <a:p>
            <a:r>
              <a:rPr lang="el-GR" smtClean="0"/>
              <a:t>Δέσποινα Χατζηφωτιάδου</a:t>
            </a:r>
            <a:endParaRPr lang="fr-FR"/>
          </a:p>
        </p:txBody>
      </p:sp>
      <p:sp>
        <p:nvSpPr>
          <p:cNvPr id="13" name="Slide Number Placeholder 12"/>
          <p:cNvSpPr>
            <a:spLocks noGrp="1"/>
          </p:cNvSpPr>
          <p:nvPr>
            <p:ph type="sldNum" sz="quarter" idx="12"/>
          </p:nvPr>
        </p:nvSpPr>
        <p:spPr/>
        <p:txBody>
          <a:bodyPr/>
          <a:lstStyle/>
          <a:p>
            <a:fld id="{DD6A0079-E3EA-F649-832E-01E6D884025C}" type="slidenum">
              <a:rPr lang="fr-FR" smtClean="0"/>
              <a:t>55</a:t>
            </a:fld>
            <a:endParaRPr lang="fr-FR"/>
          </a:p>
        </p:txBody>
      </p:sp>
    </p:spTree>
    <p:extLst>
      <p:ext uri="{BB962C8B-B14F-4D97-AF65-F5344CB8AC3E}">
        <p14:creationId xmlns:p14="http://schemas.microsoft.com/office/powerpoint/2010/main" val="2930991994"/>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0776" y="1511886"/>
            <a:ext cx="4746199" cy="3239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TextBox 1"/>
          <p:cNvSpPr txBox="1"/>
          <p:nvPr/>
        </p:nvSpPr>
        <p:spPr>
          <a:xfrm>
            <a:off x="1226133" y="711666"/>
            <a:ext cx="5073699" cy="800219"/>
          </a:xfrm>
          <a:prstGeom prst="rect">
            <a:avLst/>
          </a:prstGeom>
          <a:noFill/>
        </p:spPr>
        <p:txBody>
          <a:bodyPr wrap="none" rtlCol="0">
            <a:spAutoFit/>
          </a:bodyPr>
          <a:lstStyle/>
          <a:p>
            <a:r>
              <a:rPr lang="de-DE" sz="2800" dirty="0" smtClean="0">
                <a:solidFill>
                  <a:srgbClr val="FFFF00"/>
                </a:solidFill>
                <a:cs typeface="Arial" charset="0"/>
              </a:rPr>
              <a:t>R</a:t>
            </a:r>
            <a:r>
              <a:rPr lang="de-DE" sz="2800" baseline="-25000" dirty="0" smtClean="0">
                <a:solidFill>
                  <a:srgbClr val="FFFF00"/>
                </a:solidFill>
                <a:cs typeface="Arial" charset="0"/>
              </a:rPr>
              <a:t>AA</a:t>
            </a:r>
            <a:r>
              <a:rPr lang="de-DE" sz="2800" dirty="0" smtClean="0">
                <a:solidFill>
                  <a:srgbClr val="FFFF00"/>
                </a:solidFill>
                <a:cs typeface="Arial" charset="0"/>
              </a:rPr>
              <a:t> – </a:t>
            </a:r>
            <a:r>
              <a:rPr lang="de-DE" sz="2800" dirty="0" err="1" smtClean="0">
                <a:solidFill>
                  <a:srgbClr val="FFFF00"/>
                </a:solidFill>
                <a:cs typeface="Arial" charset="0"/>
              </a:rPr>
              <a:t>Nuclear</a:t>
            </a:r>
            <a:r>
              <a:rPr lang="de-DE" sz="2800" dirty="0" smtClean="0">
                <a:solidFill>
                  <a:srgbClr val="FFFF00"/>
                </a:solidFill>
                <a:cs typeface="Arial" charset="0"/>
              </a:rPr>
              <a:t> </a:t>
            </a:r>
            <a:r>
              <a:rPr lang="de-DE" sz="2800" dirty="0" err="1" smtClean="0">
                <a:solidFill>
                  <a:srgbClr val="FFFF00"/>
                </a:solidFill>
                <a:cs typeface="Arial" charset="0"/>
              </a:rPr>
              <a:t>Modification</a:t>
            </a:r>
            <a:r>
              <a:rPr lang="de-DE" sz="2800" dirty="0" smtClean="0">
                <a:solidFill>
                  <a:srgbClr val="FFFF00"/>
                </a:solidFill>
                <a:cs typeface="Arial" charset="0"/>
              </a:rPr>
              <a:t> </a:t>
            </a:r>
            <a:r>
              <a:rPr lang="de-DE" sz="2800" dirty="0" err="1" smtClean="0">
                <a:solidFill>
                  <a:srgbClr val="FFFF00"/>
                </a:solidFill>
                <a:cs typeface="Arial" charset="0"/>
              </a:rPr>
              <a:t>Factor</a:t>
            </a:r>
            <a:endParaRPr lang="de-DE" sz="2800" dirty="0" smtClean="0">
              <a:solidFill>
                <a:srgbClr val="FFFF00"/>
              </a:solidFill>
              <a:cs typeface="Arial" charset="0"/>
            </a:endParaRPr>
          </a:p>
          <a:p>
            <a:endParaRPr lang="fr-FR" dirty="0"/>
          </a:p>
        </p:txBody>
      </p:sp>
      <p:sp>
        <p:nvSpPr>
          <p:cNvPr id="3" name="TextBox 2"/>
          <p:cNvSpPr txBox="1"/>
          <p:nvPr/>
        </p:nvSpPr>
        <p:spPr>
          <a:xfrm>
            <a:off x="1030617" y="4909558"/>
            <a:ext cx="7197806" cy="1354217"/>
          </a:xfrm>
          <a:prstGeom prst="rect">
            <a:avLst/>
          </a:prstGeom>
          <a:noFill/>
        </p:spPr>
        <p:txBody>
          <a:bodyPr wrap="square" rtlCol="0">
            <a:spAutoFit/>
          </a:bodyPr>
          <a:lstStyle/>
          <a:p>
            <a:pPr marL="800100" lvl="1" indent="-342900">
              <a:spcBef>
                <a:spcPct val="20000"/>
              </a:spcBef>
              <a:buSzPct val="85000"/>
              <a:buFont typeface="Wingdings" pitchFamily="2" charset="2"/>
              <a:buChar char="§"/>
              <a:defRPr/>
            </a:pPr>
            <a:r>
              <a:rPr lang="de-DE" sz="2000" dirty="0" err="1">
                <a:solidFill>
                  <a:schemeClr val="bg1"/>
                </a:solidFill>
                <a:ea typeface="ＭＳ Ｐゴシック" pitchFamily="34" charset="-128"/>
                <a:cs typeface="Calibri"/>
              </a:rPr>
              <a:t>Pb-Pb</a:t>
            </a:r>
            <a:r>
              <a:rPr lang="de-DE" sz="2000" dirty="0">
                <a:solidFill>
                  <a:schemeClr val="bg1"/>
                </a:solidFill>
                <a:ea typeface="ＭＳ Ｐゴシック" pitchFamily="34" charset="-128"/>
                <a:cs typeface="Calibri"/>
              </a:rPr>
              <a:t> </a:t>
            </a:r>
            <a:r>
              <a:rPr lang="de-DE" sz="2000" dirty="0" err="1">
                <a:solidFill>
                  <a:schemeClr val="bg1"/>
                </a:solidFill>
                <a:ea typeface="ＭＳ Ｐゴシック" pitchFamily="34" charset="-128"/>
                <a:cs typeface="Calibri"/>
              </a:rPr>
              <a:t>collision</a:t>
            </a:r>
            <a:r>
              <a:rPr lang="de-DE" sz="2000" dirty="0">
                <a:solidFill>
                  <a:schemeClr val="bg1"/>
                </a:solidFill>
                <a:ea typeface="ＭＳ Ｐゴシック" pitchFamily="34" charset="-128"/>
                <a:cs typeface="Calibri"/>
              </a:rPr>
              <a:t> ≠ </a:t>
            </a:r>
            <a:r>
              <a:rPr lang="de-DE" sz="2000" dirty="0" err="1">
                <a:solidFill>
                  <a:schemeClr val="bg1"/>
                </a:solidFill>
                <a:ea typeface="ＭＳ Ｐゴシック" pitchFamily="34" charset="-128"/>
                <a:cs typeface="Calibri"/>
              </a:rPr>
              <a:t>many</a:t>
            </a:r>
            <a:r>
              <a:rPr lang="de-DE" sz="2000" dirty="0">
                <a:solidFill>
                  <a:schemeClr val="bg1"/>
                </a:solidFill>
                <a:ea typeface="ＭＳ Ｐゴシック" pitchFamily="34" charset="-128"/>
                <a:cs typeface="Calibri"/>
              </a:rPr>
              <a:t> </a:t>
            </a:r>
            <a:r>
              <a:rPr lang="de-DE" sz="2000" dirty="0" err="1">
                <a:solidFill>
                  <a:schemeClr val="bg1"/>
                </a:solidFill>
                <a:ea typeface="ＭＳ Ｐゴシック" pitchFamily="34" charset="-128"/>
                <a:cs typeface="Calibri"/>
              </a:rPr>
              <a:t>independent</a:t>
            </a:r>
            <a:r>
              <a:rPr lang="de-DE" sz="2000" dirty="0">
                <a:solidFill>
                  <a:schemeClr val="bg1"/>
                </a:solidFill>
                <a:ea typeface="ＭＳ Ｐゴシック" pitchFamily="34" charset="-128"/>
                <a:cs typeface="Calibri"/>
              </a:rPr>
              <a:t> pp </a:t>
            </a:r>
            <a:r>
              <a:rPr lang="de-DE" sz="2000" dirty="0" err="1">
                <a:solidFill>
                  <a:schemeClr val="bg1"/>
                </a:solidFill>
                <a:ea typeface="ＭＳ Ｐゴシック" pitchFamily="34" charset="-128"/>
                <a:cs typeface="Calibri"/>
              </a:rPr>
              <a:t>collisions</a:t>
            </a:r>
            <a:endParaRPr lang="de-DE" sz="2000" dirty="0">
              <a:solidFill>
                <a:schemeClr val="bg1"/>
              </a:solidFill>
              <a:ea typeface="ＭＳ Ｐゴシック" pitchFamily="34" charset="-128"/>
              <a:cs typeface="Calibri"/>
            </a:endParaRPr>
          </a:p>
          <a:p>
            <a:pPr marL="800100" lvl="1" indent="-342900">
              <a:spcBef>
                <a:spcPct val="20000"/>
              </a:spcBef>
              <a:buSzPct val="85000"/>
              <a:buFont typeface="Wingdings" pitchFamily="2" charset="2"/>
              <a:buChar char="§"/>
              <a:defRPr/>
            </a:pPr>
            <a:r>
              <a:rPr lang="en-US" sz="2000" dirty="0">
                <a:solidFill>
                  <a:schemeClr val="bg1"/>
                </a:solidFill>
                <a:ea typeface="ＭＳ Ｐゴシック" pitchFamily="34" charset="-128"/>
                <a:cs typeface="Calibri"/>
                <a:sym typeface="Wingdings" pitchFamily="2" charset="2"/>
              </a:rPr>
              <a:t> </a:t>
            </a:r>
            <a:r>
              <a:rPr lang="en-US" sz="2000" dirty="0">
                <a:solidFill>
                  <a:schemeClr val="bg1"/>
                </a:solidFill>
                <a:ea typeface="ＭＳ Ｐゴシック" pitchFamily="34" charset="-128"/>
                <a:cs typeface="Calibri"/>
              </a:rPr>
              <a:t>comparison of unidentified charged particle momentum spectra in </a:t>
            </a:r>
            <a:r>
              <a:rPr lang="en-US" sz="2000" dirty="0" err="1">
                <a:solidFill>
                  <a:schemeClr val="bg1"/>
                </a:solidFill>
                <a:ea typeface="ＭＳ Ｐゴシック" pitchFamily="34" charset="-128"/>
                <a:cs typeface="Calibri"/>
              </a:rPr>
              <a:t>pp</a:t>
            </a:r>
            <a:r>
              <a:rPr lang="en-US" sz="2000" dirty="0">
                <a:solidFill>
                  <a:schemeClr val="bg1"/>
                </a:solidFill>
                <a:ea typeface="ＭＳ Ｐゴシック" pitchFamily="34" charset="-128"/>
                <a:cs typeface="Calibri"/>
              </a:rPr>
              <a:t> and </a:t>
            </a:r>
            <a:r>
              <a:rPr lang="en-US" sz="2000" dirty="0" err="1">
                <a:solidFill>
                  <a:schemeClr val="bg1"/>
                </a:solidFill>
                <a:ea typeface="ＭＳ Ｐゴシック" pitchFamily="34" charset="-128"/>
                <a:cs typeface="Calibri"/>
              </a:rPr>
              <a:t>Pb-Pb</a:t>
            </a:r>
            <a:r>
              <a:rPr lang="en-US" sz="2000" dirty="0">
                <a:solidFill>
                  <a:schemeClr val="bg1"/>
                </a:solidFill>
                <a:ea typeface="ＭＳ Ｐゴシック" pitchFamily="34" charset="-128"/>
                <a:cs typeface="Calibri"/>
              </a:rPr>
              <a:t> </a:t>
            </a:r>
            <a:r>
              <a:rPr lang="en-US" sz="2000" dirty="0" smtClean="0">
                <a:solidFill>
                  <a:schemeClr val="bg1"/>
                </a:solidFill>
                <a:ea typeface="ＭＳ Ｐゴシック" pitchFamily="34" charset="-128"/>
                <a:cs typeface="Calibri"/>
              </a:rPr>
              <a:t>in different </a:t>
            </a:r>
            <a:r>
              <a:rPr lang="en-US" sz="2000" dirty="0">
                <a:solidFill>
                  <a:schemeClr val="bg1"/>
                </a:solidFill>
                <a:ea typeface="ＭＳ Ｐゴシック" pitchFamily="34" charset="-128"/>
                <a:cs typeface="Calibri"/>
              </a:rPr>
              <a:t>collision centralities</a:t>
            </a:r>
            <a:endParaRPr lang="de-DE" sz="2000" dirty="0">
              <a:solidFill>
                <a:schemeClr val="bg1"/>
              </a:solidFill>
              <a:ea typeface="ＭＳ Ｐゴシック" pitchFamily="34" charset="-128"/>
              <a:cs typeface="Calibri"/>
            </a:endParaRPr>
          </a:p>
          <a:p>
            <a:endParaRPr lang="fr-FR" dirty="0"/>
          </a:p>
        </p:txBody>
      </p:sp>
      <p:sp>
        <p:nvSpPr>
          <p:cNvPr id="5" name="Date Placeholder 4"/>
          <p:cNvSpPr>
            <a:spLocks noGrp="1"/>
          </p:cNvSpPr>
          <p:nvPr>
            <p:ph type="dt" sz="half" idx="10"/>
          </p:nvPr>
        </p:nvSpPr>
        <p:spPr/>
        <p:txBody>
          <a:bodyPr/>
          <a:lstStyle/>
          <a:p>
            <a:r>
              <a:rPr lang="en-GB" smtClean="0"/>
              <a:t>CERN 17.3.2015 </a:t>
            </a:r>
            <a:endParaRPr lang="fr-FR"/>
          </a:p>
        </p:txBody>
      </p:sp>
      <p:sp>
        <p:nvSpPr>
          <p:cNvPr id="6" name="Footer Placeholder 5"/>
          <p:cNvSpPr>
            <a:spLocks noGrp="1"/>
          </p:cNvSpPr>
          <p:nvPr>
            <p:ph type="ftr" sz="quarter" idx="11"/>
          </p:nvPr>
        </p:nvSpPr>
        <p:spPr/>
        <p:txBody>
          <a:bodyPr/>
          <a:lstStyle/>
          <a:p>
            <a:r>
              <a:rPr lang="el-GR" smtClean="0"/>
              <a:t>Δέσποινα Χατζηφωτιάδου</a:t>
            </a:r>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56</a:t>
            </a:fld>
            <a:endParaRPr lang="fr-FR"/>
          </a:p>
        </p:txBody>
      </p:sp>
    </p:spTree>
    <p:extLst>
      <p:ext uri="{BB962C8B-B14F-4D97-AF65-F5344CB8AC3E}">
        <p14:creationId xmlns:p14="http://schemas.microsoft.com/office/powerpoint/2010/main" val="30518019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p:cNvPicPr>
          <p:nvPr/>
        </p:nvPicPr>
        <p:blipFill>
          <a:blip r:embed="rId2" cstate="screen">
            <a:extLst>
              <a:ext uri="{28A0092B-C50C-407E-A947-70E740481C1C}">
                <a14:useLocalDpi xmlns:a14="http://schemas.microsoft.com/office/drawing/2010/main"/>
              </a:ext>
            </a:extLst>
          </a:blip>
          <a:stretch>
            <a:fillRect/>
          </a:stretch>
        </p:blipFill>
        <p:spPr>
          <a:xfrm>
            <a:off x="-100800" y="3099600"/>
            <a:ext cx="4546800" cy="3229200"/>
          </a:xfrm>
          <a:prstGeom prst="rect">
            <a:avLst/>
          </a:prstGeom>
        </p:spPr>
      </p:pic>
      <p:sp>
        <p:nvSpPr>
          <p:cNvPr id="9" name="Rounded Rectangle 8"/>
          <p:cNvSpPr/>
          <p:nvPr/>
        </p:nvSpPr>
        <p:spPr>
          <a:xfrm>
            <a:off x="4445000" y="1257300"/>
            <a:ext cx="4356100" cy="3886200"/>
          </a:xfrm>
          <a:prstGeom prst="round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 name="Title 1"/>
          <p:cNvSpPr>
            <a:spLocks noGrp="1"/>
          </p:cNvSpPr>
          <p:nvPr>
            <p:ph type="title"/>
          </p:nvPr>
        </p:nvSpPr>
        <p:spPr>
          <a:xfrm>
            <a:off x="457200" y="274638"/>
            <a:ext cx="8229600" cy="538162"/>
          </a:xfrm>
        </p:spPr>
        <p:txBody>
          <a:bodyPr>
            <a:noAutofit/>
          </a:bodyPr>
          <a:lstStyle/>
          <a:p>
            <a:r>
              <a:rPr lang="el-GR" sz="3200" dirty="0" smtClean="0">
                <a:solidFill>
                  <a:srgbClr val="FFFF00"/>
                </a:solidFill>
              </a:rPr>
              <a:t>Πίδακες αδρονίων</a:t>
            </a:r>
            <a:endParaRPr lang="en-US" sz="3200" dirty="0">
              <a:solidFill>
                <a:srgbClr val="FFFF00"/>
              </a:solidFill>
            </a:endParaRPr>
          </a:p>
        </p:txBody>
      </p:sp>
      <p:pic>
        <p:nvPicPr>
          <p:cNvPr id="14" name="Picture 13"/>
          <p:cNvPicPr>
            <a:picLocks noChangeAspect="1"/>
          </p:cNvPicPr>
          <p:nvPr/>
        </p:nvPicPr>
        <p:blipFill>
          <a:blip r:embed="rId3"/>
          <a:stretch>
            <a:fillRect/>
          </a:stretch>
        </p:blipFill>
        <p:spPr>
          <a:xfrm>
            <a:off x="4495800" y="1257300"/>
            <a:ext cx="4356100" cy="3708400"/>
          </a:xfrm>
          <a:prstGeom prst="rect">
            <a:avLst/>
          </a:prstGeom>
        </p:spPr>
      </p:pic>
      <p:sp>
        <p:nvSpPr>
          <p:cNvPr id="8" name="Date Placeholder 7"/>
          <p:cNvSpPr>
            <a:spLocks noGrp="1"/>
          </p:cNvSpPr>
          <p:nvPr>
            <p:ph type="dt" sz="half" idx="10"/>
          </p:nvPr>
        </p:nvSpPr>
        <p:spPr/>
        <p:txBody>
          <a:bodyPr/>
          <a:lstStyle/>
          <a:p>
            <a:r>
              <a:rPr lang="en-GB" smtClean="0"/>
              <a:t>CERN 17.3.2015 </a:t>
            </a:r>
            <a:endParaRPr lang="fr-FR"/>
          </a:p>
        </p:txBody>
      </p:sp>
      <p:sp>
        <p:nvSpPr>
          <p:cNvPr id="10" name="Footer Placeholder 9"/>
          <p:cNvSpPr>
            <a:spLocks noGrp="1"/>
          </p:cNvSpPr>
          <p:nvPr>
            <p:ph type="ftr" sz="quarter" idx="11"/>
          </p:nvPr>
        </p:nvSpPr>
        <p:spPr/>
        <p:txBody>
          <a:bodyPr/>
          <a:lstStyle/>
          <a:p>
            <a:r>
              <a:rPr lang="el-GR" smtClean="0"/>
              <a:t>Δέσποινα Χατζηφωτιάδου</a:t>
            </a:r>
            <a:endParaRPr lang="fr-FR"/>
          </a:p>
        </p:txBody>
      </p:sp>
      <p:sp>
        <p:nvSpPr>
          <p:cNvPr id="11" name="Slide Number Placeholder 10"/>
          <p:cNvSpPr>
            <a:spLocks noGrp="1"/>
          </p:cNvSpPr>
          <p:nvPr>
            <p:ph type="sldNum" sz="quarter" idx="12"/>
          </p:nvPr>
        </p:nvSpPr>
        <p:spPr/>
        <p:txBody>
          <a:bodyPr/>
          <a:lstStyle/>
          <a:p>
            <a:fld id="{DD6A0079-E3EA-F649-832E-01E6D884025C}" type="slidenum">
              <a:rPr lang="fr-FR" smtClean="0"/>
              <a:t>57</a:t>
            </a:fld>
            <a:endParaRPr lang="fr-FR"/>
          </a:p>
        </p:txBody>
      </p:sp>
    </p:spTree>
    <p:extLst>
      <p:ext uri="{BB962C8B-B14F-4D97-AF65-F5344CB8AC3E}">
        <p14:creationId xmlns:p14="http://schemas.microsoft.com/office/powerpoint/2010/main" val="3481439044"/>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00" y="3098799"/>
            <a:ext cx="4546600" cy="3229146"/>
          </a:xfrm>
          <a:prstGeom prst="rect">
            <a:avLst/>
          </a:prstGeom>
        </p:spPr>
      </p:pic>
      <p:sp>
        <p:nvSpPr>
          <p:cNvPr id="9" name="Rounded Rectangle 8"/>
          <p:cNvSpPr/>
          <p:nvPr/>
        </p:nvSpPr>
        <p:spPr>
          <a:xfrm>
            <a:off x="4445000" y="1257300"/>
            <a:ext cx="4356100" cy="3886200"/>
          </a:xfrm>
          <a:prstGeom prst="round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 name="Title 1"/>
          <p:cNvSpPr>
            <a:spLocks noGrp="1"/>
          </p:cNvSpPr>
          <p:nvPr>
            <p:ph type="title"/>
          </p:nvPr>
        </p:nvSpPr>
        <p:spPr>
          <a:xfrm>
            <a:off x="457200" y="274638"/>
            <a:ext cx="8229600" cy="538162"/>
          </a:xfrm>
        </p:spPr>
        <p:txBody>
          <a:bodyPr>
            <a:noAutofit/>
          </a:bodyPr>
          <a:lstStyle/>
          <a:p>
            <a:r>
              <a:rPr lang="el-GR" sz="3200" dirty="0" smtClean="0">
                <a:solidFill>
                  <a:srgbClr val="FFFF00"/>
                </a:solidFill>
              </a:rPr>
              <a:t>Απόπνιξη των πιδάκων μέσα στο </a:t>
            </a:r>
            <a:r>
              <a:rPr lang="en-US" sz="3200" dirty="0" smtClean="0">
                <a:solidFill>
                  <a:srgbClr val="FFFF00"/>
                </a:solidFill>
              </a:rPr>
              <a:t>QGP</a:t>
            </a:r>
            <a:endParaRPr lang="en-US" sz="3200" dirty="0">
              <a:solidFill>
                <a:srgbClr val="FFFF00"/>
              </a:solidFill>
            </a:endParaRPr>
          </a:p>
        </p:txBody>
      </p:sp>
      <p:pic>
        <p:nvPicPr>
          <p:cNvPr id="2" name="Picture 1"/>
          <p:cNvPicPr>
            <a:picLocks noChangeAspect="1"/>
          </p:cNvPicPr>
          <p:nvPr/>
        </p:nvPicPr>
        <p:blipFill>
          <a:blip r:embed="rId3"/>
          <a:stretch>
            <a:fillRect/>
          </a:stretch>
        </p:blipFill>
        <p:spPr>
          <a:xfrm>
            <a:off x="4318144" y="1206499"/>
            <a:ext cx="4635500" cy="3937000"/>
          </a:xfrm>
          <a:prstGeom prst="rect">
            <a:avLst/>
          </a:prstGeom>
        </p:spPr>
      </p:pic>
      <p:sp>
        <p:nvSpPr>
          <p:cNvPr id="6" name="TextBox 5"/>
          <p:cNvSpPr txBox="1"/>
          <p:nvPr/>
        </p:nvSpPr>
        <p:spPr>
          <a:xfrm>
            <a:off x="135684" y="1195911"/>
            <a:ext cx="4142773" cy="1754327"/>
          </a:xfrm>
          <a:prstGeom prst="rect">
            <a:avLst/>
          </a:prstGeom>
          <a:noFill/>
        </p:spPr>
        <p:txBody>
          <a:bodyPr wrap="square" rtlCol="0">
            <a:spAutoFit/>
          </a:bodyPr>
          <a:lstStyle/>
          <a:p>
            <a:r>
              <a:rPr lang="el-GR" dirty="0">
                <a:solidFill>
                  <a:srgbClr val="FFFFFF"/>
                </a:solidFill>
              </a:rPr>
              <a:t>Ο πίδακας που παράγεται κοντά στην επιφάνεια από το  </a:t>
            </a:r>
            <a:r>
              <a:rPr lang="en-GB" dirty="0">
                <a:solidFill>
                  <a:srgbClr val="FFFFFF"/>
                </a:solidFill>
              </a:rPr>
              <a:t>QGP </a:t>
            </a:r>
            <a:r>
              <a:rPr lang="el-GR" dirty="0">
                <a:solidFill>
                  <a:srgbClr val="FFFFFF"/>
                </a:solidFill>
              </a:rPr>
              <a:t>έχει μεγάλη</a:t>
            </a:r>
            <a:r>
              <a:rPr lang="en-GB" dirty="0">
                <a:solidFill>
                  <a:srgbClr val="FFFFFF"/>
                </a:solidFill>
              </a:rPr>
              <a:t> </a:t>
            </a:r>
            <a:r>
              <a:rPr lang="el-GR" dirty="0">
                <a:solidFill>
                  <a:srgbClr val="FFFFFF"/>
                </a:solidFill>
              </a:rPr>
              <a:t>ενέργεια ενώ εκείνος που διασχίζει το</a:t>
            </a:r>
            <a:r>
              <a:rPr lang="en-GB" dirty="0">
                <a:solidFill>
                  <a:srgbClr val="FFFFFF"/>
                </a:solidFill>
              </a:rPr>
              <a:t> QGP</a:t>
            </a:r>
            <a:r>
              <a:rPr lang="el-GR" dirty="0">
                <a:solidFill>
                  <a:srgbClr val="FFFFFF"/>
                </a:solidFill>
              </a:rPr>
              <a:t> απορροφιέται και σκεδάζεται από το πυκνό μέσο χάνοντας μεγάλο μέρος της ενέργειάς του</a:t>
            </a:r>
            <a:endParaRPr lang="en-US" dirty="0">
              <a:solidFill>
                <a:srgbClr val="FFFFFF"/>
              </a:solidFill>
            </a:endParaRPr>
          </a:p>
        </p:txBody>
      </p:sp>
      <p:sp>
        <p:nvSpPr>
          <p:cNvPr id="10" name="Date Placeholder 9"/>
          <p:cNvSpPr>
            <a:spLocks noGrp="1"/>
          </p:cNvSpPr>
          <p:nvPr>
            <p:ph type="dt" sz="half" idx="10"/>
          </p:nvPr>
        </p:nvSpPr>
        <p:spPr/>
        <p:txBody>
          <a:bodyPr/>
          <a:lstStyle/>
          <a:p>
            <a:r>
              <a:rPr lang="en-GB" smtClean="0"/>
              <a:t>CERN 17.3.2015 </a:t>
            </a:r>
            <a:endParaRPr lang="fr-FR"/>
          </a:p>
        </p:txBody>
      </p:sp>
      <p:sp>
        <p:nvSpPr>
          <p:cNvPr id="11" name="Footer Placeholder 10"/>
          <p:cNvSpPr>
            <a:spLocks noGrp="1"/>
          </p:cNvSpPr>
          <p:nvPr>
            <p:ph type="ftr" sz="quarter" idx="11"/>
          </p:nvPr>
        </p:nvSpPr>
        <p:spPr/>
        <p:txBody>
          <a:bodyPr/>
          <a:lstStyle/>
          <a:p>
            <a:r>
              <a:rPr lang="el-GR" smtClean="0"/>
              <a:t>Δέσποινα Χατζηφωτιάδου</a:t>
            </a:r>
            <a:endParaRPr lang="fr-FR"/>
          </a:p>
        </p:txBody>
      </p:sp>
      <p:sp>
        <p:nvSpPr>
          <p:cNvPr id="13" name="Slide Number Placeholder 12"/>
          <p:cNvSpPr>
            <a:spLocks noGrp="1"/>
          </p:cNvSpPr>
          <p:nvPr>
            <p:ph type="sldNum" sz="quarter" idx="12"/>
          </p:nvPr>
        </p:nvSpPr>
        <p:spPr/>
        <p:txBody>
          <a:bodyPr/>
          <a:lstStyle/>
          <a:p>
            <a:fld id="{DD6A0079-E3EA-F649-832E-01E6D884025C}" type="slidenum">
              <a:rPr lang="fr-FR" smtClean="0"/>
              <a:t>58</a:t>
            </a:fld>
            <a:endParaRPr lang="fr-FR"/>
          </a:p>
        </p:txBody>
      </p:sp>
    </p:spTree>
    <p:extLst>
      <p:ext uri="{BB962C8B-B14F-4D97-AF65-F5344CB8AC3E}">
        <p14:creationId xmlns:p14="http://schemas.microsoft.com/office/powerpoint/2010/main" val="1357564375"/>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dirty="0" smtClean="0">
                <a:solidFill>
                  <a:srgbClr val="FFFF00"/>
                </a:solidFill>
              </a:rPr>
              <a:t>Αντί συμπεράσματος</a:t>
            </a:r>
            <a:endParaRPr lang="fr-FR" sz="3600" dirty="0">
              <a:solidFill>
                <a:srgbClr val="FFFF00"/>
              </a:solidFill>
            </a:endParaRPr>
          </a:p>
        </p:txBody>
      </p:sp>
      <p:sp>
        <p:nvSpPr>
          <p:cNvPr id="3" name="Date Placeholder 2"/>
          <p:cNvSpPr>
            <a:spLocks noGrp="1"/>
          </p:cNvSpPr>
          <p:nvPr>
            <p:ph type="dt" sz="half" idx="10"/>
          </p:nvPr>
        </p:nvSpPr>
        <p:spPr/>
        <p:txBody>
          <a:bodyPr/>
          <a:lstStyle/>
          <a:p>
            <a:r>
              <a:rPr lang="en-GB" smtClean="0"/>
              <a:t>CERN 17.3.2015 </a:t>
            </a:r>
            <a:endParaRPr lang="fr-FR"/>
          </a:p>
        </p:txBody>
      </p:sp>
      <p:sp>
        <p:nvSpPr>
          <p:cNvPr id="4" name="Footer Placeholder 3"/>
          <p:cNvSpPr>
            <a:spLocks noGrp="1"/>
          </p:cNvSpPr>
          <p:nvPr>
            <p:ph type="ftr" sz="quarter" idx="11"/>
          </p:nvPr>
        </p:nvSpPr>
        <p:spPr/>
        <p:txBody>
          <a:bodyPr/>
          <a:lstStyle/>
          <a:p>
            <a:r>
              <a:rPr lang="el-GR" smtClean="0"/>
              <a:t>Δέσποινα Χατζηφωτιάδου</a:t>
            </a:r>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59</a:t>
            </a:fld>
            <a:endParaRPr lang="fr-FR"/>
          </a:p>
        </p:txBody>
      </p:sp>
      <p:sp>
        <p:nvSpPr>
          <p:cNvPr id="6" name="TextBox 5"/>
          <p:cNvSpPr txBox="1"/>
          <p:nvPr/>
        </p:nvSpPr>
        <p:spPr>
          <a:xfrm>
            <a:off x="690670" y="1580666"/>
            <a:ext cx="7674609" cy="3139321"/>
          </a:xfrm>
          <a:prstGeom prst="rect">
            <a:avLst/>
          </a:prstGeom>
          <a:noFill/>
        </p:spPr>
        <p:txBody>
          <a:bodyPr wrap="square" rtlCol="0">
            <a:spAutoFit/>
          </a:bodyPr>
          <a:lstStyle/>
          <a:p>
            <a:pPr marL="342900" indent="-342900">
              <a:buFont typeface="Arial"/>
              <a:buChar char="•"/>
            </a:pPr>
            <a:r>
              <a:rPr lang="el-GR" sz="2200" dirty="0" smtClean="0">
                <a:solidFill>
                  <a:schemeClr val="bg1"/>
                </a:solidFill>
              </a:rPr>
              <a:t>Οι συγκρούσεις βαριών ιόντων ήδη τα πρώτα χρόνια λειτουργίας του </a:t>
            </a:r>
            <a:r>
              <a:rPr lang="en-GB" sz="2200" dirty="0" smtClean="0">
                <a:solidFill>
                  <a:schemeClr val="bg1"/>
                </a:solidFill>
              </a:rPr>
              <a:t>LHC </a:t>
            </a:r>
            <a:r>
              <a:rPr lang="el-GR" sz="2200" dirty="0" smtClean="0">
                <a:solidFill>
                  <a:schemeClr val="bg1"/>
                </a:solidFill>
              </a:rPr>
              <a:t>επιβεβαίωσαν τα αποτελέσματα 10 χρόνων έρευνας στο </a:t>
            </a:r>
            <a:r>
              <a:rPr lang="en-GB" sz="2200" dirty="0" smtClean="0">
                <a:solidFill>
                  <a:schemeClr val="bg1"/>
                </a:solidFill>
              </a:rPr>
              <a:t>RHIC</a:t>
            </a:r>
            <a:r>
              <a:rPr lang="el-GR" sz="2200" dirty="0" smtClean="0">
                <a:solidFill>
                  <a:schemeClr val="bg1"/>
                </a:solidFill>
              </a:rPr>
              <a:t>.</a:t>
            </a:r>
          </a:p>
          <a:p>
            <a:pPr marL="342900" indent="-342900">
              <a:buFont typeface="Arial"/>
              <a:buChar char="•"/>
            </a:pPr>
            <a:endParaRPr lang="en-GB" sz="2200" dirty="0" smtClean="0">
              <a:solidFill>
                <a:schemeClr val="bg1"/>
              </a:solidFill>
            </a:endParaRPr>
          </a:p>
          <a:p>
            <a:pPr marL="342900" indent="-342900">
              <a:buFont typeface="Arial"/>
              <a:buChar char="•"/>
            </a:pPr>
            <a:r>
              <a:rPr lang="en-GB" sz="2200" dirty="0" smtClean="0">
                <a:solidFill>
                  <a:schemeClr val="bg1"/>
                </a:solidFill>
              </a:rPr>
              <a:t>H </a:t>
            </a:r>
            <a:r>
              <a:rPr lang="el-GR" sz="2200" dirty="0" smtClean="0">
                <a:solidFill>
                  <a:schemeClr val="bg1"/>
                </a:solidFill>
              </a:rPr>
              <a:t>αυξημένη ενέργεια και </a:t>
            </a:r>
            <a:r>
              <a:rPr lang="el-GR" sz="2200" dirty="0" smtClean="0">
                <a:solidFill>
                  <a:schemeClr val="bg1"/>
                </a:solidFill>
              </a:rPr>
              <a:t>αυξημένη φωτεινότητα των δεσμών του </a:t>
            </a:r>
            <a:r>
              <a:rPr lang="en-GB" sz="2200" dirty="0" smtClean="0">
                <a:solidFill>
                  <a:schemeClr val="bg1"/>
                </a:solidFill>
              </a:rPr>
              <a:t>LHC</a:t>
            </a:r>
            <a:r>
              <a:rPr lang="el-GR" sz="2200" dirty="0" smtClean="0">
                <a:solidFill>
                  <a:schemeClr val="bg1"/>
                </a:solidFill>
              </a:rPr>
              <a:t> από το 2015 και μετά σε συνδυασμ</a:t>
            </a:r>
            <a:r>
              <a:rPr lang="el-GR" sz="2200" dirty="0">
                <a:solidFill>
                  <a:schemeClr val="bg1"/>
                </a:solidFill>
              </a:rPr>
              <a:t>ό</a:t>
            </a:r>
            <a:r>
              <a:rPr lang="el-GR" sz="2200" dirty="0" smtClean="0">
                <a:solidFill>
                  <a:schemeClr val="bg1"/>
                </a:solidFill>
              </a:rPr>
              <a:t> με τη βελτιωμένη λειτουργία των ανιχνευτών αναμένεται να δώσουν ακόμη πιο ενδιαφέροντα αποτελέσματα στη μελέτη της πρωταρχικής ύλης του σύμπαντος </a:t>
            </a:r>
            <a:endParaRPr lang="fr-FR" sz="2200" dirty="0">
              <a:solidFill>
                <a:schemeClr val="bg1"/>
              </a:solidFill>
            </a:endParaRPr>
          </a:p>
        </p:txBody>
      </p:sp>
      <p:sp>
        <p:nvSpPr>
          <p:cNvPr id="7" name="Title 1"/>
          <p:cNvSpPr txBox="1">
            <a:spLocks/>
          </p:cNvSpPr>
          <p:nvPr/>
        </p:nvSpPr>
        <p:spPr>
          <a:xfrm>
            <a:off x="758228" y="469670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l-GR" sz="3600" dirty="0" smtClean="0">
                <a:solidFill>
                  <a:srgbClr val="FFFF00"/>
                </a:solidFill>
              </a:rPr>
              <a:t>Σας ευχαριστώ πολύ</a:t>
            </a:r>
            <a:endParaRPr lang="fr-FR" sz="3600" dirty="0">
              <a:solidFill>
                <a:srgbClr val="FFFF00"/>
              </a:solidFill>
            </a:endParaRPr>
          </a:p>
        </p:txBody>
      </p:sp>
    </p:spTree>
    <p:extLst>
      <p:ext uri="{BB962C8B-B14F-4D97-AF65-F5344CB8AC3E}">
        <p14:creationId xmlns:p14="http://schemas.microsoft.com/office/powerpoint/2010/main" val="338576451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0925" y="212224"/>
            <a:ext cx="6562729" cy="6278643"/>
          </a:xfrm>
          <a:prstGeom prst="rect">
            <a:avLst/>
          </a:prstGeom>
          <a:noFill/>
        </p:spPr>
        <p:txBody>
          <a:bodyPr wrap="square" rtlCol="0">
            <a:spAutoFit/>
          </a:bodyPr>
          <a:lstStyle/>
          <a:p>
            <a:pPr algn="ctr"/>
            <a:r>
              <a:rPr lang="en-US" sz="2400" dirty="0" smtClean="0">
                <a:solidFill>
                  <a:srgbClr val="FFFF00"/>
                </a:solidFill>
              </a:rPr>
              <a:t>Mini Big Bang</a:t>
            </a:r>
          </a:p>
          <a:p>
            <a:endParaRPr lang="en-US" dirty="0">
              <a:solidFill>
                <a:srgbClr val="FFFF00"/>
              </a:solidFill>
            </a:endParaRPr>
          </a:p>
          <a:p>
            <a:r>
              <a:rPr lang="el-GR" dirty="0" smtClean="0">
                <a:solidFill>
                  <a:srgbClr val="FFFF00"/>
                </a:solidFill>
              </a:rPr>
              <a:t>Συγκρούοντας πυρήνες μολύβδου με πολύ υψηλή ενέργεια</a:t>
            </a:r>
          </a:p>
          <a:p>
            <a:r>
              <a:rPr lang="el-GR" dirty="0">
                <a:solidFill>
                  <a:srgbClr val="FFFF00"/>
                </a:solidFill>
              </a:rPr>
              <a:t>α</a:t>
            </a:r>
            <a:r>
              <a:rPr lang="el-GR" dirty="0" smtClean="0">
                <a:solidFill>
                  <a:srgbClr val="FFFF00"/>
                </a:solidFill>
              </a:rPr>
              <a:t>ναδημιουργούμε τις συνθήκες πυκνότητας και θερμοκρασίας που υπήρχαν κλάσματα του δευτερολέπτου μετά το </a:t>
            </a:r>
            <a:r>
              <a:rPr lang="en-GB" dirty="0" smtClean="0">
                <a:solidFill>
                  <a:srgbClr val="FFFF00"/>
                </a:solidFill>
              </a:rPr>
              <a:t>Big Bang</a:t>
            </a:r>
            <a:endParaRPr lang="el-GR" dirty="0" smtClean="0">
              <a:solidFill>
                <a:srgbClr val="FFFF00"/>
              </a:solidFill>
            </a:endParaRPr>
          </a:p>
          <a:p>
            <a:endParaRPr lang="el-GR" dirty="0">
              <a:solidFill>
                <a:srgbClr val="FFFF00"/>
              </a:solidFill>
            </a:endParaRPr>
          </a:p>
          <a:p>
            <a:r>
              <a:rPr lang="el-GR" dirty="0" smtClean="0">
                <a:solidFill>
                  <a:srgbClr val="FFFF00"/>
                </a:solidFill>
              </a:rPr>
              <a:t>Τα πρωτόνια και τα νετρόνια λειώνουν </a:t>
            </a:r>
            <a:r>
              <a:rPr lang="en-US" dirty="0" smtClean="0">
                <a:solidFill>
                  <a:srgbClr val="FFFF00"/>
                </a:solidFill>
              </a:rPr>
              <a:t>–</a:t>
            </a:r>
            <a:r>
              <a:rPr lang="el-GR" dirty="0" smtClean="0">
                <a:solidFill>
                  <a:srgbClr val="FFFF00"/>
                </a:solidFill>
              </a:rPr>
              <a:t> τα κουάρκ και τα γλουόνια που είναι δεσμευμένα μέσα τους ελευθερώνονται</a:t>
            </a:r>
          </a:p>
          <a:p>
            <a:endParaRPr lang="el-GR" dirty="0">
              <a:solidFill>
                <a:srgbClr val="FFFF00"/>
              </a:solidFill>
            </a:endParaRPr>
          </a:p>
          <a:p>
            <a:r>
              <a:rPr lang="el-GR" dirty="0" smtClean="0">
                <a:solidFill>
                  <a:srgbClr val="FFFF00"/>
                </a:solidFill>
              </a:rPr>
              <a:t>Δημιουργείται μια σταγόνα της πρωταρχικής κατάστασης της ύλης (</a:t>
            </a:r>
            <a:r>
              <a:rPr lang="en-GB" dirty="0" smtClean="0">
                <a:solidFill>
                  <a:srgbClr val="FFFF00"/>
                </a:solidFill>
              </a:rPr>
              <a:t>QUARK </a:t>
            </a:r>
            <a:r>
              <a:rPr lang="en-GB" dirty="0">
                <a:solidFill>
                  <a:srgbClr val="FFFF00"/>
                </a:solidFill>
              </a:rPr>
              <a:t>GLUON </a:t>
            </a:r>
            <a:r>
              <a:rPr lang="en-GB" dirty="0" smtClean="0">
                <a:solidFill>
                  <a:srgbClr val="FFFF00"/>
                </a:solidFill>
              </a:rPr>
              <a:t>PLASMA</a:t>
            </a:r>
            <a:r>
              <a:rPr lang="el-GR" dirty="0" smtClean="0">
                <a:solidFill>
                  <a:srgbClr val="FFFF00"/>
                </a:solidFill>
              </a:rPr>
              <a:t>, </a:t>
            </a:r>
            <a:r>
              <a:rPr lang="en-GB" dirty="0" smtClean="0">
                <a:solidFill>
                  <a:srgbClr val="FFFF00"/>
                </a:solidFill>
              </a:rPr>
              <a:t>QGP)</a:t>
            </a:r>
          </a:p>
          <a:p>
            <a:endParaRPr lang="en-GB" dirty="0">
              <a:solidFill>
                <a:srgbClr val="FFFF00"/>
              </a:solidFill>
            </a:endParaRPr>
          </a:p>
          <a:p>
            <a:r>
              <a:rPr lang="el-GR" dirty="0" smtClean="0">
                <a:solidFill>
                  <a:srgbClr val="FFFF00"/>
                </a:solidFill>
              </a:rPr>
              <a:t>Που ζει ελάχιστα</a:t>
            </a:r>
            <a:endParaRPr lang="en-GB" dirty="0">
              <a:solidFill>
                <a:srgbClr val="FFFF00"/>
              </a:solidFill>
            </a:endParaRPr>
          </a:p>
          <a:p>
            <a:endParaRPr lang="el-GR" dirty="0">
              <a:solidFill>
                <a:srgbClr val="FFFF00"/>
              </a:solidFill>
            </a:endParaRPr>
          </a:p>
          <a:p>
            <a:r>
              <a:rPr lang="el-GR" dirty="0" smtClean="0">
                <a:solidFill>
                  <a:srgbClr val="FFFF00"/>
                </a:solidFill>
              </a:rPr>
              <a:t>Μελετώντας τις ιδιότητές της</a:t>
            </a:r>
          </a:p>
          <a:p>
            <a:endParaRPr lang="el-GR" dirty="0">
              <a:solidFill>
                <a:srgbClr val="FFFF00"/>
              </a:solidFill>
            </a:endParaRPr>
          </a:p>
          <a:p>
            <a:r>
              <a:rPr lang="el-GR" dirty="0" smtClean="0">
                <a:solidFill>
                  <a:srgbClr val="FFFF00"/>
                </a:solidFill>
              </a:rPr>
              <a:t>- Θα κατανοήσουμε καλύτερα τις διαδικασίες που συνέβησαν τα πρώτα κλάσματα του δευτερολέπτου στη ζωή του σύμπαντος</a:t>
            </a:r>
          </a:p>
          <a:p>
            <a:endParaRPr lang="el-GR" dirty="0">
              <a:solidFill>
                <a:srgbClr val="FFFF00"/>
              </a:solidFill>
            </a:endParaRPr>
          </a:p>
          <a:p>
            <a:pPr marL="285750" indent="-285750">
              <a:buFontTx/>
              <a:buChar char="-"/>
            </a:pPr>
            <a:r>
              <a:rPr lang="el-GR" dirty="0" smtClean="0">
                <a:solidFill>
                  <a:srgbClr val="FFFF00"/>
                </a:solidFill>
              </a:rPr>
              <a:t>Θα κατανοήσουμε καλύτερα την ισχυρή αλληλεπίδραση, και</a:t>
            </a:r>
          </a:p>
          <a:p>
            <a:pPr marL="285750" indent="-285750">
              <a:buFontTx/>
              <a:buChar char="-"/>
            </a:pPr>
            <a:r>
              <a:rPr lang="el-GR" dirty="0" smtClean="0">
                <a:solidFill>
                  <a:srgbClr val="FFFF00"/>
                </a:solidFill>
              </a:rPr>
              <a:t>πώς τα πρωτόνια και νετρόνια αποκτούν τη μάζα τους</a:t>
            </a:r>
            <a:endParaRPr lang="en-GB" dirty="0">
              <a:solidFill>
                <a:srgbClr val="FFFF00"/>
              </a:solidFill>
            </a:endParaRPr>
          </a:p>
          <a:p>
            <a:endParaRPr lang="en-US" dirty="0">
              <a:solidFill>
                <a:srgbClr val="FFFFFF"/>
              </a:solidFill>
            </a:endParaRPr>
          </a:p>
        </p:txBody>
      </p:sp>
      <p:pic>
        <p:nvPicPr>
          <p:cNvPr id="2" name="Picture 1" descr="hi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3769" y="0"/>
            <a:ext cx="1820231" cy="1656000"/>
          </a:xfrm>
          <a:prstGeom prst="rect">
            <a:avLst/>
          </a:prstGeom>
        </p:spPr>
      </p:pic>
      <p:pic>
        <p:nvPicPr>
          <p:cNvPr id="3" name="Picture 2" descr="hi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9181" y="1681654"/>
            <a:ext cx="1664819" cy="1979996"/>
          </a:xfrm>
          <a:prstGeom prst="rect">
            <a:avLst/>
          </a:prstGeom>
        </p:spPr>
      </p:pic>
      <p:pic>
        <p:nvPicPr>
          <p:cNvPr id="7" name="Picture 6" descr="hi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15393" y="3661650"/>
            <a:ext cx="1815371" cy="1474596"/>
          </a:xfrm>
          <a:prstGeom prst="rect">
            <a:avLst/>
          </a:prstGeom>
        </p:spPr>
      </p:pic>
      <p:pic>
        <p:nvPicPr>
          <p:cNvPr id="8" name="Picture 7" descr="hi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07084" y="5184205"/>
            <a:ext cx="2436916" cy="1583999"/>
          </a:xfrm>
          <a:prstGeom prst="rect">
            <a:avLst/>
          </a:prstGeom>
        </p:spPr>
      </p:pic>
      <p:sp>
        <p:nvSpPr>
          <p:cNvPr id="11" name="Date Placeholder 10"/>
          <p:cNvSpPr>
            <a:spLocks noGrp="1"/>
          </p:cNvSpPr>
          <p:nvPr>
            <p:ph type="dt" sz="half" idx="10"/>
          </p:nvPr>
        </p:nvSpPr>
        <p:spPr/>
        <p:txBody>
          <a:bodyPr/>
          <a:lstStyle/>
          <a:p>
            <a:r>
              <a:rPr lang="en-GB" smtClean="0"/>
              <a:t>CERN 17.3.2015 </a:t>
            </a:r>
            <a:endParaRPr lang="fr-FR"/>
          </a:p>
        </p:txBody>
      </p:sp>
      <p:sp>
        <p:nvSpPr>
          <p:cNvPr id="12" name="Footer Placeholder 11"/>
          <p:cNvSpPr>
            <a:spLocks noGrp="1"/>
          </p:cNvSpPr>
          <p:nvPr>
            <p:ph type="ftr" sz="quarter" idx="11"/>
          </p:nvPr>
        </p:nvSpPr>
        <p:spPr/>
        <p:txBody>
          <a:bodyPr/>
          <a:lstStyle/>
          <a:p>
            <a:r>
              <a:rPr lang="el-GR" smtClean="0"/>
              <a:t>Δέσποινα Χατζηφωτιάδου</a:t>
            </a:r>
            <a:endParaRPr lang="fr-FR"/>
          </a:p>
        </p:txBody>
      </p:sp>
      <p:sp>
        <p:nvSpPr>
          <p:cNvPr id="13" name="Slide Number Placeholder 12"/>
          <p:cNvSpPr>
            <a:spLocks noGrp="1"/>
          </p:cNvSpPr>
          <p:nvPr>
            <p:ph type="sldNum" sz="quarter" idx="12"/>
          </p:nvPr>
        </p:nvSpPr>
        <p:spPr/>
        <p:txBody>
          <a:bodyPr/>
          <a:lstStyle/>
          <a:p>
            <a:fld id="{DD6A0079-E3EA-F649-832E-01E6D884025C}" type="slidenum">
              <a:rPr lang="fr-FR" smtClean="0"/>
              <a:t>6</a:t>
            </a:fld>
            <a:endParaRPr lang="fr-FR"/>
          </a:p>
        </p:txBody>
      </p:sp>
    </p:spTree>
    <p:extLst>
      <p:ext uri="{BB962C8B-B14F-4D97-AF65-F5344CB8AC3E}">
        <p14:creationId xmlns:p14="http://schemas.microsoft.com/office/powerpoint/2010/main" val="398858075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9" name="Rectangle 9"/>
          <p:cNvSpPr>
            <a:spLocks noChangeArrowheads="1"/>
          </p:cNvSpPr>
          <p:nvPr/>
        </p:nvSpPr>
        <p:spPr bwMode="auto">
          <a:xfrm>
            <a:off x="71438" y="1341438"/>
            <a:ext cx="6084887" cy="4967287"/>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fr-FR">
                <a:latin typeface="Verdana" charset="0"/>
              </a:rPr>
              <a:t>                                                        Laboratoire</a:t>
            </a: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p:txBody>
      </p:sp>
      <p:sp>
        <p:nvSpPr>
          <p:cNvPr id="56332" name="Text Box 12"/>
          <p:cNvSpPr txBox="1">
            <a:spLocks noChangeArrowheads="1"/>
          </p:cNvSpPr>
          <p:nvPr/>
        </p:nvSpPr>
        <p:spPr bwMode="auto">
          <a:xfrm>
            <a:off x="6227763" y="2095857"/>
            <a:ext cx="2916237" cy="1123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New Roman" charset="0"/>
                <a:ea typeface="ＭＳ Ｐゴシック" charset="0"/>
              </a:defRPr>
            </a:lvl1pPr>
            <a:lvl2pPr marL="1081088" indent="-457200">
              <a:defRPr sz="2400">
                <a:solidFill>
                  <a:schemeClr val="tx1"/>
                </a:solidFill>
                <a:latin typeface="Times New Roman" charset="0"/>
                <a:ea typeface="ＭＳ Ｐゴシック" charset="0"/>
              </a:defRPr>
            </a:lvl2pPr>
            <a:lvl3pPr marL="1717675" indent="-457200">
              <a:defRPr sz="2400">
                <a:solidFill>
                  <a:schemeClr val="tx1"/>
                </a:solidFill>
                <a:latin typeface="Times New Roman" charset="0"/>
                <a:ea typeface="ＭＳ Ｐゴシック" charset="0"/>
              </a:defRPr>
            </a:lvl3pPr>
            <a:lvl4pPr marL="2354263" indent="-457200">
              <a:defRPr sz="2400">
                <a:solidFill>
                  <a:schemeClr val="tx1"/>
                </a:solidFill>
                <a:latin typeface="Times New Roman" charset="0"/>
                <a:ea typeface="ＭＳ Ｐゴシック" charset="0"/>
              </a:defRPr>
            </a:lvl4pPr>
            <a:lvl5pPr marL="2990850" indent="-457200">
              <a:defRPr sz="2400">
                <a:solidFill>
                  <a:schemeClr val="tx1"/>
                </a:solidFill>
                <a:latin typeface="Times New Roman" charset="0"/>
                <a:ea typeface="ＭＳ Ｐゴシック" charset="0"/>
              </a:defRPr>
            </a:lvl5pPr>
            <a:lvl6pPr marL="3448050" indent="-457200" eaLnBrk="0" fontAlgn="base" hangingPunct="0">
              <a:spcBef>
                <a:spcPct val="0"/>
              </a:spcBef>
              <a:spcAft>
                <a:spcPct val="0"/>
              </a:spcAft>
              <a:defRPr sz="2400">
                <a:solidFill>
                  <a:schemeClr val="tx1"/>
                </a:solidFill>
                <a:latin typeface="Times New Roman" charset="0"/>
                <a:ea typeface="ＭＳ Ｐゴシック" charset="0"/>
              </a:defRPr>
            </a:lvl6pPr>
            <a:lvl7pPr marL="3905250" indent="-457200" eaLnBrk="0" fontAlgn="base" hangingPunct="0">
              <a:spcBef>
                <a:spcPct val="0"/>
              </a:spcBef>
              <a:spcAft>
                <a:spcPct val="0"/>
              </a:spcAft>
              <a:defRPr sz="2400">
                <a:solidFill>
                  <a:schemeClr val="tx1"/>
                </a:solidFill>
                <a:latin typeface="Times New Roman" charset="0"/>
                <a:ea typeface="ＭＳ Ｐゴシック" charset="0"/>
              </a:defRPr>
            </a:lvl7pPr>
            <a:lvl8pPr marL="4362450" indent="-457200" eaLnBrk="0" fontAlgn="base" hangingPunct="0">
              <a:spcBef>
                <a:spcPct val="0"/>
              </a:spcBef>
              <a:spcAft>
                <a:spcPct val="0"/>
              </a:spcAft>
              <a:defRPr sz="2400">
                <a:solidFill>
                  <a:schemeClr val="tx1"/>
                </a:solidFill>
                <a:latin typeface="Times New Roman" charset="0"/>
                <a:ea typeface="ＭＳ Ｐゴシック" charset="0"/>
              </a:defRPr>
            </a:lvl8pPr>
            <a:lvl9pPr marL="4819650" indent="-457200" eaLnBrk="0" fontAlgn="base" hangingPunct="0">
              <a:spcBef>
                <a:spcPct val="0"/>
              </a:spcBef>
              <a:spcAft>
                <a:spcPct val="0"/>
              </a:spcAft>
              <a:defRPr sz="2400">
                <a:solidFill>
                  <a:schemeClr val="tx1"/>
                </a:solidFill>
                <a:latin typeface="Times New Roman" charset="0"/>
                <a:ea typeface="ＭＳ Ｐゴシック" charset="0"/>
              </a:defRPr>
            </a:lvl9pPr>
          </a:lstStyle>
          <a:p>
            <a:r>
              <a:rPr lang="fr-FR" sz="1700" dirty="0">
                <a:solidFill>
                  <a:srgbClr val="FFFF00"/>
                </a:solidFill>
                <a:latin typeface="Verdana" charset="0"/>
              </a:rPr>
              <a:t>2</a:t>
            </a:r>
            <a:r>
              <a:rPr lang="fr-FR" sz="1700" dirty="0">
                <a:solidFill>
                  <a:srgbClr val="FFFF00"/>
                </a:solidFill>
                <a:latin typeface="Calibri"/>
                <a:cs typeface="Calibri"/>
              </a:rPr>
              <a:t>. </a:t>
            </a:r>
            <a:r>
              <a:rPr lang="el-GR" sz="1700" dirty="0" smtClean="0">
                <a:solidFill>
                  <a:srgbClr val="FFFF00"/>
                </a:solidFill>
                <a:latin typeface="Calibri"/>
                <a:cs typeface="Calibri"/>
              </a:rPr>
              <a:t>Η ενέργεια της σύγκρουσης μετατρέπεται σε μάζα με τη μορφή κουάρκ και γλουονίων </a:t>
            </a:r>
            <a:r>
              <a:rPr lang="fr-FR" sz="1700" dirty="0" smtClean="0">
                <a:solidFill>
                  <a:srgbClr val="FFFF00"/>
                </a:solidFill>
                <a:latin typeface="Calibri"/>
                <a:cs typeface="Calibri"/>
              </a:rPr>
              <a:t> </a:t>
            </a:r>
            <a:endParaRPr lang="fr-FR" sz="1700" dirty="0">
              <a:solidFill>
                <a:srgbClr val="FFFF00"/>
              </a:solidFill>
              <a:latin typeface="Calibri"/>
              <a:cs typeface="Calibri"/>
            </a:endParaRPr>
          </a:p>
          <a:p>
            <a:r>
              <a:rPr lang="fr-FR" sz="1600" dirty="0">
                <a:solidFill>
                  <a:srgbClr val="FFFF00"/>
                </a:solidFill>
                <a:latin typeface="Verdana" charset="0"/>
              </a:rPr>
              <a:t> </a:t>
            </a:r>
          </a:p>
        </p:txBody>
      </p:sp>
      <p:pic>
        <p:nvPicPr>
          <p:cNvPr id="56324" name="Picture 4"/>
          <p:cNvPicPr>
            <a:picLocks noChangeAspect="1" noChangeArrowheads="1"/>
          </p:cNvPicPr>
          <p:nvPr/>
        </p:nvPicPr>
        <p:blipFill>
          <a:blip r:embed="rId2">
            <a:extLst>
              <a:ext uri="{28A0092B-C50C-407E-A947-70E740481C1C}">
                <a14:useLocalDpi xmlns:a14="http://schemas.microsoft.com/office/drawing/2010/main" val="0"/>
              </a:ext>
            </a:extLst>
          </a:blip>
          <a:srcRect r="51515"/>
          <a:stretch>
            <a:fillRect/>
          </a:stretch>
        </p:blipFill>
        <p:spPr bwMode="auto">
          <a:xfrm>
            <a:off x="2195513" y="1590675"/>
            <a:ext cx="1922462"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31" name="Text Box 11"/>
          <p:cNvSpPr txBox="1">
            <a:spLocks noChangeArrowheads="1"/>
          </p:cNvSpPr>
          <p:nvPr/>
        </p:nvSpPr>
        <p:spPr bwMode="auto">
          <a:xfrm>
            <a:off x="6229350" y="1302821"/>
            <a:ext cx="2879725"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New Roman" charset="0"/>
                <a:ea typeface="ＭＳ Ｐゴシック" charset="0"/>
              </a:defRPr>
            </a:lvl1pPr>
            <a:lvl2pPr marL="1081088" indent="-457200">
              <a:defRPr sz="2400">
                <a:solidFill>
                  <a:schemeClr val="tx1"/>
                </a:solidFill>
                <a:latin typeface="Times New Roman" charset="0"/>
                <a:ea typeface="ＭＳ Ｐゴシック" charset="0"/>
              </a:defRPr>
            </a:lvl2pPr>
            <a:lvl3pPr marL="1717675" indent="-457200">
              <a:defRPr sz="2400">
                <a:solidFill>
                  <a:schemeClr val="tx1"/>
                </a:solidFill>
                <a:latin typeface="Times New Roman" charset="0"/>
                <a:ea typeface="ＭＳ Ｐゴシック" charset="0"/>
              </a:defRPr>
            </a:lvl3pPr>
            <a:lvl4pPr marL="2354263" indent="-457200">
              <a:defRPr sz="2400">
                <a:solidFill>
                  <a:schemeClr val="tx1"/>
                </a:solidFill>
                <a:latin typeface="Times New Roman" charset="0"/>
                <a:ea typeface="ＭＳ Ｐゴシック" charset="0"/>
              </a:defRPr>
            </a:lvl4pPr>
            <a:lvl5pPr marL="2990850" indent="-457200">
              <a:defRPr sz="2400">
                <a:solidFill>
                  <a:schemeClr val="tx1"/>
                </a:solidFill>
                <a:latin typeface="Times New Roman" charset="0"/>
                <a:ea typeface="ＭＳ Ｐゴシック" charset="0"/>
              </a:defRPr>
            </a:lvl5pPr>
            <a:lvl6pPr marL="3448050" indent="-457200" eaLnBrk="0" fontAlgn="base" hangingPunct="0">
              <a:spcBef>
                <a:spcPct val="0"/>
              </a:spcBef>
              <a:spcAft>
                <a:spcPct val="0"/>
              </a:spcAft>
              <a:defRPr sz="2400">
                <a:solidFill>
                  <a:schemeClr val="tx1"/>
                </a:solidFill>
                <a:latin typeface="Times New Roman" charset="0"/>
                <a:ea typeface="ＭＳ Ｐゴシック" charset="0"/>
              </a:defRPr>
            </a:lvl6pPr>
            <a:lvl7pPr marL="3905250" indent="-457200" eaLnBrk="0" fontAlgn="base" hangingPunct="0">
              <a:spcBef>
                <a:spcPct val="0"/>
              </a:spcBef>
              <a:spcAft>
                <a:spcPct val="0"/>
              </a:spcAft>
              <a:defRPr sz="2400">
                <a:solidFill>
                  <a:schemeClr val="tx1"/>
                </a:solidFill>
                <a:latin typeface="Times New Roman" charset="0"/>
                <a:ea typeface="ＭＳ Ｐゴシック" charset="0"/>
              </a:defRPr>
            </a:lvl7pPr>
            <a:lvl8pPr marL="4362450" indent="-457200" eaLnBrk="0" fontAlgn="base" hangingPunct="0">
              <a:spcBef>
                <a:spcPct val="0"/>
              </a:spcBef>
              <a:spcAft>
                <a:spcPct val="0"/>
              </a:spcAft>
              <a:defRPr sz="2400">
                <a:solidFill>
                  <a:schemeClr val="tx1"/>
                </a:solidFill>
                <a:latin typeface="Times New Roman" charset="0"/>
                <a:ea typeface="ＭＳ Ｐゴシック" charset="0"/>
              </a:defRPr>
            </a:lvl8pPr>
            <a:lvl9pPr marL="4819650" indent="-457200" eaLnBrk="0" fontAlgn="base" hangingPunct="0">
              <a:spcBef>
                <a:spcPct val="0"/>
              </a:spcBef>
              <a:spcAft>
                <a:spcPct val="0"/>
              </a:spcAft>
              <a:defRPr sz="2400">
                <a:solidFill>
                  <a:schemeClr val="tx1"/>
                </a:solidFill>
                <a:latin typeface="Times New Roman" charset="0"/>
                <a:ea typeface="ＭＳ Ｐゴシック" charset="0"/>
              </a:defRPr>
            </a:lvl9pPr>
          </a:lstStyle>
          <a:p>
            <a:r>
              <a:rPr lang="fr-FR" sz="1700" dirty="0">
                <a:solidFill>
                  <a:srgbClr val="FFFF00"/>
                </a:solidFill>
                <a:latin typeface="Calibri"/>
                <a:cs typeface="Calibri"/>
              </a:rPr>
              <a:t>1. </a:t>
            </a:r>
            <a:r>
              <a:rPr lang="el-GR" sz="1700" dirty="0" smtClean="0">
                <a:solidFill>
                  <a:srgbClr val="FFFF00"/>
                </a:solidFill>
                <a:latin typeface="Calibri"/>
                <a:cs typeface="Calibri"/>
              </a:rPr>
              <a:t>Οι επιταχυνόμενοι </a:t>
            </a:r>
            <a:r>
              <a:rPr lang="el-GR" sz="1700" dirty="0" smtClean="0">
                <a:solidFill>
                  <a:srgbClr val="FFFF00"/>
                </a:solidFill>
                <a:latin typeface="Calibri"/>
                <a:cs typeface="Calibri"/>
              </a:rPr>
              <a:t>πυρήνες συγκρούονται μετωπικά</a:t>
            </a:r>
            <a:r>
              <a:rPr lang="fr-FR" sz="1700" dirty="0" smtClean="0">
                <a:solidFill>
                  <a:srgbClr val="FFFF00"/>
                </a:solidFill>
                <a:latin typeface="Calibri"/>
                <a:cs typeface="Calibri"/>
              </a:rPr>
              <a:t> </a:t>
            </a:r>
            <a:endParaRPr lang="fr-FR" sz="1700" dirty="0">
              <a:solidFill>
                <a:srgbClr val="FFFF00"/>
              </a:solidFill>
              <a:latin typeface="Calibri"/>
              <a:cs typeface="Calibri"/>
            </a:endParaRPr>
          </a:p>
        </p:txBody>
      </p:sp>
      <p:sp>
        <p:nvSpPr>
          <p:cNvPr id="56322" name="Rectangle 2"/>
          <p:cNvSpPr>
            <a:spLocks noGrp="1" noChangeArrowheads="1"/>
          </p:cNvSpPr>
          <p:nvPr>
            <p:ph type="title"/>
          </p:nvPr>
        </p:nvSpPr>
        <p:spPr/>
        <p:txBody>
          <a:bodyPr>
            <a:normAutofit/>
          </a:bodyPr>
          <a:lstStyle/>
          <a:p>
            <a:r>
              <a:rPr lang="en-US" sz="3600" dirty="0" smtClean="0">
                <a:solidFill>
                  <a:srgbClr val="FFFF00"/>
                </a:solidFill>
              </a:rPr>
              <a:t>Mini Big </a:t>
            </a:r>
            <a:r>
              <a:rPr lang="en-US" sz="3600" dirty="0">
                <a:solidFill>
                  <a:srgbClr val="FFFF00"/>
                </a:solidFill>
              </a:rPr>
              <a:t>Bang</a:t>
            </a:r>
          </a:p>
        </p:txBody>
      </p:sp>
      <p:sp>
        <p:nvSpPr>
          <p:cNvPr id="56333" name="Text Box 13"/>
          <p:cNvSpPr txBox="1">
            <a:spLocks noChangeArrowheads="1"/>
          </p:cNvSpPr>
          <p:nvPr/>
        </p:nvSpPr>
        <p:spPr bwMode="auto">
          <a:xfrm>
            <a:off x="6227763" y="3210837"/>
            <a:ext cx="2808287"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New Roman" charset="0"/>
                <a:ea typeface="ＭＳ Ｐゴシック" charset="0"/>
              </a:defRPr>
            </a:lvl1pPr>
            <a:lvl2pPr marL="1081088" indent="-457200">
              <a:defRPr sz="2400">
                <a:solidFill>
                  <a:schemeClr val="tx1"/>
                </a:solidFill>
                <a:latin typeface="Times New Roman" charset="0"/>
                <a:ea typeface="ＭＳ Ｐゴシック" charset="0"/>
              </a:defRPr>
            </a:lvl2pPr>
            <a:lvl3pPr marL="1717675" indent="-457200">
              <a:defRPr sz="2400">
                <a:solidFill>
                  <a:schemeClr val="tx1"/>
                </a:solidFill>
                <a:latin typeface="Times New Roman" charset="0"/>
                <a:ea typeface="ＭＳ Ｐゴシック" charset="0"/>
              </a:defRPr>
            </a:lvl3pPr>
            <a:lvl4pPr marL="2354263" indent="-457200">
              <a:defRPr sz="2400">
                <a:solidFill>
                  <a:schemeClr val="tx1"/>
                </a:solidFill>
                <a:latin typeface="Times New Roman" charset="0"/>
                <a:ea typeface="ＭＳ Ｐゴシック" charset="0"/>
              </a:defRPr>
            </a:lvl4pPr>
            <a:lvl5pPr marL="2990850" indent="-457200">
              <a:defRPr sz="2400">
                <a:solidFill>
                  <a:schemeClr val="tx1"/>
                </a:solidFill>
                <a:latin typeface="Times New Roman" charset="0"/>
                <a:ea typeface="ＭＳ Ｐゴシック" charset="0"/>
              </a:defRPr>
            </a:lvl5pPr>
            <a:lvl6pPr marL="3448050" indent="-457200" eaLnBrk="0" fontAlgn="base" hangingPunct="0">
              <a:spcBef>
                <a:spcPct val="0"/>
              </a:spcBef>
              <a:spcAft>
                <a:spcPct val="0"/>
              </a:spcAft>
              <a:defRPr sz="2400">
                <a:solidFill>
                  <a:schemeClr val="tx1"/>
                </a:solidFill>
                <a:latin typeface="Times New Roman" charset="0"/>
                <a:ea typeface="ＭＳ Ｐゴシック" charset="0"/>
              </a:defRPr>
            </a:lvl6pPr>
            <a:lvl7pPr marL="3905250" indent="-457200" eaLnBrk="0" fontAlgn="base" hangingPunct="0">
              <a:spcBef>
                <a:spcPct val="0"/>
              </a:spcBef>
              <a:spcAft>
                <a:spcPct val="0"/>
              </a:spcAft>
              <a:defRPr sz="2400">
                <a:solidFill>
                  <a:schemeClr val="tx1"/>
                </a:solidFill>
                <a:latin typeface="Times New Roman" charset="0"/>
                <a:ea typeface="ＭＳ Ｐゴシック" charset="0"/>
              </a:defRPr>
            </a:lvl7pPr>
            <a:lvl8pPr marL="4362450" indent="-457200" eaLnBrk="0" fontAlgn="base" hangingPunct="0">
              <a:spcBef>
                <a:spcPct val="0"/>
              </a:spcBef>
              <a:spcAft>
                <a:spcPct val="0"/>
              </a:spcAft>
              <a:defRPr sz="2400">
                <a:solidFill>
                  <a:schemeClr val="tx1"/>
                </a:solidFill>
                <a:latin typeface="Times New Roman" charset="0"/>
                <a:ea typeface="ＭＳ Ｐゴシック" charset="0"/>
              </a:defRPr>
            </a:lvl8pPr>
            <a:lvl9pPr marL="4819650" indent="-457200" eaLnBrk="0" fontAlgn="base" hangingPunct="0">
              <a:spcBef>
                <a:spcPct val="0"/>
              </a:spcBef>
              <a:spcAft>
                <a:spcPct val="0"/>
              </a:spcAft>
              <a:defRPr sz="2400">
                <a:solidFill>
                  <a:schemeClr val="tx1"/>
                </a:solidFill>
                <a:latin typeface="Times New Roman" charset="0"/>
                <a:ea typeface="ＭＳ Ｐゴシック" charset="0"/>
              </a:defRPr>
            </a:lvl9pPr>
          </a:lstStyle>
          <a:p>
            <a:r>
              <a:rPr lang="fr-FR" sz="1700" dirty="0" smtClean="0">
                <a:solidFill>
                  <a:srgbClr val="FFFF00"/>
                </a:solidFill>
                <a:latin typeface="Calibri"/>
                <a:cs typeface="Calibri"/>
              </a:rPr>
              <a:t>3. </a:t>
            </a:r>
            <a:r>
              <a:rPr lang="el-GR" sz="1700" dirty="0" smtClean="0">
                <a:solidFill>
                  <a:srgbClr val="FFFF00"/>
                </a:solidFill>
                <a:latin typeface="Calibri"/>
                <a:cs typeface="Calibri"/>
              </a:rPr>
              <a:t>Τα </a:t>
            </a:r>
            <a:r>
              <a:rPr lang="el-GR" sz="1700" dirty="0" smtClean="0">
                <a:solidFill>
                  <a:srgbClr val="FFFF00"/>
                </a:solidFill>
                <a:latin typeface="Calibri"/>
                <a:cs typeface="Calibri"/>
              </a:rPr>
              <a:t>κουάρκ και τα γλουόνια αλληλεπιδρούν ισχυρά : </a:t>
            </a:r>
            <a:r>
              <a:rPr lang="el-GR" sz="1700" dirty="0" smtClean="0">
                <a:solidFill>
                  <a:srgbClr val="FFFF00"/>
                </a:solidFill>
                <a:latin typeface="Calibri"/>
                <a:cs typeface="Calibri"/>
              </a:rPr>
              <a:t>η ύλη τείνει προς την κατάσταση  ισορροπίας</a:t>
            </a:r>
            <a:endParaRPr lang="fr-FR" sz="1700" dirty="0" smtClean="0">
              <a:solidFill>
                <a:srgbClr val="FFFF00"/>
              </a:solidFill>
              <a:latin typeface="Calibri"/>
              <a:cs typeface="Calibri"/>
            </a:endParaRPr>
          </a:p>
        </p:txBody>
      </p:sp>
      <p:pic>
        <p:nvPicPr>
          <p:cNvPr id="56341" name="Picture 21"/>
          <p:cNvPicPr>
            <a:picLocks noChangeAspect="1" noChangeArrowheads="1"/>
          </p:cNvPicPr>
          <p:nvPr>
            <p:ph idx="1"/>
          </p:nvPr>
        </p:nvPicPr>
        <p:blipFill>
          <a:blip r:embed="rId3">
            <a:extLst>
              <a:ext uri="{28A0092B-C50C-407E-A947-70E740481C1C}">
                <a14:useLocalDpi xmlns:a14="http://schemas.microsoft.com/office/drawing/2010/main" val="0"/>
              </a:ext>
            </a:extLst>
          </a:blip>
          <a:srcRect l="8420" t="51190" r="62160" b="4568"/>
          <a:stretch>
            <a:fillRect/>
          </a:stretch>
        </p:blipFill>
        <p:spPr>
          <a:xfrm>
            <a:off x="0" y="0"/>
            <a:ext cx="2087563" cy="1289050"/>
          </a:xfrm>
          <a:noFill/>
          <a:ln/>
          <a:extLst>
            <a:ext uri="{909E8E84-426E-40dd-AFC4-6F175D3DCCD1}">
              <a14:hiddenFill xmlns:a14="http://schemas.microsoft.com/office/drawing/2010/main">
                <a:blipFill dpi="0" rotWithShape="0">
                  <a:blip/>
                  <a:srcRect l="8420" t="51190" r="62160" b="4568"/>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
        <p:nvSpPr>
          <p:cNvPr id="56343" name="Text Box 23"/>
          <p:cNvSpPr txBox="1">
            <a:spLocks noChangeArrowheads="1"/>
          </p:cNvSpPr>
          <p:nvPr/>
        </p:nvSpPr>
        <p:spPr bwMode="auto">
          <a:xfrm>
            <a:off x="1403350" y="5584825"/>
            <a:ext cx="4568825" cy="5905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a:latin typeface="Verdana" charset="0"/>
              </a:rPr>
              <a:t>v/c = 0,99999993</a:t>
            </a:r>
          </a:p>
          <a:p>
            <a:r>
              <a:rPr lang="en-US" sz="1600">
                <a:latin typeface="Verdana" charset="0"/>
              </a:rPr>
              <a:t>Contraction de Lorentz : 7 fm </a:t>
            </a:r>
            <a:r>
              <a:rPr lang="en-US" sz="1600">
                <a:latin typeface="Verdana" charset="0"/>
                <a:sym typeface="Symbol" charset="0"/>
              </a:rPr>
              <a:t> 0,003 fm</a:t>
            </a:r>
            <a:r>
              <a:rPr lang="en-US" sz="1600">
                <a:latin typeface="Verdana" charset="0"/>
              </a:rPr>
              <a:t> </a:t>
            </a:r>
          </a:p>
        </p:txBody>
      </p:sp>
      <p:pic>
        <p:nvPicPr>
          <p:cNvPr id="56325" name="Picture 5"/>
          <p:cNvPicPr>
            <a:picLocks noChangeAspect="1" noChangeArrowheads="1"/>
          </p:cNvPicPr>
          <p:nvPr/>
        </p:nvPicPr>
        <p:blipFill>
          <a:blip r:embed="rId4">
            <a:extLst>
              <a:ext uri="{28A0092B-C50C-407E-A947-70E740481C1C}">
                <a14:useLocalDpi xmlns:a14="http://schemas.microsoft.com/office/drawing/2010/main" val="0"/>
              </a:ext>
            </a:extLst>
          </a:blip>
          <a:srcRect l="31741"/>
          <a:stretch>
            <a:fillRect/>
          </a:stretch>
        </p:blipFill>
        <p:spPr bwMode="auto">
          <a:xfrm>
            <a:off x="2503488" y="1773238"/>
            <a:ext cx="2139950" cy="421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44" name="Text Box 24"/>
          <p:cNvSpPr txBox="1">
            <a:spLocks noChangeArrowheads="1"/>
          </p:cNvSpPr>
          <p:nvPr/>
        </p:nvSpPr>
        <p:spPr bwMode="auto">
          <a:xfrm>
            <a:off x="4260850" y="5586413"/>
            <a:ext cx="1581150" cy="6508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fr-FR">
                <a:latin typeface="Verdana" charset="0"/>
              </a:rPr>
              <a:t>t~10</a:t>
            </a:r>
            <a:r>
              <a:rPr lang="fr-FR" baseline="30000">
                <a:latin typeface="Verdana" charset="0"/>
              </a:rPr>
              <a:t>-24</a:t>
            </a:r>
            <a:r>
              <a:rPr lang="fr-FR">
                <a:latin typeface="Verdana" charset="0"/>
              </a:rPr>
              <a:t> s</a:t>
            </a:r>
          </a:p>
          <a:p>
            <a:r>
              <a:rPr lang="fr-FR">
                <a:latin typeface="Verdana" charset="0"/>
              </a:rPr>
              <a:t>T~5</a:t>
            </a:r>
            <a:r>
              <a:rPr lang="en-US">
                <a:latin typeface="Verdana" charset="0"/>
              </a:rPr>
              <a:t>×</a:t>
            </a:r>
            <a:r>
              <a:rPr lang="fr-FR">
                <a:latin typeface="Verdana" charset="0"/>
              </a:rPr>
              <a:t>10</a:t>
            </a:r>
            <a:r>
              <a:rPr lang="fr-FR" baseline="30000">
                <a:latin typeface="Verdana" charset="0"/>
              </a:rPr>
              <a:t>12</a:t>
            </a:r>
            <a:r>
              <a:rPr lang="fr-FR">
                <a:latin typeface="Verdana" charset="0"/>
              </a:rPr>
              <a:t> K</a:t>
            </a:r>
            <a:endParaRPr lang="en-US">
              <a:latin typeface="Verdana" charset="0"/>
            </a:endParaRPr>
          </a:p>
        </p:txBody>
      </p:sp>
      <p:pic>
        <p:nvPicPr>
          <p:cNvPr id="56326" name="Picture 6"/>
          <p:cNvPicPr>
            <a:picLocks noChangeAspect="1" noChangeArrowheads="1"/>
          </p:cNvPicPr>
          <p:nvPr/>
        </p:nvPicPr>
        <p:blipFill>
          <a:blip r:embed="rId5">
            <a:extLst>
              <a:ext uri="{28A0092B-C50C-407E-A947-70E740481C1C}">
                <a14:useLocalDpi xmlns:a14="http://schemas.microsoft.com/office/drawing/2010/main" val="0"/>
              </a:ext>
            </a:extLst>
          </a:blip>
          <a:srcRect t="14830" r="54036" b="18504"/>
          <a:stretch>
            <a:fillRect/>
          </a:stretch>
        </p:blipFill>
        <p:spPr bwMode="auto">
          <a:xfrm>
            <a:off x="1763713" y="1484313"/>
            <a:ext cx="2584450" cy="423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34" name="Text Box 14"/>
          <p:cNvSpPr txBox="1">
            <a:spLocks noChangeArrowheads="1"/>
          </p:cNvSpPr>
          <p:nvPr/>
        </p:nvSpPr>
        <p:spPr bwMode="auto">
          <a:xfrm>
            <a:off x="6227763" y="4501991"/>
            <a:ext cx="2843212"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New Roman" charset="0"/>
                <a:ea typeface="ＭＳ Ｐゴシック" charset="0"/>
              </a:defRPr>
            </a:lvl1pPr>
            <a:lvl2pPr marL="1081088" indent="-457200">
              <a:defRPr sz="2400">
                <a:solidFill>
                  <a:schemeClr val="tx1"/>
                </a:solidFill>
                <a:latin typeface="Times New Roman" charset="0"/>
                <a:ea typeface="ＭＳ Ｐゴシック" charset="0"/>
              </a:defRPr>
            </a:lvl2pPr>
            <a:lvl3pPr marL="1717675" indent="-457200">
              <a:defRPr sz="2400">
                <a:solidFill>
                  <a:schemeClr val="tx1"/>
                </a:solidFill>
                <a:latin typeface="Times New Roman" charset="0"/>
                <a:ea typeface="ＭＳ Ｐゴシック" charset="0"/>
              </a:defRPr>
            </a:lvl3pPr>
            <a:lvl4pPr marL="2354263" indent="-457200">
              <a:defRPr sz="2400">
                <a:solidFill>
                  <a:schemeClr val="tx1"/>
                </a:solidFill>
                <a:latin typeface="Times New Roman" charset="0"/>
                <a:ea typeface="ＭＳ Ｐゴシック" charset="0"/>
              </a:defRPr>
            </a:lvl4pPr>
            <a:lvl5pPr marL="2990850" indent="-457200">
              <a:defRPr sz="2400">
                <a:solidFill>
                  <a:schemeClr val="tx1"/>
                </a:solidFill>
                <a:latin typeface="Times New Roman" charset="0"/>
                <a:ea typeface="ＭＳ Ｐゴシック" charset="0"/>
              </a:defRPr>
            </a:lvl5pPr>
            <a:lvl6pPr marL="3448050" indent="-457200" eaLnBrk="0" fontAlgn="base" hangingPunct="0">
              <a:spcBef>
                <a:spcPct val="0"/>
              </a:spcBef>
              <a:spcAft>
                <a:spcPct val="0"/>
              </a:spcAft>
              <a:defRPr sz="2400">
                <a:solidFill>
                  <a:schemeClr val="tx1"/>
                </a:solidFill>
                <a:latin typeface="Times New Roman" charset="0"/>
                <a:ea typeface="ＭＳ Ｐゴシック" charset="0"/>
              </a:defRPr>
            </a:lvl6pPr>
            <a:lvl7pPr marL="3905250" indent="-457200" eaLnBrk="0" fontAlgn="base" hangingPunct="0">
              <a:spcBef>
                <a:spcPct val="0"/>
              </a:spcBef>
              <a:spcAft>
                <a:spcPct val="0"/>
              </a:spcAft>
              <a:defRPr sz="2400">
                <a:solidFill>
                  <a:schemeClr val="tx1"/>
                </a:solidFill>
                <a:latin typeface="Times New Roman" charset="0"/>
                <a:ea typeface="ＭＳ Ｐゴシック" charset="0"/>
              </a:defRPr>
            </a:lvl7pPr>
            <a:lvl8pPr marL="4362450" indent="-457200" eaLnBrk="0" fontAlgn="base" hangingPunct="0">
              <a:spcBef>
                <a:spcPct val="0"/>
              </a:spcBef>
              <a:spcAft>
                <a:spcPct val="0"/>
              </a:spcAft>
              <a:defRPr sz="2400">
                <a:solidFill>
                  <a:schemeClr val="tx1"/>
                </a:solidFill>
                <a:latin typeface="Times New Roman" charset="0"/>
                <a:ea typeface="ＭＳ Ｐゴシック" charset="0"/>
              </a:defRPr>
            </a:lvl8pPr>
            <a:lvl9pPr marL="4819650" indent="-457200" eaLnBrk="0" fontAlgn="base" hangingPunct="0">
              <a:spcBef>
                <a:spcPct val="0"/>
              </a:spcBef>
              <a:spcAft>
                <a:spcPct val="0"/>
              </a:spcAft>
              <a:defRPr sz="2400">
                <a:solidFill>
                  <a:schemeClr val="tx1"/>
                </a:solidFill>
                <a:latin typeface="Times New Roman" charset="0"/>
                <a:ea typeface="ＭＳ Ｐゴシック" charset="0"/>
              </a:defRPr>
            </a:lvl9pPr>
          </a:lstStyle>
          <a:p>
            <a:r>
              <a:rPr lang="fr-FR" sz="1700" dirty="0">
                <a:solidFill>
                  <a:srgbClr val="FFFF00"/>
                </a:solidFill>
                <a:latin typeface="Calibri"/>
                <a:cs typeface="Calibri"/>
              </a:rPr>
              <a:t>4. </a:t>
            </a:r>
            <a:r>
              <a:rPr lang="el-GR" sz="1700" dirty="0" smtClean="0">
                <a:solidFill>
                  <a:srgbClr val="FFFF00"/>
                </a:solidFill>
                <a:latin typeface="Calibri"/>
                <a:cs typeface="Calibri"/>
              </a:rPr>
              <a:t>Το σύστημα ψύχεται και αραιώνει</a:t>
            </a:r>
            <a:endParaRPr lang="fr-FR" sz="1700" dirty="0">
              <a:solidFill>
                <a:srgbClr val="FFFF00"/>
              </a:solidFill>
              <a:latin typeface="Calibri"/>
              <a:cs typeface="Calibri"/>
            </a:endParaRPr>
          </a:p>
        </p:txBody>
      </p:sp>
      <p:pic>
        <p:nvPicPr>
          <p:cNvPr id="56327" name="Picture 7"/>
          <p:cNvPicPr>
            <a:picLocks noChangeAspect="1" noChangeArrowheads="1"/>
          </p:cNvPicPr>
          <p:nvPr/>
        </p:nvPicPr>
        <p:blipFill>
          <a:blip r:embed="rId6">
            <a:extLst>
              <a:ext uri="{28A0092B-C50C-407E-A947-70E740481C1C}">
                <a14:useLocalDpi xmlns:a14="http://schemas.microsoft.com/office/drawing/2010/main" val="0"/>
              </a:ext>
            </a:extLst>
          </a:blip>
          <a:srcRect l="16827"/>
          <a:stretch>
            <a:fillRect/>
          </a:stretch>
        </p:blipFill>
        <p:spPr bwMode="auto">
          <a:xfrm>
            <a:off x="2051050" y="1557338"/>
            <a:ext cx="2833688" cy="427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35" name="Text Box 15"/>
          <p:cNvSpPr txBox="1">
            <a:spLocks noChangeArrowheads="1"/>
          </p:cNvSpPr>
          <p:nvPr/>
        </p:nvSpPr>
        <p:spPr bwMode="auto">
          <a:xfrm>
            <a:off x="6192838" y="5240772"/>
            <a:ext cx="2916237"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New Roman" charset="0"/>
                <a:ea typeface="ＭＳ Ｐゴシック" charset="0"/>
              </a:defRPr>
            </a:lvl1pPr>
            <a:lvl2pPr marL="1081088" indent="-457200">
              <a:defRPr sz="2400">
                <a:solidFill>
                  <a:schemeClr val="tx1"/>
                </a:solidFill>
                <a:latin typeface="Times New Roman" charset="0"/>
                <a:ea typeface="ＭＳ Ｐゴシック" charset="0"/>
              </a:defRPr>
            </a:lvl2pPr>
            <a:lvl3pPr marL="1717675" indent="-457200">
              <a:defRPr sz="2400">
                <a:solidFill>
                  <a:schemeClr val="tx1"/>
                </a:solidFill>
                <a:latin typeface="Times New Roman" charset="0"/>
                <a:ea typeface="ＭＳ Ｐゴシック" charset="0"/>
              </a:defRPr>
            </a:lvl3pPr>
            <a:lvl4pPr marL="2354263" indent="-457200">
              <a:defRPr sz="2400">
                <a:solidFill>
                  <a:schemeClr val="tx1"/>
                </a:solidFill>
                <a:latin typeface="Times New Roman" charset="0"/>
                <a:ea typeface="ＭＳ Ｐゴシック" charset="0"/>
              </a:defRPr>
            </a:lvl4pPr>
            <a:lvl5pPr marL="2990850" indent="-457200">
              <a:defRPr sz="2400">
                <a:solidFill>
                  <a:schemeClr val="tx1"/>
                </a:solidFill>
                <a:latin typeface="Times New Roman" charset="0"/>
                <a:ea typeface="ＭＳ Ｐゴシック" charset="0"/>
              </a:defRPr>
            </a:lvl5pPr>
            <a:lvl6pPr marL="3448050" indent="-457200" eaLnBrk="0" fontAlgn="base" hangingPunct="0">
              <a:spcBef>
                <a:spcPct val="0"/>
              </a:spcBef>
              <a:spcAft>
                <a:spcPct val="0"/>
              </a:spcAft>
              <a:defRPr sz="2400">
                <a:solidFill>
                  <a:schemeClr val="tx1"/>
                </a:solidFill>
                <a:latin typeface="Times New Roman" charset="0"/>
                <a:ea typeface="ＭＳ Ｐゴシック" charset="0"/>
              </a:defRPr>
            </a:lvl6pPr>
            <a:lvl7pPr marL="3905250" indent="-457200" eaLnBrk="0" fontAlgn="base" hangingPunct="0">
              <a:spcBef>
                <a:spcPct val="0"/>
              </a:spcBef>
              <a:spcAft>
                <a:spcPct val="0"/>
              </a:spcAft>
              <a:defRPr sz="2400">
                <a:solidFill>
                  <a:schemeClr val="tx1"/>
                </a:solidFill>
                <a:latin typeface="Times New Roman" charset="0"/>
                <a:ea typeface="ＭＳ Ｐゴシック" charset="0"/>
              </a:defRPr>
            </a:lvl7pPr>
            <a:lvl8pPr marL="4362450" indent="-457200" eaLnBrk="0" fontAlgn="base" hangingPunct="0">
              <a:spcBef>
                <a:spcPct val="0"/>
              </a:spcBef>
              <a:spcAft>
                <a:spcPct val="0"/>
              </a:spcAft>
              <a:defRPr sz="2400">
                <a:solidFill>
                  <a:schemeClr val="tx1"/>
                </a:solidFill>
                <a:latin typeface="Times New Roman" charset="0"/>
                <a:ea typeface="ＭＳ Ｐゴシック" charset="0"/>
              </a:defRPr>
            </a:lvl8pPr>
            <a:lvl9pPr marL="4819650" indent="-457200" eaLnBrk="0" fontAlgn="base" hangingPunct="0">
              <a:spcBef>
                <a:spcPct val="0"/>
              </a:spcBef>
              <a:spcAft>
                <a:spcPct val="0"/>
              </a:spcAft>
              <a:defRPr sz="2400">
                <a:solidFill>
                  <a:schemeClr val="tx1"/>
                </a:solidFill>
                <a:latin typeface="Times New Roman" charset="0"/>
                <a:ea typeface="ＭＳ Ｐゴシック" charset="0"/>
              </a:defRPr>
            </a:lvl9pPr>
          </a:lstStyle>
          <a:p>
            <a:r>
              <a:rPr lang="el-GR" sz="1700" dirty="0" smtClean="0">
                <a:solidFill>
                  <a:srgbClr val="FFFF00"/>
                </a:solidFill>
                <a:latin typeface="Calibri"/>
                <a:cs typeface="Calibri"/>
              </a:rPr>
              <a:t>5. Τα κουάρκ και τα γλουόνια</a:t>
            </a:r>
            <a:r>
              <a:rPr lang="en-GB" sz="1700" dirty="0" smtClean="0">
                <a:solidFill>
                  <a:srgbClr val="FFFF00"/>
                </a:solidFill>
                <a:latin typeface="Calibri"/>
                <a:cs typeface="Calibri"/>
              </a:rPr>
              <a:t> </a:t>
            </a:r>
            <a:r>
              <a:rPr lang="el-GR" sz="1700" dirty="0" smtClean="0">
                <a:solidFill>
                  <a:srgbClr val="FFFF00"/>
                </a:solidFill>
                <a:latin typeface="Calibri"/>
                <a:cs typeface="Calibri"/>
              </a:rPr>
              <a:t>«συμπυκνώνονται» και σχηματίζουν αδρόνια</a:t>
            </a:r>
            <a:endParaRPr lang="fr-FR" sz="1700" dirty="0">
              <a:solidFill>
                <a:srgbClr val="FFFF00"/>
              </a:solidFill>
              <a:latin typeface="Verdana" charset="0"/>
            </a:endParaRPr>
          </a:p>
        </p:txBody>
      </p:sp>
      <p:sp>
        <p:nvSpPr>
          <p:cNvPr id="56345" name="Text Box 25"/>
          <p:cNvSpPr txBox="1">
            <a:spLocks noChangeArrowheads="1"/>
          </p:cNvSpPr>
          <p:nvPr/>
        </p:nvSpPr>
        <p:spPr bwMode="auto">
          <a:xfrm>
            <a:off x="4572000" y="5516563"/>
            <a:ext cx="1247775" cy="6508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fr-FR" dirty="0">
                <a:latin typeface="Verdana" charset="0"/>
              </a:rPr>
              <a:t>t~10</a:t>
            </a:r>
            <a:r>
              <a:rPr lang="fr-FR" baseline="30000" dirty="0">
                <a:latin typeface="Verdana" charset="0"/>
              </a:rPr>
              <a:t>-23</a:t>
            </a:r>
            <a:r>
              <a:rPr lang="fr-FR" dirty="0">
                <a:latin typeface="Verdana" charset="0"/>
              </a:rPr>
              <a:t> s</a:t>
            </a:r>
          </a:p>
          <a:p>
            <a:r>
              <a:rPr lang="fr-FR" dirty="0">
                <a:latin typeface="Verdana" charset="0"/>
              </a:rPr>
              <a:t>T~10</a:t>
            </a:r>
            <a:r>
              <a:rPr lang="fr-FR" baseline="30000" dirty="0">
                <a:latin typeface="Verdana" charset="0"/>
              </a:rPr>
              <a:t>12</a:t>
            </a:r>
            <a:r>
              <a:rPr lang="fr-FR" dirty="0">
                <a:latin typeface="Verdana" charset="0"/>
              </a:rPr>
              <a:t> K</a:t>
            </a:r>
            <a:endParaRPr lang="en-US" dirty="0">
              <a:latin typeface="Verdana" charset="0"/>
            </a:endParaRPr>
          </a:p>
        </p:txBody>
      </p:sp>
      <p:sp>
        <p:nvSpPr>
          <p:cNvPr id="21" name="Text Box 25"/>
          <p:cNvSpPr txBox="1">
            <a:spLocks noChangeArrowheads="1"/>
          </p:cNvSpPr>
          <p:nvPr/>
        </p:nvSpPr>
        <p:spPr bwMode="auto">
          <a:xfrm>
            <a:off x="4724400" y="5668963"/>
            <a:ext cx="1247775" cy="6508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fr-FR" dirty="0">
                <a:latin typeface="Verdana" charset="0"/>
              </a:rPr>
              <a:t>t~10</a:t>
            </a:r>
            <a:r>
              <a:rPr lang="fr-FR" baseline="30000" dirty="0">
                <a:latin typeface="Verdana" charset="0"/>
              </a:rPr>
              <a:t>-23</a:t>
            </a:r>
            <a:r>
              <a:rPr lang="fr-FR" dirty="0">
                <a:latin typeface="Verdana" charset="0"/>
              </a:rPr>
              <a:t> s</a:t>
            </a:r>
          </a:p>
          <a:p>
            <a:r>
              <a:rPr lang="fr-FR" dirty="0">
                <a:latin typeface="Verdana" charset="0"/>
              </a:rPr>
              <a:t>T~10</a:t>
            </a:r>
            <a:r>
              <a:rPr lang="fr-FR" baseline="30000" dirty="0">
                <a:latin typeface="Verdana" charset="0"/>
              </a:rPr>
              <a:t>12</a:t>
            </a:r>
            <a:r>
              <a:rPr lang="fr-FR" dirty="0">
                <a:latin typeface="Verdana" charset="0"/>
              </a:rPr>
              <a:t> K</a:t>
            </a:r>
            <a:endParaRPr lang="en-US" dirty="0">
              <a:latin typeface="Verdana" charset="0"/>
            </a:endParaRPr>
          </a:p>
        </p:txBody>
      </p:sp>
      <p:sp>
        <p:nvSpPr>
          <p:cNvPr id="22" name="Text Box 25"/>
          <p:cNvSpPr txBox="1">
            <a:spLocks noChangeArrowheads="1"/>
          </p:cNvSpPr>
          <p:nvPr/>
        </p:nvSpPr>
        <p:spPr bwMode="auto">
          <a:xfrm>
            <a:off x="4876800" y="5821363"/>
            <a:ext cx="1247775" cy="6508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fr-FR" dirty="0">
                <a:solidFill>
                  <a:schemeClr val="bg1"/>
                </a:solidFill>
                <a:latin typeface="Verdana" charset="0"/>
              </a:rPr>
              <a:t>t~10</a:t>
            </a:r>
            <a:r>
              <a:rPr lang="fr-FR" baseline="30000" dirty="0">
                <a:solidFill>
                  <a:schemeClr val="bg1"/>
                </a:solidFill>
                <a:latin typeface="Verdana" charset="0"/>
              </a:rPr>
              <a:t>-23</a:t>
            </a:r>
            <a:r>
              <a:rPr lang="fr-FR" dirty="0">
                <a:solidFill>
                  <a:schemeClr val="bg1"/>
                </a:solidFill>
                <a:latin typeface="Verdana" charset="0"/>
              </a:rPr>
              <a:t> s</a:t>
            </a:r>
          </a:p>
          <a:p>
            <a:r>
              <a:rPr lang="fr-FR" dirty="0">
                <a:solidFill>
                  <a:schemeClr val="bg1"/>
                </a:solidFill>
                <a:latin typeface="Verdana" charset="0"/>
              </a:rPr>
              <a:t>T~10</a:t>
            </a:r>
            <a:r>
              <a:rPr lang="fr-FR" baseline="30000" dirty="0">
                <a:solidFill>
                  <a:schemeClr val="bg1"/>
                </a:solidFill>
                <a:latin typeface="Verdana" charset="0"/>
              </a:rPr>
              <a:t>12</a:t>
            </a:r>
            <a:r>
              <a:rPr lang="fr-FR" dirty="0">
                <a:solidFill>
                  <a:schemeClr val="bg1"/>
                </a:solidFill>
                <a:latin typeface="Verdana" charset="0"/>
              </a:rPr>
              <a:t> K</a:t>
            </a:r>
            <a:endParaRPr lang="en-US" dirty="0">
              <a:solidFill>
                <a:schemeClr val="bg1"/>
              </a:solidFill>
              <a:latin typeface="Verdana" charset="0"/>
            </a:endParaRPr>
          </a:p>
        </p:txBody>
      </p:sp>
      <p:pic>
        <p:nvPicPr>
          <p:cNvPr id="23"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0825" y="1700213"/>
            <a:ext cx="5688013" cy="427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p:cNvSpPr>
            <a:spLocks noGrp="1"/>
          </p:cNvSpPr>
          <p:nvPr>
            <p:ph type="dt" sz="half" idx="10"/>
          </p:nvPr>
        </p:nvSpPr>
        <p:spPr/>
        <p:txBody>
          <a:bodyPr/>
          <a:lstStyle/>
          <a:p>
            <a:r>
              <a:rPr lang="en-GB" smtClean="0"/>
              <a:t>CERN 17.3.2015 </a:t>
            </a:r>
            <a:endParaRPr lang="fr-FR"/>
          </a:p>
        </p:txBody>
      </p:sp>
      <p:sp>
        <p:nvSpPr>
          <p:cNvPr id="4" name="Footer Placeholder 3"/>
          <p:cNvSpPr>
            <a:spLocks noGrp="1"/>
          </p:cNvSpPr>
          <p:nvPr>
            <p:ph type="ftr" sz="quarter" idx="11"/>
          </p:nvPr>
        </p:nvSpPr>
        <p:spPr/>
        <p:txBody>
          <a:bodyPr/>
          <a:lstStyle/>
          <a:p>
            <a:r>
              <a:rPr lang="el-GR" smtClean="0"/>
              <a:t>Δέσποινα Χατζηφωτιάδου</a:t>
            </a:r>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7</a:t>
            </a:fld>
            <a:endParaRPr lang="fr-FR"/>
          </a:p>
        </p:txBody>
      </p:sp>
    </p:spTree>
    <p:extLst>
      <p:ext uri="{BB962C8B-B14F-4D97-AF65-F5344CB8AC3E}">
        <p14:creationId xmlns:p14="http://schemas.microsoft.com/office/powerpoint/2010/main" val="40543578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56324"/>
                                        </p:tgtEl>
                                        <p:attrNameLst>
                                          <p:attrName>style.visibility</p:attrName>
                                        </p:attrNameLst>
                                      </p:cBhvr>
                                      <p:to>
                                        <p:strVal val="visible"/>
                                      </p:to>
                                    </p:set>
                                    <p:anim calcmode="lin" valueType="num">
                                      <p:cBhvr>
                                        <p:cTn id="7" dur="500" fill="hold"/>
                                        <p:tgtEl>
                                          <p:spTgt spid="56324"/>
                                        </p:tgtEl>
                                        <p:attrNameLst>
                                          <p:attrName>ppt_w</p:attrName>
                                        </p:attrNameLst>
                                      </p:cBhvr>
                                      <p:tavLst>
                                        <p:tav tm="0">
                                          <p:val>
                                            <p:fltVal val="0"/>
                                          </p:val>
                                        </p:tav>
                                        <p:tav tm="100000">
                                          <p:val>
                                            <p:strVal val="#ppt_w"/>
                                          </p:val>
                                        </p:tav>
                                      </p:tavLst>
                                    </p:anim>
                                    <p:anim calcmode="lin" valueType="num">
                                      <p:cBhvr>
                                        <p:cTn id="8" dur="500" fill="hold"/>
                                        <p:tgtEl>
                                          <p:spTgt spid="56324"/>
                                        </p:tgtEl>
                                        <p:attrNameLst>
                                          <p:attrName>ppt_h</p:attrName>
                                        </p:attrNameLst>
                                      </p:cBhvr>
                                      <p:tavLst>
                                        <p:tav tm="0">
                                          <p:val>
                                            <p:fltVal val="0"/>
                                          </p:val>
                                        </p:tav>
                                        <p:tav tm="100000">
                                          <p:val>
                                            <p:strVal val="#ppt_h"/>
                                          </p:val>
                                        </p:tav>
                                      </p:tavLst>
                                    </p:anim>
                                  </p:childTnLst>
                                </p:cTn>
                              </p:par>
                              <p:par>
                                <p:cTn id="9" presetID="1" presetClass="entr" presetSubtype="0" fill="hold" grpId="0" nodeType="withEffect">
                                  <p:stCondLst>
                                    <p:cond delay="0"/>
                                  </p:stCondLst>
                                  <p:childTnLst>
                                    <p:set>
                                      <p:cBhvr>
                                        <p:cTn id="10" dur="1" fill="hold">
                                          <p:stCondLst>
                                            <p:cond delay="0"/>
                                          </p:stCondLst>
                                        </p:cTn>
                                        <p:tgtEl>
                                          <p:spTgt spid="5634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6331"/>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23" presetClass="entr" presetSubtype="16" fill="hold" nodeType="clickEffect">
                                  <p:stCondLst>
                                    <p:cond delay="0"/>
                                  </p:stCondLst>
                                  <p:childTnLst>
                                    <p:set>
                                      <p:cBhvr>
                                        <p:cTn id="16" dur="1" fill="hold">
                                          <p:stCondLst>
                                            <p:cond delay="0"/>
                                          </p:stCondLst>
                                        </p:cTn>
                                        <p:tgtEl>
                                          <p:spTgt spid="56325"/>
                                        </p:tgtEl>
                                        <p:attrNameLst>
                                          <p:attrName>style.visibility</p:attrName>
                                        </p:attrNameLst>
                                      </p:cBhvr>
                                      <p:to>
                                        <p:strVal val="visible"/>
                                      </p:to>
                                    </p:set>
                                    <p:anim calcmode="lin" valueType="num">
                                      <p:cBhvr>
                                        <p:cTn id="17" dur="500" fill="hold"/>
                                        <p:tgtEl>
                                          <p:spTgt spid="56325"/>
                                        </p:tgtEl>
                                        <p:attrNameLst>
                                          <p:attrName>ppt_w</p:attrName>
                                        </p:attrNameLst>
                                      </p:cBhvr>
                                      <p:tavLst>
                                        <p:tav tm="0">
                                          <p:val>
                                            <p:fltVal val="0"/>
                                          </p:val>
                                        </p:tav>
                                        <p:tav tm="100000">
                                          <p:val>
                                            <p:strVal val="#ppt_w"/>
                                          </p:val>
                                        </p:tav>
                                      </p:tavLst>
                                    </p:anim>
                                    <p:anim calcmode="lin" valueType="num">
                                      <p:cBhvr>
                                        <p:cTn id="18" dur="500" fill="hold"/>
                                        <p:tgtEl>
                                          <p:spTgt spid="56325"/>
                                        </p:tgtEl>
                                        <p:attrNameLst>
                                          <p:attrName>ppt_h</p:attrName>
                                        </p:attrNameLst>
                                      </p:cBhvr>
                                      <p:tavLst>
                                        <p:tav tm="0">
                                          <p:val>
                                            <p:fltVal val="0"/>
                                          </p:val>
                                        </p:tav>
                                        <p:tav tm="100000">
                                          <p:val>
                                            <p:strVal val="#ppt_h"/>
                                          </p:val>
                                        </p:tav>
                                      </p:tavLst>
                                    </p:anim>
                                  </p:childTnLst>
                                </p:cTn>
                              </p:par>
                              <p:par>
                                <p:cTn id="19" presetID="1" presetClass="exit" presetSubtype="0" fill="hold" grpId="1" nodeType="withEffect">
                                  <p:stCondLst>
                                    <p:cond delay="0"/>
                                  </p:stCondLst>
                                  <p:childTnLst>
                                    <p:set>
                                      <p:cBhvr>
                                        <p:cTn id="20" dur="1" fill="hold">
                                          <p:stCondLst>
                                            <p:cond delay="0"/>
                                          </p:stCondLst>
                                        </p:cTn>
                                        <p:tgtEl>
                                          <p:spTgt spid="56343"/>
                                        </p:tgtEl>
                                        <p:attrNameLst>
                                          <p:attrName>style.visibility</p:attrName>
                                        </p:attrNameLst>
                                      </p:cBhvr>
                                      <p:to>
                                        <p:strVal val="hidden"/>
                                      </p:to>
                                    </p:set>
                                  </p:childTnLst>
                                </p:cTn>
                              </p:par>
                              <p:par>
                                <p:cTn id="21" presetID="9" presetClass="emph" presetSubtype="0" grpId="1" nodeType="withEffect">
                                  <p:stCondLst>
                                    <p:cond delay="0"/>
                                  </p:stCondLst>
                                  <p:childTnLst>
                                    <p:set>
                                      <p:cBhvr rctx="PPT">
                                        <p:cTn id="22" dur="indefinite"/>
                                        <p:tgtEl>
                                          <p:spTgt spid="56331"/>
                                        </p:tgtEl>
                                        <p:attrNameLst>
                                          <p:attrName>style.opacity</p:attrName>
                                        </p:attrNameLst>
                                      </p:cBhvr>
                                      <p:to>
                                        <p:strVal val="0.5"/>
                                      </p:to>
                                    </p:set>
                                    <p:animEffect filter="image" prLst="opacity: 0.5">
                                      <p:cBhvr rctx="IE">
                                        <p:cTn id="23" dur="indefinite"/>
                                        <p:tgtEl>
                                          <p:spTgt spid="56331"/>
                                        </p:tgtEl>
                                      </p:cBhvr>
                                    </p:animEffect>
                                  </p:childTnLst>
                                </p:cTn>
                              </p:par>
                              <p:par>
                                <p:cTn id="24" presetID="1" presetClass="entr" presetSubtype="0" fill="hold" grpId="0" nodeType="withEffect">
                                  <p:stCondLst>
                                    <p:cond delay="0"/>
                                  </p:stCondLst>
                                  <p:childTnLst>
                                    <p:set>
                                      <p:cBhvr>
                                        <p:cTn id="25" dur="1" fill="hold">
                                          <p:stCondLst>
                                            <p:cond delay="0"/>
                                          </p:stCondLst>
                                        </p:cTn>
                                        <p:tgtEl>
                                          <p:spTgt spid="56344"/>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56332"/>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23" presetClass="entr" presetSubtype="16" fill="hold" nodeType="clickEffect">
                                  <p:stCondLst>
                                    <p:cond delay="0"/>
                                  </p:stCondLst>
                                  <p:childTnLst>
                                    <p:set>
                                      <p:cBhvr>
                                        <p:cTn id="31" dur="1" fill="hold">
                                          <p:stCondLst>
                                            <p:cond delay="0"/>
                                          </p:stCondLst>
                                        </p:cTn>
                                        <p:tgtEl>
                                          <p:spTgt spid="56326"/>
                                        </p:tgtEl>
                                        <p:attrNameLst>
                                          <p:attrName>style.visibility</p:attrName>
                                        </p:attrNameLst>
                                      </p:cBhvr>
                                      <p:to>
                                        <p:strVal val="visible"/>
                                      </p:to>
                                    </p:set>
                                    <p:anim calcmode="lin" valueType="num">
                                      <p:cBhvr>
                                        <p:cTn id="32" dur="500" fill="hold"/>
                                        <p:tgtEl>
                                          <p:spTgt spid="56326"/>
                                        </p:tgtEl>
                                        <p:attrNameLst>
                                          <p:attrName>ppt_w</p:attrName>
                                        </p:attrNameLst>
                                      </p:cBhvr>
                                      <p:tavLst>
                                        <p:tav tm="0">
                                          <p:val>
                                            <p:fltVal val="0"/>
                                          </p:val>
                                        </p:tav>
                                        <p:tav tm="100000">
                                          <p:val>
                                            <p:strVal val="#ppt_w"/>
                                          </p:val>
                                        </p:tav>
                                      </p:tavLst>
                                    </p:anim>
                                    <p:anim calcmode="lin" valueType="num">
                                      <p:cBhvr>
                                        <p:cTn id="33" dur="500" fill="hold"/>
                                        <p:tgtEl>
                                          <p:spTgt spid="56326"/>
                                        </p:tgtEl>
                                        <p:attrNameLst>
                                          <p:attrName>ppt_h</p:attrName>
                                        </p:attrNameLst>
                                      </p:cBhvr>
                                      <p:tavLst>
                                        <p:tav tm="0">
                                          <p:val>
                                            <p:fltVal val="0"/>
                                          </p:val>
                                        </p:tav>
                                        <p:tav tm="100000">
                                          <p:val>
                                            <p:strVal val="#ppt_h"/>
                                          </p:val>
                                        </p:tav>
                                      </p:tavLst>
                                    </p:anim>
                                  </p:childTnLst>
                                </p:cTn>
                              </p:par>
                              <p:par>
                                <p:cTn id="34" presetID="1" presetClass="exit" presetSubtype="0" fill="hold" grpId="1" nodeType="withEffect">
                                  <p:stCondLst>
                                    <p:cond delay="0"/>
                                  </p:stCondLst>
                                  <p:childTnLst>
                                    <p:set>
                                      <p:cBhvr>
                                        <p:cTn id="35" dur="1" fill="hold">
                                          <p:stCondLst>
                                            <p:cond delay="0"/>
                                          </p:stCondLst>
                                        </p:cTn>
                                        <p:tgtEl>
                                          <p:spTgt spid="56344"/>
                                        </p:tgtEl>
                                        <p:attrNameLst>
                                          <p:attrName>style.visibility</p:attrName>
                                        </p:attrNameLst>
                                      </p:cBhvr>
                                      <p:to>
                                        <p:strVal val="hidden"/>
                                      </p:to>
                                    </p:set>
                                  </p:childTnLst>
                                </p:cTn>
                              </p:par>
                              <p:par>
                                <p:cTn id="36" presetID="9" presetClass="emph" presetSubtype="0" grpId="1" nodeType="withEffect">
                                  <p:stCondLst>
                                    <p:cond delay="0"/>
                                  </p:stCondLst>
                                  <p:childTnLst>
                                    <p:set>
                                      <p:cBhvr rctx="PPT">
                                        <p:cTn id="37" dur="indefinite"/>
                                        <p:tgtEl>
                                          <p:spTgt spid="56332"/>
                                        </p:tgtEl>
                                        <p:attrNameLst>
                                          <p:attrName>style.opacity</p:attrName>
                                        </p:attrNameLst>
                                      </p:cBhvr>
                                      <p:to>
                                        <p:strVal val="0.5"/>
                                      </p:to>
                                    </p:set>
                                    <p:animEffect filter="image" prLst="opacity: 0.5">
                                      <p:cBhvr rctx="IE">
                                        <p:cTn id="38" dur="indefinite"/>
                                        <p:tgtEl>
                                          <p:spTgt spid="56332"/>
                                        </p:tgtEl>
                                      </p:cBhvr>
                                    </p:animEffect>
                                  </p:childTnLst>
                                </p:cTn>
                              </p:par>
                              <p:par>
                                <p:cTn id="39" presetID="1" presetClass="entr" presetSubtype="0" fill="hold" grpId="0" nodeType="withEffect">
                                  <p:stCondLst>
                                    <p:cond delay="0"/>
                                  </p:stCondLst>
                                  <p:childTnLst>
                                    <p:set>
                                      <p:cBhvr>
                                        <p:cTn id="40" dur="1" fill="hold">
                                          <p:stCondLst>
                                            <p:cond delay="0"/>
                                          </p:stCondLst>
                                        </p:cTn>
                                        <p:tgtEl>
                                          <p:spTgt spid="56333"/>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23" presetClass="entr" presetSubtype="16" fill="hold" nodeType="clickEffect">
                                  <p:stCondLst>
                                    <p:cond delay="0"/>
                                  </p:stCondLst>
                                  <p:childTnLst>
                                    <p:set>
                                      <p:cBhvr>
                                        <p:cTn id="44" dur="1" fill="hold">
                                          <p:stCondLst>
                                            <p:cond delay="0"/>
                                          </p:stCondLst>
                                        </p:cTn>
                                        <p:tgtEl>
                                          <p:spTgt spid="56327"/>
                                        </p:tgtEl>
                                        <p:attrNameLst>
                                          <p:attrName>style.visibility</p:attrName>
                                        </p:attrNameLst>
                                      </p:cBhvr>
                                      <p:to>
                                        <p:strVal val="visible"/>
                                      </p:to>
                                    </p:set>
                                    <p:anim calcmode="lin" valueType="num">
                                      <p:cBhvr>
                                        <p:cTn id="45" dur="500" fill="hold"/>
                                        <p:tgtEl>
                                          <p:spTgt spid="56327"/>
                                        </p:tgtEl>
                                        <p:attrNameLst>
                                          <p:attrName>ppt_w</p:attrName>
                                        </p:attrNameLst>
                                      </p:cBhvr>
                                      <p:tavLst>
                                        <p:tav tm="0">
                                          <p:val>
                                            <p:fltVal val="0"/>
                                          </p:val>
                                        </p:tav>
                                        <p:tav tm="100000">
                                          <p:val>
                                            <p:strVal val="#ppt_w"/>
                                          </p:val>
                                        </p:tav>
                                      </p:tavLst>
                                    </p:anim>
                                    <p:anim calcmode="lin" valueType="num">
                                      <p:cBhvr>
                                        <p:cTn id="46" dur="500" fill="hold"/>
                                        <p:tgtEl>
                                          <p:spTgt spid="56327"/>
                                        </p:tgtEl>
                                        <p:attrNameLst>
                                          <p:attrName>ppt_h</p:attrName>
                                        </p:attrNameLst>
                                      </p:cBhvr>
                                      <p:tavLst>
                                        <p:tav tm="0">
                                          <p:val>
                                            <p:fltVal val="0"/>
                                          </p:val>
                                        </p:tav>
                                        <p:tav tm="100000">
                                          <p:val>
                                            <p:strVal val="#ppt_h"/>
                                          </p:val>
                                        </p:tav>
                                      </p:tavLst>
                                    </p:anim>
                                  </p:childTnLst>
                                </p:cTn>
                              </p:par>
                              <p:par>
                                <p:cTn id="47" presetID="9" presetClass="emph" presetSubtype="0" grpId="1" nodeType="withEffect">
                                  <p:stCondLst>
                                    <p:cond delay="0"/>
                                  </p:stCondLst>
                                  <p:childTnLst>
                                    <p:set>
                                      <p:cBhvr rctx="PPT">
                                        <p:cTn id="48" dur="indefinite"/>
                                        <p:tgtEl>
                                          <p:spTgt spid="56333"/>
                                        </p:tgtEl>
                                        <p:attrNameLst>
                                          <p:attrName>style.opacity</p:attrName>
                                        </p:attrNameLst>
                                      </p:cBhvr>
                                      <p:to>
                                        <p:strVal val="0.5"/>
                                      </p:to>
                                    </p:set>
                                    <p:animEffect filter="image" prLst="opacity: 0.5">
                                      <p:cBhvr rctx="IE">
                                        <p:cTn id="49" dur="indefinite"/>
                                        <p:tgtEl>
                                          <p:spTgt spid="56333"/>
                                        </p:tgtEl>
                                      </p:cBhvr>
                                    </p:animEffect>
                                  </p:childTnLst>
                                </p:cTn>
                              </p:par>
                              <p:par>
                                <p:cTn id="50" presetID="1" presetClass="entr" presetSubtype="0" fill="hold" grpId="1" nodeType="withEffect">
                                  <p:stCondLst>
                                    <p:cond delay="0"/>
                                  </p:stCondLst>
                                  <p:childTnLst>
                                    <p:set>
                                      <p:cBhvr>
                                        <p:cTn id="51" dur="1" fill="hold">
                                          <p:stCondLst>
                                            <p:cond delay="0"/>
                                          </p:stCondLst>
                                        </p:cTn>
                                        <p:tgtEl>
                                          <p:spTgt spid="56334"/>
                                        </p:tgtEl>
                                        <p:attrNameLst>
                                          <p:attrName>style.visibility</p:attrName>
                                        </p:attrNameLst>
                                      </p:cBhvr>
                                      <p:to>
                                        <p:strVal val="visible"/>
                                      </p:to>
                                    </p:set>
                                  </p:childTnLst>
                                </p:cTn>
                              </p:par>
                              <p:par>
                                <p:cTn id="52" presetID="9" presetClass="emph" presetSubtype="0" grpId="0" nodeType="withEffect">
                                  <p:stCondLst>
                                    <p:cond delay="0"/>
                                  </p:stCondLst>
                                  <p:childTnLst>
                                    <p:set>
                                      <p:cBhvr rctx="PPT">
                                        <p:cTn id="53" dur="indefinite"/>
                                        <p:tgtEl>
                                          <p:spTgt spid="56334"/>
                                        </p:tgtEl>
                                        <p:attrNameLst>
                                          <p:attrName>style.opacity</p:attrName>
                                        </p:attrNameLst>
                                      </p:cBhvr>
                                      <p:to>
                                        <p:strVal val="0.5"/>
                                      </p:to>
                                    </p:set>
                                    <p:animEffect filter="image" prLst="opacity: 0.5">
                                      <p:cBhvr rctx="IE">
                                        <p:cTn id="54" dur="indefinite"/>
                                        <p:tgtEl>
                                          <p:spTgt spid="56334"/>
                                        </p:tgtEl>
                                      </p:cBhvr>
                                    </p:animEffect>
                                  </p:childTnLst>
                                </p:cTn>
                              </p:par>
                              <p:par>
                                <p:cTn id="55" presetID="1" presetClass="entr" presetSubtype="0" fill="hold" grpId="0" nodeType="withEffect">
                                  <p:stCondLst>
                                    <p:cond delay="0"/>
                                  </p:stCondLst>
                                  <p:childTnLst>
                                    <p:set>
                                      <p:cBhvr>
                                        <p:cTn id="56" dur="1" fill="hold">
                                          <p:stCondLst>
                                            <p:cond delay="0"/>
                                          </p:stCondLst>
                                        </p:cTn>
                                        <p:tgtEl>
                                          <p:spTgt spid="5633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634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23" presetClass="entr" presetSubtype="16" fill="hold" nodeType="click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500" fill="hold"/>
                                        <p:tgtEl>
                                          <p:spTgt spid="23"/>
                                        </p:tgtEl>
                                        <p:attrNameLst>
                                          <p:attrName>ppt_w</p:attrName>
                                        </p:attrNameLst>
                                      </p:cBhvr>
                                      <p:tavLst>
                                        <p:tav tm="0">
                                          <p:val>
                                            <p:fltVal val="0"/>
                                          </p:val>
                                        </p:tav>
                                        <p:tav tm="100000">
                                          <p:val>
                                            <p:strVal val="#ppt_w"/>
                                          </p:val>
                                        </p:tav>
                                      </p:tavLst>
                                    </p:anim>
                                    <p:anim calcmode="lin" valueType="num">
                                      <p:cBhvr>
                                        <p:cTn id="68" dur="500" fill="hold"/>
                                        <p:tgtEl>
                                          <p:spTgt spid="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32" grpId="0"/>
      <p:bldP spid="56332" grpId="1"/>
      <p:bldP spid="56331" grpId="0"/>
      <p:bldP spid="56331" grpId="1"/>
      <p:bldP spid="56333" grpId="0"/>
      <p:bldP spid="56333" grpId="1"/>
      <p:bldP spid="56343" grpId="0" animBg="1"/>
      <p:bldP spid="56343" grpId="1" animBg="1"/>
      <p:bldP spid="56344" grpId="0" animBg="1"/>
      <p:bldP spid="56344" grpId="1" animBg="1"/>
      <p:bldP spid="56334" grpId="0"/>
      <p:bldP spid="56334" grpId="1"/>
      <p:bldP spid="56335" grpId="0"/>
      <p:bldP spid="56345" grpId="0" animBg="1"/>
      <p:bldP spid="21" grpId="0" animBg="1"/>
      <p:bldP spid="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0" y="850900"/>
            <a:ext cx="9144000" cy="5143500"/>
          </a:xfrm>
          <a:prstGeom prst="rect">
            <a:avLst/>
          </a:prstGeom>
        </p:spPr>
      </p:pic>
      <p:sp>
        <p:nvSpPr>
          <p:cNvPr id="3" name="Date Placeholder 2"/>
          <p:cNvSpPr>
            <a:spLocks noGrp="1"/>
          </p:cNvSpPr>
          <p:nvPr>
            <p:ph type="dt" sz="half" idx="10"/>
          </p:nvPr>
        </p:nvSpPr>
        <p:spPr/>
        <p:txBody>
          <a:bodyPr/>
          <a:lstStyle/>
          <a:p>
            <a:r>
              <a:rPr lang="en-GB" smtClean="0"/>
              <a:t>CERN 17.3.2015 </a:t>
            </a:r>
            <a:endParaRPr lang="fr-FR"/>
          </a:p>
        </p:txBody>
      </p:sp>
      <p:sp>
        <p:nvSpPr>
          <p:cNvPr id="6" name="Footer Placeholder 5"/>
          <p:cNvSpPr>
            <a:spLocks noGrp="1"/>
          </p:cNvSpPr>
          <p:nvPr>
            <p:ph type="ftr" sz="quarter" idx="11"/>
          </p:nvPr>
        </p:nvSpPr>
        <p:spPr/>
        <p:txBody>
          <a:bodyPr/>
          <a:lstStyle/>
          <a:p>
            <a:r>
              <a:rPr lang="el-GR" smtClean="0"/>
              <a:t>Δέσποινα Χατζηφωτιάδου</a:t>
            </a:r>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8</a:t>
            </a:fld>
            <a:endParaRPr lang="fr-FR"/>
          </a:p>
        </p:txBody>
      </p:sp>
    </p:spTree>
    <p:extLst>
      <p:ext uri="{BB962C8B-B14F-4D97-AF65-F5344CB8AC3E}">
        <p14:creationId xmlns:p14="http://schemas.microsoft.com/office/powerpoint/2010/main" val="384246389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7200" y="850900"/>
            <a:ext cx="5676900" cy="5143500"/>
          </a:xfrm>
          <a:prstGeom prst="rect">
            <a:avLst/>
          </a:prstGeom>
        </p:spPr>
      </p:pic>
      <p:sp>
        <p:nvSpPr>
          <p:cNvPr id="7" name="TextBox 6"/>
          <p:cNvSpPr txBox="1"/>
          <p:nvPr/>
        </p:nvSpPr>
        <p:spPr>
          <a:xfrm>
            <a:off x="1644247" y="84666"/>
            <a:ext cx="5802319" cy="430887"/>
          </a:xfrm>
          <a:prstGeom prst="rect">
            <a:avLst/>
          </a:prstGeom>
          <a:noFill/>
        </p:spPr>
        <p:txBody>
          <a:bodyPr wrap="square" rtlCol="0">
            <a:spAutoFit/>
          </a:bodyPr>
          <a:lstStyle/>
          <a:p>
            <a:r>
              <a:rPr lang="el-GR" sz="2200" dirty="0" smtClean="0">
                <a:solidFill>
                  <a:srgbClr val="FFFFFF"/>
                </a:solidFill>
              </a:rPr>
              <a:t>Το Καθιερωμένο Πρότυπο </a:t>
            </a:r>
            <a:r>
              <a:rPr lang="en-GB" sz="2200" dirty="0" smtClean="0">
                <a:solidFill>
                  <a:srgbClr val="FFFFFF"/>
                </a:solidFill>
              </a:rPr>
              <a:t>(The Standard Model)</a:t>
            </a:r>
            <a:endParaRPr lang="en-US" sz="2200" dirty="0">
              <a:solidFill>
                <a:srgbClr val="FFFFFF"/>
              </a:solidFill>
            </a:endParaRPr>
          </a:p>
        </p:txBody>
      </p:sp>
      <p:sp>
        <p:nvSpPr>
          <p:cNvPr id="3" name="TextBox 2"/>
          <p:cNvSpPr txBox="1"/>
          <p:nvPr/>
        </p:nvSpPr>
        <p:spPr>
          <a:xfrm>
            <a:off x="225795" y="1304125"/>
            <a:ext cx="1418452" cy="3693319"/>
          </a:xfrm>
          <a:prstGeom prst="rect">
            <a:avLst/>
          </a:prstGeom>
          <a:noFill/>
        </p:spPr>
        <p:txBody>
          <a:bodyPr wrap="square" rtlCol="0">
            <a:spAutoFit/>
          </a:bodyPr>
          <a:lstStyle/>
          <a:p>
            <a:r>
              <a:rPr lang="el-GR" dirty="0">
                <a:solidFill>
                  <a:srgbClr val="FFFFFF"/>
                </a:solidFill>
              </a:rPr>
              <a:t>Τα στοιχειώδη σωμάτια είναι φερμιόνια</a:t>
            </a:r>
          </a:p>
          <a:p>
            <a:r>
              <a:rPr lang="el-GR" dirty="0">
                <a:solidFill>
                  <a:srgbClr val="FFFFFF"/>
                </a:solidFill>
              </a:rPr>
              <a:t>      Στατιστική </a:t>
            </a:r>
            <a:r>
              <a:rPr lang="en-GB" dirty="0">
                <a:solidFill>
                  <a:srgbClr val="FFFFFF"/>
                </a:solidFill>
              </a:rPr>
              <a:t>Fermi-Dirac</a:t>
            </a:r>
          </a:p>
          <a:p>
            <a:endParaRPr lang="el-GR" dirty="0" smtClean="0">
              <a:solidFill>
                <a:srgbClr val="FFFFFF"/>
              </a:solidFill>
            </a:endParaRPr>
          </a:p>
          <a:p>
            <a:r>
              <a:rPr lang="el-GR" dirty="0" smtClean="0">
                <a:solidFill>
                  <a:srgbClr val="FFFFFF"/>
                </a:solidFill>
              </a:rPr>
              <a:t> </a:t>
            </a:r>
            <a:r>
              <a:rPr lang="en-GB" dirty="0">
                <a:solidFill>
                  <a:srgbClr val="FFFFFF"/>
                </a:solidFill>
              </a:rPr>
              <a:t>Spin </a:t>
            </a:r>
            <a:r>
              <a:rPr lang="el-GR" dirty="0">
                <a:solidFill>
                  <a:srgbClr val="FFFFFF"/>
                </a:solidFill>
              </a:rPr>
              <a:t>ημιακέραιο (1/2, 3/2,...)</a:t>
            </a:r>
          </a:p>
          <a:p>
            <a:endParaRPr lang="el-GR" dirty="0">
              <a:solidFill>
                <a:srgbClr val="FFFFFF"/>
              </a:solidFill>
            </a:endParaRPr>
          </a:p>
        </p:txBody>
      </p:sp>
      <p:sp>
        <p:nvSpPr>
          <p:cNvPr id="4" name="TextBox 3"/>
          <p:cNvSpPr txBox="1"/>
          <p:nvPr/>
        </p:nvSpPr>
        <p:spPr>
          <a:xfrm>
            <a:off x="7574879" y="1258765"/>
            <a:ext cx="1569122" cy="2585323"/>
          </a:xfrm>
          <a:prstGeom prst="rect">
            <a:avLst/>
          </a:prstGeom>
          <a:noFill/>
        </p:spPr>
        <p:txBody>
          <a:bodyPr wrap="square" rtlCol="0">
            <a:spAutoFit/>
          </a:bodyPr>
          <a:lstStyle/>
          <a:p>
            <a:r>
              <a:rPr lang="el-GR" dirty="0">
                <a:solidFill>
                  <a:srgbClr val="FFFFFF"/>
                </a:solidFill>
              </a:rPr>
              <a:t>Οι φορείς των δυνάμεων είναι </a:t>
            </a:r>
            <a:r>
              <a:rPr lang="el-GR" dirty="0" smtClean="0">
                <a:solidFill>
                  <a:srgbClr val="FFFFFF"/>
                </a:solidFill>
              </a:rPr>
              <a:t>μποζόνια</a:t>
            </a:r>
          </a:p>
          <a:p>
            <a:endParaRPr lang="el-GR" dirty="0">
              <a:solidFill>
                <a:srgbClr val="FFFFFF"/>
              </a:solidFill>
            </a:endParaRPr>
          </a:p>
          <a:p>
            <a:r>
              <a:rPr lang="el-GR" dirty="0" smtClean="0">
                <a:solidFill>
                  <a:srgbClr val="FFFFFF"/>
                </a:solidFill>
              </a:rPr>
              <a:t>Στατιστική </a:t>
            </a:r>
            <a:r>
              <a:rPr lang="en-GB" dirty="0">
                <a:solidFill>
                  <a:srgbClr val="FFFFFF"/>
                </a:solidFill>
              </a:rPr>
              <a:t>Bose-Einstein</a:t>
            </a:r>
          </a:p>
          <a:p>
            <a:r>
              <a:rPr lang="el-GR" dirty="0">
                <a:solidFill>
                  <a:srgbClr val="FFFFFF"/>
                </a:solidFill>
              </a:rPr>
              <a:t> </a:t>
            </a:r>
            <a:endParaRPr lang="el-GR" dirty="0" smtClean="0">
              <a:solidFill>
                <a:srgbClr val="FFFFFF"/>
              </a:solidFill>
            </a:endParaRPr>
          </a:p>
          <a:p>
            <a:r>
              <a:rPr lang="en-GB" dirty="0" smtClean="0">
                <a:solidFill>
                  <a:srgbClr val="FFFFFF"/>
                </a:solidFill>
              </a:rPr>
              <a:t>Spin </a:t>
            </a:r>
            <a:r>
              <a:rPr lang="el-GR" dirty="0">
                <a:solidFill>
                  <a:srgbClr val="FFFFFF"/>
                </a:solidFill>
              </a:rPr>
              <a:t>ακέραιο (0, 1, 2,..)</a:t>
            </a:r>
          </a:p>
        </p:txBody>
      </p:sp>
      <p:sp>
        <p:nvSpPr>
          <p:cNvPr id="10" name="Date Placeholder 9"/>
          <p:cNvSpPr>
            <a:spLocks noGrp="1"/>
          </p:cNvSpPr>
          <p:nvPr>
            <p:ph type="dt" sz="half" idx="10"/>
          </p:nvPr>
        </p:nvSpPr>
        <p:spPr/>
        <p:txBody>
          <a:bodyPr/>
          <a:lstStyle/>
          <a:p>
            <a:r>
              <a:rPr lang="en-GB" smtClean="0"/>
              <a:t>CERN 17.3.2015 </a:t>
            </a:r>
            <a:endParaRPr lang="fr-FR"/>
          </a:p>
        </p:txBody>
      </p:sp>
      <p:sp>
        <p:nvSpPr>
          <p:cNvPr id="11" name="Footer Placeholder 10"/>
          <p:cNvSpPr>
            <a:spLocks noGrp="1"/>
          </p:cNvSpPr>
          <p:nvPr>
            <p:ph type="ftr" sz="quarter" idx="11"/>
          </p:nvPr>
        </p:nvSpPr>
        <p:spPr/>
        <p:txBody>
          <a:bodyPr/>
          <a:lstStyle/>
          <a:p>
            <a:r>
              <a:rPr lang="el-GR" smtClean="0"/>
              <a:t>Δέσποινα Χατζηφωτιάδου</a:t>
            </a:r>
            <a:endParaRPr lang="fr-FR"/>
          </a:p>
        </p:txBody>
      </p:sp>
      <p:sp>
        <p:nvSpPr>
          <p:cNvPr id="12" name="Slide Number Placeholder 11"/>
          <p:cNvSpPr>
            <a:spLocks noGrp="1"/>
          </p:cNvSpPr>
          <p:nvPr>
            <p:ph type="sldNum" sz="quarter" idx="12"/>
          </p:nvPr>
        </p:nvSpPr>
        <p:spPr/>
        <p:txBody>
          <a:bodyPr/>
          <a:lstStyle/>
          <a:p>
            <a:fld id="{DD6A0079-E3EA-F649-832E-01E6D884025C}" type="slidenum">
              <a:rPr lang="fr-FR" smtClean="0"/>
              <a:t>9</a:t>
            </a:fld>
            <a:endParaRPr lang="fr-FR"/>
          </a:p>
        </p:txBody>
      </p:sp>
    </p:spTree>
    <p:extLst>
      <p:ext uri="{BB962C8B-B14F-4D97-AF65-F5344CB8AC3E}">
        <p14:creationId xmlns:p14="http://schemas.microsoft.com/office/powerpoint/2010/main" val="203145852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6344</TotalTime>
  <Words>3716</Words>
  <Application>Microsoft Macintosh PowerPoint</Application>
  <PresentationFormat>On-screen Show (4:3)</PresentationFormat>
  <Paragraphs>684</Paragraphs>
  <Slides>59</Slides>
  <Notes>22</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59</vt:i4>
      </vt:variant>
    </vt:vector>
  </HeadingPairs>
  <TitlesOfParts>
    <vt:vector size="63" baseType="lpstr">
      <vt:lpstr>Office Theme</vt:lpstr>
      <vt:lpstr>Microsoft Equation 3.0</vt:lpstr>
      <vt:lpstr>Microsoft Equation</vt:lpstr>
      <vt:lpstr>Equation</vt:lpstr>
      <vt:lpstr>PowerPoint Presentation</vt:lpstr>
      <vt:lpstr>Acknowledgments</vt:lpstr>
      <vt:lpstr>Συγκρούσεις Pb-Pb στο LHC</vt:lpstr>
      <vt:lpstr>Γιατί βαριά ιόντα; </vt:lpstr>
      <vt:lpstr>PowerPoint Presentation</vt:lpstr>
      <vt:lpstr>PowerPoint Presentation</vt:lpstr>
      <vt:lpstr>Mini Big Bang</vt:lpstr>
      <vt:lpstr>PowerPoint Presentation</vt:lpstr>
      <vt:lpstr>PowerPoint Presentation</vt:lpstr>
      <vt:lpstr>PowerPoint Presentation</vt:lpstr>
      <vt:lpstr>Ισχυρή αλληλεπίδραση</vt:lpstr>
      <vt:lpstr>QCD : Quantum Chromodynamics </vt:lpstr>
      <vt:lpstr>PowerPoint Presentation</vt:lpstr>
      <vt:lpstr>PowerPoint Presentation</vt:lpstr>
      <vt:lpstr>Confinement</vt:lpstr>
      <vt:lpstr>PowerPoint Presentation</vt:lpstr>
      <vt:lpstr>… deconfinement</vt:lpstr>
      <vt:lpstr>PowerPoint Presentation</vt:lpstr>
      <vt:lpstr>Becoming more quantitative…</vt:lpstr>
      <vt:lpstr>High-temperature QGP</vt:lpstr>
      <vt:lpstr>High-density QGP</vt:lpstr>
      <vt:lpstr>Phase diagram of strongly interacting matter</vt:lpstr>
      <vt:lpstr>How can we create QCD matter?</vt:lpstr>
      <vt:lpstr>Facilities for HI collisions</vt:lpstr>
      <vt:lpstr>From fixed-target…</vt:lpstr>
      <vt:lpstr>… to colliders!</vt:lpstr>
      <vt:lpstr>… to colliders!</vt:lpstr>
      <vt:lpstr>PowerPoint Presentation</vt:lpstr>
      <vt:lpstr>Heavy Ions at CERN</vt:lpstr>
      <vt:lpstr>LHC as a HI accelerator</vt:lpstr>
      <vt:lpstr>Συγκρούοντας πυρήνες μολύβδου πολύ υψηλής ενέργειας... </vt:lpstr>
      <vt:lpstr>ALICE : A Large Ion Collider Experiment</vt:lpstr>
      <vt:lpstr>PowerPoint Presentation</vt:lpstr>
      <vt:lpstr>PowerPoint Presentation</vt:lpstr>
      <vt:lpstr>ALICE : 18 διαφορετικά ανιχνευτικά συστήματα </vt:lpstr>
      <vt:lpstr>… και μερικοί πιο εξειδικευμένοι ανιχνευτές</vt:lpstr>
      <vt:lpstr>Ανιχνευτές πυριτίου : λειτουργία</vt:lpstr>
      <vt:lpstr>Τime Projection Chamber</vt:lpstr>
      <vt:lpstr>TPC : λειτουργία</vt:lpstr>
      <vt:lpstr>Transition Radiation Detector</vt:lpstr>
      <vt:lpstr>Time of Flight</vt:lpstr>
      <vt:lpstr>PHOS : PHOton Spectrometer</vt:lpstr>
      <vt:lpstr>Επεξεργασία των σημάτων</vt:lpstr>
      <vt:lpstr>PowerPoint Presentation</vt:lpstr>
      <vt:lpstr>Γεωμετρία της σύγκρουσης Pb-Pb</vt:lpstr>
      <vt:lpstr>Γεωμετρία της σύγκρουσης Pb-Pb</vt:lpstr>
      <vt:lpstr>Kinematical variables</vt:lpstr>
      <vt:lpstr>PowerPoint Presentation</vt:lpstr>
      <vt:lpstr>H υψηλότερη θερμοκρασία που δημιούργησε ο άνθρωπος  </vt:lpstr>
      <vt:lpstr>Flow (ροή)</vt:lpstr>
      <vt:lpstr>Ενα τέλειο υγρό στο LHC</vt:lpstr>
      <vt:lpstr>PowerPoint Presentation</vt:lpstr>
      <vt:lpstr>PowerPoint Presentation</vt:lpstr>
      <vt:lpstr>Το μυστήριο του J/Ψ</vt:lpstr>
      <vt:lpstr>Το μυστήριο του J/Ψ</vt:lpstr>
      <vt:lpstr>PowerPoint Presentation</vt:lpstr>
      <vt:lpstr>Πίδακες αδρονίων</vt:lpstr>
      <vt:lpstr>Απόπνιξη των πιδάκων μέσα στο QGP</vt:lpstr>
      <vt:lpstr>Αντί συμπεράσματος</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despina hatzifotiadou</dc:creator>
  <cp:lastModifiedBy>despina hatzifotiadou</cp:lastModifiedBy>
  <cp:revision>103</cp:revision>
  <dcterms:created xsi:type="dcterms:W3CDTF">2015-03-13T00:08:20Z</dcterms:created>
  <dcterms:modified xsi:type="dcterms:W3CDTF">2015-03-17T09:52:57Z</dcterms:modified>
</cp:coreProperties>
</file>