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400" r:id="rId3"/>
    <p:sldId id="402" r:id="rId4"/>
    <p:sldId id="403" r:id="rId5"/>
    <p:sldId id="405" r:id="rId6"/>
    <p:sldId id="406" r:id="rId7"/>
    <p:sldId id="398" r:id="rId8"/>
    <p:sldId id="407" r:id="rId9"/>
    <p:sldId id="408" r:id="rId10"/>
    <p:sldId id="409" r:id="rId11"/>
    <p:sldId id="410" r:id="rId12"/>
    <p:sldId id="412" r:id="rId13"/>
    <p:sldId id="423" r:id="rId14"/>
    <p:sldId id="413" r:id="rId15"/>
    <p:sldId id="421" r:id="rId16"/>
    <p:sldId id="419" r:id="rId17"/>
    <p:sldId id="417" r:id="rId18"/>
    <p:sldId id="418" r:id="rId19"/>
    <p:sldId id="416" r:id="rId20"/>
    <p:sldId id="415" r:id="rId21"/>
    <p:sldId id="414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5B1"/>
    <a:srgbClr val="000099"/>
    <a:srgbClr val="FF9900"/>
    <a:srgbClr val="003399"/>
    <a:srgbClr val="FFCC66"/>
    <a:srgbClr val="FF9966"/>
    <a:srgbClr val="DBE7B6"/>
    <a:srgbClr val="9999FF"/>
    <a:srgbClr val="3333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94" autoAdjust="0"/>
    <p:restoredTop sz="89459" autoAdjust="0"/>
  </p:normalViewPr>
  <p:slideViewPr>
    <p:cSldViewPr snapToGrid="0">
      <p:cViewPr>
        <p:scale>
          <a:sx n="40" d="100"/>
          <a:sy n="40" d="100"/>
        </p:scale>
        <p:origin x="-1878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12"/>
    </p:cViewPr>
  </p:sorterViewPr>
  <p:notesViewPr>
    <p:cSldViewPr snapToGrid="0">
      <p:cViewPr varScale="1">
        <p:scale>
          <a:sx n="86" d="100"/>
          <a:sy n="86" d="100"/>
        </p:scale>
        <p:origin x="-3126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837051618547682"/>
          <c:y val="0.16828970291757009"/>
          <c:w val="0.70513633712452606"/>
          <c:h val="0.56424247587289611"/>
        </c:manualLayout>
      </c:layout>
      <c:scatterChart>
        <c:scatterStyle val="smoothMarker"/>
        <c:varyColors val="0"/>
        <c:ser>
          <c:idx val="0"/>
          <c:order val="0"/>
          <c:tx>
            <c:v>Bare</c:v>
          </c:tx>
          <c:xVal>
            <c:numRef>
              <c:f>abundance_Ba!$A$2:$A$12</c:f>
              <c:numCache>
                <c:formatCode>General</c:formatCode>
                <c:ptCount val="11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  <c:pt idx="5">
                  <c:v>100</c:v>
                </c:pt>
                <c:pt idx="6">
                  <c:v>110</c:v>
                </c:pt>
                <c:pt idx="7">
                  <c:v>120</c:v>
                </c:pt>
                <c:pt idx="8">
                  <c:v>130</c:v>
                </c:pt>
                <c:pt idx="9">
                  <c:v>140</c:v>
                </c:pt>
                <c:pt idx="10">
                  <c:v>150</c:v>
                </c:pt>
              </c:numCache>
            </c:numRef>
          </c:xVal>
          <c:yVal>
            <c:numRef>
              <c:f>abundance_Ba!$B$2:$B$12</c:f>
              <c:numCache>
                <c:formatCode>0.00E+00</c:formatCode>
                <c:ptCount val="11"/>
                <c:pt idx="0">
                  <c:v>4.3210986903133346E-2</c:v>
                </c:pt>
                <c:pt idx="1">
                  <c:v>0.1031583684922702</c:v>
                </c:pt>
                <c:pt idx="2">
                  <c:v>0.16177059959183462</c:v>
                </c:pt>
                <c:pt idx="3">
                  <c:v>0.21704260504159018</c:v>
                </c:pt>
                <c:pt idx="4">
                  <c:v>0.26812181083284092</c:v>
                </c:pt>
                <c:pt idx="5">
                  <c:v>0.31509311165304377</c:v>
                </c:pt>
                <c:pt idx="6">
                  <c:v>0.35821574599353961</c:v>
                </c:pt>
                <c:pt idx="7">
                  <c:v>0.39755263044392658</c:v>
                </c:pt>
                <c:pt idx="8">
                  <c:v>0.43356063814122853</c:v>
                </c:pt>
                <c:pt idx="9">
                  <c:v>0.46646764633800819</c:v>
                </c:pt>
                <c:pt idx="10">
                  <c:v>0.49663429693895317</c:v>
                </c:pt>
              </c:numCache>
            </c:numRef>
          </c:yVal>
          <c:smooth val="1"/>
        </c:ser>
        <c:ser>
          <c:idx val="1"/>
          <c:order val="1"/>
          <c:tx>
            <c:v>H-like</c:v>
          </c:tx>
          <c:xVal>
            <c:numRef>
              <c:f>abundance_Ba!$A$2:$A$12</c:f>
              <c:numCache>
                <c:formatCode>General</c:formatCode>
                <c:ptCount val="11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  <c:pt idx="5">
                  <c:v>100</c:v>
                </c:pt>
                <c:pt idx="6">
                  <c:v>110</c:v>
                </c:pt>
                <c:pt idx="7">
                  <c:v>120</c:v>
                </c:pt>
                <c:pt idx="8">
                  <c:v>130</c:v>
                </c:pt>
                <c:pt idx="9">
                  <c:v>140</c:v>
                </c:pt>
                <c:pt idx="10">
                  <c:v>150</c:v>
                </c:pt>
              </c:numCache>
            </c:numRef>
          </c:xVal>
          <c:yVal>
            <c:numRef>
              <c:f>abundance_Ba!$C$2:$C$12</c:f>
              <c:numCache>
                <c:formatCode>0.00E+00</c:formatCode>
                <c:ptCount val="11"/>
                <c:pt idx="0">
                  <c:v>0.66535520760978073</c:v>
                </c:pt>
                <c:pt idx="1">
                  <c:v>0.67670880847129811</c:v>
                </c:pt>
                <c:pt idx="2">
                  <c:v>0.66689104321531834</c:v>
                </c:pt>
                <c:pt idx="3">
                  <c:v>0.64648794945879828</c:v>
                </c:pt>
                <c:pt idx="4">
                  <c:v>0.62118412769051645</c:v>
                </c:pt>
                <c:pt idx="5">
                  <c:v>0.59365619772433365</c:v>
                </c:pt>
                <c:pt idx="6">
                  <c:v>0.56566532156891736</c:v>
                </c:pt>
                <c:pt idx="7">
                  <c:v>0.53828496454887287</c:v>
                </c:pt>
                <c:pt idx="8">
                  <c:v>0.51178645038103454</c:v>
                </c:pt>
                <c:pt idx="9">
                  <c:v>0.48656956700892795</c:v>
                </c:pt>
                <c:pt idx="10">
                  <c:v>0.46272865383511863</c:v>
                </c:pt>
              </c:numCache>
            </c:numRef>
          </c:yVal>
          <c:smooth val="1"/>
        </c:ser>
        <c:ser>
          <c:idx val="2"/>
          <c:order val="2"/>
          <c:tx>
            <c:v>He-like</c:v>
          </c:tx>
          <c:marker>
            <c:spPr>
              <a:ln>
                <a:solidFill>
                  <a:srgbClr val="72AF2F"/>
                </a:solidFill>
              </a:ln>
            </c:spPr>
          </c:marker>
          <c:xVal>
            <c:numRef>
              <c:f>abundance_Ba!$A$2:$A$12</c:f>
              <c:numCache>
                <c:formatCode>General</c:formatCode>
                <c:ptCount val="11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  <c:pt idx="4">
                  <c:v>90</c:v>
                </c:pt>
                <c:pt idx="5">
                  <c:v>100</c:v>
                </c:pt>
                <c:pt idx="6">
                  <c:v>110</c:v>
                </c:pt>
                <c:pt idx="7">
                  <c:v>120</c:v>
                </c:pt>
                <c:pt idx="8">
                  <c:v>130</c:v>
                </c:pt>
                <c:pt idx="9">
                  <c:v>140</c:v>
                </c:pt>
                <c:pt idx="10">
                  <c:v>150</c:v>
                </c:pt>
              </c:numCache>
            </c:numRef>
          </c:xVal>
          <c:yVal>
            <c:numRef>
              <c:f>abundance_Ba!$D$2:$D$12</c:f>
              <c:numCache>
                <c:formatCode>0.00E+00</c:formatCode>
                <c:ptCount val="11"/>
                <c:pt idx="0">
                  <c:v>0.26821555841388739</c:v>
                </c:pt>
                <c:pt idx="1">
                  <c:v>0.20692509175524917</c:v>
                </c:pt>
                <c:pt idx="2">
                  <c:v>0.16319975008446294</c:v>
                </c:pt>
                <c:pt idx="3">
                  <c:v>0.13116052245639948</c:v>
                </c:pt>
                <c:pt idx="4">
                  <c:v>0.10707452567770516</c:v>
                </c:pt>
                <c:pt idx="5">
                  <c:v>8.8693856844309582E-2</c:v>
                </c:pt>
                <c:pt idx="6">
                  <c:v>7.426247938244343E-2</c:v>
                </c:pt>
                <c:pt idx="7">
                  <c:v>6.2783237036137127E-2</c:v>
                </c:pt>
                <c:pt idx="8">
                  <c:v>5.3606286477471385E-2</c:v>
                </c:pt>
                <c:pt idx="9">
                  <c:v>4.6154570944637145E-2</c:v>
                </c:pt>
                <c:pt idx="10">
                  <c:v>4.0003576090456926E-2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950080"/>
        <c:axId val="109963136"/>
      </c:scatterChart>
      <c:valAx>
        <c:axId val="109950080"/>
        <c:scaling>
          <c:orientation val="minMax"/>
          <c:min val="4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Electron</a:t>
                </a:r>
                <a:r>
                  <a:rPr lang="en-GB" sz="1400" baseline="0"/>
                  <a:t> energy, [keV]</a:t>
                </a:r>
                <a:endParaRPr lang="en-GB" sz="1400"/>
              </a:p>
            </c:rich>
          </c:tx>
          <c:layout>
            <c:manualLayout>
              <c:xMode val="edge"/>
              <c:yMode val="edge"/>
              <c:x val="0.31377971914094682"/>
              <c:y val="0.8320843632694747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9963136"/>
        <c:crosses val="autoZero"/>
        <c:crossBetween val="midCat"/>
        <c:majorUnit val="30"/>
      </c:valAx>
      <c:valAx>
        <c:axId val="1099631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Charge</a:t>
                </a:r>
                <a:r>
                  <a:rPr lang="en-GB" sz="1400" baseline="0"/>
                  <a:t> state abundance</a:t>
                </a:r>
                <a:endParaRPr lang="en-GB" sz="1400"/>
              </a:p>
            </c:rich>
          </c:tx>
          <c:layout>
            <c:manualLayout>
              <c:xMode val="edge"/>
              <c:yMode val="edge"/>
              <c:x val="7.1216608872796017E-2"/>
              <c:y val="0.13306724767944472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9950080"/>
        <c:crosses val="autoZero"/>
        <c:crossBetween val="midCat"/>
        <c:majorUnit val="0.2"/>
      </c:valAx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16547897694428915"/>
          <c:y val="2.8900300505914994E-2"/>
          <c:w val="0.75021658213687392"/>
          <c:h val="8.5761497204153825E-2"/>
        </c:manualLayout>
      </c:layout>
      <c:overlay val="1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 w="12700"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Current density required for 1 Hz rep rate </a:t>
            </a:r>
          </a:p>
        </c:rich>
      </c:tx>
      <c:layout>
        <c:manualLayout>
          <c:xMode val="edge"/>
          <c:yMode val="edge"/>
          <c:x val="0.23080892554357194"/>
          <c:y val="2.1925314523600248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Current density</c:v>
          </c:tx>
          <c:xVal>
            <c:numRef>
              <c:f>density_U!$A$3:$A$92</c:f>
              <c:numCache>
                <c:formatCode>General</c:formatCode>
                <c:ptCount val="9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</c:numCache>
            </c:numRef>
          </c:xVal>
          <c:yVal>
            <c:numRef>
              <c:f>density_U!$B$3:$B$92</c:f>
              <c:numCache>
                <c:formatCode>0.00E+00</c:formatCode>
                <c:ptCount val="90"/>
                <c:pt idx="0">
                  <c:v>3.7226617031177293E-2</c:v>
                </c:pt>
                <c:pt idx="1">
                  <c:v>0.10998696264281894</c:v>
                </c:pt>
                <c:pt idx="2">
                  <c:v>0.21890459368434376</c:v>
                </c:pt>
                <c:pt idx="3">
                  <c:v>0.38183738390837629</c:v>
                </c:pt>
                <c:pt idx="4">
                  <c:v>0.5952845557333496</c:v>
                </c:pt>
                <c:pt idx="5">
                  <c:v>0.86141895360427434</c:v>
                </c:pt>
                <c:pt idx="6">
                  <c:v>1.1823174694486385</c:v>
                </c:pt>
                <c:pt idx="7">
                  <c:v>1.5957541619550983</c:v>
                </c:pt>
                <c:pt idx="8">
                  <c:v>2.0732235740708846</c:v>
                </c:pt>
                <c:pt idx="9">
                  <c:v>2.6056694975317831</c:v>
                </c:pt>
                <c:pt idx="10">
                  <c:v>3.2076258556958157</c:v>
                </c:pt>
                <c:pt idx="11">
                  <c:v>3.9023718391955984</c:v>
                </c:pt>
                <c:pt idx="12">
                  <c:v>4.6952360611975807</c:v>
                </c:pt>
                <c:pt idx="13">
                  <c:v>5.5971526339146047</c:v>
                </c:pt>
                <c:pt idx="14">
                  <c:v>6.6463329617834566</c:v>
                </c:pt>
                <c:pt idx="15">
                  <c:v>7.8057532516385288</c:v>
                </c:pt>
                <c:pt idx="16">
                  <c:v>9.0816703170292783</c:v>
                </c:pt>
                <c:pt idx="17">
                  <c:v>10.481495338901544</c:v>
                </c:pt>
                <c:pt idx="18">
                  <c:v>12.012595817370443</c:v>
                </c:pt>
                <c:pt idx="19">
                  <c:v>13.684661863979283</c:v>
                </c:pt>
                <c:pt idx="20">
                  <c:v>15.537156943289229</c:v>
                </c:pt>
                <c:pt idx="21">
                  <c:v>17.551002128940585</c:v>
                </c:pt>
                <c:pt idx="22">
                  <c:v>19.736495913942633</c:v>
                </c:pt>
                <c:pt idx="23">
                  <c:v>22.105462452290279</c:v>
                </c:pt>
                <c:pt idx="24">
                  <c:v>24.699916806108991</c:v>
                </c:pt>
                <c:pt idx="25">
                  <c:v>27.491263630951977</c:v>
                </c:pt>
                <c:pt idx="26">
                  <c:v>30.492576705422056</c:v>
                </c:pt>
                <c:pt idx="27">
                  <c:v>33.717732923926391</c:v>
                </c:pt>
                <c:pt idx="28">
                  <c:v>37.209657847540534</c:v>
                </c:pt>
                <c:pt idx="29">
                  <c:v>40.954976199600452</c:v>
                </c:pt>
                <c:pt idx="30">
                  <c:v>44.981146305287417</c:v>
                </c:pt>
                <c:pt idx="31">
                  <c:v>49.286851364490865</c:v>
                </c:pt>
                <c:pt idx="32">
                  <c:v>54.27282830434752</c:v>
                </c:pt>
                <c:pt idx="33">
                  <c:v>59.678233709752924</c:v>
                </c:pt>
                <c:pt idx="34">
                  <c:v>65.532606194202245</c:v>
                </c:pt>
                <c:pt idx="35">
                  <c:v>71.869239857568587</c:v>
                </c:pt>
                <c:pt idx="36">
                  <c:v>78.724424090644845</c:v>
                </c:pt>
                <c:pt idx="37">
                  <c:v>86.138696565158284</c:v>
                </c:pt>
                <c:pt idx="38">
                  <c:v>94.154728629286552</c:v>
                </c:pt>
                <c:pt idx="39">
                  <c:v>102.81742489349877</c:v>
                </c:pt>
                <c:pt idx="40">
                  <c:v>112.20158911637267</c:v>
                </c:pt>
                <c:pt idx="41">
                  <c:v>122.34100609989612</c:v>
                </c:pt>
                <c:pt idx="42">
                  <c:v>133.29991020948518</c:v>
                </c:pt>
                <c:pt idx="43">
                  <c:v>145.15176206133702</c:v>
                </c:pt>
                <c:pt idx="44">
                  <c:v>157.97227488184984</c:v>
                </c:pt>
                <c:pt idx="45">
                  <c:v>171.84911790006316</c:v>
                </c:pt>
                <c:pt idx="46">
                  <c:v>186.54149622880516</c:v>
                </c:pt>
                <c:pt idx="47">
                  <c:v>202.30504302683471</c:v>
                </c:pt>
                <c:pt idx="48">
                  <c:v>219.23984404292275</c:v>
                </c:pt>
                <c:pt idx="49">
                  <c:v>237.45063393593435</c:v>
                </c:pt>
                <c:pt idx="50">
                  <c:v>257.05607444567579</c:v>
                </c:pt>
                <c:pt idx="51">
                  <c:v>278.19493030510239</c:v>
                </c:pt>
                <c:pt idx="52">
                  <c:v>301.15704281945375</c:v>
                </c:pt>
                <c:pt idx="53">
                  <c:v>325.98248890168804</c:v>
                </c:pt>
                <c:pt idx="54">
                  <c:v>352.87776541874973</c:v>
                </c:pt>
                <c:pt idx="55">
                  <c:v>382.08017461750865</c:v>
                </c:pt>
                <c:pt idx="56">
                  <c:v>413.52671549801181</c:v>
                </c:pt>
                <c:pt idx="57">
                  <c:v>447.63458162463724</c:v>
                </c:pt>
                <c:pt idx="58">
                  <c:v>484.73172978137274</c:v>
                </c:pt>
                <c:pt idx="59">
                  <c:v>525.21755974088694</c:v>
                </c:pt>
                <c:pt idx="60">
                  <c:v>570.51767299117</c:v>
                </c:pt>
                <c:pt idx="61">
                  <c:v>620.11469716971931</c:v>
                </c:pt>
                <c:pt idx="62">
                  <c:v>674.37037706120793</c:v>
                </c:pt>
                <c:pt idx="63">
                  <c:v>734.11645622476283</c:v>
                </c:pt>
                <c:pt idx="64">
                  <c:v>807.14247174279103</c:v>
                </c:pt>
                <c:pt idx="65">
                  <c:v>886.58636449353583</c:v>
                </c:pt>
                <c:pt idx="66">
                  <c:v>973.21332713565823</c:v>
                </c:pt>
                <c:pt idx="67">
                  <c:v>1068.0000569934782</c:v>
                </c:pt>
                <c:pt idx="68">
                  <c:v>1172.031266356287</c:v>
                </c:pt>
                <c:pt idx="69">
                  <c:v>1286.7266068580791</c:v>
                </c:pt>
                <c:pt idx="70">
                  <c:v>1414.4201423728437</c:v>
                </c:pt>
                <c:pt idx="71">
                  <c:v>1556.3899737836689</c:v>
                </c:pt>
                <c:pt idx="72">
                  <c:v>1715.2777592851585</c:v>
                </c:pt>
                <c:pt idx="73">
                  <c:v>1894.4089728991307</c:v>
                </c:pt>
                <c:pt idx="74">
                  <c:v>2092.5759285592744</c:v>
                </c:pt>
                <c:pt idx="75">
                  <c:v>2317.8963059709063</c:v>
                </c:pt>
                <c:pt idx="76">
                  <c:v>2577.2996782147457</c:v>
                </c:pt>
                <c:pt idx="77">
                  <c:v>2880.789814785307</c:v>
                </c:pt>
                <c:pt idx="78">
                  <c:v>3250.4755818832737</c:v>
                </c:pt>
                <c:pt idx="79">
                  <c:v>3695.414402795398</c:v>
                </c:pt>
                <c:pt idx="80">
                  <c:v>4239.2621254330588</c:v>
                </c:pt>
                <c:pt idx="81">
                  <c:v>4941.3244334628971</c:v>
                </c:pt>
                <c:pt idx="82">
                  <c:v>5994.6489890916</c:v>
                </c:pt>
                <c:pt idx="83">
                  <c:v>7251.5225161929347</c:v>
                </c:pt>
                <c:pt idx="84">
                  <c:v>8787.0311534290195</c:v>
                </c:pt>
                <c:pt idx="85">
                  <c:v>10733.266404615006</c:v>
                </c:pt>
                <c:pt idx="86">
                  <c:v>13395.053128953719</c:v>
                </c:pt>
                <c:pt idx="87">
                  <c:v>17048.855366907588</c:v>
                </c:pt>
                <c:pt idx="88">
                  <c:v>22526.431539451238</c:v>
                </c:pt>
                <c:pt idx="89">
                  <c:v>33425.614100759136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386560"/>
        <c:axId val="109618304"/>
      </c:scatterChart>
      <c:valAx>
        <c:axId val="108386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Uranium</a:t>
                </a:r>
                <a:r>
                  <a:rPr lang="en-GB" sz="1400" baseline="0"/>
                  <a:t> charge state</a:t>
                </a:r>
                <a:endParaRPr lang="en-GB" sz="1400"/>
              </a:p>
            </c:rich>
          </c:tx>
          <c:layout>
            <c:manualLayout>
              <c:xMode val="edge"/>
              <c:yMode val="edge"/>
              <c:x val="0.33857037197033663"/>
              <c:y val="0.871601205228169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9618304"/>
        <c:crosses val="autoZero"/>
        <c:crossBetween val="midCat"/>
      </c:valAx>
      <c:valAx>
        <c:axId val="109618304"/>
        <c:scaling>
          <c:logBase val="1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Current</a:t>
                </a:r>
                <a:r>
                  <a:rPr lang="en-GB" sz="1400" baseline="0"/>
                  <a:t> density A/cm</a:t>
                </a:r>
                <a:r>
                  <a:rPr lang="en-GB" sz="1400" baseline="30000"/>
                  <a:t>2</a:t>
                </a:r>
              </a:p>
            </c:rich>
          </c:tx>
          <c:layout>
            <c:manualLayout>
              <c:xMode val="edge"/>
              <c:yMode val="edge"/>
              <c:x val="1.3645244795467821E-2"/>
              <c:y val="0.22031067703660123"/>
            </c:manualLayout>
          </c:layout>
          <c:overlay val="0"/>
        </c:title>
        <c:numFmt formatCode="0.E+0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838656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4785728706988551E-2"/>
          <c:y val="2.0220950642039312E-2"/>
          <c:w val="0.74540497822387586"/>
          <c:h val="0.91490632167463071"/>
        </c:manualLayout>
      </c:layout>
      <c:bubbleChart>
        <c:varyColors val="0"/>
        <c:ser>
          <c:idx val="0"/>
          <c:order val="0"/>
          <c:tx>
            <c:strRef>
              <c:f>Sheet1!$D$6</c:f>
              <c:strCache>
                <c:ptCount val="1"/>
                <c:pt idx="0">
                  <c:v>REX</c:v>
                </c:pt>
              </c:strCache>
            </c:strRef>
          </c:tx>
          <c:invertIfNegative val="0"/>
          <c:dLbls>
            <c:dLblPos val="t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Sheet1!$E$6</c:f>
              <c:numCache>
                <c:formatCode>General</c:formatCode>
                <c:ptCount val="1"/>
                <c:pt idx="0">
                  <c:v>5000</c:v>
                </c:pt>
              </c:numCache>
            </c:numRef>
          </c:xVal>
          <c:yVal>
            <c:numRef>
              <c:f>Sheet1!$F$6</c:f>
              <c:numCache>
                <c:formatCode>General</c:formatCode>
                <c:ptCount val="1"/>
                <c:pt idx="0">
                  <c:v>200</c:v>
                </c:pt>
              </c:numCache>
            </c:numRef>
          </c:yVal>
          <c:bubbleSize>
            <c:numRef>
              <c:f>Sheet1!$G$6</c:f>
              <c:numCache>
                <c:formatCode>General</c:formatCode>
                <c:ptCount val="1"/>
                <c:pt idx="0">
                  <c:v>0.2</c:v>
                </c:pt>
              </c:numCache>
            </c:numRef>
          </c:bubbleSize>
          <c:bubble3D val="0"/>
        </c:ser>
        <c:ser>
          <c:idx val="3"/>
          <c:order val="1"/>
          <c:tx>
            <c:strRef>
              <c:f>Sheet1!$D$9</c:f>
              <c:strCache>
                <c:ptCount val="1"/>
                <c:pt idx="0">
                  <c:v>LLNL rep† 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Pos val="b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Sheet1!$E$9</c:f>
              <c:numCache>
                <c:formatCode>General</c:formatCode>
                <c:ptCount val="1"/>
                <c:pt idx="0">
                  <c:v>210000</c:v>
                </c:pt>
              </c:numCache>
            </c:numRef>
          </c:xVal>
          <c:yVal>
            <c:numRef>
              <c:f>Sheet1!$F$9</c:f>
              <c:numCache>
                <c:formatCode>General</c:formatCode>
                <c:ptCount val="1"/>
                <c:pt idx="0">
                  <c:v>5200</c:v>
                </c:pt>
              </c:numCache>
            </c:numRef>
          </c:yVal>
          <c:bubbleSize>
            <c:numRef>
              <c:f>Sheet1!$G$9</c:f>
              <c:numCache>
                <c:formatCode>General</c:formatCode>
                <c:ptCount val="1"/>
                <c:pt idx="0">
                  <c:v>0.2</c:v>
                </c:pt>
              </c:numCache>
            </c:numRef>
          </c:bubbleSize>
          <c:bubble3D val="0"/>
        </c:ser>
        <c:ser>
          <c:idx val="4"/>
          <c:order val="2"/>
          <c:tx>
            <c:strRef>
              <c:f>Sheet1!$D$10</c:f>
              <c:strCache>
                <c:ptCount val="1"/>
                <c:pt idx="0">
                  <c:v>MSU rep*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1.7281064465872246E-2"/>
                  <c:y val="-2.6985974579264549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t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Sheet1!$E$10</c:f>
              <c:numCache>
                <c:formatCode>General</c:formatCode>
                <c:ptCount val="1"/>
                <c:pt idx="0">
                  <c:v>20000</c:v>
                </c:pt>
              </c:numCache>
            </c:numRef>
          </c:xVal>
          <c:yVal>
            <c:numRef>
              <c:f>Sheet1!$F$10</c:f>
              <c:numCache>
                <c:formatCode>General</c:formatCode>
                <c:ptCount val="1"/>
                <c:pt idx="0">
                  <c:v>640</c:v>
                </c:pt>
              </c:numCache>
            </c:numRef>
          </c:yVal>
          <c:bubbleSize>
            <c:numRef>
              <c:f>Sheet1!$G$10</c:f>
              <c:numCache>
                <c:formatCode>General</c:formatCode>
                <c:ptCount val="1"/>
                <c:pt idx="0">
                  <c:v>0.8</c:v>
                </c:pt>
              </c:numCache>
            </c:numRef>
          </c:bubbleSize>
          <c:bubble3D val="0"/>
        </c:ser>
        <c:ser>
          <c:idx val="5"/>
          <c:order val="3"/>
          <c:tx>
            <c:strRef>
              <c:f>Sheet1!$D$11</c:f>
              <c:strCache>
                <c:ptCount val="1"/>
                <c:pt idx="0">
                  <c:v>Titan est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5.2786391005937093E-2"/>
                  <c:y val="2.7605027632415565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Sheet1!$E$11</c:f>
              <c:numCache>
                <c:formatCode>General</c:formatCode>
                <c:ptCount val="1"/>
                <c:pt idx="0">
                  <c:v>25000</c:v>
                </c:pt>
              </c:numCache>
            </c:numRef>
          </c:xVal>
          <c:yVal>
            <c:numRef>
              <c:f>Sheet1!$F$11</c:f>
              <c:numCache>
                <c:formatCode>General</c:formatCode>
                <c:ptCount val="1"/>
                <c:pt idx="0">
                  <c:v>2000</c:v>
                </c:pt>
              </c:numCache>
            </c:numRef>
          </c:yVal>
          <c:bubbleSize>
            <c:numRef>
              <c:f>Sheet1!$G$11</c:f>
              <c:numCache>
                <c:formatCode>General</c:formatCode>
                <c:ptCount val="1"/>
                <c:pt idx="0">
                  <c:v>0.2</c:v>
                </c:pt>
              </c:numCache>
            </c:numRef>
          </c:bubbleSize>
          <c:bubble3D val="0"/>
        </c:ser>
        <c:ser>
          <c:idx val="6"/>
          <c:order val="4"/>
          <c:tx>
            <c:strRef>
              <c:f>Sheet1!$D$12</c:f>
              <c:strCache>
                <c:ptCount val="1"/>
                <c:pt idx="0">
                  <c:v>CARIBU exp*</c:v>
                </c:pt>
              </c:strCache>
            </c:strRef>
          </c:tx>
          <c:spPr>
            <a:solidFill>
              <a:schemeClr val="accent1">
                <a:alpha val="24000"/>
              </a:schemeClr>
            </a:solidFill>
            <a:ln w="6350"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dLblPos val="b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t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Sheet1!$E$12</c:f>
              <c:numCache>
                <c:formatCode>General</c:formatCode>
                <c:ptCount val="1"/>
                <c:pt idx="0">
                  <c:v>5000</c:v>
                </c:pt>
              </c:numCache>
            </c:numRef>
          </c:xVal>
          <c:yVal>
            <c:numRef>
              <c:f>Sheet1!$F$12</c:f>
              <c:numCache>
                <c:formatCode>General</c:formatCode>
                <c:ptCount val="1"/>
                <c:pt idx="0">
                  <c:v>750</c:v>
                </c:pt>
              </c:numCache>
            </c:numRef>
          </c:yVal>
          <c:bubbleSize>
            <c:numRef>
              <c:f>Sheet1!$G$12</c:f>
              <c:numCache>
                <c:formatCode>General</c:formatCode>
                <c:ptCount val="1"/>
                <c:pt idx="0">
                  <c:v>2</c:v>
                </c:pt>
              </c:numCache>
            </c:numRef>
          </c:bubbleSize>
          <c:bubble3D val="0"/>
        </c:ser>
        <c:ser>
          <c:idx val="7"/>
          <c:order val="5"/>
          <c:tx>
            <c:strRef>
              <c:f>Sheet1!$D$14</c:f>
              <c:strCache>
                <c:ptCount val="1"/>
                <c:pt idx="0">
                  <c:v>HEC2 II</c:v>
                </c:pt>
              </c:strCache>
            </c:strRef>
          </c:tx>
          <c:spPr>
            <a:solidFill>
              <a:srgbClr val="FFFF00">
                <a:alpha val="43000"/>
              </a:srgbClr>
            </a:solidFill>
            <a:ln w="12700">
              <a:solidFill>
                <a:schemeClr val="tx1"/>
              </a:solidFill>
            </a:ln>
          </c:spPr>
          <c:invertIfNegative val="0"/>
          <c:dLbls>
            <c:dLblPos val="ctr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Sheet1!$E$14</c:f>
              <c:numCache>
                <c:formatCode>General</c:formatCode>
                <c:ptCount val="1"/>
                <c:pt idx="0">
                  <c:v>150000</c:v>
                </c:pt>
              </c:numCache>
            </c:numRef>
          </c:xVal>
          <c:yVal>
            <c:numRef>
              <c:f>Sheet1!$F$14</c:f>
              <c:numCache>
                <c:formatCode>General</c:formatCode>
                <c:ptCount val="1"/>
                <c:pt idx="0">
                  <c:v>10000</c:v>
                </c:pt>
              </c:numCache>
            </c:numRef>
          </c:yVal>
          <c:bubbleSize>
            <c:numRef>
              <c:f>Sheet1!$G$14</c:f>
              <c:numCache>
                <c:formatCode>General</c:formatCode>
                <c:ptCount val="1"/>
                <c:pt idx="0">
                  <c:v>5</c:v>
                </c:pt>
              </c:numCache>
            </c:numRef>
          </c:bubbleSize>
          <c:bubble3D val="0"/>
        </c:ser>
        <c:ser>
          <c:idx val="1"/>
          <c:order val="6"/>
          <c:tx>
            <c:strRef>
              <c:f>Sheet1!$D$7</c:f>
              <c:strCache>
                <c:ptCount val="1"/>
                <c:pt idx="0">
                  <c:v>RHIC </c:v>
                </c:pt>
              </c:strCache>
            </c:strRef>
          </c:tx>
          <c:spPr>
            <a:solidFill>
              <a:srgbClr val="C00000">
                <a:alpha val="28000"/>
              </a:srgbClr>
            </a:solidFill>
            <a:ln w="6350"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-7.2225356857130829E-2"/>
                  <c:y val="-0.12725865788515567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b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Sheet1!$E$7</c:f>
              <c:numCache>
                <c:formatCode>General</c:formatCode>
                <c:ptCount val="1"/>
                <c:pt idx="0">
                  <c:v>20000</c:v>
                </c:pt>
              </c:numCache>
            </c:numRef>
          </c:xVal>
          <c:yVal>
            <c:numRef>
              <c:f>Sheet1!$F$7</c:f>
              <c:numCache>
                <c:formatCode>General</c:formatCode>
                <c:ptCount val="1"/>
                <c:pt idx="0">
                  <c:v>600</c:v>
                </c:pt>
              </c:numCache>
            </c:numRef>
          </c:yVal>
          <c:bubbleSize>
            <c:numRef>
              <c:f>Sheet1!$G$7</c:f>
              <c:numCache>
                <c:formatCode>General</c:formatCode>
                <c:ptCount val="1"/>
                <c:pt idx="0">
                  <c:v>20</c:v>
                </c:pt>
              </c:numCache>
            </c:numRef>
          </c:bubbleSize>
          <c:bubble3D val="0"/>
        </c:ser>
        <c:ser>
          <c:idx val="11"/>
          <c:order val="7"/>
          <c:tx>
            <c:strRef>
              <c:f>Sheet1!$D$19</c:f>
              <c:strCache>
                <c:ptCount val="1"/>
                <c:pt idx="0">
                  <c:v>HEC2 low</c:v>
                </c:pt>
              </c:strCache>
            </c:strRef>
          </c:tx>
          <c:spPr>
            <a:pattFill prst="ltUpDiag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prstDash val="dash"/>
            </a:ln>
          </c:spPr>
          <c:invertIfNegative val="0"/>
          <c:xVal>
            <c:numRef>
              <c:f>Sheet1!$E$19</c:f>
              <c:numCache>
                <c:formatCode>General</c:formatCode>
                <c:ptCount val="1"/>
                <c:pt idx="0">
                  <c:v>35000</c:v>
                </c:pt>
              </c:numCache>
            </c:numRef>
          </c:xVal>
          <c:yVal>
            <c:numRef>
              <c:f>Sheet1!$F$19</c:f>
              <c:numCache>
                <c:formatCode>General</c:formatCode>
                <c:ptCount val="1"/>
                <c:pt idx="0">
                  <c:v>200</c:v>
                </c:pt>
              </c:numCache>
            </c:numRef>
          </c:yVal>
          <c:bubbleSize>
            <c:numRef>
              <c:f>Sheet1!$G$19</c:f>
              <c:numCache>
                <c:formatCode>General</c:formatCode>
                <c:ptCount val="1"/>
                <c:pt idx="0">
                  <c:v>1.7</c:v>
                </c:pt>
              </c:numCache>
            </c:numRef>
          </c:bubbleSize>
          <c:bubble3D val="0"/>
        </c:ser>
        <c:ser>
          <c:idx val="12"/>
          <c:order val="8"/>
          <c:tx>
            <c:strRef>
              <c:f>Sheet1!$D$20</c:f>
              <c:strCache>
                <c:ptCount val="1"/>
                <c:pt idx="0">
                  <c:v>HEC2 up</c:v>
                </c:pt>
              </c:strCache>
            </c:strRef>
          </c:tx>
          <c:spPr>
            <a:pattFill prst="ltUpDiag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prstDash val="dash"/>
            </a:ln>
          </c:spPr>
          <c:invertIfNegative val="0"/>
          <c:xVal>
            <c:numRef>
              <c:f>Sheet1!$E$20</c:f>
              <c:numCache>
                <c:formatCode>General</c:formatCode>
                <c:ptCount val="1"/>
                <c:pt idx="0">
                  <c:v>35000</c:v>
                </c:pt>
              </c:numCache>
            </c:numRef>
          </c:xVal>
          <c:yVal>
            <c:numRef>
              <c:f>Sheet1!$F$20</c:f>
              <c:numCache>
                <c:formatCode>General</c:formatCode>
                <c:ptCount val="1"/>
                <c:pt idx="0">
                  <c:v>4000</c:v>
                </c:pt>
              </c:numCache>
            </c:numRef>
          </c:yVal>
          <c:bubbleSize>
            <c:numRef>
              <c:f>Sheet1!$G$20</c:f>
              <c:numCache>
                <c:formatCode>General</c:formatCode>
                <c:ptCount val="1"/>
                <c:pt idx="0">
                  <c:v>1.7</c:v>
                </c:pt>
              </c:numCache>
            </c:numRef>
          </c:bubbleSize>
          <c:bubble3D val="0"/>
        </c:ser>
        <c:ser>
          <c:idx val="2"/>
          <c:order val="9"/>
          <c:tx>
            <c:strRef>
              <c:f>Sheet1!$D$21</c:f>
              <c:strCache>
                <c:ptCount val="1"/>
                <c:pt idx="0">
                  <c:v>HEC2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75000"/>
                </a:schemeClr>
              </a:solidFill>
            </a:ln>
          </c:spPr>
          <c:invertIfNegative val="0"/>
          <c:xVal>
            <c:numRef>
              <c:f>Sheet1!$E$21</c:f>
              <c:numCache>
                <c:formatCode>General</c:formatCode>
                <c:ptCount val="1"/>
                <c:pt idx="0">
                  <c:v>60000</c:v>
                </c:pt>
              </c:numCache>
            </c:numRef>
          </c:xVal>
          <c:yVal>
            <c:numRef>
              <c:f>Sheet1!$F$21</c:f>
              <c:numCache>
                <c:formatCode>General</c:formatCode>
                <c:ptCount val="1"/>
                <c:pt idx="0">
                  <c:v>10000</c:v>
                </c:pt>
              </c:numCache>
            </c:numRef>
          </c:yVal>
          <c:bubbleSize>
            <c:numRef>
              <c:f>Sheet1!$G$21</c:f>
              <c:numCache>
                <c:formatCode>General</c:formatCode>
                <c:ptCount val="1"/>
                <c:pt idx="0">
                  <c:v>4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36444032"/>
        <c:axId val="36462592"/>
      </c:bubbleChart>
      <c:valAx>
        <c:axId val="36444032"/>
        <c:scaling>
          <c:logBase val="10"/>
          <c:orientation val="minMax"/>
          <c:max val="250000"/>
          <c:min val="100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Electron</a:t>
                </a:r>
                <a:r>
                  <a:rPr lang="en-GB" sz="1400" baseline="0"/>
                  <a:t> beam energy, eV</a:t>
                </a:r>
                <a:endParaRPr lang="en-GB" sz="1400"/>
              </a:p>
            </c:rich>
          </c:tx>
          <c:layout>
            <c:manualLayout>
              <c:xMode val="edge"/>
              <c:yMode val="edge"/>
              <c:x val="0.66882655449745665"/>
              <c:y val="0.82565205682223286"/>
            </c:manualLayout>
          </c:layout>
          <c:overlay val="0"/>
        </c:title>
        <c:numFmt formatCode="0.0E+00" sourceLinked="0"/>
        <c:majorTickMark val="out"/>
        <c:min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6462592"/>
        <c:crosses val="autoZero"/>
        <c:crossBetween val="midCat"/>
      </c:valAx>
      <c:valAx>
        <c:axId val="36462592"/>
        <c:scaling>
          <c:logBase val="10"/>
          <c:orientation val="minMax"/>
          <c:max val="15000"/>
          <c:min val="150"/>
        </c:scaling>
        <c:delete val="0"/>
        <c:axPos val="l"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600"/>
                  <a:t>Current density, A/cm</a:t>
                </a:r>
                <a:r>
                  <a:rPr lang="en-GB" sz="1600" baseline="30000"/>
                  <a:t>2</a:t>
                </a:r>
              </a:p>
            </c:rich>
          </c:tx>
          <c:layout>
            <c:manualLayout>
              <c:xMode val="edge"/>
              <c:yMode val="edge"/>
              <c:x val="8.9892994144962646E-3"/>
              <c:y val="0.22377181113230413"/>
            </c:manualLayout>
          </c:layout>
          <c:overlay val="0"/>
        </c:title>
        <c:numFmt formatCode="General" sourceLinked="1"/>
        <c:majorTickMark val="out"/>
        <c:minorTickMark val="in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6444032"/>
        <c:crosses val="autoZero"/>
        <c:crossBetween val="midCat"/>
        <c:majorUnit val="10"/>
      </c:valAx>
    </c:plotArea>
    <c:legend>
      <c:legendPos val="r"/>
      <c:layout>
        <c:manualLayout>
          <c:xMode val="edge"/>
          <c:yMode val="edge"/>
          <c:x val="0.8607841712093679"/>
          <c:y val="1.5627829130054394E-2"/>
          <c:w val="0.1248223168753492"/>
          <c:h val="0.49918325426712967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0.08868</cdr:x>
      <cdr:y>0.59286</cdr:y>
    </cdr:from>
    <cdr:to>
      <cdr:x>0.27561</cdr:x>
      <cdr:y>0.64302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68660" y="2727509"/>
          <a:ext cx="1620246" cy="230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>
              <a:solidFill>
                <a:schemeClr val="bg1">
                  <a:lumMod val="50000"/>
                </a:schemeClr>
              </a:solidFill>
            </a:rPr>
            <a:t>Immersed gun limit</a:t>
          </a:r>
        </a:p>
      </cdr:txBody>
    </cdr:sp>
  </cdr:relSizeAnchor>
  <cdr:relSizeAnchor xmlns:cdr="http://schemas.openxmlformats.org/drawingml/2006/chartDrawing">
    <cdr:from>
      <cdr:x>0.08868</cdr:x>
      <cdr:y>0.59286</cdr:y>
    </cdr:from>
    <cdr:to>
      <cdr:x>0.27561</cdr:x>
      <cdr:y>0.64302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768660" y="2727509"/>
          <a:ext cx="1620246" cy="230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>
              <a:solidFill>
                <a:schemeClr val="bg1">
                  <a:lumMod val="50000"/>
                </a:schemeClr>
              </a:solidFill>
            </a:rPr>
            <a:t>Immersed gun limit</a:t>
          </a:r>
        </a:p>
      </cdr:txBody>
    </cdr:sp>
  </cdr:relSizeAnchor>
  <cdr:relSizeAnchor xmlns:cdr="http://schemas.openxmlformats.org/drawingml/2006/chartDrawing">
    <cdr:from>
      <cdr:x>0.08868</cdr:x>
      <cdr:y>0.59286</cdr:y>
    </cdr:from>
    <cdr:to>
      <cdr:x>0.27561</cdr:x>
      <cdr:y>0.64302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768660" y="2727509"/>
          <a:ext cx="1620246" cy="230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>
              <a:solidFill>
                <a:schemeClr val="bg1">
                  <a:lumMod val="50000"/>
                </a:schemeClr>
              </a:solidFill>
            </a:rPr>
            <a:t>Immersed gun limit</a:t>
          </a:r>
        </a:p>
      </cdr:txBody>
    </cdr:sp>
  </cdr:relSizeAnchor>
  <cdr:relSizeAnchor xmlns:cdr="http://schemas.openxmlformats.org/drawingml/2006/chartDrawing">
    <cdr:from>
      <cdr:x>0.08868</cdr:x>
      <cdr:y>0.59286</cdr:y>
    </cdr:from>
    <cdr:to>
      <cdr:x>0.27561</cdr:x>
      <cdr:y>0.64302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768660" y="2727509"/>
          <a:ext cx="1620246" cy="230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>
              <a:solidFill>
                <a:schemeClr val="bg1">
                  <a:lumMod val="50000"/>
                </a:schemeClr>
              </a:solidFill>
            </a:rPr>
            <a:t>Immersed gun limit</a:t>
          </a:r>
        </a:p>
      </cdr:txBody>
    </cdr:sp>
  </cdr:relSizeAnchor>
  <cdr:relSizeAnchor xmlns:cdr="http://schemas.openxmlformats.org/drawingml/2006/chartDrawing">
    <cdr:from>
      <cdr:x>0.57636</cdr:x>
      <cdr:y>0.31884</cdr:y>
    </cdr:from>
    <cdr:to>
      <cdr:x>0.57636</cdr:x>
      <cdr:y>0.83023</cdr:y>
    </cdr:to>
    <cdr:cxnSp macro="">
      <cdr:nvCxnSpPr>
        <cdr:cNvPr id="13" name="Straight Arrow Connector 12"/>
        <cdr:cNvCxnSpPr/>
      </cdr:nvCxnSpPr>
      <cdr:spPr>
        <a:xfrm xmlns:a="http://schemas.openxmlformats.org/drawingml/2006/main" flipV="1">
          <a:off x="5132998" y="1466847"/>
          <a:ext cx="0" cy="2352688"/>
        </a:xfrm>
        <a:prstGeom xmlns:a="http://schemas.openxmlformats.org/drawingml/2006/main" prst="straightConnector1">
          <a:avLst/>
        </a:prstGeom>
        <a:ln xmlns:a="http://schemas.openxmlformats.org/drawingml/2006/main"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0.62139</cdr:x>
      <cdr:y>0.06625</cdr:y>
    </cdr:from>
    <cdr:to>
      <cdr:x>0.6877</cdr:x>
      <cdr:y>0.12836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534025" y="304800"/>
          <a:ext cx="590550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fld id="{BAAE0270-0167-4C90-932D-9BAF4F760B95}" type="TxLink">
            <a:rPr lang="en-US" sz="1100" b="0" i="0" u="none" strike="noStrike">
              <a:solidFill>
                <a:srgbClr val="000000"/>
              </a:solidFill>
              <a:latin typeface="Calibri"/>
            </a:rPr>
            <a:pPr/>
            <a:t>HEC2</a:t>
          </a:fld>
          <a:endParaRPr lang="en-GB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815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 since 2012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Time to deliver - present status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REXEBIS charge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breeding times for a selection of elements of relevance for TSR@ISOLDE experiments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A/q&lt;3.5 required for 10 MeV/u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ym typeface="Wingdings"/>
              </a:rPr>
              <a:t> </a:t>
            </a:r>
            <a:r>
              <a:rPr lang="en-US" sz="2800" dirty="0" smtClean="0"/>
              <a:t>REXEBIS charge breeder capable of producing sufficiently low A/q (or beam rigidity for &lt; 10MeV/u) for most elements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494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External magnetic coil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953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Two different mechanical implementations of the electron</a:t>
            </a:r>
            <a:r>
              <a:rPr lang="en-GB" baseline="0" dirty="0" smtClean="0"/>
              <a:t> gun</a:t>
            </a:r>
            <a:endParaRPr lang="en-GB" dirty="0" smtClean="0"/>
          </a:p>
          <a:p>
            <a:r>
              <a:rPr lang="en-GB" dirty="0" smtClean="0"/>
              <a:t>Will start involving specialists</a:t>
            </a:r>
            <a:r>
              <a:rPr lang="en-GB" baseline="0" dirty="0" smtClean="0"/>
              <a:t> from CERN group in June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71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Already started the development work, ahead of schedule</a:t>
            </a:r>
            <a:r>
              <a:rPr lang="en-GB" baseline="0" dirty="0" smtClean="0"/>
              <a:t> for the moment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190 </a:t>
            </a:r>
            <a:r>
              <a:rPr lang="en-US" dirty="0" err="1" smtClean="0"/>
              <a:t>kCHF</a:t>
            </a:r>
            <a:r>
              <a:rPr lang="en-US" dirty="0" smtClean="0"/>
              <a:t> </a:t>
            </a:r>
            <a:r>
              <a:rPr lang="en-US" dirty="0" err="1" smtClean="0"/>
              <a:t>manpower+materials</a:t>
            </a:r>
            <a:r>
              <a:rPr lang="en-US" dirty="0" smtClean="0"/>
              <a:t> (CERN Knowledge Transfer grant)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18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HEC2 more difficult than</a:t>
            </a:r>
            <a:r>
              <a:rPr lang="en-GB" baseline="0" dirty="0" smtClean="0"/>
              <a:t> BNL thought – maybe not me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31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3050" y="1613942"/>
            <a:ext cx="6987208" cy="1872208"/>
          </a:xfrm>
        </p:spPr>
        <p:txBody>
          <a:bodyPr>
            <a:normAutofit/>
          </a:bodyPr>
          <a:lstStyle/>
          <a:p>
            <a:r>
              <a:rPr lang="en-GB" sz="4400" dirty="0" smtClean="0"/>
              <a:t>Status of the charge breeder upgrade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0852" y="6268376"/>
            <a:ext cx="6400800" cy="432048"/>
          </a:xfrm>
        </p:spPr>
        <p:txBody>
          <a:bodyPr/>
          <a:lstStyle/>
          <a:p>
            <a:r>
              <a:rPr lang="de-DE" b="1" dirty="0" smtClean="0">
                <a:solidFill>
                  <a:srgbClr val="7BBA21"/>
                </a:solidFill>
              </a:rPr>
              <a:t>Fredrik Wenander, TSR workshop 27/4-2015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9615" y="3916740"/>
            <a:ext cx="22068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3399"/>
                </a:solidFill>
              </a:rPr>
              <a:t>Outline</a:t>
            </a:r>
          </a:p>
          <a:p>
            <a:pPr marL="457200" indent="-457200">
              <a:buAutoNum type="arabicPeriod"/>
            </a:pPr>
            <a:r>
              <a:rPr lang="en-US" sz="2000" b="1" dirty="0" smtClean="0">
                <a:solidFill>
                  <a:srgbClr val="003399"/>
                </a:solidFill>
              </a:rPr>
              <a:t>Revise goals</a:t>
            </a:r>
            <a:endParaRPr lang="en-US" sz="2000" b="1" dirty="0">
              <a:solidFill>
                <a:srgbClr val="003399"/>
              </a:solidFill>
            </a:endParaRPr>
          </a:p>
          <a:p>
            <a:pPr marL="457200" indent="-457200">
              <a:buAutoNum type="arabicPeriod"/>
            </a:pPr>
            <a:r>
              <a:rPr lang="en-US" sz="2000" b="1" dirty="0" smtClean="0">
                <a:solidFill>
                  <a:srgbClr val="003399"/>
                </a:solidFill>
              </a:rPr>
              <a:t>HEC</a:t>
            </a:r>
            <a:r>
              <a:rPr lang="en-US" sz="2000" b="1" baseline="30000" dirty="0" smtClean="0">
                <a:solidFill>
                  <a:srgbClr val="003399"/>
                </a:solidFill>
              </a:rPr>
              <a:t>2</a:t>
            </a:r>
            <a:r>
              <a:rPr lang="en-US" sz="2000" b="1" dirty="0" smtClean="0">
                <a:solidFill>
                  <a:srgbClr val="003399"/>
                </a:solidFill>
              </a:rPr>
              <a:t> path</a:t>
            </a:r>
          </a:p>
          <a:p>
            <a:pPr marL="457200" indent="-457200">
              <a:buAutoNum type="arabicPeriod"/>
            </a:pPr>
            <a:r>
              <a:rPr lang="en-US" sz="2000" b="1" dirty="0" err="1" smtClean="0">
                <a:solidFill>
                  <a:srgbClr val="003399"/>
                </a:solidFill>
              </a:rPr>
              <a:t>MedEgun</a:t>
            </a:r>
            <a:r>
              <a:rPr lang="en-US" sz="2000" b="1" dirty="0" smtClean="0">
                <a:solidFill>
                  <a:srgbClr val="003399"/>
                </a:solidFill>
              </a:rPr>
              <a:t> path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6" b="4886"/>
          <a:stretch/>
        </p:blipFill>
        <p:spPr bwMode="auto">
          <a:xfrm>
            <a:off x="3456824" y="2709761"/>
            <a:ext cx="5581650" cy="333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71"/>
          <a:stretch/>
        </p:blipFill>
        <p:spPr>
          <a:xfrm>
            <a:off x="0" y="830516"/>
            <a:ext cx="3691852" cy="282606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859971" y="2507593"/>
            <a:ext cx="816429" cy="55517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430485" y="1390650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Simplest answer is the wrong one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2784" y="5377904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do we know that?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163286" y="702924"/>
            <a:ext cx="3293537" cy="329353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flipH="1">
            <a:off x="4242472" y="4274957"/>
            <a:ext cx="376025" cy="37602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endCxn id="12" idx="7"/>
          </p:cNvCxnSpPr>
          <p:nvPr/>
        </p:nvCxnSpPr>
        <p:spPr>
          <a:xfrm>
            <a:off x="2699657" y="3766457"/>
            <a:ext cx="1597883" cy="5635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653412" y="274533"/>
            <a:ext cx="3936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/>
              <a:t>Origin of loss current?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8034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6" b="4886"/>
          <a:stretch/>
        </p:blipFill>
        <p:spPr bwMode="auto">
          <a:xfrm>
            <a:off x="3456824" y="2709761"/>
            <a:ext cx="5581650" cy="333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71"/>
          <a:stretch/>
        </p:blipFill>
        <p:spPr>
          <a:xfrm>
            <a:off x="0" y="830516"/>
            <a:ext cx="3691852" cy="282606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859971" y="2507593"/>
            <a:ext cx="816429" cy="55517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18497" y="1144173"/>
            <a:ext cx="377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Anode current strongly depends on</a:t>
            </a:r>
          </a:p>
        </p:txBody>
      </p:sp>
      <p:sp>
        <p:nvSpPr>
          <p:cNvPr id="10" name="Oval 9"/>
          <p:cNvSpPr/>
          <p:nvPr/>
        </p:nvSpPr>
        <p:spPr>
          <a:xfrm>
            <a:off x="163286" y="702924"/>
            <a:ext cx="3293537" cy="329353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flipH="1">
            <a:off x="4242472" y="4274957"/>
            <a:ext cx="376025" cy="37602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endCxn id="11" idx="7"/>
          </p:cNvCxnSpPr>
          <p:nvPr/>
        </p:nvCxnSpPr>
        <p:spPr>
          <a:xfrm>
            <a:off x="2699657" y="3766457"/>
            <a:ext cx="1597883" cy="5635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45203" y="1513505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Drift tune voltages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09611" y="1874218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Phase-coil current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705600" y="1882837"/>
            <a:ext cx="457200" cy="22428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324480" y="1952030"/>
            <a:ext cx="0" cy="22428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523514" y="1952030"/>
            <a:ext cx="365838" cy="23497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646594" y="2220120"/>
            <a:ext cx="1059006" cy="11214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653412" y="274533"/>
            <a:ext cx="3936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/>
              <a:t>Origin of loss current?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19398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945827" y="229617"/>
            <a:ext cx="3991345" cy="62570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Origin of loss current?</a:t>
            </a:r>
            <a:endParaRPr lang="en-GB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404" y="1505317"/>
            <a:ext cx="4615543" cy="32055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09"/>
          <a:stretch/>
        </p:blipFill>
        <p:spPr>
          <a:xfrm>
            <a:off x="186539" y="1057034"/>
            <a:ext cx="3879087" cy="41021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57326" y="5814628"/>
            <a:ext cx="1954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courtesy R. </a:t>
            </a:r>
            <a:r>
              <a:rPr lang="en-GB" sz="1600" dirty="0" err="1" smtClean="0">
                <a:solidFill>
                  <a:schemeClr val="bg1">
                    <a:lumMod val="65000"/>
                  </a:schemeClr>
                </a:solidFill>
              </a:rPr>
              <a:t>Mertzig</a:t>
            </a:r>
            <a:endParaRPr lang="en-GB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69" y="5252330"/>
            <a:ext cx="2889867" cy="1520515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1052169" y="1088566"/>
            <a:ext cx="301345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21961" y="1072800"/>
            <a:ext cx="1439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i</a:t>
            </a:r>
            <a:r>
              <a:rPr lang="en-GB" sz="1400" dirty="0" smtClean="0"/>
              <a:t>ncreasing B-field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1529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72" y="1214756"/>
            <a:ext cx="3736732" cy="2595244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052272" y="3810000"/>
            <a:ext cx="3804215" cy="2947181"/>
            <a:chOff x="1052272" y="3810000"/>
            <a:chExt cx="3804215" cy="294718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2272" y="3810000"/>
              <a:ext cx="3804215" cy="264211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889454" y="6418627"/>
              <a:ext cx="19543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>
                      <a:lumMod val="65000"/>
                    </a:schemeClr>
                  </a:solidFill>
                </a:rPr>
                <a:t>courtesy R. </a:t>
              </a:r>
              <a:r>
                <a:rPr lang="en-GB" sz="1600" dirty="0" err="1" smtClean="0">
                  <a:solidFill>
                    <a:schemeClr val="bg1">
                      <a:lumMod val="65000"/>
                    </a:schemeClr>
                  </a:solidFill>
                </a:rPr>
                <a:t>Mertzig</a:t>
              </a:r>
              <a:endParaRPr lang="en-GB" sz="1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80474" y="2564211"/>
            <a:ext cx="1339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Wehnelt</a:t>
            </a:r>
            <a:r>
              <a:rPr lang="en-US" dirty="0" smtClean="0"/>
              <a:t> 0 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04235" y="5175762"/>
            <a:ext cx="1457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Wehnelt</a:t>
            </a:r>
            <a:r>
              <a:rPr lang="en-US" dirty="0" smtClean="0"/>
              <a:t> 50 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57800" y="1248370"/>
            <a:ext cx="3516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First two runs without </a:t>
            </a:r>
            <a:r>
              <a:rPr lang="en-GB" dirty="0" err="1" smtClean="0"/>
              <a:t>Wehnelt</a:t>
            </a:r>
            <a:r>
              <a:rPr lang="en-GB" dirty="0" smtClean="0"/>
              <a:t>.</a:t>
            </a:r>
          </a:p>
          <a:p>
            <a:r>
              <a:rPr lang="en-GB" dirty="0" smtClean="0"/>
              <a:t>At third test </a:t>
            </a:r>
            <a:r>
              <a:rPr lang="en-GB" dirty="0" err="1" smtClean="0"/>
              <a:t>Wehnelt</a:t>
            </a:r>
            <a:r>
              <a:rPr lang="en-GB" dirty="0" smtClean="0"/>
              <a:t> was </a:t>
            </a:r>
            <a:r>
              <a:rPr lang="en-GB" dirty="0" smtClean="0"/>
              <a:t>shortcut. </a:t>
            </a:r>
            <a:endParaRPr lang="en-GB" dirty="0"/>
          </a:p>
        </p:txBody>
      </p:sp>
      <p:sp>
        <p:nvSpPr>
          <p:cNvPr id="12" name="Title 4"/>
          <p:cNvSpPr txBox="1">
            <a:spLocks/>
          </p:cNvSpPr>
          <p:nvPr/>
        </p:nvSpPr>
        <p:spPr>
          <a:xfrm>
            <a:off x="4945827" y="229617"/>
            <a:ext cx="3991345" cy="62570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Next HEC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actions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5237489" y="2420547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Furthermore</a:t>
            </a:r>
          </a:p>
          <a:p>
            <a:r>
              <a:rPr lang="en-US" dirty="0"/>
              <a:t>a. Adjustment to compensate for </a:t>
            </a:r>
          </a:p>
          <a:p>
            <a:r>
              <a:rPr lang="en-US" dirty="0"/>
              <a:t>heat dilatation of cathode</a:t>
            </a:r>
          </a:p>
          <a:p>
            <a:endParaRPr lang="en-GB" dirty="0"/>
          </a:p>
          <a:p>
            <a:r>
              <a:rPr lang="en-GB" dirty="0"/>
              <a:t>b. Intercept reflected electrons</a:t>
            </a:r>
          </a:p>
          <a:p>
            <a:r>
              <a:rPr lang="en-GB" dirty="0"/>
              <a:t>with a collimating tube</a:t>
            </a:r>
          </a:p>
          <a:p>
            <a:endParaRPr lang="en-GB" dirty="0"/>
          </a:p>
          <a:p>
            <a:endParaRPr lang="en-GB" dirty="0"/>
          </a:p>
          <a:p>
            <a:endParaRPr lang="en-US" dirty="0"/>
          </a:p>
          <a:p>
            <a:r>
              <a:rPr lang="en-US" b="1" i="1" dirty="0"/>
              <a:t>HEC</a:t>
            </a:r>
            <a:r>
              <a:rPr lang="en-US" b="1" i="1" baseline="30000" dirty="0"/>
              <a:t>2</a:t>
            </a:r>
            <a:r>
              <a:rPr lang="en-US" b="1" i="1" dirty="0"/>
              <a:t> design presently under revision </a:t>
            </a:r>
          </a:p>
          <a:p>
            <a:r>
              <a:rPr lang="en-US" b="1" i="1" dirty="0"/>
              <a:t>to reach specification of 3.5 A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516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62497" y="2610060"/>
            <a:ext cx="3176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err="1" smtClean="0"/>
              <a:t>MedEgun</a:t>
            </a:r>
            <a:r>
              <a:rPr lang="en-GB" sz="3600" b="1" dirty="0" smtClean="0"/>
              <a:t> path</a:t>
            </a:r>
            <a:endParaRPr lang="en-GB" sz="3600" b="1" baseline="30000" dirty="0"/>
          </a:p>
        </p:txBody>
      </p:sp>
      <p:sp>
        <p:nvSpPr>
          <p:cNvPr id="8" name="Rectangle 7"/>
          <p:cNvSpPr/>
          <p:nvPr/>
        </p:nvSpPr>
        <p:spPr>
          <a:xfrm>
            <a:off x="3004704" y="3460800"/>
            <a:ext cx="34341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Electron gun optimised for production of rapid C</a:t>
            </a:r>
            <a:r>
              <a:rPr lang="en-GB" baseline="30000" dirty="0" smtClean="0"/>
              <a:t>6+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15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913838" y="238207"/>
            <a:ext cx="6137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EBIST as 2</a:t>
            </a:r>
            <a:r>
              <a:rPr lang="en-GB" sz="3200" b="1" baseline="30000" dirty="0" smtClean="0"/>
              <a:t>nd</a:t>
            </a:r>
            <a:r>
              <a:rPr lang="en-GB" sz="3200" b="1" dirty="0" smtClean="0"/>
              <a:t> generation IBT injector</a:t>
            </a:r>
            <a:endParaRPr lang="en-GB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975840" y="1515944"/>
            <a:ext cx="291298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        Our suggestion:</a:t>
            </a:r>
          </a:p>
          <a:p>
            <a:endParaRPr lang="en-GB" dirty="0" smtClean="0"/>
          </a:p>
          <a:p>
            <a:r>
              <a:rPr lang="en-GB" dirty="0" smtClean="0"/>
              <a:t>EBIS with high-compression electron gun </a:t>
            </a:r>
          </a:p>
          <a:p>
            <a:endParaRPr lang="en-GB" dirty="0" smtClean="0"/>
          </a:p>
          <a:p>
            <a:r>
              <a:rPr lang="en-GB" sz="1600" dirty="0" smtClean="0"/>
              <a:t>+ Potentially very fast</a:t>
            </a:r>
          </a:p>
          <a:p>
            <a:endParaRPr lang="en-GB" sz="1600" dirty="0" smtClean="0"/>
          </a:p>
          <a:p>
            <a:r>
              <a:rPr lang="en-GB" sz="1600" dirty="0" smtClean="0"/>
              <a:t>+ Short ion pulses &lt;5 us attainable for carbon ions </a:t>
            </a:r>
          </a:p>
          <a:p>
            <a:r>
              <a:rPr lang="en-GB" sz="1600" dirty="0" smtClean="0"/>
              <a:t>(aim for single-turn inj.)</a:t>
            </a:r>
          </a:p>
          <a:p>
            <a:endParaRPr lang="en-GB" sz="1600" dirty="0" smtClean="0"/>
          </a:p>
          <a:p>
            <a:r>
              <a:rPr lang="en-GB" sz="1600" dirty="0" smtClean="0"/>
              <a:t>+ 6</a:t>
            </a:r>
            <a:r>
              <a:rPr lang="en-GB" sz="1600" baseline="30000" dirty="0" smtClean="0"/>
              <a:t>+</a:t>
            </a:r>
            <a:r>
              <a:rPr lang="en-GB" sz="1600" dirty="0" smtClean="0"/>
              <a:t> ions out of the source</a:t>
            </a:r>
          </a:p>
          <a:p>
            <a:endParaRPr lang="en-GB" sz="1600" dirty="0" smtClean="0"/>
          </a:p>
          <a:p>
            <a:r>
              <a:rPr lang="en-GB" sz="1600" dirty="0" smtClean="0"/>
              <a:t>+ Very low beam contamination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" t="2062" r="1232" b="1411"/>
          <a:stretch/>
        </p:blipFill>
        <p:spPr bwMode="auto">
          <a:xfrm>
            <a:off x="3856383" y="1163912"/>
            <a:ext cx="5033175" cy="4036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813467" y="1831319"/>
            <a:ext cx="1114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 err="1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Cyclinac</a:t>
            </a:r>
            <a:r>
              <a:rPr lang="en-US" sz="11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 ver. 2</a:t>
            </a:r>
            <a:endParaRPr lang="en-GB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Isosceles Triangle 9"/>
          <p:cNvSpPr/>
          <p:nvPr/>
        </p:nvSpPr>
        <p:spPr>
          <a:xfrm>
            <a:off x="6961692" y="2680139"/>
            <a:ext cx="211619" cy="18253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143816" y="2643880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MedEgun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51311" y="5525738"/>
            <a:ext cx="3924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MedEgun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would require less electron current than proven, but a higher current density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3194566" y="2968791"/>
            <a:ext cx="13885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r>
              <a:rPr lang="en-GB" baseline="30000" dirty="0" smtClean="0"/>
              <a:t>6+</a:t>
            </a:r>
            <a:r>
              <a:rPr lang="en-GB" dirty="0" smtClean="0"/>
              <a:t> per pulse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17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876243"/>
              </p:ext>
            </p:extLst>
          </p:nvPr>
        </p:nvGraphicFramePr>
        <p:xfrm>
          <a:off x="1168046" y="3864682"/>
          <a:ext cx="5913080" cy="2606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86556"/>
                <a:gridCol w="1182414"/>
                <a:gridCol w="930165"/>
                <a:gridCol w="1213945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TSR breeder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REXEBIS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 smtClean="0">
                          <a:solidFill>
                            <a:schemeClr val="tx1"/>
                          </a:solidFill>
                        </a:rPr>
                        <a:t>MedEgun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400" dirty="0" smtClean="0"/>
                        <a:t>Electron</a:t>
                      </a:r>
                      <a:r>
                        <a:rPr lang="en-GB" sz="1400" baseline="0" dirty="0" smtClean="0"/>
                        <a:t> energy [</a:t>
                      </a:r>
                      <a:r>
                        <a:rPr lang="en-GB" sz="1400" baseline="0" dirty="0" err="1" smtClean="0"/>
                        <a:t>keV</a:t>
                      </a:r>
                      <a:r>
                        <a:rPr lang="en-GB" sz="1400" baseline="0" dirty="0" smtClean="0"/>
                        <a:t>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150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Electron</a:t>
                      </a:r>
                      <a:r>
                        <a:rPr lang="en-GB" sz="1400" baseline="0" dirty="0" smtClean="0"/>
                        <a:t> current [A]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2-5*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0.2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Electron</a:t>
                      </a:r>
                      <a:r>
                        <a:rPr lang="en-GB" sz="1400" baseline="0" dirty="0" smtClean="0"/>
                        <a:t> current density [A/cm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baseline="0" dirty="0" smtClean="0"/>
                        <a:t>]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1-2x10</a:t>
                      </a:r>
                      <a:r>
                        <a:rPr lang="en-GB" sz="1400" baseline="30000" dirty="0" smtClean="0"/>
                        <a:t>4</a:t>
                      </a:r>
                      <a:endParaRPr lang="en-GB" sz="1400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 smtClean="0">
                          <a:solidFill>
                            <a:srgbClr val="1105B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 smtClean="0">
                          <a:solidFill>
                            <a:srgbClr val="1105B1"/>
                          </a:solidFill>
                        </a:rPr>
                        <a:t>1200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Trap pressure (mbar)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~10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</a:rPr>
                        <a:t>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~10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</a:rPr>
                        <a:t>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</a:rPr>
                        <a:t>~10</a:t>
                      </a:r>
                      <a:r>
                        <a:rPr lang="en-GB" sz="1400" b="1" baseline="30000" dirty="0" smtClean="0">
                          <a:solidFill>
                            <a:schemeClr val="tx1"/>
                          </a:solidFill>
                        </a:rPr>
                        <a:t>-11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Ion-ion cooling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</a:rPr>
                        <a:t>To be tested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Extraction time (us)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&lt;30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&gt;50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</a:rPr>
                        <a:t>&gt;50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1168046" y="1212792"/>
            <a:ext cx="9289032" cy="183999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Downscaling of HEC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ultimate goal leads to IBT application</a:t>
            </a:r>
          </a:p>
          <a:p>
            <a:pPr marL="0" indent="0">
              <a:buNone/>
            </a:pPr>
            <a:r>
              <a:rPr lang="en-GB" sz="1800" dirty="0" smtClean="0"/>
              <a:t>+ Less </a:t>
            </a:r>
            <a:r>
              <a:rPr lang="en-GB" sz="1800" dirty="0"/>
              <a:t>dependent on </a:t>
            </a:r>
            <a:r>
              <a:rPr lang="en-GB" sz="1800" dirty="0" smtClean="0"/>
              <a:t>BNL constraints</a:t>
            </a: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+ More </a:t>
            </a:r>
            <a:r>
              <a:rPr lang="en-GB" sz="1800" dirty="0"/>
              <a:t>straightforward to </a:t>
            </a:r>
            <a:r>
              <a:rPr lang="en-GB" sz="1800" dirty="0" smtClean="0"/>
              <a:t>implement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	</a:t>
            </a:r>
            <a:r>
              <a:rPr lang="en-GB" sz="1800" dirty="0" smtClean="0"/>
              <a:t>(no </a:t>
            </a:r>
            <a:r>
              <a:rPr lang="en-GB" sz="1800" dirty="0"/>
              <a:t>need </a:t>
            </a:r>
            <a:r>
              <a:rPr lang="en-GB" sz="1800" dirty="0" smtClean="0"/>
              <a:t>for a </a:t>
            </a:r>
            <a:r>
              <a:rPr lang="en-GB" sz="1800" dirty="0"/>
              <a:t>new SC magnet</a:t>
            </a:r>
            <a:r>
              <a:rPr lang="en-GB" sz="1800" dirty="0" smtClean="0"/>
              <a:t>)</a:t>
            </a:r>
          </a:p>
          <a:p>
            <a:pPr marL="0" indent="0">
              <a:buNone/>
            </a:pPr>
            <a:r>
              <a:rPr lang="en-GB" sz="1800" dirty="0" smtClean="0"/>
              <a:t>+ Funding available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? </a:t>
            </a:r>
            <a:r>
              <a:rPr lang="en-GB" sz="1800" dirty="0" smtClean="0"/>
              <a:t>Efficiency unknown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544458" y="238207"/>
            <a:ext cx="54614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How can TSR@ISOLDE </a:t>
            </a:r>
            <a:r>
              <a:rPr lang="en-GB" sz="3200" b="1" dirty="0" smtClean="0"/>
              <a:t>benefit?</a:t>
            </a:r>
            <a:endParaRPr lang="en-GB" sz="32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7204840" y="1665585"/>
            <a:ext cx="1873128" cy="3825283"/>
            <a:chOff x="7204840" y="1665585"/>
            <a:chExt cx="1873128" cy="3825283"/>
          </a:xfrm>
        </p:grpSpPr>
        <p:sp>
          <p:nvSpPr>
            <p:cNvPr id="12" name="TextBox 11"/>
            <p:cNvSpPr txBox="1"/>
            <p:nvPr/>
          </p:nvSpPr>
          <p:spPr>
            <a:xfrm>
              <a:off x="7204840" y="4844537"/>
              <a:ext cx="17342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105B1"/>
                  </a:solidFill>
                </a:rPr>
                <a:t>10 times faster than REXEBIS</a:t>
              </a:r>
              <a:endParaRPr lang="en-GB" dirty="0">
                <a:solidFill>
                  <a:srgbClr val="1105B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20604" y="4098305"/>
              <a:ext cx="17342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No fully stripped heavy ions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220604" y="1665585"/>
              <a:ext cx="1857364" cy="21236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fully </a:t>
              </a:r>
              <a:r>
                <a:rPr lang="en-GB" sz="1600" dirty="0">
                  <a:solidFill>
                    <a:srgbClr val="FF0000"/>
                  </a:solidFill>
                </a:rPr>
                <a:t>stripped to </a:t>
              </a:r>
              <a:r>
                <a:rPr lang="en-GB" sz="1600" dirty="0" smtClean="0">
                  <a:solidFill>
                    <a:srgbClr val="FF0000"/>
                  </a:solidFill>
                </a:rPr>
                <a:t>Fe</a:t>
              </a:r>
              <a:endParaRPr lang="en-GB" sz="1600" dirty="0">
                <a:solidFill>
                  <a:srgbClr val="FF0000"/>
                </a:solidFill>
              </a:endParaRPr>
            </a:p>
            <a:p>
              <a:r>
                <a:rPr lang="en-GB" sz="1600" dirty="0" smtClean="0">
                  <a:solidFill>
                    <a:srgbClr val="FF0000"/>
                  </a:solidFill>
                </a:rPr>
                <a:t>Z=30</a:t>
              </a:r>
              <a:r>
                <a:rPr lang="en-GB" sz="1600" dirty="0">
                  <a:solidFill>
                    <a:srgbClr val="FF0000"/>
                  </a:solidFill>
                </a:rPr>
                <a:t>    He-like</a:t>
              </a:r>
            </a:p>
            <a:p>
              <a:r>
                <a:rPr lang="en-GB" sz="1600" dirty="0" smtClean="0">
                  <a:solidFill>
                    <a:srgbClr val="FF0000"/>
                  </a:solidFill>
                </a:rPr>
                <a:t>Z=40</a:t>
              </a:r>
              <a:r>
                <a:rPr lang="en-GB" sz="1600" dirty="0">
                  <a:solidFill>
                    <a:srgbClr val="FF0000"/>
                  </a:solidFill>
                </a:rPr>
                <a:t>    He-like</a:t>
              </a:r>
            </a:p>
            <a:p>
              <a:r>
                <a:rPr lang="en-GB" sz="1600" dirty="0" smtClean="0">
                  <a:solidFill>
                    <a:srgbClr val="FF0000"/>
                  </a:solidFill>
                </a:rPr>
                <a:t>Z=50</a:t>
              </a:r>
              <a:r>
                <a:rPr lang="en-GB" sz="1600" dirty="0">
                  <a:solidFill>
                    <a:srgbClr val="FF0000"/>
                  </a:solidFill>
                </a:rPr>
                <a:t>    He-like</a:t>
              </a:r>
            </a:p>
            <a:p>
              <a:r>
                <a:rPr lang="en-GB" sz="1600" dirty="0" smtClean="0">
                  <a:solidFill>
                    <a:srgbClr val="FF0000"/>
                  </a:solidFill>
                </a:rPr>
                <a:t>Z=60</a:t>
              </a:r>
              <a:r>
                <a:rPr lang="en-GB" sz="1600" dirty="0">
                  <a:solidFill>
                    <a:srgbClr val="FF0000"/>
                  </a:solidFill>
                </a:rPr>
                <a:t>    O-like</a:t>
              </a:r>
            </a:p>
            <a:p>
              <a:r>
                <a:rPr lang="en-GB" sz="1600" dirty="0" smtClean="0">
                  <a:solidFill>
                    <a:srgbClr val="FF0000"/>
                  </a:solidFill>
                </a:rPr>
                <a:t>Z=70</a:t>
              </a:r>
              <a:r>
                <a:rPr lang="en-GB" sz="1600" dirty="0">
                  <a:solidFill>
                    <a:srgbClr val="FF0000"/>
                  </a:solidFill>
                </a:rPr>
                <a:t>    Na-like</a:t>
              </a:r>
            </a:p>
            <a:p>
              <a:r>
                <a:rPr lang="en-GB" sz="1600" dirty="0" smtClean="0">
                  <a:solidFill>
                    <a:srgbClr val="FF0000"/>
                  </a:solidFill>
                </a:rPr>
                <a:t>Z=80</a:t>
              </a:r>
              <a:r>
                <a:rPr lang="en-GB" sz="1600" dirty="0">
                  <a:solidFill>
                    <a:srgbClr val="FF0000"/>
                  </a:solidFill>
                </a:rPr>
                <a:t>    Na-like</a:t>
              </a:r>
            </a:p>
            <a:p>
              <a:r>
                <a:rPr lang="en-GB" sz="1600" dirty="0" smtClean="0">
                  <a:solidFill>
                    <a:srgbClr val="FF0000"/>
                  </a:solidFill>
                </a:rPr>
                <a:t>Z=90</a:t>
              </a:r>
              <a:r>
                <a:rPr lang="en-GB" sz="1600" dirty="0">
                  <a:solidFill>
                    <a:srgbClr val="FF0000"/>
                  </a:solidFill>
                </a:rPr>
                <a:t>    P-like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173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3759318" y="4580960"/>
            <a:ext cx="4667250" cy="1989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Also use </a:t>
            </a:r>
            <a:r>
              <a:rPr lang="en-GB" sz="2000" dirty="0" smtClean="0"/>
              <a:t>3D </a:t>
            </a:r>
            <a:r>
              <a:rPr lang="en-GB" sz="2000" dirty="0" smtClean="0"/>
              <a:t>electron beam simulations running on the CERN computing cluster</a:t>
            </a:r>
          </a:p>
          <a:p>
            <a:pPr marL="0" indent="0">
              <a:buNone/>
            </a:pPr>
            <a:r>
              <a:rPr lang="en-GB" sz="2000" dirty="0" smtClean="0"/>
              <a:t>Investigate: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  <a:r>
              <a:rPr lang="en-GB" sz="1600" dirty="0" smtClean="0"/>
              <a:t>mechanical tolerances</a:t>
            </a:r>
          </a:p>
          <a:p>
            <a:pPr marL="0" indent="0">
              <a:buNone/>
            </a:pPr>
            <a:r>
              <a:rPr lang="en-GB" sz="1600" dirty="0" smtClean="0"/>
              <a:t>     electron beam back reflection</a:t>
            </a:r>
          </a:p>
          <a:p>
            <a:pPr marL="0" indent="0">
              <a:buNone/>
            </a:pPr>
            <a:r>
              <a:rPr lang="en-GB" sz="1600" dirty="0" smtClean="0"/>
              <a:t>     from gun-to-collector simulation</a:t>
            </a:r>
            <a:endParaRPr lang="en-GB" sz="1600" dirty="0"/>
          </a:p>
        </p:txBody>
      </p:sp>
      <p:pic>
        <p:nvPicPr>
          <p:cNvPr id="7" name="Picture 2" descr="G:\Users\r\rmertzig\Public\For Fredrik\measuremen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076" y="4700305"/>
            <a:ext cx="2013884" cy="180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10562" y="265736"/>
            <a:ext cx="402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err="1" smtClean="0"/>
              <a:t>MedEGUN</a:t>
            </a:r>
            <a:r>
              <a:rPr lang="en-GB" sz="3200" b="1" dirty="0" smtClean="0"/>
              <a:t> simulations</a:t>
            </a:r>
            <a:endParaRPr lang="en-GB" sz="3200" b="1" dirty="0"/>
          </a:p>
        </p:txBody>
      </p:sp>
      <p:pic>
        <p:nvPicPr>
          <p:cNvPr id="70658" name="Picture 2" descr="C:\Users\wenander\AppData\Local\Microsoft\Windows\Temporary Internet Files\Content.Outlook\JEXWDIMM\ebea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124" y="1302018"/>
            <a:ext cx="4485776" cy="316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676900" y="2513231"/>
            <a:ext cx="260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Latest state of the electron gun optimisation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046980" y="1340118"/>
            <a:ext cx="14775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2D Field Precision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320458" y="6416835"/>
            <a:ext cx="691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3</a:t>
            </a:r>
            <a:r>
              <a:rPr lang="en-GB" sz="1400" dirty="0" smtClean="0"/>
              <a:t>D CST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6227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62" t="24000" r="3223" b="26316"/>
          <a:stretch/>
        </p:blipFill>
        <p:spPr bwMode="auto">
          <a:xfrm flipH="1">
            <a:off x="696140" y="774657"/>
            <a:ext cx="4191377" cy="4514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83001" y="273716"/>
            <a:ext cx="3426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Mechanical design</a:t>
            </a:r>
            <a:endParaRPr lang="en-GB" sz="3200" b="1" dirty="0"/>
          </a:p>
        </p:txBody>
      </p:sp>
      <p:sp>
        <p:nvSpPr>
          <p:cNvPr id="8" name="Rectangle 7"/>
          <p:cNvSpPr/>
          <p:nvPr/>
        </p:nvSpPr>
        <p:spPr>
          <a:xfrm>
            <a:off x="4959961" y="1226994"/>
            <a:ext cx="42943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Present stage of the </a:t>
            </a:r>
            <a:r>
              <a:rPr lang="en-GB" sz="2000" dirty="0" smtClean="0"/>
              <a:t>mechanical design</a:t>
            </a:r>
            <a:endParaRPr lang="en-GB" sz="2000" dirty="0"/>
          </a:p>
          <a:p>
            <a:r>
              <a:rPr lang="en-GB" dirty="0" smtClean="0">
                <a:sym typeface="Wingdings" panose="05000000000000000000" pitchFamily="2" charset="2"/>
              </a:rPr>
              <a:t>    * integration study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    * mechanical precision</a:t>
            </a: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300382" y="1504710"/>
            <a:ext cx="1706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</a:t>
            </a:r>
            <a:r>
              <a:rPr lang="en-GB" sz="1600" dirty="0" smtClean="0"/>
              <a:t>uperconducting magnet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908248" y="2708784"/>
            <a:ext cx="1620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</a:t>
            </a:r>
            <a:r>
              <a:rPr lang="en-GB" dirty="0" smtClean="0"/>
              <a:t>rift tube structure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440492" y="3869075"/>
            <a:ext cx="1620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</a:t>
            </a:r>
            <a:r>
              <a:rPr lang="en-GB" dirty="0" smtClean="0"/>
              <a:t>lectron gun</a:t>
            </a:r>
            <a:endParaRPr lang="en-GB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6" t="34349" r="2952" b="31303"/>
          <a:stretch/>
        </p:blipFill>
        <p:spPr bwMode="auto">
          <a:xfrm>
            <a:off x="2549438" y="4876630"/>
            <a:ext cx="6479959" cy="18419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3690395" y="3148315"/>
            <a:ext cx="1979270" cy="72076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250859" y="4238407"/>
            <a:ext cx="1769191" cy="122894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678345" y="3033880"/>
            <a:ext cx="657828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01688" y="903075"/>
            <a:ext cx="919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g</a:t>
            </a:r>
            <a:r>
              <a:rPr lang="en-GB" sz="1600" dirty="0" smtClean="0"/>
              <a:t>ate valve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284350" y="5797329"/>
            <a:ext cx="1265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/>
              <a:t>feedthrough</a:t>
            </a:r>
            <a:r>
              <a:rPr lang="en-GB" sz="1600" dirty="0" smtClean="0"/>
              <a:t> flange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7507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34656" y="287198"/>
            <a:ext cx="48045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T</a:t>
            </a:r>
            <a:r>
              <a:rPr lang="en-GB" sz="3200" b="1" dirty="0" smtClean="0"/>
              <a:t>est bench for electron gun</a:t>
            </a:r>
            <a:endParaRPr lang="en-GB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5695058" y="1419024"/>
            <a:ext cx="3391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Functional </a:t>
            </a:r>
            <a:r>
              <a:rPr lang="en-GB" dirty="0"/>
              <a:t>EBIS </a:t>
            </a:r>
            <a:r>
              <a:rPr lang="en-GB" dirty="0" smtClean="0"/>
              <a:t>available </a:t>
            </a:r>
            <a:r>
              <a:rPr lang="en-GB" dirty="0"/>
              <a:t>for </a:t>
            </a:r>
            <a:r>
              <a:rPr lang="en-GB" dirty="0" smtClean="0"/>
              <a:t>tests: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magnet and vacuum chamber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e</a:t>
            </a:r>
            <a:r>
              <a:rPr lang="en-GB" dirty="0" smtClean="0"/>
              <a:t>lectron collector</a:t>
            </a:r>
          </a:p>
          <a:p>
            <a:endParaRPr lang="en-GB" dirty="0"/>
          </a:p>
          <a:p>
            <a:r>
              <a:rPr lang="en-GB" dirty="0" smtClean="0">
                <a:sym typeface="Wingdings" panose="05000000000000000000" pitchFamily="2" charset="2"/>
              </a:rPr>
              <a:t> Focus entirely on the gun side</a:t>
            </a:r>
            <a:endParaRPr lang="en-GB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1180596" y="1126850"/>
            <a:ext cx="4335388" cy="3492574"/>
            <a:chOff x="3779912" y="1540286"/>
            <a:chExt cx="5181183" cy="417394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25" t="20577" r="15433"/>
            <a:stretch/>
          </p:blipFill>
          <p:spPr>
            <a:xfrm>
              <a:off x="3779912" y="1540286"/>
              <a:ext cx="5181183" cy="417394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3779912" y="5344898"/>
              <a:ext cx="3096344" cy="3678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400" dirty="0" err="1"/>
                <a:t>TwinEBIS</a:t>
              </a:r>
              <a:r>
                <a:rPr lang="en-GB" sz="1400" dirty="0"/>
                <a:t> setup in building 150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149064" y="4764256"/>
            <a:ext cx="75824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If successful -&gt; could be implemented at REXEBIS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Possibly </a:t>
            </a:r>
            <a:r>
              <a:rPr lang="en-GB" dirty="0" smtClean="0"/>
              <a:t>need to modify :</a:t>
            </a:r>
          </a:p>
          <a:p>
            <a:r>
              <a:rPr lang="en-GB" dirty="0"/>
              <a:t>	</a:t>
            </a:r>
            <a:r>
              <a:rPr lang="en-GB" dirty="0" smtClean="0"/>
              <a:t>drift tube structure </a:t>
            </a:r>
          </a:p>
          <a:p>
            <a:r>
              <a:rPr lang="en-GB" dirty="0"/>
              <a:t>	</a:t>
            </a:r>
            <a:r>
              <a:rPr lang="en-GB" dirty="0" smtClean="0"/>
              <a:t>collector to handle the larger current and deposited </a:t>
            </a:r>
            <a:r>
              <a:rPr lang="en-GB" dirty="0" smtClean="0"/>
              <a:t>current</a:t>
            </a:r>
          </a:p>
          <a:p>
            <a:endParaRPr lang="en-GB" dirty="0"/>
          </a:p>
          <a:p>
            <a:r>
              <a:rPr lang="en-GB" dirty="0" smtClean="0"/>
              <a:t>Approximate </a:t>
            </a:r>
            <a:r>
              <a:rPr lang="en-GB" dirty="0"/>
              <a:t>cost 200 </a:t>
            </a:r>
            <a:r>
              <a:rPr lang="en-GB" dirty="0" err="1" smtClean="0"/>
              <a:t>kCHF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73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91016" y="220511"/>
            <a:ext cx="5337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Calibri" pitchFamily="34" charset="0"/>
              </a:rPr>
              <a:t>Benefits of high charges states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16486" y="3468041"/>
            <a:ext cx="284327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4"/>
              </a:buBlip>
            </a:pPr>
            <a:r>
              <a:rPr lang="en-GB" dirty="0" smtClean="0"/>
              <a:t>Rigidity </a:t>
            </a:r>
            <a:r>
              <a:rPr lang="en-GB" dirty="0"/>
              <a:t>TSR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4"/>
              </a:buBlip>
            </a:pPr>
            <a:r>
              <a:rPr lang="en-GB" dirty="0"/>
              <a:t>Storage lifetimes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4"/>
              </a:buBlip>
            </a:pPr>
            <a:r>
              <a:rPr lang="en-GB" dirty="0"/>
              <a:t>Cooling times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4"/>
              </a:buBlip>
            </a:pPr>
            <a:r>
              <a:rPr lang="en-GB" dirty="0" smtClean="0"/>
              <a:t>Experiments</a:t>
            </a:r>
            <a:endParaRPr lang="en-GB" dirty="0"/>
          </a:p>
          <a:p>
            <a:pPr indent="-1031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i="1" dirty="0" smtClean="0"/>
              <a:t> 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466130"/>
              </p:ext>
            </p:extLst>
          </p:nvPr>
        </p:nvGraphicFramePr>
        <p:xfrm>
          <a:off x="1021278" y="1350710"/>
          <a:ext cx="3446102" cy="1472184"/>
        </p:xfrm>
        <a:graphic>
          <a:graphicData uri="http://schemas.openxmlformats.org/drawingml/2006/table">
            <a:tbl>
              <a:tblPr/>
              <a:tblGrid>
                <a:gridCol w="502556"/>
                <a:gridCol w="430763"/>
                <a:gridCol w="502556"/>
                <a:gridCol w="502556"/>
                <a:gridCol w="1507671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Ion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Z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q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A/q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Calibri"/>
                          <a:ea typeface="Calibri"/>
                          <a:cs typeface="Times New Roman"/>
                        </a:rPr>
                        <a:t>Breeding time (ms)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aseline="30000" dirty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Be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2.33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GB" sz="12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aseline="30000" dirty="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aseline="30000" dirty="0"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Ni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2.33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350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aseline="30000" dirty="0">
                          <a:latin typeface="Calibri"/>
                          <a:ea typeface="Calibri"/>
                          <a:cs typeface="Times New Roman"/>
                        </a:rPr>
                        <a:t>132</a:t>
                      </a: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Sn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3.38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Calibri"/>
                          <a:ea typeface="Calibri"/>
                          <a:cs typeface="Times New Roman"/>
                        </a:rPr>
                        <a:t>700 *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aseline="30000" dirty="0" smtClean="0">
                          <a:latin typeface="Calibri"/>
                          <a:ea typeface="Calibri"/>
                          <a:cs typeface="Times New Roman"/>
                        </a:rPr>
                        <a:t>182</a:t>
                      </a:r>
                      <a:r>
                        <a:rPr lang="en-GB" sz="1200" dirty="0" smtClean="0">
                          <a:latin typeface="Calibri"/>
                          <a:ea typeface="Calibri"/>
                          <a:cs typeface="Times New Roman"/>
                        </a:rPr>
                        <a:t>Pb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82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3.43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Calibri"/>
                          <a:ea typeface="Calibri"/>
                          <a:cs typeface="Times New Roman"/>
                        </a:rPr>
                        <a:t>1000 *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aseline="30000" dirty="0">
                          <a:latin typeface="Calibri"/>
                          <a:ea typeface="Calibri"/>
                          <a:cs typeface="Times New Roman"/>
                        </a:rPr>
                        <a:t>182</a:t>
                      </a: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Pb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82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Calibri"/>
                          <a:ea typeface="Calibri"/>
                          <a:cs typeface="Times New Roman"/>
                        </a:rPr>
                        <a:t>2.84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EBIS upgrade needed</a:t>
                      </a:r>
                      <a:endParaRPr lang="en-US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338888" y="984408"/>
            <a:ext cx="2795702" cy="2566314"/>
            <a:chOff x="1338888" y="984408"/>
            <a:chExt cx="2795702" cy="2566314"/>
          </a:xfrm>
        </p:grpSpPr>
        <p:sp>
          <p:nvSpPr>
            <p:cNvPr id="9" name="Rectangle 2"/>
            <p:cNvSpPr>
              <a:spLocks noChangeArrowheads="1"/>
            </p:cNvSpPr>
            <p:nvPr/>
          </p:nvSpPr>
          <p:spPr bwMode="auto">
            <a:xfrm>
              <a:off x="1338888" y="984408"/>
              <a:ext cx="250871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4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REXEBIS charge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breeding times</a:t>
              </a:r>
              <a:endPara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86033" y="2775394"/>
              <a:ext cx="1048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* to be tested</a:t>
              </a:r>
              <a:endParaRPr lang="en-US" sz="12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2838204" y="2913893"/>
              <a:ext cx="1009401" cy="63682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5465024" y="5359899"/>
            <a:ext cx="3451183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itchFamily="34" charset="0"/>
                <a:sym typeface="Wingdings"/>
              </a:rPr>
              <a:t>S</a:t>
            </a:r>
            <a:r>
              <a:rPr lang="en-GB" dirty="0" smtClean="0">
                <a:latin typeface="Calibri" pitchFamily="34" charset="0"/>
              </a:rPr>
              <a:t>ome experiments might require:</a:t>
            </a:r>
          </a:p>
          <a:p>
            <a:r>
              <a:rPr lang="en-GB" sz="1600" dirty="0" smtClean="0">
                <a:latin typeface="Calibri" pitchFamily="34" charset="0"/>
              </a:rPr>
              <a:t>* Fully stripped to Z~70</a:t>
            </a:r>
          </a:p>
          <a:p>
            <a:pPr>
              <a:defRPr/>
            </a:pPr>
            <a:r>
              <a:rPr lang="en-GB" sz="1600" dirty="0" smtClean="0">
                <a:latin typeface="Calibri" pitchFamily="34" charset="0"/>
              </a:rPr>
              <a:t>* Few-electron system, e.g. for </a:t>
            </a:r>
            <a:r>
              <a:rPr lang="en-GB" sz="1600" dirty="0" err="1" smtClean="0">
                <a:latin typeface="Calibri" pitchFamily="34" charset="0"/>
              </a:rPr>
              <a:t>Th</a:t>
            </a:r>
            <a:r>
              <a:rPr lang="en-GB" sz="1600" dirty="0" smtClean="0">
                <a:latin typeface="Calibri" pitchFamily="34" charset="0"/>
              </a:rPr>
              <a:t>/U</a:t>
            </a:r>
            <a:endParaRPr lang="en-US" sz="1600" dirty="0" smtClean="0">
              <a:latin typeface="Calibri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465024" y="4831091"/>
            <a:ext cx="1007028" cy="5288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848577" y="3866287"/>
            <a:ext cx="3621070" cy="2794876"/>
            <a:chOff x="848577" y="3866287"/>
            <a:chExt cx="3621070" cy="2794876"/>
          </a:xfrm>
        </p:grpSpPr>
        <p:grpSp>
          <p:nvGrpSpPr>
            <p:cNvPr id="19" name="Group 18"/>
            <p:cNvGrpSpPr/>
            <p:nvPr/>
          </p:nvGrpSpPr>
          <p:grpSpPr>
            <a:xfrm>
              <a:off x="848577" y="3866287"/>
              <a:ext cx="3621070" cy="2794876"/>
              <a:chOff x="4557402" y="1062388"/>
              <a:chExt cx="4740973" cy="3659257"/>
            </a:xfrm>
          </p:grpSpPr>
          <p:grpSp>
            <p:nvGrpSpPr>
              <p:cNvPr id="20" name="Group 13"/>
              <p:cNvGrpSpPr/>
              <p:nvPr/>
            </p:nvGrpSpPr>
            <p:grpSpPr>
              <a:xfrm>
                <a:off x="4557402" y="1341912"/>
                <a:ext cx="4740973" cy="3379733"/>
                <a:chOff x="-1012125" y="1472541"/>
                <a:chExt cx="4740973" cy="3379733"/>
              </a:xfrm>
            </p:grpSpPr>
            <p:graphicFrame>
              <p:nvGraphicFramePr>
                <p:cNvPr id="23" name="Object 22"/>
                <p:cNvGraphicFramePr>
                  <a:graphicFrameLocks noChangeAspect="1"/>
                </p:cNvGraphicFramePr>
                <p:nvPr/>
              </p:nvGraphicFramePr>
              <p:xfrm>
                <a:off x="844775" y="1916831"/>
                <a:ext cx="1155700" cy="6159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9672" name="Equation" r:id="rId5" imgW="787400" imgH="419100" progId="Equation.3">
                        <p:embed/>
                      </p:oleObj>
                    </mc:Choice>
                    <mc:Fallback>
                      <p:oleObj name="Equation" r:id="rId5" imgW="787400" imgH="4191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44775" y="1916831"/>
                              <a:ext cx="1155700" cy="6159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4" name="TextBox 23"/>
                <p:cNvSpPr txBox="1"/>
                <p:nvPr/>
              </p:nvSpPr>
              <p:spPr>
                <a:xfrm>
                  <a:off x="-356754" y="4329054"/>
                  <a:ext cx="3655040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err="1" smtClean="0"/>
                    <a:t>T</a:t>
                  </a:r>
                  <a:r>
                    <a:rPr lang="en-US" sz="1400" baseline="-25000" dirty="0" err="1" smtClean="0"/>
                    <a:t>cool</a:t>
                  </a:r>
                  <a:r>
                    <a:rPr lang="en-US" sz="1400" dirty="0" smtClean="0"/>
                    <a:t> – horizontal cooling time for beam with </a:t>
                  </a:r>
                  <a:br>
                    <a:rPr lang="en-US" sz="1400" dirty="0" smtClean="0"/>
                  </a:br>
                  <a:r>
                    <a:rPr lang="en-US" sz="1400" dirty="0" smtClean="0"/>
                    <a:t>           large diameter</a:t>
                  </a:r>
                </a:p>
              </p:txBody>
            </p:sp>
            <p:pic>
              <p:nvPicPr>
                <p:cNvPr id="25" name="Picture 5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-1012125" y="1472541"/>
                  <a:ext cx="4740973" cy="2867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22" name="TextBox 21"/>
              <p:cNvSpPr txBox="1"/>
              <p:nvPr/>
            </p:nvSpPr>
            <p:spPr>
              <a:xfrm>
                <a:off x="4819930" y="1062388"/>
                <a:ext cx="2059283" cy="590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Light elements easiest to reach low A/q</a:t>
                </a:r>
                <a:endParaRPr lang="en-US" sz="1200" dirty="0"/>
              </a:p>
            </p:txBody>
          </p:sp>
        </p:grpSp>
        <p:cxnSp>
          <p:nvCxnSpPr>
            <p:cNvPr id="27" name="Straight Arrow Connector 26"/>
            <p:cNvCxnSpPr/>
            <p:nvPr/>
          </p:nvCxnSpPr>
          <p:spPr>
            <a:xfrm flipH="1">
              <a:off x="3109783" y="4364528"/>
              <a:ext cx="761573" cy="2193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5312783" y="1124689"/>
            <a:ext cx="3703845" cy="2865420"/>
            <a:chOff x="5312783" y="1124689"/>
            <a:chExt cx="3703845" cy="2865420"/>
          </a:xfrm>
        </p:grpSpPr>
        <p:pic>
          <p:nvPicPr>
            <p:cNvPr id="31" name="Picture 30"/>
            <p:cNvPicPr>
              <a:picLocks noChangeAspect="1" noChangeArrowheads="1"/>
            </p:cNvPicPr>
            <p:nvPr/>
          </p:nvPicPr>
          <p:blipFill>
            <a:blip r:embed="rId8" cstate="print"/>
            <a:srcRect l="1471" t="2063" r="2941" b="3020"/>
            <a:stretch>
              <a:fillRect/>
            </a:stretch>
          </p:blipFill>
          <p:spPr bwMode="auto">
            <a:xfrm>
              <a:off x="5312783" y="1124689"/>
              <a:ext cx="3703845" cy="262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7003874" y="1539262"/>
              <a:ext cx="15140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Internal gas target</a:t>
              </a:r>
              <a:endParaRPr lang="en-US" sz="1400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5877879" y="3232309"/>
              <a:ext cx="1220591" cy="757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332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912289" y="1294268"/>
            <a:ext cx="7932165" cy="2647950"/>
            <a:chOff x="444336" y="1010480"/>
            <a:chExt cx="7932165" cy="264795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0401" y="1010480"/>
              <a:ext cx="6896100" cy="2647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44336" y="2708920"/>
              <a:ext cx="11139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2</a:t>
              </a:r>
              <a:r>
                <a:rPr lang="en-GB" sz="1600" baseline="30000" dirty="0" smtClean="0"/>
                <a:t>nd</a:t>
              </a:r>
              <a:r>
                <a:rPr lang="en-GB" sz="1600" dirty="0" smtClean="0"/>
                <a:t> iteration</a:t>
              </a:r>
              <a:endParaRPr lang="en-GB" sz="1600" dirty="0"/>
            </a:p>
          </p:txBody>
        </p:sp>
        <p:sp>
          <p:nvSpPr>
            <p:cNvPr id="9" name="Left Brace 8"/>
            <p:cNvSpPr/>
            <p:nvPr/>
          </p:nvSpPr>
          <p:spPr>
            <a:xfrm>
              <a:off x="1331640" y="2708920"/>
              <a:ext cx="148761" cy="50405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583568" y="4381055"/>
            <a:ext cx="7728839" cy="1807399"/>
            <a:chOff x="1115615" y="4329576"/>
            <a:chExt cx="7728839" cy="1807399"/>
          </a:xfrm>
        </p:grpSpPr>
        <p:sp>
          <p:nvSpPr>
            <p:cNvPr id="11" name="TextBox 10"/>
            <p:cNvSpPr txBox="1"/>
            <p:nvPr/>
          </p:nvSpPr>
          <p:spPr>
            <a:xfrm>
              <a:off x="1115615" y="4329576"/>
              <a:ext cx="70703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Manpower and budget request to KT fund (approved)</a:t>
              </a:r>
              <a:endParaRPr lang="en-GB" sz="2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50045" y="4813536"/>
              <a:ext cx="7694409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/>
                <a:t>* Estimated hardware cost for technical support 90 </a:t>
              </a:r>
              <a:r>
                <a:rPr lang="en-US" sz="2000" dirty="0" err="1" smtClean="0"/>
                <a:t>kCHF</a:t>
              </a:r>
              <a:endParaRPr lang="en-US" sz="2000" dirty="0" smtClean="0"/>
            </a:p>
            <a:p>
              <a:endParaRPr lang="en-US" sz="2000" dirty="0"/>
            </a:p>
            <a:p>
              <a:r>
                <a:rPr lang="en-US" sz="2000" dirty="0" smtClean="0"/>
                <a:t>* Full-time fellow </a:t>
              </a:r>
              <a:r>
                <a:rPr lang="en-US" sz="2000" dirty="0"/>
                <a:t>over 2 years with 50% coverage by the KT </a:t>
              </a:r>
              <a:r>
                <a:rPr lang="en-US" sz="2000" dirty="0" smtClean="0"/>
                <a:t>fund, remaining part elsewhere</a:t>
              </a:r>
              <a:endParaRPr lang="en-GB" sz="2000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5020459" y="253388"/>
            <a:ext cx="41192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Timeline and resources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69390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5631627" y="268734"/>
            <a:ext cx="3321873" cy="62570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Conclusions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158319" y="1139715"/>
            <a:ext cx="510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* </a:t>
            </a:r>
            <a:r>
              <a:rPr lang="en-GB" sz="2400" dirty="0" smtClean="0"/>
              <a:t>Next HEC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 tests foreseen in May </a:t>
            </a:r>
            <a:r>
              <a:rPr lang="en-GB" sz="2400" dirty="0" smtClean="0"/>
              <a:t>2015</a:t>
            </a:r>
            <a:endParaRPr lang="en-GB" sz="2400" dirty="0"/>
          </a:p>
        </p:txBody>
      </p:sp>
      <p:sp>
        <p:nvSpPr>
          <p:cNvPr id="2" name="Rectangle 1"/>
          <p:cNvSpPr/>
          <p:nvPr/>
        </p:nvSpPr>
        <p:spPr>
          <a:xfrm>
            <a:off x="1158318" y="1956713"/>
            <a:ext cx="68663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* HEC</a:t>
            </a:r>
            <a:r>
              <a:rPr lang="en-GB" sz="2400" baseline="30000" dirty="0"/>
              <a:t>2</a:t>
            </a:r>
            <a:r>
              <a:rPr lang="en-GB" sz="2400" dirty="0"/>
              <a:t> development continues </a:t>
            </a:r>
            <a:br>
              <a:rPr lang="en-GB" sz="2400" dirty="0"/>
            </a:br>
            <a:r>
              <a:rPr lang="en-GB" sz="2400" dirty="0"/>
              <a:t>	</a:t>
            </a:r>
            <a:r>
              <a:rPr lang="en-GB" sz="2000" dirty="0"/>
              <a:t>+ with or without CERN</a:t>
            </a:r>
          </a:p>
          <a:p>
            <a:pPr lvl="1"/>
            <a:r>
              <a:rPr lang="en-GB" sz="2400" dirty="0"/>
              <a:t>	- </a:t>
            </a:r>
            <a:r>
              <a:rPr lang="en-GB" sz="2000" dirty="0"/>
              <a:t>fellow A. </a:t>
            </a:r>
            <a:r>
              <a:rPr lang="en-GB" sz="2000" dirty="0" err="1"/>
              <a:t>Shornikov’s</a:t>
            </a:r>
            <a:r>
              <a:rPr lang="en-GB" sz="2000" dirty="0"/>
              <a:t> continuation depends </a:t>
            </a:r>
          </a:p>
          <a:p>
            <a:r>
              <a:rPr lang="en-GB" sz="2000" dirty="0"/>
              <a:t>		on approval of ENSAR2</a:t>
            </a:r>
          </a:p>
          <a:p>
            <a:r>
              <a:rPr lang="en-GB" sz="2000" dirty="0"/>
              <a:t>	? </a:t>
            </a:r>
            <a:r>
              <a:rPr lang="en-GB" sz="2000" dirty="0" smtClean="0"/>
              <a:t>HEC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priority for </a:t>
            </a:r>
            <a:r>
              <a:rPr lang="en-GB" sz="2000" dirty="0"/>
              <a:t>BNL?</a:t>
            </a:r>
            <a:endParaRPr lang="en-GB" sz="2000" dirty="0"/>
          </a:p>
        </p:txBody>
      </p:sp>
      <p:sp>
        <p:nvSpPr>
          <p:cNvPr id="3" name="Rectangle 2"/>
          <p:cNvSpPr/>
          <p:nvPr/>
        </p:nvSpPr>
        <p:spPr>
          <a:xfrm>
            <a:off x="1174084" y="4198592"/>
            <a:ext cx="84893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* In parallel </a:t>
            </a:r>
            <a:r>
              <a:rPr lang="en-GB" sz="2400" dirty="0" err="1"/>
              <a:t>MedEgun</a:t>
            </a:r>
            <a:r>
              <a:rPr lang="en-GB" sz="2400" dirty="0"/>
              <a:t> development started at CERN</a:t>
            </a:r>
          </a:p>
          <a:p>
            <a:r>
              <a:rPr lang="en-GB" sz="2400" dirty="0"/>
              <a:t>	</a:t>
            </a:r>
            <a:r>
              <a:rPr lang="en-GB" sz="2000" dirty="0"/>
              <a:t>partly funded by Knowledge Transfer fund at CERN</a:t>
            </a:r>
          </a:p>
          <a:p>
            <a:r>
              <a:rPr lang="en-GB" sz="2000" dirty="0"/>
              <a:t>	not aiming for heavy fully stripped ions</a:t>
            </a:r>
          </a:p>
          <a:p>
            <a:r>
              <a:rPr lang="en-GB" sz="2000" dirty="0"/>
              <a:t>	potentially very fast breeder</a:t>
            </a:r>
          </a:p>
          <a:p>
            <a:r>
              <a:rPr lang="en-GB" sz="2000" dirty="0"/>
              <a:t>	electron </a:t>
            </a:r>
            <a:r>
              <a:rPr lang="en-GB" sz="2000" dirty="0" smtClean="0"/>
              <a:t>gun can </a:t>
            </a:r>
            <a:r>
              <a:rPr lang="en-GB" sz="2000" dirty="0"/>
              <a:t>be used in REXEBIS </a:t>
            </a:r>
            <a:r>
              <a:rPr lang="en-GB" sz="2000" dirty="0" smtClean="0"/>
              <a:t>solenoid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intermediate stage to ultimate TSR charge breeder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9882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735207947"/>
              </p:ext>
            </p:extLst>
          </p:nvPr>
        </p:nvGraphicFramePr>
        <p:xfrm>
          <a:off x="1155558" y="1042816"/>
          <a:ext cx="3914775" cy="2989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574638"/>
              </p:ext>
            </p:extLst>
          </p:nvPr>
        </p:nvGraphicFramePr>
        <p:xfrm>
          <a:off x="1185345" y="3990308"/>
          <a:ext cx="4989824" cy="2529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19757"/>
                <a:gridCol w="1389413"/>
                <a:gridCol w="1080654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TSR breeder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REXEBIS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400" dirty="0" smtClean="0"/>
                        <a:t>Electron</a:t>
                      </a:r>
                      <a:r>
                        <a:rPr lang="en-GB" sz="1400" baseline="0" dirty="0" smtClean="0"/>
                        <a:t> energy [</a:t>
                      </a:r>
                      <a:r>
                        <a:rPr lang="en-GB" sz="1400" baseline="0" dirty="0" err="1" smtClean="0"/>
                        <a:t>keV</a:t>
                      </a:r>
                      <a:r>
                        <a:rPr lang="en-GB" sz="1400" baseline="0" dirty="0" smtClean="0"/>
                        <a:t>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150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Electron</a:t>
                      </a:r>
                      <a:r>
                        <a:rPr lang="en-GB" sz="1400" baseline="0" dirty="0" smtClean="0"/>
                        <a:t> current [A]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2-5*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0.2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Electron</a:t>
                      </a:r>
                      <a:r>
                        <a:rPr lang="en-GB" sz="1400" baseline="0" dirty="0" smtClean="0"/>
                        <a:t> current density [A/cm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baseline="0" dirty="0" smtClean="0"/>
                        <a:t>]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1-2x10</a:t>
                      </a:r>
                      <a:r>
                        <a:rPr lang="en-GB" sz="1400" baseline="30000" dirty="0" smtClean="0"/>
                        <a:t>4</a:t>
                      </a:r>
                      <a:endParaRPr lang="en-GB" sz="1400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100</a:t>
                      </a:r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Trap pressure (mbar)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~10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</a:rPr>
                        <a:t>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~10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</a:rPr>
                        <a:t>-11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Ion-ion cooling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Extraction time (us)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&lt;30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&gt;50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30286" y="269989"/>
            <a:ext cx="6215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Calibri"/>
              </a:rPr>
              <a:t>TSR@ISOLDE breeder design parameters</a:t>
            </a:r>
            <a:endParaRPr lang="en-GB" sz="2800" b="1" dirty="0"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59060" y="4667277"/>
            <a:ext cx="2189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Capacity of 10</a:t>
            </a:r>
            <a:r>
              <a:rPr lang="en-US" sz="1200" baseline="30000" dirty="0" smtClean="0"/>
              <a:t>8</a:t>
            </a:r>
            <a:r>
              <a:rPr lang="en-US" sz="1200" dirty="0" smtClean="0"/>
              <a:t> primary ions </a:t>
            </a:r>
            <a:r>
              <a:rPr lang="en-US" sz="1200" dirty="0"/>
              <a:t> </a:t>
            </a:r>
            <a:r>
              <a:rPr lang="en-US" sz="1200" dirty="0" smtClean="0"/>
              <a:t>needs current I</a:t>
            </a:r>
            <a:r>
              <a:rPr lang="en-US" sz="1200" baseline="-25000" dirty="0" smtClean="0"/>
              <a:t>e</a:t>
            </a:r>
            <a:r>
              <a:rPr lang="en-US" sz="1200" dirty="0" smtClean="0"/>
              <a:t> &gt;3 A</a:t>
            </a:r>
          </a:p>
          <a:p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/>
              <a:t>Transverse acceptance ~ 34 </a:t>
            </a:r>
            <a:r>
              <a:rPr lang="el-GR" sz="1200" dirty="0" smtClean="0"/>
              <a:t>μ</a:t>
            </a:r>
            <a:r>
              <a:rPr lang="en-US" sz="1200" dirty="0" smtClean="0"/>
              <a:t>m (REXEBIS) needs I</a:t>
            </a:r>
            <a:r>
              <a:rPr lang="en-US" sz="1200" baseline="-25000" dirty="0" smtClean="0"/>
              <a:t>e</a:t>
            </a:r>
            <a:r>
              <a:rPr lang="en-US" sz="1200" dirty="0" smtClean="0"/>
              <a:t> ~ 4-5 A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538715" y="469026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</a:t>
            </a:r>
            <a:endParaRPr lang="en-GB" sz="1400" dirty="0"/>
          </a:p>
        </p:txBody>
      </p:sp>
      <p:grpSp>
        <p:nvGrpSpPr>
          <p:cNvPr id="2" name="Group 1"/>
          <p:cNvGrpSpPr/>
          <p:nvPr/>
        </p:nvGrpSpPr>
        <p:grpSpPr>
          <a:xfrm>
            <a:off x="5340743" y="1175306"/>
            <a:ext cx="3518250" cy="2558095"/>
            <a:chOff x="5340743" y="1175306"/>
            <a:chExt cx="3518250" cy="2558095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81689050"/>
                </p:ext>
              </p:extLst>
            </p:nvPr>
          </p:nvGraphicFramePr>
          <p:xfrm>
            <a:off x="5340743" y="1175306"/>
            <a:ext cx="3518250" cy="25580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3" name="Oval 12"/>
            <p:cNvSpPr/>
            <p:nvPr/>
          </p:nvSpPr>
          <p:spPr>
            <a:xfrm>
              <a:off x="5638285" y="1694872"/>
              <a:ext cx="662770" cy="34932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8313820" y="1694872"/>
              <a:ext cx="0" cy="167546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238406" y="1869532"/>
              <a:ext cx="225245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301055" y="1867593"/>
              <a:ext cx="16279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>
                      <a:lumMod val="50000"/>
                    </a:schemeClr>
                  </a:solidFill>
                </a:rPr>
                <a:t>150 </a:t>
              </a:r>
              <a:r>
                <a:rPr lang="en-GB" sz="1200" dirty="0" err="1" smtClean="0">
                  <a:solidFill>
                    <a:schemeClr val="bg1">
                      <a:lumMod val="50000"/>
                    </a:schemeClr>
                  </a:solidFill>
                </a:rPr>
                <a:t>keV</a:t>
              </a:r>
              <a:r>
                <a:rPr lang="en-GB" sz="1200" dirty="0" smtClean="0">
                  <a:solidFill>
                    <a:schemeClr val="bg1">
                      <a:lumMod val="50000"/>
                    </a:schemeClr>
                  </a:solidFill>
                </a:rPr>
                <a:t> electron beam</a:t>
              </a:r>
              <a:endParaRPr lang="en-GB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948153" y="1506222"/>
            <a:ext cx="1924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Barium charge states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5175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452254" y="343537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dirty="0"/>
              <a:t>High Energy Current and Compression (HEC</a:t>
            </a:r>
            <a:r>
              <a:rPr lang="en-GB" baseline="30000" dirty="0"/>
              <a:t>2</a:t>
            </a:r>
            <a:r>
              <a:rPr lang="en-GB" dirty="0"/>
              <a:t>) electron gun project</a:t>
            </a:r>
          </a:p>
        </p:txBody>
      </p:sp>
      <p:sp>
        <p:nvSpPr>
          <p:cNvPr id="7" name="Rectangle 6"/>
          <p:cNvSpPr/>
          <p:nvPr/>
        </p:nvSpPr>
        <p:spPr>
          <a:xfrm>
            <a:off x="3433947" y="2533755"/>
            <a:ext cx="26086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/>
              <a:t>HEC</a:t>
            </a:r>
            <a:r>
              <a:rPr lang="en-GB" sz="3600" b="1" baseline="30000" dirty="0" smtClean="0"/>
              <a:t>2</a:t>
            </a:r>
            <a:r>
              <a:rPr lang="en-GB" sz="3600" b="1" dirty="0" smtClean="0"/>
              <a:t> path</a:t>
            </a:r>
            <a:endParaRPr lang="en-GB" sz="3600" b="1" baseline="30000" dirty="0"/>
          </a:p>
        </p:txBody>
      </p:sp>
    </p:spTree>
    <p:extLst>
      <p:ext uri="{BB962C8B-B14F-4D97-AF65-F5344CB8AC3E}">
        <p14:creationId xmlns:p14="http://schemas.microsoft.com/office/powerpoint/2010/main" val="18539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0499" y="0"/>
            <a:ext cx="2511631" cy="98073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Gun design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010407" y="1829016"/>
            <a:ext cx="4021810" cy="452596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GB" sz="1600" dirty="0" smtClean="0"/>
              <a:t>	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450269" y="2024523"/>
            <a:ext cx="27686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Very laminar electron flow,</a:t>
            </a:r>
          </a:p>
          <a:p>
            <a:r>
              <a:rPr lang="en-GB" sz="1600" dirty="0" smtClean="0"/>
              <a:t> high electrostatic compression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1145469" y="1311026"/>
            <a:ext cx="34369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GB" sz="2000" dirty="0"/>
              <a:t>Matching two focusing systems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68363" y="1182685"/>
            <a:ext cx="3241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Electrostatic compression (~300)</a:t>
            </a:r>
          </a:p>
          <a:p>
            <a:r>
              <a:rPr lang="en-GB" dirty="0" smtClean="0"/>
              <a:t>Magnetic compression (~50)</a:t>
            </a: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563429" y="1363173"/>
            <a:ext cx="404934" cy="1325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63429" y="1521932"/>
            <a:ext cx="404934" cy="112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Trajectories_10A_Optim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3443" y="2609298"/>
            <a:ext cx="2674620" cy="239522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256312" y="2849467"/>
            <a:ext cx="5437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anode</a:t>
            </a:r>
            <a:endParaRPr lang="en-GB" sz="11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1417772" y="4151250"/>
            <a:ext cx="649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cathode</a:t>
            </a:r>
            <a:endParaRPr lang="en-GB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2700753" y="3831881"/>
            <a:ext cx="10166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</a:t>
            </a:r>
            <a:r>
              <a:rPr lang="en-US" sz="1100" dirty="0" smtClean="0"/>
              <a:t>lectron beam</a:t>
            </a:r>
            <a:endParaRPr lang="en-GB" sz="1100" dirty="0"/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3011474" y="4093491"/>
            <a:ext cx="197591" cy="607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801975" y="3154772"/>
            <a:ext cx="3306033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GB" sz="2000" i="1" dirty="0" smtClean="0"/>
              <a:t>Challenges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Require low B-field at cathode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Non-rippling electron beam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Mechanical tolerances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(Penning) discharges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H="1" flipV="1">
            <a:off x="2298633" y="4700894"/>
            <a:ext cx="303323" cy="696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867818" y="5398721"/>
            <a:ext cx="24753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</a:t>
            </a:r>
            <a:r>
              <a:rPr lang="en-US" sz="1100" dirty="0" smtClean="0"/>
              <a:t>agnetic field ‘grab’ the </a:t>
            </a:r>
            <a:r>
              <a:rPr lang="en-US" sz="1100" dirty="0" smtClean="0"/>
              <a:t>beam (~0.25 T)</a:t>
            </a:r>
            <a:endParaRPr lang="en-GB" sz="11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540370" y="5826481"/>
            <a:ext cx="2519362" cy="528498"/>
          </a:xfrm>
        </p:spPr>
        <p:txBody>
          <a:bodyPr/>
          <a:lstStyle/>
          <a:p>
            <a:pPr marL="0" indent="0"/>
            <a:r>
              <a:rPr lang="en-GB" dirty="0" smtClean="0">
                <a:solidFill>
                  <a:schemeClr val="accent4"/>
                </a:solidFill>
              </a:rPr>
              <a:t>A. Pikin</a:t>
            </a:r>
            <a:r>
              <a:rPr lang="en-GB" dirty="0">
                <a:solidFill>
                  <a:schemeClr val="accent4"/>
                </a:solidFill>
              </a:rPr>
              <a:t>, E. N. Beebe, and D. </a:t>
            </a:r>
            <a:r>
              <a:rPr lang="en-GB" dirty="0" err="1">
                <a:solidFill>
                  <a:schemeClr val="accent4"/>
                </a:solidFill>
              </a:rPr>
              <a:t>Raparia</a:t>
            </a:r>
            <a:r>
              <a:rPr lang="en-GB" dirty="0">
                <a:solidFill>
                  <a:schemeClr val="accent4"/>
                </a:solidFill>
              </a:rPr>
              <a:t>,</a:t>
            </a:r>
          </a:p>
          <a:p>
            <a:r>
              <a:rPr lang="en-GB" dirty="0">
                <a:solidFill>
                  <a:schemeClr val="accent4"/>
                </a:solidFill>
              </a:rPr>
              <a:t>Rev. Sci. Instr. 84 033303 (2013)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870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65" y="1262544"/>
            <a:ext cx="3447642" cy="40988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389" r="7812"/>
          <a:stretch/>
        </p:blipFill>
        <p:spPr>
          <a:xfrm>
            <a:off x="4741101" y="1489653"/>
            <a:ext cx="4153517" cy="2994287"/>
          </a:xfrm>
          <a:prstGeom prst="rect">
            <a:avLst/>
          </a:prstGeom>
        </p:spPr>
      </p:pic>
      <p:pic>
        <p:nvPicPr>
          <p:cNvPr id="8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101" y="1489652"/>
            <a:ext cx="614666" cy="61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7593" y="1489652"/>
            <a:ext cx="1577025" cy="5774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22667" y="4809754"/>
            <a:ext cx="23296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Prototype gun design by BNL, built by CERN being tested at BNL by joint team at BNL TEBIS</a:t>
            </a:r>
            <a:endParaRPr lang="en-GB" sz="1600" dirty="0"/>
          </a:p>
        </p:txBody>
      </p:sp>
      <p:cxnSp>
        <p:nvCxnSpPr>
          <p:cNvPr id="11" name="Straight Arrow Connector 10"/>
          <p:cNvCxnSpPr>
            <a:stCxn id="10" idx="0"/>
          </p:cNvCxnSpPr>
          <p:nvPr/>
        </p:nvCxnSpPr>
        <p:spPr>
          <a:xfrm flipV="1">
            <a:off x="6187489" y="3657486"/>
            <a:ext cx="321860" cy="11522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951417" y="71250"/>
            <a:ext cx="4004826" cy="98073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HEC</a:t>
            </a:r>
            <a:r>
              <a:rPr lang="en-GB" sz="3200" baseline="30000" dirty="0" smtClean="0"/>
              <a:t>2</a:t>
            </a:r>
            <a:r>
              <a:rPr lang="en-GB" sz="3200" dirty="0" smtClean="0"/>
              <a:t> gun and </a:t>
            </a:r>
            <a:r>
              <a:rPr lang="en-GB" sz="3200" dirty="0" err="1" smtClean="0"/>
              <a:t>TestEBIS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9666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098613" y="76200"/>
            <a:ext cx="5026337" cy="778525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HEC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prototype tests at BNL</a:t>
            </a:r>
            <a:endParaRPr lang="en-GB" sz="32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403075"/>
              </p:ext>
            </p:extLst>
          </p:nvPr>
        </p:nvGraphicFramePr>
        <p:xfrm>
          <a:off x="2024409" y="5163513"/>
          <a:ext cx="5168067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82172"/>
                <a:gridCol w="946753"/>
                <a:gridCol w="657745"/>
                <a:gridCol w="12813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Scenario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</a:t>
                      </a:r>
                      <a:r>
                        <a:rPr lang="en-US" sz="1600" baseline="-25000" dirty="0" smtClean="0"/>
                        <a:t>e</a:t>
                      </a:r>
                      <a:r>
                        <a:rPr lang="en-US" sz="1600" dirty="0" smtClean="0"/>
                        <a:t>, 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</a:t>
                      </a:r>
                      <a:r>
                        <a:rPr lang="en-US" sz="1600" baseline="-25000" dirty="0" smtClean="0"/>
                        <a:t>e</a:t>
                      </a:r>
                      <a:r>
                        <a:rPr lang="en-US" sz="1600" dirty="0" smtClean="0"/>
                        <a:t>,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</a:t>
                      </a:r>
                      <a:r>
                        <a:rPr lang="en-US" sz="1600" baseline="-25000" dirty="0" smtClean="0"/>
                        <a:t>e</a:t>
                      </a:r>
                      <a:r>
                        <a:rPr lang="en-US" sz="1600" dirty="0" smtClean="0"/>
                        <a:t>, kA/cm</a:t>
                      </a:r>
                      <a:r>
                        <a:rPr lang="en-US" sz="1600" baseline="30000" dirty="0" smtClean="0"/>
                        <a:t>2</a:t>
                      </a:r>
                      <a:endParaRPr lang="en-GB" sz="16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HEC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 ultimate spec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 stand limit </a:t>
                      </a:r>
                      <a:r>
                        <a:rPr lang="en-US" i="1" dirty="0" smtClean="0"/>
                        <a:t>as is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Achieved</a:t>
                      </a:r>
                      <a:r>
                        <a:rPr lang="en-US" baseline="0" dirty="0" smtClean="0"/>
                        <a:t> in </a:t>
                      </a:r>
                      <a:r>
                        <a:rPr lang="en-US" baseline="0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tba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020823" y="1172258"/>
            <a:ext cx="4960786" cy="3777720"/>
            <a:chOff x="4020823" y="1172258"/>
            <a:chExt cx="4960786" cy="3777720"/>
          </a:xfrm>
        </p:grpSpPr>
        <p:grpSp>
          <p:nvGrpSpPr>
            <p:cNvPr id="20" name="Canvas 107"/>
            <p:cNvGrpSpPr/>
            <p:nvPr/>
          </p:nvGrpSpPr>
          <p:grpSpPr>
            <a:xfrm>
              <a:off x="4020823" y="1172258"/>
              <a:ext cx="4960786" cy="3251747"/>
              <a:chOff x="0" y="0"/>
              <a:chExt cx="5848287" cy="3833495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0" y="0"/>
                <a:ext cx="5731510" cy="3833495"/>
              </a:xfrm>
              <a:prstGeom prst="rect">
                <a:avLst/>
              </a:prstGeom>
            </p:spPr>
          </p:sp>
          <p:pic>
            <p:nvPicPr>
              <p:cNvPr id="22" name="Picture 21"/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322" y="0"/>
                <a:ext cx="5715000" cy="38290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3" name="Text Box 2"/>
              <p:cNvSpPr txBox="1">
                <a:spLocks noChangeArrowheads="1"/>
              </p:cNvSpPr>
              <p:nvPr/>
            </p:nvSpPr>
            <p:spPr bwMode="auto">
              <a:xfrm>
                <a:off x="1360814" y="1383303"/>
                <a:ext cx="629911" cy="661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O</a:t>
                </a:r>
                <a:r>
                  <a:rPr kumimoji="0" lang="en-US" sz="2000" b="1" i="0" u="none" strike="noStrike" kern="0" cap="none" spc="0" normalizeH="0" baseline="30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7+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24" name="Text Box 2"/>
              <p:cNvSpPr txBox="1">
                <a:spLocks noChangeArrowheads="1"/>
              </p:cNvSpPr>
              <p:nvPr/>
            </p:nvSpPr>
            <p:spPr bwMode="auto">
              <a:xfrm>
                <a:off x="1789517" y="1491615"/>
                <a:ext cx="515533" cy="661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C</a:t>
                </a:r>
                <a:r>
                  <a:rPr kumimoji="0" lang="en-US" sz="2000" b="1" i="0" u="none" strike="noStrike" kern="0" cap="none" spc="0" normalizeH="0" baseline="30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5+</a:t>
                </a: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 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25" name="Text Box 2"/>
              <p:cNvSpPr txBox="1">
                <a:spLocks noChangeArrowheads="1"/>
              </p:cNvSpPr>
              <p:nvPr/>
            </p:nvSpPr>
            <p:spPr bwMode="auto">
              <a:xfrm>
                <a:off x="2141275" y="1251332"/>
                <a:ext cx="629285" cy="660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O</a:t>
                </a:r>
                <a:r>
                  <a:rPr kumimoji="0" lang="en-US" sz="2000" b="1" i="0" u="none" strike="noStrike" kern="0" cap="none" spc="0" normalizeH="0" baseline="30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6+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26" name="Text Box 2"/>
              <p:cNvSpPr txBox="1">
                <a:spLocks noChangeArrowheads="1"/>
              </p:cNvSpPr>
              <p:nvPr/>
            </p:nvSpPr>
            <p:spPr bwMode="auto">
              <a:xfrm>
                <a:off x="2503308" y="1738476"/>
                <a:ext cx="620892" cy="661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C</a:t>
                </a:r>
                <a:r>
                  <a:rPr kumimoji="0" lang="en-US" sz="2000" b="1" i="0" u="none" strike="noStrike" kern="0" cap="none" spc="0" normalizeH="0" baseline="30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4+</a:t>
                </a: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 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27" name="Text Box 2"/>
              <p:cNvSpPr txBox="1">
                <a:spLocks noChangeArrowheads="1"/>
              </p:cNvSpPr>
              <p:nvPr/>
            </p:nvSpPr>
            <p:spPr bwMode="auto">
              <a:xfrm>
                <a:off x="2732700" y="1251335"/>
                <a:ext cx="629285" cy="660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O</a:t>
                </a:r>
                <a:r>
                  <a:rPr kumimoji="0" lang="en-US" sz="2000" b="1" i="0" u="none" strike="noStrike" kern="0" cap="none" spc="0" normalizeH="0" baseline="3000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5+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28" name="Text Box 2"/>
              <p:cNvSpPr txBox="1">
                <a:spLocks noChangeArrowheads="1"/>
              </p:cNvSpPr>
              <p:nvPr/>
            </p:nvSpPr>
            <p:spPr bwMode="auto">
              <a:xfrm>
                <a:off x="2885081" y="2399510"/>
                <a:ext cx="1142999" cy="661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C</a:t>
                </a:r>
                <a:r>
                  <a:rPr kumimoji="0" lang="en-US" sz="2000" b="1" i="0" u="none" strike="noStrike" kern="0" cap="none" spc="0" normalizeH="0" baseline="3000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3+</a:t>
                </a: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/O</a:t>
                </a:r>
                <a:r>
                  <a:rPr kumimoji="0" lang="en-US" sz="2000" b="1" i="0" u="none" strike="noStrike" kern="0" cap="none" spc="0" normalizeH="0" baseline="3000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4+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 flipV="1">
                <a:off x="1494947" y="742720"/>
                <a:ext cx="294183" cy="304924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30" name="Straight Arrow Connector 29"/>
              <p:cNvCxnSpPr/>
              <p:nvPr/>
            </p:nvCxnSpPr>
            <p:spPr>
              <a:xfrm flipV="1">
                <a:off x="1763668" y="742935"/>
                <a:ext cx="303257" cy="640342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31" name="Straight Arrow Connector 30"/>
              <p:cNvCxnSpPr/>
              <p:nvPr/>
            </p:nvCxnSpPr>
            <p:spPr>
              <a:xfrm flipV="1">
                <a:off x="1990314" y="1143000"/>
                <a:ext cx="226671" cy="452337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32" name="Straight Arrow Connector 31"/>
              <p:cNvCxnSpPr/>
              <p:nvPr/>
            </p:nvCxnSpPr>
            <p:spPr>
              <a:xfrm flipV="1">
                <a:off x="2304571" y="1047750"/>
                <a:ext cx="124304" cy="356858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tailEnd type="arrow"/>
              </a:ln>
              <a:effectLst/>
            </p:spPr>
          </p:cxnSp>
          <p:sp>
            <p:nvSpPr>
              <p:cNvPr id="33" name="Text Box 2"/>
              <p:cNvSpPr txBox="1">
                <a:spLocks noChangeArrowheads="1"/>
              </p:cNvSpPr>
              <p:nvPr/>
            </p:nvSpPr>
            <p:spPr bwMode="auto">
              <a:xfrm>
                <a:off x="4571106" y="1346716"/>
                <a:ext cx="1277181" cy="90117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450 mA, 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16.6 ms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34" name="Text Box 2"/>
              <p:cNvSpPr txBox="1">
                <a:spLocks noChangeArrowheads="1"/>
              </p:cNvSpPr>
              <p:nvPr/>
            </p:nvSpPr>
            <p:spPr bwMode="auto">
              <a:xfrm>
                <a:off x="1005644" y="930334"/>
                <a:ext cx="1142999" cy="661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C</a:t>
                </a:r>
                <a:r>
                  <a:rPr kumimoji="0" lang="en-US" sz="2000" b="1" i="0" u="none" strike="noStrike" kern="0" cap="none" spc="0" normalizeH="0" baseline="30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6+</a:t>
                </a: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/O</a:t>
                </a:r>
                <a:r>
                  <a:rPr kumimoji="0" lang="en-US" sz="2000" b="1" i="0" u="none" strike="noStrike" kern="0" cap="none" spc="0" normalizeH="0" baseline="30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8+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  <p:sp>
            <p:nvSpPr>
              <p:cNvPr id="35" name="Text Box 2"/>
              <p:cNvSpPr txBox="1">
                <a:spLocks noChangeArrowheads="1"/>
              </p:cNvSpPr>
              <p:nvPr/>
            </p:nvSpPr>
            <p:spPr bwMode="auto">
              <a:xfrm>
                <a:off x="826439" y="2808900"/>
                <a:ext cx="532765" cy="660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H</a:t>
                </a:r>
                <a:r>
                  <a:rPr kumimoji="0" lang="en-US" sz="2000" b="1" i="0" u="none" strike="noStrike" kern="0" cap="none" spc="0" normalizeH="0" baseline="30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</a:rPr>
                  <a:t>1+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4416744" y="4303647"/>
              <a:ext cx="38587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Ions extracted, O</a:t>
              </a:r>
              <a:r>
                <a:rPr lang="en-GB" baseline="30000" dirty="0" smtClean="0"/>
                <a:t>6+</a:t>
              </a:r>
              <a:r>
                <a:rPr lang="en-GB" dirty="0" smtClean="0"/>
                <a:t>/O</a:t>
              </a:r>
              <a:r>
                <a:rPr lang="en-GB" baseline="30000" dirty="0" smtClean="0"/>
                <a:t>5+</a:t>
              </a:r>
              <a:r>
                <a:rPr lang="en-GB" dirty="0" smtClean="0"/>
                <a:t> and C</a:t>
              </a:r>
              <a:r>
                <a:rPr lang="en-GB" baseline="30000" dirty="0" smtClean="0"/>
                <a:t>5+</a:t>
              </a:r>
              <a:r>
                <a:rPr lang="en-GB" dirty="0" smtClean="0"/>
                <a:t>/C</a:t>
              </a:r>
              <a:r>
                <a:rPr lang="en-GB" baseline="30000" dirty="0" smtClean="0"/>
                <a:t>4+</a:t>
              </a:r>
              <a:r>
                <a:rPr lang="en-GB" dirty="0" smtClean="0"/>
                <a:t> </a:t>
              </a:r>
            </a:p>
            <a:p>
              <a:r>
                <a:rPr lang="en-GB" dirty="0" smtClean="0"/>
                <a:t>give too big error bars to define J</a:t>
              </a:r>
              <a:r>
                <a:rPr lang="en-GB" baseline="-25000" dirty="0" smtClean="0"/>
                <a:t>e</a:t>
              </a:r>
              <a:endParaRPr lang="en-GB" baseline="-250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29707" y="3377294"/>
              <a:ext cx="754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chemeClr val="bg1">
                      <a:lumMod val="65000"/>
                    </a:schemeClr>
                  </a:solidFill>
                </a:rPr>
                <a:t>courtesy E. Beebe</a:t>
              </a:r>
              <a:endParaRPr lang="en-GB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pic>
        <p:nvPicPr>
          <p:cNvPr id="38" name="Picture 37" descr="F0021TEK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20223" y="1263022"/>
            <a:ext cx="2828978" cy="215707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937098" y="3446849"/>
            <a:ext cx="2827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Max current ramped to 1.7 A, </a:t>
            </a:r>
          </a:p>
          <a:p>
            <a:pPr algn="ctr"/>
            <a:r>
              <a:rPr lang="en-GB" sz="1600" dirty="0" smtClean="0"/>
              <a:t>still limited by loss current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1135118" y="1438116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1V</a:t>
            </a:r>
            <a:r>
              <a:rPr lang="en-GB" dirty="0" smtClean="0">
                <a:sym typeface="Wingdings" panose="05000000000000000000" pitchFamily="2" charset="2"/>
              </a:rPr>
              <a:t>0.5A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72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8247994"/>
              </p:ext>
            </p:extLst>
          </p:nvPr>
        </p:nvGraphicFramePr>
        <p:xfrm>
          <a:off x="1031775" y="1128713"/>
          <a:ext cx="7993162" cy="4129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50800" y="5674779"/>
            <a:ext cx="2001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Bubble size represents electron current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00616" y="5625697"/>
            <a:ext cx="4807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</a:t>
            </a:r>
            <a:r>
              <a:rPr lang="en-GB" sz="1200" dirty="0" smtClean="0"/>
              <a:t>ep </a:t>
            </a:r>
            <a:r>
              <a:rPr lang="en-GB" sz="1200" dirty="0" smtClean="0"/>
              <a:t>– reported</a:t>
            </a:r>
          </a:p>
          <a:p>
            <a:r>
              <a:rPr lang="en-GB" sz="1200" dirty="0" err="1" smtClean="0"/>
              <a:t>est</a:t>
            </a:r>
            <a:r>
              <a:rPr lang="en-GB" sz="1200" dirty="0" smtClean="0"/>
              <a:t> – estimated - </a:t>
            </a:r>
            <a:r>
              <a:rPr lang="en-GB" sz="1200" dirty="0" smtClean="0"/>
              <a:t>in commissioning phase </a:t>
            </a:r>
            <a:endParaRPr lang="en-GB" sz="1200" dirty="0" smtClean="0"/>
          </a:p>
          <a:p>
            <a:r>
              <a:rPr lang="en-GB" sz="1200" dirty="0" smtClean="0">
                <a:latin typeface="Calibri"/>
              </a:rPr>
              <a:t>† </a:t>
            </a:r>
            <a:r>
              <a:rPr lang="en-GB" sz="1200" dirty="0" smtClean="0">
                <a:latin typeface="Calibri"/>
              </a:rPr>
              <a:t>- discontinued</a:t>
            </a:r>
            <a:endParaRPr lang="en-GB" sz="1200" dirty="0"/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3078809" y="208641"/>
            <a:ext cx="5839195" cy="62570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          Where we are on the map?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737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3634779" y="251242"/>
            <a:ext cx="5299671" cy="62570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Limiting factor – loss current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340420" y="1317026"/>
            <a:ext cx="68701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 20 mA = 2% losses, too high for an EBIS.</a:t>
            </a:r>
          </a:p>
          <a:p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 20 mA x 12 kV = 240 W heating on the anode, </a:t>
            </a:r>
            <a:br>
              <a:rPr lang="en-US" sz="2400" dirty="0" smtClean="0"/>
            </a:br>
            <a:r>
              <a:rPr lang="en-US" sz="2400" dirty="0" smtClean="0"/>
              <a:t>too high for high duty factor and good vacuum.</a:t>
            </a:r>
          </a:p>
          <a:p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 In experiment – 20 mA trips the power supply.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64959" y="4221278"/>
            <a:ext cx="3970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Where 20 mA come from?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8194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21996</TotalTime>
  <Words>1108</Words>
  <Application>Microsoft Office PowerPoint</Application>
  <PresentationFormat>On-screen Show (4:3)</PresentationFormat>
  <Paragraphs>341</Paragraphs>
  <Slides>21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Status of the charge breeder upgrade</vt:lpstr>
      <vt:lpstr>PowerPoint Presentation</vt:lpstr>
      <vt:lpstr>PowerPoint Presentation</vt:lpstr>
      <vt:lpstr>PowerPoint Presentation</vt:lpstr>
      <vt:lpstr>Gun design</vt:lpstr>
      <vt:lpstr>HEC2 gun and TestEBIS</vt:lpstr>
      <vt:lpstr>HEC2 prototype tests at BNL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Fredrik John Carl Wenander</cp:lastModifiedBy>
  <cp:revision>1014</cp:revision>
  <dcterms:created xsi:type="dcterms:W3CDTF">2012-03-08T16:06:15Z</dcterms:created>
  <dcterms:modified xsi:type="dcterms:W3CDTF">2015-04-27T10:19:04Z</dcterms:modified>
</cp:coreProperties>
</file>