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396" r:id="rId2"/>
    <p:sldId id="387" r:id="rId3"/>
    <p:sldId id="390" r:id="rId4"/>
    <p:sldId id="388" r:id="rId5"/>
    <p:sldId id="389" r:id="rId6"/>
    <p:sldId id="399" r:id="rId7"/>
    <p:sldId id="391" r:id="rId8"/>
    <p:sldId id="398" r:id="rId9"/>
    <p:sldId id="394" r:id="rId10"/>
    <p:sldId id="400" r:id="rId11"/>
    <p:sldId id="401" r:id="rId1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nander" initials="FJCW"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846" autoAdjust="0"/>
    <p:restoredTop sz="91055" autoAdjust="0"/>
  </p:normalViewPr>
  <p:slideViewPr>
    <p:cSldViewPr>
      <p:cViewPr>
        <p:scale>
          <a:sx n="120" d="100"/>
          <a:sy n="120" d="100"/>
        </p:scale>
        <p:origin x="-1374" y="-13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717" cy="48052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2775" y="0"/>
            <a:ext cx="3170717" cy="480521"/>
          </a:xfrm>
          <a:prstGeom prst="rect">
            <a:avLst/>
          </a:prstGeom>
        </p:spPr>
        <p:txBody>
          <a:bodyPr vert="horz" lIns="91440" tIns="45720" rIns="91440" bIns="45720" rtlCol="0"/>
          <a:lstStyle>
            <a:lvl1pPr algn="r">
              <a:defRPr sz="1200"/>
            </a:lvl1pPr>
          </a:lstStyle>
          <a:p>
            <a:fld id="{8BDA041A-7243-422C-877C-E67EBB2403FE}" type="datetimeFigureOut">
              <a:rPr lang="en-US" smtClean="0"/>
              <a:pPr/>
              <a:t>4/28/2015</a:t>
            </a:fld>
            <a:endParaRPr lang="en-US"/>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179" y="4561109"/>
            <a:ext cx="5852843" cy="4320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144"/>
            <a:ext cx="3170717" cy="48052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2775" y="9119144"/>
            <a:ext cx="3170717" cy="480521"/>
          </a:xfrm>
          <a:prstGeom prst="rect">
            <a:avLst/>
          </a:prstGeom>
        </p:spPr>
        <p:txBody>
          <a:bodyPr vert="horz" lIns="91440" tIns="45720" rIns="91440" bIns="45720" rtlCol="0" anchor="b"/>
          <a:lstStyle>
            <a:lvl1pPr algn="r">
              <a:defRPr sz="1200"/>
            </a:lvl1pPr>
          </a:lstStyle>
          <a:p>
            <a:fld id="{82E2ED59-0008-4786-AE74-1145F9096EB5}" type="slidenum">
              <a:rPr lang="en-US" smtClean="0"/>
              <a:pPr/>
              <a:t>‹#›</a:t>
            </a:fld>
            <a:endParaRPr lang="en-US"/>
          </a:p>
        </p:txBody>
      </p:sp>
    </p:spTree>
    <p:extLst>
      <p:ext uri="{BB962C8B-B14F-4D97-AF65-F5344CB8AC3E}">
        <p14:creationId xmlns:p14="http://schemas.microsoft.com/office/powerpoint/2010/main" val="9521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A57F9EF-DB22-4647-A133-35EEC386215C}" type="slidenum">
              <a:rPr lang="en-US" smtClean="0"/>
              <a:pPr/>
              <a:t>1</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9B522CA-6AB7-4D61-AD02-5D65562F608D}" type="slidenum">
              <a:rPr lang="en-US" smtClean="0"/>
              <a:pPr/>
              <a:t>11</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9B1D36F-D5A0-4426-95F1-2AEC3D767BBE}" type="datetime1">
              <a:rPr lang="en-GB" smtClean="0"/>
              <a:pPr/>
              <a:t>28/04/2015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2734162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87EFEC0-069E-4509-8EFD-C2C11338FD40}" type="datetime1">
              <a:rPr lang="en-GB" smtClean="0"/>
              <a:pPr/>
              <a:t>28/04/2015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644120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59484DD-3D16-49A3-A65C-875A09909F12}" type="datetime1">
              <a:rPr lang="en-GB" smtClean="0"/>
              <a:pPr/>
              <a:t>28/04/2015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417337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bg>
      <p:bgPr>
        <a:solidFill>
          <a:srgbClr val="0D3A7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70900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50CC5EB-F655-47F3-8029-3AE84D788000}" type="datetime1">
              <a:rPr lang="en-GB" smtClean="0"/>
              <a:pPr/>
              <a:t>28/04/2015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289582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17115D-87F3-42EF-89D6-6F2CFD9246EA}" type="datetime1">
              <a:rPr lang="en-GB" smtClean="0"/>
              <a:pPr/>
              <a:t>28/04/2015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1865117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46EF266-CECD-4686-9CE1-E29CC441407E}" type="datetime1">
              <a:rPr lang="en-GB" smtClean="0"/>
              <a:pPr/>
              <a:t>28/04/2015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247779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467A436-5B11-4864-9E50-157DB331F3D6}" type="datetime1">
              <a:rPr lang="en-GB" smtClean="0"/>
              <a:pPr/>
              <a:t>28/04/2015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1750078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3335247-E12B-4226-984F-E1945E20FA6A}" type="datetime1">
              <a:rPr lang="en-GB" smtClean="0"/>
              <a:pPr/>
              <a:t>28/04/2015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102432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6A936-E145-42E9-8820-94012706BE0B}" type="datetime1">
              <a:rPr lang="en-GB" smtClean="0"/>
              <a:pPr/>
              <a:t>28/04/2015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410701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0ACA8E-5D8B-43CC-916D-65613AFCAC15}" type="datetime1">
              <a:rPr lang="en-GB" smtClean="0"/>
              <a:pPr/>
              <a:t>28/04/2015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2716246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A9959B-B059-48CC-9882-4BD4C80787E6}" type="datetime1">
              <a:rPr lang="en-GB" smtClean="0"/>
              <a:pPr/>
              <a:t>28/04/2015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8496B2-9209-4AF8-AB6D-870A15B2D205}" type="slidenum">
              <a:rPr lang="en-GB" smtClean="0"/>
              <a:pPr/>
              <a:t>‹#›</a:t>
            </a:fld>
            <a:endParaRPr lang="en-GB"/>
          </a:p>
        </p:txBody>
      </p:sp>
    </p:spTree>
    <p:extLst>
      <p:ext uri="{BB962C8B-B14F-4D97-AF65-F5344CB8AC3E}">
        <p14:creationId xmlns:p14="http://schemas.microsoft.com/office/powerpoint/2010/main" val="3592517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7EE08-E0D7-410E-A658-AE8311F1DC7A}" type="datetime1">
              <a:rPr lang="en-GB" smtClean="0"/>
              <a:pPr/>
              <a:t>28/04/2015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8496B2-9209-4AF8-AB6D-870A15B2D205}" type="slidenum">
              <a:rPr lang="en-GB" smtClean="0"/>
              <a:pPr/>
              <a:t>‹#›</a:t>
            </a:fld>
            <a:endParaRPr lang="en-GB"/>
          </a:p>
        </p:txBody>
      </p:sp>
    </p:spTree>
    <p:extLst>
      <p:ext uri="{BB962C8B-B14F-4D97-AF65-F5344CB8AC3E}">
        <p14:creationId xmlns:p14="http://schemas.microsoft.com/office/powerpoint/2010/main" val="3766561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1185068" y="2573156"/>
            <a:ext cx="6839712" cy="1323439"/>
          </a:xfrm>
          <a:prstGeom prst="rect">
            <a:avLst/>
          </a:prstGeom>
          <a:noFill/>
          <a:ln w="9525">
            <a:noFill/>
            <a:miter lim="800000"/>
            <a:headEnd/>
            <a:tailEnd/>
          </a:ln>
        </p:spPr>
        <p:txBody>
          <a:bodyPr wrap="square">
            <a:spAutoFit/>
          </a:bodyPr>
          <a:lstStyle/>
          <a:p>
            <a:pPr algn="ctr">
              <a:spcBef>
                <a:spcPct val="50000"/>
              </a:spcBef>
            </a:pPr>
            <a:r>
              <a:rPr lang="de-DE" sz="3200" dirty="0" smtClean="0">
                <a:solidFill>
                  <a:schemeClr val="bg1"/>
                </a:solidFill>
              </a:rPr>
              <a:t>Status Report on the TSR building </a:t>
            </a:r>
            <a:endParaRPr lang="de-DE" sz="3200" dirty="0" smtClean="0">
              <a:solidFill>
                <a:schemeClr val="bg1"/>
              </a:solidFill>
            </a:endParaRPr>
          </a:p>
          <a:p>
            <a:pPr algn="ctr">
              <a:spcBef>
                <a:spcPct val="50000"/>
              </a:spcBef>
            </a:pPr>
            <a:r>
              <a:rPr lang="de-DE" sz="3200" dirty="0" smtClean="0">
                <a:solidFill>
                  <a:schemeClr val="bg1"/>
                </a:solidFill>
              </a:rPr>
              <a:t>(</a:t>
            </a:r>
            <a:r>
              <a:rPr lang="de-DE" sz="3200" dirty="0" smtClean="0">
                <a:solidFill>
                  <a:schemeClr val="bg1"/>
                </a:solidFill>
              </a:rPr>
              <a:t>and Infrastructure)</a:t>
            </a:r>
            <a:endParaRPr lang="en-US" sz="3200" dirty="0">
              <a:solidFill>
                <a:schemeClr val="bg1"/>
              </a:solidFill>
            </a:endParaRPr>
          </a:p>
        </p:txBody>
      </p:sp>
      <p:sp>
        <p:nvSpPr>
          <p:cNvPr id="2051" name="Text Box 7"/>
          <p:cNvSpPr txBox="1">
            <a:spLocks noChangeArrowheads="1"/>
          </p:cNvSpPr>
          <p:nvPr/>
        </p:nvSpPr>
        <p:spPr bwMode="auto">
          <a:xfrm>
            <a:off x="1520456" y="5093017"/>
            <a:ext cx="6166219" cy="861774"/>
          </a:xfrm>
          <a:prstGeom prst="rect">
            <a:avLst/>
          </a:prstGeom>
          <a:noFill/>
          <a:ln w="9525">
            <a:noFill/>
            <a:miter lim="800000"/>
            <a:headEnd/>
            <a:tailEnd/>
          </a:ln>
        </p:spPr>
        <p:txBody>
          <a:bodyPr wrap="square">
            <a:spAutoFit/>
          </a:bodyPr>
          <a:lstStyle/>
          <a:p>
            <a:pPr algn="ctr">
              <a:spcBef>
                <a:spcPct val="50000"/>
              </a:spcBef>
            </a:pPr>
            <a:r>
              <a:rPr lang="de-DE" sz="2000" dirty="0" smtClean="0">
                <a:solidFill>
                  <a:schemeClr val="bg1"/>
                </a:solidFill>
              </a:rPr>
              <a:t>TSR </a:t>
            </a:r>
            <a:r>
              <a:rPr lang="de-DE" sz="2000" dirty="0">
                <a:solidFill>
                  <a:schemeClr val="bg1"/>
                </a:solidFill>
              </a:rPr>
              <a:t>@</a:t>
            </a:r>
            <a:r>
              <a:rPr lang="de-DE" sz="2000" dirty="0" smtClean="0">
                <a:solidFill>
                  <a:schemeClr val="bg1"/>
                </a:solidFill>
              </a:rPr>
              <a:t> Isolde workshop</a:t>
            </a:r>
            <a:endParaRPr lang="de-DE" sz="2000" dirty="0">
              <a:solidFill>
                <a:schemeClr val="bg1"/>
              </a:solidFill>
            </a:endParaRPr>
          </a:p>
          <a:p>
            <a:pPr algn="ctr">
              <a:spcBef>
                <a:spcPct val="50000"/>
              </a:spcBef>
            </a:pPr>
            <a:r>
              <a:rPr lang="de-DE" sz="2000" dirty="0" smtClean="0">
                <a:solidFill>
                  <a:schemeClr val="bg1"/>
                </a:solidFill>
              </a:rPr>
              <a:t>CERN, 27/28 April 2015</a:t>
            </a:r>
            <a:r>
              <a:rPr lang="de-DE" dirty="0" smtClean="0"/>
              <a:t>      </a:t>
            </a:r>
            <a:endParaRPr lang="en-US" dirty="0"/>
          </a:p>
        </p:txBody>
      </p:sp>
      <p:sp>
        <p:nvSpPr>
          <p:cNvPr id="2052" name="Text Box 9"/>
          <p:cNvSpPr txBox="1">
            <a:spLocks noChangeArrowheads="1"/>
          </p:cNvSpPr>
          <p:nvPr/>
        </p:nvSpPr>
        <p:spPr bwMode="auto">
          <a:xfrm>
            <a:off x="1295400" y="1600200"/>
            <a:ext cx="6858000" cy="854075"/>
          </a:xfrm>
          <a:prstGeom prst="rect">
            <a:avLst/>
          </a:prstGeom>
          <a:noFill/>
          <a:ln w="9525">
            <a:noFill/>
            <a:miter lim="800000"/>
            <a:headEnd/>
            <a:tailEnd/>
          </a:ln>
        </p:spPr>
        <p:txBody>
          <a:bodyPr>
            <a:spAutoFit/>
          </a:bodyPr>
          <a:lstStyle/>
          <a:p>
            <a:pPr algn="ctr">
              <a:spcBef>
                <a:spcPct val="50000"/>
              </a:spcBef>
            </a:pPr>
            <a:r>
              <a:rPr lang="de-DE" sz="5000" b="1" dirty="0" smtClean="0">
                <a:solidFill>
                  <a:schemeClr val="bg1"/>
                </a:solidFill>
              </a:rPr>
              <a:t>TSR @ Isolde</a:t>
            </a:r>
            <a:endParaRPr lang="en-US" sz="5000" b="1" dirty="0">
              <a:solidFill>
                <a:schemeClr val="bg1"/>
              </a:solidFill>
            </a:endParaRPr>
          </a:p>
        </p:txBody>
      </p:sp>
      <p:sp>
        <p:nvSpPr>
          <p:cNvPr id="2053" name="Rectangle 12"/>
          <p:cNvSpPr>
            <a:spLocks noChangeArrowheads="1"/>
          </p:cNvSpPr>
          <p:nvPr/>
        </p:nvSpPr>
        <p:spPr bwMode="auto">
          <a:xfrm>
            <a:off x="0" y="0"/>
            <a:ext cx="9144000" cy="731838"/>
          </a:xfrm>
          <a:prstGeom prst="rect">
            <a:avLst/>
          </a:prstGeom>
          <a:solidFill>
            <a:schemeClr val="bg1"/>
          </a:solidFill>
          <a:ln w="9525">
            <a:solidFill>
              <a:schemeClr val="tx1"/>
            </a:solidFill>
            <a:miter lim="800000"/>
            <a:headEnd/>
            <a:tailEnd/>
          </a:ln>
        </p:spPr>
        <p:txBody>
          <a:bodyPr wrap="none" anchor="ctr"/>
          <a:lstStyle/>
          <a:p>
            <a:endParaRPr lang="en-US"/>
          </a:p>
        </p:txBody>
      </p:sp>
      <p:pic>
        <p:nvPicPr>
          <p:cNvPr id="2054" name="Picture 16" descr="CERN-logo"/>
          <p:cNvPicPr>
            <a:picLocks noChangeAspect="1" noChangeArrowheads="1"/>
          </p:cNvPicPr>
          <p:nvPr/>
        </p:nvPicPr>
        <p:blipFill>
          <a:blip r:embed="rId3" cstate="print"/>
          <a:srcRect/>
          <a:stretch>
            <a:fillRect/>
          </a:stretch>
        </p:blipFill>
        <p:spPr bwMode="auto">
          <a:xfrm>
            <a:off x="8464550" y="44450"/>
            <a:ext cx="639763" cy="644525"/>
          </a:xfrm>
          <a:prstGeom prst="rect">
            <a:avLst/>
          </a:prstGeom>
          <a:noFill/>
          <a:ln w="9525">
            <a:noFill/>
            <a:miter lim="800000"/>
            <a:headEnd/>
            <a:tailEnd/>
          </a:ln>
        </p:spPr>
      </p:pic>
      <p:sp>
        <p:nvSpPr>
          <p:cNvPr id="2056" name="Text Box 10"/>
          <p:cNvSpPr txBox="1">
            <a:spLocks noChangeArrowheads="1"/>
          </p:cNvSpPr>
          <p:nvPr/>
        </p:nvSpPr>
        <p:spPr bwMode="auto">
          <a:xfrm>
            <a:off x="2143472" y="6093296"/>
            <a:ext cx="4876800" cy="396875"/>
          </a:xfrm>
          <a:prstGeom prst="rect">
            <a:avLst/>
          </a:prstGeom>
          <a:noFill/>
          <a:ln w="9525">
            <a:noFill/>
            <a:miter lim="800000"/>
            <a:headEnd/>
            <a:tailEnd/>
          </a:ln>
        </p:spPr>
        <p:txBody>
          <a:bodyPr>
            <a:spAutoFit/>
          </a:bodyPr>
          <a:lstStyle/>
          <a:p>
            <a:pPr algn="ctr">
              <a:spcBef>
                <a:spcPct val="50000"/>
              </a:spcBef>
            </a:pPr>
            <a:r>
              <a:rPr lang="de-DE" sz="2000" dirty="0">
                <a:solidFill>
                  <a:schemeClr val="bg1"/>
                </a:solidFill>
              </a:rPr>
              <a:t>Erwin Siesling</a:t>
            </a:r>
            <a:endParaRPr lang="en-US" sz="2000" dirty="0"/>
          </a:p>
        </p:txBody>
      </p:sp>
      <p:pic>
        <p:nvPicPr>
          <p:cNvPr id="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238" y="89710"/>
            <a:ext cx="2473966"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4925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10</a:t>
            </a:fld>
            <a:endParaRPr lang="en-GB"/>
          </a:p>
        </p:txBody>
      </p:sp>
      <p:sp>
        <p:nvSpPr>
          <p:cNvPr id="4" name="TextBox 3"/>
          <p:cNvSpPr txBox="1"/>
          <p:nvPr/>
        </p:nvSpPr>
        <p:spPr>
          <a:xfrm>
            <a:off x="467544" y="331070"/>
            <a:ext cx="5824415" cy="523220"/>
          </a:xfrm>
          <a:prstGeom prst="rect">
            <a:avLst/>
          </a:prstGeom>
          <a:noFill/>
        </p:spPr>
        <p:txBody>
          <a:bodyPr wrap="none" rtlCol="0">
            <a:spAutoFit/>
          </a:bodyPr>
          <a:lstStyle/>
          <a:p>
            <a:r>
              <a:rPr lang="en-US" sz="2800" dirty="0" smtClean="0">
                <a:latin typeface="Calibri" pitchFamily="34" charset="0"/>
              </a:rPr>
              <a:t>Civil engineering &amp; Infrastructure costs</a:t>
            </a:r>
            <a:endParaRPr lang="en-US" sz="2800" dirty="0">
              <a:latin typeface="Calibri" pitchFamily="34"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917" y="1196752"/>
            <a:ext cx="3686035" cy="2607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124744"/>
            <a:ext cx="4411105" cy="3983206"/>
          </a:xfrm>
          <a:prstGeom prst="rect">
            <a:avLst/>
          </a:prstGeom>
          <a:noFill/>
          <a:ln>
            <a:solidFill>
              <a:srgbClr val="FF0000"/>
            </a:solidFill>
          </a:ln>
        </p:spPr>
      </p:pic>
      <p:sp>
        <p:nvSpPr>
          <p:cNvPr id="11" name="TextBox 10"/>
          <p:cNvSpPr txBox="1"/>
          <p:nvPr/>
        </p:nvSpPr>
        <p:spPr>
          <a:xfrm>
            <a:off x="395536" y="4365104"/>
            <a:ext cx="4032448" cy="1600438"/>
          </a:xfrm>
          <a:prstGeom prst="rect">
            <a:avLst/>
          </a:prstGeom>
          <a:solidFill>
            <a:srgbClr val="FFFFFF"/>
          </a:solidFill>
        </p:spPr>
        <p:txBody>
          <a:bodyPr wrap="square" rtlCol="0">
            <a:spAutoFit/>
          </a:bodyPr>
          <a:lstStyle/>
          <a:p>
            <a:pPr lvl="0"/>
            <a:r>
              <a:rPr lang="en-US" sz="1400" b="1" dirty="0" smtClean="0"/>
              <a:t>Cost increase:</a:t>
            </a:r>
          </a:p>
          <a:p>
            <a:pPr lvl="0"/>
            <a:r>
              <a:rPr lang="en-US" sz="1400" b="1" dirty="0" smtClean="0"/>
              <a:t>CE works: </a:t>
            </a:r>
            <a:r>
              <a:rPr lang="en-US" sz="1400" dirty="0" smtClean="0"/>
              <a:t>building 2m higher (due to crane 7m under hook), basements 1m deeper (air ducts + equal with </a:t>
            </a:r>
            <a:r>
              <a:rPr lang="en-US" sz="1400" dirty="0" err="1" smtClean="0"/>
              <a:t>Linac</a:t>
            </a:r>
            <a:r>
              <a:rPr lang="en-US" sz="1400" dirty="0" smtClean="0"/>
              <a:t> floor)</a:t>
            </a:r>
          </a:p>
          <a:p>
            <a:pPr lvl="0"/>
            <a:r>
              <a:rPr lang="en-US" sz="1400" b="1" dirty="0" smtClean="0"/>
              <a:t>Cooling &amp; Ventilation </a:t>
            </a:r>
            <a:r>
              <a:rPr lang="en-US" sz="1400" b="1" dirty="0" err="1" smtClean="0"/>
              <a:t>syst</a:t>
            </a:r>
            <a:r>
              <a:rPr lang="en-US" sz="1400" b="1" dirty="0" smtClean="0"/>
              <a:t>: </a:t>
            </a:r>
            <a:r>
              <a:rPr lang="en-US" sz="1400" dirty="0" smtClean="0"/>
              <a:t>high heat dissipation in basements due to air cooled power supplies implies chillers and 3 HVAC systems</a:t>
            </a:r>
          </a:p>
        </p:txBody>
      </p:sp>
      <p:sp>
        <p:nvSpPr>
          <p:cNvPr id="12" name="TextBox 11"/>
          <p:cNvSpPr txBox="1"/>
          <p:nvPr/>
        </p:nvSpPr>
        <p:spPr>
          <a:xfrm rot="19127600">
            <a:off x="999086" y="2377522"/>
            <a:ext cx="3168351" cy="400110"/>
          </a:xfrm>
          <a:prstGeom prst="rect">
            <a:avLst/>
          </a:prstGeom>
          <a:noFill/>
        </p:spPr>
        <p:txBody>
          <a:bodyPr wrap="square" rtlCol="0">
            <a:spAutoFit/>
          </a:bodyPr>
          <a:lstStyle/>
          <a:p>
            <a:pPr lvl="0"/>
            <a:r>
              <a:rPr lang="en-US" sz="2000" dirty="0" smtClean="0">
                <a:solidFill>
                  <a:srgbClr val="FF0000"/>
                </a:solidFill>
              </a:rPr>
              <a:t>Integration study 2013</a:t>
            </a:r>
          </a:p>
        </p:txBody>
      </p:sp>
    </p:spTree>
    <p:extLst>
      <p:ext uri="{BB962C8B-B14F-4D97-AF65-F5344CB8AC3E}">
        <p14:creationId xmlns:p14="http://schemas.microsoft.com/office/powerpoint/2010/main" val="80315632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fld id="{D9F57BB8-BBA9-4132-A9EC-998B9D7EEC52}" type="slidenum">
              <a:rPr lang="en-US" smtClean="0"/>
              <a:pPr/>
              <a:t>11</a:t>
            </a:fld>
            <a:endParaRPr lang="en-US" smtClean="0"/>
          </a:p>
        </p:txBody>
      </p:sp>
      <p:sp>
        <p:nvSpPr>
          <p:cNvPr id="48131" name="Text Box 5"/>
          <p:cNvSpPr txBox="1">
            <a:spLocks noChangeArrowheads="1"/>
          </p:cNvSpPr>
          <p:nvPr/>
        </p:nvSpPr>
        <p:spPr bwMode="auto">
          <a:xfrm>
            <a:off x="1973227" y="251937"/>
            <a:ext cx="5767125" cy="584775"/>
          </a:xfrm>
          <a:prstGeom prst="rect">
            <a:avLst/>
          </a:prstGeom>
          <a:noFill/>
          <a:ln w="9525">
            <a:noFill/>
            <a:miter lim="800000"/>
            <a:headEnd/>
            <a:tailEnd/>
          </a:ln>
        </p:spPr>
        <p:txBody>
          <a:bodyPr wrap="square">
            <a:spAutoFit/>
          </a:bodyPr>
          <a:lstStyle/>
          <a:p>
            <a:pPr algn="ctr">
              <a:spcBef>
                <a:spcPct val="50000"/>
              </a:spcBef>
            </a:pPr>
            <a:r>
              <a:rPr lang="de-DE" sz="3200" b="1" dirty="0" smtClean="0"/>
              <a:t>Acknowledgement</a:t>
            </a:r>
            <a:endParaRPr lang="en-US" sz="3200" b="1" dirty="0"/>
          </a:p>
        </p:txBody>
      </p:sp>
      <p:sp>
        <p:nvSpPr>
          <p:cNvPr id="6" name="Rectangle 69"/>
          <p:cNvSpPr txBox="1">
            <a:spLocks noChangeArrowheads="1"/>
          </p:cNvSpPr>
          <p:nvPr/>
        </p:nvSpPr>
        <p:spPr bwMode="auto">
          <a:xfrm>
            <a:off x="1691315" y="1340768"/>
            <a:ext cx="6912768" cy="280831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eaLnBrk="0" fontAlgn="base" hangingPunct="0">
              <a:spcBef>
                <a:spcPct val="20000"/>
              </a:spcBef>
              <a:spcAft>
                <a:spcPct val="0"/>
              </a:spcAft>
              <a:defRPr/>
            </a:pPr>
            <a:endParaRPr kumimoji="0" lang="fr-FR" sz="1400" b="0" i="0" u="none" strike="noStrike" kern="0" cap="none" spc="0" normalizeH="0" baseline="0" noProof="0" dirty="0" smtClean="0">
              <a:ln>
                <a:noFill/>
              </a:ln>
              <a:solidFill>
                <a:schemeClr val="tx1"/>
              </a:solidFill>
              <a:effectLst/>
              <a:uLnTx/>
              <a:uFillTx/>
              <a:latin typeface="+mn-lt"/>
            </a:endParaRPr>
          </a:p>
          <a:p>
            <a:pPr marL="342900" lvl="0" indent="-342900" eaLnBrk="0" fontAlgn="base" hangingPunct="0">
              <a:spcBef>
                <a:spcPct val="20000"/>
              </a:spcBef>
              <a:spcAft>
                <a:spcPct val="0"/>
              </a:spcAft>
              <a:buFontTx/>
              <a:buChar char="•"/>
              <a:defRPr/>
            </a:pPr>
            <a:r>
              <a:rPr lang="fr-FR" sz="1400" dirty="0"/>
              <a:t>MPIK		: </a:t>
            </a:r>
            <a:r>
              <a:rPr lang="fr-FR" sz="1400" dirty="0" smtClean="0"/>
              <a:t>MANFRED </a:t>
            </a:r>
            <a:r>
              <a:rPr lang="fr-FR" sz="1400" dirty="0"/>
              <a:t>GRIESER</a:t>
            </a:r>
            <a:endParaRPr kumimoji="0" lang="fr-FR" sz="1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400" b="0" i="0" u="none" strike="noStrike" kern="0" cap="none" spc="0" normalizeH="0" baseline="0" noProof="0" dirty="0" smtClean="0">
                <a:ln>
                  <a:noFill/>
                </a:ln>
                <a:solidFill>
                  <a:schemeClr val="tx1"/>
                </a:solidFill>
                <a:effectLst/>
                <a:uLnTx/>
                <a:uFillTx/>
                <a:latin typeface="+mn-lt"/>
              </a:rPr>
              <a:t>GS/SE</a:t>
            </a:r>
            <a:r>
              <a:rPr kumimoji="0" lang="fr-FR" sz="1400" b="0" i="0" u="none" strike="noStrike" kern="0" cap="none" spc="0" normalizeH="0" baseline="0" noProof="0" dirty="0" smtClean="0">
                <a:ln>
                  <a:noFill/>
                </a:ln>
                <a:solidFill>
                  <a:schemeClr val="tx1"/>
                </a:solidFill>
                <a:effectLst/>
                <a:uLnTx/>
                <a:uFillTx/>
                <a:latin typeface="+mn-lt"/>
              </a:rPr>
              <a:t>		: </a:t>
            </a:r>
            <a:r>
              <a:rPr kumimoji="0" lang="fr-FR" sz="1400" b="0" i="0" u="none" strike="noStrike" kern="0" cap="none" spc="0" normalizeH="0" noProof="0" dirty="0" smtClean="0">
                <a:ln>
                  <a:noFill/>
                </a:ln>
                <a:solidFill>
                  <a:schemeClr val="tx1"/>
                </a:solidFill>
                <a:effectLst/>
                <a:uLnTx/>
                <a:uFillTx/>
                <a:latin typeface="+mn-lt"/>
              </a:rPr>
              <a:t>ELISEO PERES-DUENAZ</a:t>
            </a:r>
            <a:endParaRPr kumimoji="0" lang="fr-FR" sz="1400" b="0" i="0" u="none" strike="noStrike" kern="0" cap="none" spc="0" normalizeH="0" baseline="0" noProof="0" dirty="0" smtClean="0">
              <a:ln>
                <a:noFill/>
              </a:ln>
              <a:solidFill>
                <a:schemeClr val="tx1"/>
              </a:solidFill>
              <a:effectLst/>
              <a:uLnTx/>
              <a:uFillTx/>
              <a:latin typeface="+mn-lt"/>
            </a:endParaRPr>
          </a:p>
          <a:p>
            <a:pPr marL="342900" indent="-342900" eaLnBrk="0" hangingPunct="0">
              <a:spcBef>
                <a:spcPct val="20000"/>
              </a:spcBef>
              <a:buFontTx/>
              <a:buChar char="•"/>
              <a:defRPr/>
            </a:pPr>
            <a:r>
              <a:rPr kumimoji="0" lang="fr-FR" sz="1400" b="0" i="0" u="none" strike="noStrike" kern="0" cap="none" spc="0" normalizeH="0" baseline="0" noProof="0" dirty="0" smtClean="0">
                <a:ln>
                  <a:noFill/>
                </a:ln>
                <a:solidFill>
                  <a:schemeClr val="tx1"/>
                </a:solidFill>
                <a:effectLst/>
                <a:uLnTx/>
                <a:uFillTx/>
                <a:latin typeface="+mn-lt"/>
              </a:rPr>
              <a:t>EN/MEF	: </a:t>
            </a:r>
            <a:r>
              <a:rPr kumimoji="0" lang="fr-FR" sz="1400" i="0" u="none" strike="noStrike" kern="0" cap="none" spc="0" normalizeH="0" baseline="0" noProof="0" dirty="0" smtClean="0">
                <a:ln>
                  <a:noFill/>
                </a:ln>
                <a:solidFill>
                  <a:schemeClr val="tx1"/>
                </a:solidFill>
                <a:effectLst/>
                <a:uLnTx/>
                <a:uFillTx/>
                <a:latin typeface="+mn-lt"/>
              </a:rPr>
              <a:t>STEPHANE MARIDOR</a:t>
            </a:r>
            <a:endParaRPr lang="fr-FR" sz="1400" kern="0" noProof="0" dirty="0"/>
          </a:p>
          <a:p>
            <a:pPr marL="342900" indent="-342900" eaLnBrk="0" hangingPunct="0">
              <a:spcBef>
                <a:spcPct val="20000"/>
              </a:spcBef>
              <a:buFontTx/>
              <a:buChar char="•"/>
              <a:defRPr/>
            </a:pPr>
            <a:r>
              <a:rPr kumimoji="0" lang="fr-FR" sz="1400" b="0" i="0" u="none" strike="noStrike" kern="0" cap="none" spc="0" normalizeH="0" baseline="0" noProof="0" dirty="0" smtClean="0">
                <a:ln>
                  <a:noFill/>
                </a:ln>
                <a:solidFill>
                  <a:schemeClr val="tx1"/>
                </a:solidFill>
                <a:effectLst/>
                <a:uLnTx/>
                <a:uFillTx/>
                <a:latin typeface="+mn-lt"/>
              </a:rPr>
              <a:t>BE/ABP		: FREDERIK WENANDER                 </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1400" b="0" i="0" u="none" strike="noStrike" kern="0" cap="none" spc="0" normalizeH="0" baseline="0" noProof="0" dirty="0" smtClean="0">
                <a:ln>
                  <a:noFill/>
                </a:ln>
                <a:solidFill>
                  <a:schemeClr val="tx1"/>
                </a:solidFill>
                <a:effectLst/>
                <a:uLnTx/>
                <a:uFillTx/>
                <a:latin typeface="+mn-lt"/>
              </a:rPr>
              <a:t>PH/SME	: MARIA</a:t>
            </a:r>
            <a:r>
              <a:rPr kumimoji="0" lang="en-US" sz="1400" b="0" i="0" u="none" strike="noStrike" kern="0" cap="none" spc="0" normalizeH="0" noProof="0" dirty="0" smtClean="0">
                <a:ln>
                  <a:noFill/>
                </a:ln>
                <a:solidFill>
                  <a:schemeClr val="tx1"/>
                </a:solidFill>
                <a:effectLst/>
                <a:uLnTx/>
                <a:uFillTx/>
                <a:latin typeface="+mn-lt"/>
              </a:rPr>
              <a:t> BORGE</a:t>
            </a:r>
            <a:endParaRPr kumimoji="0" lang="fr-FR" sz="14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fr-FR" sz="1400" b="0" i="0" u="none" strike="noStrike" kern="0" cap="none" spc="0" normalizeH="0" baseline="0" noProof="0" dirty="0" smtClean="0">
                <a:ln>
                  <a:noFill/>
                </a:ln>
                <a:solidFill>
                  <a:schemeClr val="tx1"/>
                </a:solidFill>
                <a:effectLst/>
                <a:uLnTx/>
                <a:uFillTx/>
                <a:latin typeface="+mn-lt"/>
              </a:rPr>
              <a:t>EN/CV		: PAUL </a:t>
            </a:r>
            <a:r>
              <a:rPr kumimoji="0" lang="fr-FR" sz="1400" b="0" i="0" u="none" strike="noStrike" kern="0" cap="none" spc="0" normalizeH="0" baseline="0" noProof="0" dirty="0" smtClean="0">
                <a:ln>
                  <a:noFill/>
                </a:ln>
                <a:solidFill>
                  <a:schemeClr val="tx1"/>
                </a:solidFill>
                <a:effectLst/>
                <a:uLnTx/>
                <a:uFillTx/>
                <a:latin typeface="+mn-lt"/>
              </a:rPr>
              <a:t>PEPINSTER</a:t>
            </a:r>
            <a:endParaRPr kumimoji="0" lang="en-US" sz="1400" b="0" i="0" u="none" strike="noStrike" kern="0" cap="none" spc="0" normalizeH="0" baseline="0" noProof="0" dirty="0" smtClean="0">
              <a:ln>
                <a:noFill/>
              </a:ln>
              <a:solidFill>
                <a:schemeClr val="tx1"/>
              </a:solidFill>
              <a:effectLst/>
              <a:uLnTx/>
              <a:uFillTx/>
              <a:latin typeface="+mn-lt"/>
            </a:endParaRPr>
          </a:p>
          <a:p>
            <a:pPr marL="342900" indent="-342900" eaLnBrk="0" hangingPunct="0">
              <a:spcBef>
                <a:spcPct val="20000"/>
              </a:spcBef>
              <a:buFontTx/>
              <a:buChar char="•"/>
              <a:defRPr/>
            </a:pPr>
            <a:r>
              <a:rPr kumimoji="0" lang="fr-FR" sz="1400" b="0" i="0" u="none" strike="noStrike" kern="0" cap="none" spc="0" normalizeH="0" baseline="0" noProof="0" dirty="0" smtClean="0">
                <a:ln>
                  <a:noFill/>
                </a:ln>
                <a:solidFill>
                  <a:schemeClr val="tx1"/>
                </a:solidFill>
                <a:effectLst/>
                <a:uLnTx/>
                <a:uFillTx/>
                <a:latin typeface="+mn-lt"/>
              </a:rPr>
              <a:t>EN/EL		: RENE NECCA,</a:t>
            </a:r>
            <a:r>
              <a:rPr kumimoji="0" lang="fr-FR" sz="1400" b="0" i="0" u="none" strike="noStrike" kern="0" cap="none" spc="0" normalizeH="0" noProof="0" dirty="0" smtClean="0">
                <a:ln>
                  <a:noFill/>
                </a:ln>
                <a:solidFill>
                  <a:schemeClr val="tx1"/>
                </a:solidFill>
                <a:effectLst/>
                <a:uLnTx/>
                <a:uFillTx/>
                <a:latin typeface="+mn-lt"/>
              </a:rPr>
              <a:t> JEAN-CLAUDE GUILLAUME, GEORGI </a:t>
            </a:r>
            <a:r>
              <a:rPr kumimoji="0" lang="fr-FR" sz="1400" b="0" i="0" u="none" strike="noStrike" kern="0" cap="none" spc="0" normalizeH="0" noProof="0" dirty="0" smtClean="0">
                <a:ln>
                  <a:noFill/>
                </a:ln>
                <a:solidFill>
                  <a:schemeClr val="tx1"/>
                </a:solidFill>
                <a:effectLst/>
                <a:uLnTx/>
                <a:uFillTx/>
                <a:latin typeface="+mn-lt"/>
              </a:rPr>
              <a:t>GEORGIEV</a:t>
            </a:r>
          </a:p>
          <a:p>
            <a:pPr marL="342900" indent="-342900" eaLnBrk="0" hangingPunct="0">
              <a:spcBef>
                <a:spcPct val="20000"/>
              </a:spcBef>
              <a:buFontTx/>
              <a:buChar char="•"/>
              <a:defRPr/>
            </a:pPr>
            <a:r>
              <a:rPr lang="fr-FR" sz="1400" dirty="0" smtClean="0"/>
              <a:t>EN/HE</a:t>
            </a:r>
            <a:r>
              <a:rPr lang="fr-FR" sz="1400" dirty="0"/>
              <a:t>	</a:t>
            </a:r>
            <a:r>
              <a:rPr lang="fr-FR" sz="1400" dirty="0" smtClean="0"/>
              <a:t>	: </a:t>
            </a:r>
            <a:r>
              <a:rPr lang="fr-FR" sz="1400" dirty="0"/>
              <a:t>CATERINA </a:t>
            </a:r>
            <a:r>
              <a:rPr lang="fr-FR" sz="1400" dirty="0" smtClean="0"/>
              <a:t>BERTONE</a:t>
            </a:r>
            <a:endParaRPr lang="en-US" sz="1400" dirty="0"/>
          </a:p>
          <a:p>
            <a:pPr lvl="0" eaLnBrk="0" hangingPunct="0">
              <a:spcBef>
                <a:spcPct val="20000"/>
              </a:spcBef>
              <a:defRPr/>
            </a:pPr>
            <a:endParaRPr kumimoji="0" lang="en-US" sz="1400" i="0" u="none" strike="noStrike" kern="0" cap="none" spc="0" normalizeH="0" baseline="0" noProof="0" dirty="0" smtClean="0">
              <a:ln>
                <a:noFill/>
              </a:ln>
              <a:effectLst/>
              <a:uLnTx/>
              <a:uFillTx/>
              <a:latin typeface="+mn-lt"/>
            </a:endParaRPr>
          </a:p>
          <a:p>
            <a:pPr marL="342900" marR="0" lvl="0" indent="-342900" algn="l" defTabSz="914400" rtl="0" eaLnBrk="1" fontAlgn="base" latinLnBrk="0" hangingPunct="1">
              <a:lnSpc>
                <a:spcPct val="90000"/>
              </a:lnSpc>
              <a:spcBef>
                <a:spcPct val="20000"/>
              </a:spcBef>
              <a:spcAft>
                <a:spcPct val="0"/>
              </a:spcAft>
              <a:buClrTx/>
              <a:buSzTx/>
              <a:buFontTx/>
              <a:buNone/>
              <a:tabLst/>
              <a:defRPr/>
            </a:pPr>
            <a:endParaRPr kumimoji="0" lang="en-US" sz="1400" b="1" i="0" u="none" strike="noStrike" kern="0" cap="none" spc="0" normalizeH="0" baseline="0" noProof="0" dirty="0" smtClean="0">
              <a:ln>
                <a:noFill/>
              </a:ln>
              <a:solidFill>
                <a:srgbClr val="0D3A7E"/>
              </a:solidFill>
              <a:effectLst/>
              <a:uLnTx/>
              <a:uFillTx/>
              <a:latin typeface="+mn-lt"/>
            </a:endParaRPr>
          </a:p>
        </p:txBody>
      </p:sp>
    </p:spTree>
    <p:extLst>
      <p:ext uri="{BB962C8B-B14F-4D97-AF65-F5344CB8AC3E}">
        <p14:creationId xmlns:p14="http://schemas.microsoft.com/office/powerpoint/2010/main" val="38272966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2</a:t>
            </a:fld>
            <a:endParaRPr lang="en-GB"/>
          </a:p>
        </p:txBody>
      </p:sp>
      <p:sp>
        <p:nvSpPr>
          <p:cNvPr id="17" name="TextBox 16"/>
          <p:cNvSpPr txBox="1"/>
          <p:nvPr/>
        </p:nvSpPr>
        <p:spPr>
          <a:xfrm>
            <a:off x="599137" y="476672"/>
            <a:ext cx="6361550" cy="523220"/>
          </a:xfrm>
          <a:prstGeom prst="rect">
            <a:avLst/>
          </a:prstGeom>
          <a:noFill/>
        </p:spPr>
        <p:txBody>
          <a:bodyPr wrap="none" rtlCol="0">
            <a:spAutoFit/>
          </a:bodyPr>
          <a:lstStyle/>
          <a:p>
            <a:r>
              <a:rPr lang="en-US" sz="2800" dirty="0" smtClean="0">
                <a:latin typeface="Calibri" pitchFamily="34" charset="0"/>
              </a:rPr>
              <a:t>TSR Infrastructure Project Proposal (CERN)</a:t>
            </a:r>
            <a:endParaRPr lang="en-US" sz="2800" dirty="0">
              <a:latin typeface="Calibri" pitchFamily="34" charset="0"/>
            </a:endParaRPr>
          </a:p>
        </p:txBody>
      </p:sp>
      <p:pic>
        <p:nvPicPr>
          <p:cNvPr id="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680698"/>
            <a:ext cx="3096344" cy="45784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4" name="TextBox 23"/>
          <p:cNvSpPr txBox="1"/>
          <p:nvPr/>
        </p:nvSpPr>
        <p:spPr>
          <a:xfrm>
            <a:off x="3923928" y="1680699"/>
            <a:ext cx="5004049" cy="3046988"/>
          </a:xfrm>
          <a:prstGeom prst="rect">
            <a:avLst/>
          </a:prstGeom>
          <a:solidFill>
            <a:srgbClr val="FFFFFF"/>
          </a:solidFill>
        </p:spPr>
        <p:txBody>
          <a:bodyPr wrap="square" rtlCol="0">
            <a:spAutoFit/>
          </a:bodyPr>
          <a:lstStyle/>
          <a:p>
            <a:r>
              <a:rPr lang="en-US" sz="1600" dirty="0" smtClean="0"/>
              <a:t>The TSR IPP </a:t>
            </a:r>
            <a:r>
              <a:rPr lang="en-US" sz="1600" dirty="0" smtClean="0"/>
              <a:t>is to be submitted this month and describes </a:t>
            </a:r>
            <a:r>
              <a:rPr lang="en-US" sz="1600" dirty="0" smtClean="0"/>
              <a:t>the feasibility </a:t>
            </a:r>
            <a:r>
              <a:rPr lang="en-US" sz="1600" dirty="0"/>
              <a:t>and costs for the construction of the building and the necessary </a:t>
            </a:r>
            <a:r>
              <a:rPr lang="en-US" sz="1600" dirty="0" smtClean="0"/>
              <a:t>infrastructure. For this several studies were carried out by </a:t>
            </a:r>
            <a:r>
              <a:rPr lang="en-US" sz="1600" dirty="0" smtClean="0"/>
              <a:t>specialists </a:t>
            </a:r>
            <a:r>
              <a:rPr lang="en-US" sz="1600" dirty="0" smtClean="0"/>
              <a:t>of </a:t>
            </a:r>
            <a:r>
              <a:rPr lang="en-US" sz="1600" dirty="0" smtClean="0"/>
              <a:t>the </a:t>
            </a:r>
            <a:r>
              <a:rPr lang="en-US" sz="1600" dirty="0" smtClean="0"/>
              <a:t>different CERN groups. A summary of the technical and cost related results of these studies will be shown in this talk.</a:t>
            </a:r>
          </a:p>
          <a:p>
            <a:endParaRPr lang="en-US" sz="1600" dirty="0" smtClean="0"/>
          </a:p>
          <a:p>
            <a:r>
              <a:rPr lang="en-US" sz="1600" dirty="0" smtClean="0"/>
              <a:t>The building and infrastructure requirements are based on the TSR Integration Study Report  and TSR Technical Design Report.</a:t>
            </a:r>
          </a:p>
          <a:p>
            <a:r>
              <a:rPr lang="en-US" sz="1600" dirty="0" smtClean="0"/>
              <a:t>Integration drawings are based on the civil engineering drawings for the TSR building </a:t>
            </a:r>
            <a:r>
              <a:rPr lang="fr-FR" sz="1600" i="1" dirty="0" smtClean="0"/>
              <a:t>(CE </a:t>
            </a:r>
            <a:r>
              <a:rPr lang="fr-FR" sz="1600" i="1" dirty="0"/>
              <a:t>1.0670.0002</a:t>
            </a:r>
            <a:r>
              <a:rPr lang="fr-FR" sz="1600" i="1" dirty="0" smtClean="0"/>
              <a:t>).</a:t>
            </a:r>
            <a:endParaRPr lang="en-US" sz="1600"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3</a:t>
            </a:fld>
            <a:endParaRPr lang="en-GB"/>
          </a:p>
        </p:txBody>
      </p:sp>
      <p:sp>
        <p:nvSpPr>
          <p:cNvPr id="8" name="TextBox 7"/>
          <p:cNvSpPr txBox="1"/>
          <p:nvPr/>
        </p:nvSpPr>
        <p:spPr>
          <a:xfrm>
            <a:off x="6300192" y="836712"/>
            <a:ext cx="2880320" cy="5909310"/>
          </a:xfrm>
          <a:prstGeom prst="rect">
            <a:avLst/>
          </a:prstGeom>
          <a:solidFill>
            <a:srgbClr val="FFFFFF"/>
          </a:solidFill>
        </p:spPr>
        <p:txBody>
          <a:bodyPr wrap="square" rtlCol="0">
            <a:spAutoFit/>
          </a:bodyPr>
          <a:lstStyle/>
          <a:p>
            <a:r>
              <a:rPr lang="en-US" sz="1050" b="1" dirty="0" smtClean="0"/>
              <a:t>TSR building 670:</a:t>
            </a:r>
          </a:p>
          <a:p>
            <a:pPr lvl="0"/>
            <a:r>
              <a:rPr lang="en-GB" sz="1050" dirty="0"/>
              <a:t>The building will be on top of the existing CERN service gallery which is not to be touched nor modified. The two basements will be located on each side of the service gallery.</a:t>
            </a:r>
          </a:p>
          <a:p>
            <a:pPr lvl="0"/>
            <a:r>
              <a:rPr lang="en-GB" sz="1050" dirty="0"/>
              <a:t>Minor adaptation of the Rutherford and Einstein road will be necessary and have been taken in account in the new road </a:t>
            </a:r>
            <a:r>
              <a:rPr lang="en-GB" sz="1050" dirty="0" smtClean="0"/>
              <a:t>planning.</a:t>
            </a:r>
            <a:endParaRPr lang="en-GB" sz="1050" dirty="0"/>
          </a:p>
          <a:p>
            <a:pPr lvl="0"/>
            <a:r>
              <a:rPr lang="en-GB" sz="1050" dirty="0"/>
              <a:t>Access to the TSR and user building 508 will require a new ramp down from the </a:t>
            </a:r>
            <a:r>
              <a:rPr lang="en-GB" sz="1050" dirty="0" err="1"/>
              <a:t>Democrite</a:t>
            </a:r>
            <a:r>
              <a:rPr lang="en-GB" sz="1050" dirty="0"/>
              <a:t> road.</a:t>
            </a:r>
          </a:p>
          <a:p>
            <a:endParaRPr lang="en-US" sz="1050" dirty="0" smtClean="0">
              <a:solidFill>
                <a:srgbClr val="FF0000"/>
              </a:solidFill>
            </a:endParaRPr>
          </a:p>
          <a:p>
            <a:r>
              <a:rPr lang="en-US" sz="1050" b="1" dirty="0" smtClean="0"/>
              <a:t>Cooling station (red square):</a:t>
            </a:r>
            <a:endParaRPr lang="en-US" sz="1050" dirty="0" smtClean="0"/>
          </a:p>
          <a:p>
            <a:pPr lvl="0"/>
            <a:r>
              <a:rPr lang="en-US" sz="1050" dirty="0"/>
              <a:t>T</a:t>
            </a:r>
            <a:r>
              <a:rPr lang="en-US" sz="1050" dirty="0" smtClean="0"/>
              <a:t>o </a:t>
            </a:r>
            <a:r>
              <a:rPr lang="en-US" sz="1050" dirty="0"/>
              <a:t>host the primary, demineralized and mixed water cooling systems</a:t>
            </a:r>
            <a:endParaRPr lang="en-GB" sz="1050" dirty="0"/>
          </a:p>
          <a:p>
            <a:pPr lvl="0"/>
            <a:r>
              <a:rPr lang="en-GB" sz="1050" dirty="0" smtClean="0"/>
              <a:t>Location</a:t>
            </a:r>
            <a:r>
              <a:rPr lang="en-GB" sz="1050" dirty="0"/>
              <a:t>: as close as possible </a:t>
            </a:r>
            <a:r>
              <a:rPr lang="en-GB" sz="1050" dirty="0" smtClean="0"/>
              <a:t>to </a:t>
            </a:r>
            <a:r>
              <a:rPr lang="en-GB" sz="1050" dirty="0"/>
              <a:t>the TSR hall, in order to optimize connections lengths and costs</a:t>
            </a:r>
          </a:p>
          <a:p>
            <a:pPr lvl="0"/>
            <a:r>
              <a:rPr lang="en-US" sz="1050" dirty="0"/>
              <a:t>Dimensions: at least 12m x 8m, 4-5m high. </a:t>
            </a:r>
            <a:endParaRPr lang="en-GB" sz="1050" dirty="0"/>
          </a:p>
          <a:p>
            <a:r>
              <a:rPr lang="fr-FR" sz="1050" dirty="0"/>
              <a:t>Connection </a:t>
            </a:r>
            <a:r>
              <a:rPr lang="fr-FR" sz="1050" dirty="0" err="1"/>
              <a:t>closed</a:t>
            </a:r>
            <a:r>
              <a:rPr lang="fr-FR" sz="1050" dirty="0"/>
              <a:t> </a:t>
            </a:r>
            <a:r>
              <a:rPr lang="fr-FR" sz="1050" dirty="0" err="1"/>
              <a:t>prefabricated</a:t>
            </a:r>
            <a:r>
              <a:rPr lang="fr-FR" sz="1050" dirty="0"/>
              <a:t> </a:t>
            </a:r>
            <a:r>
              <a:rPr lang="fr-FR" sz="1050" dirty="0" err="1"/>
              <a:t>trenches</a:t>
            </a:r>
            <a:r>
              <a:rPr lang="fr-FR" sz="1050" dirty="0"/>
              <a:t> (caniveau) </a:t>
            </a:r>
            <a:r>
              <a:rPr lang="fr-FR" sz="1050" dirty="0" err="1"/>
              <a:t>shall</a:t>
            </a:r>
            <a:r>
              <a:rPr lang="fr-FR" sz="1050" dirty="0"/>
              <a:t> </a:t>
            </a:r>
            <a:r>
              <a:rPr lang="fr-FR" sz="1050" dirty="0" err="1"/>
              <a:t>be</a:t>
            </a:r>
            <a:r>
              <a:rPr lang="fr-FR" sz="1050" dirty="0"/>
              <a:t> made </a:t>
            </a:r>
            <a:r>
              <a:rPr lang="fr-FR" sz="1050" dirty="0" err="1"/>
              <a:t>available</a:t>
            </a:r>
            <a:r>
              <a:rPr lang="fr-FR" sz="1050" dirty="0"/>
              <a:t> by civil engineering: </a:t>
            </a:r>
            <a:r>
              <a:rPr lang="fr-FR" sz="1050" dirty="0" err="1"/>
              <a:t>connection</a:t>
            </a:r>
            <a:r>
              <a:rPr lang="fr-FR" sz="1050" dirty="0"/>
              <a:t> </a:t>
            </a:r>
            <a:r>
              <a:rPr lang="fr-FR" sz="1050" dirty="0" err="1"/>
              <a:t>from</a:t>
            </a:r>
            <a:r>
              <a:rPr lang="fr-FR" sz="1050" dirty="0"/>
              <a:t> </a:t>
            </a:r>
            <a:r>
              <a:rPr lang="fr-FR" sz="1050" dirty="0" err="1"/>
              <a:t>cooling</a:t>
            </a:r>
            <a:r>
              <a:rPr lang="fr-FR" sz="1050" dirty="0"/>
              <a:t> station bldg.197 to new TSR </a:t>
            </a:r>
            <a:r>
              <a:rPr lang="fr-FR" sz="1050" dirty="0" err="1"/>
              <a:t>cooling</a:t>
            </a:r>
            <a:r>
              <a:rPr lang="fr-FR" sz="1050" dirty="0"/>
              <a:t> station, </a:t>
            </a:r>
            <a:r>
              <a:rPr lang="fr-FR" sz="1050" dirty="0" err="1"/>
              <a:t>connection</a:t>
            </a:r>
            <a:r>
              <a:rPr lang="fr-FR" sz="1050" dirty="0"/>
              <a:t> </a:t>
            </a:r>
            <a:r>
              <a:rPr lang="fr-FR" sz="1050" dirty="0" err="1"/>
              <a:t>from</a:t>
            </a:r>
            <a:r>
              <a:rPr lang="fr-FR" sz="1050" dirty="0"/>
              <a:t> new TSR </a:t>
            </a:r>
            <a:r>
              <a:rPr lang="fr-FR" sz="1050" dirty="0" err="1"/>
              <a:t>cooling</a:t>
            </a:r>
            <a:r>
              <a:rPr lang="fr-FR" sz="1050" dirty="0"/>
              <a:t> station to TSR </a:t>
            </a:r>
            <a:r>
              <a:rPr lang="fr-FR" sz="1050" dirty="0" smtClean="0"/>
              <a:t>hall</a:t>
            </a:r>
          </a:p>
          <a:p>
            <a:pPr lvl="0"/>
            <a:r>
              <a:rPr lang="en-GB" sz="1050" b="1" dirty="0"/>
              <a:t>Cooling towers:</a:t>
            </a:r>
            <a:endParaRPr lang="en-GB" sz="1050" dirty="0"/>
          </a:p>
          <a:p>
            <a:pPr lvl="0"/>
            <a:r>
              <a:rPr lang="en-GB" sz="1050" dirty="0"/>
              <a:t>Outdoor area: 12m x 8m</a:t>
            </a:r>
          </a:p>
          <a:p>
            <a:pPr lvl="0"/>
            <a:r>
              <a:rPr lang="en-GB" sz="1050" dirty="0"/>
              <a:t>Location: on the roof of the cooling station, or as close as possible from the cooling station, in order to optimize connections lengths and costs</a:t>
            </a:r>
          </a:p>
          <a:p>
            <a:pPr lvl="0"/>
            <a:r>
              <a:rPr lang="en-GB" sz="1050" b="1" dirty="0"/>
              <a:t>Chillers:</a:t>
            </a:r>
            <a:endParaRPr lang="en-GB" sz="1050" dirty="0"/>
          </a:p>
          <a:p>
            <a:pPr lvl="0"/>
            <a:r>
              <a:rPr lang="en-GB" sz="1050" dirty="0"/>
              <a:t>Outdoor area: 5m x 8m</a:t>
            </a:r>
          </a:p>
          <a:p>
            <a:pPr lvl="0"/>
            <a:r>
              <a:rPr lang="en-GB" sz="1050" dirty="0"/>
              <a:t>concrete slab at ground level or grating metal structure on a roof (bldg.197 to be checked)</a:t>
            </a:r>
          </a:p>
          <a:p>
            <a:pPr lvl="0"/>
            <a:r>
              <a:rPr lang="en-GB" sz="1050" dirty="0"/>
              <a:t>Location: as close as possible from the cooling station, in order to optimize connections lengths and </a:t>
            </a:r>
            <a:r>
              <a:rPr lang="en-GB" sz="1050" dirty="0" smtClean="0"/>
              <a:t>costs</a:t>
            </a:r>
            <a:endParaRPr lang="en-GB" sz="1050" dirty="0"/>
          </a:p>
        </p:txBody>
      </p:sp>
      <p:pic>
        <p:nvPicPr>
          <p:cNvPr id="21" name="Picture 20"/>
          <p:cNvPicPr/>
          <p:nvPr/>
        </p:nvPicPr>
        <p:blipFill>
          <a:blip r:embed="rId2">
            <a:extLst>
              <a:ext uri="{28A0092B-C50C-407E-A947-70E740481C1C}">
                <a14:useLocalDpi xmlns:a14="http://schemas.microsoft.com/office/drawing/2010/main" val="0"/>
              </a:ext>
            </a:extLst>
          </a:blip>
          <a:srcRect/>
          <a:stretch>
            <a:fillRect/>
          </a:stretch>
        </p:blipFill>
        <p:spPr bwMode="auto">
          <a:xfrm>
            <a:off x="107504" y="260648"/>
            <a:ext cx="4104456" cy="5040560"/>
          </a:xfrm>
          <a:prstGeom prst="rect">
            <a:avLst/>
          </a:prstGeom>
          <a:noFill/>
        </p:spPr>
      </p:pic>
      <p:sp>
        <p:nvSpPr>
          <p:cNvPr id="10" name="TextBox 9"/>
          <p:cNvSpPr txBox="1"/>
          <p:nvPr/>
        </p:nvSpPr>
        <p:spPr>
          <a:xfrm>
            <a:off x="4289814" y="331070"/>
            <a:ext cx="4890698" cy="400110"/>
          </a:xfrm>
          <a:prstGeom prst="rect">
            <a:avLst/>
          </a:prstGeom>
          <a:solidFill>
            <a:schemeClr val="bg1"/>
          </a:solidFill>
        </p:spPr>
        <p:txBody>
          <a:bodyPr wrap="none" rtlCol="0">
            <a:spAutoFit/>
          </a:bodyPr>
          <a:lstStyle/>
          <a:p>
            <a:r>
              <a:rPr lang="en-US" sz="2000" dirty="0" smtClean="0">
                <a:latin typeface="Calibri" pitchFamily="34" charset="0"/>
              </a:rPr>
              <a:t>Integration building and outdoor equipment</a:t>
            </a:r>
            <a:endParaRPr lang="en-US" sz="2000" dirty="0">
              <a:latin typeface="Calibri" pitchFamily="34" charset="0"/>
            </a:endParaRPr>
          </a:p>
        </p:txBody>
      </p:sp>
      <p:pic>
        <p:nvPicPr>
          <p:cNvPr id="2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5057" y="4221088"/>
            <a:ext cx="3786365" cy="24482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614864" y="6453336"/>
            <a:ext cx="2133600" cy="365125"/>
          </a:xfrm>
        </p:spPr>
        <p:txBody>
          <a:bodyPr/>
          <a:lstStyle/>
          <a:p>
            <a:fld id="{828496B2-9209-4AF8-AB6D-870A15B2D205}" type="slidenum">
              <a:rPr lang="en-GB" smtClean="0"/>
              <a:pPr/>
              <a:t>4</a:t>
            </a:fld>
            <a:endParaRPr lang="en-GB"/>
          </a:p>
        </p:txBody>
      </p:sp>
      <p:sp>
        <p:nvSpPr>
          <p:cNvPr id="3" name="TextBox 2"/>
          <p:cNvSpPr txBox="1"/>
          <p:nvPr/>
        </p:nvSpPr>
        <p:spPr>
          <a:xfrm>
            <a:off x="6281407" y="1407612"/>
            <a:ext cx="2713739" cy="1069524"/>
          </a:xfrm>
          <a:prstGeom prst="rect">
            <a:avLst/>
          </a:prstGeom>
          <a:solidFill>
            <a:srgbClr val="FFFFFF"/>
          </a:solidFill>
        </p:spPr>
        <p:txBody>
          <a:bodyPr wrap="square" rtlCol="0">
            <a:spAutoFit/>
          </a:bodyPr>
          <a:lstStyle/>
          <a:p>
            <a:r>
              <a:rPr lang="en-US" sz="1050" b="1" dirty="0" smtClean="0"/>
              <a:t>Main TSR hall</a:t>
            </a:r>
            <a:r>
              <a:rPr lang="en-US" sz="1050" dirty="0" smtClean="0"/>
              <a:t>:  </a:t>
            </a:r>
            <a:r>
              <a:rPr lang="en-US" sz="1100" b="1" dirty="0" smtClean="0"/>
              <a:t>865m2 </a:t>
            </a:r>
            <a:r>
              <a:rPr lang="en-US" sz="1100" dirty="0" smtClean="0"/>
              <a:t>(was 875m2) </a:t>
            </a:r>
            <a:r>
              <a:rPr lang="en-US" sz="1100" b="1" dirty="0" smtClean="0"/>
              <a:t>(26x33.27)</a:t>
            </a:r>
            <a:r>
              <a:rPr lang="en-US" sz="1050" dirty="0" smtClean="0"/>
              <a:t> of which 20x20m (400m2) reserved for the ring (final position of the ring within the building to be defined).</a:t>
            </a:r>
          </a:p>
          <a:p>
            <a:r>
              <a:rPr lang="en-US" sz="1050" dirty="0" smtClean="0"/>
              <a:t>Covered by a 20T overhead crane.</a:t>
            </a:r>
          </a:p>
          <a:p>
            <a:endParaRPr lang="en-US" sz="1050" dirty="0" smtClean="0"/>
          </a:p>
        </p:txBody>
      </p:sp>
      <p:sp>
        <p:nvSpPr>
          <p:cNvPr id="6" name="TextBox 5"/>
          <p:cNvSpPr txBox="1"/>
          <p:nvPr/>
        </p:nvSpPr>
        <p:spPr>
          <a:xfrm>
            <a:off x="6295010" y="2614840"/>
            <a:ext cx="2848990" cy="3262432"/>
          </a:xfrm>
          <a:prstGeom prst="rect">
            <a:avLst/>
          </a:prstGeom>
          <a:solidFill>
            <a:srgbClr val="FFFFFF"/>
          </a:solidFill>
        </p:spPr>
        <p:txBody>
          <a:bodyPr wrap="square" rtlCol="0">
            <a:spAutoFit/>
          </a:bodyPr>
          <a:lstStyle/>
          <a:p>
            <a:r>
              <a:rPr lang="en-US" sz="1050" b="1" dirty="0" smtClean="0"/>
              <a:t>Loads:</a:t>
            </a:r>
          </a:p>
          <a:p>
            <a:r>
              <a:rPr lang="en-US" sz="1050" b="1" dirty="0" smtClean="0"/>
              <a:t>Weight at each TSR corner</a:t>
            </a:r>
            <a:r>
              <a:rPr lang="en-US" sz="1050" dirty="0" smtClean="0"/>
              <a:t>:</a:t>
            </a:r>
          </a:p>
          <a:p>
            <a:r>
              <a:rPr lang="en-US" sz="1050" dirty="0" smtClean="0"/>
              <a:t>Dipole: iron 12t + coil 0.8t</a:t>
            </a:r>
          </a:p>
          <a:p>
            <a:r>
              <a:rPr lang="en-US" sz="1050" dirty="0" err="1" smtClean="0"/>
              <a:t>Quadrupole</a:t>
            </a:r>
            <a:r>
              <a:rPr lang="en-US" sz="1050" dirty="0" smtClean="0"/>
              <a:t>: iron 1.9t + coil 0.36t</a:t>
            </a:r>
          </a:p>
          <a:p>
            <a:r>
              <a:rPr lang="en-US" sz="1050" dirty="0" err="1" smtClean="0"/>
              <a:t>Sextupole</a:t>
            </a:r>
            <a:r>
              <a:rPr lang="en-US" sz="1050" dirty="0" smtClean="0"/>
              <a:t>: 0.65t</a:t>
            </a:r>
          </a:p>
          <a:p>
            <a:r>
              <a:rPr lang="en-US" sz="1050" dirty="0" smtClean="0"/>
              <a:t>Concrete bases 3.2t (estimate)</a:t>
            </a:r>
          </a:p>
          <a:p>
            <a:r>
              <a:rPr lang="en-US" sz="1050" dirty="0" smtClean="0"/>
              <a:t>Each corner:</a:t>
            </a:r>
          </a:p>
          <a:p>
            <a:r>
              <a:rPr lang="en-US" sz="1050" dirty="0" smtClean="0"/>
              <a:t>2x12.8t + 5x2.26t + 3x0.65t + 2x3.2t= </a:t>
            </a:r>
            <a:r>
              <a:rPr lang="en-US" sz="1050" b="1" dirty="0" smtClean="0"/>
              <a:t>45.25 ton</a:t>
            </a:r>
            <a:endParaRPr lang="en-US" sz="1050" dirty="0" smtClean="0"/>
          </a:p>
          <a:p>
            <a:r>
              <a:rPr lang="en-US" sz="1050" dirty="0" smtClean="0"/>
              <a:t> </a:t>
            </a:r>
          </a:p>
          <a:p>
            <a:r>
              <a:rPr lang="en-US" sz="1050" b="1" dirty="0" smtClean="0"/>
              <a:t>Electron cooler</a:t>
            </a:r>
            <a:r>
              <a:rPr lang="en-US" sz="1050" dirty="0" smtClean="0"/>
              <a:t>:</a:t>
            </a:r>
          </a:p>
          <a:p>
            <a:r>
              <a:rPr lang="en-US" sz="1050" dirty="0" smtClean="0"/>
              <a:t>total</a:t>
            </a:r>
            <a:r>
              <a:rPr lang="en-US" sz="1050" b="1" dirty="0" smtClean="0"/>
              <a:t> 15 ton</a:t>
            </a:r>
            <a:endParaRPr lang="en-US" sz="1050" dirty="0" smtClean="0"/>
          </a:p>
          <a:p>
            <a:r>
              <a:rPr lang="en-US" sz="1050" dirty="0" smtClean="0"/>
              <a:t> </a:t>
            </a:r>
          </a:p>
          <a:p>
            <a:r>
              <a:rPr lang="en-US" sz="1050" b="1" dirty="0" smtClean="0"/>
              <a:t>Total TSR machine floor weight</a:t>
            </a:r>
            <a:r>
              <a:rPr lang="en-US" sz="1050" dirty="0" smtClean="0"/>
              <a:t>:</a:t>
            </a:r>
          </a:p>
          <a:p>
            <a:r>
              <a:rPr lang="en-US" sz="1050" dirty="0" smtClean="0"/>
              <a:t>4x45.25ton=181 ton</a:t>
            </a:r>
          </a:p>
          <a:p>
            <a:r>
              <a:rPr lang="en-US" sz="1050" dirty="0" smtClean="0"/>
              <a:t>1 Electron cooler</a:t>
            </a:r>
          </a:p>
          <a:p>
            <a:endParaRPr lang="en-US" sz="1050" dirty="0" smtClean="0"/>
          </a:p>
          <a:p>
            <a:r>
              <a:rPr lang="en-US" sz="1400" b="1" dirty="0" smtClean="0"/>
              <a:t>Total: 196 ton </a:t>
            </a:r>
            <a:r>
              <a:rPr lang="en-US" sz="1400" dirty="0" smtClean="0"/>
              <a:t>(was 191 ton)</a:t>
            </a:r>
          </a:p>
          <a:p>
            <a:endParaRPr lang="en-US" sz="1400" dirty="0" smtClean="0"/>
          </a:p>
          <a:p>
            <a:endParaRPr lang="en-US" sz="1000" dirty="0" smtClean="0"/>
          </a:p>
        </p:txBody>
      </p:sp>
      <p:sp>
        <p:nvSpPr>
          <p:cNvPr id="10" name="TextBox 9"/>
          <p:cNvSpPr txBox="1"/>
          <p:nvPr/>
        </p:nvSpPr>
        <p:spPr>
          <a:xfrm>
            <a:off x="6284220" y="692696"/>
            <a:ext cx="2177199" cy="400110"/>
          </a:xfrm>
          <a:prstGeom prst="rect">
            <a:avLst/>
          </a:prstGeom>
          <a:noFill/>
        </p:spPr>
        <p:txBody>
          <a:bodyPr wrap="none" rtlCol="0">
            <a:spAutoFit/>
          </a:bodyPr>
          <a:lstStyle/>
          <a:p>
            <a:r>
              <a:rPr lang="en-US" sz="2000" dirty="0" smtClean="0">
                <a:latin typeface="Calibri" pitchFamily="34" charset="0"/>
              </a:rPr>
              <a:t>Surface and weight</a:t>
            </a:r>
            <a:endParaRPr lang="en-US" sz="2000" dirty="0">
              <a:latin typeface="Calibri" pitchFamily="34" charset="0"/>
            </a:endParaRPr>
          </a:p>
        </p:txBody>
      </p:sp>
      <p:pic>
        <p:nvPicPr>
          <p:cNvPr id="16" name="Picture 15"/>
          <p:cNvPicPr/>
          <p:nvPr/>
        </p:nvPicPr>
        <p:blipFill>
          <a:blip r:embed="rId2">
            <a:extLst>
              <a:ext uri="{28A0092B-C50C-407E-A947-70E740481C1C}">
                <a14:useLocalDpi xmlns:a14="http://schemas.microsoft.com/office/drawing/2010/main" val="0"/>
              </a:ext>
            </a:extLst>
          </a:blip>
          <a:srcRect/>
          <a:stretch>
            <a:fillRect/>
          </a:stretch>
        </p:blipFill>
        <p:spPr bwMode="auto">
          <a:xfrm>
            <a:off x="-36512" y="4653136"/>
            <a:ext cx="3194298" cy="2097276"/>
          </a:xfrm>
          <a:prstGeom prst="rect">
            <a:avLst/>
          </a:prstGeom>
          <a:noFill/>
          <a:ln>
            <a:noFill/>
          </a:ln>
        </p:spPr>
      </p:pic>
      <p:pic>
        <p:nvPicPr>
          <p:cNvPr id="17" name="Picture 16"/>
          <p:cNvPicPr/>
          <p:nvPr/>
        </p:nvPicPr>
        <p:blipFill>
          <a:blip r:embed="rId3">
            <a:extLst>
              <a:ext uri="{28A0092B-C50C-407E-A947-70E740481C1C}">
                <a14:useLocalDpi xmlns:a14="http://schemas.microsoft.com/office/drawing/2010/main" val="0"/>
              </a:ext>
            </a:extLst>
          </a:blip>
          <a:srcRect/>
          <a:stretch>
            <a:fillRect/>
          </a:stretch>
        </p:blipFill>
        <p:spPr bwMode="auto">
          <a:xfrm>
            <a:off x="3116021" y="4392136"/>
            <a:ext cx="2808312" cy="2205216"/>
          </a:xfrm>
          <a:prstGeom prst="rect">
            <a:avLst/>
          </a:prstGeom>
          <a:noFill/>
          <a:ln>
            <a:noFill/>
          </a:ln>
        </p:spPr>
      </p:pic>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7" y="116632"/>
            <a:ext cx="5412125" cy="4409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5</a:t>
            </a:fld>
            <a:endParaRPr lang="en-GB"/>
          </a:p>
        </p:txBody>
      </p:sp>
      <p:sp>
        <p:nvSpPr>
          <p:cNvPr id="13" name="TextBox 12"/>
          <p:cNvSpPr txBox="1"/>
          <p:nvPr/>
        </p:nvSpPr>
        <p:spPr>
          <a:xfrm>
            <a:off x="6281406" y="764704"/>
            <a:ext cx="2713739" cy="4455066"/>
          </a:xfrm>
          <a:prstGeom prst="rect">
            <a:avLst/>
          </a:prstGeom>
          <a:solidFill>
            <a:srgbClr val="FFFFFF"/>
          </a:solidFill>
        </p:spPr>
        <p:txBody>
          <a:bodyPr wrap="square" rtlCol="0">
            <a:spAutoFit/>
          </a:bodyPr>
          <a:lstStyle/>
          <a:p>
            <a:r>
              <a:rPr lang="en-US" sz="1050" b="1" dirty="0" smtClean="0"/>
              <a:t>Levels:</a:t>
            </a:r>
          </a:p>
          <a:p>
            <a:r>
              <a:rPr lang="en-US" sz="1050" dirty="0" smtClean="0"/>
              <a:t>Level </a:t>
            </a:r>
            <a:r>
              <a:rPr lang="en-US" sz="1050" dirty="0"/>
              <a:t>of the center of beam at </a:t>
            </a:r>
            <a:r>
              <a:rPr lang="en-US" sz="1050" dirty="0" smtClean="0"/>
              <a:t>1.75m </a:t>
            </a:r>
            <a:r>
              <a:rPr lang="en-US" sz="1050" dirty="0"/>
              <a:t>above TSR </a:t>
            </a:r>
            <a:r>
              <a:rPr lang="en-US" sz="1050" dirty="0" smtClean="0"/>
              <a:t>floor</a:t>
            </a:r>
          </a:p>
          <a:p>
            <a:endParaRPr lang="en-US" sz="1050" dirty="0"/>
          </a:p>
          <a:p>
            <a:r>
              <a:rPr lang="en-US" sz="1050" dirty="0" smtClean="0"/>
              <a:t>Building height 12m with </a:t>
            </a:r>
            <a:r>
              <a:rPr lang="en-US" sz="1050" dirty="0"/>
              <a:t>7m between floor and crane </a:t>
            </a:r>
            <a:r>
              <a:rPr lang="en-US" sz="1050" dirty="0" smtClean="0"/>
              <a:t>hook (from 10m to 12m due to heavy crane construction. Requirement of 7m under the hook kept)</a:t>
            </a:r>
            <a:endParaRPr lang="en-US" sz="1050" dirty="0"/>
          </a:p>
          <a:p>
            <a:endParaRPr lang="en-US" sz="1050" dirty="0"/>
          </a:p>
          <a:p>
            <a:r>
              <a:rPr lang="en-US" sz="1050" dirty="0"/>
              <a:t>TSR floor </a:t>
            </a:r>
            <a:r>
              <a:rPr lang="en-US" sz="1050" dirty="0" smtClean="0"/>
              <a:t>4.75m </a:t>
            </a:r>
            <a:r>
              <a:rPr lang="en-US" sz="1050" dirty="0"/>
              <a:t>above </a:t>
            </a:r>
            <a:r>
              <a:rPr lang="en-US" sz="1050" dirty="0" smtClean="0"/>
              <a:t>HIE </a:t>
            </a:r>
            <a:r>
              <a:rPr lang="en-US" sz="1050" dirty="0" err="1"/>
              <a:t>Linac</a:t>
            </a:r>
            <a:r>
              <a:rPr lang="en-US" sz="1050" dirty="0"/>
              <a:t> </a:t>
            </a:r>
            <a:r>
              <a:rPr lang="en-US" sz="1050" dirty="0" smtClean="0"/>
              <a:t>floor. Will require tilted </a:t>
            </a:r>
            <a:r>
              <a:rPr lang="en-US" sz="1050" dirty="0" err="1" smtClean="0"/>
              <a:t>beamline</a:t>
            </a:r>
            <a:r>
              <a:rPr lang="en-US" sz="1050" dirty="0" smtClean="0"/>
              <a:t> coming up from the hall.</a:t>
            </a:r>
          </a:p>
          <a:p>
            <a:r>
              <a:rPr lang="en-US" sz="1050" dirty="0" smtClean="0"/>
              <a:t>Basement floor at same level as HIE </a:t>
            </a:r>
            <a:r>
              <a:rPr lang="en-US" sz="1050" dirty="0" err="1" smtClean="0"/>
              <a:t>Linac</a:t>
            </a:r>
            <a:r>
              <a:rPr lang="en-US" sz="1050" dirty="0" smtClean="0"/>
              <a:t> floor</a:t>
            </a:r>
          </a:p>
          <a:p>
            <a:endParaRPr lang="en-US" sz="1050" dirty="0"/>
          </a:p>
          <a:p>
            <a:endParaRPr lang="en-US" sz="1050" dirty="0"/>
          </a:p>
          <a:p>
            <a:r>
              <a:rPr lang="en-US" sz="1050" b="1" dirty="0"/>
              <a:t>Total </a:t>
            </a:r>
            <a:r>
              <a:rPr lang="en-US" sz="1050" b="1" dirty="0" smtClean="0"/>
              <a:t>available basement surface</a:t>
            </a:r>
            <a:r>
              <a:rPr lang="en-US" sz="1050" dirty="0" smtClean="0"/>
              <a:t>:</a:t>
            </a:r>
            <a:endParaRPr lang="en-US" sz="1050" dirty="0"/>
          </a:p>
          <a:p>
            <a:pPr marL="228600" indent="-228600">
              <a:buAutoNum type="arabicParenR"/>
            </a:pPr>
            <a:r>
              <a:rPr lang="en-US" sz="1050" dirty="0" smtClean="0"/>
              <a:t>12.4x33.27=413m2, height 4.5m </a:t>
            </a:r>
            <a:br>
              <a:rPr lang="en-US" sz="1050" dirty="0" smtClean="0"/>
            </a:br>
            <a:r>
              <a:rPr lang="en-US" sz="1050" dirty="0" smtClean="0"/>
              <a:t>(was 420m2  height 3.5m)</a:t>
            </a:r>
            <a:endParaRPr lang="en-US" sz="1050" dirty="0"/>
          </a:p>
          <a:p>
            <a:pPr marL="228600" indent="-228600">
              <a:buAutoNum type="arabicParenR"/>
            </a:pPr>
            <a:r>
              <a:rPr lang="en-US" sz="1050" dirty="0" smtClean="0"/>
              <a:t>6.8x33.27=226m2, height 4.5m </a:t>
            </a:r>
            <a:br>
              <a:rPr lang="en-US" sz="1050" dirty="0" smtClean="0"/>
            </a:br>
            <a:r>
              <a:rPr lang="en-US" sz="1050" dirty="0" smtClean="0"/>
              <a:t>(was 217m2  height 3.5m)</a:t>
            </a:r>
            <a:br>
              <a:rPr lang="en-US" sz="1050" dirty="0" smtClean="0"/>
            </a:br>
            <a:r>
              <a:rPr lang="en-US" sz="1050" dirty="0" smtClean="0"/>
              <a:t>(Remark: Basement floor brought to same level as HIE </a:t>
            </a:r>
            <a:r>
              <a:rPr lang="en-US" sz="1050" dirty="0" err="1" smtClean="0"/>
              <a:t>Linac</a:t>
            </a:r>
            <a:r>
              <a:rPr lang="en-US" sz="1050" dirty="0" smtClean="0"/>
              <a:t> floor for access reasons and high ceiling for HVAC ducts installation)</a:t>
            </a:r>
          </a:p>
          <a:p>
            <a:r>
              <a:rPr lang="en-US" sz="1050" b="1" dirty="0" smtClean="0"/>
              <a:t>Total 639m2 (was 637m2)</a:t>
            </a:r>
          </a:p>
          <a:p>
            <a:endParaRPr lang="en-US" sz="1050" b="1" dirty="0" smtClean="0"/>
          </a:p>
          <a:p>
            <a:endParaRPr lang="en-US" sz="1050" b="1" dirty="0" smtClean="0"/>
          </a:p>
        </p:txBody>
      </p:sp>
      <p:sp>
        <p:nvSpPr>
          <p:cNvPr id="20" name="TextBox 19"/>
          <p:cNvSpPr txBox="1"/>
          <p:nvPr/>
        </p:nvSpPr>
        <p:spPr>
          <a:xfrm>
            <a:off x="6300192" y="260648"/>
            <a:ext cx="2057807" cy="400110"/>
          </a:xfrm>
          <a:prstGeom prst="rect">
            <a:avLst/>
          </a:prstGeom>
          <a:noFill/>
        </p:spPr>
        <p:txBody>
          <a:bodyPr wrap="none" rtlCol="0">
            <a:spAutoFit/>
          </a:bodyPr>
          <a:lstStyle/>
          <a:p>
            <a:r>
              <a:rPr lang="en-US" sz="2000" dirty="0" smtClean="0">
                <a:latin typeface="Calibri" pitchFamily="34" charset="0"/>
              </a:rPr>
              <a:t>Surface and levels</a:t>
            </a:r>
            <a:endParaRPr lang="en-US" sz="2000" dirty="0">
              <a:latin typeface="Calibri" pitchFamily="34" charset="0"/>
            </a:endParaRPr>
          </a:p>
        </p:txBody>
      </p:sp>
      <p:pic>
        <p:nvPicPr>
          <p:cNvPr id="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03" y="2946389"/>
            <a:ext cx="5376265" cy="3650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32656"/>
            <a:ext cx="3888432" cy="2410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6</a:t>
            </a:fld>
            <a:endParaRPr lang="en-GB"/>
          </a:p>
        </p:txBody>
      </p:sp>
      <p:sp>
        <p:nvSpPr>
          <p:cNvPr id="13" name="TextBox 12"/>
          <p:cNvSpPr txBox="1"/>
          <p:nvPr/>
        </p:nvSpPr>
        <p:spPr>
          <a:xfrm>
            <a:off x="6084168" y="2148105"/>
            <a:ext cx="2713739" cy="415498"/>
          </a:xfrm>
          <a:prstGeom prst="rect">
            <a:avLst/>
          </a:prstGeom>
          <a:solidFill>
            <a:srgbClr val="FFFFFF"/>
          </a:solidFill>
        </p:spPr>
        <p:txBody>
          <a:bodyPr wrap="square" rtlCol="0">
            <a:spAutoFit/>
          </a:bodyPr>
          <a:lstStyle/>
          <a:p>
            <a:pPr lvl="0"/>
            <a:endParaRPr lang="en-GB" sz="1050" dirty="0"/>
          </a:p>
          <a:p>
            <a:pPr lvl="0"/>
            <a:endParaRPr lang="en-US" sz="1050" dirty="0" smtClean="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239" y="485758"/>
            <a:ext cx="5158751" cy="2911091"/>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3726119"/>
            <a:ext cx="5487039" cy="3096344"/>
          </a:xfrm>
          <a:prstGeom prst="rect">
            <a:avLst/>
          </a:prstGeom>
        </p:spPr>
      </p:pic>
      <p:sp>
        <p:nvSpPr>
          <p:cNvPr id="9" name="TextBox 8"/>
          <p:cNvSpPr txBox="1"/>
          <p:nvPr/>
        </p:nvSpPr>
        <p:spPr>
          <a:xfrm>
            <a:off x="6024435" y="436602"/>
            <a:ext cx="1787925" cy="400110"/>
          </a:xfrm>
          <a:prstGeom prst="rect">
            <a:avLst/>
          </a:prstGeom>
          <a:solidFill>
            <a:schemeClr val="bg1"/>
          </a:solidFill>
        </p:spPr>
        <p:txBody>
          <a:bodyPr wrap="none" rtlCol="0">
            <a:spAutoFit/>
          </a:bodyPr>
          <a:lstStyle/>
          <a:p>
            <a:r>
              <a:rPr lang="en-US" sz="2000" dirty="0" smtClean="0">
                <a:latin typeface="Calibri" pitchFamily="34" charset="0"/>
              </a:rPr>
              <a:t>Building layout</a:t>
            </a:r>
            <a:endParaRPr lang="en-US" sz="2000" dirty="0">
              <a:latin typeface="Calibri" pitchFamily="34" charset="0"/>
            </a:endParaRPr>
          </a:p>
        </p:txBody>
      </p:sp>
      <p:sp>
        <p:nvSpPr>
          <p:cNvPr id="10" name="TextBox 9"/>
          <p:cNvSpPr txBox="1"/>
          <p:nvPr/>
        </p:nvSpPr>
        <p:spPr>
          <a:xfrm>
            <a:off x="6012160" y="1063907"/>
            <a:ext cx="2952329" cy="5101397"/>
          </a:xfrm>
          <a:prstGeom prst="rect">
            <a:avLst/>
          </a:prstGeom>
          <a:solidFill>
            <a:srgbClr val="FFFFFF"/>
          </a:solidFill>
        </p:spPr>
        <p:txBody>
          <a:bodyPr wrap="square" rtlCol="0">
            <a:spAutoFit/>
          </a:bodyPr>
          <a:lstStyle/>
          <a:p>
            <a:pPr lvl="0"/>
            <a:r>
              <a:rPr lang="en-GB" sz="1050" b="1" dirty="0" smtClean="0"/>
              <a:t>Building</a:t>
            </a:r>
            <a:r>
              <a:rPr lang="en-GB" sz="1050" b="1" dirty="0"/>
              <a:t>:</a:t>
            </a:r>
          </a:p>
          <a:p>
            <a:pPr lvl="0"/>
            <a:r>
              <a:rPr lang="en-GB" sz="1050" dirty="0" smtClean="0"/>
              <a:t>- Foundation </a:t>
            </a:r>
            <a:r>
              <a:rPr lang="en-GB" sz="1050" dirty="0"/>
              <a:t>as stable as reasonably achievable</a:t>
            </a:r>
          </a:p>
          <a:p>
            <a:pPr lvl="0"/>
            <a:r>
              <a:rPr lang="en-GB" sz="1050" dirty="0" smtClean="0"/>
              <a:t>- Basement </a:t>
            </a:r>
            <a:r>
              <a:rPr lang="en-GB" sz="1050" dirty="0"/>
              <a:t>constructed around the CERN service tunnel without contact to leave the service tunnel untouched. </a:t>
            </a:r>
          </a:p>
          <a:p>
            <a:pPr lvl="0"/>
            <a:r>
              <a:rPr lang="en-US" sz="1050" dirty="0" smtClean="0"/>
              <a:t>- Matrix </a:t>
            </a:r>
            <a:r>
              <a:rPr lang="en-US" sz="1050" dirty="0"/>
              <a:t>of cable </a:t>
            </a:r>
            <a:r>
              <a:rPr lang="en-US" sz="1050" dirty="0" err="1"/>
              <a:t>feedthroughs</a:t>
            </a:r>
            <a:r>
              <a:rPr lang="en-US" sz="1050" dirty="0"/>
              <a:t> to basements in the TSR floor</a:t>
            </a:r>
            <a:endParaRPr lang="en-GB" sz="1050" dirty="0"/>
          </a:p>
          <a:p>
            <a:pPr lvl="0"/>
            <a:r>
              <a:rPr lang="en-US" sz="1050" dirty="0" smtClean="0"/>
              <a:t>- One </a:t>
            </a:r>
            <a:r>
              <a:rPr lang="en-US" sz="1050" dirty="0"/>
              <a:t>pit to the Jura side basement: min 2x3m</a:t>
            </a:r>
            <a:endParaRPr lang="en-GB" sz="1050" dirty="0"/>
          </a:p>
          <a:p>
            <a:pPr lvl="0"/>
            <a:r>
              <a:rPr lang="en-US" sz="1050" dirty="0" smtClean="0"/>
              <a:t>- Access </a:t>
            </a:r>
            <a:r>
              <a:rPr lang="en-US" sz="1050" dirty="0"/>
              <a:t>door + tourniquet</a:t>
            </a:r>
            <a:endParaRPr lang="en-GB" sz="1050" dirty="0"/>
          </a:p>
          <a:p>
            <a:pPr lvl="0"/>
            <a:r>
              <a:rPr lang="en-US" sz="1050" dirty="0" smtClean="0"/>
              <a:t>- Emergency </a:t>
            </a:r>
            <a:r>
              <a:rPr lang="en-US" sz="1050" dirty="0"/>
              <a:t>exits</a:t>
            </a:r>
            <a:endParaRPr lang="en-GB" sz="1050" dirty="0"/>
          </a:p>
          <a:p>
            <a:pPr lvl="0"/>
            <a:r>
              <a:rPr lang="en-US" sz="1050" dirty="0" smtClean="0"/>
              <a:t>- Access </a:t>
            </a:r>
            <a:r>
              <a:rPr lang="en-US" sz="1050" dirty="0"/>
              <a:t>stairs down to basements</a:t>
            </a:r>
            <a:endParaRPr lang="en-GB" sz="1050" dirty="0"/>
          </a:p>
          <a:p>
            <a:pPr lvl="0"/>
            <a:r>
              <a:rPr lang="en-US" sz="1050" dirty="0" smtClean="0"/>
              <a:t>- Large </a:t>
            </a:r>
            <a:r>
              <a:rPr lang="en-US" sz="1050" dirty="0"/>
              <a:t>door to the outside: min 5x6 m</a:t>
            </a:r>
            <a:endParaRPr lang="en-GB" sz="1050" dirty="0"/>
          </a:p>
          <a:p>
            <a:pPr lvl="0"/>
            <a:r>
              <a:rPr lang="en-US" sz="1050" dirty="0" smtClean="0"/>
              <a:t>- Door </a:t>
            </a:r>
            <a:r>
              <a:rPr lang="en-US" sz="1050" dirty="0"/>
              <a:t>from 2nd basement to 170: 3x3.5 m</a:t>
            </a:r>
            <a:endParaRPr lang="en-GB" sz="1050" dirty="0"/>
          </a:p>
          <a:p>
            <a:pPr lvl="0"/>
            <a:r>
              <a:rPr lang="en-GB" sz="1050" dirty="0"/>
              <a:t>-</a:t>
            </a:r>
            <a:r>
              <a:rPr lang="en-GB" sz="1050" dirty="0" smtClean="0"/>
              <a:t> Minimum </a:t>
            </a:r>
            <a:r>
              <a:rPr lang="en-GB" sz="1050" dirty="0"/>
              <a:t>thermally insulated construction, temp. in winter 18C +/-2K for the hall, and 26C+/-2K in summer.</a:t>
            </a:r>
          </a:p>
          <a:p>
            <a:pPr lvl="0"/>
            <a:r>
              <a:rPr lang="en-GB" sz="1050" dirty="0" smtClean="0"/>
              <a:t>- Opening </a:t>
            </a:r>
            <a:r>
              <a:rPr lang="en-GB" sz="1050" dirty="0"/>
              <a:t>towards B 170 for connecting </a:t>
            </a:r>
            <a:r>
              <a:rPr lang="en-GB" sz="1050" dirty="0" err="1" smtClean="0"/>
              <a:t>beamlines</a:t>
            </a:r>
            <a:endParaRPr lang="en-GB" sz="1050" dirty="0" smtClean="0"/>
          </a:p>
          <a:p>
            <a:pPr lvl="0"/>
            <a:endParaRPr lang="en-GB" sz="1050" dirty="0" smtClean="0"/>
          </a:p>
          <a:p>
            <a:r>
              <a:rPr lang="en-US" sz="1050" b="1" dirty="0"/>
              <a:t>Basements</a:t>
            </a:r>
            <a:r>
              <a:rPr lang="en-US" sz="1050" dirty="0"/>
              <a:t>:</a:t>
            </a:r>
          </a:p>
          <a:p>
            <a:r>
              <a:rPr lang="en-US" sz="1050" dirty="0"/>
              <a:t>-  To house power-supplies and additional racks (total 29m length floor space for the TSR equipment and 7m for the e-target equipment + 10 standard 19’’ racks. The present E-Cooler HV cage (16m2) will be replaced by a single electronics rack with HV insulation inside.</a:t>
            </a:r>
          </a:p>
          <a:p>
            <a:pPr marL="171450" indent="-171450">
              <a:buFontTx/>
              <a:buChar char="-"/>
            </a:pPr>
            <a:r>
              <a:rPr lang="en-US" sz="1050" dirty="0"/>
              <a:t>To house ventilation units</a:t>
            </a:r>
          </a:p>
          <a:p>
            <a:pPr marL="171450" indent="-171450">
              <a:buFontTx/>
              <a:buChar char="-"/>
            </a:pPr>
            <a:r>
              <a:rPr lang="en-US" sz="1050" dirty="0"/>
              <a:t>To house the transfer line and XT04 line power supplies</a:t>
            </a:r>
          </a:p>
          <a:p>
            <a:pPr lvl="0"/>
            <a:endParaRPr lang="en-GB" sz="1050" dirty="0"/>
          </a:p>
          <a:p>
            <a:pPr lvl="0"/>
            <a:endParaRPr lang="en-GB" sz="1050" dirty="0" smtClean="0"/>
          </a:p>
        </p:txBody>
      </p:sp>
    </p:spTree>
    <p:extLst>
      <p:ext uri="{BB962C8B-B14F-4D97-AF65-F5344CB8AC3E}">
        <p14:creationId xmlns:p14="http://schemas.microsoft.com/office/powerpoint/2010/main" val="263750480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7</a:t>
            </a:fld>
            <a:endParaRPr lang="en-GB"/>
          </a:p>
        </p:txBody>
      </p:sp>
      <p:sp>
        <p:nvSpPr>
          <p:cNvPr id="3" name="TextBox 2"/>
          <p:cNvSpPr txBox="1">
            <a:spLocks noChangeArrowheads="1"/>
          </p:cNvSpPr>
          <p:nvPr/>
        </p:nvSpPr>
        <p:spPr bwMode="auto">
          <a:xfrm>
            <a:off x="293816" y="188640"/>
            <a:ext cx="8640960" cy="3600986"/>
          </a:xfrm>
          <a:prstGeom prst="rect">
            <a:avLst/>
          </a:prstGeom>
          <a:noFill/>
          <a:ln w="9525">
            <a:noFill/>
            <a:miter lim="800000"/>
            <a:headEnd/>
            <a:tailEnd/>
          </a:ln>
        </p:spPr>
        <p:txBody>
          <a:bodyPr wrap="square">
            <a:spAutoFit/>
          </a:bodyPr>
          <a:lstStyle/>
          <a:p>
            <a:pPr lvl="3"/>
            <a:r>
              <a:rPr lang="fr-FR" sz="1200" b="1" cap="all" dirty="0" smtClean="0"/>
              <a:t>Building </a:t>
            </a:r>
            <a:r>
              <a:rPr lang="fr-FR" sz="1200" b="1" cap="all" dirty="0" err="1" smtClean="0"/>
              <a:t>Hvac</a:t>
            </a:r>
            <a:r>
              <a:rPr lang="fr-FR" sz="1200" b="1" cap="all" dirty="0" smtClean="0"/>
              <a:t> </a:t>
            </a:r>
            <a:r>
              <a:rPr lang="fr-FR" sz="1200" b="1" cap="all" dirty="0" err="1" smtClean="0"/>
              <a:t>requirements</a:t>
            </a:r>
            <a:r>
              <a:rPr lang="fr-FR" sz="1200" b="1" cap="all" dirty="0" smtClean="0"/>
              <a:t> (</a:t>
            </a:r>
            <a:r>
              <a:rPr lang="fr-FR" sz="1200" b="1" cap="all" dirty="0" err="1" smtClean="0"/>
              <a:t>heating</a:t>
            </a:r>
            <a:r>
              <a:rPr lang="fr-FR" sz="1200" b="1" cap="all" dirty="0" smtClean="0"/>
              <a:t> Ventilation and </a:t>
            </a:r>
            <a:r>
              <a:rPr lang="fr-FR" sz="1200" b="1" cap="all" dirty="0" err="1" smtClean="0"/>
              <a:t>airconditioning</a:t>
            </a:r>
            <a:r>
              <a:rPr lang="fr-FR" sz="1200" b="1" cap="all" dirty="0" smtClean="0"/>
              <a:t>)</a:t>
            </a:r>
            <a:endParaRPr lang="en-GB" sz="1200" b="1" cap="all" dirty="0"/>
          </a:p>
          <a:p>
            <a:r>
              <a:rPr lang="en-GB" sz="1200" dirty="0" smtClean="0"/>
              <a:t>The </a:t>
            </a:r>
            <a:r>
              <a:rPr lang="en-GB" sz="1200" dirty="0"/>
              <a:t>temperature of the TSR experimental hall will be controlled in winter season at 18C +/-2K, and in summer season at 26C+/-2K in order to provide appropriate working conditions and avoid and risk of condensation on the equipment. </a:t>
            </a:r>
          </a:p>
          <a:p>
            <a:r>
              <a:rPr lang="en-GB" sz="1200" dirty="0"/>
              <a:t>Basements 1 and 2 will be air cooled in order to compensate the equipment heat loads, supplying racks and power converters with air at 22C+/-2K , while a reduced heating power will maintain the ambient temperatures at 18C +/-2K in case of users’ equipment shutdown in winter season.</a:t>
            </a:r>
          </a:p>
          <a:p>
            <a:r>
              <a:rPr lang="en-GB" sz="1200" dirty="0"/>
              <a:t>The HVAC system will be made of 3 air handling units (1 for the hall, 2 for the basements) with flow rates from 25’000 to 35’000 m3/h, and of a mixed water cooling and distribution system of about 400 kW comprising three 200kW </a:t>
            </a:r>
            <a:r>
              <a:rPr lang="en-GB" sz="1200" dirty="0" smtClean="0"/>
              <a:t>chillers. </a:t>
            </a:r>
            <a:endParaRPr lang="en-GB" sz="1200" dirty="0"/>
          </a:p>
          <a:p>
            <a:r>
              <a:rPr lang="en-GB" sz="1200" dirty="0"/>
              <a:t>Air renewal will be implemented according to applicable rules, i.e.  500m3/h for the hall, and 250m3/h for each basement.</a:t>
            </a:r>
          </a:p>
          <a:p>
            <a:r>
              <a:rPr lang="en-GB" sz="1200" dirty="0"/>
              <a:t>A smoke extraction system will also be installed for the three areas.</a:t>
            </a:r>
          </a:p>
          <a:p>
            <a:r>
              <a:rPr lang="en-GB" sz="1200" dirty="0"/>
              <a:t> </a:t>
            </a:r>
          </a:p>
          <a:p>
            <a:pPr lvl="3"/>
            <a:r>
              <a:rPr lang="fr-FR" sz="1200" b="1" cap="all" dirty="0" err="1"/>
              <a:t>PROCESSes</a:t>
            </a:r>
            <a:r>
              <a:rPr lang="fr-FR" sz="1200" b="1" cap="all" dirty="0"/>
              <a:t> </a:t>
            </a:r>
            <a:r>
              <a:rPr lang="fr-FR" sz="1200" b="1" cap="all" dirty="0" smtClean="0"/>
              <a:t>power </a:t>
            </a:r>
            <a:r>
              <a:rPr lang="fr-FR" sz="1200" b="1" cap="all" dirty="0" err="1" smtClean="0"/>
              <a:t>requirements</a:t>
            </a:r>
            <a:endParaRPr lang="en-GB" sz="1200" b="1" cap="all" dirty="0"/>
          </a:p>
          <a:p>
            <a:r>
              <a:rPr lang="en-US" sz="1200" dirty="0" smtClean="0"/>
              <a:t>The </a:t>
            </a:r>
            <a:r>
              <a:rPr lang="en-US" sz="1200" dirty="0"/>
              <a:t>present ISOLDE transformer can deliver 2 MW of which &lt;1 MW is used for ISOLDE. This will be even less in the future with the new HIE-ISOLDE transformer in place taking over a number of the REX LINAC power convertors. Therefore, the 500 kW for the TSR ring could be taken from the existing transformer, in addition to the 160 kW for a water cooling station (CV) and 320 kW for ventilation.</a:t>
            </a:r>
            <a:endParaRPr lang="en-GB" sz="1200" dirty="0"/>
          </a:p>
          <a:p>
            <a:r>
              <a:rPr lang="en-GB" sz="1200" dirty="0"/>
              <a:t>The requirements for the Electrical power, Cooling water and HVAC are:</a:t>
            </a:r>
          </a:p>
          <a:p>
            <a:pPr lvl="0"/>
            <a:r>
              <a:rPr lang="en-GB" sz="1200" dirty="0"/>
              <a:t>TSR ring: 500 kW</a:t>
            </a:r>
          </a:p>
          <a:p>
            <a:pPr lvl="0"/>
            <a:r>
              <a:rPr lang="en-GB" sz="1200" dirty="0"/>
              <a:t>Water cooling station: 160 kW</a:t>
            </a:r>
          </a:p>
          <a:p>
            <a:pPr lvl="0"/>
            <a:r>
              <a:rPr lang="en-GB" sz="1200" dirty="0"/>
              <a:t>HVAC system: 320 </a:t>
            </a:r>
            <a:r>
              <a:rPr lang="en-GB" sz="1200" dirty="0" smtClean="0"/>
              <a:t>kW</a:t>
            </a:r>
            <a:endParaRPr lang="en-GB" sz="1200" dirty="0"/>
          </a:p>
        </p:txBody>
      </p:sp>
      <p:pic>
        <p:nvPicPr>
          <p:cNvPr id="6" name="Picture 5" descr="T19"/>
          <p:cNvPicPr>
            <a:picLocks noGrp="1" noChangeAspect="1"/>
          </p:cNvPicPr>
          <p:nvPr isPhoto="1"/>
        </p:nvPicPr>
        <p:blipFill>
          <a:blip r:embed="rId2" cstate="print">
            <a:lum/>
            <a:extLst>
              <a:ext uri="{28A0092B-C50C-407E-A947-70E740481C1C}">
                <a14:useLocalDpi xmlns:a14="http://schemas.microsoft.com/office/drawing/2010/main" val="0"/>
              </a:ext>
            </a:extLst>
          </a:blip>
          <a:stretch>
            <a:fillRect/>
          </a:stretch>
        </p:blipFill>
        <p:spPr>
          <a:xfrm>
            <a:off x="-252536" y="3790803"/>
            <a:ext cx="5148064" cy="2904724"/>
          </a:xfrm>
          <a:prstGeom prst="rect">
            <a:avLst/>
          </a:prstGeom>
          <a:noFill/>
          <a:ln>
            <a:noFill/>
          </a:ln>
        </p:spPr>
      </p:pic>
      <p:sp>
        <p:nvSpPr>
          <p:cNvPr id="7" name="TextBox 6"/>
          <p:cNvSpPr txBox="1">
            <a:spLocks noChangeArrowheads="1"/>
          </p:cNvSpPr>
          <p:nvPr/>
        </p:nvSpPr>
        <p:spPr bwMode="auto">
          <a:xfrm>
            <a:off x="5168917" y="3787110"/>
            <a:ext cx="3855409" cy="2308324"/>
          </a:xfrm>
          <a:prstGeom prst="rect">
            <a:avLst/>
          </a:prstGeom>
          <a:noFill/>
          <a:ln w="9525">
            <a:noFill/>
            <a:miter lim="800000"/>
            <a:headEnd/>
            <a:tailEnd/>
          </a:ln>
        </p:spPr>
        <p:txBody>
          <a:bodyPr wrap="square">
            <a:spAutoFit/>
          </a:bodyPr>
          <a:lstStyle/>
          <a:p>
            <a:pPr lvl="3"/>
            <a:endParaRPr lang="en-GB" sz="1200" dirty="0"/>
          </a:p>
          <a:p>
            <a:r>
              <a:rPr lang="en-US" sz="1200" dirty="0"/>
              <a:t>In terms of water cooling, demineralized water requirements are 500kW, 56 m3/h at T&lt;30°C. This will make necessary to create a new cooling station to provide water at temperature 27°C-37°C (the existing one in building 197 cannot be extended). It will be made of a primary water cooling system equipped with two </a:t>
            </a:r>
            <a:r>
              <a:rPr lang="en-US" sz="1200" dirty="0" smtClean="0"/>
              <a:t>600kW </a:t>
            </a:r>
            <a:r>
              <a:rPr lang="en-US" sz="1200" dirty="0"/>
              <a:t>cooling towers, and of a secondary demineralized water cooling station.</a:t>
            </a:r>
            <a:endParaRPr lang="en-GB" sz="1200" dirty="0"/>
          </a:p>
          <a:p>
            <a:r>
              <a:rPr lang="en-US" sz="1200" dirty="0"/>
              <a:t>A study will be made in order to optimize the cooling systems taking into account the existing and future cooling towers, chillers, and stations, in that area</a:t>
            </a:r>
            <a:r>
              <a:rPr lang="en-US" sz="1200" dirty="0" smtClean="0"/>
              <a:t>.</a:t>
            </a:r>
            <a:endParaRPr lang="en-GB" sz="12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8</a:t>
            </a:fld>
            <a:endParaRPr lang="en-GB"/>
          </a:p>
        </p:txBody>
      </p:sp>
      <p:sp>
        <p:nvSpPr>
          <p:cNvPr id="13" name="TextBox 12"/>
          <p:cNvSpPr txBox="1"/>
          <p:nvPr/>
        </p:nvSpPr>
        <p:spPr>
          <a:xfrm>
            <a:off x="6281406" y="1122813"/>
            <a:ext cx="2713739" cy="3970318"/>
          </a:xfrm>
          <a:prstGeom prst="rect">
            <a:avLst/>
          </a:prstGeom>
          <a:solidFill>
            <a:srgbClr val="FFFFFF"/>
          </a:solidFill>
        </p:spPr>
        <p:txBody>
          <a:bodyPr wrap="square" rtlCol="0">
            <a:spAutoFit/>
          </a:bodyPr>
          <a:lstStyle/>
          <a:p>
            <a:pPr lvl="0"/>
            <a:r>
              <a:rPr lang="en-US" sz="1050" b="1" dirty="0"/>
              <a:t>HVAC of basement 1:</a:t>
            </a:r>
            <a:endParaRPr lang="en-GB" sz="1050" dirty="0"/>
          </a:p>
          <a:p>
            <a:pPr lvl="0"/>
            <a:r>
              <a:rPr lang="en-US" sz="1050" dirty="0"/>
              <a:t>Dimensions: at least 10m x 5m,   height = 3.5m above false floor </a:t>
            </a:r>
            <a:endParaRPr lang="en-GB" sz="1050" dirty="0"/>
          </a:p>
          <a:p>
            <a:pPr lvl="0"/>
            <a:r>
              <a:rPr lang="en-US" sz="1050" dirty="0"/>
              <a:t>False floor &gt;= 0.8m </a:t>
            </a:r>
            <a:endParaRPr lang="en-GB" sz="1050" dirty="0"/>
          </a:p>
          <a:p>
            <a:pPr lvl="0"/>
            <a:r>
              <a:rPr lang="en-US" sz="1050" dirty="0"/>
              <a:t>Charge on the floor </a:t>
            </a:r>
            <a:r>
              <a:rPr lang="en-GB" sz="1050" dirty="0"/>
              <a:t>300kg/m2</a:t>
            </a:r>
          </a:p>
          <a:p>
            <a:pPr lvl="0"/>
            <a:r>
              <a:rPr lang="en-GB" sz="1050" dirty="0"/>
              <a:t>Location: </a:t>
            </a:r>
            <a:r>
              <a:rPr lang="en-US" sz="1050" dirty="0"/>
              <a:t>Preferably on the </a:t>
            </a:r>
            <a:r>
              <a:rPr lang="en-US" sz="1050" dirty="0" err="1"/>
              <a:t>Bellegarde</a:t>
            </a:r>
            <a:r>
              <a:rPr lang="en-US" sz="1050" dirty="0"/>
              <a:t> side of TSR to optimize connections lengths and costs</a:t>
            </a:r>
            <a:endParaRPr lang="en-GB" sz="1050" dirty="0"/>
          </a:p>
          <a:p>
            <a:pPr lvl="0"/>
            <a:r>
              <a:rPr lang="en-US" sz="1050" dirty="0"/>
              <a:t>Access door: 3m x 3m </a:t>
            </a:r>
            <a:endParaRPr lang="en-GB" sz="1050" dirty="0"/>
          </a:p>
          <a:p>
            <a:pPr lvl="0"/>
            <a:r>
              <a:rPr lang="en-US" sz="1050" b="1" dirty="0"/>
              <a:t>HVAC of basement 2:</a:t>
            </a:r>
            <a:endParaRPr lang="en-GB" sz="1050" dirty="0"/>
          </a:p>
          <a:p>
            <a:pPr lvl="0"/>
            <a:r>
              <a:rPr lang="en-US" sz="1050" dirty="0"/>
              <a:t>Dimensions: at least 10m x 5m,   height = 3.5m above false floor.</a:t>
            </a:r>
            <a:endParaRPr lang="en-GB" sz="1050" dirty="0"/>
          </a:p>
          <a:p>
            <a:pPr lvl="0"/>
            <a:r>
              <a:rPr lang="en-US" sz="1050" dirty="0"/>
              <a:t>False floor &gt;= 0.8m </a:t>
            </a:r>
            <a:endParaRPr lang="en-GB" sz="1050" dirty="0"/>
          </a:p>
          <a:p>
            <a:pPr lvl="0"/>
            <a:r>
              <a:rPr lang="en-US" sz="1050" dirty="0"/>
              <a:t>Charge on the floor </a:t>
            </a:r>
            <a:r>
              <a:rPr lang="en-GB" sz="1050" dirty="0"/>
              <a:t>300kg/m2</a:t>
            </a:r>
          </a:p>
          <a:p>
            <a:pPr lvl="0"/>
            <a:r>
              <a:rPr lang="en-GB" sz="1050" dirty="0"/>
              <a:t>Location: </a:t>
            </a:r>
            <a:r>
              <a:rPr lang="en-US" sz="1050" dirty="0"/>
              <a:t>Preferably on the </a:t>
            </a:r>
            <a:r>
              <a:rPr lang="en-US" sz="1050" dirty="0" err="1"/>
              <a:t>Bellegarde</a:t>
            </a:r>
            <a:r>
              <a:rPr lang="en-US" sz="1050" dirty="0"/>
              <a:t> side of TSR to optimize connections lengths and costs</a:t>
            </a:r>
            <a:endParaRPr lang="en-GB" sz="1050" dirty="0"/>
          </a:p>
          <a:p>
            <a:pPr lvl="0"/>
            <a:r>
              <a:rPr lang="en-US" sz="1050" dirty="0"/>
              <a:t>Access door: 3m x 3m </a:t>
            </a:r>
            <a:endParaRPr lang="en-GB" sz="1050" dirty="0"/>
          </a:p>
          <a:p>
            <a:pPr lvl="0"/>
            <a:r>
              <a:rPr lang="en-US" sz="1050" b="1" dirty="0"/>
              <a:t>HVAC of TSR hall:</a:t>
            </a:r>
            <a:endParaRPr lang="en-GB" sz="1050" dirty="0"/>
          </a:p>
          <a:p>
            <a:pPr lvl="0"/>
            <a:r>
              <a:rPr lang="en-US" sz="1050" dirty="0"/>
              <a:t>Dimensions: at least 10m x 5m.</a:t>
            </a:r>
            <a:endParaRPr lang="en-GB" sz="1050" dirty="0"/>
          </a:p>
          <a:p>
            <a:pPr lvl="0"/>
            <a:r>
              <a:rPr lang="en-GB" sz="1050" dirty="0"/>
              <a:t>Location: </a:t>
            </a:r>
            <a:r>
              <a:rPr lang="en-US" sz="1050" dirty="0"/>
              <a:t>Preferably on the </a:t>
            </a:r>
            <a:r>
              <a:rPr lang="en-US" sz="1050" dirty="0" err="1"/>
              <a:t>Bellegarde</a:t>
            </a:r>
            <a:r>
              <a:rPr lang="en-US" sz="1050" dirty="0"/>
              <a:t> side of TSR to optimize connections lengths and </a:t>
            </a:r>
            <a:r>
              <a:rPr lang="en-US" sz="1050" dirty="0" smtClean="0"/>
              <a:t>costs, </a:t>
            </a:r>
            <a:r>
              <a:rPr lang="en-US" sz="1050" dirty="0"/>
              <a:t>installed at height on a metal structure</a:t>
            </a:r>
            <a:r>
              <a:rPr lang="en-US" sz="1050" dirty="0" smtClean="0"/>
              <a:t>.</a:t>
            </a:r>
          </a:p>
          <a:p>
            <a:pPr lvl="0"/>
            <a:endParaRPr lang="en-US" sz="1050" dirty="0"/>
          </a:p>
          <a:p>
            <a:pPr lvl="0"/>
            <a:endParaRPr lang="en-GB" sz="1050" dirty="0"/>
          </a:p>
          <a:p>
            <a:pPr lvl="0"/>
            <a:endParaRPr lang="en-US" sz="1050" dirty="0" smtClean="0"/>
          </a:p>
        </p:txBody>
      </p:sp>
      <p:sp>
        <p:nvSpPr>
          <p:cNvPr id="20" name="TextBox 19"/>
          <p:cNvSpPr txBox="1"/>
          <p:nvPr/>
        </p:nvSpPr>
        <p:spPr>
          <a:xfrm>
            <a:off x="4822849" y="332656"/>
            <a:ext cx="4172296" cy="400110"/>
          </a:xfrm>
          <a:prstGeom prst="rect">
            <a:avLst/>
          </a:prstGeom>
          <a:noFill/>
        </p:spPr>
        <p:txBody>
          <a:bodyPr wrap="none" rtlCol="0">
            <a:spAutoFit/>
          </a:bodyPr>
          <a:lstStyle/>
          <a:p>
            <a:r>
              <a:rPr lang="en-US" sz="2000" dirty="0" smtClean="0">
                <a:latin typeface="Calibri" pitchFamily="34" charset="0"/>
              </a:rPr>
              <a:t>HVAC and Cooling space requirements</a:t>
            </a:r>
            <a:endParaRPr lang="en-US" sz="2000" dirty="0">
              <a:latin typeface="Calibri" pitchFamily="34" charset="0"/>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903" y="2946389"/>
            <a:ext cx="5376265" cy="3650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32656"/>
            <a:ext cx="3888432" cy="2410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396453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28496B2-9209-4AF8-AB6D-870A15B2D205}" type="slidenum">
              <a:rPr lang="en-GB" smtClean="0"/>
              <a:pPr/>
              <a:t>9</a:t>
            </a:fld>
            <a:endParaRPr lang="en-GB"/>
          </a:p>
        </p:txBody>
      </p:sp>
      <p:sp>
        <p:nvSpPr>
          <p:cNvPr id="4" name="TextBox 3"/>
          <p:cNvSpPr txBox="1"/>
          <p:nvPr/>
        </p:nvSpPr>
        <p:spPr>
          <a:xfrm>
            <a:off x="756743" y="457508"/>
            <a:ext cx="3707425" cy="523220"/>
          </a:xfrm>
          <a:prstGeom prst="rect">
            <a:avLst/>
          </a:prstGeom>
          <a:noFill/>
        </p:spPr>
        <p:txBody>
          <a:bodyPr wrap="none" rtlCol="0">
            <a:spAutoFit/>
          </a:bodyPr>
          <a:lstStyle/>
          <a:p>
            <a:r>
              <a:rPr lang="en-US" sz="2800" dirty="0" smtClean="0">
                <a:latin typeface="Calibri" pitchFamily="34" charset="0"/>
              </a:rPr>
              <a:t>Overall project schedule</a:t>
            </a:r>
            <a:endParaRPr lang="en-US" sz="2800" dirty="0">
              <a:latin typeface="Calibri" pitchFamily="34" charset="0"/>
            </a:endParaRPr>
          </a:p>
        </p:txBody>
      </p:sp>
      <p:sp>
        <p:nvSpPr>
          <p:cNvPr id="7" name="TextBox 6"/>
          <p:cNvSpPr txBox="1"/>
          <p:nvPr/>
        </p:nvSpPr>
        <p:spPr>
          <a:xfrm>
            <a:off x="683568" y="1412776"/>
            <a:ext cx="7992888" cy="4401205"/>
          </a:xfrm>
          <a:prstGeom prst="rect">
            <a:avLst/>
          </a:prstGeom>
          <a:solidFill>
            <a:srgbClr val="FFFFFF"/>
          </a:solidFill>
          <a:ln>
            <a:noFill/>
          </a:ln>
        </p:spPr>
        <p:txBody>
          <a:bodyPr wrap="square" rtlCol="0">
            <a:spAutoFit/>
          </a:bodyPr>
          <a:lstStyle/>
          <a:p>
            <a:pPr lvl="2"/>
            <a:r>
              <a:rPr lang="fr-FR" sz="1600" b="1" cap="all" dirty="0"/>
              <a:t>Civil engineering </a:t>
            </a:r>
            <a:r>
              <a:rPr lang="fr-FR" sz="1600" b="1" cap="all" dirty="0" err="1"/>
              <a:t>schedule</a:t>
            </a:r>
            <a:endParaRPr lang="en-GB" sz="1600" b="1" cap="all" dirty="0"/>
          </a:p>
          <a:p>
            <a:r>
              <a:rPr lang="en-US" sz="1600" dirty="0"/>
              <a:t>Study (2 </a:t>
            </a:r>
            <a:r>
              <a:rPr lang="en-US" sz="1600" dirty="0" err="1"/>
              <a:t>mnts</a:t>
            </a:r>
            <a:r>
              <a:rPr lang="en-US" sz="1600" dirty="0"/>
              <a:t>), Market survey (6 </a:t>
            </a:r>
            <a:r>
              <a:rPr lang="en-US" sz="1600" dirty="0" err="1"/>
              <a:t>wks</a:t>
            </a:r>
            <a:r>
              <a:rPr lang="en-US" sz="1600" dirty="0"/>
              <a:t>), preparations specs (2 </a:t>
            </a:r>
            <a:r>
              <a:rPr lang="en-US" sz="1600" dirty="0" err="1"/>
              <a:t>mnts</a:t>
            </a:r>
            <a:r>
              <a:rPr lang="en-US" sz="1600" dirty="0"/>
              <a:t>), call for tender (1 month), preparations contractor (2 </a:t>
            </a:r>
            <a:r>
              <a:rPr lang="en-US" sz="1600" dirty="0" err="1"/>
              <a:t>mnts</a:t>
            </a:r>
            <a:r>
              <a:rPr lang="en-US" sz="1600" dirty="0"/>
              <a:t>) – with some actions overlapping about 8 </a:t>
            </a:r>
            <a:r>
              <a:rPr lang="en-US" sz="1600" dirty="0" err="1"/>
              <a:t>mnts</a:t>
            </a:r>
            <a:r>
              <a:rPr lang="en-US" sz="1600" dirty="0"/>
              <a:t>.</a:t>
            </a:r>
            <a:endParaRPr lang="en-GB" sz="1600" dirty="0"/>
          </a:p>
          <a:p>
            <a:r>
              <a:rPr lang="en-US" sz="1600" dirty="0"/>
              <a:t>Aim to reach the Finance Committee in December 2015 -&gt; contract signature January 2016 and start construction February 2016.</a:t>
            </a:r>
            <a:endParaRPr lang="en-GB" sz="1600" dirty="0"/>
          </a:p>
          <a:p>
            <a:r>
              <a:rPr lang="en-US" sz="1600" dirty="0"/>
              <a:t>For the building one should count 9 months due to the complexity of the basements / service tunnel.</a:t>
            </a:r>
            <a:endParaRPr lang="en-GB" sz="1600" dirty="0"/>
          </a:p>
          <a:p>
            <a:r>
              <a:rPr lang="en-GB" sz="1600" dirty="0"/>
              <a:t> </a:t>
            </a:r>
          </a:p>
          <a:p>
            <a:pPr lvl="2"/>
            <a:r>
              <a:rPr lang="fr-FR" sz="1600" b="1" cap="all" dirty="0" err="1"/>
              <a:t>Technical</a:t>
            </a:r>
            <a:r>
              <a:rPr lang="fr-FR" sz="1600" b="1" cap="all" dirty="0"/>
              <a:t> infrastructure </a:t>
            </a:r>
            <a:r>
              <a:rPr lang="fr-FR" sz="1600" b="1" cap="all" dirty="0" err="1"/>
              <a:t>schedule</a:t>
            </a:r>
            <a:r>
              <a:rPr lang="fr-FR" sz="1600" b="1" cap="all" dirty="0"/>
              <a:t> </a:t>
            </a:r>
            <a:endParaRPr lang="en-GB" sz="1600" b="1" cap="all" dirty="0"/>
          </a:p>
          <a:p>
            <a:r>
              <a:rPr lang="en-US" sz="1600" dirty="0"/>
              <a:t> </a:t>
            </a:r>
            <a:endParaRPr lang="en-GB" sz="1600" dirty="0"/>
          </a:p>
          <a:p>
            <a:r>
              <a:rPr lang="en-US" sz="1600" dirty="0"/>
              <a:t>The typical CV schedule for such a project is:</a:t>
            </a:r>
            <a:endParaRPr lang="en-GB" sz="1600" dirty="0"/>
          </a:p>
          <a:p>
            <a:r>
              <a:rPr lang="en-US" sz="1600" dirty="0"/>
              <a:t> </a:t>
            </a:r>
            <a:endParaRPr lang="en-GB" sz="1600" dirty="0"/>
          </a:p>
          <a:p>
            <a:pPr lvl="0"/>
            <a:r>
              <a:rPr lang="en-GB" sz="1600" dirty="0"/>
              <a:t>12 months for design and tendering</a:t>
            </a:r>
          </a:p>
          <a:p>
            <a:pPr lvl="0"/>
            <a:r>
              <a:rPr lang="en-GB" sz="1600" dirty="0"/>
              <a:t>12 months for installation works and commissioning</a:t>
            </a:r>
          </a:p>
          <a:p>
            <a:endParaRPr lang="en-US" sz="1400" dirty="0" smtClean="0"/>
          </a:p>
          <a:p>
            <a:r>
              <a:rPr lang="en-US" sz="1400" dirty="0" smtClean="0"/>
              <a:t>Writing of the specifications for the different systems, the integration and the tendering process will be handled by the different CERN groups. The actual fabrication and installation of the systems however will be in the hands of the selected contractors.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6739</TotalTime>
  <Words>1320</Words>
  <Application>Microsoft Office PowerPoint</Application>
  <PresentationFormat>On-screen Show (4:3)</PresentationFormat>
  <Paragraphs>155</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Fredrik John Carl Wenander</dc:creator>
  <cp:lastModifiedBy>siesling</cp:lastModifiedBy>
  <cp:revision>492</cp:revision>
  <cp:lastPrinted>2013-08-27T16:10:02Z</cp:lastPrinted>
  <dcterms:created xsi:type="dcterms:W3CDTF">2013-05-05T16:41:48Z</dcterms:created>
  <dcterms:modified xsi:type="dcterms:W3CDTF">2015-04-27T23:33:45Z</dcterms:modified>
</cp:coreProperties>
</file>