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"/>
  </p:notesMasterIdLst>
  <p:sldIdLst>
    <p:sldId id="366" r:id="rId2"/>
    <p:sldId id="367" r:id="rId3"/>
    <p:sldId id="368" r:id="rId4"/>
    <p:sldId id="369" r:id="rId5"/>
  </p:sldIdLst>
  <p:sldSz cx="10080625" cy="7559675"/>
  <p:notesSz cx="7772400" cy="10058400"/>
  <p:defaultTextStyle>
    <a:defPPr>
      <a:defRPr lang="en-GB"/>
    </a:defPPr>
    <a:lvl1pPr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08" y="-13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19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1450" y="922338"/>
            <a:ext cx="4430713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6187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90885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2291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727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588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936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030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145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5538" y="46038"/>
            <a:ext cx="2398712" cy="7085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46038"/>
            <a:ext cx="7048500" cy="7085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33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lvl1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025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075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4638" y="1189038"/>
            <a:ext cx="4722812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149850" y="1189038"/>
            <a:ext cx="4724400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556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79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41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185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638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231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7316788"/>
            <a:ext cx="10050463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sz="1400" i="1" dirty="0">
                <a:latin typeface="Luxi Sans" charset="0"/>
              </a:rPr>
              <a:t>   </a:t>
            </a:r>
            <a:r>
              <a:rPr lang="en-GB" sz="1400" i="1" dirty="0" smtClean="0">
                <a:latin typeface="Luxi Sans" charset="0"/>
              </a:rPr>
              <a:t>DPG –</a:t>
            </a:r>
            <a:r>
              <a:rPr lang="en-GB" sz="1400" i="1" baseline="0" dirty="0" smtClean="0">
                <a:latin typeface="Luxi Sans" charset="0"/>
              </a:rPr>
              <a:t> DAC </a:t>
            </a:r>
            <a:r>
              <a:rPr lang="en-GB" sz="1400" i="1" baseline="0" dirty="0" err="1" smtClean="0">
                <a:latin typeface="Luxi Sans" charset="0"/>
              </a:rPr>
              <a:t>Versammlung</a:t>
            </a:r>
            <a:r>
              <a:rPr lang="en-GB" sz="1400" i="1" baseline="0" dirty="0" smtClean="0">
                <a:latin typeface="Luxi Sans" charset="0"/>
              </a:rPr>
              <a:t> 2015</a:t>
            </a:r>
            <a:r>
              <a:rPr lang="en-GB" sz="1400" i="1" dirty="0" smtClean="0">
                <a:latin typeface="Luxi Sans" charset="0"/>
              </a:rPr>
              <a:t>                                                      </a:t>
            </a:r>
            <a:r>
              <a:rPr lang="en-GB" sz="1400" i="1" baseline="0" dirty="0" smtClean="0">
                <a:latin typeface="Luxi Sans" charset="0"/>
              </a:rPr>
              <a:t>                                               </a:t>
            </a:r>
            <a:r>
              <a:rPr lang="en-GB" sz="1400" i="1" dirty="0" smtClean="0">
                <a:latin typeface="Luxi Sans" charset="0"/>
              </a:rPr>
              <a:t>Michael Hauschild</a:t>
            </a:r>
            <a:r>
              <a:rPr lang="en-GB" sz="1400" i="1" baseline="0" dirty="0">
                <a:latin typeface="Luxi Sans" charset="0"/>
              </a:rPr>
              <a:t> </a:t>
            </a:r>
            <a:r>
              <a:rPr lang="en-GB" sz="1400" i="1" dirty="0" smtClean="0">
                <a:latin typeface="Luxi Sans" charset="0"/>
              </a:rPr>
              <a:t>,  </a:t>
            </a:r>
            <a:r>
              <a:rPr lang="en-GB" sz="1400" i="1" dirty="0">
                <a:latin typeface="Luxi Sans" charset="0"/>
              </a:rPr>
              <a:t>page </a:t>
            </a:r>
            <a:fld id="{CD02E499-E086-4D0D-9264-F4BED9070101}" type="slidenum">
              <a:rPr lang="en-GB" sz="1400" i="1">
                <a:latin typeface="Luxi Sans" charset="0"/>
              </a:rPr>
              <a:pPr>
                <a:lnSpc>
                  <a:spcPct val="93000"/>
                </a:lnSpc>
              </a:pPr>
              <a:t>‹#›</a:t>
            </a:fld>
            <a:endParaRPr lang="en-GB" sz="1400" i="1" dirty="0">
              <a:latin typeface="Luxi Sans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189038"/>
            <a:ext cx="9599612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1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Click to edit the outline text format</a:t>
            </a:r>
          </a:p>
          <a:p>
            <a:pPr marL="785813" marR="0" lvl="1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1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Second Outline Level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74738" marR="0" lvl="2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1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Third Outline Level</a:t>
            </a:r>
          </a:p>
          <a:p>
            <a:pPr marL="1362075" marR="0" lvl="3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1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Fourth Outline Level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038"/>
            <a:ext cx="91424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marL="742950" indent="-28575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2pPr>
      <a:lvl3pPr marL="1143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3pPr>
      <a:lvl4pPr marL="1600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4pPr>
      <a:lvl5pPr marL="20574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5pPr>
      <a:lvl6pPr marL="25146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6pPr>
      <a:lvl7pPr marL="29718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7pPr>
      <a:lvl8pPr marL="3429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8pPr>
      <a:lvl9pPr marL="3886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9pPr>
    </p:titleStyle>
    <p:bodyStyle>
      <a:lvl1pPr marL="142875" marR="0" indent="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80000"/>
        <a:buFont typeface="Times New Roman" pitchFamily="16" charset="0"/>
        <a:buNone/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400" b="1">
          <a:solidFill>
            <a:srgbClr val="000080"/>
          </a:solidFill>
          <a:latin typeface="+mn-lt"/>
          <a:ea typeface="+mn-ea"/>
          <a:cs typeface="+mn-cs"/>
        </a:defRPr>
      </a:lvl1pPr>
      <a:lvl2pPr marL="785813" marR="0" indent="-28575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71000"/>
        <a:buFont typeface="Times New Roman" pitchFamily="16" charset="0"/>
        <a:buBlip>
          <a:blip r:embed="rId15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000" b="1">
          <a:solidFill>
            <a:srgbClr val="000000"/>
          </a:solidFill>
          <a:latin typeface="+mn-lt"/>
          <a:ea typeface="+mn-ea"/>
          <a:cs typeface="+mn-cs"/>
        </a:defRPr>
      </a:lvl2pPr>
      <a:lvl3pPr marL="1074738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825"/>
        </a:spcAft>
        <a:buClr>
          <a:srgbClr val="000000"/>
        </a:buClr>
        <a:buSzPct val="33000"/>
        <a:buFont typeface="Times New Roman" pitchFamily="16" charset="0"/>
        <a:buBlip>
          <a:blip r:embed="rId16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600" b="1">
          <a:solidFill>
            <a:srgbClr val="000000"/>
          </a:solidFill>
          <a:latin typeface="+mn-lt"/>
          <a:ea typeface="+mn-ea"/>
          <a:cs typeface="+mn-cs"/>
        </a:defRPr>
      </a:lvl3pPr>
      <a:lvl4pPr marL="1362075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538"/>
        </a:spcAft>
        <a:buClr>
          <a:srgbClr val="000000"/>
        </a:buClr>
        <a:buSzTx/>
        <a:buFont typeface="Times New Roman" pitchFamily="16" charset="0"/>
        <a:buBlip>
          <a:blip r:embed="rId17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400" b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5pPr>
      <a:lvl6pPr marL="25146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6pPr>
      <a:lvl7pPr marL="29718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7pPr>
      <a:lvl8pPr marL="34290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8pPr>
      <a:lvl9pPr marL="38862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en-US" dirty="0" err="1" smtClean="0"/>
              <a:t>Kurz</a:t>
            </a:r>
            <a:r>
              <a:rPr lang="en-US" dirty="0" smtClean="0"/>
              <a:t>-)</a:t>
            </a:r>
            <a:r>
              <a:rPr lang="en-US" dirty="0" err="1" smtClean="0"/>
              <a:t>Bericht</a:t>
            </a:r>
            <a:r>
              <a:rPr lang="en-US" dirty="0"/>
              <a:t> </a:t>
            </a:r>
            <a:r>
              <a:rPr lang="en-US" dirty="0" smtClean="0"/>
              <a:t>DPG Wuppertal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DPG Tagung Wuppertal 9. – 13. März 2015</a:t>
            </a:r>
          </a:p>
          <a:p>
            <a:pPr lvl="2"/>
            <a:r>
              <a:rPr lang="de-DE" dirty="0" smtClean="0">
                <a:solidFill>
                  <a:srgbClr val="FF0000"/>
                </a:solidFill>
              </a:rPr>
              <a:t>Didaktik</a:t>
            </a:r>
            <a:r>
              <a:rPr lang="de-DE" dirty="0" smtClean="0"/>
              <a:t> </a:t>
            </a:r>
            <a:r>
              <a:rPr lang="de-DE" dirty="0"/>
              <a:t>der </a:t>
            </a:r>
            <a:r>
              <a:rPr lang="de-DE" dirty="0" smtClean="0"/>
              <a:t>Physik, Extraterrestrische Physik, Strahlen- </a:t>
            </a:r>
            <a:r>
              <a:rPr lang="de-DE" dirty="0"/>
              <a:t>und </a:t>
            </a:r>
            <a:r>
              <a:rPr lang="de-DE" dirty="0" smtClean="0"/>
              <a:t>Medizinphysik, </a:t>
            </a:r>
            <a:r>
              <a:rPr lang="de-DE" dirty="0" smtClean="0">
                <a:solidFill>
                  <a:srgbClr val="FF0000"/>
                </a:solidFill>
              </a:rPr>
              <a:t>Teilchenphysik</a:t>
            </a:r>
            <a:r>
              <a:rPr lang="de-DE" dirty="0" smtClean="0"/>
              <a:t>, Arbeitskreis </a:t>
            </a:r>
            <a:r>
              <a:rPr lang="de-DE" dirty="0">
                <a:solidFill>
                  <a:srgbClr val="FF0000"/>
                </a:solidFill>
              </a:rPr>
              <a:t>Beschleunigerphysik</a:t>
            </a:r>
          </a:p>
          <a:p>
            <a:pPr lvl="1"/>
            <a:r>
              <a:rPr lang="de-DE" dirty="0" smtClean="0"/>
              <a:t>weitere DPG Tagungen</a:t>
            </a:r>
          </a:p>
          <a:p>
            <a:pPr lvl="2"/>
            <a:r>
              <a:rPr lang="de-DE" dirty="0">
                <a:solidFill>
                  <a:schemeClr val="accent6"/>
                </a:solidFill>
              </a:rPr>
              <a:t>Bochum</a:t>
            </a:r>
            <a:r>
              <a:rPr lang="de-DE" dirty="0"/>
              <a:t>, </a:t>
            </a:r>
            <a:r>
              <a:rPr lang="de-DE" dirty="0" smtClean="0"/>
              <a:t>2</a:t>
            </a:r>
            <a:r>
              <a:rPr lang="de-DE" dirty="0"/>
              <a:t>. - </a:t>
            </a:r>
            <a:r>
              <a:rPr lang="de-DE" dirty="0" smtClean="0"/>
              <a:t>5</a:t>
            </a:r>
            <a:r>
              <a:rPr lang="de-DE" dirty="0"/>
              <a:t>. März </a:t>
            </a:r>
            <a:r>
              <a:rPr lang="de-DE" dirty="0" smtClean="0"/>
              <a:t>2015 (Kurzzeitphysik, Plasmaphysik)</a:t>
            </a:r>
          </a:p>
          <a:p>
            <a:pPr lvl="2"/>
            <a:r>
              <a:rPr lang="de-DE" dirty="0">
                <a:solidFill>
                  <a:schemeClr val="accent6"/>
                </a:solidFill>
              </a:rPr>
              <a:t>Berlin</a:t>
            </a:r>
            <a:r>
              <a:rPr lang="de-DE" dirty="0"/>
              <a:t> (TU), 15. - 20. März 2015 (Haupttagung, Sektion Kondensierte Materie </a:t>
            </a:r>
            <a:r>
              <a:rPr lang="de-DE" dirty="0" smtClean="0"/>
              <a:t>SKM,…)</a:t>
            </a:r>
          </a:p>
          <a:p>
            <a:pPr lvl="2"/>
            <a:r>
              <a:rPr lang="de-DE" dirty="0">
                <a:solidFill>
                  <a:schemeClr val="accent6"/>
                </a:solidFill>
              </a:rPr>
              <a:t>Heidelberg</a:t>
            </a:r>
            <a:r>
              <a:rPr lang="de-DE" dirty="0"/>
              <a:t>, 23. – 27. März 2015 (Sektion Atome, Moleküle, Quantenoptik und Plasmen SAMOP, Physik der </a:t>
            </a:r>
            <a:r>
              <a:rPr lang="de-DE" dirty="0" err="1">
                <a:solidFill>
                  <a:srgbClr val="FF0000"/>
                </a:solidFill>
              </a:rPr>
              <a:t>Hadronen</a:t>
            </a:r>
            <a:r>
              <a:rPr lang="de-DE" dirty="0">
                <a:solidFill>
                  <a:srgbClr val="FF0000"/>
                </a:solidFill>
              </a:rPr>
              <a:t> und </a:t>
            </a:r>
            <a:r>
              <a:rPr lang="de-DE" dirty="0" smtClean="0">
                <a:solidFill>
                  <a:srgbClr val="FF0000"/>
                </a:solidFill>
              </a:rPr>
              <a:t>Kerne</a:t>
            </a:r>
            <a:r>
              <a:rPr lang="de-DE" dirty="0" smtClean="0"/>
              <a:t>,…)</a:t>
            </a:r>
          </a:p>
          <a:p>
            <a:r>
              <a:rPr lang="de-DE" dirty="0" smtClean="0"/>
              <a:t>ca. 1200 Teilnehmer in Wuppertal</a:t>
            </a:r>
          </a:p>
          <a:p>
            <a:pPr lvl="2"/>
            <a:r>
              <a:rPr lang="de-DE" dirty="0"/>
              <a:t>8 Plenarvorträge</a:t>
            </a:r>
          </a:p>
          <a:p>
            <a:pPr lvl="2"/>
            <a:r>
              <a:rPr lang="de-DE" dirty="0"/>
              <a:t>1 Abendvortrag</a:t>
            </a:r>
          </a:p>
          <a:p>
            <a:pPr lvl="2"/>
            <a:r>
              <a:rPr lang="de-DE" dirty="0"/>
              <a:t>3 Preisträgervorträge</a:t>
            </a:r>
          </a:p>
          <a:p>
            <a:pPr lvl="2"/>
            <a:r>
              <a:rPr lang="de-DE" dirty="0"/>
              <a:t>57 </a:t>
            </a:r>
            <a:r>
              <a:rPr lang="de-DE" dirty="0" smtClean="0"/>
              <a:t>Hauptvorträge</a:t>
            </a:r>
            <a:endParaRPr lang="de-DE" dirty="0"/>
          </a:p>
          <a:p>
            <a:pPr lvl="2"/>
            <a:r>
              <a:rPr lang="de-DE" dirty="0"/>
              <a:t>27 Gruppenberichte</a:t>
            </a:r>
          </a:p>
          <a:p>
            <a:pPr lvl="2"/>
            <a:r>
              <a:rPr lang="de-DE" dirty="0"/>
              <a:t>1 Diskussion</a:t>
            </a:r>
          </a:p>
          <a:p>
            <a:pPr lvl="2"/>
            <a:r>
              <a:rPr lang="de-DE" dirty="0"/>
              <a:t>977 Kurzvorträge</a:t>
            </a:r>
          </a:p>
          <a:p>
            <a:pPr lvl="2"/>
            <a:r>
              <a:rPr lang="de-DE" dirty="0"/>
              <a:t>85 </a:t>
            </a:r>
            <a:r>
              <a:rPr lang="de-DE" dirty="0" smtClean="0"/>
              <a:t>Poster</a:t>
            </a:r>
            <a:endParaRPr lang="de-DE" dirty="0"/>
          </a:p>
          <a:p>
            <a:pPr lvl="2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60365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Fachgruppensitzung Teilchenphysik</a:t>
            </a:r>
            <a:br>
              <a:rPr lang="de-DE" dirty="0" smtClean="0"/>
            </a:br>
            <a:r>
              <a:rPr lang="de-DE" sz="1600" dirty="0" smtClean="0"/>
              <a:t>Donnerstag, 12. März, 19:30 – 21:00</a:t>
            </a:r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Wahl eines neuen Fachgruppenvorsitzenden + Stellvertreter</a:t>
            </a:r>
          </a:p>
          <a:p>
            <a:pPr lvl="1"/>
            <a:r>
              <a:rPr lang="de-DE" dirty="0" smtClean="0"/>
              <a:t>bisher Gregor Herten </a:t>
            </a:r>
            <a:r>
              <a:rPr lang="de-DE" dirty="0"/>
              <a:t>(Vorsitzender) + Christian </a:t>
            </a:r>
            <a:r>
              <a:rPr lang="de-DE" dirty="0" err="1" smtClean="0"/>
              <a:t>Spiering</a:t>
            </a:r>
            <a:r>
              <a:rPr lang="de-DE" dirty="0" smtClean="0"/>
              <a:t> (Stellvertreter)</a:t>
            </a:r>
          </a:p>
          <a:p>
            <a:pPr lvl="2"/>
            <a:r>
              <a:rPr lang="de-DE" dirty="0" smtClean="0"/>
              <a:t>beide wieder wählbar, Gregor Herten möchte aber nicht weitermachen</a:t>
            </a:r>
          </a:p>
          <a:p>
            <a:pPr lvl="1"/>
            <a:r>
              <a:rPr lang="de-DE" dirty="0" smtClean="0"/>
              <a:t>jeweils nur 1 Kandidat für Vorsitz + Stellvertreter:</a:t>
            </a:r>
          </a:p>
          <a:p>
            <a:pPr lvl="2"/>
            <a:r>
              <a:rPr lang="de-DE" dirty="0" smtClean="0"/>
              <a:t>Klaus Desch (Bonn, Vorsitzender) </a:t>
            </a:r>
            <a:r>
              <a:rPr lang="de-DE" dirty="0"/>
              <a:t>+ Christian </a:t>
            </a:r>
            <a:r>
              <a:rPr lang="de-DE" dirty="0" err="1"/>
              <a:t>Spiering</a:t>
            </a:r>
            <a:r>
              <a:rPr lang="de-DE" dirty="0"/>
              <a:t> </a:t>
            </a:r>
            <a:r>
              <a:rPr lang="de-DE" dirty="0" smtClean="0"/>
              <a:t>(DESY </a:t>
            </a:r>
            <a:r>
              <a:rPr lang="de-DE" dirty="0"/>
              <a:t>Z</a:t>
            </a:r>
            <a:r>
              <a:rPr lang="de-DE" dirty="0" smtClean="0"/>
              <a:t>euthen, Stellvertreter</a:t>
            </a:r>
            <a:r>
              <a:rPr lang="de-DE" dirty="0"/>
              <a:t>)</a:t>
            </a:r>
          </a:p>
          <a:p>
            <a:pPr lvl="2"/>
            <a:r>
              <a:rPr lang="de-DE" dirty="0" smtClean="0"/>
              <a:t>beide mit </a:t>
            </a:r>
            <a:r>
              <a:rPr lang="en-US" dirty="0" smtClean="0"/>
              <a:t>~</a:t>
            </a:r>
            <a:r>
              <a:rPr lang="de-DE" dirty="0" smtClean="0"/>
              <a:t>95% der Stimmen für 2 Jahre gewählt</a:t>
            </a:r>
          </a:p>
          <a:p>
            <a:r>
              <a:rPr lang="de-DE" dirty="0" smtClean="0"/>
              <a:t>Dissertationspreis</a:t>
            </a:r>
          </a:p>
          <a:p>
            <a:pPr lvl="1"/>
            <a:r>
              <a:rPr lang="de-DE" dirty="0" smtClean="0"/>
              <a:t>bisher gemeinsamer Preis der Fachgruppen Teilchenphysik (T), </a:t>
            </a:r>
            <a:r>
              <a:rPr lang="de-DE" dirty="0" err="1" smtClean="0"/>
              <a:t>Hadronen</a:t>
            </a:r>
            <a:r>
              <a:rPr lang="de-DE" dirty="0" smtClean="0"/>
              <a:t> und Kerne (HK), Gravitation und Relativitätstheorie (GR)</a:t>
            </a:r>
          </a:p>
          <a:p>
            <a:pPr lvl="1"/>
            <a:r>
              <a:rPr lang="de-DE" dirty="0" smtClean="0"/>
              <a:t>Vorschlag: gemeinsamer Preis der Sektion Materie und Kosmos (</a:t>
            </a:r>
            <a:r>
              <a:rPr lang="de-DE" dirty="0" err="1" smtClean="0"/>
              <a:t>SMuK</a:t>
            </a:r>
            <a:r>
              <a:rPr lang="de-DE" dirty="0" smtClean="0"/>
              <a:t>)</a:t>
            </a:r>
          </a:p>
          <a:p>
            <a:pPr lvl="2"/>
            <a:r>
              <a:rPr lang="de-DE" dirty="0" err="1" smtClean="0"/>
              <a:t>SMuK</a:t>
            </a:r>
            <a:r>
              <a:rPr lang="de-DE" dirty="0" smtClean="0"/>
              <a:t> = 6 Fachgruppen (gegründet 2012), </a:t>
            </a:r>
            <a:r>
              <a:rPr lang="de-DE" dirty="0"/>
              <a:t>zusätzlich zu T, HK, GR: Extraterrestrische Physik (EP</a:t>
            </a:r>
            <a:r>
              <a:rPr lang="de-DE" dirty="0" smtClean="0"/>
              <a:t>), Strahlen- </a:t>
            </a:r>
            <a:r>
              <a:rPr lang="de-DE" dirty="0"/>
              <a:t>und Medizinphysik (</a:t>
            </a:r>
            <a:r>
              <a:rPr lang="de-DE" dirty="0" smtClean="0"/>
              <a:t>ST), Theoretische </a:t>
            </a:r>
            <a:r>
              <a:rPr lang="de-DE" dirty="0"/>
              <a:t>und Mathematische Grundlagen der Physik (MP)</a:t>
            </a:r>
            <a:endParaRPr lang="de-DE" dirty="0" smtClean="0"/>
          </a:p>
          <a:p>
            <a:pPr lvl="2"/>
            <a:r>
              <a:rPr lang="de-DE" dirty="0" smtClean="0"/>
              <a:t>große Zustimmung, andere </a:t>
            </a:r>
            <a:r>
              <a:rPr lang="de-DE" dirty="0" err="1" smtClean="0"/>
              <a:t>SMuK</a:t>
            </a:r>
            <a:r>
              <a:rPr lang="de-DE" dirty="0" smtClean="0"/>
              <a:t> Fachgruppen müssen aber ebenfalls noch zustimmen</a:t>
            </a:r>
          </a:p>
        </p:txBody>
      </p:sp>
    </p:spTree>
    <p:extLst>
      <p:ext uri="{BB962C8B-B14F-4D97-AF65-F5344CB8AC3E}">
        <p14:creationId xmlns:p14="http://schemas.microsoft.com/office/powerpoint/2010/main" val="416486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Fachgruppensitzung Teilchenphysik</a:t>
            </a:r>
            <a:br>
              <a:rPr lang="de-DE" dirty="0" smtClean="0"/>
            </a:br>
            <a:r>
              <a:rPr lang="de-DE" sz="1600" dirty="0"/>
              <a:t>Donnerstag, 12. März, 19:30 – 21:00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Nächste Tagungen</a:t>
            </a:r>
          </a:p>
          <a:p>
            <a:pPr lvl="1"/>
            <a:r>
              <a:rPr lang="de-DE" dirty="0"/>
              <a:t>2016 Hamburg, 2017 </a:t>
            </a:r>
            <a:r>
              <a:rPr lang="de-DE" dirty="0" smtClean="0"/>
              <a:t>Münster (mit HK), </a:t>
            </a:r>
            <a:r>
              <a:rPr lang="de-DE" dirty="0"/>
              <a:t>2018 </a:t>
            </a:r>
            <a:r>
              <a:rPr lang="de-DE" dirty="0" smtClean="0"/>
              <a:t>Würzburg</a:t>
            </a:r>
          </a:p>
          <a:p>
            <a:pPr lvl="1"/>
            <a:r>
              <a:rPr lang="de-DE" dirty="0" smtClean="0"/>
              <a:t>Vorschläge für 2019 noch gesucht, Aachen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Bericht</a:t>
            </a:r>
            <a:r>
              <a:rPr lang="en-US" dirty="0" smtClean="0"/>
              <a:t> </a:t>
            </a:r>
            <a:r>
              <a:rPr lang="en-US" dirty="0" err="1" smtClean="0"/>
              <a:t>vom</a:t>
            </a:r>
            <a:r>
              <a:rPr lang="en-US" dirty="0"/>
              <a:t> </a:t>
            </a:r>
            <a:r>
              <a:rPr lang="en-US" dirty="0" err="1"/>
              <a:t>Komitee</a:t>
            </a:r>
            <a:r>
              <a:rPr lang="en-US" dirty="0"/>
              <a:t> </a:t>
            </a:r>
            <a:r>
              <a:rPr lang="en-US" dirty="0" err="1"/>
              <a:t>für</a:t>
            </a:r>
            <a:r>
              <a:rPr lang="en-US" dirty="0"/>
              <a:t> </a:t>
            </a:r>
            <a:r>
              <a:rPr lang="en-US" dirty="0" err="1" smtClean="0"/>
              <a:t>Elementarteilchenphysik</a:t>
            </a:r>
            <a:r>
              <a:rPr lang="en-US" dirty="0" smtClean="0"/>
              <a:t> KET			 </a:t>
            </a:r>
            <a:r>
              <a:rPr lang="en-US" sz="1600" dirty="0" smtClean="0"/>
              <a:t>(Christian </a:t>
            </a:r>
            <a:r>
              <a:rPr lang="en-US" sz="1600" dirty="0" err="1" smtClean="0"/>
              <a:t>Zeitnitz</a:t>
            </a:r>
            <a:r>
              <a:rPr lang="en-US" sz="1600" dirty="0" smtClean="0"/>
              <a:t>, </a:t>
            </a:r>
            <a:r>
              <a:rPr lang="en-US" sz="1600" dirty="0" err="1" smtClean="0"/>
              <a:t>stellv</a:t>
            </a:r>
            <a:r>
              <a:rPr lang="en-US" sz="1600" dirty="0" smtClean="0"/>
              <a:t>. </a:t>
            </a:r>
            <a:r>
              <a:rPr lang="en-US" sz="1600" dirty="0" err="1" smtClean="0"/>
              <a:t>Vorsitzender</a:t>
            </a:r>
            <a:r>
              <a:rPr lang="en-US" sz="1600" dirty="0" smtClean="0"/>
              <a:t>)</a:t>
            </a:r>
          </a:p>
          <a:p>
            <a:pPr lvl="1"/>
            <a:r>
              <a:rPr lang="en-US" dirty="0" err="1" smtClean="0"/>
              <a:t>siehe</a:t>
            </a:r>
            <a:r>
              <a:rPr lang="en-US" dirty="0" smtClean="0"/>
              <a:t> </a:t>
            </a:r>
            <a:r>
              <a:rPr lang="en-US" dirty="0" err="1" smtClean="0"/>
              <a:t>Bericht</a:t>
            </a:r>
            <a:r>
              <a:rPr lang="en-US" dirty="0" smtClean="0"/>
              <a:t> </a:t>
            </a:r>
            <a:r>
              <a:rPr lang="en-US" dirty="0" err="1" smtClean="0"/>
              <a:t>Christoph</a:t>
            </a:r>
            <a:r>
              <a:rPr lang="en-US" dirty="0" smtClean="0"/>
              <a:t> </a:t>
            </a:r>
            <a:r>
              <a:rPr lang="en-US" dirty="0" err="1" smtClean="0"/>
              <a:t>Rembser</a:t>
            </a:r>
            <a:endParaRPr lang="en-US" dirty="0" smtClean="0"/>
          </a:p>
          <a:p>
            <a:r>
              <a:rPr lang="en-US" dirty="0" err="1" smtClean="0"/>
              <a:t>Bericht</a:t>
            </a:r>
            <a:r>
              <a:rPr lang="en-US" dirty="0" smtClean="0"/>
              <a:t> </a:t>
            </a:r>
            <a:r>
              <a:rPr lang="en-US" dirty="0" err="1" smtClean="0"/>
              <a:t>vom</a:t>
            </a:r>
            <a:r>
              <a:rPr lang="en-US" dirty="0"/>
              <a:t> </a:t>
            </a:r>
            <a:r>
              <a:rPr lang="en-US" dirty="0" err="1"/>
              <a:t>Komitee</a:t>
            </a:r>
            <a:r>
              <a:rPr lang="en-US" dirty="0"/>
              <a:t> </a:t>
            </a:r>
            <a:r>
              <a:rPr lang="en-US" dirty="0" err="1"/>
              <a:t>für</a:t>
            </a:r>
            <a:r>
              <a:rPr lang="en-US" dirty="0"/>
              <a:t> </a:t>
            </a:r>
            <a:r>
              <a:rPr lang="en-US" dirty="0" err="1" smtClean="0"/>
              <a:t>Astroteilchenphysik</a:t>
            </a:r>
            <a:r>
              <a:rPr lang="en-US" dirty="0" smtClean="0"/>
              <a:t> KAT				 </a:t>
            </a:r>
            <a:r>
              <a:rPr lang="en-US" sz="1600" dirty="0" smtClean="0"/>
              <a:t>(Christian </a:t>
            </a:r>
            <a:r>
              <a:rPr lang="en-US" sz="1600" dirty="0" err="1" smtClean="0"/>
              <a:t>Weinheimer</a:t>
            </a:r>
            <a:r>
              <a:rPr lang="en-US" sz="1600" dirty="0" smtClean="0"/>
              <a:t>, </a:t>
            </a:r>
            <a:r>
              <a:rPr lang="en-US" sz="1600" dirty="0" err="1" smtClean="0"/>
              <a:t>Vorsitzender</a:t>
            </a:r>
            <a:r>
              <a:rPr lang="en-US" sz="1600" dirty="0" smtClean="0"/>
              <a:t>)</a:t>
            </a:r>
          </a:p>
          <a:p>
            <a:pPr lvl="1"/>
            <a:r>
              <a:rPr lang="de-DE" dirty="0" smtClean="0"/>
              <a:t>neues jährliches Strategiemeeting in Bad Honnef wie schon KET, </a:t>
            </a:r>
            <a:r>
              <a:rPr lang="de-DE" dirty="0" err="1" smtClean="0"/>
              <a:t>KHuK</a:t>
            </a:r>
            <a:endParaRPr lang="de-DE" dirty="0"/>
          </a:p>
          <a:p>
            <a:pPr lvl="1"/>
            <a:r>
              <a:rPr lang="de-DE" dirty="0"/>
              <a:t>weniger </a:t>
            </a:r>
            <a:r>
              <a:rPr lang="de-DE" dirty="0" smtClean="0"/>
              <a:t>Verbundforschungsmittel in laufender Förderperiode</a:t>
            </a:r>
            <a:endParaRPr lang="de-DE" dirty="0"/>
          </a:p>
          <a:p>
            <a:pPr lvl="2"/>
            <a:r>
              <a:rPr lang="de-DE" dirty="0"/>
              <a:t>praktisch kein </a:t>
            </a:r>
            <a:r>
              <a:rPr lang="de-DE" dirty="0" smtClean="0"/>
              <a:t>Geld für Experimentanalyse!</a:t>
            </a:r>
          </a:p>
          <a:p>
            <a:pPr lvl="1"/>
            <a:r>
              <a:rPr lang="de-DE" dirty="0" smtClean="0"/>
              <a:t>Geldgeber sind auch ex-officio im KAT vertreten (seit einigen Jahren)</a:t>
            </a:r>
          </a:p>
          <a:p>
            <a:pPr lvl="2"/>
            <a:r>
              <a:rPr lang="de-DE" dirty="0" smtClean="0"/>
              <a:t>BMBF: Heike Prasse, DFG: </a:t>
            </a:r>
            <a:r>
              <a:rPr lang="de-DE" dirty="0" smtClean="0"/>
              <a:t>Karin </a:t>
            </a:r>
            <a:r>
              <a:rPr lang="de-DE" dirty="0" smtClean="0"/>
              <a:t>Zach</a:t>
            </a:r>
          </a:p>
          <a:p>
            <a:pPr lvl="2"/>
            <a:r>
              <a:rPr lang="de-DE" dirty="0" smtClean="0"/>
              <a:t>anders bei KET, </a:t>
            </a:r>
            <a:r>
              <a:rPr lang="de-DE" dirty="0" err="1" smtClean="0"/>
              <a:t>KHuK</a:t>
            </a:r>
            <a:r>
              <a:rPr lang="de-DE" dirty="0" smtClean="0"/>
              <a:t> und </a:t>
            </a:r>
            <a:r>
              <a:rPr lang="de-DE" dirty="0" err="1" smtClean="0"/>
              <a:t>KfB</a:t>
            </a:r>
            <a:r>
              <a:rPr lang="de-DE" dirty="0" smtClean="0"/>
              <a:t>: sind </a:t>
            </a:r>
            <a:r>
              <a:rPr lang="de-DE" dirty="0" err="1" smtClean="0"/>
              <a:t>ausschliesslich</a:t>
            </a:r>
            <a:r>
              <a:rPr lang="de-DE" dirty="0" smtClean="0"/>
              <a:t> Vertretungen der entsprechenden </a:t>
            </a:r>
            <a:r>
              <a:rPr lang="de-DE" dirty="0" err="1" smtClean="0"/>
              <a:t>community</a:t>
            </a:r>
            <a:r>
              <a:rPr lang="de-DE" dirty="0" smtClean="0"/>
              <a:t>, ohne Vertreter der Geldgeber im Komitee</a:t>
            </a:r>
            <a:endParaRPr lang="de-DE" dirty="0"/>
          </a:p>
          <a:p>
            <a:pPr lvl="1"/>
            <a:endParaRPr lang="de-DE" dirty="0"/>
          </a:p>
          <a:p>
            <a:pPr lvl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1678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Fachgruppensitzung Teilchenphysik</a:t>
            </a:r>
            <a:br>
              <a:rPr lang="de-DE" dirty="0" smtClean="0"/>
            </a:br>
            <a:r>
              <a:rPr lang="de-DE" sz="1600" dirty="0"/>
              <a:t>Donnerstag, 12. März, 19:30 – 21:00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Bericht</a:t>
            </a:r>
            <a:r>
              <a:rPr lang="en-US" dirty="0" smtClean="0"/>
              <a:t> </a:t>
            </a:r>
            <a:r>
              <a:rPr lang="en-US" dirty="0" err="1" smtClean="0"/>
              <a:t>vom</a:t>
            </a:r>
            <a:r>
              <a:rPr lang="en-US" dirty="0"/>
              <a:t> </a:t>
            </a:r>
            <a:r>
              <a:rPr lang="en-US" dirty="0" err="1"/>
              <a:t>Komitee</a:t>
            </a:r>
            <a:r>
              <a:rPr lang="en-US" dirty="0"/>
              <a:t> </a:t>
            </a:r>
            <a:r>
              <a:rPr lang="en-US" dirty="0" err="1"/>
              <a:t>für</a:t>
            </a:r>
            <a:r>
              <a:rPr lang="en-US" dirty="0"/>
              <a:t> </a:t>
            </a:r>
            <a:r>
              <a:rPr lang="en-US" dirty="0" err="1" smtClean="0"/>
              <a:t>Beschleunigerphysik</a:t>
            </a:r>
            <a:r>
              <a:rPr lang="en-US" dirty="0" smtClean="0"/>
              <a:t> </a:t>
            </a:r>
            <a:r>
              <a:rPr lang="en-US" dirty="0" err="1" smtClean="0"/>
              <a:t>KfB</a:t>
            </a:r>
            <a:r>
              <a:rPr lang="en-US" dirty="0" smtClean="0"/>
              <a:t>			 </a:t>
            </a:r>
            <a:r>
              <a:rPr lang="en-US" sz="1600" dirty="0" smtClean="0"/>
              <a:t>(Wolfgang </a:t>
            </a:r>
            <a:r>
              <a:rPr lang="en-US" sz="1600" dirty="0" err="1" smtClean="0"/>
              <a:t>Hillert</a:t>
            </a:r>
            <a:r>
              <a:rPr lang="en-US" sz="1600" dirty="0" smtClean="0"/>
              <a:t>, </a:t>
            </a:r>
            <a:r>
              <a:rPr lang="en-US" sz="1600" dirty="0" err="1" smtClean="0"/>
              <a:t>Vorsitzender</a:t>
            </a:r>
            <a:r>
              <a:rPr lang="en-US" sz="1600" dirty="0" smtClean="0"/>
              <a:t>)</a:t>
            </a:r>
          </a:p>
          <a:p>
            <a:pPr lvl="1"/>
            <a:r>
              <a:rPr lang="en-US" dirty="0" err="1" smtClean="0"/>
              <a:t>siehe</a:t>
            </a:r>
            <a:r>
              <a:rPr lang="en-US" dirty="0" smtClean="0"/>
              <a:t> </a:t>
            </a:r>
            <a:r>
              <a:rPr lang="en-US" dirty="0" err="1" smtClean="0"/>
              <a:t>Bericht</a:t>
            </a:r>
            <a:r>
              <a:rPr lang="en-US" dirty="0" smtClean="0"/>
              <a:t> </a:t>
            </a:r>
            <a:r>
              <a:rPr lang="en-US" dirty="0" err="1" smtClean="0"/>
              <a:t>Rüdiger</a:t>
            </a:r>
            <a:r>
              <a:rPr lang="en-US" dirty="0" smtClean="0"/>
              <a:t> Schmidt</a:t>
            </a:r>
          </a:p>
          <a:p>
            <a:r>
              <a:rPr lang="de-DE" dirty="0" smtClean="0"/>
              <a:t>Verschiedenes</a:t>
            </a:r>
          </a:p>
          <a:p>
            <a:pPr lvl="1"/>
            <a:r>
              <a:rPr lang="de-DE" dirty="0" smtClean="0"/>
              <a:t>Wahlen zum DPG Vorstandsrat 2015</a:t>
            </a:r>
          </a:p>
          <a:p>
            <a:pPr lvl="2"/>
            <a:r>
              <a:rPr lang="de-DE" dirty="0" smtClean="0"/>
              <a:t>bisherige Mitglieder aus Teilchenphysik: Johannes Haller (Hamburg), Gudrun Hiller (Dortmund)</a:t>
            </a:r>
          </a:p>
          <a:p>
            <a:pPr lvl="2"/>
            <a:r>
              <a:rPr lang="de-DE" dirty="0" smtClean="0"/>
              <a:t>beide würden weitermachen, aber </a:t>
            </a:r>
            <a:r>
              <a:rPr lang="de-DE" dirty="0"/>
              <a:t>mehr </a:t>
            </a:r>
            <a:r>
              <a:rPr lang="de-DE" dirty="0" smtClean="0"/>
              <a:t>Kandidaten aus der Astroteilchenphysik wünschenswert</a:t>
            </a:r>
          </a:p>
          <a:p>
            <a:pPr lvl="1"/>
            <a:r>
              <a:rPr lang="de-DE" dirty="0" smtClean="0"/>
              <a:t>Vergabe der Max-Planck-Medaille</a:t>
            </a:r>
          </a:p>
          <a:p>
            <a:pPr lvl="2"/>
            <a:r>
              <a:rPr lang="de-DE" dirty="0"/>
              <a:t>ist </a:t>
            </a:r>
            <a:r>
              <a:rPr lang="de-DE" dirty="0" smtClean="0"/>
              <a:t>höchste </a:t>
            </a:r>
            <a:r>
              <a:rPr lang="de-DE" dirty="0"/>
              <a:t>Auszeichnung </a:t>
            </a:r>
            <a:r>
              <a:rPr lang="de-DE" dirty="0" smtClean="0"/>
              <a:t>für </a:t>
            </a:r>
            <a:r>
              <a:rPr lang="de-DE" dirty="0"/>
              <a:t>herausragende </a:t>
            </a:r>
            <a:r>
              <a:rPr lang="de-DE" dirty="0" smtClean="0"/>
              <a:t>Leistungen in der theoretischen Physik</a:t>
            </a:r>
          </a:p>
          <a:p>
            <a:pPr lvl="2"/>
            <a:r>
              <a:rPr lang="de-DE" dirty="0" smtClean="0"/>
              <a:t>Preiskomitee besteht aus bisherigen Preisträgern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ym typeface="Wingdings" panose="05000000000000000000" pitchFamily="2" charset="2"/>
              </a:rPr>
              <a:t>Tendenz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zur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Vergabe</a:t>
            </a:r>
            <a:r>
              <a:rPr lang="en-US" dirty="0" smtClean="0">
                <a:sym typeface="Wingdings" panose="05000000000000000000" pitchFamily="2" charset="2"/>
              </a:rPr>
              <a:t> an </a:t>
            </a:r>
            <a:r>
              <a:rPr lang="en-US" dirty="0" err="1" smtClean="0">
                <a:sym typeface="Wingdings" panose="05000000000000000000" pitchFamily="2" charset="2"/>
              </a:rPr>
              <a:t>Personen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aus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ähnlichem Fachbereich wie </a:t>
            </a:r>
            <a:r>
              <a:rPr lang="de-DE" dirty="0">
                <a:sym typeface="Wingdings" panose="05000000000000000000" pitchFamily="2" charset="2"/>
              </a:rPr>
              <a:t>Preiskomitee  </a:t>
            </a:r>
            <a:r>
              <a:rPr lang="de-DE" dirty="0" smtClean="0">
                <a:sym typeface="Wingdings" panose="05000000000000000000" pitchFamily="2" charset="2"/>
              </a:rPr>
              <a:t>selbstverstärkender Effekt</a:t>
            </a:r>
            <a:endParaRPr lang="de-DE" dirty="0" smtClean="0"/>
          </a:p>
          <a:p>
            <a:pPr lvl="2"/>
            <a:r>
              <a:rPr lang="de-DE" dirty="0" smtClean="0"/>
              <a:t>Vielfalt der Forschungsrichtungen geht verloren, keiner der Preisträger der letzten 25 Jahre hat auch den Nobelpreis oder den EPS-HEP Preis erhalten.</a:t>
            </a:r>
          </a:p>
          <a:p>
            <a:pPr lvl="2"/>
            <a:r>
              <a:rPr lang="de-DE" dirty="0" smtClean="0"/>
              <a:t>Bereits in DPG Vorstandsrat diskutiert + lange Diskussion in Fachgruppensitzung über mögliche Satzungsänderung, e.g. Einbeziehung von externen Theoretikern etc., weitere Diskussion nötig</a:t>
            </a:r>
            <a:endParaRPr lang="en-US" dirty="0" smtClean="0"/>
          </a:p>
          <a:p>
            <a:pPr lvl="1"/>
            <a:endParaRPr lang="de-DE" dirty="0"/>
          </a:p>
          <a:p>
            <a:pPr lvl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51018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Luxi Sans"/>
        <a:ea typeface="msmincho"/>
        <a:cs typeface="msmincho"/>
      </a:majorFont>
      <a:minorFont>
        <a:latin typeface="Luxi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57492</TotalTime>
  <Words>299</Words>
  <Application>Microsoft Office PowerPoint</Application>
  <PresentationFormat>Custom</PresentationFormat>
  <Paragraphs>53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(Kurz-)Bericht DPG Wuppertal</vt:lpstr>
      <vt:lpstr>Fachgruppensitzung Teilchenphysik Donnerstag, 12. März, 19:30 – 21:00</vt:lpstr>
      <vt:lpstr>Fachgruppensitzung Teilchenphysik Donnerstag, 12. März, 19:30 – 21:00</vt:lpstr>
      <vt:lpstr>Fachgruppensitzung Teilchenphysik Donnerstag, 12. März, 19:30 – 21:00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Gentner-Programm</dc:title>
  <dc:creator>Michael Hauschild</dc:creator>
  <cp:lastModifiedBy>Michael Hauschild</cp:lastModifiedBy>
  <cp:revision>1170</cp:revision>
  <cp:lastPrinted>2003-07-02T12:30:06Z</cp:lastPrinted>
  <dcterms:created xsi:type="dcterms:W3CDTF">2003-03-07T08:03:06Z</dcterms:created>
  <dcterms:modified xsi:type="dcterms:W3CDTF">2015-03-17T14:25:16Z</dcterms:modified>
</cp:coreProperties>
</file>