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366" r:id="rId2"/>
    <p:sldId id="367" r:id="rId3"/>
    <p:sldId id="368" r:id="rId4"/>
    <p:sldId id="369" r:id="rId5"/>
    <p:sldId id="372" r:id="rId6"/>
    <p:sldId id="371" r:id="rId7"/>
    <p:sldId id="364" r:id="rId8"/>
    <p:sldId id="374" r:id="rId9"/>
    <p:sldId id="373" r:id="rId10"/>
    <p:sldId id="375" r:id="rId11"/>
    <p:sldId id="376" r:id="rId12"/>
    <p:sldId id="370" r:id="rId13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8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baseline="0" dirty="0" err="1" smtClean="0">
                <a:latin typeface="Luxi Sans" charset="0"/>
              </a:rPr>
              <a:t>-Programm</a:t>
            </a:r>
            <a:r>
              <a:rPr lang="en-GB" sz="1400" i="1" dirty="0" smtClean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–</a:t>
            </a:r>
            <a:r>
              <a:rPr lang="en-GB" sz="1400" i="1" baseline="0" dirty="0" smtClean="0">
                <a:latin typeface="Luxi Sans" charset="0"/>
              </a:rPr>
              <a:t> DAC </a:t>
            </a:r>
            <a:r>
              <a:rPr lang="en-GB" sz="1400" i="1" baseline="0" dirty="0" err="1" smtClean="0">
                <a:latin typeface="Luxi Sans" charset="0"/>
              </a:rPr>
              <a:t>Versammlung</a:t>
            </a:r>
            <a:r>
              <a:rPr lang="en-GB" sz="1400" i="1" baseline="0" dirty="0" smtClean="0">
                <a:latin typeface="Luxi Sans" charset="0"/>
              </a:rPr>
              <a:t> 2015</a:t>
            </a:r>
            <a:r>
              <a:rPr lang="en-GB" sz="1400" i="1" dirty="0" smtClean="0">
                <a:latin typeface="Luxi Sans" charset="0"/>
              </a:rPr>
              <a:t>           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Status </a:t>
            </a:r>
            <a:r>
              <a:rPr lang="en-US" dirty="0" err="1" smtClean="0"/>
              <a:t>Gentner-Programm</a:t>
            </a:r>
            <a:r>
              <a:rPr lang="en-US" dirty="0" smtClean="0"/>
              <a:t> (M</a:t>
            </a:r>
            <a:r>
              <a:rPr lang="de-DE" dirty="0" err="1" smtClean="0"/>
              <a:t>ärz</a:t>
            </a:r>
            <a:r>
              <a:rPr lang="de-DE" dirty="0" smtClean="0"/>
              <a:t> 2015)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Derzeit </a:t>
            </a:r>
            <a:r>
              <a:rPr lang="de-DE" dirty="0" smtClean="0"/>
              <a:t>39 </a:t>
            </a:r>
            <a:r>
              <a:rPr lang="de-DE" dirty="0"/>
              <a:t>aktive </a:t>
            </a:r>
            <a:r>
              <a:rPr lang="de-DE" dirty="0" err="1"/>
              <a:t>Gentner</a:t>
            </a:r>
            <a:r>
              <a:rPr lang="de-DE" dirty="0"/>
              <a:t>-Doktoranden </a:t>
            </a:r>
            <a:r>
              <a:rPr lang="de-DE" sz="2000" dirty="0" smtClean="0"/>
              <a:t>(davon 11 </a:t>
            </a:r>
            <a:r>
              <a:rPr lang="de-DE" sz="2000" dirty="0" smtClean="0"/>
              <a:t>weiblich = 28%)</a:t>
            </a:r>
            <a:endParaRPr lang="de-DE" sz="2000" dirty="0"/>
          </a:p>
          <a:p>
            <a:pPr lvl="2"/>
            <a:r>
              <a:rPr lang="de-DE" dirty="0"/>
              <a:t>+ </a:t>
            </a:r>
            <a:r>
              <a:rPr lang="de-DE" dirty="0" smtClean="0"/>
              <a:t>6 </a:t>
            </a:r>
            <a:r>
              <a:rPr lang="de-DE" dirty="0"/>
              <a:t>Deutsche im regulären CERN </a:t>
            </a:r>
            <a:r>
              <a:rPr lang="de-DE" dirty="0" smtClean="0"/>
              <a:t>Programm</a:t>
            </a:r>
          </a:p>
          <a:p>
            <a:pPr lvl="2"/>
            <a:r>
              <a:rPr lang="de-DE" dirty="0" smtClean="0"/>
              <a:t>Anzahl der </a:t>
            </a:r>
            <a:r>
              <a:rPr lang="de-DE" dirty="0" err="1" smtClean="0"/>
              <a:t>Gentner</a:t>
            </a:r>
            <a:r>
              <a:rPr lang="de-DE" dirty="0" smtClean="0"/>
              <a:t>-Doktoranden ~stabil </a:t>
            </a:r>
            <a:r>
              <a:rPr lang="de-DE" dirty="0"/>
              <a:t>seit </a:t>
            </a:r>
            <a:r>
              <a:rPr lang="de-DE" dirty="0" smtClean="0"/>
              <a:t>2011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8" t="16088" r="11339" b="6124"/>
          <a:stretch/>
        </p:blipFill>
        <p:spPr>
          <a:xfrm>
            <a:off x="863848" y="2384628"/>
            <a:ext cx="7056784" cy="47551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Doktoranden </a:t>
            </a:r>
            <a:r>
              <a:rPr lang="en-US" dirty="0" smtClean="0">
                <a:sym typeface="Wingdings" panose="05000000000000000000" pitchFamily="2" charset="2"/>
              </a:rPr>
              <a:t> Fellows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Anteil von deutschen Fellows trotz ehemaliger </a:t>
            </a:r>
            <a:r>
              <a:rPr lang="de-DE" dirty="0" err="1" smtClean="0"/>
              <a:t>Gentner</a:t>
            </a:r>
            <a:r>
              <a:rPr lang="de-DE" dirty="0" smtClean="0"/>
              <a:t> Doktoranden leicht sinkend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8" t="16456" r="11144" b="6954"/>
          <a:stretch/>
        </p:blipFill>
        <p:spPr>
          <a:xfrm>
            <a:off x="1067963" y="1890283"/>
            <a:ext cx="8076805" cy="53459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 bwMode="auto">
          <a:xfrm>
            <a:off x="2015976" y="3240000"/>
            <a:ext cx="4464496" cy="216024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5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Weiterführung </a:t>
            </a:r>
            <a:r>
              <a:rPr lang="de-DE" dirty="0" err="1" smtClean="0"/>
              <a:t>Gentner</a:t>
            </a:r>
            <a:r>
              <a:rPr lang="de-DE" dirty="0" smtClean="0"/>
              <a:t> Programm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Weiterführung bis mind. Ende 2017 gesichert</a:t>
            </a:r>
          </a:p>
          <a:p>
            <a:pPr lvl="1"/>
            <a:r>
              <a:rPr lang="de-DE" dirty="0" smtClean="0"/>
              <a:t>ab 2018 Erneuerung des </a:t>
            </a:r>
            <a:r>
              <a:rPr lang="de-DE" dirty="0" err="1" smtClean="0"/>
              <a:t>Gentner</a:t>
            </a:r>
            <a:r>
              <a:rPr lang="de-DE" dirty="0" smtClean="0"/>
              <a:t> Vertrags notwendig</a:t>
            </a:r>
          </a:p>
          <a:p>
            <a:r>
              <a:rPr lang="de-DE" dirty="0" smtClean="0"/>
              <a:t>Zuwendungsbescheid für 2015 – 2017 Anfang Januar erhalten</a:t>
            </a:r>
          </a:p>
          <a:p>
            <a:pPr lvl="1"/>
            <a:r>
              <a:rPr lang="de-DE" dirty="0" smtClean="0"/>
              <a:t>insgesamt 5.15 M€</a:t>
            </a:r>
          </a:p>
          <a:p>
            <a:pPr lvl="1"/>
            <a:r>
              <a:rPr lang="de-DE" dirty="0" smtClean="0"/>
              <a:t>unter Annahme 1 € </a:t>
            </a:r>
            <a:r>
              <a:rPr lang="en-US" dirty="0" smtClean="0"/>
              <a:t>= 1.20 CHF </a:t>
            </a:r>
            <a:r>
              <a:rPr lang="de-DE" dirty="0" smtClean="0"/>
              <a:t>ausreichend für 39 Doktoranden (im Jahresmittel)</a:t>
            </a:r>
          </a:p>
          <a:p>
            <a:pPr marL="500063" lvl="1" indent="0">
              <a:buNone/>
            </a:pPr>
            <a:endParaRPr lang="de-DE" dirty="0" smtClean="0"/>
          </a:p>
          <a:p>
            <a:r>
              <a:rPr lang="de-DE" dirty="0" smtClean="0"/>
              <a:t>Konsequenzen der CHF Freigabe (falls auf derzeitigem Niveau)</a:t>
            </a:r>
          </a:p>
          <a:p>
            <a:pPr lvl="1"/>
            <a:r>
              <a:rPr lang="de-DE" dirty="0" smtClean="0"/>
              <a:t>keine zusätzlichen Mittel des BMBF</a:t>
            </a:r>
          </a:p>
          <a:p>
            <a:pPr lvl="1"/>
            <a:r>
              <a:rPr lang="de-DE" dirty="0" smtClean="0"/>
              <a:t>langfristige Reduzierung der Doktorandenzahl</a:t>
            </a:r>
          </a:p>
          <a:p>
            <a:pPr lvl="2"/>
            <a:r>
              <a:rPr lang="de-DE" dirty="0" smtClean="0"/>
              <a:t>direkt proportional zur Wechselkursrelation</a:t>
            </a:r>
          </a:p>
          <a:p>
            <a:pPr lvl="1"/>
            <a:r>
              <a:rPr lang="de-DE" dirty="0" smtClean="0"/>
              <a:t>weniger </a:t>
            </a:r>
            <a:r>
              <a:rPr lang="de-DE" dirty="0" err="1" smtClean="0"/>
              <a:t>Gentner</a:t>
            </a:r>
            <a:r>
              <a:rPr lang="de-DE" dirty="0" smtClean="0"/>
              <a:t> Doktoranden bei der nächsten Auswahlrunde</a:t>
            </a:r>
          </a:p>
          <a:p>
            <a:pPr lvl="2"/>
            <a:r>
              <a:rPr lang="de-DE" dirty="0" err="1" smtClean="0"/>
              <a:t>Bewerbungsschluß</a:t>
            </a:r>
            <a:r>
              <a:rPr lang="de-DE" dirty="0" smtClean="0"/>
              <a:t>: 28. April, </a:t>
            </a:r>
            <a:r>
              <a:rPr lang="de-DE" dirty="0" err="1" smtClean="0"/>
              <a:t>Selection</a:t>
            </a:r>
            <a:r>
              <a:rPr lang="de-DE" dirty="0" smtClean="0"/>
              <a:t> Board: 3. Juni, frühester Starttermin: August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01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 </a:t>
            </a:r>
            <a:r>
              <a:rPr lang="de-DE" dirty="0" err="1" smtClean="0"/>
              <a:t>Gentner</a:t>
            </a:r>
            <a:r>
              <a:rPr lang="de-DE" dirty="0" smtClean="0"/>
              <a:t> Programm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0" t="6798" r="14565" b="3171"/>
          <a:stretch/>
        </p:blipFill>
        <p:spPr>
          <a:xfrm>
            <a:off x="332543" y="828000"/>
            <a:ext cx="7156041" cy="64454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487350" y="3347789"/>
            <a:ext cx="3820790" cy="113877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Physik-Promotionen in Deutschland (2013)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20% der Doktoranden weiblich</a:t>
            </a: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48 Monate Promotionsdauer</a:t>
            </a: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30.6 Jahre bei Promotion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7831" y="5652045"/>
            <a:ext cx="3387017" cy="113877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CERN Fellows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≈ 40% der deutschen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deutschen</a:t>
            </a:r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          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applied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Fellows sind ehemalige</a:t>
            </a:r>
          </a:p>
          <a:p>
            <a:r>
              <a:rPr lang="de-DE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         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Gentner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Doktoranden</a:t>
            </a: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Nationalitäten </a:t>
            </a:r>
            <a:r>
              <a:rPr lang="de-DE" dirty="0" smtClean="0"/>
              <a:t>aller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Italien und Deutschland (fast) gleichauf (</a:t>
            </a:r>
            <a:r>
              <a:rPr lang="en-US" dirty="0" err="1" smtClean="0"/>
              <a:t>jeweils</a:t>
            </a:r>
            <a:r>
              <a:rPr lang="en-US" dirty="0" smtClean="0"/>
              <a:t> 23-24%)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5" t="16319" r="10655" b="6539"/>
          <a:stretch/>
        </p:blipFill>
        <p:spPr>
          <a:xfrm>
            <a:off x="791840" y="2123653"/>
            <a:ext cx="7632848" cy="51191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Land der </a:t>
            </a:r>
            <a:r>
              <a:rPr lang="de-DE" dirty="0" smtClean="0"/>
              <a:t>Heimat-Universitäten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Deutschland deutlich vor anderen Ländern (</a:t>
            </a:r>
            <a:r>
              <a:rPr lang="en-US" dirty="0" smtClean="0"/>
              <a:t>~27%)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" t="16734" r="10362" b="6677"/>
          <a:stretch/>
        </p:blipFill>
        <p:spPr>
          <a:xfrm>
            <a:off x="791840" y="2171658"/>
            <a:ext cx="7704856" cy="51365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</a:t>
            </a:r>
            <a:r>
              <a:rPr lang="en-US" dirty="0" err="1" smtClean="0"/>
              <a:t>Doktoranden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8892" y="5652045"/>
            <a:ext cx="3559532" cy="1403574"/>
          </a:xfrm>
        </p:spPr>
        <p:txBody>
          <a:bodyPr/>
          <a:lstStyle/>
          <a:p>
            <a:pPr lvl="1"/>
            <a:r>
              <a:rPr lang="de-DE" dirty="0" smtClean="0"/>
              <a:t>12 Bundesländer</a:t>
            </a:r>
          </a:p>
          <a:p>
            <a:pPr lvl="2"/>
            <a:r>
              <a:rPr lang="de-DE" dirty="0" smtClean="0"/>
              <a:t>NRW und BW dominieren</a:t>
            </a:r>
          </a:p>
          <a:p>
            <a:pPr lvl="2"/>
            <a:r>
              <a:rPr lang="de-DE" dirty="0" smtClean="0"/>
              <a:t>nur einige kleine(</a:t>
            </a:r>
            <a:r>
              <a:rPr lang="de-DE" dirty="0" err="1" smtClean="0"/>
              <a:t>re</a:t>
            </a:r>
            <a:r>
              <a:rPr lang="de-DE" dirty="0" smtClean="0"/>
              <a:t>) Länder fehlen</a:t>
            </a:r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336456" y="1189038"/>
            <a:ext cx="3537794" cy="5942012"/>
          </a:xfrm>
        </p:spPr>
        <p:txBody>
          <a:bodyPr/>
          <a:lstStyle/>
          <a:p>
            <a:pPr lvl="1"/>
            <a:r>
              <a:rPr lang="en-US" dirty="0" smtClean="0"/>
              <a:t>28 </a:t>
            </a:r>
            <a:r>
              <a:rPr lang="en-US" dirty="0" err="1" smtClean="0"/>
              <a:t>verschiedene</a:t>
            </a:r>
            <a:r>
              <a:rPr lang="en-US" dirty="0" smtClean="0"/>
              <a:t> </a:t>
            </a:r>
            <a:r>
              <a:rPr lang="en-US" dirty="0" err="1" smtClean="0"/>
              <a:t>Hochschulen</a:t>
            </a:r>
            <a:r>
              <a:rPr lang="en-US" dirty="0" smtClean="0"/>
              <a:t> in DE</a:t>
            </a:r>
          </a:p>
          <a:p>
            <a:pPr lvl="2"/>
            <a:r>
              <a:rPr lang="de-DE" dirty="0" smtClean="0"/>
              <a:t>z.T. Hochschulgruppen, die wenig oder keinen Kontakt zu CERN hatten</a:t>
            </a:r>
            <a:endParaRPr lang="en-US" dirty="0" smtClean="0"/>
          </a:p>
          <a:p>
            <a:pPr lvl="1"/>
            <a:r>
              <a:rPr lang="de-DE" dirty="0" smtClean="0"/>
              <a:t>43% der </a:t>
            </a:r>
            <a:r>
              <a:rPr lang="de-DE" dirty="0" err="1" smtClean="0"/>
              <a:t>Gentner</a:t>
            </a:r>
            <a:r>
              <a:rPr lang="de-DE" dirty="0" smtClean="0"/>
              <a:t> Doktoranden von TUs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8" t="17700" r="11143" b="7533"/>
          <a:stretch/>
        </p:blipFill>
        <p:spPr>
          <a:xfrm>
            <a:off x="71760" y="827509"/>
            <a:ext cx="6563880" cy="433442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3" t="15657" r="9633" b="4931"/>
          <a:stretch/>
        </p:blipFill>
        <p:spPr>
          <a:xfrm>
            <a:off x="6091238" y="4452938"/>
            <a:ext cx="3886199" cy="275748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11"/>
          <p:cNvSpPr/>
          <p:nvPr/>
        </p:nvSpPr>
        <p:spPr bwMode="auto">
          <a:xfrm>
            <a:off x="2015976" y="5062035"/>
            <a:ext cx="3024336" cy="999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Bewerbungen </a:t>
            </a:r>
            <a:r>
              <a:rPr lang="de-DE" dirty="0" err="1" smtClean="0"/>
              <a:t>Doctoral</a:t>
            </a:r>
            <a:r>
              <a:rPr lang="de-DE" dirty="0" smtClean="0"/>
              <a:t> Student </a:t>
            </a:r>
            <a:r>
              <a:rPr lang="de-DE" dirty="0" err="1" smtClean="0"/>
              <a:t>Prog</a:t>
            </a:r>
            <a:r>
              <a:rPr lang="de-DE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vor </a:t>
            </a:r>
            <a:r>
              <a:rPr lang="de-DE" dirty="0" err="1" smtClean="0"/>
              <a:t>Gentner</a:t>
            </a:r>
            <a:r>
              <a:rPr lang="de-DE" dirty="0" smtClean="0"/>
              <a:t> (vor 2007) ca. 8% aus Deutschland</a:t>
            </a:r>
          </a:p>
          <a:p>
            <a:pPr lvl="1"/>
            <a:r>
              <a:rPr lang="de-DE" dirty="0" smtClean="0"/>
              <a:t>nach </a:t>
            </a:r>
            <a:r>
              <a:rPr lang="de-DE" dirty="0" err="1" smtClean="0"/>
              <a:t>Gentner</a:t>
            </a:r>
            <a:r>
              <a:rPr lang="de-DE" dirty="0" smtClean="0"/>
              <a:t> (seit 2008) ca. 16% aus Deutschland 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8" t="16733" r="9638" b="5761"/>
          <a:stretch/>
        </p:blipFill>
        <p:spPr>
          <a:xfrm>
            <a:off x="791840" y="2051645"/>
            <a:ext cx="7704856" cy="50974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Themenbereiche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smtClean="0"/>
              <a:t>Doktoranden</a:t>
            </a:r>
            <a:br>
              <a:rPr lang="de-DE" dirty="0" smtClean="0"/>
            </a:br>
            <a:r>
              <a:rPr lang="de-DE" sz="2000" dirty="0" smtClean="0"/>
              <a:t>(aktive + ehemalige)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Überwiegend Instrumentierung (36%), Beschleunigertechnologie (26%), Informatik (15%) 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" t="19913" r="10362" b="6816"/>
          <a:stretch/>
        </p:blipFill>
        <p:spPr>
          <a:xfrm>
            <a:off x="698091" y="2125011"/>
            <a:ext cx="8158646" cy="51112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Ehemalige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53 </a:t>
            </a:r>
            <a:r>
              <a:rPr lang="de-DE" dirty="0"/>
              <a:t>ehemalige </a:t>
            </a:r>
            <a:r>
              <a:rPr lang="de-DE" dirty="0" err="1"/>
              <a:t>Gentner</a:t>
            </a:r>
            <a:r>
              <a:rPr lang="de-DE" dirty="0"/>
              <a:t>-Doktoranden</a:t>
            </a:r>
          </a:p>
          <a:p>
            <a:pPr lvl="1"/>
            <a:r>
              <a:rPr lang="de-DE" dirty="0"/>
              <a:t>bisher 31 </a:t>
            </a:r>
            <a:r>
              <a:rPr lang="de-DE" dirty="0" smtClean="0"/>
              <a:t>Promotionen (3 abgebrochene Promotionen)</a:t>
            </a:r>
            <a:endParaRPr lang="de-DE" dirty="0"/>
          </a:p>
          <a:p>
            <a:pPr lvl="2"/>
            <a:r>
              <a:rPr lang="de-DE" dirty="0"/>
              <a:t>mittleres Promotionsalter: 30.6 Jahre</a:t>
            </a:r>
          </a:p>
          <a:p>
            <a:pPr lvl="2"/>
            <a:r>
              <a:rPr lang="de-DE" dirty="0" smtClean="0"/>
              <a:t>mittlere </a:t>
            </a:r>
            <a:r>
              <a:rPr lang="de-DE" dirty="0"/>
              <a:t>Promotionsdauer: 42.5 Monate = 6.5 Monate nach Ende des CERN </a:t>
            </a:r>
            <a:r>
              <a:rPr lang="de-DE" dirty="0" smtClean="0"/>
              <a:t>Aufenthalts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2" t="16594" r="10753" b="6124"/>
          <a:stretch/>
        </p:blipFill>
        <p:spPr>
          <a:xfrm>
            <a:off x="953443" y="2843733"/>
            <a:ext cx="6535141" cy="43593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616376" y="3217128"/>
            <a:ext cx="3820790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Physik-Promotionen in Deutschland (2013)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20% der Doktoranden weiblich</a:t>
            </a:r>
          </a:p>
          <a:p>
            <a:r>
              <a:rPr lang="de-DE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30.6 Jahre bei Promotion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48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Monate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Promotionsdauer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600152" y="2771725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Verbleib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 Erstanstellung bei ca. der Hälfte der </a:t>
            </a:r>
            <a:r>
              <a:rPr lang="de-DE" dirty="0" err="1" smtClean="0"/>
              <a:t>Gentner</a:t>
            </a:r>
            <a:r>
              <a:rPr lang="de-DE" dirty="0" smtClean="0"/>
              <a:t> Doktoranden: Fellow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1" t="17482" r="11144" b="6367"/>
          <a:stretch/>
        </p:blipFill>
        <p:spPr>
          <a:xfrm>
            <a:off x="95367" y="1553919"/>
            <a:ext cx="5251551" cy="378101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2" t="20956" r="8252" b="13728"/>
          <a:stretch/>
        </p:blipFill>
        <p:spPr>
          <a:xfrm>
            <a:off x="4680272" y="4129548"/>
            <a:ext cx="5299229" cy="312335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464248" y="1930654"/>
            <a:ext cx="1988173" cy="40902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Erstanstellung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12154" y="3635821"/>
            <a:ext cx="2676630" cy="40902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Aktuelle Anstellung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2021" y="6500757"/>
            <a:ext cx="4596323" cy="30162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derzeit 3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+ 2 zukünftige in 2015 = 5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bisher</a:t>
            </a: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Doktoranden </a:t>
            </a:r>
            <a:r>
              <a:rPr lang="en-US" dirty="0" smtClean="0">
                <a:sym typeface="Wingdings" panose="05000000000000000000" pitchFamily="2" charset="2"/>
              </a:rPr>
              <a:t> Fellows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deutlicher Zuwachs durch ehemalige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smtClean="0"/>
              <a:t>Doktoranden</a:t>
            </a:r>
          </a:p>
          <a:p>
            <a:pPr lvl="2"/>
            <a:r>
              <a:rPr lang="de-DE" dirty="0" smtClean="0"/>
              <a:t>ca</a:t>
            </a:r>
            <a:r>
              <a:rPr lang="de-DE" dirty="0" smtClean="0"/>
              <a:t>. 40% der deutschen </a:t>
            </a:r>
            <a:r>
              <a:rPr lang="de-DE" dirty="0"/>
              <a:t>A</a:t>
            </a:r>
            <a:r>
              <a:rPr lang="de-DE" dirty="0" smtClean="0"/>
              <a:t>pplied </a:t>
            </a:r>
            <a:r>
              <a:rPr lang="de-DE" dirty="0" smtClean="0"/>
              <a:t>Fellows sind ehemalige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1" t="16733" r="11241" b="6816"/>
          <a:stretch/>
        </p:blipFill>
        <p:spPr>
          <a:xfrm>
            <a:off x="1079873" y="2051645"/>
            <a:ext cx="7776864" cy="51381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448024" y="2411685"/>
            <a:ext cx="3600400" cy="216024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57272</TotalTime>
  <Words>395</Words>
  <Application>Microsoft Office PowerPoint</Application>
  <PresentationFormat>Custom</PresentationFormat>
  <Paragraphs>67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Status Gentner-Programm (März 2015)</vt:lpstr>
      <vt:lpstr>CERN Doctoral Students</vt:lpstr>
      <vt:lpstr>CERN Doctoral Students</vt:lpstr>
      <vt:lpstr>Gentner Doktoranden</vt:lpstr>
      <vt:lpstr>Bewerbungen Doctoral Student Prog.</vt:lpstr>
      <vt:lpstr>Themenbereiche Gentner Doktoranden (aktive + ehemalige)</vt:lpstr>
      <vt:lpstr>Ehemalige Gentner Doktoranden</vt:lpstr>
      <vt:lpstr>Verbleib Gentner Doktoranden</vt:lpstr>
      <vt:lpstr>Gentner Doktoranden  Fellows</vt:lpstr>
      <vt:lpstr>Gentner Doktoranden  Fellows</vt:lpstr>
      <vt:lpstr>Weiterführung Gentner Programm</vt:lpstr>
      <vt:lpstr>Überblick Gentner Programm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1155</cp:revision>
  <cp:lastPrinted>2003-07-02T12:30:06Z</cp:lastPrinted>
  <dcterms:created xsi:type="dcterms:W3CDTF">2003-03-07T08:03:06Z</dcterms:created>
  <dcterms:modified xsi:type="dcterms:W3CDTF">2015-03-17T10:35:04Z</dcterms:modified>
</cp:coreProperties>
</file>