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76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7" r:id="rId16"/>
    <p:sldId id="272" r:id="rId17"/>
    <p:sldId id="273" r:id="rId18"/>
    <p:sldId id="274" r:id="rId19"/>
    <p:sldId id="275" r:id="rId20"/>
    <p:sldId id="279" r:id="rId21"/>
    <p:sldId id="278" r:id="rId22"/>
    <p:sldId id="281" r:id="rId23"/>
    <p:sldId id="280" r:id="rId24"/>
  </p:sldIdLst>
  <p:sldSz cx="9144000" cy="6858000" type="screen4x3"/>
  <p:notesSz cx="7559675" cy="10691813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78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Resim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Resim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Resim 7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Resim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5" name="Resim 114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16" name="Resim 11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Ana başlık metnini düzenlemek için tıklayınClick to edit Master title style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52AD121-BA3C-4887-912D-FACD33768BC8}" type="slidenum">
              <a:rPr lang="tr-T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Yedinci Anahat Düzeyi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Ana başlık metnini düzenlemek için tıklayınClick to edit Master title style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Altıncı Anahat Düzeyi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Yedinci Anahat DüzeyiClick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2D55335-6C8B-45B9-8AC4-0F79FC270FFF}" type="slidenum">
              <a:rPr lang="tr-T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A3B2896-D099-4EF6-84FB-1BEE3D71C4B9}" type="slidenum">
              <a:rPr lang="tr-T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>
                <a:latin typeface="Calibri"/>
              </a:rPr>
              <a:t>Ana başlık metnini düzenlemek için tıklayın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Yedinci Anahat Düzeyi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38592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5400">
                <a:solidFill>
                  <a:srgbClr val="000000"/>
                </a:solidFill>
                <a:latin typeface="Calibri"/>
              </a:rPr>
              <a:t>HCAL Analysis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685800" y="1435680"/>
            <a:ext cx="7772040" cy="28288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70000"/>
              </a:lnSpc>
            </a:pPr>
            <a:r>
              <a:rPr lang="tr-TR" sz="4400">
                <a:solidFill>
                  <a:srgbClr val="FF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119" name="TextShape 3"/>
          <p:cNvSpPr txBox="1"/>
          <p:nvPr/>
        </p:nvSpPr>
        <p:spPr>
          <a:xfrm>
            <a:off x="79200" y="2211480"/>
            <a:ext cx="8880480" cy="175212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tr-TR" sz="3200" u="sng" dirty="0">
                <a:solidFill>
                  <a:srgbClr val="000000"/>
                </a:solidFill>
                <a:latin typeface="Calibri"/>
              </a:rPr>
              <a:t>Samet </a:t>
            </a:r>
            <a:r>
              <a:rPr lang="tr-TR" sz="3200" u="sng" dirty="0" err="1">
                <a:solidFill>
                  <a:srgbClr val="000000"/>
                </a:solidFill>
                <a:latin typeface="Calibri"/>
              </a:rPr>
              <a:t>Lezki</a:t>
            </a:r>
            <a:endParaRPr lang="tr-TR" sz="3200" u="sng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tr-TR" sz="3200" u="sng" dirty="0" err="1" smtClean="0">
                <a:solidFill>
                  <a:srgbClr val="000000"/>
                </a:solidFill>
                <a:latin typeface="Calibri"/>
              </a:rPr>
              <a:t>Yalcin</a:t>
            </a:r>
            <a:r>
              <a:rPr lang="tr-TR" sz="3200" u="sng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3200" u="sng" dirty="0" err="1">
                <a:solidFill>
                  <a:srgbClr val="000000"/>
                </a:solidFill>
                <a:latin typeface="Calibri"/>
              </a:rPr>
              <a:t>Guler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tr-TR" sz="3200" dirty="0">
                <a:solidFill>
                  <a:srgbClr val="000000"/>
                </a:solidFill>
                <a:latin typeface="Calibri"/>
              </a:rPr>
              <a:t>Emine </a:t>
            </a:r>
            <a:r>
              <a:rPr lang="tr-TR" sz="3200" dirty="0" err="1">
                <a:solidFill>
                  <a:srgbClr val="000000"/>
                </a:solidFill>
                <a:latin typeface="Calibri"/>
              </a:rPr>
              <a:t>Gurpinar,Serdal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3200" dirty="0" err="1">
                <a:solidFill>
                  <a:srgbClr val="000000"/>
                </a:solidFill>
                <a:latin typeface="Calibri"/>
              </a:rPr>
              <a:t>Damarseckin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,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tr-TR" sz="3200" dirty="0" err="1">
                <a:solidFill>
                  <a:srgbClr val="000000"/>
                </a:solidFill>
                <a:latin typeface="Calibri"/>
              </a:rPr>
              <a:t>Shuichi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3200" dirty="0" err="1">
                <a:solidFill>
                  <a:srgbClr val="000000"/>
                </a:solidFill>
                <a:latin typeface="Calibri"/>
              </a:rPr>
              <a:t>Kunori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, Isa </a:t>
            </a:r>
            <a:r>
              <a:rPr lang="tr-TR" sz="3200" dirty="0" err="1">
                <a:solidFill>
                  <a:srgbClr val="000000"/>
                </a:solidFill>
                <a:latin typeface="Calibri"/>
              </a:rPr>
              <a:t>Dumanoglu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,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tr-TR" sz="3200" dirty="0">
                <a:solidFill>
                  <a:srgbClr val="000000"/>
                </a:solidFill>
                <a:latin typeface="Calibri"/>
              </a:rPr>
              <a:t>Bayram Tali, Merve </a:t>
            </a:r>
            <a:r>
              <a:rPr lang="tr-TR" sz="3200" dirty="0" err="1">
                <a:solidFill>
                  <a:srgbClr val="000000"/>
                </a:solidFill>
                <a:latin typeface="Calibri"/>
              </a:rPr>
              <a:t>Ince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, Hasan </a:t>
            </a:r>
            <a:r>
              <a:rPr lang="tr-TR" sz="3200" dirty="0" err="1">
                <a:solidFill>
                  <a:srgbClr val="000000"/>
                </a:solidFill>
                <a:latin typeface="Calibri"/>
              </a:rPr>
              <a:t>Huseyin</a:t>
            </a:r>
            <a:r>
              <a:rPr lang="tr-TR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tr-TR" sz="3200" dirty="0" err="1" smtClean="0">
                <a:solidFill>
                  <a:srgbClr val="000000"/>
                </a:solidFill>
                <a:latin typeface="Calibri"/>
              </a:rPr>
              <a:t>Isik</a:t>
            </a:r>
            <a:r>
              <a:rPr lang="tr-TR" sz="3200" dirty="0" smtClean="0">
                <a:solidFill>
                  <a:srgbClr val="000000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120" name="TextShape 4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121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CE996CC-F7F9-4C75-BCD1-9A1D3DE7D0A0}" type="slidenum">
              <a:rPr lang="tr-TR" sz="1200">
                <a:solidFill>
                  <a:srgbClr val="8B8B8B"/>
                </a:solidFill>
                <a:latin typeface="Calibri"/>
              </a:rPr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457200" y="6356520"/>
            <a:ext cx="2131560" cy="36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159" name="CustomShape 2"/>
          <p:cNvSpPr/>
          <p:nvPr/>
        </p:nvSpPr>
        <p:spPr>
          <a:xfrm>
            <a:off x="6553080" y="6356520"/>
            <a:ext cx="2131560" cy="36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B9EB48C-D631-489D-9DD9-CD530DEE50F6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10</a:t>
            </a:fld>
            <a:endParaRPr/>
          </a:p>
        </p:txBody>
      </p:sp>
      <p:sp>
        <p:nvSpPr>
          <p:cNvPr id="160" name="CustomShape 3"/>
          <p:cNvSpPr/>
          <p:nvPr/>
        </p:nvSpPr>
        <p:spPr>
          <a:xfrm>
            <a:off x="439560" y="1916280"/>
            <a:ext cx="8229240" cy="2803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HLT_Physics_v5</a:t>
            </a:r>
            <a:endParaRPr dirty="0"/>
          </a:p>
        </p:txBody>
      </p:sp>
      <p:sp>
        <p:nvSpPr>
          <p:cNvPr id="161" name="TextShape 4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162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A4CF4F9-EF98-4776-A14F-EC759C42D05F}" type="slidenum">
              <a:rPr lang="tr-TR" sz="1200">
                <a:solidFill>
                  <a:srgbClr val="8B8B8B"/>
                </a:solidFill>
                <a:latin typeface="Calibri"/>
              </a:rPr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Resim 162"/>
          <p:cNvPicPr/>
          <p:nvPr/>
        </p:nvPicPr>
        <p:blipFill>
          <a:blip r:embed="rId2"/>
          <a:stretch>
            <a:fillRect/>
          </a:stretch>
        </p:blipFill>
        <p:spPr>
          <a:xfrm>
            <a:off x="201240" y="221400"/>
            <a:ext cx="8438760" cy="611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Resim 163"/>
          <p:cNvPicPr/>
          <p:nvPr/>
        </p:nvPicPr>
        <p:blipFill>
          <a:blip r:embed="rId2"/>
          <a:stretch>
            <a:fillRect/>
          </a:stretch>
        </p:blipFill>
        <p:spPr>
          <a:xfrm>
            <a:off x="126000" y="626808"/>
            <a:ext cx="4446000" cy="3016760"/>
          </a:xfrm>
          <a:prstGeom prst="rect">
            <a:avLst/>
          </a:prstGeom>
          <a:ln>
            <a:noFill/>
          </a:ln>
        </p:spPr>
      </p:pic>
      <p:pic>
        <p:nvPicPr>
          <p:cNvPr id="165" name="Resim 164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496" y="688008"/>
            <a:ext cx="4292056" cy="2894360"/>
          </a:xfrm>
          <a:prstGeom prst="rect">
            <a:avLst/>
          </a:prstGeom>
          <a:ln>
            <a:noFill/>
          </a:ln>
        </p:spPr>
      </p:pic>
      <p:pic>
        <p:nvPicPr>
          <p:cNvPr id="166" name="Resim 165"/>
          <p:cNvPicPr/>
          <p:nvPr/>
        </p:nvPicPr>
        <p:blipFill>
          <a:blip r:embed="rId4"/>
          <a:stretch>
            <a:fillRect/>
          </a:stretch>
        </p:blipFill>
        <p:spPr>
          <a:xfrm>
            <a:off x="133455" y="3960000"/>
            <a:ext cx="4581720" cy="2776680"/>
          </a:xfrm>
          <a:prstGeom prst="rect">
            <a:avLst/>
          </a:prstGeom>
          <a:ln>
            <a:noFill/>
          </a:ln>
        </p:spPr>
      </p:pic>
      <p:pic>
        <p:nvPicPr>
          <p:cNvPr id="167" name="Resim 166"/>
          <p:cNvPicPr/>
          <p:nvPr/>
        </p:nvPicPr>
        <p:blipFill>
          <a:blip r:embed="rId5"/>
          <a:stretch>
            <a:fillRect/>
          </a:stretch>
        </p:blipFill>
        <p:spPr>
          <a:xfrm>
            <a:off x="4572496" y="3960000"/>
            <a:ext cx="4464000" cy="2808000"/>
          </a:xfrm>
          <a:prstGeom prst="rect">
            <a:avLst/>
          </a:prstGeom>
          <a:ln>
            <a:noFill/>
          </a:ln>
        </p:spPr>
      </p:pic>
      <p:sp>
        <p:nvSpPr>
          <p:cNvPr id="6" name="Metin kutusu 5"/>
          <p:cNvSpPr txBox="1">
            <a:spLocks noChangeArrowheads="1"/>
          </p:cNvSpPr>
          <p:nvPr/>
        </p:nvSpPr>
        <p:spPr bwMode="auto">
          <a:xfrm>
            <a:off x="1384300" y="1489075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7" name="Metin kutusu 6"/>
          <p:cNvSpPr txBox="1">
            <a:spLocks noChangeArrowheads="1"/>
          </p:cNvSpPr>
          <p:nvPr/>
        </p:nvSpPr>
        <p:spPr bwMode="auto">
          <a:xfrm>
            <a:off x="6061075" y="1489075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8" name="Metin kutusu 7"/>
          <p:cNvSpPr txBox="1">
            <a:spLocks noChangeArrowheads="1"/>
          </p:cNvSpPr>
          <p:nvPr/>
        </p:nvSpPr>
        <p:spPr bwMode="auto">
          <a:xfrm>
            <a:off x="1358896" y="4744587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  <p:sp>
        <p:nvSpPr>
          <p:cNvPr id="9" name="Metin kutusu 8"/>
          <p:cNvSpPr txBox="1">
            <a:spLocks noChangeArrowheads="1"/>
          </p:cNvSpPr>
          <p:nvPr/>
        </p:nvSpPr>
        <p:spPr bwMode="auto">
          <a:xfrm>
            <a:off x="5940152" y="4506119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57150"/>
            <a:ext cx="9144000" cy="690563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kern="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Individual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2400" kern="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Rechit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E</a:t>
            </a:r>
            <a:r>
              <a:rPr lang="en-US" sz="2400" kern="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nergy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 </a:t>
            </a:r>
            <a:r>
              <a:rPr lang="tr-TR" sz="2400" kern="0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before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2400" kern="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and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2400" kern="0" dirty="0" err="1">
                <a:solidFill>
                  <a:srgbClr val="990000"/>
                </a:solidFill>
                <a:latin typeface="+mn-lt"/>
                <a:ea typeface="+mn-ea"/>
                <a:cs typeface="+mn-cs"/>
              </a:rPr>
              <a:t>after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2400" kern="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filter</a:t>
            </a:r>
            <a:r>
              <a:rPr lang="tr-TR" sz="2400" kern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2400" kern="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tr-TR" sz="2400" kern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i</a:t>
            </a:r>
            <a:r>
              <a:rPr lang="el-G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φ</a:t>
            </a:r>
            <a:r>
              <a:rPr lang="tr-TR" sz="24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=</a:t>
            </a:r>
            <a:r>
              <a:rPr lang="tr-TR" sz="2400" kern="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43,</a:t>
            </a:r>
            <a:r>
              <a:rPr lang="tr-TR" sz="2400" kern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39,41,45</a:t>
            </a:r>
            <a:endParaRPr lang="en-US" sz="2400" kern="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met\Desktop\MinimumBias-Run2012D-PromptReco-v1-RECO_HLT_ZeroBias_v7_NewRunTimetxt\histSumofPtSuperimpo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4664"/>
            <a:ext cx="843915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9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Resim 167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000" y="548680"/>
            <a:ext cx="4064040" cy="2547320"/>
          </a:xfrm>
          <a:prstGeom prst="rect">
            <a:avLst/>
          </a:prstGeom>
          <a:ln>
            <a:noFill/>
          </a:ln>
        </p:spPr>
      </p:pic>
      <p:pic>
        <p:nvPicPr>
          <p:cNvPr id="169" name="Resim 168"/>
          <p:cNvPicPr/>
          <p:nvPr/>
        </p:nvPicPr>
        <p:blipFill>
          <a:blip r:embed="rId3"/>
          <a:stretch>
            <a:fillRect/>
          </a:stretch>
        </p:blipFill>
        <p:spPr>
          <a:xfrm>
            <a:off x="288000" y="3573016"/>
            <a:ext cx="4086232" cy="2762984"/>
          </a:xfrm>
          <a:prstGeom prst="rect">
            <a:avLst/>
          </a:prstGeom>
          <a:ln>
            <a:noFill/>
          </a:ln>
        </p:spPr>
      </p:pic>
      <p:pic>
        <p:nvPicPr>
          <p:cNvPr id="170" name="Resim 169"/>
          <p:cNvPicPr/>
          <p:nvPr/>
        </p:nvPicPr>
        <p:blipFill>
          <a:blip r:embed="rId4"/>
          <a:stretch>
            <a:fillRect/>
          </a:stretch>
        </p:blipFill>
        <p:spPr>
          <a:xfrm>
            <a:off x="198232" y="548680"/>
            <a:ext cx="4176000" cy="2547320"/>
          </a:xfrm>
          <a:prstGeom prst="rect">
            <a:avLst/>
          </a:prstGeom>
          <a:ln>
            <a:noFill/>
          </a:ln>
        </p:spPr>
      </p:pic>
      <p:pic>
        <p:nvPicPr>
          <p:cNvPr id="171" name="Resim 170"/>
          <p:cNvPicPr/>
          <p:nvPr/>
        </p:nvPicPr>
        <p:blipFill>
          <a:blip r:embed="rId5"/>
          <a:stretch>
            <a:fillRect/>
          </a:stretch>
        </p:blipFill>
        <p:spPr>
          <a:xfrm>
            <a:off x="4464000" y="3573016"/>
            <a:ext cx="4065120" cy="2742644"/>
          </a:xfrm>
          <a:prstGeom prst="rect">
            <a:avLst/>
          </a:prstGeom>
          <a:ln>
            <a:noFill/>
          </a:ln>
        </p:spPr>
      </p:pic>
      <p:sp>
        <p:nvSpPr>
          <p:cNvPr id="6" name="Metin kutusu 8"/>
          <p:cNvSpPr txBox="1">
            <a:spLocks noChangeArrowheads="1"/>
          </p:cNvSpPr>
          <p:nvPr/>
        </p:nvSpPr>
        <p:spPr bwMode="auto">
          <a:xfrm>
            <a:off x="6061075" y="4183063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  <p:sp>
        <p:nvSpPr>
          <p:cNvPr id="7" name="Metin kutusu 5"/>
          <p:cNvSpPr txBox="1">
            <a:spLocks noChangeArrowheads="1"/>
          </p:cNvSpPr>
          <p:nvPr/>
        </p:nvSpPr>
        <p:spPr bwMode="auto">
          <a:xfrm>
            <a:off x="1492250" y="1463675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8" name="Metin kutusu 6"/>
          <p:cNvSpPr txBox="1">
            <a:spLocks noChangeArrowheads="1"/>
          </p:cNvSpPr>
          <p:nvPr/>
        </p:nvSpPr>
        <p:spPr bwMode="auto">
          <a:xfrm>
            <a:off x="6013450" y="1463675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9" name="Metin kutusu 7"/>
          <p:cNvSpPr txBox="1">
            <a:spLocks noChangeArrowheads="1"/>
          </p:cNvSpPr>
          <p:nvPr/>
        </p:nvSpPr>
        <p:spPr bwMode="auto">
          <a:xfrm>
            <a:off x="1493838" y="4460875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457200" y="122400"/>
            <a:ext cx="8229240" cy="708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Summary</a:t>
            </a:r>
            <a:endParaRPr/>
          </a:p>
        </p:txBody>
      </p:sp>
      <p:sp>
        <p:nvSpPr>
          <p:cNvPr id="173" name="TextShape 2"/>
          <p:cNvSpPr txBox="1"/>
          <p:nvPr/>
        </p:nvSpPr>
        <p:spPr>
          <a:xfrm>
            <a:off x="457200" y="831240"/>
            <a:ext cx="8589600" cy="52945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Times New Roman"/>
              </a:rPr>
              <a:t>Analysed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 data set  is /</a:t>
            </a:r>
            <a:r>
              <a:rPr lang="en-US" sz="2400" dirty="0" err="1">
                <a:solidFill>
                  <a:srgbClr val="000000"/>
                </a:solidFill>
                <a:latin typeface="Times New Roman"/>
              </a:rPr>
              <a:t>MinimumBias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/Run2012D-PromptReco-v1/RECO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When it is filtered by </a:t>
            </a:r>
            <a:r>
              <a:rPr lang="en-US" sz="2400" dirty="0">
                <a:solidFill>
                  <a:srgbClr val="0000FF"/>
                </a:solidFill>
                <a:latin typeface="Times New Roman"/>
              </a:rPr>
              <a:t>HLT_Physics_v5 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 trigger, is </a:t>
            </a:r>
            <a:r>
              <a:rPr lang="en-US" sz="2400" dirty="0" err="1">
                <a:solidFill>
                  <a:srgbClr val="000000"/>
                </a:solidFill>
                <a:latin typeface="Times New Roman"/>
              </a:rPr>
              <a:t>applyed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/>
              </a:rPr>
              <a:t>prescaling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 factor is 8E3 for noise rate.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 When the data set is filtered by </a:t>
            </a:r>
            <a:r>
              <a:rPr lang="en-US" sz="2400" dirty="0">
                <a:solidFill>
                  <a:srgbClr val="0000FF"/>
                </a:solidFill>
                <a:latin typeface="Times New Roman"/>
              </a:rPr>
              <a:t>HLT_Zerobias_v7 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trigger, were </a:t>
            </a:r>
            <a:r>
              <a:rPr lang="en-US" sz="2400" dirty="0" err="1">
                <a:solidFill>
                  <a:srgbClr val="000000"/>
                </a:solidFill>
                <a:latin typeface="Times New Roman"/>
              </a:rPr>
              <a:t>applyed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/>
              </a:rPr>
              <a:t>prescaling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 factor was 1.5E6 for noise rate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tr-TR" sz="2400" dirty="0" smtClean="0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lang="tr-TR" sz="2400" dirty="0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tr-TR" sz="2400" dirty="0" err="1" smtClean="0">
                <a:solidFill>
                  <a:srgbClr val="000000"/>
                </a:solidFill>
                <a:latin typeface="Times New Roman"/>
              </a:rPr>
              <a:t>When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 data set is </a:t>
            </a:r>
            <a:r>
              <a:rPr lang="tr-TR" sz="2400" dirty="0" err="1" smtClean="0">
                <a:solidFill>
                  <a:srgbClr val="000000"/>
                </a:solidFill>
                <a:latin typeface="Times New Roman"/>
              </a:rPr>
              <a:t>analysing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, HLT_Physics_v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5 </a:t>
            </a:r>
            <a:r>
              <a:rPr lang="tr-TR" sz="2400" dirty="0" err="1" smtClean="0">
                <a:solidFill>
                  <a:srgbClr val="000000"/>
                </a:solidFill>
                <a:latin typeface="Times New Roman"/>
              </a:rPr>
              <a:t>trigger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Times New Roman"/>
              </a:rPr>
              <a:t>was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Times New Roman"/>
              </a:rPr>
              <a:t>excluded</a:t>
            </a:r>
            <a:r>
              <a:rPr lang="tr-TR" sz="2400" dirty="0" smtClean="0">
                <a:solidFill>
                  <a:srgbClr val="000000"/>
                </a:solidFill>
                <a:latin typeface="Times New Roman"/>
              </a:rPr>
              <a:t>. 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4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624B826-EE2E-43E3-9F75-8974B3D5C9A0}" type="slidenum">
              <a:rPr lang="tr-TR" sz="1200">
                <a:solidFill>
                  <a:srgbClr val="8B8B8B"/>
                </a:solidFill>
                <a:latin typeface="Calibri"/>
              </a:rPr>
              <a:t>15</a:t>
            </a:fld>
            <a:endParaRPr/>
          </a:p>
        </p:txBody>
      </p:sp>
      <p:sp>
        <p:nvSpPr>
          <p:cNvPr id="175" name="TextShape 4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457200" y="2954160"/>
            <a:ext cx="8229240" cy="9525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Back up</a:t>
            </a:r>
            <a:endParaRPr/>
          </a:p>
        </p:txBody>
      </p:sp>
      <p:sp>
        <p:nvSpPr>
          <p:cNvPr id="177" name="TextShape 2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17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60EE6B7-5ACF-435B-A636-B73EB3F88925}" type="slidenum">
              <a:rPr lang="tr-TR" sz="1200">
                <a:solidFill>
                  <a:srgbClr val="8B8B8B"/>
                </a:solidFill>
                <a:latin typeface="Calibri"/>
              </a:rPr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180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69A065A-340D-4A4F-AF0A-094B59E9CB52}" type="slidenum">
              <a:rPr lang="tr-TR" sz="1200">
                <a:solidFill>
                  <a:srgbClr val="8B8B8B"/>
                </a:solidFill>
                <a:latin typeface="Calibri"/>
              </a:rPr>
              <a:t>17</a:t>
            </a:fld>
            <a:endParaRPr/>
          </a:p>
        </p:txBody>
      </p:sp>
      <p:sp>
        <p:nvSpPr>
          <p:cNvPr id="181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New PMTs location in old data</a:t>
            </a:r>
            <a:endParaRPr/>
          </a:p>
        </p:txBody>
      </p:sp>
      <p:pic>
        <p:nvPicPr>
          <p:cNvPr id="18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20760" y="1635480"/>
            <a:ext cx="4431960" cy="3587400"/>
          </a:xfrm>
          <a:prstGeom prst="rect">
            <a:avLst/>
          </a:prstGeom>
          <a:ln>
            <a:noFill/>
          </a:ln>
        </p:spPr>
      </p:pic>
      <p:sp>
        <p:nvSpPr>
          <p:cNvPr id="183" name="CustomShape 4"/>
          <p:cNvSpPr/>
          <p:nvPr/>
        </p:nvSpPr>
        <p:spPr>
          <a:xfrm rot="1600800">
            <a:off x="5087880" y="3664800"/>
            <a:ext cx="595080" cy="285840"/>
          </a:xfrm>
          <a:prstGeom prst="rect">
            <a:avLst/>
          </a:prstGeom>
          <a:noFill/>
          <a:ln w="31680">
            <a:solidFill>
              <a:srgbClr val="FF0000"/>
            </a:solidFill>
            <a:miter/>
          </a:ln>
        </p:spPr>
      </p:sp>
      <p:sp>
        <p:nvSpPr>
          <p:cNvPr id="184" name="CustomShape 5"/>
          <p:cNvSpPr/>
          <p:nvPr/>
        </p:nvSpPr>
        <p:spPr>
          <a:xfrm>
            <a:off x="2382840" y="6000840"/>
            <a:ext cx="3684960" cy="638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Calibri"/>
              </a:rPr>
              <a:t>24 New PMTs are at HF-(</a:t>
            </a:r>
            <a:r>
              <a:rPr lang="tr-TR">
                <a:solidFill>
                  <a:srgbClr val="000000"/>
                </a:solidFill>
                <a:latin typeface="Calibri"/>
              </a:rPr>
              <a:t>iφ </a:t>
            </a:r>
            <a:r>
              <a:rPr lang="tr-TR">
                <a:solidFill>
                  <a:srgbClr val="FF0000"/>
                </a:solidFill>
                <a:latin typeface="Calibri"/>
              </a:rPr>
              <a:t>=43)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17B96A-11A9-44AB-A8C4-198C5CF0A288}" type="datetime1">
              <a:rPr lang="tr-TR" smtClean="0"/>
              <a:t>26.2.2015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712AC8-92C4-E046-940E-459D597AEADB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CustomShape 3"/>
          <p:cNvSpPr>
            <a:spLocks noChangeArrowheads="1"/>
          </p:cNvSpPr>
          <p:nvPr/>
        </p:nvSpPr>
        <p:spPr bwMode="auto">
          <a:xfrm>
            <a:off x="457200" y="2355850"/>
            <a:ext cx="8228013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Following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results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were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obtained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using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tr-TR" altLang="tr-TR" dirty="0"/>
          </a:p>
          <a:p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/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MinimumBias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/Run2012D-PromptReco-v1/RECO data set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and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it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was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filtred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tr-TR" sz="2400" dirty="0" err="1">
                <a:solidFill>
                  <a:srgbClr val="000000"/>
                </a:solidFill>
                <a:latin typeface="Calibri" pitchFamily="34" charset="0"/>
              </a:rPr>
              <a:t>by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 "</a:t>
            </a:r>
            <a:r>
              <a:rPr lang="tr-TR" altLang="tr-TR" sz="2400" dirty="0">
                <a:solidFill>
                  <a:srgbClr val="FF0000"/>
                </a:solidFill>
                <a:latin typeface="Calibri" pitchFamily="34" charset="0"/>
              </a:rPr>
              <a:t>HLT_ZeroBias_v7</a:t>
            </a:r>
            <a:r>
              <a:rPr lang="tr-TR" altLang="tr-TR" sz="2400" dirty="0">
                <a:solidFill>
                  <a:srgbClr val="000000"/>
                </a:solidFill>
                <a:latin typeface="Calibri" pitchFamily="34" charset="0"/>
              </a:rPr>
              <a:t>"</a:t>
            </a:r>
            <a:endParaRPr lang="tr-TR" altLang="tr-TR" dirty="0"/>
          </a:p>
        </p:txBody>
      </p:sp>
    </p:spTree>
    <p:extLst>
      <p:ext uri="{BB962C8B-B14F-4D97-AF65-F5344CB8AC3E}">
        <p14:creationId xmlns:p14="http://schemas.microsoft.com/office/powerpoint/2010/main" val="35167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amet\Desktop\MinimumBias-Run2012D-PromptReco-v1-RECO_HLT_ZeroBias_v7_NewRunTimetxt\PMThitsEnergyRate_iphi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2" y="1700808"/>
            <a:ext cx="4344008" cy="314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amet\Desktop\MinimumBias-Run2012D-PromptReco-v1-RECO_HLT_ZeroBias_v7_NewRunTimetxt\PMThitsEnergyRate_iphi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094" y="1700808"/>
            <a:ext cx="4344008" cy="314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>
            <a:spLocks noChangeArrowheads="1"/>
          </p:cNvSpPr>
          <p:nvPr/>
        </p:nvSpPr>
        <p:spPr bwMode="auto">
          <a:xfrm>
            <a:off x="1547664" y="2951596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  <p:sp>
        <p:nvSpPr>
          <p:cNvPr id="9" name="Metin kutusu 8"/>
          <p:cNvSpPr txBox="1">
            <a:spLocks noChangeArrowheads="1"/>
          </p:cNvSpPr>
          <p:nvPr/>
        </p:nvSpPr>
        <p:spPr bwMode="auto">
          <a:xfrm>
            <a:off x="5796136" y="2951596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</p:spTree>
    <p:extLst>
      <p:ext uri="{BB962C8B-B14F-4D97-AF65-F5344CB8AC3E}">
        <p14:creationId xmlns:p14="http://schemas.microsoft.com/office/powerpoint/2010/main" val="32522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123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C3B7E5C-290C-4745-943C-86DBDFD4541F}" type="slidenum">
              <a:rPr lang="tr-TR" sz="1200">
                <a:solidFill>
                  <a:srgbClr val="8B8B8B"/>
                </a:solidFill>
                <a:latin typeface="Calibri"/>
              </a:rPr>
              <a:t>2</a:t>
            </a:fld>
            <a:endParaRPr/>
          </a:p>
        </p:txBody>
      </p:sp>
      <p:sp>
        <p:nvSpPr>
          <p:cNvPr id="124" name="CustomShape 3"/>
          <p:cNvSpPr/>
          <p:nvPr/>
        </p:nvSpPr>
        <p:spPr>
          <a:xfrm>
            <a:off x="457200" y="2355840"/>
            <a:ext cx="8227800" cy="1185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it was filtred by "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HLT_ZeroBias_v7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"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ustomShape 1"/>
          <p:cNvSpPr>
            <a:spLocks noChangeArrowheads="1"/>
          </p:cNvSpPr>
          <p:nvPr/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sz="1200">
                <a:solidFill>
                  <a:srgbClr val="8B8B8B"/>
                </a:solidFill>
                <a:latin typeface="Calibri" pitchFamily="34" charset="0"/>
              </a:rPr>
              <a:t>17.02.15</a:t>
            </a:r>
            <a:endParaRPr lang="tr-TR" altLang="tr-TR"/>
          </a:p>
        </p:txBody>
      </p:sp>
      <p:sp>
        <p:nvSpPr>
          <p:cNvPr id="12291" name="CustomShape 2"/>
          <p:cNvSpPr>
            <a:spLocks noChangeArrowheads="1"/>
          </p:cNvSpPr>
          <p:nvPr/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/>
            <a:fld id="{4A0D9BE2-67B8-4E02-8B0F-ECF7A88CE038}" type="slidenum">
              <a:rPr lang="tr-TR" altLang="tr-TR" sz="1200">
                <a:solidFill>
                  <a:srgbClr val="8B8B8B"/>
                </a:solidFill>
                <a:latin typeface="Calibri" pitchFamily="34" charset="0"/>
              </a:rPr>
              <a:pPr algn="r"/>
              <a:t>20</a:t>
            </a:fld>
            <a:endParaRPr lang="tr-TR" altLang="tr-TR"/>
          </a:p>
        </p:txBody>
      </p:sp>
      <p:sp>
        <p:nvSpPr>
          <p:cNvPr id="12292" name="CustomShape 3"/>
          <p:cNvSpPr>
            <a:spLocks noChangeArrowheads="1"/>
          </p:cNvSpPr>
          <p:nvPr/>
        </p:nvSpPr>
        <p:spPr bwMode="auto">
          <a:xfrm>
            <a:off x="457200" y="2355850"/>
            <a:ext cx="8228013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sz="2400">
                <a:solidFill>
                  <a:srgbClr val="000000"/>
                </a:solidFill>
                <a:latin typeface="Calibri" pitchFamily="34" charset="0"/>
              </a:rPr>
              <a:t>Following results were obtained using </a:t>
            </a:r>
            <a:endParaRPr lang="tr-TR" altLang="tr-TR"/>
          </a:p>
          <a:p>
            <a:r>
              <a:rPr lang="tr-TR" altLang="tr-TR" sz="2400">
                <a:solidFill>
                  <a:srgbClr val="000000"/>
                </a:solidFill>
                <a:latin typeface="Calibri" pitchFamily="34" charset="0"/>
              </a:rPr>
              <a:t>/MinimumBias/Run2012D-PromptReco-v1/RECO data set and it was filtred by "</a:t>
            </a:r>
            <a:r>
              <a:rPr lang="tr-TR" altLang="tr-TR" sz="2400">
                <a:solidFill>
                  <a:srgbClr val="FF0000"/>
                </a:solidFill>
                <a:latin typeface="Calibri" pitchFamily="34" charset="0"/>
              </a:rPr>
              <a:t>HLT_Physics_v5</a:t>
            </a:r>
            <a:r>
              <a:rPr lang="tr-TR" altLang="tr-TR" sz="2400">
                <a:solidFill>
                  <a:srgbClr val="000000"/>
                </a:solidFill>
                <a:latin typeface="Calibri" pitchFamily="34" charset="0"/>
              </a:rPr>
              <a:t>"</a:t>
            </a:r>
            <a:endParaRPr lang="tr-TR" altLang="tr-TR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98AA9E-F287-4CDE-9AD4-3BC163F3B6C9}" type="datetime1">
              <a:rPr lang="tr-TR" smtClean="0"/>
              <a:t>26.2.2015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712AC8-92C4-E046-940E-459D597AEA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291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met\Desktop\MinimumBias-Run2012D-PromptReco-v1-RECO_HLT_Physics_v5_NewRunTimetxt\PMThitsEnergyRate_iphi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3853"/>
            <a:ext cx="4536504" cy="328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amet\Desktop\MinimumBias-Run2012D-PromptReco-v1-RECO_HLT_Physics_v5_NewRunTimetxt\PMThitsEnergyRate_iphi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29254"/>
            <a:ext cx="4825207" cy="349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>
            <a:spLocks noChangeArrowheads="1"/>
          </p:cNvSpPr>
          <p:nvPr/>
        </p:nvSpPr>
        <p:spPr bwMode="auto">
          <a:xfrm>
            <a:off x="1475656" y="2708920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  <p:sp>
        <p:nvSpPr>
          <p:cNvPr id="9" name="Metin kutusu 8"/>
          <p:cNvSpPr txBox="1">
            <a:spLocks noChangeArrowheads="1"/>
          </p:cNvSpPr>
          <p:nvPr/>
        </p:nvSpPr>
        <p:spPr bwMode="auto">
          <a:xfrm>
            <a:off x="5796136" y="2708919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</p:spTree>
    <p:extLst>
      <p:ext uri="{BB962C8B-B14F-4D97-AF65-F5344CB8AC3E}">
        <p14:creationId xmlns:p14="http://schemas.microsoft.com/office/powerpoint/2010/main" val="40490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et\Desktop\MinimumBias-Run2012D-PromptReco-v1-RECO_HLT_ZeroBias_v7_NewRunTimetxt\EnergyRate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529208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2"/>
          <p:cNvSpPr>
            <a:spLocks noChangeArrowheads="1"/>
          </p:cNvSpPr>
          <p:nvPr/>
        </p:nvSpPr>
        <p:spPr bwMode="auto">
          <a:xfrm>
            <a:off x="5292080" y="853829"/>
            <a:ext cx="40354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altLang="tr-TR" dirty="0">
                <a:solidFill>
                  <a:srgbClr val="FF0000"/>
                </a:solidFill>
              </a:rPr>
              <a:t>T [sec] </a:t>
            </a:r>
            <a:r>
              <a:rPr lang="en-US" altLang="tr-TR" dirty="0"/>
              <a:t>=</a:t>
            </a:r>
            <a:r>
              <a:rPr lang="en-US" altLang="tr-TR" dirty="0" err="1"/>
              <a:t>integratedLumi</a:t>
            </a:r>
            <a:r>
              <a:rPr lang="en-US" altLang="tr-TR" dirty="0"/>
              <a:t>/L(average)</a:t>
            </a:r>
            <a:br>
              <a:rPr lang="en-US" altLang="tr-TR" dirty="0"/>
            </a:br>
            <a:endParaRPr lang="tr-TR" altLang="tr-TR" dirty="0"/>
          </a:p>
          <a:p>
            <a:r>
              <a:rPr lang="en-US" altLang="tr-TR" dirty="0">
                <a:solidFill>
                  <a:srgbClr val="FF0000"/>
                </a:solidFill>
              </a:rPr>
              <a:t>Rate</a:t>
            </a:r>
            <a:r>
              <a:rPr lang="en-US" altLang="tr-TR" dirty="0"/>
              <a:t> = N/T</a:t>
            </a:r>
            <a:r>
              <a:rPr lang="tr-TR" altLang="tr-TR" dirty="0"/>
              <a:t> * </a:t>
            </a:r>
            <a:r>
              <a:rPr lang="en-US" altLang="tr-TR" dirty="0" smtClean="0"/>
              <a:t>1.5E6</a:t>
            </a:r>
            <a:r>
              <a:rPr lang="tr-TR" altLang="tr-TR" dirty="0" smtClean="0"/>
              <a:t> </a:t>
            </a:r>
            <a:r>
              <a:rPr lang="en-US" altLang="tr-TR" dirty="0"/>
              <a:t>[Hz]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>
                <a:solidFill>
                  <a:srgbClr val="FF0000"/>
                </a:solidFill>
              </a:rPr>
              <a:t>N</a:t>
            </a:r>
            <a:r>
              <a:rPr lang="tr-TR" altLang="tr-TR" dirty="0"/>
              <a:t>:</a:t>
            </a:r>
            <a:r>
              <a:rPr lang="en-US" altLang="tr-TR" dirty="0"/>
              <a:t> </a:t>
            </a:r>
            <a:r>
              <a:rPr lang="tr-TR" altLang="tr-TR" dirty="0"/>
              <a:t>PMT </a:t>
            </a:r>
            <a:r>
              <a:rPr lang="tr-TR" altLang="tr-TR" dirty="0" err="1"/>
              <a:t>hits</a:t>
            </a:r>
            <a:r>
              <a:rPr lang="tr-TR" altLang="tr-TR" dirty="0"/>
              <a:t> </a:t>
            </a:r>
            <a:r>
              <a:rPr lang="tr-TR" altLang="tr-TR" dirty="0" err="1"/>
              <a:t>Events</a:t>
            </a:r>
            <a:r>
              <a:rPr lang="tr-TR" altLang="tr-TR" dirty="0"/>
              <a:t> (</a:t>
            </a:r>
            <a:r>
              <a:rPr lang="en-US" altLang="tr-TR" dirty="0"/>
              <a:t>noise events</a:t>
            </a:r>
            <a:r>
              <a:rPr lang="tr-TR" altLang="tr-TR" dirty="0"/>
              <a:t>)</a:t>
            </a:r>
            <a:r>
              <a:rPr lang="en-US" altLang="tr-TR" dirty="0"/>
              <a:t> </a:t>
            </a:r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r>
              <a:rPr lang="tr-TR" altLang="tr-TR" dirty="0"/>
              <a:t>HLT_ZeroBias_v7</a:t>
            </a:r>
          </a:p>
          <a:p>
            <a:r>
              <a:rPr lang="en-US" altLang="tr-TR" dirty="0"/>
              <a:t>The total persecuting factor is </a:t>
            </a:r>
            <a:endParaRPr lang="tr-TR" altLang="tr-TR" dirty="0"/>
          </a:p>
          <a:p>
            <a:r>
              <a:rPr lang="en-US" altLang="tr-TR" dirty="0"/>
              <a:t>10,000 (L1) * 150 (HLT) = 1.5</a:t>
            </a:r>
            <a:r>
              <a:rPr lang="tr-TR" altLang="tr-TR" dirty="0"/>
              <a:t>E</a:t>
            </a:r>
            <a:r>
              <a:rPr lang="en-US" altLang="tr-TR" dirty="0"/>
              <a:t>6</a:t>
            </a:r>
            <a:endParaRPr lang="tr-TR" altLang="tr-TR" dirty="0"/>
          </a:p>
          <a:p>
            <a:endParaRPr lang="tr-TR" altLang="tr-TR" dirty="0"/>
          </a:p>
        </p:txBody>
      </p:sp>
    </p:spTree>
    <p:extLst>
      <p:ext uri="{BB962C8B-B14F-4D97-AF65-F5344CB8AC3E}">
        <p14:creationId xmlns:p14="http://schemas.microsoft.com/office/powerpoint/2010/main" val="125309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6"/>
          <p:cNvSpPr>
            <a:spLocks noChangeArrowheads="1"/>
          </p:cNvSpPr>
          <p:nvPr/>
        </p:nvSpPr>
        <p:spPr bwMode="auto">
          <a:xfrm>
            <a:off x="5062538" y="836613"/>
            <a:ext cx="40354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altLang="tr-TR" dirty="0">
                <a:solidFill>
                  <a:srgbClr val="FF0000"/>
                </a:solidFill>
              </a:rPr>
              <a:t>T [sec] </a:t>
            </a:r>
            <a:r>
              <a:rPr lang="en-US" altLang="tr-TR" dirty="0"/>
              <a:t>=</a:t>
            </a:r>
            <a:r>
              <a:rPr lang="en-US" altLang="tr-TR" dirty="0" err="1"/>
              <a:t>integratedLumi</a:t>
            </a:r>
            <a:r>
              <a:rPr lang="en-US" altLang="tr-TR" dirty="0"/>
              <a:t>/L(average)</a:t>
            </a:r>
            <a:br>
              <a:rPr lang="en-US" altLang="tr-TR" dirty="0"/>
            </a:br>
            <a:endParaRPr lang="tr-TR" altLang="tr-TR" dirty="0"/>
          </a:p>
          <a:p>
            <a:r>
              <a:rPr lang="en-US" altLang="tr-TR" dirty="0">
                <a:solidFill>
                  <a:srgbClr val="FF0000"/>
                </a:solidFill>
              </a:rPr>
              <a:t>Rate</a:t>
            </a:r>
            <a:r>
              <a:rPr lang="en-US" altLang="tr-TR" dirty="0"/>
              <a:t> = N/T</a:t>
            </a:r>
            <a:r>
              <a:rPr lang="tr-TR" altLang="tr-TR" dirty="0"/>
              <a:t> * </a:t>
            </a:r>
            <a:r>
              <a:rPr lang="en-US" altLang="tr-TR" dirty="0"/>
              <a:t>1.5E6</a:t>
            </a:r>
            <a:r>
              <a:rPr lang="tr-TR" altLang="tr-TR" dirty="0"/>
              <a:t> </a:t>
            </a:r>
            <a:r>
              <a:rPr lang="tr-TR" altLang="tr-TR" dirty="0" smtClean="0"/>
              <a:t> </a:t>
            </a:r>
            <a:r>
              <a:rPr lang="en-US" altLang="tr-TR" dirty="0"/>
              <a:t>[Hz]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>
                <a:solidFill>
                  <a:srgbClr val="FF0000"/>
                </a:solidFill>
              </a:rPr>
              <a:t>N</a:t>
            </a:r>
            <a:r>
              <a:rPr lang="tr-TR" altLang="tr-TR" dirty="0"/>
              <a:t>:</a:t>
            </a:r>
            <a:r>
              <a:rPr lang="en-US" altLang="tr-TR" dirty="0"/>
              <a:t> </a:t>
            </a:r>
            <a:r>
              <a:rPr lang="tr-TR" altLang="tr-TR" dirty="0"/>
              <a:t>PMT </a:t>
            </a:r>
            <a:r>
              <a:rPr lang="tr-TR" altLang="tr-TR" dirty="0" err="1"/>
              <a:t>hits</a:t>
            </a:r>
            <a:r>
              <a:rPr lang="tr-TR" altLang="tr-TR" dirty="0"/>
              <a:t> </a:t>
            </a:r>
            <a:r>
              <a:rPr lang="tr-TR" altLang="tr-TR" dirty="0" err="1"/>
              <a:t>Events</a:t>
            </a:r>
            <a:r>
              <a:rPr lang="tr-TR" altLang="tr-TR" dirty="0"/>
              <a:t> (</a:t>
            </a:r>
            <a:r>
              <a:rPr lang="en-US" altLang="tr-TR" dirty="0"/>
              <a:t>noise events</a:t>
            </a:r>
            <a:r>
              <a:rPr lang="tr-TR" altLang="tr-TR" dirty="0"/>
              <a:t>)</a:t>
            </a:r>
            <a:r>
              <a:rPr lang="en-US" altLang="tr-TR" dirty="0"/>
              <a:t> </a:t>
            </a:r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r>
              <a:rPr lang="tr-TR" altLang="tr-TR" dirty="0"/>
              <a:t>HLT_ZeroBias_v7</a:t>
            </a:r>
          </a:p>
          <a:p>
            <a:r>
              <a:rPr lang="en-US" altLang="tr-TR" dirty="0"/>
              <a:t>The total persecuting factor is </a:t>
            </a:r>
            <a:endParaRPr lang="tr-TR" altLang="tr-TR" dirty="0"/>
          </a:p>
          <a:p>
            <a:r>
              <a:rPr lang="en-US" altLang="tr-TR" dirty="0"/>
              <a:t>10,000 (L1) * 150 (HLT) = 1.5</a:t>
            </a:r>
            <a:r>
              <a:rPr lang="tr-TR" altLang="tr-TR" dirty="0"/>
              <a:t>E</a:t>
            </a:r>
            <a:r>
              <a:rPr lang="en-US" altLang="tr-TR" dirty="0"/>
              <a:t>6</a:t>
            </a:r>
            <a:endParaRPr lang="tr-TR" altLang="tr-TR" dirty="0"/>
          </a:p>
          <a:p>
            <a:endParaRPr lang="tr-TR" altLang="tr-TR" dirty="0"/>
          </a:p>
        </p:txBody>
      </p:sp>
      <p:pic>
        <p:nvPicPr>
          <p:cNvPr id="1027" name="Picture 3" descr="C:\Users\samet\Desktop\MinimumBias-Run2012D-PromptReco-v1-RECO_HLT_ZeroBias_v7_NewRunTimetxt\PMThitEnergyRate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5062538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dörtgen 2"/>
          <p:cNvSpPr>
            <a:spLocks noChangeArrowheads="1"/>
          </p:cNvSpPr>
          <p:nvPr/>
        </p:nvSpPr>
        <p:spPr bwMode="auto">
          <a:xfrm>
            <a:off x="5062538" y="836613"/>
            <a:ext cx="40354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altLang="tr-TR" dirty="0">
                <a:solidFill>
                  <a:srgbClr val="FF0000"/>
                </a:solidFill>
              </a:rPr>
              <a:t>T [sec] </a:t>
            </a:r>
            <a:r>
              <a:rPr lang="en-US" altLang="tr-TR" dirty="0"/>
              <a:t>=</a:t>
            </a:r>
            <a:r>
              <a:rPr lang="en-US" altLang="tr-TR" dirty="0" err="1"/>
              <a:t>integratedLumi</a:t>
            </a:r>
            <a:r>
              <a:rPr lang="en-US" altLang="tr-TR" dirty="0"/>
              <a:t>/L(average)</a:t>
            </a:r>
            <a:br>
              <a:rPr lang="en-US" altLang="tr-TR" dirty="0"/>
            </a:br>
            <a:endParaRPr lang="tr-TR" altLang="tr-TR" dirty="0"/>
          </a:p>
          <a:p>
            <a:r>
              <a:rPr lang="en-US" altLang="tr-TR" dirty="0">
                <a:solidFill>
                  <a:srgbClr val="FF0000"/>
                </a:solidFill>
              </a:rPr>
              <a:t>Rate</a:t>
            </a:r>
            <a:r>
              <a:rPr lang="en-US" altLang="tr-TR" dirty="0"/>
              <a:t> = N/T</a:t>
            </a:r>
            <a:r>
              <a:rPr lang="tr-TR" altLang="tr-TR" dirty="0"/>
              <a:t> * </a:t>
            </a:r>
            <a:r>
              <a:rPr lang="en-US" altLang="tr-TR" dirty="0"/>
              <a:t>1.5E6</a:t>
            </a:r>
            <a:r>
              <a:rPr lang="tr-TR" altLang="tr-TR" dirty="0"/>
              <a:t> * 72 </a:t>
            </a:r>
            <a:r>
              <a:rPr lang="en-US" altLang="tr-TR" dirty="0"/>
              <a:t>[Hz]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>
                <a:solidFill>
                  <a:srgbClr val="FF0000"/>
                </a:solidFill>
              </a:rPr>
              <a:t>N</a:t>
            </a:r>
            <a:r>
              <a:rPr lang="tr-TR" altLang="tr-TR" dirty="0"/>
              <a:t>:</a:t>
            </a:r>
            <a:r>
              <a:rPr lang="en-US" altLang="tr-TR" dirty="0"/>
              <a:t> </a:t>
            </a:r>
            <a:r>
              <a:rPr lang="tr-TR" altLang="tr-TR" dirty="0"/>
              <a:t>PMT </a:t>
            </a:r>
            <a:r>
              <a:rPr lang="tr-TR" altLang="tr-TR" dirty="0" err="1"/>
              <a:t>hits</a:t>
            </a:r>
            <a:r>
              <a:rPr lang="tr-TR" altLang="tr-TR" dirty="0"/>
              <a:t> </a:t>
            </a:r>
            <a:r>
              <a:rPr lang="tr-TR" altLang="tr-TR" dirty="0" err="1"/>
              <a:t>Events</a:t>
            </a:r>
            <a:r>
              <a:rPr lang="tr-TR" altLang="tr-TR" dirty="0"/>
              <a:t> (</a:t>
            </a:r>
            <a:r>
              <a:rPr lang="en-US" altLang="tr-TR" dirty="0"/>
              <a:t>noise events</a:t>
            </a:r>
            <a:r>
              <a:rPr lang="tr-TR" altLang="tr-TR" dirty="0"/>
              <a:t>)</a:t>
            </a:r>
            <a:r>
              <a:rPr lang="en-US" altLang="tr-TR" dirty="0"/>
              <a:t> </a:t>
            </a:r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endParaRPr lang="tr-TR" altLang="tr-TR" dirty="0"/>
          </a:p>
          <a:p>
            <a:r>
              <a:rPr lang="tr-TR" altLang="tr-TR" dirty="0"/>
              <a:t>HLT_ZeroBias_v7</a:t>
            </a:r>
          </a:p>
          <a:p>
            <a:r>
              <a:rPr lang="en-US" altLang="tr-TR" dirty="0"/>
              <a:t>The total persecuting factor is </a:t>
            </a:r>
            <a:endParaRPr lang="tr-TR" altLang="tr-TR" dirty="0"/>
          </a:p>
          <a:p>
            <a:r>
              <a:rPr lang="en-US" altLang="tr-TR" dirty="0"/>
              <a:t>10,000 (L1) * 150 (HLT) = 1.5</a:t>
            </a:r>
            <a:r>
              <a:rPr lang="tr-TR" altLang="tr-TR" dirty="0"/>
              <a:t>E</a:t>
            </a:r>
            <a:r>
              <a:rPr lang="en-US" altLang="tr-TR" dirty="0"/>
              <a:t>6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/>
              <a:t>72 is </a:t>
            </a:r>
            <a:r>
              <a:rPr lang="tr-TR" altLang="tr-TR" dirty="0" err="1"/>
              <a:t>number</a:t>
            </a:r>
            <a:r>
              <a:rPr lang="tr-TR" altLang="tr-TR" dirty="0"/>
              <a:t> of </a:t>
            </a:r>
            <a:r>
              <a:rPr lang="tr-TR" altLang="tr-TR" dirty="0" err="1"/>
              <a:t>wedges</a:t>
            </a:r>
            <a:r>
              <a:rPr lang="tr-TR" altLang="tr-TR" dirty="0"/>
              <a:t> in </a:t>
            </a:r>
            <a:r>
              <a:rPr lang="tr-TR" altLang="tr-TR" dirty="0" err="1"/>
              <a:t>the</a:t>
            </a:r>
            <a:r>
              <a:rPr lang="tr-TR" altLang="tr-TR" dirty="0"/>
              <a:t> HF.</a:t>
            </a:r>
            <a:endParaRPr lang="en-US" altLang="tr-TR" dirty="0"/>
          </a:p>
        </p:txBody>
      </p:sp>
      <p:pic>
        <p:nvPicPr>
          <p:cNvPr id="3074" name="Picture 2" descr="C:\Users\samet\Desktop\MinimumBias-Run2012D-PromptReco-v1-RECO_HLT_ZeroBias_v7_NewRunTimetxt\PMThitsEnergyRate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575"/>
            <a:ext cx="4427984" cy="303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met\Desktop\MinimumBias-Run2012D-PromptReco-v1-RECO_HLT_ZeroBias_v7_NewRunTimetxt\PMThitsEnergyRate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7009"/>
            <a:ext cx="4427984" cy="274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5"/>
          <p:cNvSpPr txBox="1">
            <a:spLocks noChangeArrowheads="1"/>
          </p:cNvSpPr>
          <p:nvPr/>
        </p:nvSpPr>
        <p:spPr bwMode="auto">
          <a:xfrm>
            <a:off x="1403648" y="1473706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10" name="Metin kutusu 6"/>
          <p:cNvSpPr txBox="1">
            <a:spLocks noChangeArrowheads="1"/>
          </p:cNvSpPr>
          <p:nvPr/>
        </p:nvSpPr>
        <p:spPr bwMode="auto">
          <a:xfrm>
            <a:off x="1691680" y="4827140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57200" y="6356520"/>
            <a:ext cx="2131560" cy="36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140" name="CustomShape 2"/>
          <p:cNvSpPr/>
          <p:nvPr/>
        </p:nvSpPr>
        <p:spPr>
          <a:xfrm>
            <a:off x="6553080" y="6356520"/>
            <a:ext cx="2131560" cy="36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92B8EB84-FCFC-4113-B64C-5285686BC007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/>
          </a:p>
        </p:txBody>
      </p:sp>
      <p:sp>
        <p:nvSpPr>
          <p:cNvPr id="141" name="CustomShape 3"/>
          <p:cNvSpPr/>
          <p:nvPr/>
        </p:nvSpPr>
        <p:spPr>
          <a:xfrm>
            <a:off x="457200" y="2355840"/>
            <a:ext cx="8227800" cy="1185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it was filtred by "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HLT_Physics_v5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"</a:t>
            </a:r>
            <a:endParaRPr/>
          </a:p>
        </p:txBody>
      </p:sp>
      <p:sp>
        <p:nvSpPr>
          <p:cNvPr id="142" name="TextShape 4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</a:rPr>
              <a:t>26.02.15</a:t>
            </a:r>
            <a:endParaRPr/>
          </a:p>
        </p:txBody>
      </p:sp>
      <p:sp>
        <p:nvSpPr>
          <p:cNvPr id="143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06EFB69-5706-45E8-B1AC-9686972304DE}" type="slidenum">
              <a:rPr lang="tr-TR" sz="1200">
                <a:solidFill>
                  <a:srgbClr val="8B8B8B"/>
                </a:solidFill>
                <a:latin typeface="Calibri"/>
              </a:rPr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Resim 15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92960"/>
            <a:ext cx="4932040" cy="6114600"/>
          </a:xfrm>
          <a:prstGeom prst="rect">
            <a:avLst/>
          </a:prstGeom>
          <a:ln>
            <a:noFill/>
          </a:ln>
        </p:spPr>
      </p:pic>
      <p:sp>
        <p:nvSpPr>
          <p:cNvPr id="3" name="Dikdörtgen 4"/>
          <p:cNvSpPr>
            <a:spLocks noChangeArrowheads="1"/>
          </p:cNvSpPr>
          <p:nvPr/>
        </p:nvSpPr>
        <p:spPr bwMode="auto">
          <a:xfrm>
            <a:off x="5292725" y="836613"/>
            <a:ext cx="380523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altLang="tr-TR" dirty="0">
                <a:solidFill>
                  <a:srgbClr val="FF0000"/>
                </a:solidFill>
              </a:rPr>
              <a:t>T [sec] </a:t>
            </a:r>
            <a:r>
              <a:rPr lang="en-US" altLang="tr-TR" dirty="0"/>
              <a:t>=</a:t>
            </a:r>
            <a:r>
              <a:rPr lang="en-US" altLang="tr-TR" dirty="0" err="1"/>
              <a:t>integratedLumi</a:t>
            </a:r>
            <a:r>
              <a:rPr lang="en-US" altLang="tr-TR" dirty="0"/>
              <a:t>/L(average)</a:t>
            </a:r>
            <a:br>
              <a:rPr lang="en-US" altLang="tr-TR" dirty="0"/>
            </a:br>
            <a:endParaRPr lang="tr-TR" altLang="tr-TR" dirty="0">
              <a:solidFill>
                <a:srgbClr val="FF0000"/>
              </a:solidFill>
            </a:endParaRPr>
          </a:p>
          <a:p>
            <a:r>
              <a:rPr lang="en-US" altLang="tr-TR" dirty="0">
                <a:solidFill>
                  <a:srgbClr val="FF0000"/>
                </a:solidFill>
              </a:rPr>
              <a:t>Rate </a:t>
            </a:r>
            <a:r>
              <a:rPr lang="en-US" altLang="tr-TR" dirty="0"/>
              <a:t>= N/T</a:t>
            </a:r>
            <a:r>
              <a:rPr lang="tr-TR" altLang="tr-TR" dirty="0"/>
              <a:t> * </a:t>
            </a:r>
            <a:r>
              <a:rPr lang="tr-TR" altLang="tr-TR" dirty="0" smtClean="0"/>
              <a:t>8E3</a:t>
            </a:r>
            <a:r>
              <a:rPr lang="en-US" altLang="tr-TR" dirty="0"/>
              <a:t>  [Hz]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>
                <a:solidFill>
                  <a:srgbClr val="FF0000"/>
                </a:solidFill>
              </a:rPr>
              <a:t>N</a:t>
            </a:r>
            <a:r>
              <a:rPr lang="tr-TR" altLang="tr-TR" dirty="0"/>
              <a:t>:</a:t>
            </a:r>
            <a:r>
              <a:rPr lang="en-US" altLang="tr-TR" dirty="0"/>
              <a:t> </a:t>
            </a:r>
            <a:r>
              <a:rPr lang="tr-TR" altLang="tr-TR" dirty="0"/>
              <a:t>PMT </a:t>
            </a:r>
            <a:r>
              <a:rPr lang="tr-TR" altLang="tr-TR" dirty="0" err="1"/>
              <a:t>hits</a:t>
            </a:r>
            <a:r>
              <a:rPr lang="tr-TR" altLang="tr-TR" dirty="0"/>
              <a:t> </a:t>
            </a:r>
            <a:r>
              <a:rPr lang="tr-TR" altLang="tr-TR" dirty="0" err="1"/>
              <a:t>Events</a:t>
            </a:r>
            <a:r>
              <a:rPr lang="tr-TR" altLang="tr-TR" dirty="0"/>
              <a:t> (</a:t>
            </a:r>
            <a:r>
              <a:rPr lang="en-US" altLang="tr-TR" dirty="0"/>
              <a:t>noise events</a:t>
            </a:r>
            <a:r>
              <a:rPr lang="tr-TR" altLang="tr-TR" dirty="0"/>
              <a:t>)</a:t>
            </a:r>
            <a:r>
              <a:rPr lang="en-US" altLang="tr-TR" dirty="0"/>
              <a:t> </a:t>
            </a:r>
            <a:endParaRPr lang="tr-TR" altLang="tr-TR" dirty="0"/>
          </a:p>
          <a:p>
            <a:endParaRPr lang="tr-TR" altLang="tr-TR" dirty="0" smtClean="0"/>
          </a:p>
          <a:p>
            <a:endParaRPr lang="tr-TR" altLang="tr-TR" dirty="0"/>
          </a:p>
          <a:p>
            <a:endParaRPr lang="tr-TR" altLang="tr-TR" dirty="0" smtClean="0"/>
          </a:p>
          <a:p>
            <a:endParaRPr lang="tr-TR" altLang="tr-TR" dirty="0"/>
          </a:p>
          <a:p>
            <a:r>
              <a:rPr lang="tr-TR" altLang="tr-TR" dirty="0"/>
              <a:t> </a:t>
            </a:r>
          </a:p>
          <a:p>
            <a:r>
              <a:rPr lang="en-US" altLang="tr-TR" dirty="0"/>
              <a:t>HLT_Physics_V5  had the </a:t>
            </a:r>
            <a:r>
              <a:rPr lang="en-US" altLang="tr-TR" dirty="0" err="1"/>
              <a:t>perscaling</a:t>
            </a:r>
            <a:r>
              <a:rPr lang="en-US" altLang="tr-TR" dirty="0"/>
              <a:t> factor of 8e3.</a:t>
            </a:r>
            <a:endParaRPr lang="tr-TR" altLang="tr-TR" dirty="0"/>
          </a:p>
          <a:p>
            <a:endParaRPr lang="tr-TR" alt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5"/>
          <p:cNvSpPr>
            <a:spLocks noChangeArrowheads="1"/>
          </p:cNvSpPr>
          <p:nvPr/>
        </p:nvSpPr>
        <p:spPr bwMode="auto">
          <a:xfrm>
            <a:off x="5292725" y="836613"/>
            <a:ext cx="380523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altLang="tr-TR" dirty="0">
                <a:solidFill>
                  <a:srgbClr val="FF0000"/>
                </a:solidFill>
              </a:rPr>
              <a:t>T [sec] </a:t>
            </a:r>
            <a:r>
              <a:rPr lang="en-US" altLang="tr-TR" dirty="0"/>
              <a:t>=</a:t>
            </a:r>
            <a:r>
              <a:rPr lang="en-US" altLang="tr-TR" dirty="0" err="1"/>
              <a:t>integratedLumi</a:t>
            </a:r>
            <a:r>
              <a:rPr lang="en-US" altLang="tr-TR" dirty="0"/>
              <a:t>/L(average)</a:t>
            </a:r>
            <a:br>
              <a:rPr lang="en-US" altLang="tr-TR" dirty="0"/>
            </a:br>
            <a:endParaRPr lang="tr-TR" altLang="tr-TR" dirty="0">
              <a:solidFill>
                <a:srgbClr val="FF0000"/>
              </a:solidFill>
            </a:endParaRPr>
          </a:p>
          <a:p>
            <a:r>
              <a:rPr lang="en-US" altLang="tr-TR" dirty="0">
                <a:solidFill>
                  <a:srgbClr val="FF0000"/>
                </a:solidFill>
              </a:rPr>
              <a:t>Rate </a:t>
            </a:r>
            <a:r>
              <a:rPr lang="en-US" altLang="tr-TR" dirty="0"/>
              <a:t>= N/T</a:t>
            </a:r>
            <a:r>
              <a:rPr lang="tr-TR" altLang="tr-TR" dirty="0"/>
              <a:t> * </a:t>
            </a:r>
            <a:r>
              <a:rPr lang="tr-TR" altLang="tr-TR" dirty="0" smtClean="0"/>
              <a:t>8E3</a:t>
            </a:r>
            <a:r>
              <a:rPr lang="en-US" altLang="tr-TR" dirty="0"/>
              <a:t>  [Hz]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>
                <a:solidFill>
                  <a:srgbClr val="FF0000"/>
                </a:solidFill>
              </a:rPr>
              <a:t>N</a:t>
            </a:r>
            <a:r>
              <a:rPr lang="tr-TR" altLang="tr-TR" dirty="0"/>
              <a:t>:</a:t>
            </a:r>
            <a:r>
              <a:rPr lang="en-US" altLang="tr-TR" dirty="0"/>
              <a:t> </a:t>
            </a:r>
            <a:r>
              <a:rPr lang="tr-TR" altLang="tr-TR" dirty="0"/>
              <a:t>PMT </a:t>
            </a:r>
            <a:r>
              <a:rPr lang="tr-TR" altLang="tr-TR" dirty="0" err="1"/>
              <a:t>hits</a:t>
            </a:r>
            <a:r>
              <a:rPr lang="tr-TR" altLang="tr-TR" dirty="0"/>
              <a:t> </a:t>
            </a:r>
            <a:r>
              <a:rPr lang="tr-TR" altLang="tr-TR" dirty="0" err="1"/>
              <a:t>Events</a:t>
            </a:r>
            <a:r>
              <a:rPr lang="tr-TR" altLang="tr-TR" dirty="0"/>
              <a:t> (</a:t>
            </a:r>
            <a:r>
              <a:rPr lang="en-US" altLang="tr-TR" dirty="0"/>
              <a:t>noise events</a:t>
            </a:r>
            <a:r>
              <a:rPr lang="tr-TR" altLang="tr-TR" dirty="0"/>
              <a:t>)</a:t>
            </a:r>
            <a:r>
              <a:rPr lang="en-US" altLang="tr-TR" dirty="0"/>
              <a:t> </a:t>
            </a:r>
            <a:endParaRPr lang="tr-TR" altLang="tr-TR" dirty="0"/>
          </a:p>
          <a:p>
            <a:endParaRPr lang="tr-TR" altLang="tr-TR" dirty="0" smtClean="0"/>
          </a:p>
          <a:p>
            <a:endParaRPr lang="tr-TR" altLang="tr-TR" dirty="0"/>
          </a:p>
          <a:p>
            <a:endParaRPr lang="tr-TR" altLang="tr-TR" dirty="0" smtClean="0"/>
          </a:p>
          <a:p>
            <a:endParaRPr lang="tr-TR" altLang="tr-TR" dirty="0"/>
          </a:p>
          <a:p>
            <a:endParaRPr lang="tr-TR" altLang="tr-TR" dirty="0" smtClean="0"/>
          </a:p>
          <a:p>
            <a:r>
              <a:rPr lang="tr-TR" altLang="tr-TR" dirty="0" smtClean="0"/>
              <a:t> </a:t>
            </a:r>
            <a:endParaRPr lang="tr-TR" altLang="tr-TR" dirty="0"/>
          </a:p>
          <a:p>
            <a:r>
              <a:rPr lang="en-US" altLang="tr-TR" dirty="0"/>
              <a:t>HLT_Physics_V5  had the </a:t>
            </a:r>
            <a:r>
              <a:rPr lang="en-US" altLang="tr-TR" dirty="0" err="1"/>
              <a:t>perscaling</a:t>
            </a:r>
            <a:r>
              <a:rPr lang="en-US" altLang="tr-TR" dirty="0"/>
              <a:t> factor of 8e3.</a:t>
            </a:r>
            <a:endParaRPr lang="tr-TR" altLang="tr-TR" dirty="0"/>
          </a:p>
          <a:p>
            <a:endParaRPr lang="tr-TR" altLang="tr-TR" dirty="0"/>
          </a:p>
        </p:txBody>
      </p:sp>
      <p:pic>
        <p:nvPicPr>
          <p:cNvPr id="2051" name="Picture 3" descr="C:\Users\samet\Desktop\MinimumBias-Run2012D-PromptReco-v1-RECO_HLT_Physics_v5_NewRunTimetxt\PMThitEnergyRate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5292725" cy="611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dörtgen 4"/>
          <p:cNvSpPr>
            <a:spLocks noChangeArrowheads="1"/>
          </p:cNvSpPr>
          <p:nvPr/>
        </p:nvSpPr>
        <p:spPr bwMode="auto">
          <a:xfrm>
            <a:off x="5004048" y="836612"/>
            <a:ext cx="409391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altLang="tr-TR" dirty="0">
                <a:solidFill>
                  <a:srgbClr val="FF0000"/>
                </a:solidFill>
              </a:rPr>
              <a:t>T [sec] </a:t>
            </a:r>
            <a:r>
              <a:rPr lang="en-US" altLang="tr-TR" dirty="0"/>
              <a:t>=</a:t>
            </a:r>
            <a:r>
              <a:rPr lang="en-US" altLang="tr-TR" dirty="0" err="1"/>
              <a:t>integratedLumi</a:t>
            </a:r>
            <a:r>
              <a:rPr lang="en-US" altLang="tr-TR" dirty="0"/>
              <a:t>/L(average)</a:t>
            </a:r>
            <a:br>
              <a:rPr lang="en-US" altLang="tr-TR" dirty="0"/>
            </a:br>
            <a:endParaRPr lang="tr-TR" altLang="tr-TR" dirty="0">
              <a:solidFill>
                <a:srgbClr val="FF0000"/>
              </a:solidFill>
            </a:endParaRPr>
          </a:p>
          <a:p>
            <a:r>
              <a:rPr lang="en-US" altLang="tr-TR" dirty="0">
                <a:solidFill>
                  <a:srgbClr val="FF0000"/>
                </a:solidFill>
              </a:rPr>
              <a:t>Rate </a:t>
            </a:r>
            <a:r>
              <a:rPr lang="en-US" altLang="tr-TR" dirty="0"/>
              <a:t>= N/T</a:t>
            </a:r>
            <a:r>
              <a:rPr lang="tr-TR" altLang="tr-TR" dirty="0"/>
              <a:t> * 8E3*72</a:t>
            </a:r>
            <a:r>
              <a:rPr lang="en-US" altLang="tr-TR" dirty="0"/>
              <a:t>  [Hz]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>
                <a:solidFill>
                  <a:srgbClr val="FF0000"/>
                </a:solidFill>
              </a:rPr>
              <a:t>N</a:t>
            </a:r>
            <a:r>
              <a:rPr lang="tr-TR" altLang="tr-TR" dirty="0"/>
              <a:t>:</a:t>
            </a:r>
            <a:r>
              <a:rPr lang="en-US" altLang="tr-TR" dirty="0"/>
              <a:t> </a:t>
            </a:r>
            <a:r>
              <a:rPr lang="tr-TR" altLang="tr-TR" dirty="0"/>
              <a:t>PMT </a:t>
            </a:r>
            <a:r>
              <a:rPr lang="tr-TR" altLang="tr-TR" dirty="0" err="1"/>
              <a:t>hits</a:t>
            </a:r>
            <a:r>
              <a:rPr lang="tr-TR" altLang="tr-TR" dirty="0"/>
              <a:t> </a:t>
            </a:r>
            <a:r>
              <a:rPr lang="tr-TR" altLang="tr-TR" dirty="0" err="1"/>
              <a:t>Events</a:t>
            </a:r>
            <a:r>
              <a:rPr lang="tr-TR" altLang="tr-TR" dirty="0"/>
              <a:t> (</a:t>
            </a:r>
            <a:r>
              <a:rPr lang="en-US" altLang="tr-TR" dirty="0"/>
              <a:t>noise events</a:t>
            </a:r>
            <a:r>
              <a:rPr lang="tr-TR" altLang="tr-TR" dirty="0"/>
              <a:t>)</a:t>
            </a:r>
            <a:r>
              <a:rPr lang="en-US" altLang="tr-TR" dirty="0"/>
              <a:t> 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/>
              <a:t> </a:t>
            </a:r>
            <a:endParaRPr lang="tr-TR" altLang="tr-TR" dirty="0" smtClean="0"/>
          </a:p>
          <a:p>
            <a:endParaRPr lang="tr-TR" altLang="tr-TR" dirty="0"/>
          </a:p>
          <a:p>
            <a:endParaRPr lang="tr-TR" altLang="tr-TR" dirty="0" smtClean="0"/>
          </a:p>
          <a:p>
            <a:endParaRPr lang="tr-TR" altLang="tr-TR" dirty="0"/>
          </a:p>
          <a:p>
            <a:r>
              <a:rPr lang="en-US" altLang="tr-TR" dirty="0"/>
              <a:t>HLT_Physics_V5  had the </a:t>
            </a:r>
            <a:r>
              <a:rPr lang="en-US" altLang="tr-TR" dirty="0" err="1"/>
              <a:t>perscaling</a:t>
            </a:r>
            <a:r>
              <a:rPr lang="en-US" altLang="tr-TR" dirty="0"/>
              <a:t> factor of 8e3.</a:t>
            </a:r>
            <a:endParaRPr lang="tr-TR" altLang="tr-TR" dirty="0"/>
          </a:p>
          <a:p>
            <a:endParaRPr lang="tr-TR" altLang="tr-TR" dirty="0"/>
          </a:p>
          <a:p>
            <a:r>
              <a:rPr lang="tr-TR" altLang="tr-TR" dirty="0"/>
              <a:t>72 is </a:t>
            </a:r>
            <a:r>
              <a:rPr lang="tr-TR" altLang="tr-TR" dirty="0" err="1"/>
              <a:t>number</a:t>
            </a:r>
            <a:r>
              <a:rPr lang="tr-TR" altLang="tr-TR" dirty="0"/>
              <a:t> of </a:t>
            </a:r>
            <a:r>
              <a:rPr lang="tr-TR" altLang="tr-TR" dirty="0" err="1"/>
              <a:t>wedges</a:t>
            </a:r>
            <a:r>
              <a:rPr lang="tr-TR" altLang="tr-TR" dirty="0"/>
              <a:t> in </a:t>
            </a:r>
            <a:r>
              <a:rPr lang="tr-TR" altLang="tr-TR" dirty="0" err="1"/>
              <a:t>the</a:t>
            </a:r>
            <a:r>
              <a:rPr lang="tr-TR" altLang="tr-TR" dirty="0"/>
              <a:t> HF.</a:t>
            </a:r>
          </a:p>
          <a:p>
            <a:endParaRPr lang="tr-TR" altLang="tr-TR" dirty="0"/>
          </a:p>
        </p:txBody>
      </p:sp>
      <p:pic>
        <p:nvPicPr>
          <p:cNvPr id="4098" name="Picture 2" descr="C:\Users\samet\Desktop\MinimumBias-Run2012D-PromptReco-v1-RECO_HLT_Physics_v5_NewRunTimetxt\PMThitsEnergyRate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39" y="101889"/>
            <a:ext cx="4579339" cy="331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met\Desktop\MinimumBias-Run2012D-PromptReco-v1-RECO_HLT_Physics_v5_NewRunTimetxt\PMThitsEnergyRate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39" y="3804274"/>
            <a:ext cx="4579339" cy="284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5"/>
          <p:cNvSpPr txBox="1">
            <a:spLocks noChangeArrowheads="1"/>
          </p:cNvSpPr>
          <p:nvPr/>
        </p:nvSpPr>
        <p:spPr bwMode="auto">
          <a:xfrm>
            <a:off x="1744663" y="1331913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10" name="Metin kutusu 6"/>
          <p:cNvSpPr txBox="1">
            <a:spLocks noChangeArrowheads="1"/>
          </p:cNvSpPr>
          <p:nvPr/>
        </p:nvSpPr>
        <p:spPr bwMode="auto">
          <a:xfrm>
            <a:off x="1291730" y="4760873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350</Words>
  <Application>Microsoft Office PowerPoint</Application>
  <PresentationFormat>Ekran Gösterisi (4:3)</PresentationFormat>
  <Paragraphs>158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Slayt Başlıkları</vt:lpstr>
      </vt:variant>
      <vt:variant>
        <vt:i4>21</vt:i4>
      </vt:variant>
    </vt:vector>
  </HeadingPairs>
  <TitlesOfParts>
    <vt:vector size="24" baseType="lpstr">
      <vt:lpstr>Office Theme</vt:lpstr>
      <vt:lpstr>Office Theme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kodreo</dc:creator>
  <cp:lastModifiedBy>samet lezki</cp:lastModifiedBy>
  <cp:revision>12</cp:revision>
  <dcterms:modified xsi:type="dcterms:W3CDTF">2015-02-26T13:39:16Z</dcterms:modified>
</cp:coreProperties>
</file>