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35.xml" ContentType="application/vnd.openxmlformats-officedocument.presentationml.slide+xml"/>
  <Override PartName="/ppt/slides/slide33.xml" ContentType="application/vnd.openxmlformats-officedocument.presentationml.slide+xml"/>
  <Override PartName="/ppt/slides/_rels/slide35.xml.rels" ContentType="application/vnd.openxmlformats-package.relationships+xml"/>
  <Override PartName="/ppt/slides/_rels/slide32.xml.rels" ContentType="application/vnd.openxmlformats-package.relationships+xml"/>
  <Override PartName="/ppt/slides/_rels/slide29.xml.rels" ContentType="application/vnd.openxmlformats-package.relationships+xml"/>
  <Override PartName="/ppt/slides/_rels/slide24.xml.rels" ContentType="application/vnd.openxmlformats-package.relationships+xml"/>
  <Override PartName="/ppt/slides/_rels/slide31.xml.rels" ContentType="application/vnd.openxmlformats-package.relationships+xml"/>
  <Override PartName="/ppt/slides/_rels/slide28.xml.rels" ContentType="application/vnd.openxmlformats-package.relationships+xml"/>
  <Override PartName="/ppt/slides/_rels/slide23.xml.rels" ContentType="application/vnd.openxmlformats-package.relationships+xml"/>
  <Override PartName="/ppt/slides/_rels/slide26.xml.rels" ContentType="application/vnd.openxmlformats-package.relationships+xml"/>
  <Override PartName="/ppt/slides/_rels/slide21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4.xml.rels" ContentType="application/vnd.openxmlformats-package.relationships+xml"/>
  <Override PartName="/ppt/slides/_rels/slide25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27.xml.rels" ContentType="application/vnd.openxmlformats-package.relationships+xml"/>
  <Override PartName="/ppt/slides/_rels/slide15.xml.rels" ContentType="application/vnd.openxmlformats-package.relationships+xml"/>
  <Override PartName="/ppt/slides/_rels/slide20.xml.rels" ContentType="application/vnd.openxmlformats-package.relationships+xml"/>
  <Override PartName="/ppt/slides/_rels/slide30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6.xml.rels" ContentType="application/vnd.openxmlformats-package.relationships+xml"/>
  <Override PartName="/ppt/slides/_rels/slide10.xml.rels" ContentType="application/vnd.openxmlformats-package.relationships+xml"/>
  <Override PartName="/ppt/slides/_rels/slide22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7.xml.rels" ContentType="application/vnd.openxmlformats-package.relationships+xml"/>
  <Override PartName="/ppt/slides/_rels/slide3.xml.rels" ContentType="application/vnd.openxmlformats-package.relationships+xml"/>
  <Override PartName="/ppt/slides/_rels/slide33.xml.rels" ContentType="application/vnd.openxmlformats-package.relationships+xml"/>
  <Override PartName="/ppt/slides/_rels/slide6.xml.rels" ContentType="application/vnd.openxmlformats-package.relationships+xml"/>
  <Override PartName="/ppt/slides/_rels/slide34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32.xml" ContentType="application/vnd.openxmlformats-officedocument.presentationml.slide+xml"/>
  <Override PartName="/ppt/slides/slide29.xml" ContentType="application/vnd.openxmlformats-officedocument.presentationml.slide+xml"/>
  <Override PartName="/ppt/slides/slide25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s/slide26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28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34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5.xml" ContentType="application/vnd.openxmlformats-officedocument.presentationml.slide+xml"/>
  <Override PartName="/ppt/slides/slide14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7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72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_rels/slideLayout72.xml.rels" ContentType="application/vnd.openxmlformats-package.relationships+xml"/>
  <Override PartName="/ppt/slideLayouts/_rels/slideLayout71.xml.rels" ContentType="application/vnd.openxmlformats-package.relationships+xml"/>
  <Override PartName="/ppt/slideLayouts/_rels/slideLayout68.xml.rels" ContentType="application/vnd.openxmlformats-package.relationships+xml"/>
  <Override PartName="/ppt/slideLayouts/_rels/slideLayout66.xml.rels" ContentType="application/vnd.openxmlformats-package.relationships+xml"/>
  <Override PartName="/ppt/slideLayouts/_rels/slideLayout65.xml.rels" ContentType="application/vnd.openxmlformats-package.relationships+xml"/>
  <Override PartName="/ppt/slideLayouts/_rels/slideLayout63.xml.rels" ContentType="application/vnd.openxmlformats-package.relationships+xml"/>
  <Override PartName="/ppt/slideLayouts/_rels/slideLayout62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67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69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61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64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6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0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65.png" ContentType="image/png"/>
  <Override PartName="/ppt/media/image64.png" ContentType="image/png"/>
  <Override PartName="/ppt/media/image63.png" ContentType="image/png"/>
  <Override PartName="/ppt/media/image62.png" ContentType="image/png"/>
  <Override PartName="/ppt/media/image60.png" ContentType="image/png"/>
  <Override PartName="/ppt/media/image59.png" ContentType="image/png"/>
  <Override PartName="/ppt/media/image58.png" ContentType="image/png"/>
  <Override PartName="/ppt/media/image57.png" ContentType="image/png"/>
  <Override PartName="/ppt/media/image53.png" ContentType="image/png"/>
  <Override PartName="/ppt/media/image52.png" ContentType="image/png"/>
  <Override PartName="/ppt/media/image56.png" ContentType="image/png"/>
  <Override PartName="/ppt/media/image51.png" ContentType="image/png"/>
  <Override PartName="/ppt/media/image50.png" ContentType="image/png"/>
  <Override PartName="/ppt/media/image49.png" ContentType="image/png"/>
  <Override PartName="/ppt/media/image43.png" ContentType="image/png"/>
  <Override PartName="/ppt/media/image42.png" ContentType="image/png"/>
  <Override PartName="/ppt/media/image41.png" ContentType="image/png"/>
  <Override PartName="/ppt/media/image36.png" ContentType="image/png"/>
  <Override PartName="/ppt/media/image32.png" ContentType="image/png"/>
  <Override PartName="/ppt/media/image45.png" ContentType="image/png"/>
  <Override PartName="/ppt/media/image30.png" ContentType="image/png"/>
  <Override PartName="/ppt/media/image44.png" ContentType="image/png"/>
  <Override PartName="/ppt/media/image27.png" ContentType="image/png"/>
  <Override PartName="/ppt/media/image26.png" ContentType="image/png"/>
  <Override PartName="/ppt/media/image28.png" ContentType="image/png"/>
  <Override PartName="/ppt/media/image25.png" ContentType="image/png"/>
  <Override PartName="/ppt/media/image33.png" ContentType="image/png"/>
  <Override PartName="/ppt/media/image38.png" ContentType="image/png"/>
  <Override PartName="/ppt/media/image22.png" ContentType="image/png"/>
  <Override PartName="/ppt/media/image55.png" ContentType="image/png"/>
  <Override PartName="/ppt/media/image31.png" ContentType="image/png"/>
  <Override PartName="/ppt/media/image37.png" ContentType="image/png"/>
  <Override PartName="/ppt/media/image24.png" ContentType="image/png"/>
  <Override PartName="/ppt/media/image21.png" ContentType="image/png"/>
  <Override PartName="/ppt/media/image54.png" ContentType="image/png"/>
  <Override PartName="/ppt/media/image61.png" ContentType="image/png"/>
  <Override PartName="/ppt/media/image20.png" ContentType="image/png"/>
  <Override PartName="/ppt/media/image19.png" ContentType="image/png"/>
  <Override PartName="/ppt/media/image16.png" ContentType="image/png"/>
  <Override PartName="/ppt/media/image17.png" ContentType="image/png"/>
  <Override PartName="/ppt/media/image14.png" ContentType="image/png"/>
  <Override PartName="/ppt/media/image13.png" ContentType="image/png"/>
  <Override PartName="/ppt/media/image46.png" ContentType="image/png"/>
  <Override PartName="/ppt/media/image23.png" ContentType="image/png"/>
  <Override PartName="/ppt/media/image12.png" ContentType="image/png"/>
  <Override PartName="/ppt/media/image39.png" ContentType="image/png"/>
  <Override PartName="/ppt/media/image35.png" ContentType="image/png"/>
  <Override PartName="/ppt/media/image10.png" ContentType="image/png"/>
  <Override PartName="/ppt/media/image48.png" ContentType="image/png"/>
  <Override PartName="/ppt/media/image9.png" ContentType="image/png"/>
  <Override PartName="/ppt/media/image15.png" ContentType="image/png"/>
  <Override PartName="/ppt/media/image29.png" ContentType="image/png"/>
  <Override PartName="/ppt/media/image8.png" ContentType="image/png"/>
  <Override PartName="/ppt/media/image40.png" ContentType="image/png"/>
  <Override PartName="/ppt/media/image34.png" ContentType="image/png"/>
  <Override PartName="/ppt/media/image6.png" ContentType="image/png"/>
  <Override PartName="/ppt/media/image5.png" ContentType="image/png"/>
  <Override PartName="/ppt/media/image18.png" ContentType="image/png"/>
  <Override PartName="/ppt/media/image7.png" ContentType="image/png"/>
  <Override PartName="/ppt/media/image4.png" ContentType="image/png"/>
  <Override PartName="/ppt/media/image3.png" ContentType="image/png"/>
  <Override PartName="/ppt/media/image47.png" ContentType="image/png"/>
  <Override PartName="/ppt/media/image2.png" ContentType="image/png"/>
  <Override PartName="/ppt/media/image1.png" ContentType="image/png"/>
  <Override PartName="/ppt/media/image11.png" ContentType="image/png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  <p:sldMasterId id="2147483713" r:id="rId7"/>
  </p:sld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7.png"/><Relationship Id="rId3" Type="http://schemas.openxmlformats.org/officeDocument/2006/relationships/image" Target="../media/image8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.png"/><Relationship Id="rId3" Type="http://schemas.openxmlformats.org/officeDocument/2006/relationships/image" Target="../media/image10.png"/>
</Relationships>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1.png"/><Relationship Id="rId3" Type="http://schemas.openxmlformats.org/officeDocument/2006/relationships/image" Target="../media/image12.png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0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06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07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42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43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78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79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6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6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8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7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214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215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5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tr-TR" sz="4400">
                <a:latin typeface="Arial"/>
              </a:rPr>
              <a:t>Ana başlık metnini düzenlemek için tıklayın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tr-TR" sz="3200">
                <a:latin typeface="Arial"/>
              </a:rPr>
              <a:t>Anahat metninin biçimini düzenlemek için tıklayın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tr-TR" sz="2800">
                <a:latin typeface="Arial"/>
              </a:rPr>
              <a:t>İkinci Anahat Düzeyi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tr-TR" sz="2400">
                <a:latin typeface="Arial"/>
              </a:rPr>
              <a:t>Üçüncü Anahat Düzeyi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tr-TR" sz="2000">
                <a:latin typeface="Arial"/>
              </a:rPr>
              <a:t>Dördüncü Anahat Düzeyi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Beşinci Anahat Düzeyi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Altıncı Anahat Düzeyi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Yedinci Anahat Düzeyi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tr-TR" sz="4400">
                <a:latin typeface="Arial"/>
              </a:rPr>
              <a:t>Ana başlık metnini düzenlemek için tıklayın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tr-TR" sz="3200">
                <a:latin typeface="Arial"/>
              </a:rPr>
              <a:t>Anahat metninin biçimini düzenlemek için tıklayın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tr-TR" sz="2800">
                <a:latin typeface="Arial"/>
              </a:rPr>
              <a:t>İkinci Anahat Düzeyi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tr-TR" sz="2400">
                <a:latin typeface="Arial"/>
              </a:rPr>
              <a:t>Üçüncü Anahat Düzeyi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tr-TR" sz="2000">
                <a:latin typeface="Arial"/>
              </a:rPr>
              <a:t>Dördüncü Anahat Düzeyi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Beşinci Anahat Düzeyi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Altıncı Anahat Düzeyi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Yedinci Anahat Düzeyi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tr-TR" sz="4400">
                <a:latin typeface="Arial"/>
              </a:rPr>
              <a:t>Ana başlık metnini düzenlemek için tıklayın</a:t>
            </a:r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tr-TR" sz="3200">
                <a:latin typeface="Arial"/>
              </a:rPr>
              <a:t>Anahat metninin biçimini düzenlemek için tıklayın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tr-TR" sz="2800">
                <a:latin typeface="Arial"/>
              </a:rPr>
              <a:t>İkinci Anahat Düzeyi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tr-TR" sz="2400">
                <a:latin typeface="Arial"/>
              </a:rPr>
              <a:t>Üçüncü Anahat Düzeyi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tr-TR" sz="2000">
                <a:latin typeface="Arial"/>
              </a:rPr>
              <a:t>Dördüncü Anahat Düzeyi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Beşinci Anahat Düzeyi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Altıncı Anahat Düzeyi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Yedinci Anahat Düzeyi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tr-TR" sz="4400">
                <a:latin typeface="Arial"/>
              </a:rPr>
              <a:t>Ana başlık metnini düzenlemek için tıklayın</a:t>
            </a:r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tr-TR" sz="3200">
                <a:latin typeface="Arial"/>
              </a:rPr>
              <a:t>Anahat metninin biçimini düzenlemek için tıklayın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tr-TR" sz="2800">
                <a:latin typeface="Arial"/>
              </a:rPr>
              <a:t>İkinci Anahat Düzeyi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tr-TR" sz="2400">
                <a:latin typeface="Arial"/>
              </a:rPr>
              <a:t>Üçüncü Anahat Düzeyi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tr-TR" sz="2000">
                <a:latin typeface="Arial"/>
              </a:rPr>
              <a:t>Dördüncü Anahat Düzeyi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Beşinci Anahat Düzeyi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Altıncı Anahat Düzeyi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Yedinci Anahat Düzeyi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tr-TR" sz="4400">
                <a:latin typeface="Arial"/>
              </a:rPr>
              <a:t>Ana başlık metnini düzenlemek için tıklayın</a:t>
            </a:r>
            <a:endParaRPr/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tr-TR" sz="3200">
                <a:latin typeface="Arial"/>
              </a:rPr>
              <a:t>Anahat metninin biçimini düzenlemek için tıklayın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tr-TR" sz="2800">
                <a:latin typeface="Arial"/>
              </a:rPr>
              <a:t>İkinci Anahat Düzeyi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tr-TR" sz="2400">
                <a:latin typeface="Arial"/>
              </a:rPr>
              <a:t>Üçüncü Anahat Düzeyi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tr-TR" sz="2000">
                <a:latin typeface="Arial"/>
              </a:rPr>
              <a:t>Dördüncü Anahat Düzeyi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Beşinci Anahat Düzeyi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Altıncı Anahat Düzeyi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Yedinci Anahat Düzeyi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lang="tr-TR" sz="4400">
                <a:latin typeface="Arial"/>
              </a:rPr>
              <a:t>Ana başlık metnini düzenlemek için tıklayın</a:t>
            </a:r>
            <a:endParaRPr/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tr-TR" sz="3200">
                <a:latin typeface="Arial"/>
              </a:rPr>
              <a:t>Anahat metninin biçimini düzenlemek için tıklayın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tr-TR" sz="2800">
                <a:latin typeface="Arial"/>
              </a:rPr>
              <a:t>İkinci Anahat Düzeyi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tr-TR" sz="2400">
                <a:latin typeface="Arial"/>
              </a:rPr>
              <a:t>Üçüncü Anahat Düzeyi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tr-TR" sz="2000">
                <a:latin typeface="Arial"/>
              </a:rPr>
              <a:t>Dördüncü Anahat Düzeyi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Beşinci Anahat Düzeyi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Altıncı Anahat Düzeyi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Yedinci Anahat Düzeyi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3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slideLayout" Target="../slideLayouts/slideLayout3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49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slideLayout" Target="../slideLayouts/slideLayout37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slideLayout" Target="../slideLayouts/slideLayout37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slideLayout" Target="../slideLayouts/slideLayout3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slideLayout" Target="../slideLayouts/slideLayout49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41.png"/><Relationship Id="rId2" Type="http://schemas.openxmlformats.org/officeDocument/2006/relationships/slideLayout" Target="../slideLayouts/slideLayout37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42.png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slideLayout" Target="../slideLayouts/slideLayout37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46.png"/><Relationship Id="rId2" Type="http://schemas.openxmlformats.org/officeDocument/2006/relationships/slideLayout" Target="../slideLayouts/slideLayout49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47.png"/><Relationship Id="rId2" Type="http://schemas.openxmlformats.org/officeDocument/2006/relationships/image" Target="../media/image48.png"/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slideLayout" Target="../slideLayouts/slideLayout37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slideLayout" Target="../slideLayouts/slideLayout37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52.png"/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slideLayout" Target="../slideLayouts/slideLayout37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56.png"/><Relationship Id="rId2" Type="http://schemas.openxmlformats.org/officeDocument/2006/relationships/slideLayout" Target="../slideLayouts/slideLayout49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57.png"/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slideLayout" Target="../slideLayouts/slideLayout37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25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61.png"/><Relationship Id="rId2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62.png"/><Relationship Id="rId2" Type="http://schemas.openxmlformats.org/officeDocument/2006/relationships/image" Target="../media/image63.png"/><Relationship Id="rId3" Type="http://schemas.openxmlformats.org/officeDocument/2006/relationships/slideLayout" Target="../slideLayouts/slideLayout2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64.png"/><Relationship Id="rId2" Type="http://schemas.openxmlformats.org/officeDocument/2006/relationships/image" Target="../media/image65.png"/><Relationship Id="rId3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image" Target="../media/image20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685800" y="385920"/>
            <a:ext cx="7770960" cy="1468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tr-TR" sz="5400">
                <a:solidFill>
                  <a:srgbClr val="000000"/>
                </a:solidFill>
                <a:latin typeface="Calibri"/>
                <a:ea typeface="DejaVu Sans"/>
              </a:rPr>
              <a:t>HCAL Analysis</a:t>
            </a:r>
            <a:endParaRPr/>
          </a:p>
        </p:txBody>
      </p:sp>
      <p:sp>
        <p:nvSpPr>
          <p:cNvPr id="217" name="CustomShape 2"/>
          <p:cNvSpPr/>
          <p:nvPr/>
        </p:nvSpPr>
        <p:spPr>
          <a:xfrm>
            <a:off x="685800" y="1435680"/>
            <a:ext cx="7770960" cy="2827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70000"/>
              </a:lnSpc>
            </a:pPr>
            <a:endParaRPr/>
          </a:p>
        </p:txBody>
      </p:sp>
      <p:sp>
        <p:nvSpPr>
          <p:cNvPr id="218" name="CustomShape 3"/>
          <p:cNvSpPr/>
          <p:nvPr/>
        </p:nvSpPr>
        <p:spPr>
          <a:xfrm>
            <a:off x="79200" y="2211480"/>
            <a:ext cx="8879400" cy="1751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tr-TR" sz="3200" u="sng">
                <a:solidFill>
                  <a:srgbClr val="000000"/>
                </a:solidFill>
                <a:latin typeface="Calibri"/>
                <a:ea typeface="DejaVu Sans"/>
              </a:rPr>
              <a:t>Samet Lezki</a:t>
            </a:r>
            <a:endParaRPr/>
          </a:p>
          <a:p>
            <a:pPr algn="ctr">
              <a:lnSpc>
                <a:spcPct val="100000"/>
              </a:lnSpc>
            </a:pPr>
            <a:r>
              <a:rPr lang="tr-TR" sz="3200" u="sng">
                <a:solidFill>
                  <a:srgbClr val="000000"/>
                </a:solidFill>
                <a:latin typeface="Calibri"/>
                <a:ea typeface="DejaVu Sans"/>
              </a:rPr>
              <a:t>Yalcin Guler</a:t>
            </a:r>
            <a:endParaRPr/>
          </a:p>
          <a:p>
            <a:pPr algn="ctr">
              <a:lnSpc>
                <a:spcPct val="100000"/>
              </a:lnSpc>
            </a:pPr>
            <a:r>
              <a:rPr lang="tr-TR" sz="3200">
                <a:solidFill>
                  <a:srgbClr val="000000"/>
                </a:solidFill>
                <a:latin typeface="Calibri"/>
                <a:ea typeface="DejaVu Sans"/>
              </a:rPr>
              <a:t>Emine Gurpinar,Serdal Damarseckin, </a:t>
            </a:r>
            <a:endParaRPr/>
          </a:p>
          <a:p>
            <a:pPr algn="ctr">
              <a:lnSpc>
                <a:spcPct val="100000"/>
              </a:lnSpc>
            </a:pPr>
            <a:r>
              <a:rPr lang="tr-TR" sz="3200">
                <a:solidFill>
                  <a:srgbClr val="000000"/>
                </a:solidFill>
                <a:latin typeface="Calibri"/>
                <a:ea typeface="DejaVu Sans"/>
              </a:rPr>
              <a:t>Shuichi Kunori, Isa Dumanoglu, </a:t>
            </a:r>
            <a:endParaRPr/>
          </a:p>
          <a:p>
            <a:pPr algn="ctr">
              <a:lnSpc>
                <a:spcPct val="100000"/>
              </a:lnSpc>
            </a:pPr>
            <a:r>
              <a:rPr lang="tr-TR" sz="3200">
                <a:solidFill>
                  <a:srgbClr val="000000"/>
                </a:solidFill>
                <a:latin typeface="Calibri"/>
                <a:ea typeface="DejaVu Sans"/>
              </a:rPr>
              <a:t>Bayram Tali, Merve Ince, Hasan Huseyin Isik </a:t>
            </a:r>
            <a:endParaRPr/>
          </a:p>
        </p:txBody>
      </p:sp>
      <p:sp>
        <p:nvSpPr>
          <p:cNvPr id="219" name="CustomShape 4"/>
          <p:cNvSpPr/>
          <p:nvPr/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/>
          </a:p>
        </p:txBody>
      </p:sp>
      <p:sp>
        <p:nvSpPr>
          <p:cNvPr id="220" name="CustomShape 5"/>
          <p:cNvSpPr/>
          <p:nvPr/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3F0D0FFE-1A50-4B8F-A315-4439A2DC6A26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&lt;number&gt;</a:t>
            </a:fld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457200" y="6356520"/>
            <a:ext cx="2130480" cy="362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17.02.15</a:t>
            </a:r>
            <a:endParaRPr/>
          </a:p>
        </p:txBody>
      </p:sp>
      <p:sp>
        <p:nvSpPr>
          <p:cNvPr id="248" name="CustomShape 2"/>
          <p:cNvSpPr/>
          <p:nvPr/>
        </p:nvSpPr>
        <p:spPr>
          <a:xfrm>
            <a:off x="6553080" y="6356520"/>
            <a:ext cx="2130480" cy="362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6B24FD6E-CD71-4AA5-8238-57AD3272D565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&lt;number&gt;</a:t>
            </a:fld>
            <a:endParaRPr/>
          </a:p>
        </p:txBody>
      </p:sp>
      <p:sp>
        <p:nvSpPr>
          <p:cNvPr id="249" name="CustomShape 3"/>
          <p:cNvSpPr/>
          <p:nvPr/>
        </p:nvSpPr>
        <p:spPr>
          <a:xfrm>
            <a:off x="439560" y="1916280"/>
            <a:ext cx="8228160" cy="3123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Following results were obtained using 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/MinimumBias/Run2012D-PromptReco-v1/RECO data set and  following  DST filters was </a:t>
            </a: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excluded </a:t>
            </a: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while the data was analysing.</a:t>
            </a:r>
            <a:endParaRPr/>
          </a:p>
          <a:p>
            <a:pPr>
              <a:lnSpc>
                <a:spcPct val="100000"/>
              </a:lnSpc>
            </a:pPr>
            <a:r>
              <a:rPr lang="tr-TR" sz="2200">
                <a:solidFill>
                  <a:srgbClr val="ff0000"/>
                </a:solidFill>
                <a:latin typeface="Calibri"/>
                <a:ea typeface="DejaVu Sans"/>
              </a:rPr>
              <a:t>DST_HT250_v4</a:t>
            </a:r>
            <a:endParaRPr/>
          </a:p>
          <a:p>
            <a:pPr>
              <a:lnSpc>
                <a:spcPct val="100000"/>
              </a:lnSpc>
            </a:pPr>
            <a:r>
              <a:rPr lang="tr-TR" sz="2200">
                <a:solidFill>
                  <a:srgbClr val="ff0000"/>
                </a:solidFill>
                <a:latin typeface="Calibri"/>
                <a:ea typeface="DejaVu Sans"/>
              </a:rPr>
              <a:t>DST_Mu5_HT250_v4</a:t>
            </a:r>
            <a:endParaRPr/>
          </a:p>
          <a:p>
            <a:pPr>
              <a:lnSpc>
                <a:spcPct val="100000"/>
              </a:lnSpc>
            </a:pPr>
            <a:r>
              <a:rPr lang="tr-TR" sz="2200">
                <a:solidFill>
                  <a:srgbClr val="ff0000"/>
                </a:solidFill>
                <a:latin typeface="Calibri"/>
                <a:ea typeface="DejaVu Sans"/>
              </a:rPr>
              <a:t>DST_L1HTT_Or_L1MultiJet_v4</a:t>
            </a:r>
            <a:endParaRPr/>
          </a:p>
          <a:p>
            <a:pPr>
              <a:lnSpc>
                <a:spcPct val="100000"/>
              </a:lnSpc>
            </a:pPr>
            <a:r>
              <a:rPr lang="tr-TR" sz="2200">
                <a:solidFill>
                  <a:srgbClr val="ff0000"/>
                </a:solidFill>
                <a:latin typeface="Calibri"/>
                <a:ea typeface="DejaVu Sans"/>
              </a:rPr>
              <a:t>DST_Ele8_CaloIdL_CaloIsoVL_TrkIdVL_TrkIsoVL_HT250_v4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50" name="CustomShape 4"/>
          <p:cNvSpPr/>
          <p:nvPr/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/>
          </a:p>
        </p:txBody>
      </p:sp>
      <p:sp>
        <p:nvSpPr>
          <p:cNvPr id="251" name="CustomShape 5"/>
          <p:cNvSpPr/>
          <p:nvPr/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5E9E9CE7-CE02-464A-9628-B2AD10874F56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&lt;number&gt;</a:t>
            </a:fld>
            <a:endParaRPr/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67560" y="365400"/>
            <a:ext cx="8438400" cy="6114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0" y="57240"/>
            <a:ext cx="9142920" cy="689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Individual Rechit Energy  </a:t>
            </a:r>
            <a:r>
              <a:rPr lang="tr-TR" sz="2400">
                <a:solidFill>
                  <a:srgbClr val="ff0000"/>
                </a:solidFill>
                <a:latin typeface="Arial"/>
                <a:ea typeface="DejaVu Sans"/>
              </a:rPr>
              <a:t>before</a:t>
            </a: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 and </a:t>
            </a:r>
            <a:r>
              <a:rPr lang="tr-TR" sz="2400">
                <a:solidFill>
                  <a:srgbClr val="990000"/>
                </a:solidFill>
                <a:latin typeface="Arial"/>
                <a:ea typeface="DejaVu Sans"/>
              </a:rPr>
              <a:t>after</a:t>
            </a: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 filter</a:t>
            </a:r>
            <a:r>
              <a:rPr lang="tr-TR" sz="240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for</a:t>
            </a:r>
            <a:r>
              <a:rPr lang="tr-TR" sz="240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iφ=</a:t>
            </a:r>
            <a:r>
              <a:rPr lang="tr-TR" sz="2400">
                <a:solidFill>
                  <a:srgbClr val="0000ff"/>
                </a:solidFill>
                <a:latin typeface="Arial"/>
                <a:ea typeface="DejaVu Sans"/>
              </a:rPr>
              <a:t>43,</a:t>
            </a:r>
            <a:r>
              <a:rPr lang="tr-TR" sz="2400">
                <a:solidFill>
                  <a:srgbClr val="ff0000"/>
                </a:solidFill>
                <a:latin typeface="Arial"/>
                <a:ea typeface="DejaVu Sans"/>
              </a:rPr>
              <a:t>39,41,45</a:t>
            </a:r>
            <a:endParaRPr/>
          </a:p>
        </p:txBody>
      </p:sp>
      <p:pic>
        <p:nvPicPr>
          <p:cNvPr id="254" name="Resim 256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8720" y="747360"/>
            <a:ext cx="4552560" cy="2563920"/>
          </a:xfrm>
          <a:prstGeom prst="rect">
            <a:avLst/>
          </a:prstGeom>
          <a:ln>
            <a:noFill/>
          </a:ln>
        </p:spPr>
      </p:pic>
      <p:pic>
        <p:nvPicPr>
          <p:cNvPr id="255" name="Resim 257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854960" y="733320"/>
            <a:ext cx="4288320" cy="2577960"/>
          </a:xfrm>
          <a:prstGeom prst="rect">
            <a:avLst/>
          </a:prstGeom>
          <a:ln>
            <a:noFill/>
          </a:ln>
        </p:spPr>
      </p:pic>
      <p:pic>
        <p:nvPicPr>
          <p:cNvPr id="256" name="Resim 258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3717000"/>
            <a:ext cx="4643280" cy="2761920"/>
          </a:xfrm>
          <a:prstGeom prst="rect">
            <a:avLst/>
          </a:prstGeom>
          <a:ln>
            <a:noFill/>
          </a:ln>
        </p:spPr>
      </p:pic>
      <p:pic>
        <p:nvPicPr>
          <p:cNvPr id="257" name="Resim 259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4816080" y="3683160"/>
            <a:ext cx="4319280" cy="2795760"/>
          </a:xfrm>
          <a:prstGeom prst="rect">
            <a:avLst/>
          </a:prstGeom>
          <a:ln>
            <a:noFill/>
          </a:ln>
        </p:spPr>
      </p:pic>
      <p:sp>
        <p:nvSpPr>
          <p:cNvPr id="258" name="CustomShape 2"/>
          <p:cNvSpPr/>
          <p:nvPr/>
        </p:nvSpPr>
        <p:spPr>
          <a:xfrm>
            <a:off x="1115640" y="155664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New PMTs  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iφ=43</a:t>
            </a:r>
            <a:endParaRPr/>
          </a:p>
        </p:txBody>
      </p:sp>
      <p:sp>
        <p:nvSpPr>
          <p:cNvPr id="259" name="CustomShape 3"/>
          <p:cNvSpPr/>
          <p:nvPr/>
        </p:nvSpPr>
        <p:spPr>
          <a:xfrm>
            <a:off x="5985720" y="143028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iφ=39</a:t>
            </a:r>
            <a:endParaRPr/>
          </a:p>
        </p:txBody>
      </p:sp>
      <p:sp>
        <p:nvSpPr>
          <p:cNvPr id="260" name="CustomShape 4"/>
          <p:cNvSpPr/>
          <p:nvPr/>
        </p:nvSpPr>
        <p:spPr>
          <a:xfrm>
            <a:off x="1115640" y="476172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iφ=41</a:t>
            </a:r>
            <a:endParaRPr/>
          </a:p>
        </p:txBody>
      </p:sp>
      <p:sp>
        <p:nvSpPr>
          <p:cNvPr id="261" name="CustomShape 5"/>
          <p:cNvSpPr/>
          <p:nvPr/>
        </p:nvSpPr>
        <p:spPr>
          <a:xfrm>
            <a:off x="5796000" y="47250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iφ=45</a:t>
            </a:r>
            <a:endParaRPr/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Resim 260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67040" y="221400"/>
            <a:ext cx="8438040" cy="6113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Resim 265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7600" y="507600"/>
            <a:ext cx="4261680" cy="2632680"/>
          </a:xfrm>
          <a:prstGeom prst="rect">
            <a:avLst/>
          </a:prstGeom>
          <a:ln>
            <a:noFill/>
          </a:ln>
        </p:spPr>
      </p:pic>
      <p:pic>
        <p:nvPicPr>
          <p:cNvPr id="264" name="Resim 266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392000" y="507600"/>
            <a:ext cx="4391280" cy="2632680"/>
          </a:xfrm>
          <a:prstGeom prst="rect">
            <a:avLst/>
          </a:prstGeom>
          <a:ln>
            <a:noFill/>
          </a:ln>
        </p:spPr>
      </p:pic>
      <p:pic>
        <p:nvPicPr>
          <p:cNvPr id="265" name="Resim 267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57600" y="3573000"/>
            <a:ext cx="4261680" cy="2629080"/>
          </a:xfrm>
          <a:prstGeom prst="rect">
            <a:avLst/>
          </a:prstGeom>
          <a:ln>
            <a:noFill/>
          </a:ln>
        </p:spPr>
      </p:pic>
      <p:pic>
        <p:nvPicPr>
          <p:cNvPr id="266" name="Resim 268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4392000" y="3573000"/>
            <a:ext cx="4391280" cy="2636640"/>
          </a:xfrm>
          <a:prstGeom prst="rect">
            <a:avLst/>
          </a:prstGeom>
          <a:ln>
            <a:noFill/>
          </a:ln>
        </p:spPr>
      </p:pic>
      <p:sp>
        <p:nvSpPr>
          <p:cNvPr id="267" name="CustomShape 1"/>
          <p:cNvSpPr/>
          <p:nvPr/>
        </p:nvSpPr>
        <p:spPr>
          <a:xfrm>
            <a:off x="1295640" y="132732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New PMTs  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iφ=43</a:t>
            </a:r>
            <a:endParaRPr/>
          </a:p>
        </p:txBody>
      </p:sp>
      <p:sp>
        <p:nvSpPr>
          <p:cNvPr id="268" name="CustomShape 2"/>
          <p:cNvSpPr/>
          <p:nvPr/>
        </p:nvSpPr>
        <p:spPr>
          <a:xfrm>
            <a:off x="5597640" y="132732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iφ=39</a:t>
            </a:r>
            <a:endParaRPr/>
          </a:p>
        </p:txBody>
      </p:sp>
      <p:sp>
        <p:nvSpPr>
          <p:cNvPr id="269" name="CustomShape 3"/>
          <p:cNvSpPr/>
          <p:nvPr/>
        </p:nvSpPr>
        <p:spPr>
          <a:xfrm>
            <a:off x="5462640" y="44370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iφ=45</a:t>
            </a:r>
            <a:endParaRPr/>
          </a:p>
        </p:txBody>
      </p:sp>
      <p:sp>
        <p:nvSpPr>
          <p:cNvPr id="270" name="CustomShape 4"/>
          <p:cNvSpPr/>
          <p:nvPr/>
        </p:nvSpPr>
        <p:spPr>
          <a:xfrm>
            <a:off x="1043640" y="44370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iφ=41</a:t>
            </a:r>
            <a:endParaRPr/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CustomShape 1"/>
          <p:cNvSpPr/>
          <p:nvPr/>
        </p:nvSpPr>
        <p:spPr>
          <a:xfrm>
            <a:off x="457200" y="6356520"/>
            <a:ext cx="2130480" cy="362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17.02.15</a:t>
            </a:r>
            <a:endParaRPr/>
          </a:p>
        </p:txBody>
      </p:sp>
      <p:sp>
        <p:nvSpPr>
          <p:cNvPr id="272" name="CustomShape 2"/>
          <p:cNvSpPr/>
          <p:nvPr/>
        </p:nvSpPr>
        <p:spPr>
          <a:xfrm>
            <a:off x="6553080" y="6356520"/>
            <a:ext cx="2130480" cy="362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D70955EE-6D30-43E6-888A-B16A437CB2E9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&lt;number&gt;</a:t>
            </a:fld>
            <a:endParaRPr/>
          </a:p>
        </p:txBody>
      </p:sp>
      <p:sp>
        <p:nvSpPr>
          <p:cNvPr id="273" name="CustomShape 3"/>
          <p:cNvSpPr/>
          <p:nvPr/>
        </p:nvSpPr>
        <p:spPr>
          <a:xfrm>
            <a:off x="360000" y="941760"/>
            <a:ext cx="8228160" cy="4890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Following results were obtained using 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/MinimumBias/Run2012D-PromptReco-v1/RECO data set and  following  HLT filters was </a:t>
            </a: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excluded </a:t>
            </a: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while the data was analysing.</a:t>
            </a:r>
            <a:endParaRPr/>
          </a:p>
          <a:p>
            <a:pPr>
              <a:lnSpc>
                <a:spcPct val="100000"/>
              </a:lnSpc>
            </a:pPr>
            <a:r>
              <a:rPr lang="tr-TR" sz="2000">
                <a:solidFill>
                  <a:srgbClr val="ff0000"/>
                </a:solidFill>
                <a:latin typeface="Calibri"/>
                <a:ea typeface="DejaVu Sans"/>
              </a:rPr>
              <a:t>HLT_HT200_v6</a:t>
            </a:r>
            <a:endParaRPr/>
          </a:p>
          <a:p>
            <a:pPr>
              <a:lnSpc>
                <a:spcPct val="100000"/>
              </a:lnSpc>
            </a:pPr>
            <a:r>
              <a:rPr lang="tr-TR" sz="2000">
                <a:solidFill>
                  <a:srgbClr val="ff0000"/>
                </a:solidFill>
                <a:latin typeface="Calibri"/>
                <a:ea typeface="DejaVu Sans"/>
              </a:rPr>
              <a:t>HLT_HT250_v7</a:t>
            </a:r>
            <a:endParaRPr/>
          </a:p>
          <a:p>
            <a:pPr>
              <a:lnSpc>
                <a:spcPct val="100000"/>
              </a:lnSpc>
            </a:pPr>
            <a:r>
              <a:rPr lang="tr-TR" sz="2000">
                <a:solidFill>
                  <a:srgbClr val="ff0000"/>
                </a:solidFill>
                <a:latin typeface="Calibri"/>
                <a:ea typeface="DejaVu Sans"/>
              </a:rPr>
              <a:t>HLT_HT300_v7</a:t>
            </a:r>
            <a:endParaRPr/>
          </a:p>
          <a:p>
            <a:pPr>
              <a:lnSpc>
                <a:spcPct val="100000"/>
              </a:lnSpc>
            </a:pPr>
            <a:r>
              <a:rPr lang="tr-TR" sz="2000">
                <a:solidFill>
                  <a:srgbClr val="ff0000"/>
                </a:solidFill>
                <a:latin typeface="Calibri"/>
                <a:ea typeface="DejaVu Sans"/>
              </a:rPr>
              <a:t>HLT_HT350_v7</a:t>
            </a:r>
            <a:endParaRPr/>
          </a:p>
          <a:p>
            <a:pPr>
              <a:lnSpc>
                <a:spcPct val="100000"/>
              </a:lnSpc>
            </a:pPr>
            <a:r>
              <a:rPr lang="tr-TR" sz="2000">
                <a:solidFill>
                  <a:srgbClr val="ff0000"/>
                </a:solidFill>
                <a:latin typeface="Calibri"/>
                <a:ea typeface="DejaVu Sans"/>
              </a:rPr>
              <a:t>HLT_HT400_v7</a:t>
            </a:r>
            <a:endParaRPr/>
          </a:p>
          <a:p>
            <a:pPr>
              <a:lnSpc>
                <a:spcPct val="100000"/>
              </a:lnSpc>
            </a:pPr>
            <a:r>
              <a:rPr lang="tr-TR" sz="2000">
                <a:solidFill>
                  <a:srgbClr val="ff0000"/>
                </a:solidFill>
                <a:latin typeface="Calibri"/>
                <a:ea typeface="DejaVu Sans"/>
              </a:rPr>
              <a:t>HLT_HT450_v7</a:t>
            </a:r>
            <a:endParaRPr/>
          </a:p>
          <a:p>
            <a:pPr>
              <a:lnSpc>
                <a:spcPct val="100000"/>
              </a:lnSpc>
            </a:pPr>
            <a:r>
              <a:rPr lang="tr-TR" sz="2000">
                <a:solidFill>
                  <a:srgbClr val="ff0000"/>
                </a:solidFill>
                <a:latin typeface="Calibri"/>
                <a:ea typeface="DejaVu Sans"/>
              </a:rPr>
              <a:t>HLT_HT500_v7</a:t>
            </a:r>
            <a:endParaRPr/>
          </a:p>
          <a:p>
            <a:pPr>
              <a:lnSpc>
                <a:spcPct val="100000"/>
              </a:lnSpc>
            </a:pPr>
            <a:r>
              <a:rPr lang="tr-TR" sz="2000">
                <a:solidFill>
                  <a:srgbClr val="ff0000"/>
                </a:solidFill>
                <a:latin typeface="Calibri"/>
                <a:ea typeface="DejaVu Sans"/>
              </a:rPr>
              <a:t>HLT_HT550_v7</a:t>
            </a:r>
            <a:endParaRPr/>
          </a:p>
          <a:p>
            <a:pPr>
              <a:lnSpc>
                <a:spcPct val="100000"/>
              </a:lnSpc>
            </a:pPr>
            <a:r>
              <a:rPr lang="tr-TR" sz="2000">
                <a:solidFill>
                  <a:srgbClr val="ff0000"/>
                </a:solidFill>
                <a:latin typeface="Calibri"/>
                <a:ea typeface="DejaVu Sans"/>
              </a:rPr>
              <a:t>HLT_HT650_v7</a:t>
            </a:r>
            <a:endParaRPr/>
          </a:p>
          <a:p>
            <a:pPr>
              <a:lnSpc>
                <a:spcPct val="100000"/>
              </a:lnSpc>
            </a:pPr>
            <a:r>
              <a:rPr lang="tr-TR" sz="2000">
                <a:solidFill>
                  <a:srgbClr val="ff0000"/>
                </a:solidFill>
                <a:latin typeface="Calibri"/>
                <a:ea typeface="DejaVu Sans"/>
              </a:rPr>
              <a:t>HLT_HT750_v7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74" name="CustomShape 4"/>
          <p:cNvSpPr/>
          <p:nvPr/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/>
          </a:p>
        </p:txBody>
      </p:sp>
      <p:sp>
        <p:nvSpPr>
          <p:cNvPr id="275" name="CustomShape 5"/>
          <p:cNvSpPr/>
          <p:nvPr/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8B301BBD-24F4-4EDB-95ED-E3A636F5FCCC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&lt;number&gt;</a:t>
            </a:fld>
            <a:endParaRPr/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42360" y="326160"/>
            <a:ext cx="8438400" cy="6114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CustomShape 1"/>
          <p:cNvSpPr/>
          <p:nvPr/>
        </p:nvSpPr>
        <p:spPr>
          <a:xfrm>
            <a:off x="0" y="57240"/>
            <a:ext cx="9142920" cy="689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Individual Rechit Energy  </a:t>
            </a:r>
            <a:r>
              <a:rPr lang="tr-TR" sz="2400">
                <a:solidFill>
                  <a:srgbClr val="ff0000"/>
                </a:solidFill>
                <a:latin typeface="Arial"/>
                <a:ea typeface="DejaVu Sans"/>
              </a:rPr>
              <a:t>before</a:t>
            </a: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 and </a:t>
            </a:r>
            <a:r>
              <a:rPr lang="tr-TR" sz="2400">
                <a:solidFill>
                  <a:srgbClr val="990000"/>
                </a:solidFill>
                <a:latin typeface="Arial"/>
                <a:ea typeface="DejaVu Sans"/>
              </a:rPr>
              <a:t>after</a:t>
            </a: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 filter</a:t>
            </a:r>
            <a:r>
              <a:rPr lang="tr-TR" sz="240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for</a:t>
            </a:r>
            <a:r>
              <a:rPr lang="tr-TR" sz="240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iφ=</a:t>
            </a:r>
            <a:r>
              <a:rPr lang="tr-TR" sz="2400">
                <a:solidFill>
                  <a:srgbClr val="0000ff"/>
                </a:solidFill>
                <a:latin typeface="Arial"/>
                <a:ea typeface="DejaVu Sans"/>
              </a:rPr>
              <a:t>43,</a:t>
            </a:r>
            <a:r>
              <a:rPr lang="tr-TR" sz="2400">
                <a:solidFill>
                  <a:srgbClr val="ff0000"/>
                </a:solidFill>
                <a:latin typeface="Arial"/>
                <a:ea typeface="DejaVu Sans"/>
              </a:rPr>
              <a:t>39,41,45</a:t>
            </a:r>
            <a:endParaRPr/>
          </a:p>
        </p:txBody>
      </p:sp>
      <p:pic>
        <p:nvPicPr>
          <p:cNvPr id="278" name="Resim 279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27800" y="776160"/>
            <a:ext cx="4191480" cy="2489040"/>
          </a:xfrm>
          <a:prstGeom prst="rect">
            <a:avLst/>
          </a:prstGeom>
          <a:ln>
            <a:noFill/>
          </a:ln>
        </p:spPr>
      </p:pic>
      <p:pic>
        <p:nvPicPr>
          <p:cNvPr id="279" name="Resim 280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752000" y="799920"/>
            <a:ext cx="4139640" cy="2465280"/>
          </a:xfrm>
          <a:prstGeom prst="rect">
            <a:avLst/>
          </a:prstGeom>
          <a:ln>
            <a:noFill/>
          </a:ln>
        </p:spPr>
      </p:pic>
      <p:pic>
        <p:nvPicPr>
          <p:cNvPr id="280" name="Resim 281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800" y="3517200"/>
            <a:ext cx="4191480" cy="2677320"/>
          </a:xfrm>
          <a:prstGeom prst="rect">
            <a:avLst/>
          </a:prstGeom>
          <a:ln>
            <a:noFill/>
          </a:ln>
        </p:spPr>
      </p:pic>
      <p:pic>
        <p:nvPicPr>
          <p:cNvPr id="281" name="Resim 282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4752000" y="3517200"/>
            <a:ext cx="4139640" cy="2677320"/>
          </a:xfrm>
          <a:prstGeom prst="rect">
            <a:avLst/>
          </a:prstGeom>
          <a:ln>
            <a:noFill/>
          </a:ln>
        </p:spPr>
      </p:pic>
      <p:sp>
        <p:nvSpPr>
          <p:cNvPr id="282" name="CustomShape 2"/>
          <p:cNvSpPr/>
          <p:nvPr/>
        </p:nvSpPr>
        <p:spPr>
          <a:xfrm>
            <a:off x="1043640" y="155664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New PMTs  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iφ=43</a:t>
            </a:r>
            <a:endParaRPr/>
          </a:p>
        </p:txBody>
      </p:sp>
      <p:sp>
        <p:nvSpPr>
          <p:cNvPr id="283" name="CustomShape 3"/>
          <p:cNvSpPr/>
          <p:nvPr/>
        </p:nvSpPr>
        <p:spPr>
          <a:xfrm>
            <a:off x="5783400" y="157068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iφ=39</a:t>
            </a:r>
            <a:endParaRPr/>
          </a:p>
        </p:txBody>
      </p:sp>
      <p:sp>
        <p:nvSpPr>
          <p:cNvPr id="284" name="CustomShape 4"/>
          <p:cNvSpPr/>
          <p:nvPr/>
        </p:nvSpPr>
        <p:spPr>
          <a:xfrm>
            <a:off x="1101960" y="44370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iφ=41</a:t>
            </a:r>
            <a:endParaRPr/>
          </a:p>
        </p:txBody>
      </p:sp>
      <p:sp>
        <p:nvSpPr>
          <p:cNvPr id="285" name="CustomShape 5"/>
          <p:cNvSpPr/>
          <p:nvPr/>
        </p:nvSpPr>
        <p:spPr>
          <a:xfrm>
            <a:off x="5814360" y="44766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iφ=45</a:t>
            </a:r>
            <a:endParaRPr/>
          </a:p>
        </p:txBody>
      </p:sp>
    </p:spTree>
  </p:cSld>
  <p:timing>
    <p:tnLst>
      <p:par>
        <p:cTn id="33" dur="indefinite" restart="never" nodeType="tmRoot">
          <p:childTnLst>
            <p:seq>
              <p:cTn id="3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Resim 28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17240" y="329400"/>
            <a:ext cx="8438040" cy="6113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5" dur="indefinite" restart="never" nodeType="tmRoot">
          <p:childTnLst>
            <p:seq>
              <p:cTn id="3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7" name="Resim 28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620640"/>
            <a:ext cx="4175280" cy="2519640"/>
          </a:xfrm>
          <a:prstGeom prst="rect">
            <a:avLst/>
          </a:prstGeom>
          <a:ln>
            <a:noFill/>
          </a:ln>
        </p:spPr>
      </p:pic>
      <p:pic>
        <p:nvPicPr>
          <p:cNvPr id="288" name="Resim 289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632840" y="620640"/>
            <a:ext cx="4196880" cy="2519640"/>
          </a:xfrm>
          <a:prstGeom prst="rect">
            <a:avLst/>
          </a:prstGeom>
          <a:ln>
            <a:noFill/>
          </a:ln>
        </p:spPr>
      </p:pic>
      <p:pic>
        <p:nvPicPr>
          <p:cNvPr id="289" name="Resim 290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4175280" cy="2794680"/>
          </a:xfrm>
          <a:prstGeom prst="rect">
            <a:avLst/>
          </a:prstGeom>
          <a:ln>
            <a:noFill/>
          </a:ln>
        </p:spPr>
      </p:pic>
      <p:pic>
        <p:nvPicPr>
          <p:cNvPr id="290" name="Resim 291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4632840" y="3429000"/>
            <a:ext cx="4203720" cy="2794680"/>
          </a:xfrm>
          <a:prstGeom prst="rect">
            <a:avLst/>
          </a:prstGeom>
          <a:ln>
            <a:noFill/>
          </a:ln>
        </p:spPr>
      </p:pic>
      <p:sp>
        <p:nvSpPr>
          <p:cNvPr id="291" name="CustomShape 1"/>
          <p:cNvSpPr/>
          <p:nvPr/>
        </p:nvSpPr>
        <p:spPr>
          <a:xfrm>
            <a:off x="1097640" y="134064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New PMTs  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iφ=43</a:t>
            </a:r>
            <a:endParaRPr/>
          </a:p>
        </p:txBody>
      </p:sp>
      <p:sp>
        <p:nvSpPr>
          <p:cNvPr id="292" name="CustomShape 2"/>
          <p:cNvSpPr/>
          <p:nvPr/>
        </p:nvSpPr>
        <p:spPr>
          <a:xfrm>
            <a:off x="5940000" y="12474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iφ=39</a:t>
            </a:r>
            <a:endParaRPr/>
          </a:p>
        </p:txBody>
      </p:sp>
      <p:sp>
        <p:nvSpPr>
          <p:cNvPr id="293" name="CustomShape 3"/>
          <p:cNvSpPr/>
          <p:nvPr/>
        </p:nvSpPr>
        <p:spPr>
          <a:xfrm>
            <a:off x="5744880" y="43650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iφ=45</a:t>
            </a:r>
            <a:endParaRPr/>
          </a:p>
        </p:txBody>
      </p:sp>
      <p:sp>
        <p:nvSpPr>
          <p:cNvPr id="294" name="CustomShape 4"/>
          <p:cNvSpPr/>
          <p:nvPr/>
        </p:nvSpPr>
        <p:spPr>
          <a:xfrm>
            <a:off x="1068480" y="435924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iφ=41</a:t>
            </a:r>
            <a:endParaRPr/>
          </a:p>
        </p:txBody>
      </p:sp>
    </p:spTree>
  </p:cSld>
  <p:timing>
    <p:tnLst>
      <p:par>
        <p:cTn id="37" dur="indefinite" restart="never" nodeType="tmRoot">
          <p:childTnLst>
            <p:seq>
              <p:cTn id="3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CustomShape 1"/>
          <p:cNvSpPr/>
          <p:nvPr/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/>
          </a:p>
        </p:txBody>
      </p:sp>
      <p:sp>
        <p:nvSpPr>
          <p:cNvPr id="222" name="CustomShape 2"/>
          <p:cNvSpPr/>
          <p:nvPr/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7914F8BB-0254-4A32-A612-4B37D276B108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&lt;number&gt;</a:t>
            </a:fld>
            <a:endParaRPr/>
          </a:p>
        </p:txBody>
      </p:sp>
      <p:sp>
        <p:nvSpPr>
          <p:cNvPr id="223" name="CustomShape 3"/>
          <p:cNvSpPr/>
          <p:nvPr/>
        </p:nvSpPr>
        <p:spPr>
          <a:xfrm>
            <a:off x="457200" y="2355840"/>
            <a:ext cx="8226720" cy="1184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Following results were obtained using 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/MinimumBias/Run2012D-PromptReco-v1/RECO data set and it was filtred by "</a:t>
            </a: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HLT_ZeroBias_v7</a:t>
            </a: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"</a:t>
            </a:r>
            <a:endParaRPr/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CustomShape 1"/>
          <p:cNvSpPr/>
          <p:nvPr/>
        </p:nvSpPr>
        <p:spPr>
          <a:xfrm>
            <a:off x="457200" y="6356520"/>
            <a:ext cx="2130480" cy="362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17.02.15</a:t>
            </a:r>
            <a:endParaRPr/>
          </a:p>
        </p:txBody>
      </p:sp>
      <p:sp>
        <p:nvSpPr>
          <p:cNvPr id="296" name="CustomShape 2"/>
          <p:cNvSpPr/>
          <p:nvPr/>
        </p:nvSpPr>
        <p:spPr>
          <a:xfrm>
            <a:off x="6553080" y="6356520"/>
            <a:ext cx="2130480" cy="362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A1921B69-82C6-4275-B755-74D3D7295EF7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&lt;number&gt;</a:t>
            </a:fld>
            <a:endParaRPr/>
          </a:p>
        </p:txBody>
      </p:sp>
      <p:sp>
        <p:nvSpPr>
          <p:cNvPr id="297" name="CustomShape 3"/>
          <p:cNvSpPr/>
          <p:nvPr/>
        </p:nvSpPr>
        <p:spPr>
          <a:xfrm>
            <a:off x="432000" y="936000"/>
            <a:ext cx="8423280" cy="4895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Following results were obtained using 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/MinimumBias/Run2012D-PromptReco-v1/RECO data set and  following  HLT filters was </a:t>
            </a: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excluded </a:t>
            </a: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while the data was analysing.</a:t>
            </a:r>
            <a:endParaRPr/>
          </a:p>
          <a:p>
            <a:pPr>
              <a:lnSpc>
                <a:spcPct val="100000"/>
              </a:lnSpc>
            </a:pPr>
            <a:r>
              <a:rPr lang="tr-TR" sz="1600">
                <a:solidFill>
                  <a:srgbClr val="ff0000"/>
                </a:solidFill>
                <a:latin typeface="Calibri"/>
                <a:ea typeface="DejaVu Sans"/>
              </a:rPr>
              <a:t>HLT_CleanPFNoPUHT350_Ele5_CaloIdT_CaloIsoVL_TrkIdT_TrkIsoVL_PFMET45_v3</a:t>
            </a:r>
            <a:endParaRPr/>
          </a:p>
          <a:p>
            <a:pPr>
              <a:lnSpc>
                <a:spcPct val="100000"/>
              </a:lnSpc>
            </a:pPr>
            <a:r>
              <a:rPr lang="tr-TR" sz="1600">
                <a:solidFill>
                  <a:srgbClr val="ff0000"/>
                </a:solidFill>
                <a:latin typeface="Calibri"/>
                <a:ea typeface="DejaVu Sans"/>
              </a:rPr>
              <a:t>HLT_CleanPFNoPUHT350_Ele5_CaloIdT_CaloIsoVL_TrkIdT_TrkIsoVL_PFMET50_v3</a:t>
            </a:r>
            <a:endParaRPr/>
          </a:p>
          <a:p>
            <a:pPr>
              <a:lnSpc>
                <a:spcPct val="100000"/>
              </a:lnSpc>
            </a:pPr>
            <a:r>
              <a:rPr lang="tr-TR" sz="1600">
                <a:solidFill>
                  <a:srgbClr val="ff0000"/>
                </a:solidFill>
                <a:latin typeface="Calibri"/>
                <a:ea typeface="DejaVu Sans"/>
              </a:rPr>
              <a:t>HLT_CleanPFNoPUHT300_Ele15_CaloIdT_CaloIsoVL_TrkIdT_TrkIsoVL_PFMET45_v3</a:t>
            </a:r>
            <a:endParaRPr/>
          </a:p>
          <a:p>
            <a:pPr>
              <a:lnSpc>
                <a:spcPct val="100000"/>
              </a:lnSpc>
            </a:pPr>
            <a:r>
              <a:rPr lang="tr-TR" sz="1600">
                <a:solidFill>
                  <a:srgbClr val="ff0000"/>
                </a:solidFill>
                <a:latin typeface="Calibri"/>
                <a:ea typeface="DejaVu Sans"/>
              </a:rPr>
              <a:t>HLT_CleanPFNoPUHT300_Ele15_CaloIdT_CaloIsoVL_TrkIdT_TrkIsoVL_PFMET50_v3</a:t>
            </a:r>
            <a:endParaRPr/>
          </a:p>
          <a:p>
            <a:pPr>
              <a:lnSpc>
                <a:spcPct val="100000"/>
              </a:lnSpc>
            </a:pPr>
            <a:r>
              <a:rPr lang="tr-TR" sz="1600">
                <a:solidFill>
                  <a:srgbClr val="ff0000"/>
                </a:solidFill>
                <a:latin typeface="Calibri"/>
                <a:ea typeface="DejaVu Sans"/>
              </a:rPr>
              <a:t>HLT_CleanPFNoPUHT300_Ele40_CaloIdVT_TrkIdT_v3</a:t>
            </a:r>
            <a:endParaRPr/>
          </a:p>
          <a:p>
            <a:pPr>
              <a:lnSpc>
                <a:spcPct val="100000"/>
              </a:lnSpc>
            </a:pPr>
            <a:r>
              <a:rPr lang="tr-TR" sz="1600">
                <a:solidFill>
                  <a:srgbClr val="ff0000"/>
                </a:solidFill>
                <a:latin typeface="Calibri"/>
                <a:ea typeface="DejaVu Sans"/>
              </a:rPr>
              <a:t>HLT_CleanPFNoPUHT300_Ele60_CaloIdVT_TrkIdT_v3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98" name="CustomShape 4"/>
          <p:cNvSpPr/>
          <p:nvPr/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/>
          </a:p>
        </p:txBody>
      </p:sp>
      <p:sp>
        <p:nvSpPr>
          <p:cNvPr id="299" name="CustomShape 5"/>
          <p:cNvSpPr/>
          <p:nvPr/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34174BB2-3FC7-4AC5-9D50-4919FCACB057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&lt;number&gt;</a:t>
            </a:fld>
            <a:endParaRPr/>
          </a:p>
        </p:txBody>
      </p:sp>
    </p:spTree>
  </p:cSld>
  <p:timing>
    <p:tnLst>
      <p:par>
        <p:cTn id="39" dur="indefinite" restart="never" nodeType="tmRoot">
          <p:childTnLst>
            <p:seq>
              <p:cTn id="4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0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45240" y="301320"/>
            <a:ext cx="8438400" cy="6114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1" dur="indefinite" restart="never" nodeType="tmRoot">
          <p:childTnLst>
            <p:seq>
              <p:cTn id="4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CustomShape 1"/>
          <p:cNvSpPr/>
          <p:nvPr/>
        </p:nvSpPr>
        <p:spPr>
          <a:xfrm>
            <a:off x="0" y="57240"/>
            <a:ext cx="9142920" cy="689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Individual Rechit Energy  </a:t>
            </a:r>
            <a:r>
              <a:rPr lang="tr-TR" sz="2400">
                <a:solidFill>
                  <a:srgbClr val="ff0000"/>
                </a:solidFill>
                <a:latin typeface="Arial"/>
                <a:ea typeface="DejaVu Sans"/>
              </a:rPr>
              <a:t>before</a:t>
            </a: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 and </a:t>
            </a:r>
            <a:r>
              <a:rPr lang="tr-TR" sz="2400">
                <a:solidFill>
                  <a:srgbClr val="990000"/>
                </a:solidFill>
                <a:latin typeface="Arial"/>
                <a:ea typeface="DejaVu Sans"/>
              </a:rPr>
              <a:t>after</a:t>
            </a: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 filter</a:t>
            </a:r>
            <a:r>
              <a:rPr lang="tr-TR" sz="240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for</a:t>
            </a:r>
            <a:r>
              <a:rPr lang="tr-TR" sz="240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iφ=</a:t>
            </a:r>
            <a:r>
              <a:rPr lang="tr-TR" sz="2400">
                <a:solidFill>
                  <a:srgbClr val="0000ff"/>
                </a:solidFill>
                <a:latin typeface="Arial"/>
                <a:ea typeface="DejaVu Sans"/>
              </a:rPr>
              <a:t>43,</a:t>
            </a:r>
            <a:r>
              <a:rPr lang="tr-TR" sz="2400">
                <a:solidFill>
                  <a:srgbClr val="ff0000"/>
                </a:solidFill>
                <a:latin typeface="Arial"/>
                <a:ea typeface="DejaVu Sans"/>
              </a:rPr>
              <a:t>39,41,45</a:t>
            </a:r>
            <a:endParaRPr/>
          </a:p>
        </p:txBody>
      </p:sp>
      <p:pic>
        <p:nvPicPr>
          <p:cNvPr id="302" name="Resim 30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572000" y="836640"/>
            <a:ext cx="4129200" cy="2591280"/>
          </a:xfrm>
          <a:prstGeom prst="rect">
            <a:avLst/>
          </a:prstGeom>
          <a:ln>
            <a:noFill/>
          </a:ln>
        </p:spPr>
      </p:pic>
      <p:pic>
        <p:nvPicPr>
          <p:cNvPr id="303" name="Resim 303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836640"/>
            <a:ext cx="4211280" cy="2590560"/>
          </a:xfrm>
          <a:prstGeom prst="rect">
            <a:avLst/>
          </a:prstGeom>
          <a:ln>
            <a:noFill/>
          </a:ln>
        </p:spPr>
      </p:pic>
      <p:pic>
        <p:nvPicPr>
          <p:cNvPr id="304" name="Resim 304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3789000"/>
            <a:ext cx="4211280" cy="2405160"/>
          </a:xfrm>
          <a:prstGeom prst="rect">
            <a:avLst/>
          </a:prstGeom>
          <a:ln>
            <a:noFill/>
          </a:ln>
        </p:spPr>
      </p:pic>
      <p:pic>
        <p:nvPicPr>
          <p:cNvPr id="305" name="Resim 305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4484160" y="3789000"/>
            <a:ext cx="4304160" cy="2405160"/>
          </a:xfrm>
          <a:prstGeom prst="rect">
            <a:avLst/>
          </a:prstGeom>
          <a:ln>
            <a:noFill/>
          </a:ln>
        </p:spPr>
      </p:pic>
      <p:sp>
        <p:nvSpPr>
          <p:cNvPr id="306" name="CustomShape 2"/>
          <p:cNvSpPr/>
          <p:nvPr/>
        </p:nvSpPr>
        <p:spPr>
          <a:xfrm>
            <a:off x="1043640" y="155664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New PMTs  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iφ=43</a:t>
            </a:r>
            <a:endParaRPr/>
          </a:p>
        </p:txBody>
      </p:sp>
      <p:sp>
        <p:nvSpPr>
          <p:cNvPr id="307" name="CustomShape 3"/>
          <p:cNvSpPr/>
          <p:nvPr/>
        </p:nvSpPr>
        <p:spPr>
          <a:xfrm>
            <a:off x="5783400" y="157068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iφ=39</a:t>
            </a:r>
            <a:endParaRPr/>
          </a:p>
        </p:txBody>
      </p:sp>
      <p:sp>
        <p:nvSpPr>
          <p:cNvPr id="308" name="CustomShape 4"/>
          <p:cNvSpPr/>
          <p:nvPr/>
        </p:nvSpPr>
        <p:spPr>
          <a:xfrm>
            <a:off x="1101960" y="44370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iφ=41</a:t>
            </a:r>
            <a:endParaRPr/>
          </a:p>
        </p:txBody>
      </p:sp>
      <p:sp>
        <p:nvSpPr>
          <p:cNvPr id="309" name="CustomShape 5"/>
          <p:cNvSpPr/>
          <p:nvPr/>
        </p:nvSpPr>
        <p:spPr>
          <a:xfrm>
            <a:off x="5814360" y="44766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iφ=45</a:t>
            </a:r>
            <a:endParaRPr/>
          </a:p>
        </p:txBody>
      </p:sp>
    </p:spTree>
  </p:cSld>
  <p:timing>
    <p:tnLst>
      <p:par>
        <p:cTn id="43" dur="indefinite" restart="never" nodeType="tmRoot">
          <p:childTnLst>
            <p:seq>
              <p:cTn id="4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Resim 306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45240" y="720000"/>
            <a:ext cx="8438040" cy="6113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45" dur="indefinite" restart="never" nodeType="tmRoot">
          <p:childTnLst>
            <p:seq>
              <p:cTn id="4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" name="Resim 311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584960" y="548640"/>
            <a:ext cx="4283640" cy="2244600"/>
          </a:xfrm>
          <a:prstGeom prst="rect">
            <a:avLst/>
          </a:prstGeom>
          <a:ln>
            <a:noFill/>
          </a:ln>
        </p:spPr>
      </p:pic>
      <p:pic>
        <p:nvPicPr>
          <p:cNvPr id="312" name="Resim 31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77760" y="3285000"/>
            <a:ext cx="4287960" cy="2563920"/>
          </a:xfrm>
          <a:prstGeom prst="rect">
            <a:avLst/>
          </a:prstGeom>
          <a:ln>
            <a:noFill/>
          </a:ln>
        </p:spPr>
      </p:pic>
      <p:pic>
        <p:nvPicPr>
          <p:cNvPr id="313" name="Resim 313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77760" y="548640"/>
            <a:ext cx="4411800" cy="2244600"/>
          </a:xfrm>
          <a:prstGeom prst="rect">
            <a:avLst/>
          </a:prstGeom>
          <a:ln>
            <a:noFill/>
          </a:ln>
        </p:spPr>
      </p:pic>
      <p:pic>
        <p:nvPicPr>
          <p:cNvPr id="314" name="Resim 314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4584960" y="3285000"/>
            <a:ext cx="4283640" cy="2563920"/>
          </a:xfrm>
          <a:prstGeom prst="rect">
            <a:avLst/>
          </a:prstGeom>
          <a:ln>
            <a:noFill/>
          </a:ln>
        </p:spPr>
      </p:pic>
      <p:sp>
        <p:nvSpPr>
          <p:cNvPr id="315" name="CustomShape 1"/>
          <p:cNvSpPr/>
          <p:nvPr/>
        </p:nvSpPr>
        <p:spPr>
          <a:xfrm>
            <a:off x="1231560" y="13518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New PMTs  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iφ=43</a:t>
            </a:r>
            <a:endParaRPr/>
          </a:p>
        </p:txBody>
      </p:sp>
      <p:sp>
        <p:nvSpPr>
          <p:cNvPr id="316" name="CustomShape 2"/>
          <p:cNvSpPr/>
          <p:nvPr/>
        </p:nvSpPr>
        <p:spPr>
          <a:xfrm>
            <a:off x="5971320" y="136548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iφ=39</a:t>
            </a:r>
            <a:endParaRPr/>
          </a:p>
        </p:txBody>
      </p:sp>
      <p:sp>
        <p:nvSpPr>
          <p:cNvPr id="317" name="CustomShape 3"/>
          <p:cNvSpPr/>
          <p:nvPr/>
        </p:nvSpPr>
        <p:spPr>
          <a:xfrm>
            <a:off x="1289880" y="423216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iφ=41</a:t>
            </a:r>
            <a:endParaRPr/>
          </a:p>
        </p:txBody>
      </p:sp>
      <p:sp>
        <p:nvSpPr>
          <p:cNvPr id="318" name="CustomShape 4"/>
          <p:cNvSpPr/>
          <p:nvPr/>
        </p:nvSpPr>
        <p:spPr>
          <a:xfrm>
            <a:off x="6002280" y="427176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iφ=45</a:t>
            </a:r>
            <a:endParaRPr/>
          </a:p>
        </p:txBody>
      </p:sp>
    </p:spTree>
  </p:cSld>
  <p:timing>
    <p:tnLst>
      <p:par>
        <p:cTn id="47" dur="indefinite" restart="never" nodeType="tmRoot">
          <p:childTnLst>
            <p:seq>
              <p:cTn id="4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CustomShape 1"/>
          <p:cNvSpPr/>
          <p:nvPr/>
        </p:nvSpPr>
        <p:spPr>
          <a:xfrm>
            <a:off x="457200" y="6356520"/>
            <a:ext cx="2130480" cy="362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17.02.15</a:t>
            </a:r>
            <a:endParaRPr/>
          </a:p>
        </p:txBody>
      </p:sp>
      <p:sp>
        <p:nvSpPr>
          <p:cNvPr id="320" name="CustomShape 2"/>
          <p:cNvSpPr/>
          <p:nvPr/>
        </p:nvSpPr>
        <p:spPr>
          <a:xfrm>
            <a:off x="6553080" y="6356520"/>
            <a:ext cx="2130480" cy="362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70A714BA-5908-4168-BFF5-E0A15EA08323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&lt;number&gt;</a:t>
            </a:fld>
            <a:endParaRPr/>
          </a:p>
        </p:txBody>
      </p:sp>
      <p:sp>
        <p:nvSpPr>
          <p:cNvPr id="321" name="CustomShape 3"/>
          <p:cNvSpPr/>
          <p:nvPr/>
        </p:nvSpPr>
        <p:spPr>
          <a:xfrm>
            <a:off x="411120" y="941040"/>
            <a:ext cx="8228160" cy="4458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Following results were obtained using 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/MinimumBias/Run2012D-PromptReco-v1/RECO data set and  following  HLT filters was </a:t>
            </a: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excluded </a:t>
            </a: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while the data was analysing.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HLT_HT200_AlphaT0p57_v8'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HLT_HT250_AlphaT0p55_v8'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HLT_HT250_AlphaT0p57_v8'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HLT_HT300_AlphaT0p53_v8 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HLT_HT300_AlphaT0p54_v14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HLT_HT350_AlphaT0p52_v8'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HLT_HT350_AlphaT0p53_v19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HLT_HT400_AlphaT0p51_v19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HLT_HT400_AlphaT0p52_v14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HLT_HT450_AlphaT0p51_v14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22" name="CustomShape 4"/>
          <p:cNvSpPr/>
          <p:nvPr/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/>
          </a:p>
        </p:txBody>
      </p:sp>
      <p:sp>
        <p:nvSpPr>
          <p:cNvPr id="323" name="CustomShape 5"/>
          <p:cNvSpPr/>
          <p:nvPr/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9032499C-BBAD-4002-BA36-26D7A0968587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&lt;number&gt;</a:t>
            </a:fld>
            <a:endParaRPr/>
          </a:p>
        </p:txBody>
      </p:sp>
    </p:spTree>
  </p:cSld>
  <p:timing>
    <p:tnLst>
      <p:par>
        <p:cTn id="49" dur="indefinite" restart="never" nodeType="tmRoot">
          <p:childTnLst>
            <p:seq>
              <p:cTn id="5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360000" y="293400"/>
            <a:ext cx="8438400" cy="61142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1" dur="indefinite" restart="never" nodeType="tmRoot">
          <p:childTnLst>
            <p:seq>
              <p:cTn id="5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CustomShape 1"/>
          <p:cNvSpPr/>
          <p:nvPr/>
        </p:nvSpPr>
        <p:spPr>
          <a:xfrm>
            <a:off x="0" y="57240"/>
            <a:ext cx="9142920" cy="689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Individual Rechit Energy  </a:t>
            </a:r>
            <a:r>
              <a:rPr lang="tr-TR" sz="2400">
                <a:solidFill>
                  <a:srgbClr val="ff0000"/>
                </a:solidFill>
                <a:latin typeface="Arial"/>
                <a:ea typeface="DejaVu Sans"/>
              </a:rPr>
              <a:t>before</a:t>
            </a: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 and </a:t>
            </a:r>
            <a:r>
              <a:rPr lang="tr-TR" sz="2400">
                <a:solidFill>
                  <a:srgbClr val="990000"/>
                </a:solidFill>
                <a:latin typeface="Arial"/>
                <a:ea typeface="DejaVu Sans"/>
              </a:rPr>
              <a:t>after</a:t>
            </a: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 filter</a:t>
            </a:r>
            <a:r>
              <a:rPr lang="tr-TR" sz="240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for</a:t>
            </a:r>
            <a:r>
              <a:rPr lang="tr-TR" sz="2400">
                <a:solidFill>
                  <a:srgbClr val="ff0000"/>
                </a:solidFill>
                <a:latin typeface="Arial"/>
                <a:ea typeface="DejaVu Sans"/>
              </a:rPr>
              <a:t> </a:t>
            </a:r>
            <a:r>
              <a:rPr lang="tr-TR" sz="2400">
                <a:solidFill>
                  <a:srgbClr val="000000"/>
                </a:solidFill>
                <a:latin typeface="Arial"/>
                <a:ea typeface="DejaVu Sans"/>
              </a:rPr>
              <a:t>iφ=</a:t>
            </a:r>
            <a:r>
              <a:rPr lang="tr-TR" sz="2400">
                <a:solidFill>
                  <a:srgbClr val="0000ff"/>
                </a:solidFill>
                <a:latin typeface="Arial"/>
                <a:ea typeface="DejaVu Sans"/>
              </a:rPr>
              <a:t>43,</a:t>
            </a:r>
            <a:r>
              <a:rPr lang="tr-TR" sz="2400">
                <a:solidFill>
                  <a:srgbClr val="ff0000"/>
                </a:solidFill>
                <a:latin typeface="Arial"/>
                <a:ea typeface="DejaVu Sans"/>
              </a:rPr>
              <a:t>39,41,45</a:t>
            </a:r>
            <a:endParaRPr/>
          </a:p>
        </p:txBody>
      </p:sp>
      <p:pic>
        <p:nvPicPr>
          <p:cNvPr id="326" name="Resim 325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572000" y="863280"/>
            <a:ext cx="4333680" cy="2637360"/>
          </a:xfrm>
          <a:prstGeom prst="rect">
            <a:avLst/>
          </a:prstGeom>
          <a:ln>
            <a:noFill/>
          </a:ln>
        </p:spPr>
      </p:pic>
      <p:pic>
        <p:nvPicPr>
          <p:cNvPr id="327" name="Resim 326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34280" y="3745440"/>
            <a:ext cx="4177080" cy="2589840"/>
          </a:xfrm>
          <a:prstGeom prst="rect">
            <a:avLst/>
          </a:prstGeom>
          <a:ln>
            <a:noFill/>
          </a:ln>
        </p:spPr>
      </p:pic>
      <p:pic>
        <p:nvPicPr>
          <p:cNvPr id="328" name="Resim 327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34280" y="908640"/>
            <a:ext cx="4177080" cy="2546640"/>
          </a:xfrm>
          <a:prstGeom prst="rect">
            <a:avLst/>
          </a:prstGeom>
          <a:ln>
            <a:noFill/>
          </a:ln>
        </p:spPr>
      </p:pic>
      <p:pic>
        <p:nvPicPr>
          <p:cNvPr id="329" name="Resim 328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4572000" y="3745440"/>
            <a:ext cx="4333680" cy="2589840"/>
          </a:xfrm>
          <a:prstGeom prst="rect">
            <a:avLst/>
          </a:prstGeom>
          <a:ln>
            <a:noFill/>
          </a:ln>
        </p:spPr>
      </p:pic>
      <p:sp>
        <p:nvSpPr>
          <p:cNvPr id="330" name="CustomShape 2"/>
          <p:cNvSpPr/>
          <p:nvPr/>
        </p:nvSpPr>
        <p:spPr>
          <a:xfrm>
            <a:off x="1043640" y="155664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New PMTs  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iφ=43</a:t>
            </a:r>
            <a:endParaRPr/>
          </a:p>
        </p:txBody>
      </p:sp>
      <p:sp>
        <p:nvSpPr>
          <p:cNvPr id="331" name="CustomShape 3"/>
          <p:cNvSpPr/>
          <p:nvPr/>
        </p:nvSpPr>
        <p:spPr>
          <a:xfrm>
            <a:off x="5783400" y="157068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iφ=39</a:t>
            </a:r>
            <a:endParaRPr/>
          </a:p>
        </p:txBody>
      </p:sp>
      <p:sp>
        <p:nvSpPr>
          <p:cNvPr id="332" name="CustomShape 4"/>
          <p:cNvSpPr/>
          <p:nvPr/>
        </p:nvSpPr>
        <p:spPr>
          <a:xfrm>
            <a:off x="1101960" y="44370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iφ=41</a:t>
            </a:r>
            <a:endParaRPr/>
          </a:p>
        </p:txBody>
      </p:sp>
      <p:sp>
        <p:nvSpPr>
          <p:cNvPr id="333" name="CustomShape 5"/>
          <p:cNvSpPr/>
          <p:nvPr/>
        </p:nvSpPr>
        <p:spPr>
          <a:xfrm>
            <a:off x="5814360" y="44766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iφ=45</a:t>
            </a:r>
            <a:endParaRPr/>
          </a:p>
        </p:txBody>
      </p:sp>
    </p:spTree>
  </p:cSld>
  <p:timing>
    <p:tnLst>
      <p:par>
        <p:cTn id="53" dur="indefinite" restart="never" nodeType="tmRoot">
          <p:childTnLst>
            <p:seq>
              <p:cTn id="5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Resim 329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04000" y="437400"/>
            <a:ext cx="8438040" cy="6113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5" dur="indefinite" restart="never" nodeType="tmRoot">
          <p:childTnLst>
            <p:seq>
              <p:cTn id="5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" name="Resim 33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732920" y="620640"/>
            <a:ext cx="4302720" cy="2585880"/>
          </a:xfrm>
          <a:prstGeom prst="rect">
            <a:avLst/>
          </a:prstGeom>
          <a:ln>
            <a:noFill/>
          </a:ln>
        </p:spPr>
      </p:pic>
      <p:pic>
        <p:nvPicPr>
          <p:cNvPr id="336" name="Resim 335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620640"/>
            <a:ext cx="4676040" cy="2684160"/>
          </a:xfrm>
          <a:prstGeom prst="rect">
            <a:avLst/>
          </a:prstGeom>
          <a:ln>
            <a:noFill/>
          </a:ln>
        </p:spPr>
      </p:pic>
      <p:pic>
        <p:nvPicPr>
          <p:cNvPr id="337" name="Resim 336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3391920"/>
            <a:ext cx="4676040" cy="2996640"/>
          </a:xfrm>
          <a:prstGeom prst="rect">
            <a:avLst/>
          </a:prstGeom>
          <a:ln>
            <a:noFill/>
          </a:ln>
        </p:spPr>
      </p:pic>
      <p:pic>
        <p:nvPicPr>
          <p:cNvPr id="338" name="Resim 337" descr=""/>
          <p:cNvPicPr/>
          <p:nvPr/>
        </p:nvPicPr>
        <p:blipFill>
          <a:blip r:embed="rId4"/>
          <a:stretch>
            <a:fillRect/>
          </a:stretch>
        </p:blipFill>
        <p:spPr>
          <a:xfrm>
            <a:off x="4732920" y="3305520"/>
            <a:ext cx="4302720" cy="3083040"/>
          </a:xfrm>
          <a:prstGeom prst="rect">
            <a:avLst/>
          </a:prstGeom>
          <a:ln>
            <a:noFill/>
          </a:ln>
        </p:spPr>
      </p:pic>
      <p:sp>
        <p:nvSpPr>
          <p:cNvPr id="339" name="CustomShape 1"/>
          <p:cNvSpPr/>
          <p:nvPr/>
        </p:nvSpPr>
        <p:spPr>
          <a:xfrm>
            <a:off x="1187640" y="136152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New PMTs  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iφ=43</a:t>
            </a:r>
            <a:endParaRPr/>
          </a:p>
        </p:txBody>
      </p:sp>
      <p:sp>
        <p:nvSpPr>
          <p:cNvPr id="340" name="CustomShape 2"/>
          <p:cNvSpPr/>
          <p:nvPr/>
        </p:nvSpPr>
        <p:spPr>
          <a:xfrm>
            <a:off x="5927400" y="13752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iφ=39</a:t>
            </a:r>
            <a:endParaRPr/>
          </a:p>
        </p:txBody>
      </p:sp>
      <p:sp>
        <p:nvSpPr>
          <p:cNvPr id="341" name="CustomShape 3"/>
          <p:cNvSpPr/>
          <p:nvPr/>
        </p:nvSpPr>
        <p:spPr>
          <a:xfrm>
            <a:off x="1246320" y="424188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iφ=41</a:t>
            </a:r>
            <a:endParaRPr/>
          </a:p>
        </p:txBody>
      </p:sp>
      <p:sp>
        <p:nvSpPr>
          <p:cNvPr id="342" name="CustomShape 4"/>
          <p:cNvSpPr/>
          <p:nvPr/>
        </p:nvSpPr>
        <p:spPr>
          <a:xfrm>
            <a:off x="5958360" y="428148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iφ=45</a:t>
            </a:r>
            <a:endParaRPr/>
          </a:p>
        </p:txBody>
      </p:sp>
    </p:spTree>
  </p:cSld>
  <p:timing>
    <p:tnLst>
      <p:par>
        <p:cTn id="57" dur="indefinite" restart="never" nodeType="tmRoot">
          <p:childTnLst>
            <p:seq>
              <p:cTn id="5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5292000" y="853920"/>
            <a:ext cx="4034520" cy="3930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T [sec] 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=integratedLumi/L(average)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Rate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 = N/T * 1.5E6 [Hz]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N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: PMT hits Events (noise events)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HLT_ZeroBias_v7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The total persecuting factor is 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10,000 (L1) * 150 (HLT) = 1.5E6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225" name="Resim 224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432000"/>
            <a:ext cx="5255280" cy="6113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CustomShape 1"/>
          <p:cNvSpPr/>
          <p:nvPr/>
        </p:nvSpPr>
        <p:spPr>
          <a:xfrm>
            <a:off x="457200" y="2954160"/>
            <a:ext cx="8228160" cy="9514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tr-TR" sz="4400">
                <a:solidFill>
                  <a:srgbClr val="000000"/>
                </a:solidFill>
                <a:latin typeface="Calibri"/>
                <a:ea typeface="DejaVu Sans"/>
              </a:rPr>
              <a:t>Back up</a:t>
            </a:r>
            <a:endParaRPr/>
          </a:p>
        </p:txBody>
      </p:sp>
      <p:sp>
        <p:nvSpPr>
          <p:cNvPr id="344" name="CustomShape 2"/>
          <p:cNvSpPr/>
          <p:nvPr/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/>
          </a:p>
        </p:txBody>
      </p:sp>
      <p:sp>
        <p:nvSpPr>
          <p:cNvPr id="345" name="CustomShape 3"/>
          <p:cNvSpPr/>
          <p:nvPr/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8BF9AD7B-B76A-415A-BB78-8F95B6F164F6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&lt;number&gt;</a:t>
            </a:fld>
            <a:endParaRPr/>
          </a:p>
        </p:txBody>
      </p:sp>
    </p:spTree>
  </p:cSld>
  <p:timing>
    <p:tnLst>
      <p:par>
        <p:cTn id="59" dur="indefinite" restart="never" nodeType="tmRoot">
          <p:childTnLst>
            <p:seq>
              <p:cTn id="6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CustomShape 1"/>
          <p:cNvSpPr/>
          <p:nvPr/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/>
          </a:p>
        </p:txBody>
      </p:sp>
      <p:sp>
        <p:nvSpPr>
          <p:cNvPr id="347" name="CustomShape 2"/>
          <p:cNvSpPr/>
          <p:nvPr/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E56ADA7F-4F50-41AD-A6D5-302AB74F63C6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&lt;number&gt;</a:t>
            </a:fld>
            <a:endParaRPr/>
          </a:p>
        </p:txBody>
      </p:sp>
      <p:sp>
        <p:nvSpPr>
          <p:cNvPr id="348" name="CustomShape 3"/>
          <p:cNvSpPr/>
          <p:nvPr/>
        </p:nvSpPr>
        <p:spPr>
          <a:xfrm>
            <a:off x="457200" y="274680"/>
            <a:ext cx="8228160" cy="1141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tr-TR" sz="4400">
                <a:solidFill>
                  <a:srgbClr val="000000"/>
                </a:solidFill>
                <a:latin typeface="Calibri"/>
                <a:ea typeface="DejaVu Sans"/>
              </a:rPr>
              <a:t>New PMTs location in old data</a:t>
            </a:r>
            <a:endParaRPr/>
          </a:p>
        </p:txBody>
      </p:sp>
      <p:pic>
        <p:nvPicPr>
          <p:cNvPr id="349" name="Picture 2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2120760" y="1635480"/>
            <a:ext cx="4430880" cy="3586320"/>
          </a:xfrm>
          <a:prstGeom prst="rect">
            <a:avLst/>
          </a:prstGeom>
          <a:ln>
            <a:noFill/>
          </a:ln>
        </p:spPr>
      </p:pic>
      <p:sp>
        <p:nvSpPr>
          <p:cNvPr id="350" name="CustomShape 4"/>
          <p:cNvSpPr/>
          <p:nvPr/>
        </p:nvSpPr>
        <p:spPr>
          <a:xfrm rot="1600800">
            <a:off x="5087880" y="3664080"/>
            <a:ext cx="594000" cy="284760"/>
          </a:xfrm>
          <a:prstGeom prst="rect">
            <a:avLst/>
          </a:prstGeom>
          <a:noFill/>
          <a:ln w="31680">
            <a:solidFill>
              <a:srgbClr val="ff0000"/>
            </a:solidFill>
            <a:miter/>
          </a:ln>
        </p:spPr>
      </p:sp>
      <p:sp>
        <p:nvSpPr>
          <p:cNvPr id="351" name="CustomShape 5"/>
          <p:cNvSpPr/>
          <p:nvPr/>
        </p:nvSpPr>
        <p:spPr>
          <a:xfrm>
            <a:off x="2382840" y="6000840"/>
            <a:ext cx="3683880" cy="63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Calibri"/>
                <a:ea typeface="DejaVu Sans"/>
              </a:rPr>
              <a:t>24 New PMTs are at HF-(</a:t>
            </a:r>
            <a:r>
              <a:rPr lang="tr-TR">
                <a:solidFill>
                  <a:srgbClr val="000000"/>
                </a:solidFill>
                <a:latin typeface="Calibri"/>
                <a:ea typeface="DejaVu Sans"/>
              </a:rPr>
              <a:t>iφ </a:t>
            </a:r>
            <a:r>
              <a:rPr lang="tr-TR">
                <a:solidFill>
                  <a:srgbClr val="ff0000"/>
                </a:solidFill>
                <a:latin typeface="Calibri"/>
                <a:ea typeface="DejaVu Sans"/>
              </a:rPr>
              <a:t>=43)</a:t>
            </a:r>
            <a:endParaRPr/>
          </a:p>
        </p:txBody>
      </p:sp>
    </p:spTree>
  </p:cSld>
  <p:timing>
    <p:tnLst>
      <p:par>
        <p:cTn id="61" dur="indefinite" restart="never" nodeType="tmRoot">
          <p:childTnLst>
            <p:seq>
              <p:cTn id="6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1"/>
          <p:cNvSpPr/>
          <p:nvPr/>
        </p:nvSpPr>
        <p:spPr>
          <a:xfrm>
            <a:off x="457200" y="6356520"/>
            <a:ext cx="2132640" cy="363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05.03.15</a:t>
            </a:r>
            <a:endParaRPr/>
          </a:p>
        </p:txBody>
      </p:sp>
      <p:sp>
        <p:nvSpPr>
          <p:cNvPr id="353" name="CustomShape 2"/>
          <p:cNvSpPr/>
          <p:nvPr/>
        </p:nvSpPr>
        <p:spPr>
          <a:xfrm>
            <a:off x="6553080" y="6356520"/>
            <a:ext cx="2132640" cy="363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9F3D8246-7343-4C01-937E-104A298B9BC6}" type="slidenum">
              <a:rPr lang="tr-TR">
                <a:solidFill>
                  <a:srgbClr val="000000"/>
                </a:solidFill>
                <a:latin typeface="Arial"/>
                <a:ea typeface="DejaVu Sans"/>
              </a:rPr>
              <a:t>&lt;number&gt;</a:t>
            </a:fld>
            <a:endParaRPr/>
          </a:p>
        </p:txBody>
      </p:sp>
      <p:sp>
        <p:nvSpPr>
          <p:cNvPr id="354" name="CustomShape 3"/>
          <p:cNvSpPr/>
          <p:nvPr/>
        </p:nvSpPr>
        <p:spPr>
          <a:xfrm>
            <a:off x="457200" y="2355840"/>
            <a:ext cx="8227080" cy="1184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Following results were obtained using 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/MinimumBias/Run2012D-PromptReco-v1/RECO data set and it was filtred by "</a:t>
            </a: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HLT_ZeroBias_v7</a:t>
            </a: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"</a:t>
            </a:r>
            <a:endParaRPr/>
          </a:p>
        </p:txBody>
      </p:sp>
    </p:spTree>
  </p:cSld>
  <p:timing>
    <p:tnLst>
      <p:par>
        <p:cTn id="63" dur="indefinite" restart="never" nodeType="tmRoot">
          <p:childTnLst>
            <p:seq>
              <p:cTn id="6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CustomShape 1"/>
          <p:cNvSpPr/>
          <p:nvPr/>
        </p:nvSpPr>
        <p:spPr>
          <a:xfrm>
            <a:off x="1152000" y="14400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iφ=41</a:t>
            </a:r>
            <a:endParaRPr/>
          </a:p>
        </p:txBody>
      </p:sp>
      <p:sp>
        <p:nvSpPr>
          <p:cNvPr id="356" name="CustomShape 2"/>
          <p:cNvSpPr/>
          <p:nvPr/>
        </p:nvSpPr>
        <p:spPr>
          <a:xfrm>
            <a:off x="5939280" y="14490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iφ=45</a:t>
            </a:r>
            <a:endParaRPr/>
          </a:p>
        </p:txBody>
      </p:sp>
      <p:pic>
        <p:nvPicPr>
          <p:cNvPr id="357" name="Resim 356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2484000"/>
            <a:ext cx="4534200" cy="2771280"/>
          </a:xfrm>
          <a:prstGeom prst="rect">
            <a:avLst/>
          </a:prstGeom>
          <a:ln>
            <a:noFill/>
          </a:ln>
        </p:spPr>
      </p:pic>
      <p:pic>
        <p:nvPicPr>
          <p:cNvPr id="358" name="Resim 357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351320" y="2484000"/>
            <a:ext cx="4791960" cy="29152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65" dur="indefinite" restart="never" nodeType="tmRoot">
          <p:childTnLst>
            <p:seq>
              <p:cTn id="6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CustomShape 1"/>
          <p:cNvSpPr/>
          <p:nvPr/>
        </p:nvSpPr>
        <p:spPr>
          <a:xfrm>
            <a:off x="457200" y="6356520"/>
            <a:ext cx="2130840" cy="362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17.02.15</a:t>
            </a:r>
            <a:endParaRPr/>
          </a:p>
        </p:txBody>
      </p:sp>
      <p:sp>
        <p:nvSpPr>
          <p:cNvPr id="360" name="CustomShape 2"/>
          <p:cNvSpPr/>
          <p:nvPr/>
        </p:nvSpPr>
        <p:spPr>
          <a:xfrm>
            <a:off x="6553080" y="6356520"/>
            <a:ext cx="2130840" cy="362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8F6A231F-C5D5-44E3-8F36-42BF7E0D415A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&lt;number&gt;</a:t>
            </a:fld>
            <a:endParaRPr/>
          </a:p>
        </p:txBody>
      </p:sp>
      <p:sp>
        <p:nvSpPr>
          <p:cNvPr id="361" name="CustomShape 3"/>
          <p:cNvSpPr/>
          <p:nvPr/>
        </p:nvSpPr>
        <p:spPr>
          <a:xfrm>
            <a:off x="457200" y="2355840"/>
            <a:ext cx="8227080" cy="1184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Following results were obtained using 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/MinimumBias/Run2012D-PromptReco-v1/RECO data set and it was filtred by "</a:t>
            </a: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HLT_Physics_v5</a:t>
            </a: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"</a:t>
            </a:r>
            <a:endParaRPr/>
          </a:p>
        </p:txBody>
      </p:sp>
      <p:sp>
        <p:nvSpPr>
          <p:cNvPr id="362" name="CustomShape 4"/>
          <p:cNvSpPr/>
          <p:nvPr/>
        </p:nvSpPr>
        <p:spPr>
          <a:xfrm>
            <a:off x="457200" y="6356520"/>
            <a:ext cx="2132640" cy="363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05.03.15</a:t>
            </a:r>
            <a:endParaRPr/>
          </a:p>
        </p:txBody>
      </p:sp>
      <p:sp>
        <p:nvSpPr>
          <p:cNvPr id="363" name="CustomShape 5"/>
          <p:cNvSpPr/>
          <p:nvPr/>
        </p:nvSpPr>
        <p:spPr>
          <a:xfrm>
            <a:off x="6553080" y="6356520"/>
            <a:ext cx="2132640" cy="3639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fld id="{7B7EA957-4C16-4B9E-A552-1BD1DA85FFF5}" type="slidenum">
              <a:rPr lang="tr-TR">
                <a:solidFill>
                  <a:srgbClr val="000000"/>
                </a:solidFill>
                <a:latin typeface="Arial"/>
                <a:ea typeface="DejaVu Sans"/>
              </a:rPr>
              <a:t>&lt;number&gt;</a:t>
            </a:fld>
            <a:endParaRPr/>
          </a:p>
        </p:txBody>
      </p:sp>
    </p:spTree>
  </p:cSld>
  <p:timing>
    <p:tnLst>
      <p:par>
        <p:cTn id="67" dur="indefinite" restart="never" nodeType="tmRoot">
          <p:childTnLst>
            <p:seq>
              <p:cTn id="6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CustomShape 1"/>
          <p:cNvSpPr/>
          <p:nvPr/>
        </p:nvSpPr>
        <p:spPr>
          <a:xfrm>
            <a:off x="1152000" y="14400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iφ=41</a:t>
            </a:r>
            <a:endParaRPr/>
          </a:p>
        </p:txBody>
      </p:sp>
      <p:sp>
        <p:nvSpPr>
          <p:cNvPr id="365" name="CustomShape 2"/>
          <p:cNvSpPr/>
          <p:nvPr/>
        </p:nvSpPr>
        <p:spPr>
          <a:xfrm>
            <a:off x="5939280" y="14490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iφ=45</a:t>
            </a:r>
            <a:endParaRPr/>
          </a:p>
        </p:txBody>
      </p:sp>
      <p:pic>
        <p:nvPicPr>
          <p:cNvPr id="366" name="Resim 365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2327760"/>
            <a:ext cx="4607280" cy="2855520"/>
          </a:xfrm>
          <a:prstGeom prst="rect">
            <a:avLst/>
          </a:prstGeom>
          <a:ln>
            <a:noFill/>
          </a:ln>
        </p:spPr>
      </p:pic>
      <p:pic>
        <p:nvPicPr>
          <p:cNvPr id="367" name="Resim 366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498560" y="2376000"/>
            <a:ext cx="4644720" cy="2833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69" dur="indefinite" restart="never" nodeType="tmRoot">
          <p:childTnLst>
            <p:seq>
              <p:cTn id="7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CustomShape 1"/>
          <p:cNvSpPr/>
          <p:nvPr/>
        </p:nvSpPr>
        <p:spPr>
          <a:xfrm>
            <a:off x="5062680" y="836640"/>
            <a:ext cx="4034520" cy="3930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T [sec] 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=integratedLumi/L(average)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Rate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 = N/T * 1.5E6  [Hz]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N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: PMT hits Events (noise events)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HLT_ZeroBias_v7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The total persecuting factor is 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10,000 (L1) * 150 (HLT) = 1.5E6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227" name="Resim 226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57240" y="360000"/>
            <a:ext cx="4910040" cy="6113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5062680" y="836640"/>
            <a:ext cx="4034520" cy="4204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T [sec] 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=integratedLumi/L(average)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Rate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 = N/T * 1.5E6 * 72 [Hz]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N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: PMT hits Events (noise events)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HLT_ZeroBias_v7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The total persecuting factor is 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10,000 (L1) * 150 (HLT) = 1.5E6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72 is number of wedges in the HF.</a:t>
            </a:r>
            <a:endParaRPr/>
          </a:p>
        </p:txBody>
      </p:sp>
      <p:pic>
        <p:nvPicPr>
          <p:cNvPr id="229" name="Resim 22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204120"/>
            <a:ext cx="4823280" cy="3188520"/>
          </a:xfrm>
          <a:prstGeom prst="rect">
            <a:avLst/>
          </a:prstGeom>
          <a:ln>
            <a:noFill/>
          </a:ln>
        </p:spPr>
      </p:pic>
      <p:pic>
        <p:nvPicPr>
          <p:cNvPr id="230" name="Resim 229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551040"/>
            <a:ext cx="4823280" cy="2981160"/>
          </a:xfrm>
          <a:prstGeom prst="rect">
            <a:avLst/>
          </a:prstGeom>
          <a:ln>
            <a:noFill/>
          </a:ln>
        </p:spPr>
      </p:pic>
      <p:sp>
        <p:nvSpPr>
          <p:cNvPr id="231" name="CustomShape 2"/>
          <p:cNvSpPr/>
          <p:nvPr/>
        </p:nvSpPr>
        <p:spPr>
          <a:xfrm>
            <a:off x="1691280" y="47520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iφ=39</a:t>
            </a:r>
            <a:endParaRPr/>
          </a:p>
        </p:txBody>
      </p:sp>
      <p:sp>
        <p:nvSpPr>
          <p:cNvPr id="232" name="CustomShape 3"/>
          <p:cNvSpPr/>
          <p:nvPr/>
        </p:nvSpPr>
        <p:spPr>
          <a:xfrm>
            <a:off x="1763280" y="14490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New PMTs  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iφ=43</a:t>
            </a:r>
            <a:endParaRPr/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CustomShape 1"/>
          <p:cNvSpPr/>
          <p:nvPr/>
        </p:nvSpPr>
        <p:spPr>
          <a:xfrm>
            <a:off x="457200" y="6356520"/>
            <a:ext cx="2130480" cy="362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17.02.15</a:t>
            </a:r>
            <a:endParaRPr/>
          </a:p>
        </p:txBody>
      </p:sp>
      <p:sp>
        <p:nvSpPr>
          <p:cNvPr id="234" name="CustomShape 2"/>
          <p:cNvSpPr/>
          <p:nvPr/>
        </p:nvSpPr>
        <p:spPr>
          <a:xfrm>
            <a:off x="6553080" y="6356520"/>
            <a:ext cx="2130480" cy="3621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6C1B805D-E561-4C28-9EE3-B0D3D86B7FA6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&lt;number&gt;</a:t>
            </a:fld>
            <a:endParaRPr/>
          </a:p>
        </p:txBody>
      </p:sp>
      <p:sp>
        <p:nvSpPr>
          <p:cNvPr id="235" name="CustomShape 3"/>
          <p:cNvSpPr/>
          <p:nvPr/>
        </p:nvSpPr>
        <p:spPr>
          <a:xfrm>
            <a:off x="457200" y="2355840"/>
            <a:ext cx="8226720" cy="1184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Following results were obtained using </a:t>
            </a:r>
            <a:endParaRPr/>
          </a:p>
          <a:p>
            <a:pPr>
              <a:lnSpc>
                <a:spcPct val="100000"/>
              </a:lnSpc>
            </a:pP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/MinimumBias/Run2012D-PromptReco-v1/RECO data set and it was filtred by "</a:t>
            </a:r>
            <a:r>
              <a:rPr lang="tr-TR" sz="2400">
                <a:solidFill>
                  <a:srgbClr val="ff0000"/>
                </a:solidFill>
                <a:latin typeface="Calibri"/>
                <a:ea typeface="DejaVu Sans"/>
              </a:rPr>
              <a:t>HLT_Physics_v5</a:t>
            </a:r>
            <a:r>
              <a:rPr lang="tr-TR" sz="2400">
                <a:solidFill>
                  <a:srgbClr val="000000"/>
                </a:solidFill>
                <a:latin typeface="Calibri"/>
                <a:ea typeface="DejaVu Sans"/>
              </a:rPr>
              <a:t>"</a:t>
            </a:r>
            <a:endParaRPr/>
          </a:p>
        </p:txBody>
      </p:sp>
      <p:sp>
        <p:nvSpPr>
          <p:cNvPr id="236" name="CustomShape 4"/>
          <p:cNvSpPr/>
          <p:nvPr/>
        </p:nvSpPr>
        <p:spPr>
          <a:xfrm>
            <a:off x="45720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/>
          </a:p>
        </p:txBody>
      </p:sp>
      <p:sp>
        <p:nvSpPr>
          <p:cNvPr id="237" name="CustomShape 5"/>
          <p:cNvSpPr/>
          <p:nvPr/>
        </p:nvSpPr>
        <p:spPr>
          <a:xfrm>
            <a:off x="6553080" y="6356520"/>
            <a:ext cx="2132280" cy="3636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fld id="{ADAABE17-860C-4FCD-87A2-160CC46749B5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&lt;number&gt;</a:t>
            </a:fld>
            <a:endParaRPr/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ustomShape 1"/>
          <p:cNvSpPr/>
          <p:nvPr/>
        </p:nvSpPr>
        <p:spPr>
          <a:xfrm>
            <a:off x="5356440" y="1527480"/>
            <a:ext cx="3804120" cy="36558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T [sec] 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=integratedLumi/L(average)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Rate 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= N/T * 8E3  [Hz]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N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: PMT hits Events (noise events)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HLT_Physics_V5  had the perscaling factor of 8e3.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239" name="Resim 238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13680" y="432000"/>
            <a:ext cx="5342040" cy="6113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CustomShape 1"/>
          <p:cNvSpPr/>
          <p:nvPr/>
        </p:nvSpPr>
        <p:spPr>
          <a:xfrm>
            <a:off x="5292720" y="836640"/>
            <a:ext cx="3804120" cy="3930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T [sec] 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=integratedLumi/L(average)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Rate 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= N/T * 8E3  [Hz]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N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: PMT hits Events (noise events)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HLT_Physics_V5  had the perscaling factor of 8e3.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241" name="Resim 240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221400"/>
            <a:ext cx="5327280" cy="6113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Resim 241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221400"/>
            <a:ext cx="4967280" cy="2945880"/>
          </a:xfrm>
          <a:prstGeom prst="rect">
            <a:avLst/>
          </a:prstGeom>
          <a:ln>
            <a:noFill/>
          </a:ln>
        </p:spPr>
      </p:pic>
      <p:pic>
        <p:nvPicPr>
          <p:cNvPr id="243" name="Resim 242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3384000"/>
            <a:ext cx="4967280" cy="2951280"/>
          </a:xfrm>
          <a:prstGeom prst="rect">
            <a:avLst/>
          </a:prstGeom>
          <a:ln>
            <a:noFill/>
          </a:ln>
        </p:spPr>
      </p:pic>
      <p:sp>
        <p:nvSpPr>
          <p:cNvPr id="244" name="CustomShape 1"/>
          <p:cNvSpPr/>
          <p:nvPr/>
        </p:nvSpPr>
        <p:spPr>
          <a:xfrm>
            <a:off x="1763280" y="43920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Old PMTs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iφ=39</a:t>
            </a:r>
            <a:endParaRPr/>
          </a:p>
        </p:txBody>
      </p:sp>
      <p:sp>
        <p:nvSpPr>
          <p:cNvPr id="245" name="CustomShape 2"/>
          <p:cNvSpPr/>
          <p:nvPr/>
        </p:nvSpPr>
        <p:spPr>
          <a:xfrm>
            <a:off x="1619280" y="1152000"/>
            <a:ext cx="1980000" cy="6382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New PMTs  </a:t>
            </a: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ff"/>
                </a:solidFill>
                <a:latin typeface="Arial"/>
                <a:ea typeface="DejaVu Sans"/>
              </a:rPr>
              <a:t>iφ=43</a:t>
            </a:r>
            <a:endParaRPr/>
          </a:p>
        </p:txBody>
      </p:sp>
      <p:sp>
        <p:nvSpPr>
          <p:cNvPr id="246" name="CustomShape 3"/>
          <p:cNvSpPr/>
          <p:nvPr/>
        </p:nvSpPr>
        <p:spPr>
          <a:xfrm>
            <a:off x="5040000" y="1368000"/>
            <a:ext cx="4092840" cy="42044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T [sec] 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=integratedLumi/L(average)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Rate 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= N/T * 8E3*72  [Hz]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Arial"/>
                <a:ea typeface="DejaVu Sans"/>
              </a:rPr>
              <a:t>N</a:t>
            </a: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: PMT hits Events (noise events)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HLT_Physics_V5  had the perscaling factor of 8e3.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tr-TR">
                <a:solidFill>
                  <a:srgbClr val="000000"/>
                </a:solidFill>
                <a:latin typeface="Arial"/>
                <a:ea typeface="DejaVu Sans"/>
              </a:rPr>
              <a:t>72 is number of wedges in the HF.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