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318" r:id="rId3"/>
    <p:sldId id="267" r:id="rId4"/>
    <p:sldId id="314" r:id="rId5"/>
    <p:sldId id="315" r:id="rId6"/>
    <p:sldId id="319" r:id="rId7"/>
    <p:sldId id="320" r:id="rId8"/>
    <p:sldId id="321" r:id="rId9"/>
    <p:sldId id="322" r:id="rId10"/>
    <p:sldId id="323" r:id="rId11"/>
    <p:sldId id="324" r:id="rId12"/>
    <p:sldId id="326" r:id="rId13"/>
    <p:sldId id="327" r:id="rId14"/>
    <p:sldId id="316" r:id="rId15"/>
    <p:sldId id="269" r:id="rId16"/>
    <p:sldId id="263" r:id="rId17"/>
    <p:sldId id="283" r:id="rId18"/>
    <p:sldId id="328" r:id="rId19"/>
    <p:sldId id="329" r:id="rId20"/>
    <p:sldId id="334" r:id="rId21"/>
    <p:sldId id="335" r:id="rId22"/>
    <p:sldId id="336" r:id="rId23"/>
    <p:sldId id="337" r:id="rId24"/>
    <p:sldId id="338" r:id="rId25"/>
    <p:sldId id="339" r:id="rId26"/>
    <p:sldId id="340" r:id="rId27"/>
    <p:sldId id="341" r:id="rId28"/>
    <p:sldId id="331" r:id="rId29"/>
    <p:sldId id="332" r:id="rId30"/>
    <p:sldId id="330" r:id="rId31"/>
    <p:sldId id="333" r:id="rId32"/>
    <p:sldId id="346" r:id="rId33"/>
    <p:sldId id="348" r:id="rId34"/>
    <p:sldId id="268" r:id="rId3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6" autoAdjust="0"/>
    <p:restoredTop sz="94660"/>
  </p:normalViewPr>
  <p:slideViewPr>
    <p:cSldViewPr>
      <p:cViewPr>
        <p:scale>
          <a:sx n="80" d="100"/>
          <a:sy n="80" d="100"/>
        </p:scale>
        <p:origin x="-2502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5951FF-0483-9A4C-A1EB-E05A25382D41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DF033-A72A-6E44-BCE2-8F3BF089C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1044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68F67-B481-8E4E-B3C9-C8C283257307}" type="datetimeFigureOut">
              <a:rPr lang="en-US" smtClean="0"/>
              <a:t>3/5/2015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D3FD26-2509-ED42-AF0C-E11A28A6F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0437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C5FAE-E194-FD46-A1FE-A0B96FAB3518}" type="datetime1">
              <a:rPr lang="en-US" smtClean="0"/>
              <a:t>3/5/2015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5122B-A72C-9246-B04B-AF4E7FAFFA12}" type="datetime1">
              <a:rPr lang="en-US" smtClean="0"/>
              <a:t>3/5/2015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1FB2-064B-714F-8ADD-C14BD1349812}" type="datetime1">
              <a:rPr lang="en-US" smtClean="0"/>
              <a:t>3/5/2015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4628F-7BAF-8B47-9BF3-4C0C0E836D0E}" type="datetime1">
              <a:rPr lang="en-US" smtClean="0"/>
              <a:t>3/5/2015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9D66-B696-8D43-8AC4-6964C5F26D0D}" type="datetime1">
              <a:rPr lang="en-US" smtClean="0"/>
              <a:t>3/5/2015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C30E2-BBE2-BE4D-81A8-E6A1980458C9}" type="datetime1">
              <a:rPr lang="en-US" smtClean="0"/>
              <a:t>3/5/2015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D0B81-5C42-4445-A454-4C0535086D4D}" type="datetime1">
              <a:rPr lang="en-US" smtClean="0"/>
              <a:t>3/5/2015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EE6AF-B324-2943-8161-47E035F5E2B4}" type="datetime1">
              <a:rPr lang="en-US" smtClean="0"/>
              <a:t>3/5/2015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A979-B7AB-E44F-945E-7772581BAAE3}" type="datetime1">
              <a:rPr lang="en-US" smtClean="0"/>
              <a:t>3/5/2015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B7E36-DBFB-2D41-8503-C949E05BEAD1}" type="datetime1">
              <a:rPr lang="en-US" smtClean="0"/>
              <a:t>3/5/2015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20995-9EE1-524E-81DF-23F6DCD70F34}" type="datetime1">
              <a:rPr lang="en-US" smtClean="0"/>
              <a:t>3/5/2015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53FDA-F6F2-E144-B41F-450571B192A1}" type="datetime1">
              <a:rPr lang="en-US" smtClean="0"/>
              <a:t>3/5/2015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smtClean="0"/>
              <a:t>CRUZET Data Analysis</a:t>
            </a:r>
            <a:endParaRPr lang="tr-TR" sz="6000" dirty="0"/>
          </a:p>
        </p:txBody>
      </p:sp>
      <p:sp>
        <p:nvSpPr>
          <p:cNvPr id="5" name="Metin kutusu 4"/>
          <p:cNvSpPr txBox="1"/>
          <p:nvPr/>
        </p:nvSpPr>
        <p:spPr>
          <a:xfrm>
            <a:off x="704528" y="2708920"/>
            <a:ext cx="72728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u="sng" dirty="0"/>
              <a:t>Hasan </a:t>
            </a:r>
            <a:r>
              <a:rPr lang="tr-TR" sz="2800" u="sng" dirty="0" err="1"/>
              <a:t>Huseyin</a:t>
            </a:r>
            <a:r>
              <a:rPr lang="tr-TR" sz="2800" u="sng" dirty="0"/>
              <a:t> </a:t>
            </a:r>
            <a:r>
              <a:rPr lang="tr-TR" sz="2800" u="sng" dirty="0" err="1"/>
              <a:t>Isik</a:t>
            </a:r>
            <a:endParaRPr lang="tr-TR" sz="2800" u="sng" dirty="0" smtClean="0"/>
          </a:p>
          <a:p>
            <a:pPr algn="ctr"/>
            <a:r>
              <a:rPr lang="tr-TR" sz="2800" dirty="0" err="1" smtClean="0"/>
              <a:t>Shuichi</a:t>
            </a:r>
            <a:r>
              <a:rPr lang="tr-TR" sz="2800" dirty="0" smtClean="0"/>
              <a:t> </a:t>
            </a:r>
            <a:r>
              <a:rPr lang="tr-TR" sz="2800" dirty="0" err="1" smtClean="0"/>
              <a:t>Kunori</a:t>
            </a:r>
            <a:r>
              <a:rPr lang="tr-TR" sz="2800" dirty="0" smtClean="0"/>
              <a:t>, Isa </a:t>
            </a:r>
            <a:r>
              <a:rPr lang="tr-TR" sz="2800" dirty="0" err="1" smtClean="0"/>
              <a:t>Dumanoglu</a:t>
            </a:r>
            <a:endParaRPr lang="tr-TR" sz="2800" dirty="0" smtClean="0"/>
          </a:p>
          <a:p>
            <a:pPr algn="ctr"/>
            <a:r>
              <a:rPr lang="tr-TR" sz="2800" dirty="0" smtClean="0"/>
              <a:t>Bayram Tali, </a:t>
            </a:r>
            <a:r>
              <a:rPr lang="tr-TR" sz="2800" dirty="0" err="1" smtClean="0"/>
              <a:t>Yalcin</a:t>
            </a:r>
            <a:r>
              <a:rPr lang="tr-TR" sz="2800" dirty="0" smtClean="0"/>
              <a:t> </a:t>
            </a:r>
            <a:r>
              <a:rPr lang="tr-TR" sz="2800" dirty="0" err="1" smtClean="0"/>
              <a:t>Guler</a:t>
            </a:r>
            <a:r>
              <a:rPr lang="tr-TR" sz="2800" dirty="0" smtClean="0"/>
              <a:t>, </a:t>
            </a:r>
            <a:r>
              <a:rPr lang="tr-TR" sz="2800" dirty="0" err="1" smtClean="0"/>
              <a:t>Serdal</a:t>
            </a:r>
            <a:r>
              <a:rPr lang="tr-TR" sz="2800" dirty="0" smtClean="0"/>
              <a:t> </a:t>
            </a:r>
            <a:r>
              <a:rPr lang="tr-TR" sz="2800" dirty="0" err="1" smtClean="0"/>
              <a:t>Damarseckin,Merve</a:t>
            </a:r>
            <a:r>
              <a:rPr lang="tr-TR" sz="2800" dirty="0" smtClean="0"/>
              <a:t> </a:t>
            </a:r>
            <a:r>
              <a:rPr lang="tr-TR" sz="2800" dirty="0" err="1" smtClean="0"/>
              <a:t>Ince</a:t>
            </a:r>
            <a:r>
              <a:rPr lang="tr-TR" sz="2800" dirty="0" smtClean="0"/>
              <a:t>, Samet </a:t>
            </a:r>
            <a:r>
              <a:rPr lang="tr-TR" sz="2800" dirty="0" err="1" smtClean="0"/>
              <a:t>Lezki</a:t>
            </a:r>
            <a:r>
              <a:rPr lang="tr-TR" sz="2800" dirty="0" smtClean="0"/>
              <a:t>, Emine </a:t>
            </a:r>
            <a:r>
              <a:rPr lang="tr-TR" sz="2800" dirty="0" err="1" smtClean="0"/>
              <a:t>Gurpinar</a:t>
            </a:r>
            <a:endParaRPr lang="tr-TR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9076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i</a:t>
            </a:r>
            <a:r>
              <a:rPr lang="tr-TR" dirty="0" err="1" smtClean="0"/>
              <a:t>eta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iphi</a:t>
            </a:r>
            <a:r>
              <a:rPr lang="tr-TR" dirty="0" smtClean="0"/>
              <a:t> (HE)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10</a:t>
            </a:fld>
            <a:endParaRPr lang="tr-TR"/>
          </a:p>
        </p:txBody>
      </p:sp>
      <p:pic>
        <p:nvPicPr>
          <p:cNvPr id="11266" name="Picture 2" descr="C:\Users\hasanhuseyin\Desktop\MinBiasCruzet23Feb1Mar\histHERecHitie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5050251" cy="3659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hasanhuseyin\Desktop\MinBiasCruzet23Feb1Mar\histHERecHitiph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093" y="1300911"/>
            <a:ext cx="4499992" cy="354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27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ieta</a:t>
            </a:r>
            <a:r>
              <a:rPr lang="tr-TR" dirty="0" smtClean="0"/>
              <a:t> </a:t>
            </a:r>
            <a:r>
              <a:rPr lang="tr-TR" dirty="0" err="1" smtClean="0"/>
              <a:t>vs</a:t>
            </a:r>
            <a:r>
              <a:rPr lang="tr-TR" dirty="0" smtClean="0"/>
              <a:t> </a:t>
            </a:r>
            <a:r>
              <a:rPr lang="tr-TR" dirty="0" err="1" smtClean="0"/>
              <a:t>iphi</a:t>
            </a:r>
            <a:r>
              <a:rPr lang="tr-TR" dirty="0" smtClean="0"/>
              <a:t> (HE)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11</a:t>
            </a:fld>
            <a:endParaRPr lang="tr-TR"/>
          </a:p>
        </p:txBody>
      </p:sp>
      <p:pic>
        <p:nvPicPr>
          <p:cNvPr id="12290" name="Picture 2" descr="C:\Users\hasanhuseyin\Desktop\MinBiasCruzet23Feb1Mar\histHERecHit_ieta_vs_HERecHit_ip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40855"/>
            <a:ext cx="7752010" cy="5617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5796136" y="4725144"/>
            <a:ext cx="432048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7683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RecHit</a:t>
            </a:r>
            <a:r>
              <a:rPr lang="tr-TR" dirty="0" smtClean="0"/>
              <a:t> </a:t>
            </a:r>
            <a:r>
              <a:rPr lang="tr-TR" dirty="0" err="1" smtClean="0"/>
              <a:t>Energy</a:t>
            </a:r>
            <a:r>
              <a:rPr lang="tr-TR" dirty="0" smtClean="0"/>
              <a:t> (HO)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12</a:t>
            </a:fld>
            <a:endParaRPr lang="tr-TR"/>
          </a:p>
        </p:txBody>
      </p:sp>
      <p:pic>
        <p:nvPicPr>
          <p:cNvPr id="14338" name="Picture 2" descr="C:\Users\hasanhuseyin\Desktop\MinBiasCruzet23Feb1Mar\histHORecHitEnerg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196752"/>
            <a:ext cx="7128793" cy="5165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50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ieta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iphi</a:t>
            </a:r>
            <a:r>
              <a:rPr lang="tr-TR" dirty="0" smtClean="0"/>
              <a:t> (HO)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13</a:t>
            </a:fld>
            <a:endParaRPr lang="tr-TR"/>
          </a:p>
        </p:txBody>
      </p:sp>
      <p:pic>
        <p:nvPicPr>
          <p:cNvPr id="15362" name="Picture 2" descr="C:\Users\hasanhuseyin\Desktop\MinBiasCruzet23Feb1Mar\histHORecHitie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6" y="2057713"/>
            <a:ext cx="4756217" cy="3446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hasanhuseyin\Desktop\MinBiasCruzet23Feb1Mar\histHORecHitiph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229" y="2093349"/>
            <a:ext cx="4487946" cy="341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45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MET </a:t>
            </a:r>
            <a:r>
              <a:rPr lang="tr-TR" dirty="0" err="1" smtClean="0"/>
              <a:t>distrubition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14</a:t>
            </a:fld>
            <a:endParaRPr lang="tr-TR"/>
          </a:p>
        </p:txBody>
      </p:sp>
      <p:pic>
        <p:nvPicPr>
          <p:cNvPr id="4098" name="Picture 2" descr="C:\Users\hasanhuseyin\Desktop\MinBiasCruzet23Feb1Mar\histCaloMetP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68760"/>
            <a:ext cx="6838578" cy="4955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09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Energy distributions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15</a:t>
            </a:fld>
            <a:endParaRPr lang="tr-TR" dirty="0"/>
          </a:p>
        </p:txBody>
      </p:sp>
      <p:pic>
        <p:nvPicPr>
          <p:cNvPr id="6" name="Picture 2" descr="C:\Users\hasanhuseyin\Desktop\hcal_MWGR10_233238_MinBias\c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85" y="1412776"/>
            <a:ext cx="4471899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/>
          <p:cNvSpPr/>
          <p:nvPr/>
        </p:nvSpPr>
        <p:spPr>
          <a:xfrm>
            <a:off x="683568" y="2312876"/>
            <a:ext cx="288032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Metin kutusu 6"/>
          <p:cNvSpPr txBox="1"/>
          <p:nvPr/>
        </p:nvSpPr>
        <p:spPr>
          <a:xfrm>
            <a:off x="0" y="450912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tr-TR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dirty="0" smtClean="0"/>
              <a:t>MWGR10  </a:t>
            </a:r>
            <a:r>
              <a:rPr lang="tr-TR" dirty="0" err="1" smtClean="0"/>
              <a:t>Minbias</a:t>
            </a:r>
            <a:r>
              <a:rPr lang="tr-TR" dirty="0"/>
              <a:t> </a:t>
            </a:r>
            <a:r>
              <a:rPr lang="tr-TR" dirty="0" err="1" smtClean="0"/>
              <a:t>dataset</a:t>
            </a:r>
            <a:r>
              <a:rPr lang="tr-TR" dirty="0"/>
              <a:t>	</a:t>
            </a:r>
            <a:r>
              <a:rPr lang="tr-TR" dirty="0" smtClean="0"/>
              <a:t>    		CRUZET </a:t>
            </a:r>
            <a:r>
              <a:rPr lang="tr-TR" dirty="0" err="1" smtClean="0"/>
              <a:t>Minbias</a:t>
            </a:r>
            <a:r>
              <a:rPr lang="tr-TR" dirty="0" smtClean="0"/>
              <a:t>  </a:t>
            </a:r>
            <a:r>
              <a:rPr lang="tr-TR" dirty="0" err="1"/>
              <a:t>d</a:t>
            </a:r>
            <a:r>
              <a:rPr lang="tr-TR" dirty="0" err="1" smtClean="0"/>
              <a:t>ataset</a:t>
            </a:r>
            <a:r>
              <a:rPr lang="tr-TR" dirty="0" smtClean="0"/>
              <a:t>                     			</a:t>
            </a:r>
            <a:endParaRPr lang="tr-TR" dirty="0"/>
          </a:p>
        </p:txBody>
      </p:sp>
      <p:cxnSp>
        <p:nvCxnSpPr>
          <p:cNvPr id="5" name="Düz Ok Bağlayıcısı 4"/>
          <p:cNvCxnSpPr/>
          <p:nvPr/>
        </p:nvCxnSpPr>
        <p:spPr>
          <a:xfrm flipH="1">
            <a:off x="1979712" y="4509120"/>
            <a:ext cx="115212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hasanhuseyin\Desktop\MinBiasCruzet23Feb1Mar\histCaloJe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5" y="1275860"/>
            <a:ext cx="4462100" cy="3233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Düz Ok Bağlayıcısı 11"/>
          <p:cNvCxnSpPr/>
          <p:nvPr/>
        </p:nvCxnSpPr>
        <p:spPr>
          <a:xfrm>
            <a:off x="6659035" y="4221088"/>
            <a:ext cx="1009309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004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16</a:t>
            </a:fld>
            <a:endParaRPr lang="tr-TR"/>
          </a:p>
        </p:txBody>
      </p:sp>
      <p:sp>
        <p:nvSpPr>
          <p:cNvPr id="3" name="Rectangle 2"/>
          <p:cNvSpPr/>
          <p:nvPr/>
        </p:nvSpPr>
        <p:spPr>
          <a:xfrm>
            <a:off x="2771800" y="332656"/>
            <a:ext cx="42418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E</a:t>
            </a:r>
            <a:r>
              <a:rPr lang="tr-TR" sz="3200" dirty="0" smtClean="0"/>
              <a:t>ta </a:t>
            </a:r>
            <a:r>
              <a:rPr lang="tr-TR" sz="3200" dirty="0" err="1" smtClean="0"/>
              <a:t>and</a:t>
            </a:r>
            <a:r>
              <a:rPr lang="tr-TR" sz="3200" dirty="0" smtClean="0"/>
              <a:t> </a:t>
            </a:r>
            <a:r>
              <a:rPr lang="tr-TR" sz="3200" dirty="0" err="1" smtClean="0"/>
              <a:t>Phi</a:t>
            </a:r>
            <a:r>
              <a:rPr lang="en-US" sz="3200" dirty="0" smtClean="0"/>
              <a:t> distributions</a:t>
            </a:r>
            <a:endParaRPr lang="en-US" sz="3200" dirty="0"/>
          </a:p>
        </p:txBody>
      </p:sp>
      <p:pic>
        <p:nvPicPr>
          <p:cNvPr id="6146" name="Picture 2" descr="C:\Users\hasanhuseyin\Desktop\MinBiasCruzet23Feb1Mar\histCaloJetE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252572"/>
            <a:ext cx="4792364" cy="347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hasanhuseyin\Desktop\MinBiasCruzet23Feb1Mar\histCaloJetPh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500" y="1332674"/>
            <a:ext cx="4681817" cy="339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52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17</a:t>
            </a:fld>
            <a:endParaRPr lang="tr-TR"/>
          </a:p>
        </p:txBody>
      </p:sp>
      <p:sp>
        <p:nvSpPr>
          <p:cNvPr id="5" name="Metin kutusu 4"/>
          <p:cNvSpPr txBox="1"/>
          <p:nvPr/>
        </p:nvSpPr>
        <p:spPr>
          <a:xfrm>
            <a:off x="0" y="404664"/>
            <a:ext cx="9144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tr-TR" sz="4400" dirty="0" smtClean="0">
              <a:solidFill>
                <a:srgbClr val="FF0000"/>
              </a:solidFill>
            </a:endParaRPr>
          </a:p>
          <a:p>
            <a:pPr algn="ctr"/>
            <a:endParaRPr lang="tr-TR" sz="4400" dirty="0">
              <a:solidFill>
                <a:srgbClr val="FF0000"/>
              </a:solidFill>
            </a:endParaRPr>
          </a:p>
          <a:p>
            <a:pPr algn="ctr"/>
            <a:endParaRPr lang="tr-TR" sz="4400" dirty="0" smtClean="0">
              <a:solidFill>
                <a:srgbClr val="FF0000"/>
              </a:solidFill>
            </a:endParaRPr>
          </a:p>
          <a:p>
            <a:pPr algn="ctr"/>
            <a:r>
              <a:rPr lang="tr-TR" sz="4400" b="1" dirty="0" err="1" smtClean="0">
                <a:solidFill>
                  <a:srgbClr val="FF0000"/>
                </a:solidFill>
              </a:rPr>
              <a:t>CosmicRuns</a:t>
            </a:r>
            <a:endParaRPr lang="tr-TR" sz="4400" b="1" dirty="0" smtClean="0">
              <a:solidFill>
                <a:srgbClr val="FF0000"/>
              </a:solidFill>
            </a:endParaRPr>
          </a:p>
          <a:p>
            <a:pPr algn="ctr"/>
            <a:endParaRPr lang="tr-TR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80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RecHit</a:t>
            </a:r>
            <a:r>
              <a:rPr lang="tr-TR" dirty="0" smtClean="0"/>
              <a:t> </a:t>
            </a:r>
            <a:r>
              <a:rPr lang="tr-TR" dirty="0" err="1" smtClean="0"/>
              <a:t>Energy</a:t>
            </a:r>
            <a:r>
              <a:rPr lang="tr-TR" dirty="0" smtClean="0"/>
              <a:t> (HB)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18</a:t>
            </a:fld>
            <a:endParaRPr lang="tr-TR"/>
          </a:p>
        </p:txBody>
      </p:sp>
      <p:pic>
        <p:nvPicPr>
          <p:cNvPr id="20482" name="Picture 2" descr="C:\Users\hasanhuseyin\Desktop\hcal_CosmicCRUZET23Feb2Mar_R235_R236\histHBRecHitEnerg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7528297" cy="5455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675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i</a:t>
            </a:r>
            <a:r>
              <a:rPr lang="tr-TR" dirty="0" err="1" smtClean="0"/>
              <a:t>eta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iphi</a:t>
            </a:r>
            <a:r>
              <a:rPr lang="tr-TR" dirty="0" smtClean="0"/>
              <a:t> (HB)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19</a:t>
            </a:fld>
            <a:endParaRPr lang="tr-TR"/>
          </a:p>
        </p:txBody>
      </p:sp>
      <p:pic>
        <p:nvPicPr>
          <p:cNvPr id="21506" name="Picture 2" descr="C:\Users\hasanhuseyin\Desktop\hcal_CosmicCRUZET23Feb2Mar_R235_R236\histHBRecHitie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626150"/>
            <a:ext cx="4680520" cy="339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C:\Users\hasanhuseyin\Desktop\hcal_CosmicCRUZET23Feb2Mar_R235_R236\histHBRecHitiph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88291"/>
            <a:ext cx="4579561" cy="331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810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</a:t>
            </a:fld>
            <a:endParaRPr lang="tr-T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69" y="878160"/>
            <a:ext cx="7304691" cy="5463262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</p:pic>
      <p:sp>
        <p:nvSpPr>
          <p:cNvPr id="11" name="Oval 10"/>
          <p:cNvSpPr/>
          <p:nvPr/>
        </p:nvSpPr>
        <p:spPr>
          <a:xfrm>
            <a:off x="3563888" y="2879545"/>
            <a:ext cx="28803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Oval 15"/>
          <p:cNvSpPr/>
          <p:nvPr/>
        </p:nvSpPr>
        <p:spPr>
          <a:xfrm>
            <a:off x="5351678" y="2108385"/>
            <a:ext cx="28803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" name="Metin kutusu 1"/>
          <p:cNvSpPr txBox="1"/>
          <p:nvPr/>
        </p:nvSpPr>
        <p:spPr>
          <a:xfrm>
            <a:off x="656469" y="188640"/>
            <a:ext cx="6435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/>
              <a:t>We</a:t>
            </a:r>
            <a:r>
              <a:rPr lang="tr-TR" dirty="0"/>
              <a:t> </a:t>
            </a:r>
            <a:r>
              <a:rPr lang="tr-TR" dirty="0" err="1"/>
              <a:t>analyzed</a:t>
            </a:r>
            <a:r>
              <a:rPr lang="tr-TR" dirty="0"/>
              <a:t> </a:t>
            </a:r>
            <a:r>
              <a:rPr lang="tr-TR" dirty="0" err="1"/>
              <a:t>all</a:t>
            </a:r>
            <a:r>
              <a:rPr lang="tr-TR" dirty="0"/>
              <a:t> </a:t>
            </a:r>
            <a:r>
              <a:rPr lang="tr-TR" dirty="0" err="1"/>
              <a:t>runs</a:t>
            </a:r>
            <a:r>
              <a:rPr lang="tr-TR" dirty="0"/>
              <a:t> </a:t>
            </a:r>
            <a:r>
              <a:rPr lang="tr-TR" dirty="0" err="1"/>
              <a:t>for</a:t>
            </a:r>
            <a:r>
              <a:rPr lang="tr-TR" dirty="0"/>
              <a:t> </a:t>
            </a:r>
            <a:r>
              <a:rPr lang="tr-TR" dirty="0" err="1"/>
              <a:t>Cruzet</a:t>
            </a:r>
            <a:r>
              <a:rPr lang="tr-TR" dirty="0"/>
              <a:t> ( 23 Feb2015-01 Mar2015)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6559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İeta</a:t>
            </a:r>
            <a:r>
              <a:rPr lang="tr-TR" dirty="0" smtClean="0"/>
              <a:t> </a:t>
            </a:r>
            <a:r>
              <a:rPr lang="tr-TR" dirty="0" err="1" smtClean="0"/>
              <a:t>vs</a:t>
            </a:r>
            <a:r>
              <a:rPr lang="tr-TR" dirty="0" smtClean="0"/>
              <a:t> </a:t>
            </a:r>
            <a:r>
              <a:rPr lang="tr-TR" dirty="0" err="1" smtClean="0"/>
              <a:t>iphi</a:t>
            </a:r>
            <a:r>
              <a:rPr lang="tr-TR" dirty="0" smtClean="0"/>
              <a:t> (HB)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20</a:t>
            </a:fld>
            <a:endParaRPr lang="tr-TR"/>
          </a:p>
        </p:txBody>
      </p:sp>
      <p:pic>
        <p:nvPicPr>
          <p:cNvPr id="22530" name="Picture 2" descr="C:\Users\hasanhuseyin\Desktop\hcal_CosmicCRUZET23Feb2Mar_R235_R236\histHBRecHit_ieta_vs_HBRecHit_ip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7449023" cy="5397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2823903" y="5517232"/>
            <a:ext cx="1584176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481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RecHit</a:t>
            </a:r>
            <a:r>
              <a:rPr lang="tr-TR" dirty="0" smtClean="0"/>
              <a:t> </a:t>
            </a:r>
            <a:r>
              <a:rPr lang="tr-TR" dirty="0" err="1" smtClean="0"/>
              <a:t>Energy</a:t>
            </a:r>
            <a:r>
              <a:rPr lang="tr-TR" dirty="0" smtClean="0"/>
              <a:t> (HE)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21</a:t>
            </a:fld>
            <a:endParaRPr lang="tr-TR"/>
          </a:p>
        </p:txBody>
      </p:sp>
      <p:pic>
        <p:nvPicPr>
          <p:cNvPr id="23554" name="Picture 2" descr="C:\Users\hasanhuseyin\Desktop\hcal_CosmicCRUZET23Feb2Mar_R235_R236\histHERecHitEnerg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220043"/>
            <a:ext cx="7761723" cy="5624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47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i</a:t>
            </a:r>
            <a:r>
              <a:rPr lang="tr-TR" dirty="0" err="1" smtClean="0"/>
              <a:t>eta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iphi</a:t>
            </a:r>
            <a:r>
              <a:rPr lang="tr-TR" dirty="0" smtClean="0"/>
              <a:t>(HE) 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22</a:t>
            </a:fld>
            <a:endParaRPr lang="tr-TR"/>
          </a:p>
        </p:txBody>
      </p:sp>
      <p:pic>
        <p:nvPicPr>
          <p:cNvPr id="24578" name="Picture 2" descr="C:\Users\hasanhuseyin\Desktop\hcal_CosmicCRUZET23Feb2Mar_R235_R236\histHERecHitie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85" y="1772815"/>
            <a:ext cx="4861343" cy="3522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Picture 3" descr="C:\Users\hasanhuseyin\Desktop\hcal_CosmicCRUZET23Feb2Mar_R235_R236\histHERecHitiph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370" y="1869412"/>
            <a:ext cx="4723630" cy="3422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47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ieta</a:t>
            </a:r>
            <a:r>
              <a:rPr lang="tr-TR" dirty="0" smtClean="0"/>
              <a:t> </a:t>
            </a:r>
            <a:r>
              <a:rPr lang="tr-TR" dirty="0" err="1" smtClean="0"/>
              <a:t>vs</a:t>
            </a:r>
            <a:r>
              <a:rPr lang="tr-TR" dirty="0" smtClean="0"/>
              <a:t> </a:t>
            </a:r>
            <a:r>
              <a:rPr lang="tr-TR" dirty="0" err="1" smtClean="0"/>
              <a:t>iphi</a:t>
            </a:r>
            <a:r>
              <a:rPr lang="tr-TR" dirty="0" smtClean="0"/>
              <a:t>(HE)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23</a:t>
            </a:fld>
            <a:endParaRPr lang="tr-TR"/>
          </a:p>
        </p:txBody>
      </p:sp>
      <p:pic>
        <p:nvPicPr>
          <p:cNvPr id="25602" name="Picture 2" descr="C:\Users\hasanhuseyin\Desktop\hcal_CosmicCRUZET23Feb2Mar_R235_R236\histHERecHit_ieta_vs_HERecHit_ip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887" y="1268760"/>
            <a:ext cx="7006406" cy="5076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5292080" y="4437112"/>
            <a:ext cx="792088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977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RecHit</a:t>
            </a:r>
            <a:r>
              <a:rPr lang="tr-TR" dirty="0" smtClean="0"/>
              <a:t> </a:t>
            </a:r>
            <a:r>
              <a:rPr lang="tr-TR" dirty="0" err="1" smtClean="0"/>
              <a:t>Energy</a:t>
            </a:r>
            <a:r>
              <a:rPr lang="tr-TR" dirty="0" smtClean="0"/>
              <a:t> (HBHE)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24</a:t>
            </a:fld>
            <a:endParaRPr lang="tr-TR"/>
          </a:p>
        </p:txBody>
      </p:sp>
      <p:pic>
        <p:nvPicPr>
          <p:cNvPr id="26626" name="Picture 2" descr="C:\Users\hasanhuseyin\Desktop\hcal_CosmicCRUZET23Feb2Mar_R235_R236\histHBHERecHit_ieta_vs_HBHERecHit_ip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7000999" cy="5072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5508104" y="4365104"/>
            <a:ext cx="864096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Oval 5"/>
          <p:cNvSpPr/>
          <p:nvPr/>
        </p:nvSpPr>
        <p:spPr>
          <a:xfrm>
            <a:off x="3131840" y="5445224"/>
            <a:ext cx="648072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0894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RecHit</a:t>
            </a:r>
            <a:r>
              <a:rPr lang="tr-TR" dirty="0" smtClean="0"/>
              <a:t> </a:t>
            </a:r>
            <a:r>
              <a:rPr lang="tr-TR" dirty="0" err="1" smtClean="0"/>
              <a:t>Energy</a:t>
            </a:r>
            <a:r>
              <a:rPr lang="tr-TR" dirty="0" smtClean="0"/>
              <a:t> (HO)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25</a:t>
            </a:fld>
            <a:endParaRPr lang="tr-TR"/>
          </a:p>
        </p:txBody>
      </p:sp>
      <p:pic>
        <p:nvPicPr>
          <p:cNvPr id="27650" name="Picture 2" descr="C:\Users\hasanhuseyin\Desktop\hcal_CosmicCRUZET23Feb2Mar_R235_R236\histHORecHitEnerg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40768"/>
            <a:ext cx="6838578" cy="4955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66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İeta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iphi</a:t>
            </a:r>
            <a:r>
              <a:rPr lang="tr-TR" dirty="0" smtClean="0"/>
              <a:t> (HO)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26</a:t>
            </a:fld>
            <a:endParaRPr lang="tr-TR"/>
          </a:p>
        </p:txBody>
      </p:sp>
      <p:pic>
        <p:nvPicPr>
          <p:cNvPr id="28674" name="Picture 2" descr="C:\Users\hasanhuseyin\Desktop\hcal_CosmicCRUZET23Feb2Mar_R235_R236\histHORecHitie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4328443" cy="313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5" name="Picture 3" descr="C:\Users\hasanhuseyin\Desktop\hcal_CosmicCRUZET23Feb2Mar_R235_R236\histHORecHitiph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956" y="1340769"/>
            <a:ext cx="4427636" cy="3201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42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İeta</a:t>
            </a:r>
            <a:r>
              <a:rPr lang="tr-TR" dirty="0" smtClean="0"/>
              <a:t> </a:t>
            </a:r>
            <a:r>
              <a:rPr lang="tr-TR" dirty="0" err="1" smtClean="0"/>
              <a:t>vs</a:t>
            </a:r>
            <a:r>
              <a:rPr lang="tr-TR" dirty="0" smtClean="0"/>
              <a:t> </a:t>
            </a:r>
            <a:r>
              <a:rPr lang="tr-TR" dirty="0" err="1" smtClean="0"/>
              <a:t>iphi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27</a:t>
            </a:fld>
            <a:endParaRPr lang="tr-TR"/>
          </a:p>
        </p:txBody>
      </p:sp>
      <p:pic>
        <p:nvPicPr>
          <p:cNvPr id="29698" name="Picture 2" descr="C:\Users\hasanhuseyin\Desktop\hcal_CosmicCRUZET23Feb2Mar_R235_R236\histHORecHit_ieta_vs_HORecHit_ip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28252"/>
            <a:ext cx="6696744" cy="4852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689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Energy</a:t>
            </a:r>
            <a:r>
              <a:rPr lang="tr-TR" dirty="0" smtClean="0"/>
              <a:t> </a:t>
            </a:r>
            <a:r>
              <a:rPr lang="tr-TR" dirty="0" err="1" smtClean="0"/>
              <a:t>Distrubution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28</a:t>
            </a:fld>
            <a:endParaRPr lang="tr-TR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700808"/>
            <a:ext cx="4824536" cy="348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 descr="C:\Users\hasanhuseyin\Desktop\hcal_CosmicCRUZET23Feb2Mar_R235_R236\histCaloJe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00808"/>
            <a:ext cx="4161951" cy="3373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827584" y="2636912"/>
            <a:ext cx="576064" cy="194421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9" name="Düz Ok Bağlayıcısı 8"/>
          <p:cNvCxnSpPr/>
          <p:nvPr/>
        </p:nvCxnSpPr>
        <p:spPr>
          <a:xfrm flipV="1">
            <a:off x="827584" y="4941168"/>
            <a:ext cx="720080" cy="43204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Metin kutusu 9"/>
          <p:cNvSpPr txBox="1"/>
          <p:nvPr/>
        </p:nvSpPr>
        <p:spPr>
          <a:xfrm>
            <a:off x="323528" y="537321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MWGR10</a:t>
            </a:r>
            <a:endParaRPr lang="tr-TR" dirty="0"/>
          </a:p>
        </p:txBody>
      </p:sp>
      <p:cxnSp>
        <p:nvCxnSpPr>
          <p:cNvPr id="12" name="Düz Ok Bağlayıcısı 11"/>
          <p:cNvCxnSpPr/>
          <p:nvPr/>
        </p:nvCxnSpPr>
        <p:spPr>
          <a:xfrm>
            <a:off x="6516216" y="5074738"/>
            <a:ext cx="1008112" cy="48314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Metin kutusu 12"/>
          <p:cNvSpPr txBox="1"/>
          <p:nvPr/>
        </p:nvSpPr>
        <p:spPr>
          <a:xfrm>
            <a:off x="7020272" y="555788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CRUZET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93254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Eta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Phi</a:t>
            </a:r>
            <a:r>
              <a:rPr lang="tr-TR" dirty="0" smtClean="0"/>
              <a:t> </a:t>
            </a:r>
            <a:r>
              <a:rPr lang="tr-TR" dirty="0" err="1" smtClean="0"/>
              <a:t>Distrubution</a:t>
            </a:r>
            <a:r>
              <a:rPr lang="tr-TR" dirty="0" smtClean="0"/>
              <a:t> (</a:t>
            </a:r>
            <a:r>
              <a:rPr lang="tr-TR" dirty="0" err="1" smtClean="0"/>
              <a:t>CaloJet</a:t>
            </a:r>
            <a:r>
              <a:rPr lang="tr-TR" dirty="0" smtClean="0"/>
              <a:t>)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29</a:t>
            </a:fld>
            <a:endParaRPr lang="tr-TR"/>
          </a:p>
        </p:txBody>
      </p:sp>
      <p:pic>
        <p:nvPicPr>
          <p:cNvPr id="18434" name="Picture 2" descr="C:\Users\hasanhuseyin\Desktop\hcal_CosmicCRUZET23Feb2Mar_R235_R236\histCaloJetE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700808"/>
            <a:ext cx="4248472" cy="3078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hasanhuseyin\Desktop\hcal_CosmicCRUZET23Feb2Mar_R235_R236\histCaloJetPh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724523"/>
            <a:ext cx="4488012" cy="305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447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11560" y="980728"/>
            <a:ext cx="8229600" cy="42379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sz="2400" dirty="0" smtClean="0"/>
          </a:p>
          <a:p>
            <a:pPr marL="0" indent="0" algn="just">
              <a:buNone/>
            </a:pPr>
            <a:endParaRPr lang="tr-TR" sz="2400" dirty="0" smtClean="0"/>
          </a:p>
          <a:p>
            <a:r>
              <a:rPr lang="tr-TR" sz="2400" dirty="0" err="1" smtClean="0"/>
              <a:t>We</a:t>
            </a:r>
            <a:r>
              <a:rPr lang="tr-TR" sz="2400" dirty="0" smtClean="0"/>
              <a:t> </a:t>
            </a:r>
            <a:r>
              <a:rPr lang="tr-TR" sz="2400" dirty="0" err="1" smtClean="0"/>
              <a:t>checked</a:t>
            </a:r>
            <a:r>
              <a:rPr lang="tr-TR" sz="2400" dirty="0" smtClean="0"/>
              <a:t> </a:t>
            </a:r>
            <a:r>
              <a:rPr lang="en-US" sz="2400" dirty="0" smtClean="0"/>
              <a:t>the </a:t>
            </a:r>
            <a:r>
              <a:rPr lang="en-US" sz="2400" dirty="0"/>
              <a:t>plots of </a:t>
            </a:r>
            <a:r>
              <a:rPr lang="en-US" sz="2400" dirty="0" err="1" smtClean="0"/>
              <a:t>CaloMET</a:t>
            </a:r>
            <a:r>
              <a:rPr lang="tr-TR" sz="2400" dirty="0" err="1" smtClean="0"/>
              <a:t>Pt</a:t>
            </a:r>
            <a:r>
              <a:rPr lang="en-US" sz="2400" dirty="0" smtClean="0"/>
              <a:t>, </a:t>
            </a:r>
            <a:r>
              <a:rPr lang="en-US" sz="2400" dirty="0" err="1" smtClean="0"/>
              <a:t>CaloJet</a:t>
            </a:r>
            <a:r>
              <a:rPr lang="tr-TR" sz="2400" dirty="0" err="1" smtClean="0"/>
              <a:t>Phi</a:t>
            </a:r>
            <a:r>
              <a:rPr lang="en-US" sz="2400" dirty="0" smtClean="0"/>
              <a:t>,</a:t>
            </a:r>
            <a:r>
              <a:rPr lang="en-US" sz="2400" dirty="0"/>
              <a:t> </a:t>
            </a:r>
            <a:r>
              <a:rPr lang="en-US" sz="2400" dirty="0" err="1" smtClean="0"/>
              <a:t>CaloJet</a:t>
            </a:r>
            <a:r>
              <a:rPr lang="tr-TR" sz="2400" dirty="0" err="1" smtClean="0"/>
              <a:t>Eta</a:t>
            </a:r>
            <a:r>
              <a:rPr lang="tr-TR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CaloJet</a:t>
            </a:r>
            <a:r>
              <a:rPr lang="tr-TR" sz="2400" dirty="0" err="1" smtClean="0"/>
              <a:t>Energy</a:t>
            </a:r>
            <a:r>
              <a:rPr lang="tr-TR" sz="2400" dirty="0" smtClean="0"/>
              <a:t>,</a:t>
            </a:r>
            <a:r>
              <a:rPr lang="en-US" sz="2400" dirty="0" err="1" smtClean="0"/>
              <a:t>CaloJet</a:t>
            </a:r>
            <a:r>
              <a:rPr lang="tr-TR" sz="2400" dirty="0" err="1" smtClean="0"/>
              <a:t>Pt</a:t>
            </a:r>
            <a:r>
              <a:rPr lang="tr-TR" sz="2400" dirty="0" smtClean="0"/>
              <a:t>, </a:t>
            </a:r>
            <a:r>
              <a:rPr lang="tr-TR" sz="2400" dirty="0" err="1" smtClean="0"/>
              <a:t>Calo</a:t>
            </a:r>
            <a:r>
              <a:rPr lang="en-US" sz="2400" dirty="0" err="1" smtClean="0"/>
              <a:t>JetMultiplicity</a:t>
            </a:r>
            <a:r>
              <a:rPr lang="tr-TR" sz="2400" dirty="0" smtClean="0"/>
              <a:t> </a:t>
            </a:r>
            <a:r>
              <a:rPr lang="tr-TR" sz="2400" dirty="0"/>
              <a:t> </a:t>
            </a:r>
            <a:r>
              <a:rPr lang="tr-TR" sz="2400" dirty="0" err="1" smtClean="0"/>
              <a:t>with</a:t>
            </a:r>
            <a:r>
              <a:rPr lang="tr-TR" sz="2400" dirty="0" smtClean="0"/>
              <a:t> </a:t>
            </a:r>
            <a:r>
              <a:rPr lang="tr-TR" sz="2400" dirty="0" err="1" smtClean="0"/>
              <a:t>Minbias</a:t>
            </a:r>
            <a:r>
              <a:rPr lang="tr-TR" sz="2400" dirty="0" smtClean="0"/>
              <a:t> </a:t>
            </a:r>
            <a:r>
              <a:rPr lang="tr-TR" sz="2400" dirty="0" err="1" smtClean="0"/>
              <a:t>and</a:t>
            </a:r>
            <a:r>
              <a:rPr lang="tr-TR" sz="2400" dirty="0" smtClean="0"/>
              <a:t> </a:t>
            </a:r>
            <a:r>
              <a:rPr lang="tr-TR" sz="2400" dirty="0" err="1" smtClean="0"/>
              <a:t>Cosmic</a:t>
            </a:r>
            <a:r>
              <a:rPr lang="tr-TR" sz="2400" dirty="0" smtClean="0"/>
              <a:t> </a:t>
            </a:r>
            <a:r>
              <a:rPr lang="tr-TR" sz="2400" dirty="0" err="1" smtClean="0"/>
              <a:t>Datasets</a:t>
            </a:r>
            <a:r>
              <a:rPr lang="tr-TR" sz="2400" dirty="0" smtClean="0"/>
              <a:t>.</a:t>
            </a:r>
          </a:p>
          <a:p>
            <a:pPr marL="0" indent="0" algn="just">
              <a:buNone/>
            </a:pPr>
            <a:endParaRPr lang="tr-TR" sz="2400" dirty="0"/>
          </a:p>
          <a:p>
            <a:pPr algn="just"/>
            <a:r>
              <a:rPr lang="tr-TR" sz="2400" dirty="0" err="1" smtClean="0"/>
              <a:t>We</a:t>
            </a:r>
            <a:r>
              <a:rPr lang="tr-TR" sz="2400" dirty="0" smtClean="0"/>
              <a:t> </a:t>
            </a:r>
            <a:r>
              <a:rPr lang="tr-TR" sz="2400" dirty="0" err="1" smtClean="0"/>
              <a:t>have</a:t>
            </a:r>
            <a:r>
              <a:rPr lang="tr-TR" sz="2400" dirty="0" smtClean="0"/>
              <a:t> </a:t>
            </a:r>
            <a:r>
              <a:rPr lang="tr-TR" sz="2400" dirty="0" err="1" smtClean="0"/>
              <a:t>analyzed</a:t>
            </a:r>
            <a:r>
              <a:rPr lang="tr-TR" sz="2400" dirty="0" smtClean="0"/>
              <a:t> </a:t>
            </a:r>
            <a:r>
              <a:rPr lang="tr-TR" sz="2400" dirty="0" err="1" smtClean="0"/>
              <a:t>Cruzet</a:t>
            </a:r>
            <a:r>
              <a:rPr lang="tr-TR" sz="2400" dirty="0" smtClean="0"/>
              <a:t> Data </a:t>
            </a:r>
            <a:r>
              <a:rPr lang="tr-TR" sz="2400" dirty="0" err="1" smtClean="0"/>
              <a:t>for</a:t>
            </a:r>
            <a:r>
              <a:rPr lang="tr-TR" sz="2400" dirty="0" smtClean="0"/>
              <a:t> </a:t>
            </a:r>
            <a:r>
              <a:rPr lang="tr-TR" sz="2400" dirty="0" err="1" smtClean="0"/>
              <a:t>some</a:t>
            </a:r>
            <a:r>
              <a:rPr lang="tr-TR" sz="2400" dirty="0" smtClean="0"/>
              <a:t> </a:t>
            </a:r>
            <a:r>
              <a:rPr lang="tr-TR" sz="2400" dirty="0" err="1" smtClean="0"/>
              <a:t>plots</a:t>
            </a:r>
            <a:r>
              <a:rPr lang="tr-TR" sz="2400" dirty="0" smtClean="0"/>
              <a:t> of HB,HE,HO </a:t>
            </a:r>
            <a:r>
              <a:rPr lang="tr-TR" sz="2400" dirty="0" err="1" smtClean="0"/>
              <a:t>and</a:t>
            </a:r>
            <a:r>
              <a:rPr lang="tr-TR" sz="2400" dirty="0" smtClean="0"/>
              <a:t> HBHE.</a:t>
            </a:r>
            <a:endParaRPr lang="en-US" dirty="0"/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3</a:t>
            </a:fld>
            <a:endParaRPr lang="tr-TR"/>
          </a:p>
        </p:txBody>
      </p:sp>
      <p:sp>
        <p:nvSpPr>
          <p:cNvPr id="2" name="Metin kutusu 1"/>
          <p:cNvSpPr txBox="1"/>
          <p:nvPr/>
        </p:nvSpPr>
        <p:spPr>
          <a:xfrm>
            <a:off x="1835696" y="404664"/>
            <a:ext cx="5184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400" b="1" dirty="0" err="1" smtClean="0"/>
              <a:t>Introduction</a:t>
            </a:r>
            <a:endParaRPr lang="tr-TR" sz="4400" b="1" dirty="0"/>
          </a:p>
        </p:txBody>
      </p:sp>
    </p:spTree>
    <p:extLst>
      <p:ext uri="{BB962C8B-B14F-4D97-AF65-F5344CB8AC3E}">
        <p14:creationId xmlns:p14="http://schemas.microsoft.com/office/powerpoint/2010/main" val="33912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Met </a:t>
            </a:r>
            <a:r>
              <a:rPr lang="tr-TR" dirty="0" err="1" smtClean="0"/>
              <a:t>Distrubution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30</a:t>
            </a:fld>
            <a:endParaRPr lang="tr-TR"/>
          </a:p>
        </p:txBody>
      </p:sp>
      <p:pic>
        <p:nvPicPr>
          <p:cNvPr id="16386" name="Picture 2" descr="C:\Users\hasanhuseyin\Desktop\hcal_CosmicCRUZET23Feb2Mar_R235_R236\histCaloMetP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7164288" cy="5191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644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Multiplicity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31</a:t>
            </a:fld>
            <a:endParaRPr lang="tr-TR"/>
          </a:p>
        </p:txBody>
      </p:sp>
      <p:pic>
        <p:nvPicPr>
          <p:cNvPr id="19458" name="Picture 2" descr="C:\Users\hasanhuseyin\Desktop\hcal_CosmicCRUZET23Feb2Mar_R235_R236\histCaloJetMultiplicit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7084385" cy="5133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16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0" y="61219"/>
            <a:ext cx="4778320" cy="352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etin kutusu 1"/>
          <p:cNvSpPr txBox="1"/>
          <p:nvPr/>
        </p:nvSpPr>
        <p:spPr>
          <a:xfrm>
            <a:off x="5652120" y="692696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Event</a:t>
            </a:r>
            <a:r>
              <a:rPr lang="tr-TR" dirty="0" smtClean="0"/>
              <a:t>=4119646</a:t>
            </a:r>
          </a:p>
          <a:p>
            <a:r>
              <a:rPr lang="tr-TR" dirty="0" err="1" smtClean="0"/>
              <a:t>Pt</a:t>
            </a:r>
            <a:r>
              <a:rPr lang="tr-TR" dirty="0" smtClean="0"/>
              <a:t>=101.518 </a:t>
            </a:r>
            <a:r>
              <a:rPr lang="tr-TR" dirty="0" err="1" smtClean="0"/>
              <a:t>GeV</a:t>
            </a:r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525306"/>
            <a:ext cx="4580538" cy="3332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Düz Ok Bağlayıcısı 3"/>
          <p:cNvCxnSpPr/>
          <p:nvPr/>
        </p:nvCxnSpPr>
        <p:spPr>
          <a:xfrm>
            <a:off x="4932040" y="1124744"/>
            <a:ext cx="720080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ikdörtgen 4"/>
          <p:cNvSpPr/>
          <p:nvPr/>
        </p:nvSpPr>
        <p:spPr>
          <a:xfrm>
            <a:off x="5724128" y="476672"/>
            <a:ext cx="2088232" cy="122413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Metin kutusu 5"/>
          <p:cNvSpPr txBox="1"/>
          <p:nvPr/>
        </p:nvSpPr>
        <p:spPr>
          <a:xfrm>
            <a:off x="683568" y="4293096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Event</a:t>
            </a:r>
            <a:r>
              <a:rPr lang="tr-TR" dirty="0" smtClean="0"/>
              <a:t>=252858</a:t>
            </a:r>
          </a:p>
          <a:p>
            <a:r>
              <a:rPr lang="tr-TR" dirty="0" err="1" smtClean="0"/>
              <a:t>Pt</a:t>
            </a:r>
            <a:r>
              <a:rPr lang="tr-TR" dirty="0" smtClean="0"/>
              <a:t>=109.02 </a:t>
            </a:r>
            <a:r>
              <a:rPr lang="tr-TR" dirty="0" err="1" smtClean="0"/>
              <a:t>GeV</a:t>
            </a:r>
            <a:endParaRPr lang="tr-TR" dirty="0"/>
          </a:p>
        </p:txBody>
      </p:sp>
      <p:cxnSp>
        <p:nvCxnSpPr>
          <p:cNvPr id="8" name="Düz Ok Bağlayıcısı 7"/>
          <p:cNvCxnSpPr/>
          <p:nvPr/>
        </p:nvCxnSpPr>
        <p:spPr>
          <a:xfrm>
            <a:off x="2699792" y="4616261"/>
            <a:ext cx="1224136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ikdörtgen 8"/>
          <p:cNvSpPr/>
          <p:nvPr/>
        </p:nvSpPr>
        <p:spPr>
          <a:xfrm>
            <a:off x="683568" y="4293096"/>
            <a:ext cx="1734192" cy="108012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5561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7221810" cy="5206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etin kutusu 1"/>
          <p:cNvSpPr txBox="1"/>
          <p:nvPr/>
        </p:nvSpPr>
        <p:spPr>
          <a:xfrm>
            <a:off x="1259632" y="5877272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Event</a:t>
            </a:r>
            <a:r>
              <a:rPr lang="tr-TR" dirty="0" smtClean="0"/>
              <a:t> =2426320</a:t>
            </a:r>
          </a:p>
          <a:p>
            <a:r>
              <a:rPr lang="tr-TR" dirty="0" err="1" smtClean="0"/>
              <a:t>Pt</a:t>
            </a:r>
            <a:r>
              <a:rPr lang="tr-TR" dirty="0" smtClean="0"/>
              <a:t>=107.403 </a:t>
            </a:r>
            <a:r>
              <a:rPr lang="tr-TR" dirty="0" err="1" smtClean="0"/>
              <a:t>GeV</a:t>
            </a:r>
            <a:endParaRPr lang="tr-TR" dirty="0"/>
          </a:p>
        </p:txBody>
      </p:sp>
      <p:sp>
        <p:nvSpPr>
          <p:cNvPr id="3" name="Dikdörtgen 2"/>
          <p:cNvSpPr/>
          <p:nvPr/>
        </p:nvSpPr>
        <p:spPr>
          <a:xfrm>
            <a:off x="899592" y="5877272"/>
            <a:ext cx="3312368" cy="79208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5896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Conclusion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34</a:t>
            </a:fld>
            <a:endParaRPr lang="tr-TR"/>
          </a:p>
        </p:txBody>
      </p:sp>
      <p:sp>
        <p:nvSpPr>
          <p:cNvPr id="6" name="Metin kutusu 5"/>
          <p:cNvSpPr txBox="1"/>
          <p:nvPr/>
        </p:nvSpPr>
        <p:spPr>
          <a:xfrm>
            <a:off x="0" y="1268760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§"/>
            </a:pPr>
            <a:endParaRPr lang="tr-TR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tr-TR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tr-TR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tr-TR" dirty="0" err="1" smtClean="0"/>
              <a:t>We</a:t>
            </a:r>
            <a:r>
              <a:rPr lang="tr-TR" dirty="0" smtClean="0"/>
              <a:t> </a:t>
            </a:r>
            <a:r>
              <a:rPr lang="tr-TR" dirty="0" err="1" smtClean="0"/>
              <a:t>checked</a:t>
            </a:r>
            <a:r>
              <a:rPr lang="tr-TR" dirty="0" smtClean="0"/>
              <a:t> </a:t>
            </a:r>
            <a:r>
              <a:rPr lang="tr-TR" dirty="0" err="1" smtClean="0"/>
              <a:t>different</a:t>
            </a:r>
            <a:r>
              <a:rPr lang="tr-TR" dirty="0" smtClean="0"/>
              <a:t> </a:t>
            </a:r>
            <a:r>
              <a:rPr lang="tr-TR" dirty="0" err="1" smtClean="0"/>
              <a:t>runs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CRUZET </a:t>
            </a:r>
            <a:r>
              <a:rPr lang="tr-TR" dirty="0" err="1" smtClean="0"/>
              <a:t>and</a:t>
            </a:r>
            <a:r>
              <a:rPr lang="tr-TR" dirty="0" smtClean="0"/>
              <a:t> put </a:t>
            </a:r>
            <a:r>
              <a:rPr lang="tr-TR" dirty="0" err="1" smtClean="0"/>
              <a:t>new</a:t>
            </a:r>
            <a:r>
              <a:rPr lang="tr-TR" dirty="0" smtClean="0"/>
              <a:t> </a:t>
            </a:r>
            <a:r>
              <a:rPr lang="tr-TR" dirty="0" err="1" smtClean="0"/>
              <a:t>plots</a:t>
            </a:r>
            <a:r>
              <a:rPr lang="tr-TR" dirty="0" smtClean="0"/>
              <a:t>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tr-TR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tr-TR" dirty="0" err="1" smtClean="0"/>
              <a:t>We</a:t>
            </a:r>
            <a:r>
              <a:rPr lang="tr-TR" dirty="0" smtClean="0"/>
              <a:t> </a:t>
            </a:r>
            <a:r>
              <a:rPr lang="tr-TR" dirty="0" err="1" smtClean="0"/>
              <a:t>analyzed</a:t>
            </a:r>
            <a:r>
              <a:rPr lang="tr-TR" dirty="0" smtClean="0"/>
              <a:t> CRUZET </a:t>
            </a:r>
            <a:r>
              <a:rPr lang="tr-TR" dirty="0" err="1" smtClean="0"/>
              <a:t>Runs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smtClean="0"/>
              <a:t>HB,HE,HO </a:t>
            </a:r>
            <a:endParaRPr lang="tr-TR" smtClean="0"/>
          </a:p>
          <a:p>
            <a:pPr lvl="1"/>
            <a:endParaRPr lang="tr-TR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tr-TR" dirty="0" err="1" smtClean="0"/>
              <a:t>We</a:t>
            </a:r>
            <a:r>
              <a:rPr lang="tr-TR" dirty="0" smtClean="0"/>
              <a:t> </a:t>
            </a:r>
            <a:r>
              <a:rPr lang="tr-TR" dirty="0" err="1" smtClean="0"/>
              <a:t>obtain</a:t>
            </a:r>
            <a:r>
              <a:rPr lang="tr-TR" dirty="0" smtClean="0"/>
              <a:t> </a:t>
            </a:r>
            <a:r>
              <a:rPr lang="tr-TR" dirty="0" err="1" smtClean="0"/>
              <a:t>some</a:t>
            </a:r>
            <a:r>
              <a:rPr lang="tr-TR" dirty="0" smtClean="0"/>
              <a:t> </a:t>
            </a:r>
            <a:r>
              <a:rPr lang="tr-TR" dirty="0" err="1" smtClean="0"/>
              <a:t>cmsShow</a:t>
            </a:r>
            <a:r>
              <a:rPr lang="tr-TR" dirty="0" smtClean="0"/>
              <a:t> </a:t>
            </a:r>
            <a:r>
              <a:rPr lang="tr-TR" dirty="0" err="1" smtClean="0"/>
              <a:t>pictures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high</a:t>
            </a:r>
            <a:r>
              <a:rPr lang="tr-TR" dirty="0" smtClean="0"/>
              <a:t> </a:t>
            </a:r>
            <a:r>
              <a:rPr lang="tr-TR" dirty="0" err="1" smtClean="0"/>
              <a:t>Pt</a:t>
            </a:r>
            <a:r>
              <a:rPr lang="tr-TR" dirty="0" smtClean="0"/>
              <a:t> </a:t>
            </a:r>
            <a:r>
              <a:rPr lang="tr-TR" dirty="0" err="1" smtClean="0"/>
              <a:t>evets</a:t>
            </a:r>
            <a:r>
              <a:rPr lang="tr-TR" dirty="0" smtClean="0"/>
              <a:t> .</a:t>
            </a:r>
            <a:endParaRPr lang="tr-TR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tr-TR" dirty="0"/>
          </a:p>
          <a:p>
            <a:pPr lvl="1"/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1063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78098"/>
          </a:xfrm>
        </p:spPr>
        <p:txBody>
          <a:bodyPr/>
          <a:lstStyle/>
          <a:p>
            <a:r>
              <a:rPr lang="tr-TR" dirty="0" smtClean="0"/>
              <a:t>Run </a:t>
            </a:r>
            <a:r>
              <a:rPr lang="tr-TR" dirty="0" err="1" smtClean="0"/>
              <a:t>Info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4</a:t>
            </a:fld>
            <a:endParaRPr lang="tr-TR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35690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İçerik Yer Tutucusu 7"/>
          <p:cNvSpPr>
            <a:spLocks noGrp="1"/>
          </p:cNvSpPr>
          <p:nvPr>
            <p:ph idx="1"/>
          </p:nvPr>
        </p:nvSpPr>
        <p:spPr>
          <a:xfrm>
            <a:off x="242638" y="5301209"/>
            <a:ext cx="8505825" cy="1224136"/>
          </a:xfrm>
        </p:spPr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endParaRPr lang="tr-TR" sz="18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tr-TR" sz="1800" dirty="0" err="1" smtClean="0"/>
              <a:t>We</a:t>
            </a:r>
            <a:r>
              <a:rPr lang="tr-TR" sz="1800" dirty="0" smtClean="0"/>
              <a:t> </a:t>
            </a:r>
            <a:r>
              <a:rPr lang="tr-TR" sz="1800" dirty="0" err="1"/>
              <a:t>have</a:t>
            </a:r>
            <a:r>
              <a:rPr lang="tr-TR" sz="1800" dirty="0"/>
              <a:t> </a:t>
            </a:r>
            <a:r>
              <a:rPr lang="tr-TR" sz="1800" dirty="0" err="1"/>
              <a:t>analyzed</a:t>
            </a:r>
            <a:r>
              <a:rPr lang="tr-TR" sz="1800" dirty="0"/>
              <a:t> CRUZET Data </a:t>
            </a:r>
            <a:r>
              <a:rPr lang="tr-TR" sz="1800" dirty="0" err="1"/>
              <a:t>for</a:t>
            </a:r>
            <a:r>
              <a:rPr lang="tr-TR" sz="1800" dirty="0"/>
              <a:t> 60 </a:t>
            </a:r>
            <a:r>
              <a:rPr lang="tr-TR" sz="1800" dirty="0" err="1"/>
              <a:t>minutes</a:t>
            </a:r>
            <a:r>
              <a:rPr lang="tr-TR" sz="1800" dirty="0"/>
              <a:t> </a:t>
            </a:r>
            <a:r>
              <a:rPr lang="tr-TR" sz="1800" dirty="0" err="1"/>
              <a:t>taking</a:t>
            </a:r>
            <a:r>
              <a:rPr lang="tr-TR" sz="1800" dirty="0"/>
              <a:t> in </a:t>
            </a:r>
            <a:r>
              <a:rPr lang="tr-TR" sz="1800" dirty="0" err="1"/>
              <a:t>different</a:t>
            </a:r>
            <a:r>
              <a:rPr lang="tr-TR" sz="1800" dirty="0"/>
              <a:t> </a:t>
            </a:r>
            <a:r>
              <a:rPr lang="tr-TR" sz="1800" dirty="0" err="1"/>
              <a:t>period</a:t>
            </a:r>
            <a:r>
              <a:rPr lang="tr-TR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4332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83568" y="2420888"/>
            <a:ext cx="8229600" cy="1143000"/>
          </a:xfrm>
        </p:spPr>
        <p:txBody>
          <a:bodyPr/>
          <a:lstStyle/>
          <a:p>
            <a:r>
              <a:rPr lang="tr-TR" b="1" dirty="0" err="1" smtClean="0">
                <a:solidFill>
                  <a:srgbClr val="FF0000"/>
                </a:solidFill>
              </a:rPr>
              <a:t>MinBias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dataset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for</a:t>
            </a:r>
            <a:r>
              <a:rPr lang="tr-TR" b="1" dirty="0" smtClean="0">
                <a:solidFill>
                  <a:srgbClr val="FF0000"/>
                </a:solidFill>
              </a:rPr>
              <a:t> CRUZET </a:t>
            </a:r>
            <a:r>
              <a:rPr lang="tr-TR" b="1" dirty="0" err="1">
                <a:solidFill>
                  <a:srgbClr val="FF0000"/>
                </a:solidFill>
              </a:rPr>
              <a:t>R</a:t>
            </a:r>
            <a:r>
              <a:rPr lang="tr-TR" b="1" dirty="0" err="1" smtClean="0">
                <a:solidFill>
                  <a:srgbClr val="FF0000"/>
                </a:solidFill>
              </a:rPr>
              <a:t>uns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408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2254" y="260648"/>
            <a:ext cx="8219020" cy="926976"/>
          </a:xfrm>
        </p:spPr>
        <p:txBody>
          <a:bodyPr>
            <a:normAutofit fontScale="90000"/>
          </a:bodyPr>
          <a:lstStyle/>
          <a:p>
            <a:r>
              <a:rPr lang="tr-TR" dirty="0"/>
              <a:t/>
            </a:r>
            <a:br>
              <a:rPr lang="tr-TR" dirty="0"/>
            </a:br>
            <a:r>
              <a:rPr lang="tr-TR" dirty="0" err="1"/>
              <a:t>RecHit</a:t>
            </a:r>
            <a:r>
              <a:rPr lang="tr-TR" dirty="0"/>
              <a:t> </a:t>
            </a:r>
            <a:r>
              <a:rPr lang="tr-TR" dirty="0" err="1"/>
              <a:t>Energy</a:t>
            </a:r>
            <a:r>
              <a:rPr lang="tr-TR" dirty="0"/>
              <a:t> (HB) 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6</a:t>
            </a:fld>
            <a:endParaRPr lang="tr-TR"/>
          </a:p>
        </p:txBody>
      </p:sp>
      <p:pic>
        <p:nvPicPr>
          <p:cNvPr id="7170" name="Picture 2" descr="C:\Users\hasanhuseyin\Desktop\MinBiasCruzet23Feb1Mar\histHBRecHitEnerg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99919"/>
            <a:ext cx="6696744" cy="4852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97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i</a:t>
            </a:r>
            <a:r>
              <a:rPr lang="tr-TR" dirty="0" err="1" smtClean="0"/>
              <a:t>eta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iphi</a:t>
            </a:r>
            <a:r>
              <a:rPr lang="tr-TR" dirty="0" smtClean="0"/>
              <a:t> </a:t>
            </a:r>
            <a:r>
              <a:rPr lang="tr-TR" dirty="0" err="1" smtClean="0"/>
              <a:t>distrubution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7</a:t>
            </a:fld>
            <a:endParaRPr lang="tr-TR"/>
          </a:p>
        </p:txBody>
      </p:sp>
      <p:pic>
        <p:nvPicPr>
          <p:cNvPr id="8194" name="Picture 2" descr="C:\Users\hasanhuseyin\Desktop\MinBiasCruzet23Feb1Mar\histHBRecHitiet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8055"/>
            <a:ext cx="4681792" cy="339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hasanhuseyin\Desktop\MinBiasCruzet23Feb1Mar\histHBRecHitiph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518977"/>
            <a:ext cx="4680520" cy="339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61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i</a:t>
            </a:r>
            <a:r>
              <a:rPr lang="tr-TR" dirty="0" err="1" smtClean="0"/>
              <a:t>eta</a:t>
            </a:r>
            <a:r>
              <a:rPr lang="tr-TR" dirty="0" smtClean="0"/>
              <a:t> </a:t>
            </a:r>
            <a:r>
              <a:rPr lang="tr-TR" dirty="0" err="1" smtClean="0"/>
              <a:t>vs</a:t>
            </a:r>
            <a:r>
              <a:rPr lang="tr-TR" dirty="0" smtClean="0"/>
              <a:t> </a:t>
            </a:r>
            <a:r>
              <a:rPr lang="tr-TR" dirty="0" err="1" smtClean="0"/>
              <a:t>iphi</a:t>
            </a:r>
            <a:r>
              <a:rPr lang="tr-TR" dirty="0" smtClean="0"/>
              <a:t> (HB)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8</a:t>
            </a:fld>
            <a:endParaRPr lang="tr-TR"/>
          </a:p>
        </p:txBody>
      </p:sp>
      <p:pic>
        <p:nvPicPr>
          <p:cNvPr id="9218" name="Picture 2" descr="C:\Users\hasanhuseyin\Desktop\MinBiasCruzet23Feb1Mar\histHBRecHit_ieta_vs_HBRecHit_iph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7307478" cy="529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3059832" y="5733256"/>
            <a:ext cx="1152128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7288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RecHitEnergy</a:t>
            </a:r>
            <a:r>
              <a:rPr lang="tr-TR" dirty="0" smtClean="0"/>
              <a:t> (HE)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9</a:t>
            </a:fld>
            <a:endParaRPr lang="tr-TR"/>
          </a:p>
        </p:txBody>
      </p:sp>
      <p:pic>
        <p:nvPicPr>
          <p:cNvPr id="10242" name="Picture 2" descr="C:\Users\hasanhuseyin\Desktop\MinBiasCruzet23Feb1Mar\histHERecHitEnerg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93857"/>
            <a:ext cx="7346019" cy="532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425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1082</TotalTime>
  <Words>283</Words>
  <Application>Microsoft Office PowerPoint</Application>
  <PresentationFormat>Ekran Gösterisi (4:3)</PresentationFormat>
  <Paragraphs>95</Paragraphs>
  <Slides>34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34</vt:i4>
      </vt:variant>
    </vt:vector>
  </HeadingPairs>
  <TitlesOfParts>
    <vt:vector size="35" baseType="lpstr">
      <vt:lpstr>Ofis Teması</vt:lpstr>
      <vt:lpstr>CRUZET Data Analysis</vt:lpstr>
      <vt:lpstr>PowerPoint Sunusu</vt:lpstr>
      <vt:lpstr>PowerPoint Sunusu</vt:lpstr>
      <vt:lpstr>Run Info</vt:lpstr>
      <vt:lpstr>MinBias dataset for CRUZET Runs</vt:lpstr>
      <vt:lpstr> RecHit Energy (HB) </vt:lpstr>
      <vt:lpstr>ieta and iphi distrubution</vt:lpstr>
      <vt:lpstr>ieta vs iphi (HB)</vt:lpstr>
      <vt:lpstr>RecHitEnergy (HE)</vt:lpstr>
      <vt:lpstr>ieta and iphi (HE)</vt:lpstr>
      <vt:lpstr>ieta vs iphi (HE)</vt:lpstr>
      <vt:lpstr>RecHit Energy (HO)</vt:lpstr>
      <vt:lpstr>ieta and iphi (HO)</vt:lpstr>
      <vt:lpstr>MET distrubition</vt:lpstr>
      <vt:lpstr> Energy distributions</vt:lpstr>
      <vt:lpstr>PowerPoint Sunusu</vt:lpstr>
      <vt:lpstr>PowerPoint Sunusu</vt:lpstr>
      <vt:lpstr>RecHit Energy (HB)</vt:lpstr>
      <vt:lpstr>ieta and iphi (HB)</vt:lpstr>
      <vt:lpstr>İeta vs iphi (HB)</vt:lpstr>
      <vt:lpstr>RecHit Energy (HE)</vt:lpstr>
      <vt:lpstr>ieta and iphi(HE) </vt:lpstr>
      <vt:lpstr>ieta vs iphi(HE)</vt:lpstr>
      <vt:lpstr>RecHit Energy (HBHE)</vt:lpstr>
      <vt:lpstr>RecHit Energy (HO)</vt:lpstr>
      <vt:lpstr>İeta and iphi (HO)</vt:lpstr>
      <vt:lpstr>İeta vs iphi</vt:lpstr>
      <vt:lpstr>Energy Distrubution</vt:lpstr>
      <vt:lpstr>Eta and Phi Distrubution (CaloJet)</vt:lpstr>
      <vt:lpstr>Met Distrubution</vt:lpstr>
      <vt:lpstr>Multiplicity</vt:lpstr>
      <vt:lpstr>PowerPoint Sunusu</vt:lpstr>
      <vt:lpstr>PowerPoint Sunusu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MWGR  analysis</dc:title>
  <dc:creator>hasanhuseyin ışık</dc:creator>
  <cp:lastModifiedBy>hasanhuseyin ışık</cp:lastModifiedBy>
  <cp:revision>82</cp:revision>
  <dcterms:created xsi:type="dcterms:W3CDTF">2015-02-18T11:30:11Z</dcterms:created>
  <dcterms:modified xsi:type="dcterms:W3CDTF">2015-03-05T13:20:02Z</dcterms:modified>
</cp:coreProperties>
</file>