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87" r:id="rId3"/>
  </p:sldMasterIdLst>
  <p:sldIdLst>
    <p:sldId id="256" r:id="rId4"/>
    <p:sldId id="269" r:id="rId5"/>
    <p:sldId id="284" r:id="rId6"/>
    <p:sldId id="302" r:id="rId7"/>
    <p:sldId id="285" r:id="rId8"/>
    <p:sldId id="309" r:id="rId9"/>
    <p:sldId id="306" r:id="rId10"/>
    <p:sldId id="310" r:id="rId11"/>
    <p:sldId id="288" r:id="rId12"/>
    <p:sldId id="311" r:id="rId13"/>
    <p:sldId id="289" r:id="rId14"/>
    <p:sldId id="312" r:id="rId15"/>
    <p:sldId id="307" r:id="rId16"/>
    <p:sldId id="308" r:id="rId17"/>
    <p:sldId id="291" r:id="rId18"/>
    <p:sldId id="282" r:id="rId19"/>
    <p:sldId id="283" r:id="rId20"/>
  </p:sldIdLst>
  <p:sldSz cx="9144000" cy="6858000" type="screen4x3"/>
  <p:notesSz cx="7559675" cy="10691813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34" name="Resim 33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35" name="Resim 34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Resim 69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71" name="Resim 70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2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8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142" name="Resim 141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  <p:pic>
        <p:nvPicPr>
          <p:cNvPr id="143" name="Resim 142"/>
          <p:cNvPicPr/>
          <p:nvPr/>
        </p:nvPicPr>
        <p:blipFill>
          <a:blip r:embed="rId2"/>
          <a:stretch>
            <a:fillRect/>
          </a:stretch>
        </p:blipFill>
        <p:spPr>
          <a:xfrm>
            <a:off x="2079000" y="1604520"/>
            <a:ext cx="4984920" cy="39772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8880" cy="52981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300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888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r-TR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r-TR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tr-TR">
                <a:latin typeface="Arial"/>
              </a:rPr>
              <a:t>Ana başlık metnini düzenlemek için tıklayın</a:t>
            </a:r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Anahat metninin biçimini düzenlemek için tıklayın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İkinci Anahat Düzeyi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tr-TR">
                <a:latin typeface="Arial"/>
              </a:rPr>
              <a:t>Üçüncü Anahat Düzeyi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tr-TR">
                <a:latin typeface="Arial"/>
              </a:rPr>
              <a:t>Dördüncü Anahat Düzeyi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Beşinci Anahat Düzeyi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Altıncı Anahat Düzeyi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tr-TR" sz="2000">
                <a:latin typeface="Arial"/>
              </a:rPr>
              <a:t>Yedinci Anahat Düzeyi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CustomShape 1"/>
          <p:cNvSpPr/>
          <p:nvPr/>
        </p:nvSpPr>
        <p:spPr>
          <a:xfrm>
            <a:off x="685800" y="385920"/>
            <a:ext cx="7771680" cy="14691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tr-TR" sz="5400">
                <a:solidFill>
                  <a:srgbClr val="000000"/>
                </a:solidFill>
                <a:latin typeface="Calibri"/>
                <a:ea typeface="DejaVu Sans"/>
              </a:rPr>
              <a:t>HCAL Analysis</a:t>
            </a:r>
            <a:endParaRPr/>
          </a:p>
        </p:txBody>
      </p:sp>
      <p:sp>
        <p:nvSpPr>
          <p:cNvPr id="217" name="CustomShape 2"/>
          <p:cNvSpPr/>
          <p:nvPr/>
        </p:nvSpPr>
        <p:spPr>
          <a:xfrm>
            <a:off x="685800" y="1435680"/>
            <a:ext cx="7771680" cy="28285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endParaRPr/>
          </a:p>
          <a:p>
            <a:pPr>
              <a:lnSpc>
                <a:spcPct val="170000"/>
              </a:lnSpc>
            </a:pPr>
            <a:endParaRPr/>
          </a:p>
        </p:txBody>
      </p:sp>
      <p:sp>
        <p:nvSpPr>
          <p:cNvPr id="218" name="CustomShape 3"/>
          <p:cNvSpPr/>
          <p:nvPr/>
        </p:nvSpPr>
        <p:spPr>
          <a:xfrm>
            <a:off x="79200" y="2211480"/>
            <a:ext cx="8880120" cy="17517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tr-TR" sz="3200" u="sng">
                <a:solidFill>
                  <a:srgbClr val="000000"/>
                </a:solidFill>
                <a:latin typeface="Calibri"/>
                <a:ea typeface="DejaVu Sans"/>
              </a:rPr>
              <a:t>Samet Lezki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 u="sng">
                <a:solidFill>
                  <a:srgbClr val="000000"/>
                </a:solidFill>
                <a:latin typeface="Calibri"/>
                <a:ea typeface="DejaVu Sans"/>
              </a:rPr>
              <a:t>Yalcin Guler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Emine Gurpinar,Serdal Damarseckin, 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Shuichi Kunori, Isa Dumanoglu, </a:t>
            </a:r>
            <a:endParaRPr/>
          </a:p>
          <a:p>
            <a:pPr algn="ctr">
              <a:lnSpc>
                <a:spcPct val="100000"/>
              </a:lnSpc>
            </a:pPr>
            <a:r>
              <a:rPr lang="tr-TR" sz="3200">
                <a:solidFill>
                  <a:srgbClr val="000000"/>
                </a:solidFill>
                <a:latin typeface="Calibri"/>
                <a:ea typeface="DejaVu Sans"/>
              </a:rPr>
              <a:t>Bayram Tali, Merve Ince, Hasan Huseyin Isik </a:t>
            </a:r>
            <a:endParaRPr/>
          </a:p>
        </p:txBody>
      </p:sp>
      <p:sp>
        <p:nvSpPr>
          <p:cNvPr id="219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20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F14869D4-35C3-473A-8D50-4AE0C0DA587C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10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179512" y="332656"/>
            <a:ext cx="8640960" cy="638674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HLT_Photon36_R9Id85_OR_CaloId10_Iso50_Photon10_R9Id85_OR_CaloId10_Iso50_Mass80_v1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HLT_Photon22_R9Id90_HE10_Iso40_EBOnly_v5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>
                <a:solidFill>
                  <a:srgbClr val="FF0000"/>
                </a:solidFill>
                <a:latin typeface="Calibri"/>
              </a:rPr>
              <a:t>HLT_Photon26_R9Id85_OR_CaloId10_Iso50_Photon18_R9Id85_OR_CaloId10_Iso50_Mass70_v2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HLT_Photon30_R9Id90_CaloId_HE10_Iso40_EBOnly_Met25_HBHENoiseCleaned_v1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HLT_Photon70_CaloIdXL_PFNoPUHT400_v4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HLT_Photon135_v7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HLT_Photon150_v4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HLT_Photon160_v4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HLT_DoublePhoton48_HEVT_v8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HLT_DoublePhoton53_HEVT_v2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HLT_Photon40_CaloIdL_RsqMR45_Rsq0p09_MR150_v6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HLT_Photon40_CaloIdL_RsqMR50_Rsq0p09_MR150_v6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HLT_Photon36_R9Id85_Photon22_R9Id85_v4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HLT_Photon36_R9Id85_Photon22_CaloId10_Iso50_v6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HLT_Photon36_CaloId10_Iso50_Photon22_R9Id85_v6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HLT_Photon36_CaloId10_Iso50_Photon22_CaloId10_Iso50_v6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HLT_Photon36_R9Id85_OR_CaloId10_Iso50_Photon22_R9Id85_OR_CaloId10_Iso50_v6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HLT_Photon26_Photon18_v12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HLT_Photon30_v1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HLT_Photon50_CaloIdVL_v10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HLT_Photon75_CaloIdVL_v13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HLT_Photon90_CaloIdVL_v10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HLT_DoublePhoton40_CaloIdL_Rsq0p035_v6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HLT_DoublePhoton40_CaloIdL_Rsq0p06_v6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HLT_Photon30_R9Id90_CaloId_HE10_Iso40_EBOnly_v1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HLT_Photon70_CaloIdXL_PFNoPUHT500_v4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HLT_Photon50_CaloIdVL_IsoL_v17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HLT_Photon36_R9Id90_HE10_Iso40_EBOnly_v5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HLT_Photon300_NoHE_v5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HLT_Photon26_R9Id85_OR_CaloId10_Iso50_Photon18_v5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HLT_Photon40_CaloIdL_RsqMR40_Rsq0p09_MR150_v6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HLT_Photon30_CaloIdVL_v14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HLT_DoublePhoton70_v6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HLT_DoublePhoton80_v7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HLT_Photon60_CaloIdL_MHT70_v11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HLT_Photon50_R9Id90_HE10_Iso40_EBOnly_v5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HLT_Photon60_CaloIdL_HT300_v4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HLT_Photon90_R9Id90_HE10_Iso40_EBOnly_v5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HLT_Photon75_R9Id90_HE10_Iso40_EBOnly_v5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HLT_Photon20_CaloIdVL_IsoL_v16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HLT_Photon36_Photon22_v6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HLT_Photon36_R9Id85_OR_CaloId10_Iso50_Photon22_v5</a:t>
            </a:r>
            <a:endParaRPr lang="tr-TR" sz="800" dirty="0" smtClean="0">
              <a:solidFill>
                <a:srgbClr val="FF0000"/>
              </a:solidFill>
              <a:latin typeface="Calibri"/>
              <a:ea typeface="DejaVu Sans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 dirty="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 dirty="0"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990249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samet\Desktop\HF_Rechit_Plots\MinimumBias-Run2012D-PromptReco-v1-RECO_Without_HLT_ALL_Photon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585334"/>
            <a:ext cx="7848872" cy="5687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980560" y="3909216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845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12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251520" y="235628"/>
            <a:ext cx="8640960" cy="638674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sz="2000" dirty="0"/>
          </a:p>
          <a:p>
            <a:pPr>
              <a:lnSpc>
                <a:spcPct val="100000"/>
              </a:lnSpc>
            </a:pP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0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0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0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HLT_Ele25_CaloIdVT_CaloIsoVL_TrkIdVL_TrkIsoT_TriCentralPFNoPUJet45_35_25_v2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HLT_Ele25_CaloIdVT_CaloIsoT_TrkIdT_TrkIsoT_CentralPFNoPUJet30_BTagIPIter_v9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HLT_Ele27_WP80_v11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HLT_Ele80_CaloIdVT_GsfTrkIdT_v2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HLT_Ele90_CaloIdVT_GsfTrkIdT_v2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HLT_Ele30_CaloIdVT_TrkIdT_PFNoPUJet100_PFNoPUJet25_v8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HLT_Ele30_CaloIdVT_TrkIdT_PFNoPUJet150_PFNoPUJet25_v8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HLT_Ele27_CaloIdT_CaloIsoVL_TrkIdVL_TrkIsoVL_HFT15_v8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HLT_Ele23_CaloIdT_CaloIsoVL_TrkIdVL_TrkIsoVL_HFT30_v8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HLT_Ele8_CaloIdT_TrkIdVL_Jet30_v7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HLT_Ele22_eta2p1_WP90Rho_LooseIsoPFTau20_v7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HLT_Ele8_CaloIdT_CaloIsoVL_TrkIdVL_TrkIsoVL_v15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HLT_Ele17_CaloIdT_CaloIsoVL_TrkIdVL_TrkIsoVL_Ele8_CaloIdT_CaloIsoVL_TrkIdVL_TrkIsoVL_v18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HLT_Ele20_CaloIdVT_CaloIsoVT_TrkIdT_TrkIsoVT_SC4_Mass50_v7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HLT_Ele24_WP80_CentralPFJet35_CentralPFJet25_v1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HLT_Ele27_WP80_WCandPt80_v9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HLT_Ele27_WP80_CentralPFJet80_v9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HLT_Ele17_CaloIdVT_CaloIsoVT_TrkIdT_TrkIsoVT_Ele8_Mass50_v6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HLT_Ele8_CaloIdT_TrkIdVL_EG7_v2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HLT_Ele25_CaloIdVT_CaloIsoVL_TrkIdVL_TrkIsoT_DiCentralPFNoPUJet30_v2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HLT_Ele17_CaloIdT_CaloIsoVL_TrkIdVL_TrkIsoVL_v6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HLT_Ele17_CaloIdT_CaloIsoVL_TrkIdVL_TrkIsoVL_Jet30_v7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 HLT_Ele30_CaloIdVT_TrkIdT_v6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HLT_Ele25_CaloIdVT_CaloIsoVL_TrkIdVL_TrkIsoT_TriCentralPFNoPUJet30_v4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HLT_Ele25_CaloIdVT_CaloIsoVL_TrkIdVL_TrkIsoT_TriCentralPFNoPUJet50_40_30_v4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HLT_Ele24_WP80_PFJet30_PFJet25_Deta3_v1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HLT_Ele24_WP80_PFJet30_PFJet25_Deta3_CentralPFJet30_v1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HLT_Ele15_Ele8_Ele5_CaloIdL_TrkIdVL_v6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HLT_Ele27_CaloIdT_CaloIsoVL_TrkIdVL_TrkIsoVL_Ele15_CaloIdT_CaloIsoVL_trackless_v8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HLT_Ele27_CaloIdL_CaloIsoVL_TrkIdVL_TrkIsoVL_v11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HLT_Ele22_eta2p1_WP90NoIso_LooseIsoPFTau20_v7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HLT_Ele25_CaloIdVT_CaloIsoT_TrkIdT_TrkIsoT_CentralPFNoPUJet30_v8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HLT_Ele12_CaloIdT_CaloIsoVL_TrkIdVL_TrkIsoVL_RsqMR30_Rsq0p04_MR200_v4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HLT_Ele17_CaloIdT_CaloIsoVL_TrkIdVL_TrkIsoVL_Ele8_CaloIdT_CaloIsoVL_TrkIdVL_TrkIsoVL_v19</a:t>
            </a:r>
            <a:endParaRPr lang="tr-TR" sz="800" dirty="0">
              <a:solidFill>
                <a:srgbClr val="FF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HLT_Ele8_CaloIdT_CaloIsoVL_TrkIdVL_TrkIsoVL_Jet30_v7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HLT_Ele32_CaloIdT_CaloIsoT_TrkIdT_TrkIsoT_SC17_Mass50_v6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HLT_Ele12_CaloIdT_CaloIsoVL_TrkIdVL_TrkIsoVL_DoubleCentralJet65_v4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HLT_Ele12_CaloIdT_CaloIsoVL_TrkIdVL_TrkIsoVL_RsqMR40_Rsq0p04_MR200_v4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HLT_Ele8_CaloIdT_TrkIdT_TriJet30_v18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HLT_Ele8_CaloIdT_TrkIdT_QuadJet30_v18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HLT_Ele13_eta2p1_WP90Rho_LooseIsoPFTau20_v1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HLT_Ele8_CaloIdL_CaloIsoVL_v17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HLT_Ele17_CaloIdL_CaloIsoVL_v17</a:t>
            </a:r>
          </a:p>
          <a:p>
            <a:pPr>
              <a:lnSpc>
                <a:spcPct val="100000"/>
              </a:lnSpc>
            </a:pPr>
            <a:r>
              <a:rPr lang="tr-TR" sz="800" dirty="0" smtClean="0">
                <a:solidFill>
                  <a:srgbClr val="FF0000"/>
                </a:solidFill>
                <a:latin typeface="Calibri"/>
              </a:rPr>
              <a:t>HLT_Ele8_CaloIdT_TrkIdVL_v5</a:t>
            </a:r>
            <a:endParaRPr lang="tr-TR" sz="800" dirty="0" smtClean="0">
              <a:solidFill>
                <a:srgbClr val="FF0000"/>
              </a:solidFill>
              <a:latin typeface="Calibri"/>
              <a:ea typeface="DejaVu Sans"/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 dirty="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 dirty="0"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665494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met\Desktop\HF_Rechit_Plots\MinimumBias-Run2012D-PromptReco-v1-RECO_Without_HLT_ALL_Ele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027" y="687114"/>
            <a:ext cx="7567947" cy="5483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985104" y="3848256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41841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395536" y="1484784"/>
            <a:ext cx="8228880" cy="460851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HLT_L1ETM40_v2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HLT_L1ETM70_v2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HLT_L1TrackerCosmics_v7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HLT_L1SingleEG5_v6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HLT_L1ETM100_v2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HLT_L1SingleEG12_v6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HLT_L1ETM30_v2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HLT_L1SingleJet36_v7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HLT_Ele13_eta2p1_WP90NoIso_LooseIsoPFTau20_L1ETM36_v1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HLT_Ele13_eta2p1_WP90Rho_LooseIsoPFTau20_L1ETM36_v1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HLT_L1DoubleJet36Central_v7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HLT_L1SingleJet16_v7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 dirty="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 dirty="0"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850947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samet\Desktop\HF_Rechit_Plots\MinimumBias-Run2012D-PromptReco-v1-RECO_Without_HLT_ALL_L1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64" y="764704"/>
            <a:ext cx="7942273" cy="575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835696" y="3966144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845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CustomShape 1"/>
          <p:cNvSpPr/>
          <p:nvPr/>
        </p:nvSpPr>
        <p:spPr>
          <a:xfrm>
            <a:off x="457200" y="2954160"/>
            <a:ext cx="8228880" cy="952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tr-TR" sz="4400">
                <a:solidFill>
                  <a:srgbClr val="000000"/>
                </a:solidFill>
                <a:latin typeface="Calibri"/>
                <a:ea typeface="DejaVu Sans"/>
              </a:rPr>
              <a:t>Back up</a:t>
            </a:r>
            <a:endParaRPr/>
          </a:p>
        </p:txBody>
      </p:sp>
      <p:sp>
        <p:nvSpPr>
          <p:cNvPr id="344" name="CustomShape 2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345" name="CustomShape 3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DDCD22AB-A076-48FA-A0B6-F5154CF2B513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16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347" name="CustomShape 2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5532746F-47F8-4C8F-A6B7-3A2E7EAF6A8A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</a:t>
            </a:fld>
            <a:endParaRPr/>
          </a:p>
        </p:txBody>
      </p:sp>
      <p:sp>
        <p:nvSpPr>
          <p:cNvPr id="348" name="CustomShape 3"/>
          <p:cNvSpPr/>
          <p:nvPr/>
        </p:nvSpPr>
        <p:spPr>
          <a:xfrm>
            <a:off x="457200" y="274680"/>
            <a:ext cx="8228880" cy="11422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tr-TR" sz="4400">
                <a:solidFill>
                  <a:srgbClr val="000000"/>
                </a:solidFill>
                <a:latin typeface="Calibri"/>
                <a:ea typeface="DejaVu Sans"/>
              </a:rPr>
              <a:t>New PMTs location in old data</a:t>
            </a:r>
            <a:endParaRPr/>
          </a:p>
        </p:txBody>
      </p:sp>
      <p:pic>
        <p:nvPicPr>
          <p:cNvPr id="349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2120760" y="1635480"/>
            <a:ext cx="4431600" cy="3587040"/>
          </a:xfrm>
          <a:prstGeom prst="rect">
            <a:avLst/>
          </a:prstGeom>
          <a:ln>
            <a:noFill/>
          </a:ln>
        </p:spPr>
      </p:pic>
      <p:sp>
        <p:nvSpPr>
          <p:cNvPr id="350" name="CustomShape 4"/>
          <p:cNvSpPr/>
          <p:nvPr/>
        </p:nvSpPr>
        <p:spPr>
          <a:xfrm rot="1600800">
            <a:off x="5087880" y="3664440"/>
            <a:ext cx="594720" cy="285480"/>
          </a:xfrm>
          <a:prstGeom prst="rect">
            <a:avLst/>
          </a:prstGeom>
          <a:noFill/>
          <a:ln w="31680">
            <a:solidFill>
              <a:srgbClr val="FF0000"/>
            </a:solidFill>
            <a:miter/>
          </a:ln>
        </p:spPr>
      </p:sp>
      <p:sp>
        <p:nvSpPr>
          <p:cNvPr id="351" name="CustomShape 5"/>
          <p:cNvSpPr/>
          <p:nvPr/>
        </p:nvSpPr>
        <p:spPr>
          <a:xfrm>
            <a:off x="2382840" y="6000840"/>
            <a:ext cx="3684600" cy="637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>
                <a:solidFill>
                  <a:srgbClr val="FF0000"/>
                </a:solidFill>
                <a:latin typeface="Calibri"/>
                <a:ea typeface="DejaVu Sans"/>
              </a:rPr>
              <a:t>24 New PMTs are at HF-(</a:t>
            </a:r>
            <a:r>
              <a:rPr lang="tr-TR">
                <a:solidFill>
                  <a:srgbClr val="000000"/>
                </a:solidFill>
                <a:latin typeface="Calibri"/>
                <a:ea typeface="DejaVu Sans"/>
              </a:rPr>
              <a:t>iφ </a:t>
            </a:r>
            <a:r>
              <a:rPr lang="tr-TR">
                <a:solidFill>
                  <a:srgbClr val="FF0000"/>
                </a:solidFill>
                <a:latin typeface="Calibri"/>
                <a:ea typeface="DejaVu Sans"/>
              </a:rPr>
              <a:t>=43)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395536" y="836712"/>
            <a:ext cx="8228880" cy="50405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HLT_QuadJet45_v1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HLT_QuadJet50_v5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HLT_QuadJet75_55_35_20_BTagIP_VBF_v6</a:t>
            </a:r>
            <a:endParaRPr lang="tr-TR" sz="1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1400" dirty="0">
                <a:solidFill>
                  <a:srgbClr val="FF0000"/>
                </a:solidFill>
              </a:rPr>
              <a:t>HLT_QuadJet75_55_38_20_BTagIP_VBF_v6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HLT_QuadJet70_v6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HLT_QuadJet80_v6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HLT_QuadJet90_v6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HLT_QuadJet60_DiJet20_v6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HLT_QuadJet75_55_38_20_BTagIP_VBF_v7</a:t>
            </a:r>
            <a:endParaRPr lang="tr-TR" sz="1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HLT_QuadJet75_55_35_20_VBF_v1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HLT_QuadJet75_55_35_20_BTagIP_VBF_v7</a:t>
            </a:r>
            <a:endParaRPr lang="tr-TR" sz="1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HLT_Mu8_QuadJet30_v7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HLT_SixJet45_v6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HLT_SixJet50_v6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HLT_SixJet35_v6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HLT_EightJet30_eta3p0_v5</a:t>
            </a:r>
          </a:p>
          <a:p>
            <a:pPr>
              <a:lnSpc>
                <a:spcPct val="100000"/>
              </a:lnSpc>
            </a:pPr>
            <a:r>
              <a:rPr lang="tr-TR" sz="1400" dirty="0" smtClean="0">
                <a:solidFill>
                  <a:srgbClr val="FF0000"/>
                </a:solidFill>
              </a:rPr>
              <a:t>HLT_EightJet35_eta3p0_v5</a:t>
            </a:r>
            <a:endParaRPr sz="1400" dirty="0">
              <a:solidFill>
                <a:srgbClr val="FF0000"/>
              </a:solidFill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</a:t>
            </a:fld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amet\Desktop\HF_Rechit_Plots\MinimumBias-Run2012D-PromptReco-v1-RECO_Without_HLT_Quad-Six-EightJet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021" y="924486"/>
            <a:ext cx="7675958" cy="556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  <p:sp>
        <p:nvSpPr>
          <p:cNvPr id="2" name="Oval 1"/>
          <p:cNvSpPr/>
          <p:nvPr/>
        </p:nvSpPr>
        <p:spPr>
          <a:xfrm>
            <a:off x="1985104" y="4149080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3584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399232" y="1700808"/>
            <a:ext cx="8228880" cy="22322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dirty="0">
                <a:solidFill>
                  <a:srgbClr val="FF0000"/>
                </a:solidFill>
              </a:rPr>
              <a:t>HLT_Physics_Parked_v1</a:t>
            </a: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HLT_Physics_Part1_v5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dirty="0" smtClean="0">
                <a:solidFill>
                  <a:srgbClr val="FF0000"/>
                </a:solidFill>
              </a:rPr>
              <a:t>HLT_Physics_Part2_v5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70997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amet\Desktop\HF_Rechit_Plots\MinimumBias-Run2012D-PromptReco-v1-RECO_Without_HLT_ALL_Physics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009" y="767955"/>
            <a:ext cx="7891983" cy="571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907704" y="4005064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845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179512" y="332656"/>
            <a:ext cx="8640960" cy="620530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HLT_PFMET150_v7,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HLT_PFMET180_v7,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HLT_MET80_Parked_v5,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HLT_MET80_HBHENoiseCleaned_v1,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HLT_LooseIsoPFTau35_Trk20_Prong1_MET70_v10,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HLT_LooseIsoPFTau35_Trk20_Prong1_MET75_v10,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HLT_MET100_HBHENoiseCleaned_v1,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HLT_MET120_HBHENoiseCleaned_v5, 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HLT_Photon30_R9Id90_CaloId_HE10_Iso40_EBOnly_Met25_HBHENoiseCleaned_v1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HLT_Ele27_WP80_PFMET_MT50_v7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HLT_DiPFJet40_PFMETnoMu65_MJJ600VBF_LeadingJets_v9</a:t>
            </a:r>
            <a:endParaRPr lang="tr-TR" sz="6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600" dirty="0">
                <a:solidFill>
                  <a:srgbClr val="FF0000"/>
                </a:solidFill>
              </a:rPr>
              <a:t>:</a:t>
            </a:r>
            <a:r>
              <a:rPr lang="tr-TR" sz="600" dirty="0" smtClean="0">
                <a:solidFill>
                  <a:srgbClr val="FF0000"/>
                </a:solidFill>
              </a:rPr>
              <a:t>HLT_IsoMu18_CentralPFJet30_CentralPFJet25_PFMET20_v1,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HLT_MonoCentralPFJet80_PFMETnoMu105_NHEF0p95_v4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HLT_DiPFJet40_PFMETnoMu65_MJJ800VBF_AllJets_v9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HLT_PFMET150_v7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HLT_PFMET180_v7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HLT_MET200_v12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HLT_MET200_HBHENoiseCleaned_v5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HLT_Mu14_Ele14_CaloIdT_TrkIdVL_Mass8_PFMET40_v8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HLT_Ele24_WP80_CentralPFJet35_CentralPFJet25_PFMET20_v1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HLT_DiCentralPFJet30_PFMET80_BTagCSV07_v5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HLT_DisplacedPhoton65_CaloIdVL_IsoL_PFMET25_v4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HLT_PFNoPUHT400_Mu5_PFMET45_v4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HLT_CleanPFNoPUHT350_Ele5_CaloIdT_CaloIsoVL_TrkIdT_TrkIsoVL_PFMET45_v3,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HLT_CleanPFNoPUHT350_Ele5_CaloIdT_CaloIsoVL_TrkIdT_TrkIsoVL_PFMET50_v3,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HLT_CleanPFNoPUHT300_Ele15_CaloIdT_CaloIsoVL_TrkIdT_TrkIsoVL_PFMET45_v3,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HLT_CleanPFNoPUHT300_Ele15_CaloIdT_CaloIsoVL_TrkIdT_TrkIsoVL_PFMET50_v3,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HLT_DiCentralPFNoPUJet50_PFMETORPFMETNoMu80_v4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HLT_DoubleMu14_Mass8_PFMET40_v8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HLT_DoubleMu14_Mass8_PFMET50_v8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HLT_DiCentralPFJet30_PFMET80_v6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HLT_L2Mu70_2Cha_eta2p1_PFMET55_v2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HLT_PFNoPUHT400_Mu5_PFMET50_v4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HLT_MET120_v13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HLT_MET120_HBHENoiseCleaned_v6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HLT_DoubleEle14_CaloIdT_TrkIdVL_Mass8_PFMET40_v8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HLT_DoubleEle14_CaloIdT_TrkIdVL_Mass8_PFMET50_v8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HLT_DiCentralJetSumpT100_dPhi05_DiCentralPFJet60_25_PFMET100_HBHENoiseCleaned_v5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HLT_DisplacedPhoton65EBOnly_CaloIdVL_IsoL_PFMET30_v4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HLT_MET80_Track50_dEdx3p6_v6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HLT_PFNoPUHT350_Mu15_PFMET45_v4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HLT_PFNoPUHT350_Mu15_PFMET50_v4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HLT_Mu14_Ele14_CaloIdT_TrkIdVL_Mass8_PFMET50_v8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HLT_PFNoPUHT350_PFMET100_v4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HLT_PFNoPUHT400_PFMET100_v4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HLT_MET300_v4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HLT_MET400_v7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HLT_L2Mu70_2Cha_eta2p1_PFMET60_v2</a:t>
            </a:r>
            <a:endParaRPr lang="tr-TR" sz="6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HLT_MET80_v5</a:t>
            </a:r>
            <a:endParaRPr lang="tr-TR" sz="6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HLT_MET120_v12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HLT_MET80_Track60_dEdx3p7_v6</a:t>
            </a:r>
            <a:endParaRPr lang="tr-TR" sz="6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600" dirty="0">
                <a:solidFill>
                  <a:srgbClr val="FF0000"/>
                </a:solidFill>
              </a:rPr>
              <a:t>HLT_Photon70_CaloIdXL_PFMET100_v7</a:t>
            </a: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HLT_MET300_HBHENoiseCleaned_v5 </a:t>
            </a:r>
            <a:endParaRPr lang="tr-TR" sz="6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</a:pPr>
            <a:r>
              <a:rPr lang="tr-TR" sz="600" dirty="0" smtClean="0">
                <a:solidFill>
                  <a:srgbClr val="FF0000"/>
                </a:solidFill>
              </a:rPr>
              <a:t>HLT_MET400_HBHENoiseCleaned_v5 </a:t>
            </a:r>
            <a:endParaRPr sz="600" dirty="0">
              <a:solidFill>
                <a:srgbClr val="FF0000"/>
              </a:solidFill>
            </a:endParaRP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693637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7</a:t>
            </a:fld>
            <a:endParaRPr/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7</a:t>
            </a:fld>
            <a:endParaRPr/>
          </a:p>
        </p:txBody>
      </p:sp>
      <p:pic>
        <p:nvPicPr>
          <p:cNvPr id="5122" name="Picture 2" descr="C:\Users\samet\Desktop\HF_Rechit_Plots\MinimumBias-Run2012D-PromptReco-v1-RECO_Without_HLT_MET_ALL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49" y="708578"/>
            <a:ext cx="7508703" cy="544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>
          <a:xfrm>
            <a:off x="1985104" y="3872640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Dikdörtgen 7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508835100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45720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17.02.15</a:t>
            </a:r>
            <a:endParaRPr/>
          </a:p>
        </p:txBody>
      </p:sp>
      <p:sp>
        <p:nvSpPr>
          <p:cNvPr id="271" name="CustomShape 2"/>
          <p:cNvSpPr/>
          <p:nvPr/>
        </p:nvSpPr>
        <p:spPr>
          <a:xfrm>
            <a:off x="6553080" y="6356520"/>
            <a:ext cx="2131200" cy="3628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A416F2F5-1D37-467D-95BC-2B8DDE7BC7E8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/>
          </a:p>
        </p:txBody>
      </p:sp>
      <p:sp>
        <p:nvSpPr>
          <p:cNvPr id="272" name="CustomShape 3"/>
          <p:cNvSpPr/>
          <p:nvPr/>
        </p:nvSpPr>
        <p:spPr>
          <a:xfrm>
            <a:off x="179512" y="332656"/>
            <a:ext cx="8640960" cy="11521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results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were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obtained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using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dirty="0"/>
          </a:p>
          <a:p>
            <a:pPr>
              <a:lnSpc>
                <a:spcPct val="100000"/>
              </a:lnSpc>
            </a:pP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MinimumBias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/Run2012D-PromptReco-v1/RECO data set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and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following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 HLT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filters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FF0000"/>
                </a:solidFill>
                <a:latin typeface="Calibri"/>
                <a:ea typeface="DejaVu Sans"/>
              </a:rPr>
              <a:t>excluded</a:t>
            </a:r>
            <a:r>
              <a:rPr lang="tr-TR" sz="2400" dirty="0">
                <a:solidFill>
                  <a:srgbClr val="FF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while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the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data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was</a:t>
            </a:r>
            <a:r>
              <a:rPr lang="tr-TR" sz="2400" dirty="0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lang="tr-TR" sz="2400" dirty="0" err="1">
                <a:solidFill>
                  <a:srgbClr val="000000"/>
                </a:solidFill>
                <a:latin typeface="Calibri"/>
                <a:ea typeface="DejaVu Sans"/>
              </a:rPr>
              <a:t>analysing</a:t>
            </a:r>
            <a:r>
              <a:rPr lang="tr-TR" sz="2400" dirty="0" smtClean="0">
                <a:solidFill>
                  <a:srgbClr val="000000"/>
                </a:solidFill>
                <a:latin typeface="Calibri"/>
                <a:ea typeface="DejaVu Sans"/>
              </a:rPr>
              <a:t>.</a:t>
            </a:r>
          </a:p>
        </p:txBody>
      </p:sp>
      <p:sp>
        <p:nvSpPr>
          <p:cNvPr id="273" name="CustomShape 4"/>
          <p:cNvSpPr/>
          <p:nvPr/>
        </p:nvSpPr>
        <p:spPr>
          <a:xfrm>
            <a:off x="45720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26.02.15</a:t>
            </a:r>
            <a:endParaRPr/>
          </a:p>
        </p:txBody>
      </p:sp>
      <p:sp>
        <p:nvSpPr>
          <p:cNvPr id="274" name="CustomShape 5"/>
          <p:cNvSpPr/>
          <p:nvPr/>
        </p:nvSpPr>
        <p:spPr>
          <a:xfrm>
            <a:off x="6553080" y="6356520"/>
            <a:ext cx="2133000" cy="36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ctr"/>
          <a:lstStyle/>
          <a:p>
            <a:pPr algn="r">
              <a:lnSpc>
                <a:spcPct val="100000"/>
              </a:lnSpc>
            </a:pPr>
            <a:fld id="{E13185C9-A3D9-492A-B20E-AE315664BC22}" type="slidenum">
              <a:rPr lang="tr-TR" sz="1200">
                <a:solidFill>
                  <a:srgbClr val="8B8B8B"/>
                </a:solidFill>
                <a:latin typeface="Calibri"/>
                <a:ea typeface="DejaVu Sans"/>
              </a:rPr>
              <a:t>8</a:t>
            </a:fld>
            <a:endParaRPr/>
          </a:p>
        </p:txBody>
      </p:sp>
      <p:sp>
        <p:nvSpPr>
          <p:cNvPr id="2" name="Metin kutusu 1"/>
          <p:cNvSpPr txBox="1"/>
          <p:nvPr/>
        </p:nvSpPr>
        <p:spPr>
          <a:xfrm>
            <a:off x="0" y="1628800"/>
            <a:ext cx="309634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" dirty="0" smtClean="0">
                <a:solidFill>
                  <a:srgbClr val="FF0000"/>
                </a:solidFill>
              </a:rPr>
              <a:t>AlCa_RPCMuonNoTriggers_v9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AlCa_RPCMuonNoHits_v9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AlCa_RPCMuonNormalisation_v9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HLT_Mu17_Ele8_CaloIdT_CaloIsoVL_TrkIdVL_TrkIsoVL_v9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HLT_Mu8_Ele17_CaloIdT_CaloIsoVL_TrkIdVL_TrkIsoVL_v9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HLT_IsoMu12_RsqMR30_Rsq0p04_MR200_v4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HLT_IsoMu12_RsqMR40_Rsq0p04_MR200_v4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DST_Mu5_HT250_v4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DST_L1HTT_Or_L1MultiJet_v4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HLT_L1SingleMuOpen_v7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HLT_L1SingleMu12_v2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HLT_DoubleMu3p5_LowMass_Displaced_v6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HLT_DoubleMu3p5_LowMassNonResonant_Displaced_v6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HLT_IsoMu24_v17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HLT_IsoMu24_eta2p1_v15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HLT_IsoMu30_v11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HLT_IsoMu30_eta2p1_v15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HLT_DiPFJet40_PFMETnoMu65_MJJ600VBF_LeadingJets_v9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HLT_Mu40_v14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HLT_Mu40_eta2p1_v11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HLT_Mu50_eta2p1_v8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HLT_Mu30_Ele30_CaloIdL_v8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HLT_Mu22_Photon22_CaloIdL_v7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HLT_IsoMu15_eta2p1_L1ETM20_v7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HLT_IsoMu34_eta2p1_v13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HLT_IsoMu40_eta2p1_v10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HLT_IsoMu15_eta2p1_LooseIsoPFTau35_Trk20_Prong1_L1ETM20_v10</a:t>
            </a:r>
            <a:endParaRPr lang="tr-TR" sz="600" dirty="0">
              <a:solidFill>
                <a:srgbClr val="FF0000"/>
              </a:solidFill>
            </a:endParaRPr>
          </a:p>
          <a:p>
            <a:r>
              <a:rPr lang="tr-TR" sz="600" dirty="0" smtClean="0">
                <a:solidFill>
                  <a:srgbClr val="FF0000"/>
                </a:solidFill>
              </a:rPr>
              <a:t>HLT_IsoMu18_eta2p1_MediumIsoPFTau25_Trk1_eta2p1_v4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HLT_IsoMu18_CentralPFJet30_CentralPFJet25_v1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HLT_IsoMu18_CentralPFJet30_CentralPFJet25_PFMET20_v1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HLT_IsoMu17_eta2p1_LooseIsoPFTau20_v7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HLT_MonoCentralPFJet80_PFMETnoMu105_NHEF0p95_v4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HLT_DiPFJet40_PFMETnoMu65_MJJ800VBF_AllJets_v9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HLT_Mu15_eta2p1_L1ETM20_v5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HLT_L1SingleMuOpen_AntiBPTX_v7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HLT_Mu13_Mu8_v21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HLT_Mu17_Mu8_v21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HLT_Mu17_TkMu8_v13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HLT_Mu22_TkMu8_v8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HLT_Mu22_TkMu22_v8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HLT_IsoMu8_eta2p1_LooseIsoPFTau20_L1ETM26_v1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HLT_IsoMu17_eta2p1_CentralPFNoPUJet30_BTagIPIter_v4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HLT_Mu12_eta2p1_DiCentral_40_20_DiBTagIP3D1stTrack_v8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HLT_Mu15_eta2p1_TriCentral_40_20_20_DiBTagIP3D1stTrack_v8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HLT_L2Mu20_NoVertex_2Cha_NoBPTX3BX_NoHalo_v1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HLT_L2Mu30_NoVertex_2Cha_NoBPTX3BX_NoHalo_v1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HLT_Mu40_eta2p1_Track50_dEdx3p6_v5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HLT_Mu40_eta2p1_Track60_dEdx3p7_v5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HLT_BTagMu_Jet60_Mu4_v2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HLT_Mu14_Ele14_CaloIdT_TrkIdVL_Mass8_PFMET40_v8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HLT_IsoMu17_eta2p1_CentralPFNoPUJet30_v4</a:t>
            </a:r>
            <a:endParaRPr lang="tr-TR" sz="600" dirty="0">
              <a:solidFill>
                <a:srgbClr val="FF0000"/>
              </a:solidFill>
            </a:endParaRPr>
          </a:p>
          <a:p>
            <a:r>
              <a:rPr lang="tr-TR" sz="600" dirty="0" smtClean="0">
                <a:solidFill>
                  <a:srgbClr val="FF0000"/>
                </a:solidFill>
              </a:rPr>
              <a:t>HLT_IsoMu20_WCandPt80_v4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HLT_Tau2Mu_ItTrack_v7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HLT_Mu8_eta2p1_LooseIsoPFTau20_L1ETM26_v1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HLT_DoubleMu3_4_Dimuon5_Bs_Central_v5</a:t>
            </a:r>
            <a:endParaRPr lang="tr-TR" sz="600" dirty="0">
              <a:solidFill>
                <a:srgbClr val="FF0000"/>
              </a:solidFill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2699792" y="1628799"/>
            <a:ext cx="295232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" dirty="0" smtClean="0">
                <a:solidFill>
                  <a:srgbClr val="FF0000"/>
                </a:solidFill>
              </a:rPr>
              <a:t>HLT_DoubleMu3p5_4_Dimuon5_Bs_Central_v5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HLT_DoubleMu4_Dimuon7_Bs_Forward_v5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HLT_DoubleMu4_Jpsi_Displaced_v12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HLT_DoubleMu8_Mass8_PFNoPUHT175_v4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HLT_Mu15_TkMu5_Onia_v1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HLT_Dimuon0_Jpsi_Muon_v18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HLT_Mu15_eta2p1_TriCentral_40_20_20_BTagIP3D1stTrack_v8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HLT_PFNoPUHT400_Mu5_PFMET45_v4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HLT_Mu8_Ele8_CaloIdT_TrkIdVL_Ele8_CaloIdL_TrkIdVL_v7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HLT_BTagMu_Jet20_Mu4_v2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HLT_BTagMu_DiJet70_Mu5_v6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HLT_Mu12_eta2p1_DiCentral_40_20_v8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HLT_Mu12_eta2p1_DiCentral_20_v8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HLT_Mu15_eta2p1_DiCentral_40_20_v1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HLT_Mu15_eta2p1_DiCentral_20_v1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HLT_IsoMu18_PFJet30_PFJet25_Deta3_v1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HLT_Mu24_v16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HLT_Mu30_v16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HLT_Mu18_PFJet30_PFJet25_Deta3_CentralPFJet25_v1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HLT_Dimuon0_Upsilon_Muon_v18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HLT_L2TripleMu10_0_0_NoVertex_PFJet40Neutral_v8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HLT_DoubleMu11_Acoplanarity03_v5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HLT_TripleMu5_v19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HLT_IsoMu18_PFJet30_PFJet25_Deta3_CentralPFJet25_v1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HLT_IsoMu17_eta2p1_TriCentralPFNoPUJet45_35_25_v2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HLT_IsoMu17_eta2p1_TriCentralPFNoPUJet30_v4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HLT_BTagMu_DiJet40_Mu5_v6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HLT_DiCentralPFNoPUJet50_PFMETORPFMETNoMu80_v4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HLT_BTagMu_DiJet110_Mu5_v6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HLT_Mu12_eta2p1_L1Mu10erJetC12WdEtaPhi1DiJetsC_v7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HLT_Mu5_L2Mu3_Jpsi_v8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HLT_L2Mu20_eta2p1_NoVertex_v2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HLT_DoubleMu4_JpsiTk_Displaced_v6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HLT_BTagMu_Jet300_Mu5_v6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HLT_DoubleMu5_IsoMu5_v20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HLT_Mu13_Mu8_v22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HLT_Mu17_Mu8_v22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HLT_IsoMu12_DoubleCentralJet65_v4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HLT_Mu17_TkMu8_v14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HLT_DoubleMu14_Mass8_PFMET40_v8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HLT_DoubleMu14_Mass8_PFMET50_v8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HLT_RelIso1p0Mu5_v6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HLT_L2DoubleMu23_NoVertex_2Cha_Angle2p5_v3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HLT_Mu22_TkMu8_v9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HLT_Mu22_TkMu22_v9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HLT_L2Mu70_2Cha_eta2p1_PFMET55_v2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HLT_IsoMu17_eta2p1_DiCentralPFNoPUJet30_PFNoPUHT350_PFMHT40_v3</a:t>
            </a:r>
            <a:endParaRPr lang="tr-TR" sz="600" dirty="0">
              <a:solidFill>
                <a:srgbClr val="FF0000"/>
              </a:solidFill>
            </a:endParaRPr>
          </a:p>
          <a:p>
            <a:r>
              <a:rPr lang="tr-TR" sz="600" dirty="0" smtClean="0">
                <a:solidFill>
                  <a:srgbClr val="FF0000"/>
                </a:solidFill>
              </a:rPr>
              <a:t>HLT_DoubleRelIso1p0Mu5_Mass8_PFNoPUHT175_v4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HLT_DoubleRelIso1p0Mu5_Mass8_PFNoPUHT225_v4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HLT_DoubleMu8_Mass8_PFNoPUHT225_v4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HLT_Mu40_PFNoPUHT350_v4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HLT_Mu60_PFNoPUHT350_v4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HLT_PFNoPUHT400_Mu5_PFMET50_v4</a:t>
            </a:r>
            <a:endParaRPr lang="tr-TR" sz="600" dirty="0">
              <a:solidFill>
                <a:srgbClr val="FF0000"/>
              </a:solidFill>
            </a:endParaRPr>
          </a:p>
        </p:txBody>
      </p:sp>
      <p:sp>
        <p:nvSpPr>
          <p:cNvPr id="4" name="Metin kutusu 3"/>
          <p:cNvSpPr txBox="1"/>
          <p:nvPr/>
        </p:nvSpPr>
        <p:spPr>
          <a:xfrm>
            <a:off x="5724128" y="1628799"/>
            <a:ext cx="309634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600" dirty="0" smtClean="0">
                <a:solidFill>
                  <a:srgbClr val="FF0000"/>
                </a:solidFill>
              </a:rPr>
              <a:t>HLT_Mu12_eta2p1_DiCentral_40_20_BTagIP3D1stTrack_v8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HLT_L2DoubleMu38_NoVertex_2Cha_Angle2p5_v3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HLT_Mu17_eta2p1_LooseIsoPFTau20_v7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HLT_L2DoubleMu23_NoVertex_v11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HLT_Mu8_v18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HLT_BTagMu_DiJet20_Mu5_v6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HLT_Mu8_TriJet30_v7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HLT_RelIso1p0Mu20_v3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HLT_L2Mu10_NoVertex_NoBPTX3BX_NoHalo_v4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HLT_Mu24_eta2p1_v5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HLT_IsoMu20_eta2p1_v71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HLT_IsoMu20_eta2p1_CentralPFJet80_v9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HLT_RelIso1p0Mu5_Ele8_CaloIdT_TrkIdVL_Mass8_PFNoPUHT175_v4</a:t>
            </a:r>
            <a:endParaRPr lang="tr-TR" sz="600" dirty="0">
              <a:solidFill>
                <a:srgbClr val="FF0000"/>
              </a:solidFill>
            </a:endParaRPr>
          </a:p>
          <a:p>
            <a:r>
              <a:rPr lang="tr-TR" sz="600" dirty="0">
                <a:solidFill>
                  <a:srgbClr val="FF0000"/>
                </a:solidFill>
              </a:rPr>
              <a:t>HLT_RelIso1p0Mu5_Ele8_CaloIdT_TrkIdVL_Mass8_PFNoPUHT225_v4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HLT_Mu8_Ele8_CaloIdT_TrkIdVL_Mass8_PFNoPUHT175_v4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HLT_Mu8_Ele8_CaloIdT_TrkIdVL_Mass8_PFNoPUHT225_v4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HLT_PFNoPUHT350_Mu15_PFMET45_v4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HLT_PFNoPUHT350_Mu15_PFMET50_v4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HLT_Mu14_Ele14_CaloIdT_TrkIdVL_Mass8_PFMET50_v8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HLT_Mu8_DoubleEle8_CaloIdT_TrkIdVL_v7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HLT_Mu17_eta2p1_TriCentralPFNoPUJet45_35_25_v2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HLT_Mu17_eta2p1_CentralPFNoPUJet30_BTagIPIter_v4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HLT_Mu18_CentralPFJet30_CentralPFJet25_v1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HLT_Mu15_eta2p1_TriCentral_40_20_20_v8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HLT_DoubleMu8_Ele8_CaloIdT_TrkIdVL_v5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HLT_Mu15_eta2p1_L1Mu10erJetC12WdEtaPhi1DiJetsC_v3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HLT_Mu5_Track2_Jpsi_v21</a:t>
            </a:r>
            <a:endParaRPr lang="tr-TR" sz="600" dirty="0">
              <a:solidFill>
                <a:srgbClr val="FF0000"/>
              </a:solidFill>
            </a:endParaRPr>
          </a:p>
          <a:p>
            <a:r>
              <a:rPr lang="tr-TR" sz="600" dirty="0" smtClean="0">
                <a:solidFill>
                  <a:srgbClr val="FF0000"/>
                </a:solidFill>
              </a:rPr>
              <a:t>HLT_Mu5_Track3p5_Jpsi_v7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HLT_Mu8_DiJet30_v7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HLT_DoubleDisplacedMu4_DiPFJet40Neutral_v8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HLT_L2Mu70_2Cha_eta2p1_PFMET60_v2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HLT_Mu12_v18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HLT_Mu8_QuadJet30_v7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HLT_Mu30_eta2p1_v5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HLT_IsoMu17_eta2p1_DiCentralPFNoPUJet30_v4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HLT_IsoMu8_eta2p1_LooseIsoPFTau20_v1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HLT_Mu17_TkMu8_NoDZ_v1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HLT_Mu13_Mu8_NoDZ_v1HLT_Mu5_v20</a:t>
            </a:r>
          </a:p>
          <a:p>
            <a:r>
              <a:rPr lang="tr-TR" sz="600" dirty="0" smtClean="0">
                <a:solidFill>
                  <a:srgbClr val="FF0000"/>
                </a:solidFill>
              </a:rPr>
              <a:t>HLT_Mu7_Track7_Jpsi_v20</a:t>
            </a:r>
            <a:endParaRPr lang="tr-TR" sz="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48767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samet\Desktop\HF_Rechit_Plots\MinimumBias-Run2012D-PromptReco-v1-RECO_Without_HLT_ALL_Mu\IndRechitEnergyinHF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453" y="728700"/>
            <a:ext cx="7781095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1968368" y="3872640"/>
            <a:ext cx="783296" cy="56048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Dikdörtgen 3"/>
          <p:cNvSpPr/>
          <p:nvPr/>
        </p:nvSpPr>
        <p:spPr>
          <a:xfrm>
            <a:off x="215516" y="11663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sz="2400" dirty="0" err="1">
                <a:solidFill>
                  <a:srgbClr val="000000"/>
                </a:solidFill>
              </a:rPr>
              <a:t>Individual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Rechit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Energy</a:t>
            </a:r>
            <a:r>
              <a:rPr lang="tr-TR" sz="2400" dirty="0">
                <a:solidFill>
                  <a:srgbClr val="000000"/>
                </a:solidFill>
              </a:rPr>
              <a:t>  </a:t>
            </a:r>
            <a:r>
              <a:rPr lang="tr-TR" sz="2400" dirty="0" err="1">
                <a:solidFill>
                  <a:srgbClr val="FF0000"/>
                </a:solidFill>
              </a:rPr>
              <a:t>before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>
                <a:solidFill>
                  <a:srgbClr val="000000"/>
                </a:solidFill>
              </a:rPr>
              <a:t>and</a:t>
            </a:r>
            <a:r>
              <a:rPr lang="tr-TR" sz="2400" dirty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990000"/>
                </a:solidFill>
              </a:rPr>
              <a:t>after</a:t>
            </a:r>
            <a:r>
              <a:rPr lang="tr-TR" sz="2400" dirty="0" smtClean="0">
                <a:solidFill>
                  <a:srgbClr val="990000"/>
                </a:solidFill>
              </a:rPr>
              <a:t> </a:t>
            </a:r>
            <a:r>
              <a:rPr lang="tr-TR" sz="2400" dirty="0" err="1" smtClean="0"/>
              <a:t>noise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filter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for</a:t>
            </a:r>
            <a:r>
              <a:rPr lang="tr-TR" sz="2400" dirty="0" smtClean="0">
                <a:solidFill>
                  <a:srgbClr val="000000"/>
                </a:solidFill>
              </a:rPr>
              <a:t> </a:t>
            </a:r>
            <a:r>
              <a:rPr lang="tr-TR" sz="2400" dirty="0" err="1" smtClean="0">
                <a:solidFill>
                  <a:srgbClr val="000000"/>
                </a:solidFill>
              </a:rPr>
              <a:t>all</a:t>
            </a:r>
            <a:r>
              <a:rPr lang="tr-TR" sz="2400" dirty="0" smtClean="0">
                <a:solidFill>
                  <a:srgbClr val="000000"/>
                </a:solidFill>
              </a:rPr>
              <a:t> HF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8453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</TotalTime>
  <Words>641</Words>
  <Application>Microsoft Office PowerPoint</Application>
  <PresentationFormat>Ekran Gösterisi (4:3)</PresentationFormat>
  <Paragraphs>388</Paragraphs>
  <Slides>17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Slayt Başlıkları</vt:lpstr>
      </vt:variant>
      <vt:variant>
        <vt:i4>17</vt:i4>
      </vt:variant>
    </vt:vector>
  </HeadingPairs>
  <TitlesOfParts>
    <vt:vector size="20" baseType="lpstr">
      <vt:lpstr>Office Theme</vt:lpstr>
      <vt:lpstr>Office Theme</vt:lpstr>
      <vt:lpstr>Office Theme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cp:lastModifiedBy>samet lezki</cp:lastModifiedBy>
  <cp:revision>22</cp:revision>
  <dcterms:modified xsi:type="dcterms:W3CDTF">2015-03-12T12:32:06Z</dcterms:modified>
</cp:coreProperties>
</file>