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67" r:id="rId3"/>
    <p:sldId id="314" r:id="rId4"/>
    <p:sldId id="315" r:id="rId5"/>
    <p:sldId id="319" r:id="rId6"/>
    <p:sldId id="406" r:id="rId7"/>
    <p:sldId id="407" r:id="rId8"/>
    <p:sldId id="269" r:id="rId9"/>
    <p:sldId id="354" r:id="rId10"/>
    <p:sldId id="357" r:id="rId11"/>
    <p:sldId id="400" r:id="rId12"/>
    <p:sldId id="362" r:id="rId13"/>
    <p:sldId id="365" r:id="rId14"/>
    <p:sldId id="368" r:id="rId15"/>
    <p:sldId id="370" r:id="rId16"/>
    <p:sldId id="372" r:id="rId17"/>
    <p:sldId id="373" r:id="rId18"/>
    <p:sldId id="375" r:id="rId19"/>
    <p:sldId id="379" r:id="rId20"/>
    <p:sldId id="382" r:id="rId21"/>
    <p:sldId id="384" r:id="rId22"/>
    <p:sldId id="268" r:id="rId23"/>
    <p:sldId id="391" r:id="rId24"/>
    <p:sldId id="393" r:id="rId25"/>
    <p:sldId id="394" r:id="rId26"/>
    <p:sldId id="395" r:id="rId27"/>
    <p:sldId id="396" r:id="rId28"/>
    <p:sldId id="397" r:id="rId29"/>
    <p:sldId id="398" r:id="rId30"/>
    <p:sldId id="399" r:id="rId31"/>
    <p:sldId id="409" r:id="rId32"/>
    <p:sldId id="410" r:id="rId3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199" autoAdjust="0"/>
    <p:restoredTop sz="94660"/>
  </p:normalViewPr>
  <p:slideViewPr>
    <p:cSldViewPr>
      <p:cViewPr>
        <p:scale>
          <a:sx n="80" d="100"/>
          <a:sy n="80" d="100"/>
        </p:scale>
        <p:origin x="-1363" y="-1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5951FF-0483-9A4C-A1EB-E05A25382D41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BDF033-A72A-6E44-BCE2-8F3BF089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1044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068F67-B481-8E4E-B3C9-C8C283257307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D3FD26-2509-ED42-AF0C-E11A28A6F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0437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469E0-0E2E-FF41-8255-6C8C8E5EB610}" type="datetime1">
              <a:rPr lang="en-US" smtClean="0"/>
              <a:t>3/19/2015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0F337-C70E-4242-A6F4-A836393368E1}" type="datetime1">
              <a:rPr lang="en-US" smtClean="0"/>
              <a:t>3/19/2015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9F189-F9FB-B242-9CF4-D186B18E9EA4}" type="datetime1">
              <a:rPr lang="en-US" smtClean="0"/>
              <a:t>3/19/2015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E4832-451F-FD47-A229-FAFD73EADEFA}" type="datetime1">
              <a:rPr lang="en-US" smtClean="0"/>
              <a:t>3/19/2015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9CDB-BAA5-334E-B171-FAC3C58C148D}" type="datetime1">
              <a:rPr lang="en-US" smtClean="0"/>
              <a:t>3/19/2015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7A4F-F2C6-3C4C-8CDB-1DDFC6145934}" type="datetime1">
              <a:rPr lang="en-US" smtClean="0"/>
              <a:t>3/19/2015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B49D0-0F1A-5742-A268-5ED02E54E341}" type="datetime1">
              <a:rPr lang="en-US" smtClean="0"/>
              <a:t>3/19/2015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8EAD-549B-0C4C-BF22-FC92D700F97C}" type="datetime1">
              <a:rPr lang="en-US" smtClean="0"/>
              <a:t>3/19/2015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DB37C-C3FF-1541-9268-D63775EFD866}" type="datetime1">
              <a:rPr lang="en-US" smtClean="0"/>
              <a:t>3/19/2015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999F-FEB3-F745-BEF2-490C8EB16D08}" type="datetime1">
              <a:rPr lang="en-US" smtClean="0"/>
              <a:t>3/19/2015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36928-ED7C-2E4A-9663-9B8D3CD1CE1B}" type="datetime1">
              <a:rPr lang="en-US" smtClean="0"/>
              <a:t>3/19/2015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3AF1A-CEC6-9542-AF6A-D403E03366B5}" type="datetime1">
              <a:rPr lang="en-US" smtClean="0"/>
              <a:t>3/19/2015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10" Type="http://schemas.openxmlformats.org/officeDocument/2006/relationships/image" Target="../media/image66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370930/contribution/3/material/slides/0.pdf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9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8136904" cy="1470025"/>
          </a:xfrm>
        </p:spPr>
        <p:txBody>
          <a:bodyPr>
            <a:normAutofit fontScale="90000"/>
          </a:bodyPr>
          <a:lstStyle/>
          <a:p>
            <a:r>
              <a:rPr lang="tr-TR" sz="6000" dirty="0" err="1" smtClean="0">
                <a:solidFill>
                  <a:srgbClr val="800000"/>
                </a:solidFill>
              </a:rPr>
              <a:t>MWGRs</a:t>
            </a:r>
            <a:r>
              <a:rPr lang="tr-TR" sz="6000" dirty="0" smtClean="0">
                <a:solidFill>
                  <a:srgbClr val="800000"/>
                </a:solidFill>
              </a:rPr>
              <a:t> &amp; CRUZET Analysis </a:t>
            </a:r>
            <a:endParaRPr lang="tr-TR" sz="6000" dirty="0">
              <a:solidFill>
                <a:srgbClr val="800000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0" y="2708920"/>
            <a:ext cx="925252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u="sng" dirty="0" smtClean="0">
                <a:solidFill>
                  <a:srgbClr val="FF0000"/>
                </a:solidFill>
              </a:rPr>
              <a:t>Merve </a:t>
            </a:r>
            <a:r>
              <a:rPr lang="tr-TR" sz="2800" u="sng" dirty="0" err="1" smtClean="0">
                <a:solidFill>
                  <a:srgbClr val="FF0000"/>
                </a:solidFill>
              </a:rPr>
              <a:t>Ince</a:t>
            </a:r>
            <a:endParaRPr lang="tr-TR" sz="2800" u="sng" dirty="0" smtClean="0">
              <a:solidFill>
                <a:srgbClr val="FF0000"/>
              </a:solidFill>
            </a:endParaRPr>
          </a:p>
          <a:p>
            <a:pPr algn="ctr"/>
            <a:r>
              <a:rPr lang="tr-TR" sz="2800" u="sng" dirty="0" smtClean="0">
                <a:solidFill>
                  <a:srgbClr val="FF0000"/>
                </a:solidFill>
              </a:rPr>
              <a:t>Emine </a:t>
            </a:r>
            <a:r>
              <a:rPr lang="tr-TR" sz="2800" u="sng" dirty="0" err="1" smtClean="0">
                <a:solidFill>
                  <a:srgbClr val="FF0000"/>
                </a:solidFill>
              </a:rPr>
              <a:t>Gurpinar</a:t>
            </a:r>
            <a:endParaRPr lang="tr-TR" sz="2800" u="sng" dirty="0" smtClean="0">
              <a:solidFill>
                <a:srgbClr val="FF0000"/>
              </a:solidFill>
            </a:endParaRPr>
          </a:p>
          <a:p>
            <a:pPr algn="ctr"/>
            <a:r>
              <a:rPr lang="tr-TR" sz="2400" dirty="0" err="1" smtClean="0"/>
              <a:t>Shuichi</a:t>
            </a:r>
            <a:r>
              <a:rPr lang="tr-TR" sz="2400" dirty="0" smtClean="0"/>
              <a:t> </a:t>
            </a:r>
            <a:r>
              <a:rPr lang="tr-TR" sz="2400" dirty="0" err="1" smtClean="0"/>
              <a:t>Kunori</a:t>
            </a:r>
            <a:r>
              <a:rPr lang="tr-TR" sz="2400" dirty="0" smtClean="0"/>
              <a:t>, Isa </a:t>
            </a:r>
            <a:r>
              <a:rPr lang="tr-TR" sz="2400" dirty="0" err="1" smtClean="0"/>
              <a:t>Dumanoglu</a:t>
            </a:r>
            <a:endParaRPr lang="tr-TR" sz="2400" dirty="0" smtClean="0"/>
          </a:p>
          <a:p>
            <a:pPr algn="ctr"/>
            <a:r>
              <a:rPr lang="tr-TR" sz="2400" dirty="0" smtClean="0"/>
              <a:t>Bayram Tali, </a:t>
            </a:r>
            <a:r>
              <a:rPr lang="tr-TR" sz="2400" dirty="0" err="1" smtClean="0"/>
              <a:t>Yalcin</a:t>
            </a:r>
            <a:r>
              <a:rPr lang="tr-TR" sz="2400" dirty="0" smtClean="0"/>
              <a:t> </a:t>
            </a:r>
            <a:r>
              <a:rPr lang="tr-TR" sz="2400" dirty="0" err="1" smtClean="0"/>
              <a:t>Guler</a:t>
            </a:r>
            <a:r>
              <a:rPr lang="tr-TR" sz="2400" dirty="0" smtClean="0"/>
              <a:t>, </a:t>
            </a:r>
            <a:r>
              <a:rPr lang="tr-TR" sz="2400" dirty="0" err="1" smtClean="0"/>
              <a:t>Serdal</a:t>
            </a:r>
            <a:r>
              <a:rPr lang="tr-TR" sz="2400" dirty="0" smtClean="0"/>
              <a:t> </a:t>
            </a:r>
            <a:r>
              <a:rPr lang="tr-TR" sz="2400" dirty="0" err="1" smtClean="0"/>
              <a:t>Damarseckin</a:t>
            </a:r>
            <a:r>
              <a:rPr lang="tr-TR" sz="2400" dirty="0" smtClean="0"/>
              <a:t> </a:t>
            </a:r>
            <a:endParaRPr lang="tr-TR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</a:t>
            </a:fld>
            <a:endParaRPr lang="tr-TR"/>
          </a:p>
        </p:txBody>
      </p:sp>
      <p:sp>
        <p:nvSpPr>
          <p:cNvPr id="4" name="TextBox 3"/>
          <p:cNvSpPr txBox="1"/>
          <p:nvPr/>
        </p:nvSpPr>
        <p:spPr>
          <a:xfrm>
            <a:off x="2699792" y="5733256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HCAL analysis Meeting</a:t>
            </a:r>
          </a:p>
          <a:p>
            <a:pPr algn="ctr"/>
            <a:r>
              <a:rPr lang="en-US" dirty="0" smtClean="0"/>
              <a:t>19.03.2015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76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07504" y="2420888"/>
            <a:ext cx="8805664" cy="1143000"/>
          </a:xfrm>
        </p:spPr>
        <p:txBody>
          <a:bodyPr>
            <a:normAutofit fontScale="90000"/>
          </a:bodyPr>
          <a:lstStyle/>
          <a:p>
            <a:r>
              <a:rPr lang="tr-TR" dirty="0" err="1" smtClean="0">
                <a:solidFill>
                  <a:srgbClr val="800000"/>
                </a:solidFill>
              </a:rPr>
              <a:t>Cosmic</a:t>
            </a:r>
            <a:r>
              <a:rPr lang="tr-TR" dirty="0" smtClean="0">
                <a:solidFill>
                  <a:srgbClr val="800000"/>
                </a:solidFill>
              </a:rPr>
              <a:t> </a:t>
            </a:r>
            <a:r>
              <a:rPr lang="tr-TR" dirty="0" err="1" smtClean="0">
                <a:solidFill>
                  <a:srgbClr val="800000"/>
                </a:solidFill>
              </a:rPr>
              <a:t>dataset</a:t>
            </a:r>
            <a:r>
              <a:rPr lang="tr-TR" dirty="0" smtClean="0">
                <a:solidFill>
                  <a:srgbClr val="800000"/>
                </a:solidFill>
              </a:rPr>
              <a:t> </a:t>
            </a:r>
            <a:r>
              <a:rPr lang="tr-TR" dirty="0" err="1" smtClean="0">
                <a:solidFill>
                  <a:srgbClr val="800000"/>
                </a:solidFill>
              </a:rPr>
              <a:t>with</a:t>
            </a:r>
            <a:r>
              <a:rPr lang="tr-TR" dirty="0" smtClean="0">
                <a:solidFill>
                  <a:srgbClr val="800000"/>
                </a:solidFill>
              </a:rPr>
              <a:t> ‘’L1_Muon </a:t>
            </a:r>
            <a:r>
              <a:rPr lang="tr-TR" dirty="0" err="1" smtClean="0">
                <a:solidFill>
                  <a:srgbClr val="800000"/>
                </a:solidFill>
              </a:rPr>
              <a:t>Trigger</a:t>
            </a:r>
            <a:r>
              <a:rPr lang="tr-TR" dirty="0" smtClean="0">
                <a:solidFill>
                  <a:srgbClr val="800000"/>
                </a:solidFill>
              </a:rPr>
              <a:t>’’ </a:t>
            </a:r>
            <a:r>
              <a:rPr lang="tr-TR" dirty="0" err="1" smtClean="0">
                <a:solidFill>
                  <a:srgbClr val="800000"/>
                </a:solidFill>
              </a:rPr>
              <a:t>for</a:t>
            </a:r>
            <a:r>
              <a:rPr lang="tr-TR" dirty="0" smtClean="0">
                <a:solidFill>
                  <a:srgbClr val="800000"/>
                </a:solidFill>
              </a:rPr>
              <a:t> CRUZET </a:t>
            </a:r>
            <a:r>
              <a:rPr lang="tr-TR" dirty="0" err="1">
                <a:solidFill>
                  <a:srgbClr val="800000"/>
                </a:solidFill>
              </a:rPr>
              <a:t>R</a:t>
            </a:r>
            <a:r>
              <a:rPr lang="tr-TR" dirty="0" err="1" smtClean="0">
                <a:solidFill>
                  <a:srgbClr val="800000"/>
                </a:solidFill>
              </a:rPr>
              <a:t>uns</a:t>
            </a:r>
            <a:endParaRPr lang="tr-TR" dirty="0">
              <a:solidFill>
                <a:srgbClr val="800000"/>
              </a:solidFill>
            </a:endParaRP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0484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-252536" y="22523"/>
            <a:ext cx="9581882" cy="526157"/>
          </a:xfrm>
        </p:spPr>
        <p:txBody>
          <a:bodyPr>
            <a:noAutofit/>
          </a:bodyPr>
          <a:lstStyle/>
          <a:p>
            <a:r>
              <a:rPr lang="tr-TR" sz="2000" dirty="0" smtClean="0"/>
              <a:t/>
            </a:r>
            <a:br>
              <a:rPr lang="tr-TR" sz="2000" dirty="0" smtClean="0"/>
            </a:br>
            <a:r>
              <a:rPr lang="tr-TR" sz="2400" dirty="0" err="1" smtClean="0">
                <a:solidFill>
                  <a:srgbClr val="800000"/>
                </a:solidFill>
              </a:rPr>
              <a:t>Individual</a:t>
            </a:r>
            <a:r>
              <a:rPr lang="tr-TR" sz="2400" dirty="0" smtClean="0">
                <a:solidFill>
                  <a:srgbClr val="800000"/>
                </a:solidFill>
              </a:rPr>
              <a:t> </a:t>
            </a:r>
            <a:r>
              <a:rPr lang="tr-TR" sz="2400" dirty="0" err="1" smtClean="0">
                <a:solidFill>
                  <a:srgbClr val="800000"/>
                </a:solidFill>
              </a:rPr>
              <a:t>RecHit</a:t>
            </a:r>
            <a:r>
              <a:rPr lang="tr-TR" sz="2400" dirty="0" smtClean="0">
                <a:solidFill>
                  <a:srgbClr val="800000"/>
                </a:solidFill>
              </a:rPr>
              <a:t> </a:t>
            </a:r>
            <a:r>
              <a:rPr lang="tr-TR" sz="2400" dirty="0" err="1" smtClean="0">
                <a:solidFill>
                  <a:srgbClr val="800000"/>
                </a:solidFill>
              </a:rPr>
              <a:t>Energy</a:t>
            </a:r>
            <a:r>
              <a:rPr lang="tr-TR" sz="2400" dirty="0" smtClean="0">
                <a:solidFill>
                  <a:srgbClr val="800000"/>
                </a:solidFill>
              </a:rPr>
              <a:t>, </a:t>
            </a:r>
            <a:r>
              <a:rPr lang="tr-TR" sz="2400" dirty="0" err="1" smtClean="0">
                <a:solidFill>
                  <a:srgbClr val="800000"/>
                </a:solidFill>
              </a:rPr>
              <a:t>ieta</a:t>
            </a:r>
            <a:r>
              <a:rPr lang="tr-TR" sz="2400" dirty="0" smtClean="0">
                <a:solidFill>
                  <a:srgbClr val="800000"/>
                </a:solidFill>
              </a:rPr>
              <a:t> </a:t>
            </a:r>
            <a:r>
              <a:rPr lang="tr-TR" sz="2400" dirty="0" err="1" smtClean="0">
                <a:solidFill>
                  <a:srgbClr val="800000"/>
                </a:solidFill>
              </a:rPr>
              <a:t>and</a:t>
            </a:r>
            <a:r>
              <a:rPr lang="tr-TR" sz="2400" dirty="0" smtClean="0">
                <a:solidFill>
                  <a:srgbClr val="800000"/>
                </a:solidFill>
              </a:rPr>
              <a:t> </a:t>
            </a:r>
            <a:r>
              <a:rPr lang="tr-TR" sz="2400" dirty="0" err="1" smtClean="0">
                <a:solidFill>
                  <a:srgbClr val="800000"/>
                </a:solidFill>
              </a:rPr>
              <a:t>iphi</a:t>
            </a:r>
            <a:r>
              <a:rPr lang="tr-TR" sz="2400" dirty="0" smtClean="0">
                <a:solidFill>
                  <a:srgbClr val="800000"/>
                </a:solidFill>
              </a:rPr>
              <a:t> </a:t>
            </a:r>
            <a:r>
              <a:rPr lang="tr-TR" sz="2400" dirty="0" err="1" smtClean="0">
                <a:solidFill>
                  <a:srgbClr val="800000"/>
                </a:solidFill>
              </a:rPr>
              <a:t>Distributions</a:t>
            </a:r>
            <a:r>
              <a:rPr lang="tr-TR" sz="2400" dirty="0" smtClean="0">
                <a:solidFill>
                  <a:srgbClr val="800000"/>
                </a:solidFill>
              </a:rPr>
              <a:t> </a:t>
            </a:r>
            <a:r>
              <a:rPr lang="tr-TR" sz="2400" dirty="0" err="1" smtClean="0">
                <a:solidFill>
                  <a:srgbClr val="800000"/>
                </a:solidFill>
              </a:rPr>
              <a:t>for</a:t>
            </a:r>
            <a:r>
              <a:rPr lang="tr-TR" sz="2400" dirty="0" smtClean="0">
                <a:solidFill>
                  <a:srgbClr val="800000"/>
                </a:solidFill>
              </a:rPr>
              <a:t> HB, HE </a:t>
            </a:r>
            <a:r>
              <a:rPr lang="tr-TR" sz="2400" dirty="0" err="1" smtClean="0">
                <a:solidFill>
                  <a:srgbClr val="800000"/>
                </a:solidFill>
              </a:rPr>
              <a:t>and</a:t>
            </a:r>
            <a:r>
              <a:rPr lang="tr-TR" sz="2400" dirty="0" smtClean="0">
                <a:solidFill>
                  <a:srgbClr val="800000"/>
                </a:solidFill>
              </a:rPr>
              <a:t> HO </a:t>
            </a:r>
            <a:endParaRPr lang="tr-TR" sz="2400" dirty="0">
              <a:solidFill>
                <a:srgbClr val="800000"/>
              </a:solidFill>
            </a:endParaRP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11</a:t>
            </a:fld>
            <a:endParaRPr lang="tr-TR"/>
          </a:p>
        </p:txBody>
      </p:sp>
      <p:grpSp>
        <p:nvGrpSpPr>
          <p:cNvPr id="3" name="Group 2"/>
          <p:cNvGrpSpPr/>
          <p:nvPr/>
        </p:nvGrpSpPr>
        <p:grpSpPr>
          <a:xfrm>
            <a:off x="323528" y="620688"/>
            <a:ext cx="8753202" cy="6093296"/>
            <a:chOff x="0" y="764704"/>
            <a:chExt cx="8753202" cy="6093296"/>
          </a:xfrm>
        </p:grpSpPr>
        <p:pic>
          <p:nvPicPr>
            <p:cNvPr id="10" name="Picture 2" descr="C:\Users\merve\Desktop\1_8MarCruzetAllCosmicTrigger55Cut\histHBRecHitEnergy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64704"/>
              <a:ext cx="2832061" cy="20521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C:\Users\merve\Desktop\1_8MarCruzetAllCosmicTrigger55Cut\histHBRecHitieta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4" y="764704"/>
              <a:ext cx="2813050" cy="203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" descr="C:\Users\merve\Desktop\1_8MarCruzetAllCosmicTrigger55Cut\histHBRecHitiphi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0152" y="908720"/>
              <a:ext cx="2813050" cy="203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" descr="C:\Users\merve\Desktop\1_8MarCruzetAllCosmicTrigger55Cut\histHERecHitEnergy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924944"/>
              <a:ext cx="2813050" cy="203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4" descr="C:\Users\merve\Desktop\1_8MarCruzetAllCosmicTrigger55Cut\histHERecHitieta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9832" y="2924944"/>
              <a:ext cx="2813050" cy="203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5" descr="C:\Users\merve\Desktop\1_8MarCruzetAllCosmicTrigger55Cut\histHERecHitiphi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0152" y="2996952"/>
              <a:ext cx="2813050" cy="203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C:\Users\merve\Desktop\1_8MarCruzetAllCosmicTrigger55Cut\histHORecHitEnergy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819650"/>
              <a:ext cx="2813050" cy="203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C:\Users\merve\Desktop\1_8MarCruzetAllCosmicTrigger55Cut\histHORecHitieta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4" y="4819650"/>
              <a:ext cx="2813050" cy="203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3" descr="C:\Users\merve\Desktop\1_8MarCruzetAllCosmicTrigger55Cut\histHORecHitiphi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0152" y="4819650"/>
              <a:ext cx="2813050" cy="203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Metin kutusu 4"/>
          <p:cNvSpPr txBox="1"/>
          <p:nvPr/>
        </p:nvSpPr>
        <p:spPr>
          <a:xfrm>
            <a:off x="900525" y="155679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HB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899592" y="3800103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HE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1043608" y="5694809"/>
            <a:ext cx="69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HO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3707904" y="105273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HB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9" name="Metin kutusu 8"/>
          <p:cNvSpPr txBox="1"/>
          <p:nvPr/>
        </p:nvSpPr>
        <p:spPr>
          <a:xfrm>
            <a:off x="3707904" y="314096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HE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9" name="Metin kutusu 18"/>
          <p:cNvSpPr txBox="1"/>
          <p:nvPr/>
        </p:nvSpPr>
        <p:spPr>
          <a:xfrm>
            <a:off x="3707904" y="501317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HO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20" name="Metin kutusu 19"/>
          <p:cNvSpPr txBox="1"/>
          <p:nvPr/>
        </p:nvSpPr>
        <p:spPr>
          <a:xfrm>
            <a:off x="6660232" y="105273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HB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21" name="Metin kutusu 20"/>
          <p:cNvSpPr txBox="1"/>
          <p:nvPr/>
        </p:nvSpPr>
        <p:spPr>
          <a:xfrm>
            <a:off x="6660232" y="314096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HE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22" name="Metin kutusu 21"/>
          <p:cNvSpPr txBox="1"/>
          <p:nvPr/>
        </p:nvSpPr>
        <p:spPr>
          <a:xfrm>
            <a:off x="6660232" y="501317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HO</a:t>
            </a:r>
            <a:endParaRPr lang="tr-T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31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53752"/>
            <a:ext cx="8229600" cy="782960"/>
          </a:xfrm>
        </p:spPr>
        <p:txBody>
          <a:bodyPr>
            <a:normAutofit/>
          </a:bodyPr>
          <a:lstStyle/>
          <a:p>
            <a:r>
              <a:rPr lang="tr-TR" sz="4000" dirty="0" err="1">
                <a:solidFill>
                  <a:srgbClr val="800000"/>
                </a:solidFill>
              </a:rPr>
              <a:t>i</a:t>
            </a:r>
            <a:r>
              <a:rPr lang="tr-TR" sz="4000" dirty="0" err="1" smtClean="0">
                <a:solidFill>
                  <a:srgbClr val="800000"/>
                </a:solidFill>
              </a:rPr>
              <a:t>eta</a:t>
            </a:r>
            <a:r>
              <a:rPr lang="tr-TR" sz="4000" dirty="0" smtClean="0">
                <a:solidFill>
                  <a:srgbClr val="800000"/>
                </a:solidFill>
              </a:rPr>
              <a:t> </a:t>
            </a:r>
            <a:r>
              <a:rPr lang="tr-TR" sz="4000" dirty="0" err="1" smtClean="0">
                <a:solidFill>
                  <a:srgbClr val="800000"/>
                </a:solidFill>
              </a:rPr>
              <a:t>vs</a:t>
            </a:r>
            <a:r>
              <a:rPr lang="tr-TR" sz="4000" dirty="0" smtClean="0">
                <a:solidFill>
                  <a:srgbClr val="800000"/>
                </a:solidFill>
              </a:rPr>
              <a:t> </a:t>
            </a:r>
            <a:r>
              <a:rPr lang="tr-TR" sz="4000" dirty="0" err="1" smtClean="0">
                <a:solidFill>
                  <a:srgbClr val="800000"/>
                </a:solidFill>
              </a:rPr>
              <a:t>iphi</a:t>
            </a:r>
            <a:r>
              <a:rPr lang="tr-TR" sz="4000" dirty="0" smtClean="0">
                <a:solidFill>
                  <a:srgbClr val="800000"/>
                </a:solidFill>
              </a:rPr>
              <a:t> in </a:t>
            </a:r>
            <a:r>
              <a:rPr lang="tr-TR" sz="4000" dirty="0" err="1" smtClean="0">
                <a:solidFill>
                  <a:srgbClr val="800000"/>
                </a:solidFill>
              </a:rPr>
              <a:t>GeV</a:t>
            </a:r>
            <a:r>
              <a:rPr lang="tr-TR" sz="4000" dirty="0">
                <a:solidFill>
                  <a:srgbClr val="800000"/>
                </a:solidFill>
              </a:rPr>
              <a:t> </a:t>
            </a:r>
            <a:r>
              <a:rPr lang="tr-TR" sz="4000" dirty="0" err="1" smtClean="0">
                <a:solidFill>
                  <a:srgbClr val="800000"/>
                </a:solidFill>
              </a:rPr>
              <a:t>for</a:t>
            </a:r>
            <a:r>
              <a:rPr lang="tr-TR" sz="4000" dirty="0" smtClean="0">
                <a:solidFill>
                  <a:srgbClr val="800000"/>
                </a:solidFill>
              </a:rPr>
              <a:t> HB</a:t>
            </a:r>
            <a:endParaRPr lang="tr-TR" sz="4000" dirty="0">
              <a:solidFill>
                <a:srgbClr val="800000"/>
              </a:solidFill>
            </a:endParaRP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12</a:t>
            </a:fld>
            <a:endParaRPr lang="tr-TR"/>
          </a:p>
        </p:txBody>
      </p:sp>
      <p:pic>
        <p:nvPicPr>
          <p:cNvPr id="3077" name="Picture 5" descr="C:\Users\merve\Desktop\1_8MarCruzetAllCosmicTrigger55Cut\histHBRecHitEnergy_iphi2_ieta_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340768"/>
            <a:ext cx="3017653" cy="218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merve\Desktop\1_8MarCruzetAllCosmicTrigger55Cut\histHBRecHitEnergy_iphi2_ieta_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6228" y="3933056"/>
            <a:ext cx="2577772" cy="218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merve\Desktop\1_8MarCruzetAllCosmicTrigger55Cut\histHBRecHitEnergy_iphi2_ieta_1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05064"/>
            <a:ext cx="2945748" cy="2134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merve\Desktop\1_8MarCruzetAllCosmicTrigger55Cut\histHBRecHitEnergy_iphi2_ieta_1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933056"/>
            <a:ext cx="2892605" cy="2095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merve\Desktop\1_8MarCruzetAllCosmicTrigger55Cut\histHBRecHit_ieta_vs_HBRecHit_iphi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52736"/>
            <a:ext cx="3408073" cy="2693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6553" y="2636912"/>
            <a:ext cx="27570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HB(2, -4), HB(2, -9), HB(2, -11), HB(2, -14)</a:t>
            </a:r>
            <a:endParaRPr lang="en-US" sz="1200" dirty="0"/>
          </a:p>
        </p:txBody>
      </p:sp>
      <p:sp>
        <p:nvSpPr>
          <p:cNvPr id="12" name="Oval 11"/>
          <p:cNvSpPr/>
          <p:nvPr/>
        </p:nvSpPr>
        <p:spPr>
          <a:xfrm>
            <a:off x="1043608" y="3284984"/>
            <a:ext cx="554453" cy="30821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etin kutusu 2"/>
          <p:cNvSpPr txBox="1"/>
          <p:nvPr/>
        </p:nvSpPr>
        <p:spPr>
          <a:xfrm>
            <a:off x="5940152" y="256490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50"/>
                </a:solidFill>
              </a:rPr>
              <a:t>HB(2, -4)</a:t>
            </a:r>
            <a:endParaRPr lang="tr-TR" dirty="0">
              <a:solidFill>
                <a:srgbClr val="00B050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1691680" y="5072315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50"/>
                </a:solidFill>
              </a:rPr>
              <a:t>HB(2, -11)</a:t>
            </a:r>
            <a:endParaRPr lang="tr-TR" dirty="0">
              <a:solidFill>
                <a:srgbClr val="00B050"/>
              </a:solidFill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4788024" y="5072315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50"/>
                </a:solidFill>
              </a:rPr>
              <a:t>HB(2, -14)</a:t>
            </a:r>
            <a:endParaRPr lang="tr-TR" dirty="0">
              <a:solidFill>
                <a:srgbClr val="00B050"/>
              </a:solidFill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7524328" y="5026359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50"/>
                </a:solidFill>
              </a:rPr>
              <a:t>HB(2, -9)</a:t>
            </a:r>
            <a:endParaRPr lang="tr-TR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20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13</a:t>
            </a:fld>
            <a:endParaRPr lang="tr-TR"/>
          </a:p>
        </p:txBody>
      </p:sp>
      <p:pic>
        <p:nvPicPr>
          <p:cNvPr id="9220" name="Picture 4" descr="C:\Users\merve\Desktop\1_8MarCruzetAllCosmicTrigger55Cut\histHERecHitEnergy_iphi21_ieta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72816"/>
            <a:ext cx="3372594" cy="2903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merve\Desktop\1_8MarCruzetAllCosmicTrigger55Cut\histHERecHit_ieta_vs_HERecHit_iph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4752528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Başlık 1"/>
          <p:cNvSpPr>
            <a:spLocks noGrp="1"/>
          </p:cNvSpPr>
          <p:nvPr>
            <p:ph type="title"/>
          </p:nvPr>
        </p:nvSpPr>
        <p:spPr>
          <a:xfrm>
            <a:off x="467544" y="53752"/>
            <a:ext cx="8229600" cy="1143000"/>
          </a:xfrm>
        </p:spPr>
        <p:txBody>
          <a:bodyPr>
            <a:normAutofit/>
          </a:bodyPr>
          <a:lstStyle/>
          <a:p>
            <a:r>
              <a:rPr lang="tr-TR" sz="4000" dirty="0" err="1">
                <a:solidFill>
                  <a:srgbClr val="800000"/>
                </a:solidFill>
              </a:rPr>
              <a:t>i</a:t>
            </a:r>
            <a:r>
              <a:rPr lang="tr-TR" sz="4000" dirty="0" err="1" smtClean="0">
                <a:solidFill>
                  <a:srgbClr val="800000"/>
                </a:solidFill>
              </a:rPr>
              <a:t>eta</a:t>
            </a:r>
            <a:r>
              <a:rPr lang="tr-TR" sz="4000" dirty="0" smtClean="0">
                <a:solidFill>
                  <a:srgbClr val="800000"/>
                </a:solidFill>
              </a:rPr>
              <a:t> </a:t>
            </a:r>
            <a:r>
              <a:rPr lang="tr-TR" sz="4000" dirty="0" err="1" smtClean="0">
                <a:solidFill>
                  <a:srgbClr val="800000"/>
                </a:solidFill>
              </a:rPr>
              <a:t>vs</a:t>
            </a:r>
            <a:r>
              <a:rPr lang="tr-TR" sz="4000" dirty="0" smtClean="0">
                <a:solidFill>
                  <a:srgbClr val="800000"/>
                </a:solidFill>
              </a:rPr>
              <a:t> </a:t>
            </a:r>
            <a:r>
              <a:rPr lang="tr-TR" sz="4000" dirty="0" err="1" smtClean="0">
                <a:solidFill>
                  <a:srgbClr val="800000"/>
                </a:solidFill>
              </a:rPr>
              <a:t>iphi</a:t>
            </a:r>
            <a:r>
              <a:rPr lang="tr-TR" sz="4000" dirty="0" smtClean="0">
                <a:solidFill>
                  <a:srgbClr val="800000"/>
                </a:solidFill>
              </a:rPr>
              <a:t> in </a:t>
            </a:r>
            <a:r>
              <a:rPr lang="tr-TR" sz="4000" dirty="0" err="1" smtClean="0">
                <a:solidFill>
                  <a:srgbClr val="800000"/>
                </a:solidFill>
              </a:rPr>
              <a:t>GeV</a:t>
            </a:r>
            <a:r>
              <a:rPr lang="tr-TR" sz="4000" dirty="0">
                <a:solidFill>
                  <a:srgbClr val="800000"/>
                </a:solidFill>
              </a:rPr>
              <a:t> </a:t>
            </a:r>
            <a:r>
              <a:rPr lang="tr-TR" sz="4000" dirty="0" err="1" smtClean="0">
                <a:solidFill>
                  <a:srgbClr val="800000"/>
                </a:solidFill>
              </a:rPr>
              <a:t>for</a:t>
            </a:r>
            <a:r>
              <a:rPr lang="tr-TR" sz="4000" dirty="0" smtClean="0">
                <a:solidFill>
                  <a:srgbClr val="800000"/>
                </a:solidFill>
              </a:rPr>
              <a:t> HE</a:t>
            </a:r>
            <a:endParaRPr lang="tr-TR" sz="4000" dirty="0">
              <a:solidFill>
                <a:srgbClr val="8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59832" y="3356992"/>
            <a:ext cx="851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 </a:t>
            </a:r>
            <a:r>
              <a:rPr lang="en-US" sz="1200" dirty="0" smtClean="0"/>
              <a:t>HE(21,20)</a:t>
            </a:r>
            <a:endParaRPr lang="en-US" sz="1200" dirty="0"/>
          </a:p>
        </p:txBody>
      </p:sp>
      <p:sp>
        <p:nvSpPr>
          <p:cNvPr id="8" name="Oval 7"/>
          <p:cNvSpPr/>
          <p:nvPr/>
        </p:nvSpPr>
        <p:spPr>
          <a:xfrm>
            <a:off x="3779912" y="4005064"/>
            <a:ext cx="226455" cy="1838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Düz Ok Bağlayıcısı 2"/>
          <p:cNvCxnSpPr/>
          <p:nvPr/>
        </p:nvCxnSpPr>
        <p:spPr>
          <a:xfrm flipV="1">
            <a:off x="4006367" y="3645024"/>
            <a:ext cx="1429729" cy="4519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Metin kutusu 4"/>
          <p:cNvSpPr txBox="1"/>
          <p:nvPr/>
        </p:nvSpPr>
        <p:spPr>
          <a:xfrm>
            <a:off x="6732240" y="354165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50"/>
                </a:solidFill>
              </a:rPr>
              <a:t>HE(21, 20)</a:t>
            </a:r>
            <a:endParaRPr lang="tr-TR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19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036496" cy="792088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 </a:t>
            </a:r>
            <a:r>
              <a:rPr lang="tr-TR" dirty="0" err="1" smtClean="0">
                <a:solidFill>
                  <a:srgbClr val="800000"/>
                </a:solidFill>
              </a:rPr>
              <a:t>CaloJet</a:t>
            </a:r>
            <a:r>
              <a:rPr lang="en-US" dirty="0" smtClean="0">
                <a:solidFill>
                  <a:srgbClr val="800000"/>
                </a:solidFill>
              </a:rPr>
              <a:t>Energy </a:t>
            </a:r>
            <a:r>
              <a:rPr lang="tr-TR" dirty="0" smtClean="0">
                <a:solidFill>
                  <a:srgbClr val="800000"/>
                </a:solidFill>
              </a:rPr>
              <a:t>D</a:t>
            </a:r>
            <a:r>
              <a:rPr lang="en-US" dirty="0" err="1" smtClean="0">
                <a:solidFill>
                  <a:srgbClr val="800000"/>
                </a:solidFill>
              </a:rPr>
              <a:t>istributions</a:t>
            </a:r>
            <a:r>
              <a:rPr lang="en-US" dirty="0" smtClean="0">
                <a:solidFill>
                  <a:srgbClr val="800000"/>
                </a:solidFill>
              </a:rPr>
              <a:t> for MWGR10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14</a:t>
            </a:fld>
            <a:endParaRPr lang="tr-TR" dirty="0"/>
          </a:p>
        </p:txBody>
      </p:sp>
      <p:pic>
        <p:nvPicPr>
          <p:cNvPr id="25602" name="Picture 2" descr="C:\Users\merve\Desktop\1_8Mar MWGR10 CosmicCut\histCaloJetEnergyH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52936"/>
            <a:ext cx="281305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3" name="Picture 3" descr="C:\Users\merve\Desktop\1_8Mar MWGR10 CosmicCut\histCaloJetEnergyH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852936"/>
            <a:ext cx="2845035" cy="2061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4" name="Picture 4" descr="C:\Users\merve\Desktop\1_8Mar MWGR10 CosmicCut\histCaloJet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281305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merve\Desktop\1_8Mar MWGR10 CosmicCut\histCaloJetEnergyH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852936"/>
            <a:ext cx="281305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erve\Desktop\1_8Mar MWGR10 CosmicCut\histCaloJetEnergyEB_E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819650"/>
            <a:ext cx="281305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1304126" y="5838825"/>
            <a:ext cx="33768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emEnergy</a:t>
            </a:r>
            <a:r>
              <a:rPr lang="en-US" dirty="0" smtClean="0">
                <a:solidFill>
                  <a:srgbClr val="FF0000"/>
                </a:solidFill>
              </a:rPr>
              <a:t> In EB +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emEnergy</a:t>
            </a:r>
            <a:r>
              <a:rPr lang="en-US" dirty="0" smtClean="0">
                <a:solidFill>
                  <a:srgbClr val="FF0000"/>
                </a:solidFill>
              </a:rPr>
              <a:t> In EE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1600" y="1772816"/>
            <a:ext cx="3056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Sum </a:t>
            </a:r>
            <a:r>
              <a:rPr lang="en-US" dirty="0" err="1" smtClean="0">
                <a:solidFill>
                  <a:srgbClr val="FF0000"/>
                </a:solidFill>
              </a:rPr>
              <a:t>CaloJet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enerji</a:t>
            </a:r>
            <a:r>
              <a:rPr lang="en-US" dirty="0" smtClean="0">
                <a:solidFill>
                  <a:srgbClr val="FF0000"/>
                </a:solidFill>
              </a:rPr>
              <a:t> distribution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55576" y="3645024"/>
            <a:ext cx="4464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hadEnergy</a:t>
            </a:r>
            <a:r>
              <a:rPr lang="en-US" dirty="0" smtClean="0">
                <a:solidFill>
                  <a:srgbClr val="FF0000"/>
                </a:solidFill>
              </a:rPr>
              <a:t> In HB  </a:t>
            </a:r>
            <a:r>
              <a:rPr lang="en-US" dirty="0" smtClean="0"/>
              <a:t>		</a:t>
            </a:r>
            <a:r>
              <a:rPr lang="en-US" dirty="0" err="1" smtClean="0">
                <a:solidFill>
                  <a:srgbClr val="FF0000"/>
                </a:solidFill>
              </a:rPr>
              <a:t>hadEnergy</a:t>
            </a:r>
            <a:r>
              <a:rPr lang="en-US" dirty="0" smtClean="0">
                <a:solidFill>
                  <a:srgbClr val="FF0000"/>
                </a:solidFill>
              </a:rPr>
              <a:t> In HE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948264" y="3933056"/>
            <a:ext cx="1760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hadEnergy</a:t>
            </a:r>
            <a:r>
              <a:rPr lang="en-US" dirty="0">
                <a:solidFill>
                  <a:srgbClr val="FF0000"/>
                </a:solidFill>
              </a:rPr>
              <a:t> In HO</a:t>
            </a:r>
          </a:p>
        </p:txBody>
      </p:sp>
    </p:spTree>
    <p:extLst>
      <p:ext uri="{BB962C8B-B14F-4D97-AF65-F5344CB8AC3E}">
        <p14:creationId xmlns:p14="http://schemas.microsoft.com/office/powerpoint/2010/main" val="149482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15</a:t>
            </a:fld>
            <a:endParaRPr lang="tr-TR"/>
          </a:p>
        </p:txBody>
      </p:sp>
      <p:sp>
        <p:nvSpPr>
          <p:cNvPr id="5" name="Metin kutusu 4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dirty="0" err="1" smtClean="0">
                <a:solidFill>
                  <a:srgbClr val="800000"/>
                </a:solidFill>
              </a:rPr>
              <a:t>CaloJetEnergy</a:t>
            </a:r>
            <a:r>
              <a:rPr lang="tr-TR" sz="4000" dirty="0" smtClean="0">
                <a:solidFill>
                  <a:srgbClr val="800000"/>
                </a:solidFill>
              </a:rPr>
              <a:t> </a:t>
            </a:r>
            <a:r>
              <a:rPr lang="tr-TR" sz="4000" dirty="0" err="1" smtClean="0">
                <a:solidFill>
                  <a:srgbClr val="800000"/>
                </a:solidFill>
              </a:rPr>
              <a:t>Distributions</a:t>
            </a:r>
            <a:r>
              <a:rPr lang="tr-TR" sz="4000" dirty="0" smtClean="0">
                <a:solidFill>
                  <a:srgbClr val="800000"/>
                </a:solidFill>
              </a:rPr>
              <a:t> </a:t>
            </a:r>
            <a:r>
              <a:rPr lang="tr-TR" sz="4000" dirty="0" err="1" smtClean="0">
                <a:solidFill>
                  <a:srgbClr val="800000"/>
                </a:solidFill>
              </a:rPr>
              <a:t>for</a:t>
            </a:r>
            <a:r>
              <a:rPr lang="tr-TR" sz="4000" dirty="0" smtClean="0">
                <a:solidFill>
                  <a:srgbClr val="800000"/>
                </a:solidFill>
              </a:rPr>
              <a:t> CRUZET </a:t>
            </a:r>
            <a:endParaRPr lang="tr-TR" sz="4000" dirty="0">
              <a:solidFill>
                <a:srgbClr val="800000"/>
              </a:solidFill>
            </a:endParaRPr>
          </a:p>
        </p:txBody>
      </p:sp>
      <p:pic>
        <p:nvPicPr>
          <p:cNvPr id="27651" name="Picture 3" descr="C:\Users\merve\Desktop\1_8MarCruzetAllCosmicTrigger55Cut\histCaloJetEnergyH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08920"/>
            <a:ext cx="281305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2" name="Picture 4" descr="C:\Users\merve\Desktop\1_8MarCruzetAllCosmicTrigger55Cut\histCaloJetEnergyH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708920"/>
            <a:ext cx="281305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3" name="Picture 5" descr="C:\Users\merve\Desktop\1_8MarCruzetAllCosmicTrigger55Cut\histCaloJet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81305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merve\Desktop\1_8MarCruzetAllCosmicTrigger55Cut\histCaloJetEnergyH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708920"/>
            <a:ext cx="281305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merve\Desktop\1_8MarCruzetAllCosmicTrigger55Cut\histCaloJetEnergyEB_E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819650"/>
            <a:ext cx="281305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1195129" y="5878041"/>
            <a:ext cx="33768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emEnergy</a:t>
            </a:r>
            <a:r>
              <a:rPr lang="en-US" dirty="0" smtClean="0">
                <a:solidFill>
                  <a:srgbClr val="FF0000"/>
                </a:solidFill>
              </a:rPr>
              <a:t> In EB +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emEnergy</a:t>
            </a:r>
            <a:r>
              <a:rPr lang="en-US" dirty="0" smtClean="0">
                <a:solidFill>
                  <a:srgbClr val="FF0000"/>
                </a:solidFill>
              </a:rPr>
              <a:t> In EE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5616" y="1588150"/>
            <a:ext cx="3056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Sum </a:t>
            </a:r>
            <a:r>
              <a:rPr lang="en-US" dirty="0" err="1" smtClean="0">
                <a:solidFill>
                  <a:srgbClr val="FF0000"/>
                </a:solidFill>
              </a:rPr>
              <a:t>CaloJet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enerji</a:t>
            </a:r>
            <a:r>
              <a:rPr lang="en-US" dirty="0" smtClean="0">
                <a:solidFill>
                  <a:srgbClr val="FF0000"/>
                </a:solidFill>
              </a:rPr>
              <a:t> distribution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5576" y="3645024"/>
            <a:ext cx="4464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hadEnergy</a:t>
            </a:r>
            <a:r>
              <a:rPr lang="en-US" dirty="0" smtClean="0">
                <a:solidFill>
                  <a:srgbClr val="FF0000"/>
                </a:solidFill>
              </a:rPr>
              <a:t> In HB  </a:t>
            </a:r>
            <a:r>
              <a:rPr lang="en-US" dirty="0" smtClean="0"/>
              <a:t>		</a:t>
            </a:r>
            <a:r>
              <a:rPr lang="en-US" dirty="0" err="1" smtClean="0">
                <a:solidFill>
                  <a:srgbClr val="FF0000"/>
                </a:solidFill>
              </a:rPr>
              <a:t>hadEnergy</a:t>
            </a:r>
            <a:r>
              <a:rPr lang="en-US" dirty="0" smtClean="0">
                <a:solidFill>
                  <a:srgbClr val="FF0000"/>
                </a:solidFill>
              </a:rPr>
              <a:t> In HE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948264" y="3933056"/>
            <a:ext cx="1760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hadEnergy</a:t>
            </a:r>
            <a:r>
              <a:rPr lang="en-US" dirty="0">
                <a:solidFill>
                  <a:srgbClr val="FF0000"/>
                </a:solidFill>
              </a:rPr>
              <a:t> In HO</a:t>
            </a:r>
          </a:p>
        </p:txBody>
      </p:sp>
    </p:spTree>
    <p:extLst>
      <p:ext uri="{BB962C8B-B14F-4D97-AF65-F5344CB8AC3E}">
        <p14:creationId xmlns:p14="http://schemas.microsoft.com/office/powerpoint/2010/main" val="346071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83568" y="24208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dirty="0" err="1" smtClean="0">
                <a:solidFill>
                  <a:srgbClr val="800000"/>
                </a:solidFill>
              </a:rPr>
              <a:t>MinBias</a:t>
            </a:r>
            <a:r>
              <a:rPr lang="tr-TR" dirty="0" smtClean="0">
                <a:solidFill>
                  <a:srgbClr val="800000"/>
                </a:solidFill>
              </a:rPr>
              <a:t> </a:t>
            </a:r>
            <a:r>
              <a:rPr lang="tr-TR" dirty="0" err="1" smtClean="0">
                <a:solidFill>
                  <a:srgbClr val="800000"/>
                </a:solidFill>
              </a:rPr>
              <a:t>dataset</a:t>
            </a:r>
            <a:r>
              <a:rPr lang="tr-TR" dirty="0" smtClean="0">
                <a:solidFill>
                  <a:srgbClr val="800000"/>
                </a:solidFill>
              </a:rPr>
              <a:t> </a:t>
            </a:r>
            <a:r>
              <a:rPr lang="tr-TR" dirty="0" err="1" smtClean="0">
                <a:solidFill>
                  <a:srgbClr val="800000"/>
                </a:solidFill>
              </a:rPr>
              <a:t>with</a:t>
            </a:r>
            <a:r>
              <a:rPr lang="tr-TR" dirty="0" smtClean="0">
                <a:solidFill>
                  <a:srgbClr val="800000"/>
                </a:solidFill>
              </a:rPr>
              <a:t> </a:t>
            </a:r>
            <a:r>
              <a:rPr lang="tr-TR" dirty="0" smtClean="0">
                <a:solidFill>
                  <a:srgbClr val="800000"/>
                </a:solidFill>
                <a:latin typeface="+mn-lt"/>
              </a:rPr>
              <a:t>‘’</a:t>
            </a:r>
            <a:r>
              <a:rPr lang="tr-TR" dirty="0" smtClean="0">
                <a:solidFill>
                  <a:srgbClr val="800000"/>
                </a:solidFill>
              </a:rPr>
              <a:t>L1_SingleEG5’’ </a:t>
            </a:r>
            <a:r>
              <a:rPr lang="tr-TR" dirty="0" err="1" smtClean="0">
                <a:solidFill>
                  <a:srgbClr val="800000"/>
                </a:solidFill>
              </a:rPr>
              <a:t>Trigger</a:t>
            </a:r>
            <a:r>
              <a:rPr lang="tr-TR" dirty="0" smtClean="0">
                <a:solidFill>
                  <a:srgbClr val="800000"/>
                </a:solidFill>
              </a:rPr>
              <a:t> </a:t>
            </a:r>
            <a:r>
              <a:rPr lang="tr-TR" dirty="0" err="1" smtClean="0">
                <a:solidFill>
                  <a:srgbClr val="800000"/>
                </a:solidFill>
              </a:rPr>
              <a:t>for</a:t>
            </a:r>
            <a:r>
              <a:rPr lang="tr-TR" dirty="0" smtClean="0">
                <a:solidFill>
                  <a:srgbClr val="800000"/>
                </a:solidFill>
              </a:rPr>
              <a:t> CRUZET </a:t>
            </a:r>
            <a:r>
              <a:rPr lang="tr-TR" dirty="0" err="1">
                <a:solidFill>
                  <a:srgbClr val="800000"/>
                </a:solidFill>
              </a:rPr>
              <a:t>R</a:t>
            </a:r>
            <a:r>
              <a:rPr lang="tr-TR" dirty="0" err="1" smtClean="0">
                <a:solidFill>
                  <a:srgbClr val="800000"/>
                </a:solidFill>
              </a:rPr>
              <a:t>uns</a:t>
            </a:r>
            <a:endParaRPr lang="tr-TR" dirty="0">
              <a:solidFill>
                <a:srgbClr val="800000"/>
              </a:solidFill>
            </a:endParaRP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9098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648072"/>
          </a:xfrm>
        </p:spPr>
        <p:txBody>
          <a:bodyPr>
            <a:normAutofit fontScale="90000"/>
          </a:bodyPr>
          <a:lstStyle/>
          <a:p>
            <a:r>
              <a:rPr lang="tr-TR" sz="2700" dirty="0" err="1" smtClean="0">
                <a:solidFill>
                  <a:srgbClr val="800000"/>
                </a:solidFill>
              </a:rPr>
              <a:t>Individual</a:t>
            </a:r>
            <a:r>
              <a:rPr lang="tr-TR" sz="2700" dirty="0" smtClean="0">
                <a:solidFill>
                  <a:srgbClr val="800000"/>
                </a:solidFill>
              </a:rPr>
              <a:t> </a:t>
            </a:r>
            <a:r>
              <a:rPr lang="tr-TR" sz="2700" dirty="0" err="1" smtClean="0">
                <a:solidFill>
                  <a:srgbClr val="800000"/>
                </a:solidFill>
              </a:rPr>
              <a:t>RecHit</a:t>
            </a:r>
            <a:r>
              <a:rPr lang="tr-TR" sz="2700" dirty="0" smtClean="0">
                <a:solidFill>
                  <a:srgbClr val="800000"/>
                </a:solidFill>
              </a:rPr>
              <a:t> </a:t>
            </a:r>
            <a:r>
              <a:rPr lang="tr-TR" sz="2700" dirty="0" err="1" smtClean="0">
                <a:solidFill>
                  <a:srgbClr val="800000"/>
                </a:solidFill>
              </a:rPr>
              <a:t>Energy</a:t>
            </a:r>
            <a:r>
              <a:rPr lang="tr-TR" sz="2700" dirty="0" smtClean="0">
                <a:solidFill>
                  <a:srgbClr val="800000"/>
                </a:solidFill>
              </a:rPr>
              <a:t>, </a:t>
            </a:r>
            <a:r>
              <a:rPr lang="tr-TR" sz="2700" dirty="0" err="1" smtClean="0">
                <a:solidFill>
                  <a:srgbClr val="800000"/>
                </a:solidFill>
              </a:rPr>
              <a:t>ieta</a:t>
            </a:r>
            <a:r>
              <a:rPr lang="tr-TR" sz="2700" dirty="0" smtClean="0">
                <a:solidFill>
                  <a:srgbClr val="800000"/>
                </a:solidFill>
              </a:rPr>
              <a:t> </a:t>
            </a:r>
            <a:r>
              <a:rPr lang="tr-TR" sz="2700" dirty="0" err="1" smtClean="0">
                <a:solidFill>
                  <a:srgbClr val="800000"/>
                </a:solidFill>
              </a:rPr>
              <a:t>and</a:t>
            </a:r>
            <a:r>
              <a:rPr lang="tr-TR" sz="2700" dirty="0" smtClean="0">
                <a:solidFill>
                  <a:srgbClr val="800000"/>
                </a:solidFill>
              </a:rPr>
              <a:t> </a:t>
            </a:r>
            <a:r>
              <a:rPr lang="tr-TR" sz="2700" dirty="0" err="1" smtClean="0">
                <a:solidFill>
                  <a:srgbClr val="800000"/>
                </a:solidFill>
              </a:rPr>
              <a:t>iphi</a:t>
            </a:r>
            <a:r>
              <a:rPr lang="tr-TR" sz="2700" dirty="0" smtClean="0">
                <a:solidFill>
                  <a:srgbClr val="800000"/>
                </a:solidFill>
              </a:rPr>
              <a:t> </a:t>
            </a:r>
            <a:r>
              <a:rPr lang="tr-TR" sz="2700" dirty="0" err="1" smtClean="0">
                <a:solidFill>
                  <a:srgbClr val="800000"/>
                </a:solidFill>
              </a:rPr>
              <a:t>Distributions</a:t>
            </a:r>
            <a:r>
              <a:rPr lang="tr-TR" sz="2700" dirty="0" smtClean="0">
                <a:solidFill>
                  <a:srgbClr val="800000"/>
                </a:solidFill>
              </a:rPr>
              <a:t> </a:t>
            </a:r>
            <a:r>
              <a:rPr lang="tr-TR" sz="2700" dirty="0" err="1" smtClean="0">
                <a:solidFill>
                  <a:srgbClr val="800000"/>
                </a:solidFill>
              </a:rPr>
              <a:t>for</a:t>
            </a:r>
            <a:r>
              <a:rPr lang="tr-TR" sz="2700" dirty="0" smtClean="0">
                <a:solidFill>
                  <a:srgbClr val="800000"/>
                </a:solidFill>
              </a:rPr>
              <a:t> HB, HE </a:t>
            </a:r>
            <a:r>
              <a:rPr lang="tr-TR" sz="2700" dirty="0" err="1" smtClean="0">
                <a:solidFill>
                  <a:srgbClr val="800000"/>
                </a:solidFill>
              </a:rPr>
              <a:t>and</a:t>
            </a:r>
            <a:r>
              <a:rPr lang="tr-TR" sz="2700" dirty="0" smtClean="0">
                <a:solidFill>
                  <a:srgbClr val="800000"/>
                </a:solidFill>
              </a:rPr>
              <a:t> HO</a:t>
            </a:r>
            <a:r>
              <a:rPr lang="tr-TR" dirty="0" smtClean="0">
                <a:solidFill>
                  <a:srgbClr val="800000"/>
                </a:solidFill>
              </a:rPr>
              <a:t> </a:t>
            </a:r>
            <a:endParaRPr lang="tr-TR" dirty="0">
              <a:solidFill>
                <a:srgbClr val="800000"/>
              </a:solidFill>
            </a:endParaRP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17</a:t>
            </a:fld>
            <a:endParaRPr lang="tr-TR"/>
          </a:p>
        </p:txBody>
      </p:sp>
      <p:grpSp>
        <p:nvGrpSpPr>
          <p:cNvPr id="3" name="Group 2"/>
          <p:cNvGrpSpPr/>
          <p:nvPr/>
        </p:nvGrpSpPr>
        <p:grpSpPr>
          <a:xfrm>
            <a:off x="139278" y="836712"/>
            <a:ext cx="8897218" cy="6021288"/>
            <a:chOff x="0" y="836712"/>
            <a:chExt cx="8897218" cy="6021288"/>
          </a:xfrm>
        </p:grpSpPr>
        <p:pic>
          <p:nvPicPr>
            <p:cNvPr id="29698" name="Picture 2" descr="C:\Users\merve\Desktop\1_8MarCruzetAllMinBiasTrigger47Cut\histHBRecHitEnergy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36712"/>
              <a:ext cx="2813050" cy="203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 descr="C:\Users\merve\Desktop\1_8MarCruzetAllMinBiasTrigger47Cut\histHBRecHitieta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4" y="836712"/>
              <a:ext cx="2813050" cy="203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3" descr="C:\Users\merve\Desktop\1_8MarCruzetAllMinBiasTrigger47Cut\histHBRecHitiphi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4168" y="836712"/>
              <a:ext cx="2813050" cy="203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C:\Users\merve\Desktop\1_8MarCruzetAllMinBiasTrigger47Cut\histHERecHitEnergy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80928"/>
              <a:ext cx="2813050" cy="203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C:\Users\merve\Desktop\1_8MarCruzetAllMinBiasTrigger47Cut\histHERecHitieta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4" y="2780928"/>
              <a:ext cx="2813050" cy="203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3" descr="C:\Users\merve\Desktop\1_8MarCruzetAllMinBiasTrigger47Cut\histHERecHitiphi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4168" y="2780928"/>
              <a:ext cx="2813050" cy="203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C:\Users\merve\Desktop\1_8MarCruzetAllMinBiasTrigger47Cut\histHORecHitEnergy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819650"/>
              <a:ext cx="2813050" cy="203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C:\Users\merve\Desktop\1_8MarCruzetAllMinBiasTrigger47Cut\histHORecHitieta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4" y="4815805"/>
              <a:ext cx="2813050" cy="203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" descr="C:\Users\merve\Desktop\1_8MarCruzetAllMinBiasTrigger47Cut\histHORecHitiphi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4168" y="4819650"/>
              <a:ext cx="2813050" cy="203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Metin kutusu 12"/>
          <p:cNvSpPr txBox="1"/>
          <p:nvPr/>
        </p:nvSpPr>
        <p:spPr>
          <a:xfrm>
            <a:off x="611560" y="1484784"/>
            <a:ext cx="934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HB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4" name="Metin kutusu 13"/>
          <p:cNvSpPr txBox="1"/>
          <p:nvPr/>
        </p:nvSpPr>
        <p:spPr>
          <a:xfrm>
            <a:off x="611560" y="3645024"/>
            <a:ext cx="934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HE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5" name="Metin kutusu 14"/>
          <p:cNvSpPr txBox="1"/>
          <p:nvPr/>
        </p:nvSpPr>
        <p:spPr>
          <a:xfrm>
            <a:off x="611560" y="5589240"/>
            <a:ext cx="934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HO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6" name="Metin kutusu 15"/>
          <p:cNvSpPr txBox="1"/>
          <p:nvPr/>
        </p:nvSpPr>
        <p:spPr>
          <a:xfrm>
            <a:off x="3491880" y="119675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HB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7" name="Metin kutusu 16"/>
          <p:cNvSpPr txBox="1"/>
          <p:nvPr/>
        </p:nvSpPr>
        <p:spPr>
          <a:xfrm>
            <a:off x="3563888" y="306896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HE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3563888" y="515719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HO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9" name="Metin kutusu 18"/>
          <p:cNvSpPr txBox="1"/>
          <p:nvPr/>
        </p:nvSpPr>
        <p:spPr>
          <a:xfrm>
            <a:off x="6660232" y="1196752"/>
            <a:ext cx="969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HB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20" name="Metin kutusu 19"/>
          <p:cNvSpPr txBox="1"/>
          <p:nvPr/>
        </p:nvSpPr>
        <p:spPr>
          <a:xfrm>
            <a:off x="6588224" y="306896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HE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21" name="Metin kutusu 20"/>
          <p:cNvSpPr txBox="1"/>
          <p:nvPr/>
        </p:nvSpPr>
        <p:spPr>
          <a:xfrm>
            <a:off x="6588224" y="515719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HO</a:t>
            </a:r>
            <a:endParaRPr lang="tr-T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43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53752"/>
            <a:ext cx="8229600" cy="782960"/>
          </a:xfrm>
        </p:spPr>
        <p:txBody>
          <a:bodyPr>
            <a:normAutofit/>
          </a:bodyPr>
          <a:lstStyle/>
          <a:p>
            <a:r>
              <a:rPr lang="tr-TR" sz="4000" dirty="0" err="1">
                <a:solidFill>
                  <a:srgbClr val="800000"/>
                </a:solidFill>
              </a:rPr>
              <a:t>i</a:t>
            </a:r>
            <a:r>
              <a:rPr lang="tr-TR" sz="4000" dirty="0" err="1" smtClean="0">
                <a:solidFill>
                  <a:srgbClr val="800000"/>
                </a:solidFill>
              </a:rPr>
              <a:t>eta</a:t>
            </a:r>
            <a:r>
              <a:rPr lang="tr-TR" sz="4000" dirty="0" smtClean="0">
                <a:solidFill>
                  <a:srgbClr val="800000"/>
                </a:solidFill>
              </a:rPr>
              <a:t> </a:t>
            </a:r>
            <a:r>
              <a:rPr lang="tr-TR" sz="4000" dirty="0" err="1" smtClean="0">
                <a:solidFill>
                  <a:srgbClr val="800000"/>
                </a:solidFill>
              </a:rPr>
              <a:t>vs</a:t>
            </a:r>
            <a:r>
              <a:rPr lang="tr-TR" sz="4000" dirty="0" smtClean="0">
                <a:solidFill>
                  <a:srgbClr val="800000"/>
                </a:solidFill>
              </a:rPr>
              <a:t> </a:t>
            </a:r>
            <a:r>
              <a:rPr lang="tr-TR" sz="4000" dirty="0" err="1" smtClean="0">
                <a:solidFill>
                  <a:srgbClr val="800000"/>
                </a:solidFill>
              </a:rPr>
              <a:t>iphi</a:t>
            </a:r>
            <a:r>
              <a:rPr lang="tr-TR" sz="4000" dirty="0" smtClean="0">
                <a:solidFill>
                  <a:srgbClr val="800000"/>
                </a:solidFill>
              </a:rPr>
              <a:t> in </a:t>
            </a:r>
            <a:r>
              <a:rPr lang="tr-TR" sz="4000" dirty="0" err="1" smtClean="0">
                <a:solidFill>
                  <a:srgbClr val="800000"/>
                </a:solidFill>
              </a:rPr>
              <a:t>GeV</a:t>
            </a:r>
            <a:r>
              <a:rPr lang="tr-TR" sz="4000" dirty="0" smtClean="0">
                <a:solidFill>
                  <a:srgbClr val="800000"/>
                </a:solidFill>
              </a:rPr>
              <a:t> </a:t>
            </a:r>
            <a:r>
              <a:rPr lang="tr-TR" sz="4000" dirty="0" err="1" smtClean="0">
                <a:solidFill>
                  <a:srgbClr val="800000"/>
                </a:solidFill>
              </a:rPr>
              <a:t>for</a:t>
            </a:r>
            <a:r>
              <a:rPr lang="tr-TR" sz="4000" dirty="0" smtClean="0">
                <a:solidFill>
                  <a:srgbClr val="800000"/>
                </a:solidFill>
              </a:rPr>
              <a:t> HB</a:t>
            </a:r>
            <a:endParaRPr lang="tr-TR" sz="4000" dirty="0">
              <a:solidFill>
                <a:srgbClr val="800000"/>
              </a:solidFill>
            </a:endParaRP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18</a:t>
            </a:fld>
            <a:endParaRPr lang="tr-TR"/>
          </a:p>
        </p:txBody>
      </p:sp>
      <p:pic>
        <p:nvPicPr>
          <p:cNvPr id="31748" name="Picture 4" descr="C:\Users\merve\Desktop\1_8MarCruzetAllMinBiasTrigger47Cut\histHBRecHitEnergy_iphi2_ieta_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40768"/>
            <a:ext cx="3063233" cy="2219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9" name="Picture 5" descr="C:\Users\merve\Desktop\1_8MarCruzetAllMinBiasTrigger47Cut\histHBRecHitEnergy_iphi2_ieta_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484" y="3789040"/>
            <a:ext cx="2826235" cy="223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merve\Desktop\1_8MarCruzetAllMinBiasTrigger47Cut\histHBRecHitEnergy_iphi2_ieta_1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89040"/>
            <a:ext cx="3093521" cy="2241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merve\Desktop\1_8MarCruzetAllMinBiasTrigger47Cut\histHBRecHitEnergy_iphi2_ieta_1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861048"/>
            <a:ext cx="2840466" cy="2241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merve\Desktop\1_8MarCruzetAllMinBiasTrigger47Cut\histHBRecHit_ieta_vs_HBRecHit_iphi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3526942" cy="2555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6553" y="2636912"/>
            <a:ext cx="27570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HB(2, -4), HB(2, -9), HB(2, -11), HB(2, -14)</a:t>
            </a:r>
            <a:endParaRPr lang="en-US" sz="1200" dirty="0"/>
          </a:p>
        </p:txBody>
      </p:sp>
      <p:sp>
        <p:nvSpPr>
          <p:cNvPr id="12" name="Oval 11"/>
          <p:cNvSpPr/>
          <p:nvPr/>
        </p:nvSpPr>
        <p:spPr>
          <a:xfrm>
            <a:off x="1281243" y="3048782"/>
            <a:ext cx="554453" cy="30821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etin kutusu 2"/>
          <p:cNvSpPr txBox="1"/>
          <p:nvPr/>
        </p:nvSpPr>
        <p:spPr>
          <a:xfrm>
            <a:off x="5868144" y="263691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50"/>
                </a:solidFill>
              </a:rPr>
              <a:t>HB(2, -4)</a:t>
            </a:r>
            <a:endParaRPr lang="tr-TR" dirty="0">
              <a:solidFill>
                <a:srgbClr val="00B050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1691680" y="508518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50"/>
                </a:solidFill>
              </a:rPr>
              <a:t>HB(2, -11)</a:t>
            </a:r>
            <a:endParaRPr lang="tr-TR" dirty="0">
              <a:solidFill>
                <a:srgbClr val="00B050"/>
              </a:solidFill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4572000" y="5106759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50"/>
                </a:solidFill>
              </a:rPr>
              <a:t>HB(2, -14)</a:t>
            </a:r>
            <a:endParaRPr lang="tr-TR" dirty="0">
              <a:solidFill>
                <a:srgbClr val="00B050"/>
              </a:solidFill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7308304" y="5106759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50"/>
                </a:solidFill>
              </a:rPr>
              <a:t>HB(2, -9)</a:t>
            </a:r>
            <a:endParaRPr lang="tr-TR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76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19</a:t>
            </a:fld>
            <a:endParaRPr lang="tr-TR"/>
          </a:p>
        </p:txBody>
      </p:sp>
      <p:pic>
        <p:nvPicPr>
          <p:cNvPr id="35843" name="Picture 3" descr="C:\Users\merve\Desktop\1_8MarCruzetAllMinBiasTrigger47Cut\histHERecHitEnergy_iphi21_ieta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990" y="1844824"/>
            <a:ext cx="367301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merve\Desktop\1_8MarCruzetAllMinBiasTrigger47Cut\histHERecHit_ieta_vs_HERecHit_iph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5113954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Başlık 1"/>
          <p:cNvSpPr>
            <a:spLocks noGrp="1"/>
          </p:cNvSpPr>
          <p:nvPr>
            <p:ph type="title"/>
          </p:nvPr>
        </p:nvSpPr>
        <p:spPr>
          <a:xfrm>
            <a:off x="467544" y="53752"/>
            <a:ext cx="8229600" cy="782960"/>
          </a:xfrm>
        </p:spPr>
        <p:txBody>
          <a:bodyPr>
            <a:normAutofit/>
          </a:bodyPr>
          <a:lstStyle/>
          <a:p>
            <a:r>
              <a:rPr lang="tr-TR" sz="4000" dirty="0" err="1">
                <a:solidFill>
                  <a:srgbClr val="800000"/>
                </a:solidFill>
              </a:rPr>
              <a:t>i</a:t>
            </a:r>
            <a:r>
              <a:rPr lang="tr-TR" sz="4000" dirty="0" err="1" smtClean="0">
                <a:solidFill>
                  <a:srgbClr val="800000"/>
                </a:solidFill>
              </a:rPr>
              <a:t>eta</a:t>
            </a:r>
            <a:r>
              <a:rPr lang="tr-TR" sz="4000" dirty="0" smtClean="0">
                <a:solidFill>
                  <a:srgbClr val="800000"/>
                </a:solidFill>
              </a:rPr>
              <a:t> </a:t>
            </a:r>
            <a:r>
              <a:rPr lang="tr-TR" sz="4000" dirty="0" err="1" smtClean="0">
                <a:solidFill>
                  <a:srgbClr val="800000"/>
                </a:solidFill>
              </a:rPr>
              <a:t>vs</a:t>
            </a:r>
            <a:r>
              <a:rPr lang="tr-TR" sz="4000" dirty="0" smtClean="0">
                <a:solidFill>
                  <a:srgbClr val="800000"/>
                </a:solidFill>
              </a:rPr>
              <a:t> </a:t>
            </a:r>
            <a:r>
              <a:rPr lang="tr-TR" sz="4000" dirty="0" err="1" smtClean="0">
                <a:solidFill>
                  <a:srgbClr val="800000"/>
                </a:solidFill>
              </a:rPr>
              <a:t>iphi</a:t>
            </a:r>
            <a:r>
              <a:rPr lang="tr-TR" sz="4000" dirty="0" smtClean="0">
                <a:solidFill>
                  <a:srgbClr val="800000"/>
                </a:solidFill>
              </a:rPr>
              <a:t> in </a:t>
            </a:r>
            <a:r>
              <a:rPr lang="tr-TR" sz="4000" dirty="0" err="1" smtClean="0">
                <a:solidFill>
                  <a:srgbClr val="800000"/>
                </a:solidFill>
              </a:rPr>
              <a:t>GeV</a:t>
            </a:r>
            <a:r>
              <a:rPr lang="tr-TR" sz="4000" dirty="0" smtClean="0">
                <a:solidFill>
                  <a:srgbClr val="800000"/>
                </a:solidFill>
              </a:rPr>
              <a:t> </a:t>
            </a:r>
            <a:r>
              <a:rPr lang="tr-TR" sz="4000" dirty="0" err="1" smtClean="0">
                <a:solidFill>
                  <a:srgbClr val="800000"/>
                </a:solidFill>
              </a:rPr>
              <a:t>for</a:t>
            </a:r>
            <a:r>
              <a:rPr lang="tr-TR" sz="4000" dirty="0" smtClean="0">
                <a:solidFill>
                  <a:srgbClr val="800000"/>
                </a:solidFill>
              </a:rPr>
              <a:t> HE</a:t>
            </a:r>
            <a:endParaRPr lang="tr-TR" sz="4000" dirty="0">
              <a:solidFill>
                <a:srgbClr val="8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59832" y="3356992"/>
            <a:ext cx="851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 </a:t>
            </a:r>
            <a:r>
              <a:rPr lang="en-US" sz="1200" dirty="0" smtClean="0"/>
              <a:t>HE(21,20)</a:t>
            </a:r>
            <a:endParaRPr lang="en-US" sz="1200" dirty="0"/>
          </a:p>
        </p:txBody>
      </p:sp>
      <p:sp>
        <p:nvSpPr>
          <p:cNvPr id="2" name="Oval 1"/>
          <p:cNvSpPr/>
          <p:nvPr/>
        </p:nvSpPr>
        <p:spPr>
          <a:xfrm>
            <a:off x="3779912" y="4005064"/>
            <a:ext cx="432048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5" name="Düz Ok Bağlayıcısı 4"/>
          <p:cNvCxnSpPr/>
          <p:nvPr/>
        </p:nvCxnSpPr>
        <p:spPr>
          <a:xfrm flipV="1">
            <a:off x="4211960" y="3726324"/>
            <a:ext cx="1259030" cy="4227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Metin kutusu 7"/>
          <p:cNvSpPr txBox="1"/>
          <p:nvPr/>
        </p:nvSpPr>
        <p:spPr>
          <a:xfrm>
            <a:off x="7164288" y="372632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50"/>
                </a:solidFill>
              </a:rPr>
              <a:t>HE(21, 20)</a:t>
            </a:r>
            <a:endParaRPr lang="tr-TR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18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84076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endParaRPr lang="tr-TR" sz="2400" dirty="0" smtClean="0"/>
          </a:p>
          <a:p>
            <a:endParaRPr lang="tr-TR" sz="2000" dirty="0" smtClean="0"/>
          </a:p>
          <a:p>
            <a:pPr algn="just"/>
            <a:r>
              <a:rPr lang="tr-TR" sz="2000" dirty="0" err="1" smtClean="0"/>
              <a:t>We</a:t>
            </a:r>
            <a:r>
              <a:rPr lang="tr-TR" sz="2000" dirty="0" smtClean="0"/>
              <a:t> </a:t>
            </a:r>
            <a:r>
              <a:rPr lang="tr-TR" sz="2000" dirty="0" err="1"/>
              <a:t>have</a:t>
            </a:r>
            <a:r>
              <a:rPr lang="tr-TR" sz="2000" dirty="0"/>
              <a:t> </a:t>
            </a:r>
            <a:r>
              <a:rPr lang="tr-TR" sz="2000" dirty="0" err="1" smtClean="0"/>
              <a:t>analyzed</a:t>
            </a:r>
            <a:r>
              <a:rPr lang="tr-TR" sz="2000" dirty="0" smtClean="0"/>
              <a:t> </a:t>
            </a:r>
            <a:r>
              <a:rPr lang="tr-TR" sz="2000" dirty="0" err="1" smtClean="0"/>
              <a:t>all</a:t>
            </a:r>
            <a:r>
              <a:rPr lang="tr-TR" sz="2000" dirty="0" smtClean="0"/>
              <a:t> CRUZET (23 </a:t>
            </a:r>
            <a:r>
              <a:rPr lang="tr-TR" sz="2000" dirty="0" err="1" smtClean="0"/>
              <a:t>February</a:t>
            </a:r>
            <a:r>
              <a:rPr lang="tr-TR" sz="2000" dirty="0" smtClean="0"/>
              <a:t> – 8 </a:t>
            </a:r>
            <a:r>
              <a:rPr lang="tr-TR" sz="2000" dirty="0" err="1" smtClean="0"/>
              <a:t>March</a:t>
            </a:r>
            <a:r>
              <a:rPr lang="tr-TR" sz="2000" dirty="0" smtClean="0"/>
              <a:t>, 2015) </a:t>
            </a:r>
            <a:r>
              <a:rPr lang="tr-TR" sz="2000" dirty="0" err="1" smtClean="0"/>
              <a:t>runs</a:t>
            </a:r>
            <a:r>
              <a:rPr lang="tr-TR" sz="2000" dirty="0" smtClean="0"/>
              <a:t> </a:t>
            </a:r>
            <a:r>
              <a:rPr lang="tr-TR" sz="2000" dirty="0" err="1" smtClean="0"/>
              <a:t>longer</a:t>
            </a:r>
            <a:r>
              <a:rPr lang="tr-TR" sz="2000" dirty="0" smtClean="0"/>
              <a:t> </a:t>
            </a:r>
            <a:r>
              <a:rPr lang="tr-TR" sz="2000" dirty="0" err="1" smtClean="0"/>
              <a:t>than</a:t>
            </a:r>
            <a:r>
              <a:rPr lang="tr-TR" sz="2000" dirty="0" smtClean="0"/>
              <a:t> 60 </a:t>
            </a:r>
            <a:r>
              <a:rPr lang="tr-TR" sz="2000" dirty="0" err="1" smtClean="0"/>
              <a:t>minutes</a:t>
            </a:r>
            <a:r>
              <a:rPr lang="tr-TR" sz="2000" dirty="0" smtClean="0"/>
              <a:t>.</a:t>
            </a:r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 smtClean="0"/>
          </a:p>
          <a:p>
            <a:pPr algn="just"/>
            <a:endParaRPr lang="tr-TR" sz="2000" dirty="0" smtClean="0"/>
          </a:p>
          <a:p>
            <a:pPr algn="just"/>
            <a:r>
              <a:rPr lang="tr-TR" sz="2000" dirty="0" err="1" smtClean="0"/>
              <a:t>We</a:t>
            </a:r>
            <a:r>
              <a:rPr lang="tr-TR" sz="2000" dirty="0" smtClean="0"/>
              <a:t> </a:t>
            </a:r>
            <a:r>
              <a:rPr lang="tr-TR" sz="2000" dirty="0" err="1" smtClean="0"/>
              <a:t>have</a:t>
            </a:r>
            <a:r>
              <a:rPr lang="tr-TR" sz="2000" dirty="0" smtClean="0"/>
              <a:t> </a:t>
            </a:r>
            <a:r>
              <a:rPr lang="tr-TR" sz="2000" dirty="0" err="1" smtClean="0"/>
              <a:t>used</a:t>
            </a:r>
            <a:r>
              <a:rPr lang="tr-TR" sz="2000" dirty="0" smtClean="0"/>
              <a:t> </a:t>
            </a:r>
            <a:r>
              <a:rPr lang="tr-TR" sz="2000" dirty="0" err="1" smtClean="0"/>
              <a:t>two</a:t>
            </a:r>
            <a:r>
              <a:rPr lang="tr-TR" sz="2000" dirty="0" smtClean="0"/>
              <a:t> </a:t>
            </a:r>
            <a:r>
              <a:rPr lang="tr-TR" sz="2000" dirty="0" err="1" smtClean="0"/>
              <a:t>different</a:t>
            </a:r>
            <a:r>
              <a:rPr lang="tr-TR" sz="2000" dirty="0" smtClean="0"/>
              <a:t> set of </a:t>
            </a:r>
            <a:r>
              <a:rPr lang="tr-TR" sz="2000" dirty="0" err="1" smtClean="0"/>
              <a:t>samples</a:t>
            </a:r>
            <a:r>
              <a:rPr lang="tr-TR" sz="2000" dirty="0" smtClean="0"/>
              <a:t>.</a:t>
            </a:r>
          </a:p>
          <a:p>
            <a:pPr lvl="1" algn="just"/>
            <a:r>
              <a:rPr lang="tr-TR" sz="2000" dirty="0" smtClean="0"/>
              <a:t>“</a:t>
            </a:r>
            <a:r>
              <a:rPr lang="tr-TR" sz="2000" dirty="0" smtClean="0">
                <a:solidFill>
                  <a:srgbClr val="FF0000"/>
                </a:solidFill>
              </a:rPr>
              <a:t>/</a:t>
            </a:r>
            <a:r>
              <a:rPr lang="tr-TR" sz="2000" dirty="0" err="1">
                <a:solidFill>
                  <a:srgbClr val="FF0000"/>
                </a:solidFill>
              </a:rPr>
              <a:t>eos</a:t>
            </a:r>
            <a:r>
              <a:rPr lang="tr-TR" sz="2000" dirty="0">
                <a:solidFill>
                  <a:srgbClr val="FF0000"/>
                </a:solidFill>
              </a:rPr>
              <a:t>/</a:t>
            </a:r>
            <a:r>
              <a:rPr lang="tr-TR" sz="2000" dirty="0" err="1">
                <a:solidFill>
                  <a:srgbClr val="FF0000"/>
                </a:solidFill>
              </a:rPr>
              <a:t>cms</a:t>
            </a:r>
            <a:r>
              <a:rPr lang="tr-TR" sz="2000" dirty="0">
                <a:solidFill>
                  <a:srgbClr val="FF0000"/>
                </a:solidFill>
              </a:rPr>
              <a:t>/</a:t>
            </a:r>
            <a:r>
              <a:rPr lang="tr-TR" sz="2000" dirty="0" err="1">
                <a:solidFill>
                  <a:srgbClr val="FF0000"/>
                </a:solidFill>
              </a:rPr>
              <a:t>store</a:t>
            </a:r>
            <a:r>
              <a:rPr lang="tr-TR" sz="2000" dirty="0">
                <a:solidFill>
                  <a:srgbClr val="FF0000"/>
                </a:solidFill>
              </a:rPr>
              <a:t>/data/Commissioning2015/</a:t>
            </a:r>
            <a:r>
              <a:rPr lang="tr-TR" sz="2000" dirty="0" err="1">
                <a:solidFill>
                  <a:srgbClr val="FF0000"/>
                </a:solidFill>
              </a:rPr>
              <a:t>Cosmics</a:t>
            </a:r>
            <a:r>
              <a:rPr lang="tr-TR" sz="2000" dirty="0">
                <a:solidFill>
                  <a:srgbClr val="FF0000"/>
                </a:solidFill>
              </a:rPr>
              <a:t>/RECO/PromptReco-</a:t>
            </a:r>
            <a:r>
              <a:rPr lang="tr-TR" sz="2000" dirty="0" smtClean="0">
                <a:solidFill>
                  <a:srgbClr val="FF0000"/>
                </a:solidFill>
              </a:rPr>
              <a:t>v1</a:t>
            </a:r>
            <a:r>
              <a:rPr lang="tr-TR" sz="2000" dirty="0" smtClean="0"/>
              <a:t>” </a:t>
            </a:r>
            <a:r>
              <a:rPr lang="tr-TR" sz="2000" dirty="0" err="1" smtClean="0"/>
              <a:t>applying</a:t>
            </a:r>
            <a:r>
              <a:rPr lang="tr-TR" sz="2000" dirty="0" smtClean="0"/>
              <a:t>  “</a:t>
            </a:r>
            <a:r>
              <a:rPr lang="tr-TR" sz="2000" dirty="0" smtClean="0">
                <a:solidFill>
                  <a:srgbClr val="0000FF"/>
                </a:solidFill>
              </a:rPr>
              <a:t>L1_SingleMuOpen</a:t>
            </a:r>
            <a:r>
              <a:rPr lang="tr-TR" sz="2000" dirty="0" smtClean="0"/>
              <a:t>” </a:t>
            </a:r>
            <a:r>
              <a:rPr lang="tr-TR" sz="2000" dirty="0" err="1" smtClean="0"/>
              <a:t>trigger</a:t>
            </a:r>
            <a:endParaRPr lang="tr-TR" sz="2000" dirty="0"/>
          </a:p>
          <a:p>
            <a:pPr lvl="1" algn="just"/>
            <a:r>
              <a:rPr lang="tr-TR" sz="2000" dirty="0" smtClean="0"/>
              <a:t>“</a:t>
            </a:r>
            <a:r>
              <a:rPr lang="tr-TR" sz="2000" dirty="0" smtClean="0">
                <a:solidFill>
                  <a:srgbClr val="FF0000"/>
                </a:solidFill>
              </a:rPr>
              <a:t>/</a:t>
            </a:r>
            <a:r>
              <a:rPr lang="tr-TR" sz="2000" dirty="0" err="1">
                <a:solidFill>
                  <a:srgbClr val="FF0000"/>
                </a:solidFill>
              </a:rPr>
              <a:t>eos</a:t>
            </a:r>
            <a:r>
              <a:rPr lang="tr-TR" sz="2000" dirty="0">
                <a:solidFill>
                  <a:srgbClr val="FF0000"/>
                </a:solidFill>
              </a:rPr>
              <a:t>/</a:t>
            </a:r>
            <a:r>
              <a:rPr lang="tr-TR" sz="2000" dirty="0" err="1">
                <a:solidFill>
                  <a:srgbClr val="FF0000"/>
                </a:solidFill>
              </a:rPr>
              <a:t>cms</a:t>
            </a:r>
            <a:r>
              <a:rPr lang="tr-TR" sz="2000" dirty="0">
                <a:solidFill>
                  <a:srgbClr val="FF0000"/>
                </a:solidFill>
              </a:rPr>
              <a:t>/</a:t>
            </a:r>
            <a:r>
              <a:rPr lang="tr-TR" sz="2000" dirty="0" err="1">
                <a:solidFill>
                  <a:srgbClr val="FF0000"/>
                </a:solidFill>
              </a:rPr>
              <a:t>store</a:t>
            </a:r>
            <a:r>
              <a:rPr lang="tr-TR" sz="2000" dirty="0">
                <a:solidFill>
                  <a:srgbClr val="FF0000"/>
                </a:solidFill>
              </a:rPr>
              <a:t>/data/Commissioning2015/</a:t>
            </a:r>
            <a:r>
              <a:rPr lang="tr-TR" sz="2000" dirty="0" err="1">
                <a:solidFill>
                  <a:srgbClr val="FF0000"/>
                </a:solidFill>
              </a:rPr>
              <a:t>MinimumBias</a:t>
            </a:r>
            <a:r>
              <a:rPr lang="tr-TR" sz="2000" dirty="0">
                <a:solidFill>
                  <a:srgbClr val="FF0000"/>
                </a:solidFill>
              </a:rPr>
              <a:t>/RECO</a:t>
            </a:r>
            <a:r>
              <a:rPr lang="tr-TR" sz="2000" dirty="0" smtClean="0">
                <a:solidFill>
                  <a:srgbClr val="FF0000"/>
                </a:solidFill>
              </a:rPr>
              <a:t>/PromptReco</a:t>
            </a:r>
            <a:r>
              <a:rPr lang="tr-TR" sz="2000" dirty="0">
                <a:solidFill>
                  <a:srgbClr val="FF0000"/>
                </a:solidFill>
              </a:rPr>
              <a:t>-v1</a:t>
            </a:r>
            <a:r>
              <a:rPr lang="tr-TR" sz="2000" dirty="0" smtClean="0">
                <a:solidFill>
                  <a:srgbClr val="FF0000"/>
                </a:solidFill>
              </a:rPr>
              <a:t>/</a:t>
            </a:r>
            <a:r>
              <a:rPr lang="tr-TR" sz="2000" dirty="0" smtClean="0"/>
              <a:t>”</a:t>
            </a:r>
            <a:r>
              <a:rPr lang="en-US" sz="2000" dirty="0" smtClean="0"/>
              <a:t>  applying “</a:t>
            </a:r>
            <a:r>
              <a:rPr lang="tr-TR" sz="2000" dirty="0" smtClean="0">
                <a:solidFill>
                  <a:srgbClr val="0000FF"/>
                </a:solidFill>
              </a:rPr>
              <a:t>L1_SingleJet16</a:t>
            </a:r>
            <a:r>
              <a:rPr lang="tr-TR" sz="2000" dirty="0" smtClean="0"/>
              <a:t>” </a:t>
            </a:r>
            <a:r>
              <a:rPr lang="tr-TR" sz="2000" dirty="0" err="1" smtClean="0"/>
              <a:t>and</a:t>
            </a:r>
            <a:r>
              <a:rPr lang="tr-TR" sz="2000" dirty="0" smtClean="0"/>
              <a:t> “</a:t>
            </a:r>
            <a:r>
              <a:rPr lang="tr-TR" sz="2000" dirty="0" smtClean="0">
                <a:solidFill>
                  <a:srgbClr val="0000FF"/>
                </a:solidFill>
              </a:rPr>
              <a:t>L1_SingleEG5</a:t>
            </a:r>
            <a:r>
              <a:rPr lang="tr-TR" sz="2000" dirty="0" smtClean="0"/>
              <a:t>” .</a:t>
            </a:r>
          </a:p>
          <a:p>
            <a:pPr algn="just"/>
            <a:r>
              <a:rPr lang="tr-TR" sz="2000" dirty="0" err="1" smtClean="0"/>
              <a:t>We</a:t>
            </a:r>
            <a:r>
              <a:rPr lang="tr-TR" sz="2000" dirty="0" smtClean="0"/>
              <a:t> </a:t>
            </a:r>
            <a:r>
              <a:rPr lang="tr-TR" sz="2000" dirty="0" err="1" smtClean="0"/>
              <a:t>will</a:t>
            </a:r>
            <a:r>
              <a:rPr lang="tr-TR" sz="2000" dirty="0" smtClean="0"/>
              <a:t> </a:t>
            </a:r>
            <a:r>
              <a:rPr lang="tr-TR" sz="2000" dirty="0" err="1" smtClean="0"/>
              <a:t>show</a:t>
            </a:r>
            <a:r>
              <a:rPr lang="tr-TR" sz="2000" dirty="0" smtClean="0"/>
              <a:t> </a:t>
            </a:r>
            <a:endParaRPr lang="tr-TR" sz="2000" dirty="0"/>
          </a:p>
          <a:p>
            <a:pPr lvl="1" algn="just"/>
            <a:r>
              <a:rPr lang="tr-TR" sz="2000" dirty="0" err="1" smtClean="0"/>
              <a:t>RecHitEnergy</a:t>
            </a:r>
            <a:r>
              <a:rPr lang="tr-TR" sz="2000" dirty="0" smtClean="0"/>
              <a:t>, </a:t>
            </a:r>
            <a:r>
              <a:rPr lang="tr-TR" sz="2000" dirty="0" err="1" smtClean="0"/>
              <a:t>ieta-iphi</a:t>
            </a:r>
            <a:r>
              <a:rPr lang="tr-TR" sz="2000" dirty="0" smtClean="0"/>
              <a:t> </a:t>
            </a:r>
            <a:r>
              <a:rPr lang="tr-TR" sz="2000" dirty="0" err="1" smtClean="0"/>
              <a:t>distributions</a:t>
            </a:r>
            <a:r>
              <a:rPr lang="tr-TR" sz="2000" dirty="0" smtClean="0"/>
              <a:t> </a:t>
            </a:r>
            <a:r>
              <a:rPr lang="tr-TR" sz="2000" dirty="0" err="1" smtClean="0"/>
              <a:t>and</a:t>
            </a:r>
            <a:r>
              <a:rPr lang="tr-TR" sz="2000" dirty="0" smtClean="0"/>
              <a:t> </a:t>
            </a:r>
            <a:r>
              <a:rPr lang="tr-TR" sz="2000" dirty="0" err="1" smtClean="0"/>
              <a:t>CaloJetEnergy</a:t>
            </a:r>
            <a:r>
              <a:rPr lang="tr-TR" sz="2000" dirty="0" smtClean="0"/>
              <a:t> </a:t>
            </a:r>
            <a:r>
              <a:rPr lang="tr-TR" sz="2000" dirty="0" err="1" smtClean="0"/>
              <a:t>for</a:t>
            </a:r>
            <a:r>
              <a:rPr lang="tr-TR" sz="2000" dirty="0" smtClean="0"/>
              <a:t> HB,HE,HO.</a:t>
            </a:r>
          </a:p>
          <a:p>
            <a:endParaRPr lang="tr-TR" sz="2400" dirty="0"/>
          </a:p>
          <a:p>
            <a:pPr marL="0" indent="0">
              <a:buNone/>
            </a:pPr>
            <a:endParaRPr lang="tr-TR" sz="2400" dirty="0" smtClean="0"/>
          </a:p>
          <a:p>
            <a:pPr marL="0" indent="0" algn="just">
              <a:buNone/>
            </a:pPr>
            <a:endParaRPr lang="tr-TR" sz="2400" dirty="0"/>
          </a:p>
          <a:p>
            <a:pPr algn="just"/>
            <a:endParaRPr lang="en-US" dirty="0"/>
          </a:p>
          <a:p>
            <a:pPr marL="0" indent="0">
              <a:buNone/>
            </a:pP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</a:t>
            </a:fld>
            <a:endParaRPr lang="tr-TR"/>
          </a:p>
        </p:txBody>
      </p:sp>
      <p:sp>
        <p:nvSpPr>
          <p:cNvPr id="2" name="Metin kutusu 1"/>
          <p:cNvSpPr txBox="1"/>
          <p:nvPr/>
        </p:nvSpPr>
        <p:spPr>
          <a:xfrm>
            <a:off x="1835696" y="-76745"/>
            <a:ext cx="5184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400" dirty="0" err="1" smtClean="0">
                <a:solidFill>
                  <a:srgbClr val="800000"/>
                </a:solidFill>
              </a:rPr>
              <a:t>Introduction</a:t>
            </a:r>
            <a:endParaRPr lang="tr-TR" sz="4400" dirty="0">
              <a:solidFill>
                <a:srgbClr val="8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84784"/>
            <a:ext cx="5328592" cy="2696359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3912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 </a:t>
            </a:r>
            <a:r>
              <a:rPr lang="tr-TR" sz="4000" dirty="0" err="1" smtClean="0">
                <a:solidFill>
                  <a:srgbClr val="800000"/>
                </a:solidFill>
              </a:rPr>
              <a:t>CaloJet</a:t>
            </a:r>
            <a:r>
              <a:rPr lang="en-US" sz="4000" dirty="0" smtClean="0">
                <a:solidFill>
                  <a:srgbClr val="800000"/>
                </a:solidFill>
              </a:rPr>
              <a:t>Energy </a:t>
            </a:r>
            <a:r>
              <a:rPr lang="tr-TR" sz="4000" dirty="0" smtClean="0">
                <a:solidFill>
                  <a:srgbClr val="800000"/>
                </a:solidFill>
              </a:rPr>
              <a:t>D</a:t>
            </a:r>
            <a:r>
              <a:rPr lang="en-US" sz="4000" dirty="0" err="1" smtClean="0">
                <a:solidFill>
                  <a:srgbClr val="800000"/>
                </a:solidFill>
              </a:rPr>
              <a:t>istributions</a:t>
            </a:r>
            <a:r>
              <a:rPr lang="en-US" sz="4000" dirty="0" smtClean="0">
                <a:solidFill>
                  <a:srgbClr val="800000"/>
                </a:solidFill>
              </a:rPr>
              <a:t> for MWGR10</a:t>
            </a:r>
            <a:endParaRPr lang="en-US" sz="4000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20</a:t>
            </a:fld>
            <a:endParaRPr lang="tr-TR" dirty="0"/>
          </a:p>
        </p:txBody>
      </p:sp>
      <p:pic>
        <p:nvPicPr>
          <p:cNvPr id="38914" name="Picture 2" descr="C:\Users\merve\Desktop\1_8Mar MWGR10 MinBias EGammaCut\histCaloJetEnergyH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924944"/>
            <a:ext cx="2767252" cy="2005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5" name="Picture 3" descr="C:\Users\merve\Desktop\1_8Mar MWGR10 MinBias EGammaCut\histCaloJetEnergyH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924944"/>
            <a:ext cx="2737470" cy="198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6" name="Picture 4" descr="C:\Users\merve\Desktop\1_8Mar MWGR10 MinBias EGammaCut\histCaloJet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2843808" cy="206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merve\Desktop\1_8Mar MWGR10 MinBias EGammaCut\histCaloJetEnergyH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24944"/>
            <a:ext cx="2736304" cy="1982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merve\Desktop\1_8Mar MWGR10 MinBias EGammaCut\histCaloJetEnergyEB_E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913784"/>
            <a:ext cx="2683139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971600" y="5915583"/>
            <a:ext cx="33768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emEnergy</a:t>
            </a:r>
            <a:r>
              <a:rPr lang="en-US" dirty="0" smtClean="0">
                <a:solidFill>
                  <a:srgbClr val="FF0000"/>
                </a:solidFill>
              </a:rPr>
              <a:t> In EB +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emEnergy</a:t>
            </a:r>
            <a:r>
              <a:rPr lang="en-US" dirty="0" smtClean="0">
                <a:solidFill>
                  <a:srgbClr val="FF0000"/>
                </a:solidFill>
              </a:rPr>
              <a:t> In EE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59720" y="1867031"/>
            <a:ext cx="3056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Sum </a:t>
            </a:r>
            <a:r>
              <a:rPr lang="en-US" dirty="0" err="1" smtClean="0">
                <a:solidFill>
                  <a:srgbClr val="FF0000"/>
                </a:solidFill>
              </a:rPr>
              <a:t>CaloJet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enerji</a:t>
            </a:r>
            <a:r>
              <a:rPr lang="en-US" dirty="0" smtClean="0">
                <a:solidFill>
                  <a:srgbClr val="FF0000"/>
                </a:solidFill>
              </a:rPr>
              <a:t> distribution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55576" y="3645024"/>
            <a:ext cx="4464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hadEnergy</a:t>
            </a:r>
            <a:r>
              <a:rPr lang="en-US" dirty="0" smtClean="0">
                <a:solidFill>
                  <a:srgbClr val="FF0000"/>
                </a:solidFill>
              </a:rPr>
              <a:t> In HB  </a:t>
            </a:r>
            <a:r>
              <a:rPr lang="en-US" dirty="0" smtClean="0"/>
              <a:t>		</a:t>
            </a:r>
            <a:r>
              <a:rPr lang="en-US" dirty="0" err="1" smtClean="0">
                <a:solidFill>
                  <a:srgbClr val="FF0000"/>
                </a:solidFill>
              </a:rPr>
              <a:t>hadEnergy</a:t>
            </a:r>
            <a:r>
              <a:rPr lang="en-US" dirty="0" smtClean="0">
                <a:solidFill>
                  <a:srgbClr val="FF0000"/>
                </a:solidFill>
              </a:rPr>
              <a:t> In HE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60232" y="3933056"/>
            <a:ext cx="1760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hadEnergy</a:t>
            </a:r>
            <a:r>
              <a:rPr lang="en-US" dirty="0">
                <a:solidFill>
                  <a:srgbClr val="FF0000"/>
                </a:solidFill>
              </a:rPr>
              <a:t> In HO</a:t>
            </a:r>
          </a:p>
        </p:txBody>
      </p:sp>
    </p:spTree>
    <p:extLst>
      <p:ext uri="{BB962C8B-B14F-4D97-AF65-F5344CB8AC3E}">
        <p14:creationId xmlns:p14="http://schemas.microsoft.com/office/powerpoint/2010/main" val="247446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21</a:t>
            </a:fld>
            <a:endParaRPr lang="tr-TR"/>
          </a:p>
        </p:txBody>
      </p:sp>
      <p:sp>
        <p:nvSpPr>
          <p:cNvPr id="5" name="Metin kutusu 4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dirty="0" err="1" smtClean="0">
                <a:solidFill>
                  <a:srgbClr val="800000"/>
                </a:solidFill>
              </a:rPr>
              <a:t>CaloJetEnergy</a:t>
            </a:r>
            <a:r>
              <a:rPr lang="tr-TR" sz="4000" dirty="0" smtClean="0">
                <a:solidFill>
                  <a:srgbClr val="800000"/>
                </a:solidFill>
              </a:rPr>
              <a:t> </a:t>
            </a:r>
            <a:r>
              <a:rPr lang="tr-TR" sz="4000" dirty="0" err="1" smtClean="0">
                <a:solidFill>
                  <a:srgbClr val="800000"/>
                </a:solidFill>
              </a:rPr>
              <a:t>Distributions</a:t>
            </a:r>
            <a:r>
              <a:rPr lang="tr-TR" sz="4000" dirty="0" smtClean="0">
                <a:solidFill>
                  <a:srgbClr val="800000"/>
                </a:solidFill>
              </a:rPr>
              <a:t> </a:t>
            </a:r>
            <a:r>
              <a:rPr lang="tr-TR" sz="4000" dirty="0" err="1" smtClean="0">
                <a:solidFill>
                  <a:srgbClr val="800000"/>
                </a:solidFill>
              </a:rPr>
              <a:t>for</a:t>
            </a:r>
            <a:r>
              <a:rPr lang="tr-TR" sz="4000" dirty="0" smtClean="0">
                <a:solidFill>
                  <a:srgbClr val="800000"/>
                </a:solidFill>
              </a:rPr>
              <a:t> CRUZET </a:t>
            </a:r>
            <a:endParaRPr lang="tr-TR" sz="4000" dirty="0">
              <a:solidFill>
                <a:srgbClr val="800000"/>
              </a:solidFill>
            </a:endParaRPr>
          </a:p>
        </p:txBody>
      </p:sp>
      <p:pic>
        <p:nvPicPr>
          <p:cNvPr id="20482" name="Picture 2" descr="C:\Users\merve\Desktop\1_8MarCruzetAllMinBiasTrigger15Cut\histCaloJetEnergyH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80928"/>
            <a:ext cx="2736304" cy="198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C:\Users\merve\Desktop\1_8MarCruzetAllMinBiasTrigger15Cut\histCaloJetEnergyH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708920"/>
            <a:ext cx="2959852" cy="207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2" name="Picture 2" descr="C:\Users\merve\Desktop\1_8MarCruzetAllMinBiasTrigger47Cut\histCaloJet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2736304" cy="198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merve\Desktop\1_8MarCruzetAllMinBiasTrigger47Cut\histCaloJetEnergyH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708920"/>
            <a:ext cx="2906886" cy="210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merve\Desktop\1_8MarCruzetAllMinBiasTrigger47Cut\histCaloJetEnergyEB_E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941168"/>
            <a:ext cx="2645347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67526" y="1844824"/>
            <a:ext cx="3056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Sum </a:t>
            </a:r>
            <a:r>
              <a:rPr lang="en-US" dirty="0" err="1" smtClean="0">
                <a:solidFill>
                  <a:srgbClr val="FF0000"/>
                </a:solidFill>
              </a:rPr>
              <a:t>CaloJet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enerji</a:t>
            </a:r>
            <a:r>
              <a:rPr lang="en-US" dirty="0" smtClean="0">
                <a:solidFill>
                  <a:srgbClr val="FF0000"/>
                </a:solidFill>
              </a:rPr>
              <a:t> distribution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55576" y="3645024"/>
            <a:ext cx="4464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hadEnergy</a:t>
            </a:r>
            <a:r>
              <a:rPr lang="en-US" dirty="0" smtClean="0"/>
              <a:t> In HB  		</a:t>
            </a:r>
            <a:r>
              <a:rPr lang="en-US" dirty="0" err="1" smtClean="0">
                <a:solidFill>
                  <a:srgbClr val="FF0000"/>
                </a:solidFill>
              </a:rPr>
              <a:t>hadEnergy</a:t>
            </a:r>
            <a:r>
              <a:rPr lang="en-US" dirty="0" smtClean="0">
                <a:solidFill>
                  <a:srgbClr val="FF0000"/>
                </a:solidFill>
              </a:rPr>
              <a:t> In HE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02185" y="5911366"/>
            <a:ext cx="33768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emEnergy</a:t>
            </a:r>
            <a:r>
              <a:rPr lang="en-US" dirty="0" smtClean="0">
                <a:solidFill>
                  <a:srgbClr val="FF0000"/>
                </a:solidFill>
              </a:rPr>
              <a:t> In EB +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emEnergy</a:t>
            </a:r>
            <a:r>
              <a:rPr lang="en-US" dirty="0" smtClean="0">
                <a:solidFill>
                  <a:srgbClr val="FF0000"/>
                </a:solidFill>
              </a:rPr>
              <a:t> In EE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156176" y="3923764"/>
            <a:ext cx="1760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hadEnergy</a:t>
            </a:r>
            <a:r>
              <a:rPr lang="en-US" dirty="0">
                <a:solidFill>
                  <a:srgbClr val="FF0000"/>
                </a:solidFill>
              </a:rPr>
              <a:t> In HO</a:t>
            </a:r>
          </a:p>
        </p:txBody>
      </p:sp>
    </p:spTree>
    <p:extLst>
      <p:ext uri="{BB962C8B-B14F-4D97-AF65-F5344CB8AC3E}">
        <p14:creationId xmlns:p14="http://schemas.microsoft.com/office/powerpoint/2010/main" val="7154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800000"/>
                </a:solidFill>
              </a:rPr>
              <a:t>Conclusion</a:t>
            </a:r>
            <a:endParaRPr lang="en-US" sz="4000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22</a:t>
            </a:fld>
            <a:endParaRPr lang="tr-TR"/>
          </a:p>
        </p:txBody>
      </p:sp>
      <p:sp>
        <p:nvSpPr>
          <p:cNvPr id="5" name="Metin kutusu 4"/>
          <p:cNvSpPr txBox="1"/>
          <p:nvPr/>
        </p:nvSpPr>
        <p:spPr>
          <a:xfrm>
            <a:off x="0" y="1124744"/>
            <a:ext cx="8964488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endParaRPr lang="tr-TR" dirty="0" smtClean="0"/>
          </a:p>
          <a:p>
            <a:pPr marL="285750" indent="-285750" algn="just">
              <a:buFont typeface="Arial"/>
              <a:buChar char="•"/>
            </a:pPr>
            <a:r>
              <a:rPr lang="tr-TR" sz="2000" dirty="0" err="1" smtClean="0">
                <a:solidFill>
                  <a:srgbClr val="000000"/>
                </a:solidFill>
              </a:rPr>
              <a:t>We</a:t>
            </a:r>
            <a:r>
              <a:rPr lang="tr-TR" sz="2000" dirty="0" smtClean="0">
                <a:solidFill>
                  <a:srgbClr val="000000"/>
                </a:solidFill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</a:rPr>
              <a:t>have</a:t>
            </a:r>
            <a:r>
              <a:rPr lang="tr-TR" sz="2000" dirty="0" smtClean="0">
                <a:solidFill>
                  <a:srgbClr val="000000"/>
                </a:solidFill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</a:rPr>
              <a:t>checked</a:t>
            </a:r>
            <a:r>
              <a:rPr lang="tr-TR" sz="2000" dirty="0" smtClean="0">
                <a:solidFill>
                  <a:srgbClr val="000000"/>
                </a:solidFill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</a:rPr>
              <a:t>the</a:t>
            </a:r>
            <a:r>
              <a:rPr lang="tr-TR" sz="2000" dirty="0" smtClean="0">
                <a:solidFill>
                  <a:srgbClr val="000000"/>
                </a:solidFill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</a:rPr>
              <a:t>control</a:t>
            </a:r>
            <a:r>
              <a:rPr lang="tr-TR" sz="2000" dirty="0" smtClean="0">
                <a:solidFill>
                  <a:srgbClr val="000000"/>
                </a:solidFill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</a:rPr>
              <a:t>plots</a:t>
            </a:r>
            <a:r>
              <a:rPr lang="tr-TR" sz="2000" dirty="0" smtClean="0">
                <a:solidFill>
                  <a:srgbClr val="000000"/>
                </a:solidFill>
              </a:rPr>
              <a:t> (enerji, </a:t>
            </a:r>
            <a:r>
              <a:rPr lang="tr-TR" sz="2000" dirty="0" err="1" smtClean="0">
                <a:solidFill>
                  <a:srgbClr val="000000"/>
                </a:solidFill>
              </a:rPr>
              <a:t>eta</a:t>
            </a:r>
            <a:r>
              <a:rPr lang="tr-TR" sz="2000" dirty="0" smtClean="0">
                <a:solidFill>
                  <a:srgbClr val="000000"/>
                </a:solidFill>
              </a:rPr>
              <a:t>, </a:t>
            </a:r>
            <a:r>
              <a:rPr lang="tr-TR" sz="2000" dirty="0" err="1" smtClean="0">
                <a:solidFill>
                  <a:srgbClr val="000000"/>
                </a:solidFill>
              </a:rPr>
              <a:t>phi</a:t>
            </a:r>
            <a:r>
              <a:rPr lang="tr-TR" sz="2000" dirty="0" smtClean="0">
                <a:solidFill>
                  <a:srgbClr val="000000"/>
                </a:solidFill>
              </a:rPr>
              <a:t> vs.) </a:t>
            </a:r>
            <a:r>
              <a:rPr lang="tr-TR" sz="2000" dirty="0" err="1" smtClean="0">
                <a:solidFill>
                  <a:srgbClr val="000000"/>
                </a:solidFill>
              </a:rPr>
              <a:t>using</a:t>
            </a:r>
            <a:r>
              <a:rPr lang="tr-TR" sz="2000" dirty="0" smtClean="0">
                <a:solidFill>
                  <a:srgbClr val="000000"/>
                </a:solidFill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</a:rPr>
              <a:t>the</a:t>
            </a:r>
            <a:r>
              <a:rPr lang="tr-TR" sz="2000" dirty="0" smtClean="0">
                <a:solidFill>
                  <a:srgbClr val="000000"/>
                </a:solidFill>
              </a:rPr>
              <a:t> CRUZET </a:t>
            </a:r>
            <a:r>
              <a:rPr lang="tr-TR" sz="2000" dirty="0" err="1" smtClean="0">
                <a:solidFill>
                  <a:srgbClr val="000000"/>
                </a:solidFill>
              </a:rPr>
              <a:t>runs</a:t>
            </a:r>
            <a:r>
              <a:rPr lang="tr-TR" sz="2000" dirty="0" smtClean="0"/>
              <a:t> </a:t>
            </a:r>
            <a:r>
              <a:rPr lang="tr-TR" sz="2000" dirty="0"/>
              <a:t>(23 </a:t>
            </a:r>
            <a:r>
              <a:rPr lang="tr-TR" sz="2000" dirty="0" err="1"/>
              <a:t>February</a:t>
            </a:r>
            <a:r>
              <a:rPr lang="tr-TR" sz="2000" dirty="0"/>
              <a:t> – 8 </a:t>
            </a:r>
            <a:r>
              <a:rPr lang="tr-TR" sz="2000" dirty="0" err="1"/>
              <a:t>March</a:t>
            </a:r>
            <a:r>
              <a:rPr lang="tr-TR" sz="2000" dirty="0"/>
              <a:t>, 2015) </a:t>
            </a:r>
            <a:r>
              <a:rPr lang="tr-TR" sz="2000" dirty="0" smtClean="0">
                <a:solidFill>
                  <a:srgbClr val="000000"/>
                </a:solidFill>
              </a:rPr>
              <a:t>.</a:t>
            </a:r>
            <a:endParaRPr lang="tr-TR" sz="2000" dirty="0">
              <a:solidFill>
                <a:srgbClr val="000000"/>
              </a:solidFill>
            </a:endParaRPr>
          </a:p>
          <a:p>
            <a:pPr marL="285750" indent="-285750" algn="just">
              <a:buFont typeface="Arial"/>
              <a:buChar char="•"/>
            </a:pPr>
            <a:endParaRPr lang="tr-TR" sz="2000" dirty="0" smtClean="0">
              <a:solidFill>
                <a:srgbClr val="000000"/>
              </a:solidFill>
            </a:endParaRPr>
          </a:p>
          <a:p>
            <a:pPr marL="285750" indent="-285750" algn="just">
              <a:buFont typeface="Arial"/>
              <a:buChar char="•"/>
            </a:pPr>
            <a:r>
              <a:rPr lang="tr-TR" sz="2000" dirty="0" err="1" smtClean="0">
                <a:solidFill>
                  <a:srgbClr val="000000"/>
                </a:solidFill>
              </a:rPr>
              <a:t>We</a:t>
            </a:r>
            <a:r>
              <a:rPr lang="tr-TR" sz="2000" dirty="0" smtClean="0">
                <a:solidFill>
                  <a:srgbClr val="000000"/>
                </a:solidFill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</a:rPr>
              <a:t>compared</a:t>
            </a:r>
            <a:r>
              <a:rPr lang="tr-TR" sz="2000" dirty="0" smtClean="0">
                <a:solidFill>
                  <a:srgbClr val="000000"/>
                </a:solidFill>
              </a:rPr>
              <a:t> MWGR10 </a:t>
            </a:r>
            <a:r>
              <a:rPr lang="tr-TR" sz="2000" dirty="0" err="1" smtClean="0">
                <a:solidFill>
                  <a:srgbClr val="000000"/>
                </a:solidFill>
              </a:rPr>
              <a:t>and</a:t>
            </a:r>
            <a:r>
              <a:rPr lang="tr-TR" sz="2000" dirty="0" smtClean="0">
                <a:solidFill>
                  <a:srgbClr val="000000"/>
                </a:solidFill>
              </a:rPr>
              <a:t> CRUZET </a:t>
            </a:r>
            <a:r>
              <a:rPr lang="tr-TR" sz="2000" dirty="0" err="1" smtClean="0">
                <a:solidFill>
                  <a:srgbClr val="000000"/>
                </a:solidFill>
              </a:rPr>
              <a:t>looking</a:t>
            </a:r>
            <a:r>
              <a:rPr lang="tr-TR" sz="2000" dirty="0" smtClean="0">
                <a:solidFill>
                  <a:srgbClr val="000000"/>
                </a:solidFill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</a:rPr>
              <a:t>by</a:t>
            </a:r>
            <a:r>
              <a:rPr lang="tr-TR" sz="2000" dirty="0" smtClean="0">
                <a:solidFill>
                  <a:srgbClr val="000000"/>
                </a:solidFill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</a:rPr>
              <a:t>Calojet</a:t>
            </a:r>
            <a:r>
              <a:rPr lang="tr-TR" sz="2000" dirty="0" smtClean="0">
                <a:solidFill>
                  <a:srgbClr val="000000"/>
                </a:solidFill>
              </a:rPr>
              <a:t> enerji </a:t>
            </a:r>
            <a:r>
              <a:rPr lang="tr-TR" sz="2000" dirty="0" err="1" smtClean="0">
                <a:solidFill>
                  <a:srgbClr val="000000"/>
                </a:solidFill>
              </a:rPr>
              <a:t>plots</a:t>
            </a:r>
            <a:r>
              <a:rPr lang="tr-TR" sz="2000" dirty="0" smtClean="0">
                <a:solidFill>
                  <a:srgbClr val="000000"/>
                </a:solidFill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</a:rPr>
              <a:t>including</a:t>
            </a:r>
            <a:r>
              <a:rPr lang="tr-TR" sz="2000" dirty="0" smtClean="0">
                <a:solidFill>
                  <a:srgbClr val="000000"/>
                </a:solidFill>
              </a:rPr>
              <a:t> HAD enerji, EM enerji </a:t>
            </a:r>
            <a:r>
              <a:rPr lang="tr-TR" sz="2000" dirty="0" err="1" smtClean="0">
                <a:solidFill>
                  <a:srgbClr val="000000"/>
                </a:solidFill>
              </a:rPr>
              <a:t>distrubitions</a:t>
            </a:r>
            <a:r>
              <a:rPr lang="tr-TR" sz="2000" dirty="0" smtClean="0">
                <a:solidFill>
                  <a:srgbClr val="000000"/>
                </a:solidFill>
              </a:rPr>
              <a:t>. </a:t>
            </a:r>
            <a:r>
              <a:rPr lang="tr-TR" sz="2000" dirty="0" err="1" smtClean="0">
                <a:solidFill>
                  <a:srgbClr val="000000"/>
                </a:solidFill>
              </a:rPr>
              <a:t>We</a:t>
            </a:r>
            <a:r>
              <a:rPr lang="tr-TR" sz="2000" dirty="0" smtClean="0">
                <a:solidFill>
                  <a:srgbClr val="000000"/>
                </a:solidFill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</a:rPr>
              <a:t>will</a:t>
            </a:r>
            <a:r>
              <a:rPr lang="tr-TR" sz="2000" dirty="0" smtClean="0">
                <a:solidFill>
                  <a:srgbClr val="000000"/>
                </a:solidFill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</a:rPr>
              <a:t>add</a:t>
            </a:r>
            <a:r>
              <a:rPr lang="tr-TR" sz="2000" dirty="0" smtClean="0">
                <a:solidFill>
                  <a:srgbClr val="000000"/>
                </a:solidFill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</a:rPr>
              <a:t>franction</a:t>
            </a:r>
            <a:r>
              <a:rPr lang="tr-TR" sz="2000" dirty="0" smtClean="0">
                <a:solidFill>
                  <a:srgbClr val="000000"/>
                </a:solidFill>
              </a:rPr>
              <a:t> of </a:t>
            </a:r>
            <a:r>
              <a:rPr lang="tr-TR" sz="2000" dirty="0" err="1" smtClean="0">
                <a:solidFill>
                  <a:srgbClr val="000000"/>
                </a:solidFill>
              </a:rPr>
              <a:t>them</a:t>
            </a:r>
            <a:r>
              <a:rPr lang="tr-TR" sz="2000" dirty="0" smtClean="0">
                <a:solidFill>
                  <a:srgbClr val="000000"/>
                </a:solidFill>
              </a:rPr>
              <a:t>.</a:t>
            </a:r>
          </a:p>
          <a:p>
            <a:pPr marL="285750" indent="-285750" algn="just">
              <a:buFont typeface="Arial"/>
              <a:buChar char="•"/>
            </a:pPr>
            <a:endParaRPr lang="tr-TR" sz="2000" dirty="0">
              <a:solidFill>
                <a:srgbClr val="000000"/>
              </a:solidFill>
            </a:endParaRPr>
          </a:p>
          <a:p>
            <a:pPr marL="285750" indent="-285750" algn="just">
              <a:buFont typeface="Arial"/>
              <a:buChar char="•"/>
            </a:pPr>
            <a:r>
              <a:rPr lang="tr-TR" sz="2000" dirty="0" err="1" smtClean="0">
                <a:solidFill>
                  <a:srgbClr val="000000"/>
                </a:solidFill>
              </a:rPr>
              <a:t>We</a:t>
            </a:r>
            <a:r>
              <a:rPr lang="tr-TR" sz="2000" dirty="0" smtClean="0">
                <a:solidFill>
                  <a:srgbClr val="000000"/>
                </a:solidFill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</a:rPr>
              <a:t>report</a:t>
            </a:r>
            <a:r>
              <a:rPr lang="tr-TR" sz="2000" dirty="0" smtClean="0">
                <a:solidFill>
                  <a:srgbClr val="000000"/>
                </a:solidFill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</a:rPr>
              <a:t>about</a:t>
            </a:r>
            <a:r>
              <a:rPr lang="tr-TR" sz="2000" dirty="0" smtClean="0">
                <a:solidFill>
                  <a:srgbClr val="000000"/>
                </a:solidFill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</a:rPr>
              <a:t>some</a:t>
            </a:r>
            <a:r>
              <a:rPr lang="tr-TR" sz="2000" dirty="0" smtClean="0">
                <a:solidFill>
                  <a:srgbClr val="000000"/>
                </a:solidFill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</a:rPr>
              <a:t>bad</a:t>
            </a:r>
            <a:r>
              <a:rPr lang="tr-TR" sz="2000" dirty="0" smtClean="0">
                <a:solidFill>
                  <a:srgbClr val="000000"/>
                </a:solidFill>
              </a:rPr>
              <a:t> HBHE </a:t>
            </a:r>
            <a:r>
              <a:rPr lang="tr-TR" sz="2000" dirty="0" err="1" smtClean="0">
                <a:solidFill>
                  <a:srgbClr val="000000"/>
                </a:solidFill>
              </a:rPr>
              <a:t>channels</a:t>
            </a:r>
            <a:r>
              <a:rPr lang="tr-TR" sz="2000" dirty="0" smtClean="0">
                <a:solidFill>
                  <a:srgbClr val="000000"/>
                </a:solidFill>
              </a:rPr>
              <a:t> in </a:t>
            </a:r>
            <a:r>
              <a:rPr lang="tr-TR" sz="2000" dirty="0" err="1" smtClean="0">
                <a:solidFill>
                  <a:srgbClr val="000000"/>
                </a:solidFill>
              </a:rPr>
              <a:t>MWGRs</a:t>
            </a:r>
            <a:r>
              <a:rPr lang="tr-TR" sz="2000" dirty="0" smtClean="0">
                <a:solidFill>
                  <a:srgbClr val="000000"/>
                </a:solidFill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</a:rPr>
              <a:t>and</a:t>
            </a:r>
            <a:r>
              <a:rPr lang="tr-TR" sz="2000" dirty="0" smtClean="0">
                <a:solidFill>
                  <a:srgbClr val="000000"/>
                </a:solidFill>
              </a:rPr>
              <a:t> CRUZET at </a:t>
            </a:r>
            <a:r>
              <a:rPr lang="tr-TR" sz="2000" dirty="0" err="1">
                <a:solidFill>
                  <a:srgbClr val="000000"/>
                </a:solidFill>
              </a:rPr>
              <a:t>O</a:t>
            </a:r>
            <a:r>
              <a:rPr lang="tr-TR" sz="2000" dirty="0" err="1" smtClean="0">
                <a:solidFill>
                  <a:srgbClr val="000000"/>
                </a:solidFill>
              </a:rPr>
              <a:t>peration</a:t>
            </a:r>
            <a:r>
              <a:rPr lang="tr-TR" sz="2000" dirty="0" smtClean="0">
                <a:solidFill>
                  <a:srgbClr val="000000"/>
                </a:solidFill>
              </a:rPr>
              <a:t> </a:t>
            </a:r>
            <a:r>
              <a:rPr lang="tr-TR" sz="2000" dirty="0">
                <a:solidFill>
                  <a:srgbClr val="000000"/>
                </a:solidFill>
              </a:rPr>
              <a:t>M</a:t>
            </a:r>
            <a:r>
              <a:rPr lang="tr-TR" sz="2000" dirty="0" smtClean="0">
                <a:solidFill>
                  <a:srgbClr val="000000"/>
                </a:solidFill>
              </a:rPr>
              <a:t>eeting (16.03.2015)</a:t>
            </a:r>
          </a:p>
          <a:p>
            <a:pPr lvl="1" algn="just"/>
            <a:r>
              <a:rPr lang="tr-TR" sz="2000" dirty="0">
                <a:solidFill>
                  <a:srgbClr val="FF0000"/>
                </a:solidFill>
                <a:hlinkClick r:id="rId2"/>
              </a:rPr>
              <a:t>https://indico.cern.ch/event/370930/contribution/3/material/slides/0.</a:t>
            </a:r>
            <a:r>
              <a:rPr lang="tr-TR" sz="2000" dirty="0" smtClean="0">
                <a:solidFill>
                  <a:srgbClr val="FF0000"/>
                </a:solidFill>
                <a:hlinkClick r:id="rId2"/>
              </a:rPr>
              <a:t>pdf</a:t>
            </a:r>
            <a:endParaRPr lang="tr-TR" sz="2000" dirty="0" smtClean="0">
              <a:solidFill>
                <a:srgbClr val="FF0000"/>
              </a:solidFill>
            </a:endParaRPr>
          </a:p>
          <a:p>
            <a:pPr lvl="1" algn="just"/>
            <a:endParaRPr lang="tr-TR" sz="2000" dirty="0" smtClean="0">
              <a:solidFill>
                <a:srgbClr val="000000"/>
              </a:solidFill>
            </a:endParaRPr>
          </a:p>
          <a:p>
            <a:pPr marL="800100" lvl="1" indent="-342900" algn="just">
              <a:buFont typeface="Arial"/>
              <a:buChar char="•"/>
            </a:pPr>
            <a:r>
              <a:rPr lang="en-US" sz="2000" dirty="0" smtClean="0"/>
              <a:t>Most </a:t>
            </a:r>
            <a:r>
              <a:rPr lang="en-US" sz="2000" dirty="0"/>
              <a:t>of individual channels in HB and HE are stable with </a:t>
            </a:r>
            <a:r>
              <a:rPr lang="en-US" sz="2000" dirty="0" err="1"/>
              <a:t>rms</a:t>
            </a:r>
            <a:r>
              <a:rPr lang="en-US" sz="2000" dirty="0"/>
              <a:t> </a:t>
            </a:r>
            <a:r>
              <a:rPr lang="en-US" sz="2000" b="1" dirty="0"/>
              <a:t>~ </a:t>
            </a:r>
            <a:r>
              <a:rPr lang="en-US" sz="2000" dirty="0"/>
              <a:t>0.2 </a:t>
            </a:r>
            <a:r>
              <a:rPr lang="en-US" sz="2000" dirty="0" err="1"/>
              <a:t>GeV</a:t>
            </a:r>
            <a:r>
              <a:rPr lang="en-US" sz="2000" dirty="0"/>
              <a:t> and mean </a:t>
            </a:r>
            <a:r>
              <a:rPr lang="en-US" sz="2000" b="1" dirty="0"/>
              <a:t>~ </a:t>
            </a:r>
            <a:r>
              <a:rPr lang="en-US" sz="2000" dirty="0"/>
              <a:t>0.15 </a:t>
            </a:r>
            <a:r>
              <a:rPr lang="en-US" sz="2000" dirty="0" err="1" smtClean="0"/>
              <a:t>GeV</a:t>
            </a:r>
            <a:r>
              <a:rPr lang="en-US" sz="2000" dirty="0" smtClean="0"/>
              <a:t> .</a:t>
            </a:r>
          </a:p>
          <a:p>
            <a:pPr lvl="1" algn="just"/>
            <a:endParaRPr lang="en-US" sz="2000" dirty="0" smtClean="0"/>
          </a:p>
          <a:p>
            <a:pPr marL="800100" lvl="1" indent="-342900" algn="just">
              <a:buFont typeface="Arial"/>
              <a:buChar char="•"/>
            </a:pPr>
            <a:r>
              <a:rPr lang="en-US" sz="2000" dirty="0" smtClean="0"/>
              <a:t>Some </a:t>
            </a:r>
            <a:r>
              <a:rPr lang="en-US" sz="2000" dirty="0"/>
              <a:t>channels </a:t>
            </a:r>
            <a:r>
              <a:rPr lang="en-US" sz="2000" dirty="0" smtClean="0"/>
              <a:t>misbehave in </a:t>
            </a:r>
            <a:r>
              <a:rPr lang="en-US" sz="2000" dirty="0" err="1"/>
              <a:t>ieta</a:t>
            </a:r>
            <a:r>
              <a:rPr lang="en-US" sz="2000" dirty="0"/>
              <a:t> versus </a:t>
            </a:r>
            <a:r>
              <a:rPr lang="en-US" sz="2000" dirty="0" err="1"/>
              <a:t>iphi</a:t>
            </a:r>
            <a:r>
              <a:rPr lang="en-US" sz="2000" dirty="0"/>
              <a:t> </a:t>
            </a:r>
            <a:r>
              <a:rPr lang="en-US" sz="2000" dirty="0" smtClean="0"/>
              <a:t>plots for HBHE because of  wrong pedestal used in the offline reconstruction</a:t>
            </a:r>
            <a:r>
              <a:rPr lang="tr-TR" sz="2000" dirty="0" smtClean="0"/>
              <a:t> ?? (</a:t>
            </a:r>
            <a:r>
              <a:rPr lang="tr-TR" sz="2000" dirty="0" err="1" smtClean="0"/>
              <a:t>Ted’s</a:t>
            </a:r>
            <a:r>
              <a:rPr lang="tr-TR" sz="2000" dirty="0" smtClean="0"/>
              <a:t> </a:t>
            </a:r>
            <a:r>
              <a:rPr lang="tr-TR" sz="2000" dirty="0" err="1" smtClean="0"/>
              <a:t>comment</a:t>
            </a:r>
            <a:r>
              <a:rPr lang="tr-TR" sz="2000" dirty="0" smtClean="0"/>
              <a:t>)</a:t>
            </a:r>
            <a:endParaRPr lang="en-US" sz="2000" dirty="0"/>
          </a:p>
          <a:p>
            <a:pPr marL="285750" indent="-285750" algn="just">
              <a:buFont typeface="Arial"/>
              <a:buChar char="•"/>
            </a:pPr>
            <a:endParaRPr lang="tr-TR" sz="2000" dirty="0" smtClean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tr-TR" sz="2000" dirty="0">
              <a:solidFill>
                <a:srgbClr val="000000"/>
              </a:solidFill>
            </a:endParaRPr>
          </a:p>
          <a:p>
            <a:r>
              <a:rPr lang="tr-TR" dirty="0" smtClean="0"/>
              <a:t>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01063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23</a:t>
            </a:fld>
            <a:endParaRPr lang="tr-TR"/>
          </a:p>
        </p:txBody>
      </p:sp>
      <p:sp>
        <p:nvSpPr>
          <p:cNvPr id="5" name="Metin kutusu 4"/>
          <p:cNvSpPr txBox="1"/>
          <p:nvPr/>
        </p:nvSpPr>
        <p:spPr>
          <a:xfrm>
            <a:off x="395536" y="2852936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dirty="0" smtClean="0">
                <a:solidFill>
                  <a:srgbClr val="800000"/>
                </a:solidFill>
              </a:rPr>
              <a:t>BACK UP</a:t>
            </a:r>
            <a:endParaRPr lang="tr-TR" sz="40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26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0" y="0"/>
            <a:ext cx="9144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dirty="0" smtClean="0"/>
          </a:p>
          <a:p>
            <a:endParaRPr lang="tr-TR" dirty="0"/>
          </a:p>
          <a:p>
            <a:endParaRPr lang="tr-TR" dirty="0" smtClean="0"/>
          </a:p>
          <a:p>
            <a:endParaRPr lang="tr-TR" sz="4800" b="1" dirty="0"/>
          </a:p>
          <a:p>
            <a:pPr algn="ctr"/>
            <a:r>
              <a:rPr lang="tr-TR" sz="5400" b="1" dirty="0" smtClean="0">
                <a:solidFill>
                  <a:schemeClr val="accent2"/>
                </a:solidFill>
              </a:rPr>
              <a:t>CMS HCAL</a:t>
            </a:r>
          </a:p>
          <a:p>
            <a:pPr algn="ctr"/>
            <a:endParaRPr lang="tr-TR" sz="2000" b="1" dirty="0" smtClean="0"/>
          </a:p>
          <a:p>
            <a:pPr algn="ctr"/>
            <a:r>
              <a:rPr lang="tr-TR" sz="2000" b="1" dirty="0" smtClean="0">
                <a:solidFill>
                  <a:schemeClr val="accent2"/>
                </a:solidFill>
              </a:rPr>
              <a:t>~</a:t>
            </a:r>
            <a:r>
              <a:rPr lang="tr-TR" sz="2800" b="1" dirty="0" err="1" smtClean="0">
                <a:solidFill>
                  <a:schemeClr val="accent2"/>
                </a:solidFill>
              </a:rPr>
              <a:t>Hadron</a:t>
            </a:r>
            <a:r>
              <a:rPr lang="tr-TR" sz="2800" b="1" dirty="0" smtClean="0">
                <a:solidFill>
                  <a:schemeClr val="accent2"/>
                </a:solidFill>
              </a:rPr>
              <a:t> </a:t>
            </a:r>
            <a:r>
              <a:rPr lang="tr-TR" sz="2800" b="1" dirty="0" err="1" smtClean="0">
                <a:solidFill>
                  <a:schemeClr val="accent2"/>
                </a:solidFill>
              </a:rPr>
              <a:t>Calorimeter</a:t>
            </a:r>
            <a:r>
              <a:rPr lang="tr-TR" sz="2000" b="1" dirty="0" smtClean="0">
                <a:solidFill>
                  <a:schemeClr val="accent2"/>
                </a:solidFill>
              </a:rPr>
              <a:t>~</a:t>
            </a:r>
            <a:endParaRPr lang="tr-TR" sz="2000" b="1" dirty="0">
              <a:solidFill>
                <a:schemeClr val="accent2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148035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4" y="116632"/>
            <a:ext cx="9107166" cy="6624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066477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26023" y="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 smtClean="0">
                <a:solidFill>
                  <a:srgbClr val="C00000"/>
                </a:solidFill>
              </a:rPr>
              <a:t>HB </a:t>
            </a:r>
            <a:r>
              <a:rPr lang="tr-TR" sz="4000" b="1" dirty="0" err="1" smtClean="0">
                <a:solidFill>
                  <a:srgbClr val="C00000"/>
                </a:solidFill>
              </a:rPr>
              <a:t>Detector</a:t>
            </a:r>
            <a:endParaRPr lang="tr-TR" sz="4000" b="1" dirty="0" smtClean="0">
              <a:solidFill>
                <a:srgbClr val="C00000"/>
              </a:solidFill>
            </a:endParaRPr>
          </a:p>
          <a:p>
            <a:endParaRPr lang="tr-TR" sz="40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Metin kutusu 5"/>
              <p:cNvSpPr txBox="1"/>
              <p:nvPr/>
            </p:nvSpPr>
            <p:spPr>
              <a:xfrm>
                <a:off x="0" y="620688"/>
                <a:ext cx="9170023" cy="22450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tr-TR" dirty="0" smtClean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tr-TR" sz="2000" dirty="0" err="1" smtClean="0"/>
                  <a:t>The</a:t>
                </a:r>
                <a:r>
                  <a:rPr lang="tr-TR" sz="2000" dirty="0" smtClean="0"/>
                  <a:t> HCAL </a:t>
                </a:r>
                <a:r>
                  <a:rPr lang="tr-TR" sz="2000" dirty="0" err="1" smtClean="0"/>
                  <a:t>barrel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consist</a:t>
                </a:r>
                <a:r>
                  <a:rPr lang="tr-TR" sz="2000" dirty="0" smtClean="0"/>
                  <a:t> of </a:t>
                </a:r>
                <a:r>
                  <a:rPr lang="tr-TR" sz="2000" dirty="0" err="1" smtClean="0"/>
                  <a:t>two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halves</a:t>
                </a:r>
                <a:r>
                  <a:rPr lang="tr-TR" sz="2000" dirty="0" smtClean="0"/>
                  <a:t>, HB + </a:t>
                </a:r>
                <a:r>
                  <a:rPr lang="tr-TR" sz="2000" dirty="0" err="1" smtClean="0"/>
                  <a:t>and</a:t>
                </a:r>
                <a:r>
                  <a:rPr lang="tr-TR" sz="2000" dirty="0" smtClean="0"/>
                  <a:t> HB – </a:t>
                </a:r>
                <a:r>
                  <a:rPr lang="tr-TR" sz="2000" dirty="0" err="1" smtClean="0"/>
                  <a:t>each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weighing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approximately</a:t>
                </a:r>
                <a:r>
                  <a:rPr lang="tr-TR" sz="2000" dirty="0" smtClean="0"/>
                  <a:t> 465 </a:t>
                </a:r>
                <a:r>
                  <a:rPr lang="tr-TR" sz="2000" dirty="0" err="1" smtClean="0"/>
                  <a:t>metric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tonnes</a:t>
                </a:r>
                <a:r>
                  <a:rPr lang="tr-TR" sz="2000" dirty="0" smtClean="0"/>
                  <a:t>. </a:t>
                </a:r>
                <a:r>
                  <a:rPr lang="tr-TR" sz="2000" dirty="0" err="1" smtClean="0"/>
                  <a:t>The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hadronic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barrel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calorimeter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covers</a:t>
                </a:r>
                <a:r>
                  <a:rPr lang="tr-TR" sz="2000" dirty="0" smtClean="0"/>
                  <a:t> a </a:t>
                </a:r>
                <a:r>
                  <a:rPr lang="tr-TR" sz="2000" dirty="0" err="1" smtClean="0"/>
                  <a:t>rapidity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region</a:t>
                </a:r>
                <a:r>
                  <a:rPr lang="tr-TR" sz="2000" dirty="0" smtClean="0"/>
                  <a:t> │ƞ│&lt;1.3 </a:t>
                </a:r>
                <a:r>
                  <a:rPr lang="tr-TR" sz="2000" dirty="0" err="1" smtClean="0"/>
                  <a:t>ranges</a:t>
                </a:r>
                <a:r>
                  <a:rPr lang="tr-TR" sz="2000" dirty="0" smtClean="0"/>
                  <a:t>. </a:t>
                </a:r>
                <a:r>
                  <a:rPr lang="tr-TR" sz="2000" dirty="0" err="1" smtClean="0"/>
                  <a:t>Each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plane</a:t>
                </a:r>
                <a:r>
                  <a:rPr lang="tr-TR" sz="2000" dirty="0" smtClean="0"/>
                  <a:t> in </a:t>
                </a:r>
                <a:r>
                  <a:rPr lang="tr-TR" sz="2000" dirty="0" err="1" smtClean="0"/>
                  <a:t>the</a:t>
                </a:r>
                <a:r>
                  <a:rPr lang="tr-TR" sz="2000" dirty="0" smtClean="0"/>
                  <a:t> ƞ </a:t>
                </a:r>
                <a:r>
                  <a:rPr lang="tr-TR" sz="2000" dirty="0" err="1" smtClean="0"/>
                  <a:t>segmentation</a:t>
                </a:r>
                <a:r>
                  <a:rPr lang="tr-TR" sz="2000" dirty="0" smtClean="0"/>
                  <a:t> is </a:t>
                </a:r>
                <a:r>
                  <a:rPr lang="tr-TR" sz="2000" dirty="0" err="1" smtClean="0"/>
                  <a:t>divided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into</a:t>
                </a:r>
                <a:r>
                  <a:rPr lang="tr-TR" sz="2000" dirty="0" smtClean="0"/>
                  <a:t> a ring of 36 </a:t>
                </a:r>
                <a:r>
                  <a:rPr lang="tr-TR" sz="2000" dirty="0" err="1" smtClean="0"/>
                  <a:t>segments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covering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the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complete</a:t>
                </a:r>
                <a:r>
                  <a:rPr lang="tr-TR" sz="2000" dirty="0" smtClean="0"/>
                  <a:t> ɸ </a:t>
                </a:r>
                <a:r>
                  <a:rPr lang="tr-TR" sz="2000" dirty="0" err="1" smtClean="0"/>
                  <a:t>region</a:t>
                </a:r>
                <a:r>
                  <a:rPr lang="tr-TR" sz="2000" dirty="0" smtClean="0"/>
                  <a:t>. HB has a </a:t>
                </a:r>
                <a:r>
                  <a:rPr lang="tr-TR" sz="2000" dirty="0" err="1" smtClean="0"/>
                  <a:t>single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depth</a:t>
                </a:r>
                <a:r>
                  <a:rPr lang="tr-TR" sz="2000" dirty="0" smtClean="0"/>
                  <a:t>. HB </a:t>
                </a:r>
                <a:r>
                  <a:rPr lang="tr-TR" sz="2000" dirty="0" err="1" smtClean="0"/>
                  <a:t>energy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resolution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value</a:t>
                </a:r>
                <a:r>
                  <a:rPr lang="tr-TR" sz="2000" dirty="0" smtClean="0"/>
                  <a:t> is ~ %90 .  A </a:t>
                </a:r>
                <a:r>
                  <a:rPr lang="tr-TR" sz="2000" dirty="0" err="1" smtClean="0"/>
                  <a:t>lateral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granularity</a:t>
                </a:r>
                <a:r>
                  <a:rPr lang="tr-TR" sz="2000" dirty="0" smtClean="0"/>
                  <a:t> ( </a:t>
                </a:r>
                <a:r>
                  <a:rPr lang="tr-TR" sz="2000" dirty="0" err="1" smtClean="0"/>
                  <a:t>ƞ×ɸ</a:t>
                </a:r>
                <a:r>
                  <a:rPr lang="tr-TR" sz="2000" dirty="0" smtClean="0"/>
                  <a:t> ) </a:t>
                </a:r>
                <a:r>
                  <a:rPr lang="tr-TR" sz="2000" dirty="0" err="1" smtClean="0"/>
                  <a:t>was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chosen</a:t>
                </a:r>
                <a:r>
                  <a:rPr lang="tr-TR" sz="2000" dirty="0" smtClean="0"/>
                  <a:t> ~ 0.087 × 0.087 . HB </a:t>
                </a:r>
                <a:r>
                  <a:rPr lang="tr-TR" sz="2000" dirty="0" err="1" smtClean="0"/>
                  <a:t>depth</a:t>
                </a:r>
                <a:r>
                  <a:rPr lang="tr-TR" sz="2000" dirty="0" smtClean="0"/>
                  <a:t> is 5.8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/>
                          </a:rPr>
                          <m:t>λ</m:t>
                        </m:r>
                      </m:e>
                      <m:sub>
                        <m:r>
                          <a:rPr lang="tr-TR" sz="2000" b="0" i="1" smtClean="0">
                            <a:latin typeface="Cambria Math"/>
                          </a:rPr>
                          <m:t>𝑖𝑛𝑡</m:t>
                        </m:r>
                      </m:sub>
                    </m:sSub>
                  </m:oMath>
                </a14:m>
                <a:r>
                  <a:rPr lang="tr-TR" sz="2000" dirty="0" smtClean="0"/>
                  <a:t> </a:t>
                </a:r>
                <a:r>
                  <a:rPr lang="tr-TR" sz="2000" dirty="0" err="1" smtClean="0"/>
                  <a:t>and</a:t>
                </a:r>
                <a:r>
                  <a:rPr lang="tr-TR" sz="2000" dirty="0" smtClean="0"/>
                  <a:t> </a:t>
                </a:r>
                <a:r>
                  <a:rPr lang="el-GR" sz="2000" dirty="0" smtClean="0"/>
                  <a:t>π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resolution</a:t>
                </a:r>
                <a:r>
                  <a:rPr lang="tr-TR" sz="2000" dirty="0" smtClean="0"/>
                  <a:t> 90% /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tr-TR" sz="2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tr-TR" sz="2000" b="0" i="1" smtClean="0">
                            <a:latin typeface="Cambria Math"/>
                          </a:rPr>
                          <m:t>𝐸</m:t>
                        </m:r>
                      </m:e>
                    </m:rad>
                  </m:oMath>
                </a14:m>
                <a:endParaRPr lang="tr-TR" sz="2000" dirty="0"/>
              </a:p>
            </p:txBody>
          </p:sp>
        </mc:Choice>
        <mc:Fallback xmlns="">
          <p:sp>
            <p:nvSpPr>
              <p:cNvPr id="6" name="Metin kutusu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20688"/>
                <a:ext cx="9170023" cy="2245038"/>
              </a:xfrm>
              <a:prstGeom prst="rect">
                <a:avLst/>
              </a:prstGeom>
              <a:blipFill rotWithShape="1">
                <a:blip r:embed="rId2"/>
                <a:stretch>
                  <a:fillRect l="-532" r="-1197" b="-4076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577" y="3068960"/>
            <a:ext cx="3661595" cy="3204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2818" y="3068960"/>
            <a:ext cx="2753634" cy="3142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452" y="3916093"/>
            <a:ext cx="285750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798330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Metin kutusu 3"/>
              <p:cNvSpPr txBox="1"/>
              <p:nvPr/>
            </p:nvSpPr>
            <p:spPr>
              <a:xfrm>
                <a:off x="0" y="0"/>
                <a:ext cx="9035480" cy="32607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r-TR" sz="4000" b="1" dirty="0" smtClean="0">
                    <a:solidFill>
                      <a:srgbClr val="C00000"/>
                    </a:solidFill>
                  </a:rPr>
                  <a:t>HE </a:t>
                </a:r>
                <a:r>
                  <a:rPr lang="tr-TR" sz="4000" b="1" dirty="0" err="1" smtClean="0">
                    <a:solidFill>
                      <a:srgbClr val="C00000"/>
                    </a:solidFill>
                  </a:rPr>
                  <a:t>Detector</a:t>
                </a:r>
                <a:endParaRPr lang="tr-TR" sz="4000" b="1" dirty="0" smtClean="0">
                  <a:solidFill>
                    <a:srgbClr val="C00000"/>
                  </a:solidFill>
                </a:endParaRP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endParaRPr lang="tr-TR" sz="2400" dirty="0" smtClean="0">
                  <a:solidFill>
                    <a:srgbClr val="C00000"/>
                  </a:solidFill>
                </a:endParaRP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tr-TR" sz="2000" dirty="0" smtClean="0"/>
                  <a:t>HE is </a:t>
                </a:r>
                <a:r>
                  <a:rPr lang="tr-TR" sz="2000" dirty="0" err="1" smtClean="0"/>
                  <a:t>consist</a:t>
                </a:r>
                <a:r>
                  <a:rPr lang="tr-TR" sz="2000" dirty="0" smtClean="0"/>
                  <a:t> of </a:t>
                </a:r>
                <a:r>
                  <a:rPr lang="tr-TR" sz="2000" dirty="0" err="1" smtClean="0"/>
                  <a:t>two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halves</a:t>
                </a:r>
                <a:r>
                  <a:rPr lang="tr-TR" sz="2000" dirty="0" smtClean="0"/>
                  <a:t> HE + </a:t>
                </a:r>
                <a:r>
                  <a:rPr lang="tr-TR" sz="2000" dirty="0" err="1" smtClean="0"/>
                  <a:t>and</a:t>
                </a:r>
                <a:r>
                  <a:rPr lang="tr-TR" sz="2000" dirty="0" smtClean="0"/>
                  <a:t> HE - . </a:t>
                </a:r>
                <a:r>
                  <a:rPr lang="tr-TR" sz="2000" dirty="0" err="1" smtClean="0"/>
                  <a:t>The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endcap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hadron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calorimeter</a:t>
                </a:r>
                <a:r>
                  <a:rPr lang="tr-TR" sz="2000" dirty="0" smtClean="0"/>
                  <a:t> (HE) </a:t>
                </a:r>
                <a:r>
                  <a:rPr lang="tr-TR" sz="2000" dirty="0" err="1" smtClean="0"/>
                  <a:t>covers</a:t>
                </a:r>
                <a:r>
                  <a:rPr lang="tr-TR" sz="2000" dirty="0" smtClean="0"/>
                  <a:t> a </a:t>
                </a:r>
                <a:r>
                  <a:rPr lang="tr-TR" sz="2000" dirty="0" err="1" smtClean="0"/>
                  <a:t>rapidity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region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between</a:t>
                </a:r>
                <a:r>
                  <a:rPr lang="tr-TR" sz="2000" dirty="0" smtClean="0"/>
                  <a:t> 1.3 </a:t>
                </a:r>
                <a:r>
                  <a:rPr lang="tr-TR" sz="2000" dirty="0" err="1" smtClean="0"/>
                  <a:t>and</a:t>
                </a:r>
                <a:r>
                  <a:rPr lang="tr-TR" sz="2000" dirty="0" smtClean="0"/>
                  <a:t> 3.0 </a:t>
                </a:r>
                <a:r>
                  <a:rPr lang="tr-TR" sz="2000" dirty="0" err="1" smtClean="0"/>
                  <a:t>ranges</a:t>
                </a:r>
                <a:r>
                  <a:rPr lang="tr-TR" sz="2000" dirty="0" smtClean="0"/>
                  <a:t>. HE has </a:t>
                </a:r>
                <a:r>
                  <a:rPr lang="tr-TR" sz="2000" dirty="0" err="1" smtClean="0"/>
                  <a:t>good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transverse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granularity</a:t>
                </a:r>
                <a:r>
                  <a:rPr lang="tr-TR" sz="2000" dirty="0" smtClean="0"/>
                  <a:t>, </a:t>
                </a:r>
                <a:r>
                  <a:rPr lang="tr-TR" sz="2000" dirty="0" err="1" smtClean="0"/>
                  <a:t>moderate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energy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resolution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and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sufficient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depth</a:t>
                </a:r>
                <a:r>
                  <a:rPr lang="tr-TR" sz="2000" dirty="0" smtClean="0"/>
                  <a:t>. A </a:t>
                </a:r>
                <a:r>
                  <a:rPr lang="tr-TR" sz="2000" dirty="0" err="1" smtClean="0"/>
                  <a:t>lateral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granularity</a:t>
                </a:r>
                <a:r>
                  <a:rPr lang="tr-TR" sz="2000" dirty="0" smtClean="0"/>
                  <a:t> (ƞ ×ɸ )</a:t>
                </a:r>
                <a:r>
                  <a:rPr lang="tr-TR" sz="2000" dirty="0" err="1" smtClean="0"/>
                  <a:t>was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chosen</a:t>
                </a:r>
                <a:r>
                  <a:rPr lang="tr-TR" sz="2000" dirty="0" smtClean="0"/>
                  <a:t> ~0.087 × 0.087 .</a:t>
                </a: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tr-TR" sz="2000" dirty="0" err="1" smtClean="0"/>
                  <a:t>The</a:t>
                </a:r>
                <a:r>
                  <a:rPr lang="tr-TR" sz="2000" dirty="0" smtClean="0"/>
                  <a:t> total </a:t>
                </a:r>
                <a:r>
                  <a:rPr lang="tr-TR" sz="2000" dirty="0" err="1" smtClean="0"/>
                  <a:t>depth</a:t>
                </a:r>
                <a:r>
                  <a:rPr lang="tr-TR" sz="2000" dirty="0" smtClean="0"/>
                  <a:t> of HE </a:t>
                </a:r>
                <a:r>
                  <a:rPr lang="tr-TR" sz="2000" dirty="0" err="1" smtClean="0"/>
                  <a:t>calorimeter</a:t>
                </a:r>
                <a:r>
                  <a:rPr lang="tr-TR" sz="2000" dirty="0" smtClean="0"/>
                  <a:t> is </a:t>
                </a:r>
                <a:r>
                  <a:rPr lang="tr-TR" sz="2000" dirty="0" err="1" smtClean="0"/>
                  <a:t>about</a:t>
                </a:r>
                <a:r>
                  <a:rPr lang="tr-TR" sz="2000" dirty="0" smtClean="0"/>
                  <a:t> 10 </a:t>
                </a:r>
                <a:r>
                  <a:rPr lang="tr-TR" sz="2000" dirty="0" err="1" smtClean="0"/>
                  <a:t>absorption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lengths</a:t>
                </a:r>
                <a:r>
                  <a:rPr lang="tr-TR" sz="2000" dirty="0" smtClean="0"/>
                  <a:t> (19 </a:t>
                </a:r>
                <a:r>
                  <a:rPr lang="tr-TR" sz="2000" dirty="0" err="1" smtClean="0"/>
                  <a:t>active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layers</a:t>
                </a:r>
                <a:r>
                  <a:rPr lang="tr-TR" sz="2000" dirty="0" smtClean="0"/>
                  <a:t>). </a:t>
                </a:r>
                <a:r>
                  <a:rPr lang="tr-TR" sz="2000" dirty="0" err="1" smtClean="0"/>
                  <a:t>The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absorber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sampling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thickness</a:t>
                </a:r>
                <a:r>
                  <a:rPr lang="tr-TR" sz="2000" dirty="0" smtClean="0"/>
                  <a:t> is 8 cm. HE </a:t>
                </a:r>
                <a:r>
                  <a:rPr lang="tr-TR" sz="2000" dirty="0" err="1" smtClean="0"/>
                  <a:t>depth</a:t>
                </a:r>
                <a:r>
                  <a:rPr lang="tr-TR" sz="2000" dirty="0" smtClean="0"/>
                  <a:t> is 10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/>
                          </a:rPr>
                          <m:t>λ</m:t>
                        </m:r>
                      </m:e>
                      <m:sub>
                        <m:r>
                          <a:rPr lang="tr-TR" sz="2000" b="0" i="1" smtClean="0">
                            <a:latin typeface="Cambria Math"/>
                          </a:rPr>
                          <m:t>𝑖𝑛𝑡</m:t>
                        </m:r>
                      </m:sub>
                    </m:sSub>
                  </m:oMath>
                </a14:m>
                <a:r>
                  <a:rPr lang="tr-TR" sz="2000" dirty="0" smtClean="0"/>
                  <a:t> </a:t>
                </a:r>
                <a:r>
                  <a:rPr lang="tr-TR" sz="2000" dirty="0" err="1" smtClean="0"/>
                  <a:t>and</a:t>
                </a:r>
                <a:r>
                  <a:rPr lang="tr-TR" sz="2000" dirty="0" smtClean="0"/>
                  <a:t> </a:t>
                </a:r>
                <a:r>
                  <a:rPr lang="el-GR" sz="2000" dirty="0" smtClean="0"/>
                  <a:t>π</a:t>
                </a:r>
                <a:r>
                  <a:rPr lang="tr-TR" sz="2000" dirty="0" smtClean="0"/>
                  <a:t> </a:t>
                </a:r>
                <a:r>
                  <a:rPr lang="tr-TR" sz="2000" dirty="0" err="1" smtClean="0"/>
                  <a:t>resolution</a:t>
                </a:r>
                <a:r>
                  <a:rPr lang="tr-TR" sz="2000" dirty="0" smtClean="0"/>
                  <a:t> 100% /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tr-TR" sz="2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tr-TR" sz="2000" b="0" i="1" smtClean="0">
                            <a:latin typeface="Cambria Math"/>
                          </a:rPr>
                          <m:t>𝐸</m:t>
                        </m:r>
                      </m:e>
                    </m:rad>
                    <m:r>
                      <a:rPr lang="tr-TR" sz="2000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tr-TR" sz="2000" dirty="0" smtClean="0"/>
                  <a:t> . HE has 3 </a:t>
                </a:r>
                <a:r>
                  <a:rPr lang="tr-TR" sz="2000" dirty="0" err="1" smtClean="0"/>
                  <a:t>depths</a:t>
                </a:r>
                <a:r>
                  <a:rPr lang="tr-TR" sz="2000" dirty="0" smtClean="0"/>
                  <a:t>.</a:t>
                </a:r>
              </a:p>
            </p:txBody>
          </p:sp>
        </mc:Choice>
        <mc:Fallback xmlns="">
          <p:sp>
            <p:nvSpPr>
              <p:cNvPr id="4" name="Metin kutusu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035480" cy="326070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29000"/>
            <a:ext cx="468052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422" y="3486292"/>
            <a:ext cx="3843845" cy="339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725679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0" y="0"/>
            <a:ext cx="9144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 smtClean="0">
                <a:solidFill>
                  <a:srgbClr val="C00000"/>
                </a:solidFill>
              </a:rPr>
              <a:t>HO </a:t>
            </a:r>
            <a:r>
              <a:rPr lang="tr-TR" sz="4000" b="1" dirty="0" err="1" smtClean="0">
                <a:solidFill>
                  <a:srgbClr val="C00000"/>
                </a:solidFill>
              </a:rPr>
              <a:t>Detector</a:t>
            </a:r>
            <a:r>
              <a:rPr lang="tr-TR" sz="4000" b="1" dirty="0" smtClean="0">
                <a:solidFill>
                  <a:srgbClr val="C00000"/>
                </a:solidFill>
              </a:rPr>
              <a:t> </a:t>
            </a:r>
          </a:p>
          <a:p>
            <a:endParaRPr lang="tr-TR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Metin kutusu 6"/>
              <p:cNvSpPr txBox="1"/>
              <p:nvPr/>
            </p:nvSpPr>
            <p:spPr>
              <a:xfrm>
                <a:off x="0" y="620688"/>
                <a:ext cx="9144000" cy="17804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tr-TR" dirty="0" smtClean="0"/>
                  <a:t>The </a:t>
                </a:r>
                <a:r>
                  <a:rPr lang="tr-TR" dirty="0" err="1" smtClean="0"/>
                  <a:t>hadronic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outer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calorimeter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consist</a:t>
                </a:r>
                <a:r>
                  <a:rPr lang="tr-TR" dirty="0" smtClean="0"/>
                  <a:t> of </a:t>
                </a:r>
                <a:r>
                  <a:rPr lang="tr-TR" dirty="0" err="1" smtClean="0"/>
                  <a:t>two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halves</a:t>
                </a:r>
                <a:r>
                  <a:rPr lang="tr-TR" dirty="0" smtClean="0"/>
                  <a:t> HO + </a:t>
                </a:r>
                <a:r>
                  <a:rPr lang="tr-TR" dirty="0" err="1" smtClean="0"/>
                  <a:t>and</a:t>
                </a:r>
                <a:r>
                  <a:rPr lang="tr-TR" dirty="0" smtClean="0"/>
                  <a:t> HO - . HO </a:t>
                </a:r>
                <a:r>
                  <a:rPr lang="tr-TR" dirty="0" err="1" smtClean="0"/>
                  <a:t>calorimeter</a:t>
                </a:r>
                <a:r>
                  <a:rPr lang="tr-TR" dirty="0" smtClean="0"/>
                  <a:t> is </a:t>
                </a:r>
                <a:r>
                  <a:rPr lang="tr-TR" dirty="0" err="1" smtClean="0"/>
                  <a:t>located</a:t>
                </a:r>
                <a:r>
                  <a:rPr lang="tr-TR" dirty="0" smtClean="0"/>
                  <a:t> inside </a:t>
                </a:r>
                <a:r>
                  <a:rPr lang="tr-TR" dirty="0" err="1" smtClean="0"/>
                  <a:t>the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barrel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muon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system</a:t>
                </a:r>
                <a:r>
                  <a:rPr lang="tr-TR" dirty="0" smtClean="0"/>
                  <a:t> . HO </a:t>
                </a:r>
                <a:r>
                  <a:rPr lang="tr-TR" dirty="0" err="1" smtClean="0"/>
                  <a:t>are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divided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into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the</a:t>
                </a:r>
                <a:r>
                  <a:rPr lang="tr-TR" dirty="0" smtClean="0"/>
                  <a:t>  </a:t>
                </a:r>
                <a:r>
                  <a:rPr lang="tr-TR" dirty="0" err="1" smtClean="0"/>
                  <a:t>same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granularity</a:t>
                </a:r>
                <a:r>
                  <a:rPr lang="tr-TR" dirty="0" smtClean="0"/>
                  <a:t>  of ~ 0.087 × 0.087 as </a:t>
                </a:r>
                <a:r>
                  <a:rPr lang="tr-TR" dirty="0" err="1" smtClean="0"/>
                  <a:t>the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barrel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and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envelop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the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entire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first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layer</a:t>
                </a:r>
                <a:r>
                  <a:rPr lang="tr-TR" dirty="0" smtClean="0"/>
                  <a:t> of te CMS </a:t>
                </a:r>
                <a:r>
                  <a:rPr lang="tr-TR" dirty="0" err="1" smtClean="0"/>
                  <a:t>muon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iron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absorber</a:t>
                </a:r>
                <a:r>
                  <a:rPr lang="tr-TR" dirty="0" smtClean="0"/>
                  <a:t>.  </a:t>
                </a:r>
                <a:r>
                  <a:rPr lang="tr-TR" dirty="0" err="1" smtClean="0"/>
                  <a:t>The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hadronic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outer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calorimeter</a:t>
                </a:r>
                <a:r>
                  <a:rPr lang="tr-TR" dirty="0" smtClean="0"/>
                  <a:t>  </a:t>
                </a:r>
                <a:r>
                  <a:rPr lang="tr-TR" dirty="0" err="1" smtClean="0"/>
                  <a:t>covers</a:t>
                </a:r>
                <a:r>
                  <a:rPr lang="tr-TR" dirty="0" smtClean="0"/>
                  <a:t> a </a:t>
                </a:r>
                <a:r>
                  <a:rPr lang="tr-TR" dirty="0" err="1" smtClean="0"/>
                  <a:t>rapidity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region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between</a:t>
                </a:r>
                <a:r>
                  <a:rPr lang="tr-TR" dirty="0" smtClean="0"/>
                  <a:t>        0&lt;│ƞ│&lt;1.3 </a:t>
                </a:r>
                <a:r>
                  <a:rPr lang="tr-TR" dirty="0" err="1" smtClean="0"/>
                  <a:t>ranges</a:t>
                </a:r>
                <a:r>
                  <a:rPr lang="tr-TR" dirty="0" smtClean="0"/>
                  <a:t>. HO </a:t>
                </a:r>
                <a:r>
                  <a:rPr lang="el-GR" dirty="0" smtClean="0"/>
                  <a:t>π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resolution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value</a:t>
                </a:r>
                <a:r>
                  <a:rPr lang="tr-TR" dirty="0" smtClean="0"/>
                  <a:t> is 120% /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tr-TR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tr-TR" b="0" i="1" smtClean="0">
                            <a:latin typeface="Cambria Math"/>
                          </a:rPr>
                          <m:t>𝐸</m:t>
                        </m:r>
                      </m:e>
                    </m:rad>
                  </m:oMath>
                </a14:m>
                <a:r>
                  <a:rPr lang="tr-TR" dirty="0" smtClean="0"/>
                  <a:t> </a:t>
                </a:r>
                <a:r>
                  <a:rPr lang="tr-TR" dirty="0" err="1" smtClean="0"/>
                  <a:t>and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depth</a:t>
                </a:r>
                <a:r>
                  <a:rPr lang="tr-TR" dirty="0" smtClean="0"/>
                  <a:t> is 10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/>
                          </a:rPr>
                          <m:t>λ</m:t>
                        </m:r>
                      </m:e>
                      <m:sub>
                        <m:r>
                          <a:rPr lang="tr-TR" b="0" i="1" smtClean="0">
                            <a:latin typeface="Cambria Math"/>
                          </a:rPr>
                          <m:t>𝑖𝑛𝑡</m:t>
                        </m:r>
                      </m:sub>
                    </m:sSub>
                  </m:oMath>
                </a14:m>
                <a:r>
                  <a:rPr lang="tr-TR" dirty="0" smtClean="0"/>
                  <a:t> . HO has a </a:t>
                </a:r>
                <a:r>
                  <a:rPr lang="tr-TR" dirty="0" err="1" smtClean="0"/>
                  <a:t>single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depth</a:t>
                </a:r>
                <a:r>
                  <a:rPr lang="tr-TR" dirty="0" smtClean="0"/>
                  <a:t>.</a:t>
                </a:r>
              </a:p>
              <a:p>
                <a:endParaRPr lang="tr-TR" dirty="0"/>
              </a:p>
            </p:txBody>
          </p:sp>
        </mc:Choice>
        <mc:Fallback xmlns="">
          <p:sp>
            <p:nvSpPr>
              <p:cNvPr id="7" name="Metin kutusu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20688"/>
                <a:ext cx="9144000" cy="1780424"/>
              </a:xfrm>
              <a:prstGeom prst="rect">
                <a:avLst/>
              </a:prstGeom>
              <a:blipFill rotWithShape="1">
                <a:blip r:embed="rId2"/>
                <a:stretch>
                  <a:fillRect l="-400" t="-1712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" y="2348880"/>
            <a:ext cx="4886325" cy="4391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110" y="2708920"/>
            <a:ext cx="4291889" cy="4116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260694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 smtClean="0">
                <a:solidFill>
                  <a:srgbClr val="C00000"/>
                </a:solidFill>
              </a:rPr>
              <a:t>HF </a:t>
            </a:r>
            <a:r>
              <a:rPr lang="tr-TR" sz="4000" b="1" dirty="0" err="1" smtClean="0">
                <a:solidFill>
                  <a:srgbClr val="C00000"/>
                </a:solidFill>
              </a:rPr>
              <a:t>Detector</a:t>
            </a:r>
            <a:endParaRPr lang="tr-TR" sz="4000" b="1" dirty="0" smtClean="0">
              <a:solidFill>
                <a:srgbClr val="C00000"/>
              </a:solidFill>
            </a:endParaRPr>
          </a:p>
          <a:p>
            <a:r>
              <a:rPr lang="tr-TR" sz="4000" b="1" dirty="0" smtClean="0">
                <a:solidFill>
                  <a:srgbClr val="C00000"/>
                </a:solidFill>
              </a:rPr>
              <a:t> </a:t>
            </a:r>
            <a:endParaRPr lang="tr-TR" sz="40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Metin kutusu 5"/>
              <p:cNvSpPr txBox="1"/>
              <p:nvPr/>
            </p:nvSpPr>
            <p:spPr>
              <a:xfrm>
                <a:off x="0" y="548680"/>
                <a:ext cx="9144000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tr-TR" dirty="0" smtClean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tr-TR" dirty="0" err="1" smtClean="0"/>
                  <a:t>The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very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forward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calormeter</a:t>
                </a:r>
                <a:r>
                  <a:rPr lang="tr-TR" dirty="0" smtClean="0"/>
                  <a:t> (HF) </a:t>
                </a:r>
                <a:r>
                  <a:rPr lang="tr-TR" dirty="0" err="1" smtClean="0"/>
                  <a:t>covers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the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pseudorapidity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range</a:t>
                </a:r>
                <a:r>
                  <a:rPr lang="tr-TR" dirty="0" smtClean="0"/>
                  <a:t> 3.0 ≤│ƞ│≤ 5.0 . </a:t>
                </a:r>
                <a:r>
                  <a:rPr lang="tr-TR" dirty="0" err="1" smtClean="0"/>
                  <a:t>The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front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face</a:t>
                </a:r>
                <a:r>
                  <a:rPr lang="tr-TR" dirty="0" smtClean="0"/>
                  <a:t> of HF is </a:t>
                </a:r>
                <a:r>
                  <a:rPr lang="tr-TR" dirty="0" err="1" smtClean="0"/>
                  <a:t>located</a:t>
                </a:r>
                <a:r>
                  <a:rPr lang="tr-TR" dirty="0" smtClean="0"/>
                  <a:t> at ± 11.1 m </a:t>
                </a:r>
                <a:r>
                  <a:rPr lang="tr-TR" dirty="0" err="1" smtClean="0"/>
                  <a:t>from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the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interactiom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point</a:t>
                </a:r>
                <a:r>
                  <a:rPr lang="tr-TR" dirty="0" smtClean="0"/>
                  <a:t> (IP). HF is </a:t>
                </a:r>
                <a:r>
                  <a:rPr lang="tr-TR" dirty="0" err="1" smtClean="0"/>
                  <a:t>consist</a:t>
                </a:r>
                <a:r>
                  <a:rPr lang="tr-TR" dirty="0" smtClean="0"/>
                  <a:t> of </a:t>
                </a:r>
                <a:r>
                  <a:rPr lang="tr-TR" dirty="0" err="1" smtClean="0"/>
                  <a:t>two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halves</a:t>
                </a:r>
                <a:r>
                  <a:rPr lang="tr-TR" dirty="0" smtClean="0"/>
                  <a:t> HF + </a:t>
                </a:r>
                <a:r>
                  <a:rPr lang="tr-TR" dirty="0" err="1" smtClean="0"/>
                  <a:t>and</a:t>
                </a:r>
                <a:r>
                  <a:rPr lang="tr-TR" dirty="0" smtClean="0"/>
                  <a:t> HF - .</a:t>
                </a:r>
                <a:r>
                  <a:rPr lang="tr-TR" dirty="0" err="1" smtClean="0"/>
                  <a:t>About</a:t>
                </a:r>
                <a:r>
                  <a:rPr lang="tr-TR" dirty="0" smtClean="0"/>
                  <a:t> 1000 km of </a:t>
                </a:r>
                <a:r>
                  <a:rPr lang="tr-TR" dirty="0" err="1" smtClean="0"/>
                  <a:t>quartz</a:t>
                </a:r>
                <a:r>
                  <a:rPr lang="tr-TR" dirty="0" smtClean="0"/>
                  <a:t> fiber </a:t>
                </a:r>
                <a:r>
                  <a:rPr lang="tr-TR" dirty="0" err="1" smtClean="0"/>
                  <a:t>have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been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used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for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the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two</a:t>
                </a:r>
                <a:r>
                  <a:rPr lang="tr-TR" dirty="0" smtClean="0"/>
                  <a:t> HF </a:t>
                </a:r>
                <a:r>
                  <a:rPr lang="tr-TR" dirty="0" err="1" smtClean="0"/>
                  <a:t>modules</a:t>
                </a:r>
                <a:r>
                  <a:rPr lang="tr-TR" dirty="0" smtClean="0"/>
                  <a:t>, </a:t>
                </a:r>
                <a:r>
                  <a:rPr lang="tr-TR" dirty="0" err="1" smtClean="0"/>
                  <a:t>which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weight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about</a:t>
                </a:r>
                <a:r>
                  <a:rPr lang="tr-TR" dirty="0" smtClean="0"/>
                  <a:t> 250 </a:t>
                </a:r>
                <a:r>
                  <a:rPr lang="tr-TR" dirty="0" err="1" smtClean="0"/>
                  <a:t>tons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each</a:t>
                </a:r>
                <a:r>
                  <a:rPr lang="tr-TR" dirty="0" smtClean="0"/>
                  <a:t>. HF </a:t>
                </a:r>
                <a:r>
                  <a:rPr lang="tr-TR" dirty="0" err="1" smtClean="0"/>
                  <a:t>calorimeter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depth</a:t>
                </a:r>
                <a:r>
                  <a:rPr lang="tr-TR" dirty="0" smtClean="0"/>
                  <a:t> is 10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/>
                          </a:rPr>
                          <m:t>λ</m:t>
                        </m:r>
                      </m:e>
                      <m:sub>
                        <m:r>
                          <a:rPr lang="tr-TR" b="0" i="1" smtClean="0">
                            <a:latin typeface="Cambria Math"/>
                          </a:rPr>
                          <m:t>𝑖𝑛𝑡</m:t>
                        </m:r>
                      </m:sub>
                    </m:sSub>
                  </m:oMath>
                </a14:m>
                <a:r>
                  <a:rPr lang="tr-TR" dirty="0" smtClean="0"/>
                  <a:t> .</a:t>
                </a:r>
              </a:p>
              <a:p>
                <a:r>
                  <a:rPr lang="tr-TR" dirty="0" smtClean="0"/>
                  <a:t> </a:t>
                </a:r>
              </a:p>
            </p:txBody>
          </p:sp>
        </mc:Choice>
        <mc:Fallback xmlns="">
          <p:sp>
            <p:nvSpPr>
              <p:cNvPr id="6" name="Metin kutusu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48680"/>
                <a:ext cx="9144000" cy="1754326"/>
              </a:xfrm>
              <a:prstGeom prst="rect">
                <a:avLst/>
              </a:prstGeom>
              <a:blipFill rotWithShape="1">
                <a:blip r:embed="rId2"/>
                <a:stretch>
                  <a:fillRect l="-400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13" y="2564904"/>
            <a:ext cx="8592174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56049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19256" cy="778098"/>
          </a:xfrm>
        </p:spPr>
        <p:txBody>
          <a:bodyPr/>
          <a:lstStyle/>
          <a:p>
            <a:r>
              <a:rPr lang="tr-TR" dirty="0" smtClean="0">
                <a:solidFill>
                  <a:srgbClr val="800000"/>
                </a:solidFill>
              </a:rPr>
              <a:t>Run Information </a:t>
            </a:r>
            <a:r>
              <a:rPr lang="tr-TR" dirty="0" err="1" smtClean="0">
                <a:solidFill>
                  <a:srgbClr val="800000"/>
                </a:solidFill>
              </a:rPr>
              <a:t>for</a:t>
            </a:r>
            <a:r>
              <a:rPr lang="tr-TR" dirty="0" smtClean="0">
                <a:solidFill>
                  <a:srgbClr val="800000"/>
                </a:solidFill>
              </a:rPr>
              <a:t> CRUZET</a:t>
            </a:r>
            <a:endParaRPr lang="tr-TR" dirty="0">
              <a:solidFill>
                <a:srgbClr val="800000"/>
              </a:solidFill>
            </a:endParaRP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3</a:t>
            </a:fld>
            <a:endParaRPr lang="tr-TR"/>
          </a:p>
        </p:txBody>
      </p:sp>
      <p:pic>
        <p:nvPicPr>
          <p:cNvPr id="3" name="Picture 2" descr="Screen Shot 2015-03-19 at 13.21.49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8" b="9757"/>
          <a:stretch/>
        </p:blipFill>
        <p:spPr>
          <a:xfrm>
            <a:off x="251520" y="980728"/>
            <a:ext cx="8640960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32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 smtClean="0">
                <a:solidFill>
                  <a:srgbClr val="C00000"/>
                </a:solidFill>
              </a:rPr>
              <a:t>Depth </a:t>
            </a:r>
            <a:r>
              <a:rPr lang="tr-TR" sz="4000" b="1" dirty="0" err="1" smtClean="0">
                <a:solidFill>
                  <a:srgbClr val="C00000"/>
                </a:solidFill>
              </a:rPr>
              <a:t>Segmentation</a:t>
            </a:r>
            <a:endParaRPr lang="tr-TR" sz="4000" b="1" dirty="0" smtClean="0">
              <a:solidFill>
                <a:srgbClr val="C00000"/>
              </a:solidFill>
            </a:endParaRPr>
          </a:p>
          <a:p>
            <a:endParaRPr lang="tr-TR" sz="4000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31051"/>
            <a:ext cx="7704856" cy="559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30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768644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31</a:t>
            </a:fld>
            <a:endParaRPr lang="tr-TR"/>
          </a:p>
        </p:txBody>
      </p:sp>
      <p:sp>
        <p:nvSpPr>
          <p:cNvPr id="5" name="Metin kutusu 4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 err="1" smtClean="0">
                <a:solidFill>
                  <a:srgbClr val="C00000"/>
                </a:solidFill>
              </a:rPr>
              <a:t>Why</a:t>
            </a:r>
            <a:r>
              <a:rPr lang="tr-TR" sz="4000" b="1" dirty="0" smtClean="0">
                <a:solidFill>
                  <a:srgbClr val="C00000"/>
                </a:solidFill>
              </a:rPr>
              <a:t> </a:t>
            </a:r>
            <a:r>
              <a:rPr lang="tr-TR" sz="4000" b="1" dirty="0" err="1" smtClean="0">
                <a:solidFill>
                  <a:srgbClr val="C00000"/>
                </a:solidFill>
              </a:rPr>
              <a:t>does</a:t>
            </a:r>
            <a:r>
              <a:rPr lang="tr-TR" sz="4000" b="1" dirty="0" smtClean="0">
                <a:solidFill>
                  <a:srgbClr val="C00000"/>
                </a:solidFill>
              </a:rPr>
              <a:t> </a:t>
            </a:r>
            <a:r>
              <a:rPr lang="tr-TR" sz="4000" b="1" dirty="0" err="1" smtClean="0">
                <a:solidFill>
                  <a:srgbClr val="C00000"/>
                </a:solidFill>
              </a:rPr>
              <a:t>the</a:t>
            </a:r>
            <a:r>
              <a:rPr lang="tr-TR" sz="4000" b="1" dirty="0" smtClean="0">
                <a:solidFill>
                  <a:srgbClr val="C00000"/>
                </a:solidFill>
              </a:rPr>
              <a:t> CMS </a:t>
            </a:r>
            <a:r>
              <a:rPr lang="tr-TR" sz="4000" b="1" dirty="0" err="1" smtClean="0">
                <a:solidFill>
                  <a:srgbClr val="C00000"/>
                </a:solidFill>
              </a:rPr>
              <a:t>take</a:t>
            </a:r>
            <a:r>
              <a:rPr lang="tr-TR" sz="4000" b="1" dirty="0" smtClean="0">
                <a:solidFill>
                  <a:srgbClr val="C00000"/>
                </a:solidFill>
              </a:rPr>
              <a:t> </a:t>
            </a:r>
            <a:r>
              <a:rPr lang="tr-TR" sz="4000" b="1" dirty="0" err="1" smtClean="0">
                <a:solidFill>
                  <a:srgbClr val="C00000"/>
                </a:solidFill>
              </a:rPr>
              <a:t>Cosmic</a:t>
            </a:r>
            <a:r>
              <a:rPr lang="tr-TR" sz="4000" b="1" dirty="0" smtClean="0">
                <a:solidFill>
                  <a:srgbClr val="C00000"/>
                </a:solidFill>
              </a:rPr>
              <a:t> </a:t>
            </a:r>
            <a:r>
              <a:rPr lang="tr-TR" sz="4000" b="1" dirty="0" err="1" smtClean="0">
                <a:solidFill>
                  <a:srgbClr val="C00000"/>
                </a:solidFill>
              </a:rPr>
              <a:t>Runs</a:t>
            </a:r>
            <a:r>
              <a:rPr lang="tr-TR" sz="4000" b="1" dirty="0" smtClean="0">
                <a:solidFill>
                  <a:srgbClr val="C00000"/>
                </a:solidFill>
              </a:rPr>
              <a:t>??</a:t>
            </a:r>
            <a:endParaRPr lang="tr-TR" sz="40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Metin kutusu 5"/>
              <p:cNvSpPr txBox="1"/>
              <p:nvPr/>
            </p:nvSpPr>
            <p:spPr>
              <a:xfrm>
                <a:off x="0" y="707886"/>
                <a:ext cx="9144000" cy="4431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742950" lvl="1" indent="-285750">
                  <a:buFont typeface="Wingdings" panose="05000000000000000000" pitchFamily="2" charset="2"/>
                  <a:buChar char="§"/>
                </a:pPr>
                <a:endParaRPr lang="tr-TR" dirty="0" smtClean="0"/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tr-TR" sz="2400" dirty="0" err="1" smtClean="0"/>
                  <a:t>Cosmic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rays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from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outer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space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routinely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bombard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the</a:t>
                </a:r>
                <a:r>
                  <a:rPr lang="tr-TR" sz="2400" dirty="0" smtClean="0"/>
                  <a:t> Earth </a:t>
                </a:r>
                <a:r>
                  <a:rPr lang="tr-TR" sz="2400" dirty="0" err="1" smtClean="0"/>
                  <a:t>and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its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atmosphere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with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energies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up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to</a:t>
                </a:r>
                <a:r>
                  <a:rPr lang="tr-TR" sz="24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tr-TR" sz="24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tr-TR" sz="2400" b="0" i="1" smtClean="0">
                            <a:latin typeface="Cambria Math"/>
                          </a:rPr>
                          <m:t>20</m:t>
                        </m:r>
                      </m:sup>
                    </m:sSup>
                  </m:oMath>
                </a14:m>
                <a:r>
                  <a:rPr lang="tr-TR" sz="2400" dirty="0" smtClean="0"/>
                  <a:t> </a:t>
                </a:r>
                <a:r>
                  <a:rPr lang="tr-TR" sz="2400" dirty="0" err="1" smtClean="0"/>
                  <a:t>eV</a:t>
                </a:r>
                <a:r>
                  <a:rPr lang="tr-TR" sz="2400" dirty="0" smtClean="0"/>
                  <a:t>. </a:t>
                </a:r>
                <a:r>
                  <a:rPr lang="tr-TR" sz="2400" dirty="0" err="1"/>
                  <a:t>T</a:t>
                </a:r>
                <a:r>
                  <a:rPr lang="tr-TR" sz="2400" dirty="0" err="1" smtClean="0"/>
                  <a:t>hese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cosmic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rays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create</a:t>
                </a:r>
                <a:r>
                  <a:rPr lang="tr-TR" sz="2400" dirty="0" smtClean="0"/>
                  <a:t> a </a:t>
                </a:r>
                <a:r>
                  <a:rPr lang="tr-TR" sz="2400" dirty="0" err="1" smtClean="0"/>
                  <a:t>pedestal</a:t>
                </a:r>
                <a:r>
                  <a:rPr lang="tr-TR" sz="2400" dirty="0" smtClean="0"/>
                  <a:t> at </a:t>
                </a:r>
                <a:r>
                  <a:rPr lang="tr-TR" sz="2400" dirty="0" err="1" smtClean="0"/>
                  <a:t>the</a:t>
                </a:r>
                <a:r>
                  <a:rPr lang="tr-TR" sz="2400" dirty="0" smtClean="0"/>
                  <a:t> CMS </a:t>
                </a:r>
                <a:r>
                  <a:rPr lang="tr-TR" sz="2400" dirty="0" err="1" smtClean="0"/>
                  <a:t>detector</a:t>
                </a:r>
                <a:r>
                  <a:rPr lang="tr-TR" sz="2400" dirty="0" smtClean="0"/>
                  <a:t>. </a:t>
                </a:r>
                <a:r>
                  <a:rPr lang="tr-TR" sz="2400" dirty="0" err="1" smtClean="0"/>
                  <a:t>So</a:t>
                </a:r>
                <a:r>
                  <a:rPr lang="tr-TR" sz="2400" dirty="0" smtClean="0"/>
                  <a:t>, </a:t>
                </a:r>
                <a:r>
                  <a:rPr lang="tr-TR" sz="2400" dirty="0" err="1" smtClean="0"/>
                  <a:t>we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must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seperate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from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collision</a:t>
                </a:r>
                <a:r>
                  <a:rPr lang="tr-TR" sz="2400" dirty="0" smtClean="0"/>
                  <a:t> data </a:t>
                </a:r>
                <a:r>
                  <a:rPr lang="tr-TR" sz="2400" dirty="0" err="1" smtClean="0"/>
                  <a:t>to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cosmic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pedestal</a:t>
                </a:r>
                <a:r>
                  <a:rPr lang="tr-TR" sz="2400" dirty="0"/>
                  <a:t> </a:t>
                </a:r>
                <a:r>
                  <a:rPr lang="tr-TR" sz="2400" dirty="0" smtClean="0"/>
                  <a:t>in </a:t>
                </a:r>
                <a:r>
                  <a:rPr lang="tr-TR" sz="2400" dirty="0" err="1" smtClean="0"/>
                  <a:t>order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to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take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good</a:t>
                </a:r>
                <a:r>
                  <a:rPr lang="tr-TR" sz="2400" dirty="0" smtClean="0"/>
                  <a:t> data </a:t>
                </a:r>
                <a:r>
                  <a:rPr lang="tr-TR" sz="2400" dirty="0" err="1" smtClean="0"/>
                  <a:t>and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good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event</a:t>
                </a:r>
                <a:r>
                  <a:rPr lang="tr-TR" sz="2400" dirty="0" smtClean="0"/>
                  <a:t>. </a:t>
                </a:r>
              </a:p>
              <a:p>
                <a:pPr lvl="1"/>
                <a:endParaRPr lang="tr-TR" sz="2400" dirty="0"/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tr-TR" sz="2400" dirty="0" err="1" smtClean="0"/>
                  <a:t>Prepare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for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the</a:t>
                </a:r>
                <a:r>
                  <a:rPr lang="tr-TR" sz="2400" dirty="0" smtClean="0"/>
                  <a:t> LHC </a:t>
                </a:r>
                <a:r>
                  <a:rPr lang="tr-TR" sz="2400" dirty="0" err="1" smtClean="0"/>
                  <a:t>collisions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with</a:t>
                </a:r>
                <a:r>
                  <a:rPr lang="tr-TR" sz="2400" dirty="0" smtClean="0"/>
                  <a:t> a </a:t>
                </a:r>
                <a:r>
                  <a:rPr lang="tr-TR" sz="2400" dirty="0" err="1" smtClean="0"/>
                  <a:t>better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understood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detector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performance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and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better-trained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collaboration</a:t>
                </a:r>
                <a:r>
                  <a:rPr lang="tr-TR" sz="2400" dirty="0" smtClean="0"/>
                  <a:t>.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endParaRPr lang="tr-TR" sz="2400" dirty="0"/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tr-TR" sz="2400" dirty="0" err="1" smtClean="0"/>
                  <a:t>While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waiting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for</a:t>
                </a:r>
                <a:r>
                  <a:rPr lang="tr-TR" sz="2400" dirty="0" smtClean="0"/>
                  <a:t> LHC </a:t>
                </a:r>
                <a:r>
                  <a:rPr lang="tr-TR" sz="2400" dirty="0" err="1" smtClean="0"/>
                  <a:t>collision</a:t>
                </a:r>
                <a:r>
                  <a:rPr lang="tr-TR" sz="2400" dirty="0" smtClean="0"/>
                  <a:t> data CMS </a:t>
                </a:r>
                <a:r>
                  <a:rPr lang="tr-TR" sz="2400" dirty="0" err="1" smtClean="0"/>
                  <a:t>detector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take</a:t>
                </a:r>
                <a:r>
                  <a:rPr lang="tr-TR" sz="2400" dirty="0" smtClean="0"/>
                  <a:t> CRUZET </a:t>
                </a:r>
                <a:r>
                  <a:rPr lang="tr-TR" sz="2400" dirty="0" err="1" smtClean="0"/>
                  <a:t>and</a:t>
                </a:r>
                <a:r>
                  <a:rPr lang="tr-TR" sz="2400" dirty="0" smtClean="0"/>
                  <a:t> CRAFT data </a:t>
                </a:r>
                <a:r>
                  <a:rPr lang="tr-TR" sz="2400" dirty="0" err="1" smtClean="0"/>
                  <a:t>therefore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the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detector</a:t>
                </a:r>
                <a:r>
                  <a:rPr lang="tr-TR" sz="2400" dirty="0" smtClean="0"/>
                  <a:t> is </a:t>
                </a:r>
                <a:r>
                  <a:rPr lang="tr-TR" sz="2400" dirty="0" err="1" smtClean="0"/>
                  <a:t>ready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for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real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collision</a:t>
                </a:r>
                <a:r>
                  <a:rPr lang="tr-TR" sz="2400" dirty="0" smtClean="0"/>
                  <a:t>. </a:t>
                </a:r>
                <a:endParaRPr lang="tr-TR" sz="2400" dirty="0"/>
              </a:p>
            </p:txBody>
          </p:sp>
        </mc:Choice>
        <mc:Fallback xmlns="">
          <p:sp>
            <p:nvSpPr>
              <p:cNvPr id="6" name="Metin kutusu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07886"/>
                <a:ext cx="9144000" cy="4431983"/>
              </a:xfrm>
              <a:prstGeom prst="rect">
                <a:avLst/>
              </a:prstGeom>
              <a:blipFill rotWithShape="1">
                <a:blip r:embed="rId2"/>
                <a:stretch>
                  <a:fillRect r="-600" b="-2201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08168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32</a:t>
            </a:fld>
            <a:endParaRPr lang="tr-T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578" y="0"/>
            <a:ext cx="4396730" cy="6395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0" y="0"/>
            <a:ext cx="4752578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tr-TR" sz="2800" dirty="0" err="1" smtClean="0"/>
              <a:t>Detecting</a:t>
            </a:r>
            <a:r>
              <a:rPr lang="tr-TR" sz="2800" dirty="0" smtClean="0"/>
              <a:t> </a:t>
            </a:r>
            <a:r>
              <a:rPr lang="tr-TR" sz="2800" dirty="0" err="1" smtClean="0"/>
              <a:t>cosmic</a:t>
            </a:r>
            <a:r>
              <a:rPr lang="tr-TR" sz="2800" dirty="0" smtClean="0"/>
              <a:t> </a:t>
            </a:r>
            <a:r>
              <a:rPr lang="tr-TR" sz="2800" dirty="0" err="1" smtClean="0"/>
              <a:t>rays</a:t>
            </a:r>
            <a:r>
              <a:rPr lang="tr-TR" sz="2800" dirty="0" smtClean="0"/>
              <a:t> </a:t>
            </a:r>
            <a:r>
              <a:rPr lang="tr-TR" sz="2800" dirty="0" err="1" smtClean="0"/>
              <a:t>need</a:t>
            </a:r>
            <a:r>
              <a:rPr lang="tr-TR" sz="2800" dirty="0" smtClean="0"/>
              <a:t> </a:t>
            </a:r>
            <a:r>
              <a:rPr lang="tr-TR" sz="2800" dirty="0" err="1" smtClean="0"/>
              <a:t>different</a:t>
            </a:r>
            <a:r>
              <a:rPr lang="tr-TR" sz="2800" dirty="0" smtClean="0"/>
              <a:t> </a:t>
            </a:r>
            <a:r>
              <a:rPr lang="tr-TR" sz="2800" dirty="0" err="1" smtClean="0"/>
              <a:t>techniques</a:t>
            </a:r>
            <a:r>
              <a:rPr lang="tr-TR" sz="2800" dirty="0" smtClean="0"/>
              <a:t> (</a:t>
            </a:r>
            <a:r>
              <a:rPr lang="tr-TR" sz="2800" dirty="0" err="1" smtClean="0"/>
              <a:t>synchronization</a:t>
            </a:r>
            <a:r>
              <a:rPr lang="tr-TR" sz="2800" dirty="0" smtClean="0"/>
              <a:t>, </a:t>
            </a:r>
            <a:r>
              <a:rPr lang="tr-TR" sz="2800" dirty="0" err="1" smtClean="0"/>
              <a:t>reconstruction</a:t>
            </a:r>
            <a:r>
              <a:rPr lang="tr-TR" sz="2800" dirty="0" smtClean="0"/>
              <a:t>,…)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tr-TR" sz="2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tr-TR" sz="2800" dirty="0" err="1" smtClean="0"/>
              <a:t>Cosmic</a:t>
            </a:r>
            <a:r>
              <a:rPr lang="tr-TR" sz="2800" dirty="0" smtClean="0"/>
              <a:t> </a:t>
            </a:r>
            <a:r>
              <a:rPr lang="tr-TR" sz="2800" dirty="0" err="1" smtClean="0"/>
              <a:t>rays</a:t>
            </a:r>
            <a:r>
              <a:rPr lang="tr-TR" sz="2800" dirty="0" smtClean="0"/>
              <a:t> </a:t>
            </a:r>
            <a:r>
              <a:rPr lang="tr-TR" sz="2800" dirty="0" err="1" smtClean="0"/>
              <a:t>arrive</a:t>
            </a:r>
            <a:r>
              <a:rPr lang="tr-TR" sz="2800" dirty="0" smtClean="0"/>
              <a:t> at </a:t>
            </a:r>
            <a:r>
              <a:rPr lang="tr-TR" sz="2800" dirty="0" err="1" smtClean="0"/>
              <a:t>the</a:t>
            </a:r>
            <a:r>
              <a:rPr lang="tr-TR" sz="2800" dirty="0" smtClean="0"/>
              <a:t> </a:t>
            </a:r>
            <a:r>
              <a:rPr lang="tr-TR" sz="2800" dirty="0" err="1" smtClean="0"/>
              <a:t>detector</a:t>
            </a:r>
            <a:r>
              <a:rPr lang="tr-TR" sz="2800" dirty="0" smtClean="0"/>
              <a:t> at </a:t>
            </a:r>
            <a:r>
              <a:rPr lang="tr-TR" sz="2800" dirty="0" err="1" smtClean="0"/>
              <a:t>random</a:t>
            </a:r>
            <a:r>
              <a:rPr lang="tr-TR" sz="2800" dirty="0" smtClean="0"/>
              <a:t> time </a:t>
            </a:r>
            <a:r>
              <a:rPr lang="tr-TR" sz="2800" dirty="0" err="1" smtClean="0"/>
              <a:t>random</a:t>
            </a:r>
            <a:r>
              <a:rPr lang="tr-TR" sz="2800" dirty="0" smtClean="0"/>
              <a:t> </a:t>
            </a:r>
            <a:r>
              <a:rPr lang="tr-TR" sz="2800" dirty="0" err="1" smtClean="0"/>
              <a:t>direction</a:t>
            </a:r>
            <a:r>
              <a:rPr lang="tr-TR" sz="280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tr-TR" sz="2800" dirty="0"/>
          </a:p>
          <a:p>
            <a:endParaRPr lang="tr-TR" sz="28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tr-TR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1567314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83568" y="2420888"/>
            <a:ext cx="8229600" cy="1143000"/>
          </a:xfrm>
        </p:spPr>
        <p:txBody>
          <a:bodyPr>
            <a:noAutofit/>
          </a:bodyPr>
          <a:lstStyle/>
          <a:p>
            <a:r>
              <a:rPr lang="tr-TR" sz="4000" dirty="0" err="1" smtClean="0">
                <a:solidFill>
                  <a:srgbClr val="800000"/>
                </a:solidFill>
              </a:rPr>
              <a:t>MinBias</a:t>
            </a:r>
            <a:r>
              <a:rPr lang="tr-TR" sz="4000" dirty="0" smtClean="0">
                <a:solidFill>
                  <a:srgbClr val="800000"/>
                </a:solidFill>
              </a:rPr>
              <a:t> </a:t>
            </a:r>
            <a:r>
              <a:rPr lang="tr-TR" sz="4000" dirty="0" err="1" smtClean="0">
                <a:solidFill>
                  <a:srgbClr val="800000"/>
                </a:solidFill>
              </a:rPr>
              <a:t>dataset</a:t>
            </a:r>
            <a:r>
              <a:rPr lang="tr-TR" sz="4000" dirty="0" smtClean="0">
                <a:solidFill>
                  <a:srgbClr val="800000"/>
                </a:solidFill>
              </a:rPr>
              <a:t> </a:t>
            </a:r>
            <a:r>
              <a:rPr lang="tr-TR" sz="4000" dirty="0" err="1" smtClean="0">
                <a:solidFill>
                  <a:srgbClr val="800000"/>
                </a:solidFill>
              </a:rPr>
              <a:t>with</a:t>
            </a:r>
            <a:r>
              <a:rPr lang="tr-TR" sz="4000" dirty="0" smtClean="0">
                <a:solidFill>
                  <a:srgbClr val="800000"/>
                </a:solidFill>
              </a:rPr>
              <a:t> ‘’L1_SingleJet16’’ </a:t>
            </a:r>
            <a:r>
              <a:rPr lang="tr-TR" sz="4000" dirty="0" err="1" smtClean="0">
                <a:solidFill>
                  <a:srgbClr val="800000"/>
                </a:solidFill>
              </a:rPr>
              <a:t>for</a:t>
            </a:r>
            <a:r>
              <a:rPr lang="tr-TR" sz="4000" dirty="0" smtClean="0">
                <a:solidFill>
                  <a:srgbClr val="800000"/>
                </a:solidFill>
              </a:rPr>
              <a:t> CRUZET </a:t>
            </a:r>
            <a:r>
              <a:rPr lang="tr-TR" sz="4000" dirty="0" err="1">
                <a:solidFill>
                  <a:srgbClr val="800000"/>
                </a:solidFill>
              </a:rPr>
              <a:t>R</a:t>
            </a:r>
            <a:r>
              <a:rPr lang="tr-TR" sz="4000" dirty="0" err="1" smtClean="0">
                <a:solidFill>
                  <a:srgbClr val="800000"/>
                </a:solidFill>
              </a:rPr>
              <a:t>uns</a:t>
            </a:r>
            <a:endParaRPr lang="tr-TR" sz="4000" dirty="0">
              <a:solidFill>
                <a:srgbClr val="800000"/>
              </a:solidFill>
            </a:endParaRP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408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44016" y="32213"/>
            <a:ext cx="8892480" cy="588476"/>
          </a:xfrm>
        </p:spPr>
        <p:txBody>
          <a:bodyPr>
            <a:noAutofit/>
          </a:bodyPr>
          <a:lstStyle/>
          <a:p>
            <a:r>
              <a:rPr lang="tr-TR" sz="2000" dirty="0" smtClean="0"/>
              <a:t/>
            </a:r>
            <a:br>
              <a:rPr lang="tr-TR" sz="2000" dirty="0" smtClean="0"/>
            </a:br>
            <a:r>
              <a:rPr lang="tr-TR" sz="2400" dirty="0" err="1" smtClean="0">
                <a:solidFill>
                  <a:srgbClr val="800000"/>
                </a:solidFill>
              </a:rPr>
              <a:t>Individual</a:t>
            </a:r>
            <a:r>
              <a:rPr lang="tr-TR" sz="2400" dirty="0" smtClean="0">
                <a:solidFill>
                  <a:srgbClr val="800000"/>
                </a:solidFill>
              </a:rPr>
              <a:t> </a:t>
            </a:r>
            <a:r>
              <a:rPr lang="tr-TR" sz="2400" dirty="0" err="1" smtClean="0">
                <a:solidFill>
                  <a:srgbClr val="800000"/>
                </a:solidFill>
              </a:rPr>
              <a:t>RecHit</a:t>
            </a:r>
            <a:r>
              <a:rPr lang="tr-TR" sz="2400" dirty="0" smtClean="0">
                <a:solidFill>
                  <a:srgbClr val="800000"/>
                </a:solidFill>
              </a:rPr>
              <a:t> </a:t>
            </a:r>
            <a:r>
              <a:rPr lang="tr-TR" sz="2400" dirty="0" err="1" smtClean="0">
                <a:solidFill>
                  <a:srgbClr val="800000"/>
                </a:solidFill>
              </a:rPr>
              <a:t>Energy</a:t>
            </a:r>
            <a:r>
              <a:rPr lang="tr-TR" sz="2400" dirty="0" smtClean="0">
                <a:solidFill>
                  <a:srgbClr val="800000"/>
                </a:solidFill>
              </a:rPr>
              <a:t>, </a:t>
            </a:r>
            <a:r>
              <a:rPr lang="tr-TR" sz="2400" dirty="0" err="1" smtClean="0">
                <a:solidFill>
                  <a:srgbClr val="800000"/>
                </a:solidFill>
              </a:rPr>
              <a:t>ieta</a:t>
            </a:r>
            <a:r>
              <a:rPr lang="tr-TR" sz="2400" dirty="0" smtClean="0">
                <a:solidFill>
                  <a:srgbClr val="800000"/>
                </a:solidFill>
              </a:rPr>
              <a:t> </a:t>
            </a:r>
            <a:r>
              <a:rPr lang="tr-TR" sz="2400" dirty="0" err="1" smtClean="0">
                <a:solidFill>
                  <a:srgbClr val="800000"/>
                </a:solidFill>
              </a:rPr>
              <a:t>and</a:t>
            </a:r>
            <a:r>
              <a:rPr lang="tr-TR" sz="2400" dirty="0" smtClean="0">
                <a:solidFill>
                  <a:srgbClr val="800000"/>
                </a:solidFill>
              </a:rPr>
              <a:t> </a:t>
            </a:r>
            <a:r>
              <a:rPr lang="tr-TR" sz="2400" dirty="0" err="1" smtClean="0">
                <a:solidFill>
                  <a:srgbClr val="800000"/>
                </a:solidFill>
              </a:rPr>
              <a:t>iphi</a:t>
            </a:r>
            <a:r>
              <a:rPr lang="tr-TR" sz="2400" dirty="0" smtClean="0">
                <a:solidFill>
                  <a:srgbClr val="800000"/>
                </a:solidFill>
              </a:rPr>
              <a:t> </a:t>
            </a:r>
            <a:r>
              <a:rPr lang="tr-TR" sz="2400" dirty="0" err="1" smtClean="0">
                <a:solidFill>
                  <a:srgbClr val="800000"/>
                </a:solidFill>
              </a:rPr>
              <a:t>Distributions</a:t>
            </a:r>
            <a:r>
              <a:rPr lang="tr-TR" sz="2400" dirty="0" smtClean="0">
                <a:solidFill>
                  <a:srgbClr val="800000"/>
                </a:solidFill>
              </a:rPr>
              <a:t> </a:t>
            </a:r>
            <a:r>
              <a:rPr lang="tr-TR" sz="2400" dirty="0" err="1" smtClean="0">
                <a:solidFill>
                  <a:srgbClr val="800000"/>
                </a:solidFill>
              </a:rPr>
              <a:t>for</a:t>
            </a:r>
            <a:r>
              <a:rPr lang="tr-TR" sz="2400" dirty="0" smtClean="0">
                <a:solidFill>
                  <a:srgbClr val="800000"/>
                </a:solidFill>
              </a:rPr>
              <a:t> HB, HE </a:t>
            </a:r>
            <a:r>
              <a:rPr lang="tr-TR" sz="2400" dirty="0" err="1" smtClean="0">
                <a:solidFill>
                  <a:srgbClr val="800000"/>
                </a:solidFill>
              </a:rPr>
              <a:t>and</a:t>
            </a:r>
            <a:r>
              <a:rPr lang="tr-TR" sz="2400" dirty="0" smtClean="0">
                <a:solidFill>
                  <a:srgbClr val="800000"/>
                </a:solidFill>
              </a:rPr>
              <a:t> HO</a:t>
            </a:r>
            <a:endParaRPr lang="tr-TR" sz="2400" dirty="0">
              <a:solidFill>
                <a:srgbClr val="800000"/>
              </a:solidFill>
            </a:endParaRP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5</a:t>
            </a:fld>
            <a:endParaRPr lang="tr-TR"/>
          </a:p>
        </p:txBody>
      </p:sp>
      <p:grpSp>
        <p:nvGrpSpPr>
          <p:cNvPr id="3" name="Group 2"/>
          <p:cNvGrpSpPr/>
          <p:nvPr/>
        </p:nvGrpSpPr>
        <p:grpSpPr>
          <a:xfrm>
            <a:off x="179512" y="764704"/>
            <a:ext cx="8753202" cy="6094536"/>
            <a:chOff x="0" y="764704"/>
            <a:chExt cx="8753202" cy="6094536"/>
          </a:xfrm>
        </p:grpSpPr>
        <p:pic>
          <p:nvPicPr>
            <p:cNvPr id="1026" name="Picture 2" descr="C:\Users\merve\Desktop\1_8MarCruzetAllMinBiasTrigger15Cut\histHBRecHitEnergy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8" y="764704"/>
              <a:ext cx="2813050" cy="203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 descr="C:\Users\merve\Desktop\1_8MarCruzetAllMinBiasTrigger15Cut\histHBRecHitieta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4" y="764704"/>
              <a:ext cx="2813050" cy="203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3" descr="C:\Users\merve\Desktop\1_8MarCruzetAllMinBiasTrigger15Cut\histHBRecHitiphi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0152" y="764704"/>
              <a:ext cx="2813050" cy="203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C:\Users\merve\Desktop\1_8MarCruzetAllMinBiasTrigger15Cut\histHERecHitEnergy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33" y="2780928"/>
              <a:ext cx="2813050" cy="203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C:\Users\merve\Desktop\1_8MarCruzetAllMinBiasTrigger15Cut\histHERecHitieta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4" y="2780928"/>
              <a:ext cx="2813050" cy="203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3" descr="C:\Users\merve\Desktop\1_8MarCruzetAllMinBiasTrigger15Cut\histHERecHitiphi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0152" y="2780928"/>
              <a:ext cx="2813050" cy="203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C:\Users\merve\Desktop\1_8MarCruzetAllMinBiasTrigger15Cut\histHORecHitEnergy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813523"/>
              <a:ext cx="2813050" cy="203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C:\Users\merve\Desktop\1_8MarCruzetAllMinBiasTrigger15Cut\histHORecHitieta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4" y="4820890"/>
              <a:ext cx="2813050" cy="203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" descr="C:\Users\merve\Desktop\1_8MarCruzetAllMinBiasTrigger15Cut\histHORecHitiphi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0152" y="4819650"/>
              <a:ext cx="2813050" cy="203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Metin kutusu 12"/>
          <p:cNvSpPr txBox="1"/>
          <p:nvPr/>
        </p:nvSpPr>
        <p:spPr>
          <a:xfrm>
            <a:off x="1043608" y="170080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HB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4" name="Metin kutusu 13"/>
          <p:cNvSpPr txBox="1"/>
          <p:nvPr/>
        </p:nvSpPr>
        <p:spPr>
          <a:xfrm>
            <a:off x="1043608" y="3800103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HE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5" name="Metin kutusu 14"/>
          <p:cNvSpPr txBox="1"/>
          <p:nvPr/>
        </p:nvSpPr>
        <p:spPr>
          <a:xfrm>
            <a:off x="1115616" y="602128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HO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6" name="Metin kutusu 15"/>
          <p:cNvSpPr txBox="1"/>
          <p:nvPr/>
        </p:nvSpPr>
        <p:spPr>
          <a:xfrm>
            <a:off x="3635896" y="112474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HB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3563888" y="306896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HE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9" name="Metin kutusu 18"/>
          <p:cNvSpPr txBox="1"/>
          <p:nvPr/>
        </p:nvSpPr>
        <p:spPr>
          <a:xfrm>
            <a:off x="3563888" y="515719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HO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20" name="Metin kutusu 19"/>
          <p:cNvSpPr txBox="1"/>
          <p:nvPr/>
        </p:nvSpPr>
        <p:spPr>
          <a:xfrm>
            <a:off x="6516216" y="105273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HB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21" name="Metin kutusu 20"/>
          <p:cNvSpPr txBox="1"/>
          <p:nvPr/>
        </p:nvSpPr>
        <p:spPr>
          <a:xfrm>
            <a:off x="6516216" y="299695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HE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22" name="Metin kutusu 21"/>
          <p:cNvSpPr txBox="1"/>
          <p:nvPr/>
        </p:nvSpPr>
        <p:spPr>
          <a:xfrm>
            <a:off x="6516216" y="508518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HO</a:t>
            </a:r>
            <a:endParaRPr lang="tr-T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97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53752"/>
            <a:ext cx="8229600" cy="638944"/>
          </a:xfrm>
        </p:spPr>
        <p:txBody>
          <a:bodyPr>
            <a:noAutofit/>
          </a:bodyPr>
          <a:lstStyle/>
          <a:p>
            <a:r>
              <a:rPr lang="tr-TR" sz="4000" dirty="0" err="1">
                <a:solidFill>
                  <a:srgbClr val="800000"/>
                </a:solidFill>
              </a:rPr>
              <a:t>i</a:t>
            </a:r>
            <a:r>
              <a:rPr lang="tr-TR" sz="4000" dirty="0" err="1" smtClean="0">
                <a:solidFill>
                  <a:srgbClr val="800000"/>
                </a:solidFill>
              </a:rPr>
              <a:t>eta</a:t>
            </a:r>
            <a:r>
              <a:rPr lang="tr-TR" sz="4000" dirty="0" smtClean="0">
                <a:solidFill>
                  <a:srgbClr val="800000"/>
                </a:solidFill>
              </a:rPr>
              <a:t> </a:t>
            </a:r>
            <a:r>
              <a:rPr lang="tr-TR" sz="4000" dirty="0" err="1" smtClean="0">
                <a:solidFill>
                  <a:srgbClr val="800000"/>
                </a:solidFill>
              </a:rPr>
              <a:t>vs</a:t>
            </a:r>
            <a:r>
              <a:rPr lang="tr-TR" sz="4000" dirty="0" smtClean="0">
                <a:solidFill>
                  <a:srgbClr val="800000"/>
                </a:solidFill>
              </a:rPr>
              <a:t> </a:t>
            </a:r>
            <a:r>
              <a:rPr lang="tr-TR" sz="4000" dirty="0" err="1" smtClean="0">
                <a:solidFill>
                  <a:srgbClr val="800000"/>
                </a:solidFill>
              </a:rPr>
              <a:t>iphi</a:t>
            </a:r>
            <a:r>
              <a:rPr lang="tr-TR" sz="4000" dirty="0" smtClean="0">
                <a:solidFill>
                  <a:srgbClr val="800000"/>
                </a:solidFill>
              </a:rPr>
              <a:t> in </a:t>
            </a:r>
            <a:r>
              <a:rPr lang="tr-TR" sz="4000" dirty="0" err="1" smtClean="0">
                <a:solidFill>
                  <a:srgbClr val="800000"/>
                </a:solidFill>
              </a:rPr>
              <a:t>GeV</a:t>
            </a:r>
            <a:r>
              <a:rPr lang="tr-TR" sz="4000" dirty="0" smtClean="0">
                <a:solidFill>
                  <a:srgbClr val="800000"/>
                </a:solidFill>
              </a:rPr>
              <a:t> </a:t>
            </a:r>
            <a:r>
              <a:rPr lang="tr-TR" sz="4000" dirty="0" err="1" smtClean="0">
                <a:solidFill>
                  <a:srgbClr val="800000"/>
                </a:solidFill>
              </a:rPr>
              <a:t>for</a:t>
            </a:r>
            <a:r>
              <a:rPr lang="tr-TR" sz="4000" dirty="0" smtClean="0">
                <a:solidFill>
                  <a:srgbClr val="800000"/>
                </a:solidFill>
              </a:rPr>
              <a:t> HB</a:t>
            </a:r>
            <a:endParaRPr lang="tr-TR" sz="4000" dirty="0">
              <a:solidFill>
                <a:srgbClr val="800000"/>
              </a:solidFill>
            </a:endParaRP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6</a:t>
            </a:fld>
            <a:endParaRPr lang="tr-TR"/>
          </a:p>
        </p:txBody>
      </p:sp>
      <p:pic>
        <p:nvPicPr>
          <p:cNvPr id="10242" name="Picture 2" descr="C:\Users\merve\Desktop\1_8MarCruzetAllMinBiasTrigger15Cut\histHBRecHitEnergy_iphi2_ieta_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412776"/>
            <a:ext cx="2475484" cy="1793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merve\Desktop\1_8MarCruzetAllMinBiasTrigger15Cut\histHBRecHitEnergy_iphi2_ieta_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8516" y="1484784"/>
            <a:ext cx="2475484" cy="1793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merve\Desktop\1_8MarCruzetAllMinBiasTrigger15Cut\histHBRecHitEnergy_iphi2_ieta_1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77072"/>
            <a:ext cx="281305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merve\Desktop\1_8MarCruzetAllMinBiasTrigger15Cut\histHBRecHitEnergy_iphi26_ieta1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077072"/>
            <a:ext cx="281305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merve\Desktop\1_8MarCruzetAllMinBiasTrigger15Cut\histHBRecHitEnergy_iphi2_ieta_1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077072"/>
            <a:ext cx="281305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merve\Desktop\1_8MarCruzetAllMinBiasTrigger15Cut\histHBRecHit_ieta_vs_HBRecHit_iphi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33" y="846787"/>
            <a:ext cx="3755826" cy="272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val 10"/>
          <p:cNvSpPr/>
          <p:nvPr/>
        </p:nvSpPr>
        <p:spPr>
          <a:xfrm>
            <a:off x="1209235" y="3068960"/>
            <a:ext cx="554453" cy="30821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6553" y="2636912"/>
            <a:ext cx="27570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HB(2, -4), HB(2, -9), HB(2, -11), HB(2, -14)</a:t>
            </a:r>
            <a:endParaRPr lang="en-US" sz="1200" dirty="0"/>
          </a:p>
        </p:txBody>
      </p:sp>
      <p:sp>
        <p:nvSpPr>
          <p:cNvPr id="13" name="Rectangle 12"/>
          <p:cNvSpPr/>
          <p:nvPr/>
        </p:nvSpPr>
        <p:spPr>
          <a:xfrm>
            <a:off x="1619672" y="1988840"/>
            <a:ext cx="8775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200" dirty="0" smtClean="0"/>
              <a:t>HB (42, 16)</a:t>
            </a:r>
          </a:p>
          <a:p>
            <a:r>
              <a:rPr lang="nl-NL" sz="1200" dirty="0" smtClean="0"/>
              <a:t>HB(26, 16)</a:t>
            </a:r>
            <a:endParaRPr lang="en-US" sz="1200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411760" y="1988840"/>
            <a:ext cx="309357" cy="1761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339752" y="2420888"/>
            <a:ext cx="309357" cy="919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220072" y="2204864"/>
            <a:ext cx="101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HB(</a:t>
            </a:r>
            <a:r>
              <a:rPr lang="tr-TR" dirty="0" smtClean="0">
                <a:solidFill>
                  <a:srgbClr val="00B050"/>
                </a:solidFill>
              </a:rPr>
              <a:t>2</a:t>
            </a:r>
            <a:r>
              <a:rPr lang="en-US" dirty="0" smtClean="0">
                <a:solidFill>
                  <a:srgbClr val="00B050"/>
                </a:solidFill>
              </a:rPr>
              <a:t>, -4)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96336" y="2060848"/>
            <a:ext cx="1008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HB(2, -9)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7380312" y="5301208"/>
            <a:ext cx="122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50"/>
                </a:solidFill>
              </a:rPr>
              <a:t>HB(2,-11)</a:t>
            </a:r>
            <a:endParaRPr lang="tr-TR" dirty="0">
              <a:solidFill>
                <a:srgbClr val="00B050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1331639" y="5157192"/>
            <a:ext cx="1317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50"/>
                </a:solidFill>
              </a:rPr>
              <a:t>HB(2, -14)</a:t>
            </a:r>
            <a:endParaRPr lang="tr-TR" dirty="0">
              <a:solidFill>
                <a:srgbClr val="00B050"/>
              </a:solidFill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4139952" y="5096247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50"/>
                </a:solidFill>
              </a:rPr>
              <a:t>HB(26, 16)</a:t>
            </a:r>
            <a:endParaRPr lang="tr-TR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98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-27384"/>
            <a:ext cx="8229600" cy="761231"/>
          </a:xfrm>
        </p:spPr>
        <p:txBody>
          <a:bodyPr>
            <a:noAutofit/>
          </a:bodyPr>
          <a:lstStyle/>
          <a:p>
            <a:r>
              <a:rPr lang="tr-TR" sz="4000" dirty="0" err="1" smtClean="0">
                <a:solidFill>
                  <a:srgbClr val="800000"/>
                </a:solidFill>
              </a:rPr>
              <a:t>ieta</a:t>
            </a:r>
            <a:r>
              <a:rPr lang="tr-TR" sz="4000" dirty="0" smtClean="0">
                <a:solidFill>
                  <a:srgbClr val="800000"/>
                </a:solidFill>
              </a:rPr>
              <a:t> </a:t>
            </a:r>
            <a:r>
              <a:rPr lang="tr-TR" sz="4000" dirty="0" err="1" smtClean="0">
                <a:solidFill>
                  <a:srgbClr val="800000"/>
                </a:solidFill>
              </a:rPr>
              <a:t>vs</a:t>
            </a:r>
            <a:r>
              <a:rPr lang="tr-TR" sz="4000" dirty="0" smtClean="0">
                <a:solidFill>
                  <a:srgbClr val="800000"/>
                </a:solidFill>
              </a:rPr>
              <a:t> </a:t>
            </a:r>
            <a:r>
              <a:rPr lang="tr-TR" sz="4000" dirty="0" err="1" smtClean="0">
                <a:solidFill>
                  <a:srgbClr val="800000"/>
                </a:solidFill>
              </a:rPr>
              <a:t>iphi</a:t>
            </a:r>
            <a:r>
              <a:rPr lang="tr-TR" sz="4000" dirty="0" smtClean="0">
                <a:solidFill>
                  <a:srgbClr val="800000"/>
                </a:solidFill>
              </a:rPr>
              <a:t> in </a:t>
            </a:r>
            <a:r>
              <a:rPr lang="tr-TR" sz="4000" dirty="0" err="1" smtClean="0">
                <a:solidFill>
                  <a:srgbClr val="800000"/>
                </a:solidFill>
              </a:rPr>
              <a:t>GeV</a:t>
            </a:r>
            <a:r>
              <a:rPr lang="tr-TR" sz="4000" dirty="0" smtClean="0">
                <a:solidFill>
                  <a:srgbClr val="800000"/>
                </a:solidFill>
              </a:rPr>
              <a:t> </a:t>
            </a:r>
            <a:r>
              <a:rPr lang="tr-TR" sz="4000" dirty="0" err="1" smtClean="0">
                <a:solidFill>
                  <a:srgbClr val="800000"/>
                </a:solidFill>
              </a:rPr>
              <a:t>for</a:t>
            </a:r>
            <a:r>
              <a:rPr lang="tr-TR" sz="4000" dirty="0" smtClean="0">
                <a:solidFill>
                  <a:srgbClr val="800000"/>
                </a:solidFill>
              </a:rPr>
              <a:t> HE</a:t>
            </a:r>
            <a:endParaRPr lang="tr-TR" sz="4000" dirty="0">
              <a:solidFill>
                <a:srgbClr val="800000"/>
              </a:solidFill>
            </a:endParaRP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7</a:t>
            </a:fld>
            <a:endParaRPr lang="tr-TR"/>
          </a:p>
        </p:txBody>
      </p:sp>
      <p:pic>
        <p:nvPicPr>
          <p:cNvPr id="14" name="Picture 3" descr="C:\Users\merve\Desktop\1_8MarCruzetAllMinBiasTrigger15Cut\histHERecHitEnergy_iphi31_ieta1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6716" y="1232840"/>
            <a:ext cx="3024336" cy="251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erve\Desktop\1_8MarCruzetAllMinBiasTrigger15Cut\histHERecHit_ieta_vs_HERecHit_iph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4" y="836712"/>
            <a:ext cx="3866374" cy="3029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331640" y="1772816"/>
            <a:ext cx="15520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</a:t>
            </a:r>
            <a:r>
              <a:rPr lang="tr-TR" dirty="0" smtClean="0"/>
              <a:t>E</a:t>
            </a:r>
            <a:r>
              <a:rPr lang="en-US" dirty="0" smtClean="0"/>
              <a:t>(31, 16&amp;17)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2577387" y="2328702"/>
            <a:ext cx="554453" cy="3082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979712" y="2708920"/>
            <a:ext cx="851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 </a:t>
            </a:r>
            <a:r>
              <a:rPr lang="en-US" sz="1200" dirty="0" smtClean="0"/>
              <a:t>HE(21,20)</a:t>
            </a:r>
            <a:endParaRPr lang="en-US" sz="1200" dirty="0"/>
          </a:p>
        </p:txBody>
      </p:sp>
      <p:sp>
        <p:nvSpPr>
          <p:cNvPr id="15" name="Oval 14"/>
          <p:cNvSpPr/>
          <p:nvPr/>
        </p:nvSpPr>
        <p:spPr>
          <a:xfrm>
            <a:off x="2905385" y="2708920"/>
            <a:ext cx="226455" cy="1838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Metin kutusu 4"/>
          <p:cNvSpPr txBox="1"/>
          <p:nvPr/>
        </p:nvSpPr>
        <p:spPr>
          <a:xfrm>
            <a:off x="5652120" y="270892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50"/>
                </a:solidFill>
              </a:rPr>
              <a:t>HE(31, 17)</a:t>
            </a:r>
            <a:endParaRPr lang="tr-TR" dirty="0">
              <a:solidFill>
                <a:srgbClr val="00B050"/>
              </a:solidFill>
            </a:endParaRPr>
          </a:p>
        </p:txBody>
      </p:sp>
      <p:pic>
        <p:nvPicPr>
          <p:cNvPr id="1027" name="Picture 3" descr="C:\Users\merve\Desktop\1_8MarCruzetAllMinBiasTrigger15Cut\histHERecHitEnergy_iphi31_ieta1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2" y="4149080"/>
            <a:ext cx="3240360" cy="2347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erve\Desktop\1_8MarCruzetAllMinBiasTrigger15Cut\histHERecHitEnergy_iphi21_ieta2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134069"/>
            <a:ext cx="3225817" cy="2337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etin kutusu 5"/>
          <p:cNvSpPr txBox="1"/>
          <p:nvPr/>
        </p:nvSpPr>
        <p:spPr>
          <a:xfrm>
            <a:off x="1547664" y="544522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50"/>
                </a:solidFill>
              </a:rPr>
              <a:t>HE(31, 16)</a:t>
            </a:r>
            <a:endParaRPr lang="tr-TR" dirty="0">
              <a:solidFill>
                <a:srgbClr val="00B050"/>
              </a:solidFill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5724128" y="532307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50"/>
                </a:solidFill>
              </a:rPr>
              <a:t>HE(21, 20)</a:t>
            </a:r>
            <a:endParaRPr lang="tr-TR" dirty="0">
              <a:solidFill>
                <a:srgbClr val="00B050"/>
              </a:solidFill>
            </a:endParaRPr>
          </a:p>
        </p:txBody>
      </p:sp>
      <p:cxnSp>
        <p:nvCxnSpPr>
          <p:cNvPr id="12" name="Düz Ok Bağlayıcısı 11"/>
          <p:cNvCxnSpPr>
            <a:stCxn id="15" idx="4"/>
          </p:cNvCxnSpPr>
          <p:nvPr/>
        </p:nvCxnSpPr>
        <p:spPr>
          <a:xfrm>
            <a:off x="3018613" y="2892728"/>
            <a:ext cx="1337363" cy="14003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Ok Bağlayıcısı 16"/>
          <p:cNvCxnSpPr>
            <a:stCxn id="11" idx="6"/>
          </p:cNvCxnSpPr>
          <p:nvPr/>
        </p:nvCxnSpPr>
        <p:spPr>
          <a:xfrm flipV="1">
            <a:off x="3131840" y="2351218"/>
            <a:ext cx="1368152" cy="13158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Düz Ok Bağlayıcısı 18"/>
          <p:cNvCxnSpPr>
            <a:stCxn id="11" idx="3"/>
          </p:cNvCxnSpPr>
          <p:nvPr/>
        </p:nvCxnSpPr>
        <p:spPr>
          <a:xfrm flipH="1">
            <a:off x="1691680" y="2591776"/>
            <a:ext cx="966905" cy="12739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245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-27384"/>
            <a:ext cx="8892480" cy="792088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 </a:t>
            </a:r>
            <a:r>
              <a:rPr lang="en-US" dirty="0" err="1" smtClean="0">
                <a:solidFill>
                  <a:srgbClr val="800000"/>
                </a:solidFill>
              </a:rPr>
              <a:t>CaloJetEnergy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tr-TR" dirty="0" smtClean="0">
                <a:solidFill>
                  <a:srgbClr val="800000"/>
                </a:solidFill>
              </a:rPr>
              <a:t>D</a:t>
            </a:r>
            <a:r>
              <a:rPr lang="en-US" dirty="0" err="1" smtClean="0">
                <a:solidFill>
                  <a:srgbClr val="800000"/>
                </a:solidFill>
              </a:rPr>
              <a:t>istributions</a:t>
            </a:r>
            <a:r>
              <a:rPr lang="en-US" dirty="0" smtClean="0">
                <a:solidFill>
                  <a:srgbClr val="800000"/>
                </a:solidFill>
              </a:rPr>
              <a:t> for MWGR10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8</a:t>
            </a:fld>
            <a:endParaRPr lang="tr-TR" dirty="0"/>
          </a:p>
        </p:txBody>
      </p:sp>
      <p:pic>
        <p:nvPicPr>
          <p:cNvPr id="18436" name="Picture 4" descr="C:\Users\merve\Desktop\1_8Mar MWGR10 MinBiasCut\histCaloJetEnergyH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52936"/>
            <a:ext cx="281305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7" name="Picture 5" descr="C:\Users\merve\Desktop\1_8Mar MWGR10 MinBiasCut\histCaloJetEnergyH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852936"/>
            <a:ext cx="281305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merve\Desktop\1_8Mar MWGR10 MinBiasCut\histCaloJet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281305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erve\Desktop\1_8Mar MWGR10 MinBiasCut\histCaloJetEnergyH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145" y="2852936"/>
            <a:ext cx="281305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erve\Desktop\1_8Mar MWGR10 MinBiasCut\histCaloJetEnergyEB_E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819650"/>
            <a:ext cx="281305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1527205"/>
            <a:ext cx="3056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Sum </a:t>
            </a:r>
            <a:r>
              <a:rPr lang="en-US" dirty="0" err="1" smtClean="0">
                <a:solidFill>
                  <a:srgbClr val="FF0000"/>
                </a:solidFill>
              </a:rPr>
              <a:t>CaloJet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enerji</a:t>
            </a:r>
            <a:r>
              <a:rPr lang="en-US" dirty="0" smtClean="0">
                <a:solidFill>
                  <a:srgbClr val="FF0000"/>
                </a:solidFill>
              </a:rPr>
              <a:t> distribution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5576" y="3645024"/>
            <a:ext cx="4464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hadEnergy</a:t>
            </a:r>
            <a:r>
              <a:rPr lang="en-US" dirty="0" smtClean="0">
                <a:solidFill>
                  <a:srgbClr val="FF0000"/>
                </a:solidFill>
              </a:rPr>
              <a:t> In HB  </a:t>
            </a:r>
            <a:r>
              <a:rPr lang="en-US" dirty="0" smtClean="0"/>
              <a:t>		</a:t>
            </a:r>
            <a:r>
              <a:rPr lang="en-US" dirty="0" err="1" smtClean="0">
                <a:solidFill>
                  <a:srgbClr val="FF0000"/>
                </a:solidFill>
              </a:rPr>
              <a:t>hadEnergy</a:t>
            </a:r>
            <a:r>
              <a:rPr lang="en-US" dirty="0" smtClean="0">
                <a:solidFill>
                  <a:srgbClr val="FF0000"/>
                </a:solidFill>
              </a:rPr>
              <a:t> In HE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36243" y="5949280"/>
            <a:ext cx="33768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emEnergy</a:t>
            </a:r>
            <a:r>
              <a:rPr lang="en-US" dirty="0" smtClean="0">
                <a:solidFill>
                  <a:srgbClr val="FF0000"/>
                </a:solidFill>
              </a:rPr>
              <a:t> In EB +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emEnergy</a:t>
            </a:r>
            <a:r>
              <a:rPr lang="en-US" dirty="0" smtClean="0">
                <a:solidFill>
                  <a:srgbClr val="FF0000"/>
                </a:solidFill>
              </a:rPr>
              <a:t> In EE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36296" y="3829690"/>
            <a:ext cx="1760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hadEnergy</a:t>
            </a:r>
            <a:r>
              <a:rPr lang="en-US" dirty="0">
                <a:solidFill>
                  <a:srgbClr val="FF0000"/>
                </a:solidFill>
              </a:rPr>
              <a:t> In HO</a:t>
            </a:r>
          </a:p>
        </p:txBody>
      </p:sp>
    </p:spTree>
    <p:extLst>
      <p:ext uri="{BB962C8B-B14F-4D97-AF65-F5344CB8AC3E}">
        <p14:creationId xmlns:p14="http://schemas.microsoft.com/office/powerpoint/2010/main" val="95004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9</a:t>
            </a:fld>
            <a:endParaRPr lang="tr-TR"/>
          </a:p>
        </p:txBody>
      </p:sp>
      <p:sp>
        <p:nvSpPr>
          <p:cNvPr id="5" name="Metin kutusu 4"/>
          <p:cNvSpPr txBox="1"/>
          <p:nvPr/>
        </p:nvSpPr>
        <p:spPr>
          <a:xfrm>
            <a:off x="-252536" y="0"/>
            <a:ext cx="9396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dirty="0" err="1" smtClean="0">
                <a:solidFill>
                  <a:srgbClr val="800000"/>
                </a:solidFill>
              </a:rPr>
              <a:t>CaloJetEnergy</a:t>
            </a:r>
            <a:r>
              <a:rPr lang="tr-TR" sz="4000" dirty="0" smtClean="0">
                <a:solidFill>
                  <a:srgbClr val="800000"/>
                </a:solidFill>
              </a:rPr>
              <a:t> </a:t>
            </a:r>
            <a:r>
              <a:rPr lang="tr-TR" sz="4000" dirty="0" err="1" smtClean="0">
                <a:solidFill>
                  <a:srgbClr val="800000"/>
                </a:solidFill>
              </a:rPr>
              <a:t>Distributions</a:t>
            </a:r>
            <a:r>
              <a:rPr lang="tr-TR" sz="4000" dirty="0" smtClean="0">
                <a:solidFill>
                  <a:srgbClr val="800000"/>
                </a:solidFill>
              </a:rPr>
              <a:t>  </a:t>
            </a:r>
            <a:r>
              <a:rPr lang="tr-TR" sz="4000" dirty="0" err="1" smtClean="0">
                <a:solidFill>
                  <a:srgbClr val="800000"/>
                </a:solidFill>
              </a:rPr>
              <a:t>for</a:t>
            </a:r>
            <a:r>
              <a:rPr lang="tr-TR" sz="4000" dirty="0" smtClean="0">
                <a:solidFill>
                  <a:srgbClr val="800000"/>
                </a:solidFill>
              </a:rPr>
              <a:t> CRUZET</a:t>
            </a:r>
            <a:endParaRPr lang="tr-TR" sz="4000" dirty="0">
              <a:solidFill>
                <a:srgbClr val="800000"/>
              </a:solidFill>
            </a:endParaRPr>
          </a:p>
        </p:txBody>
      </p:sp>
      <p:pic>
        <p:nvPicPr>
          <p:cNvPr id="20482" name="Picture 2" descr="C:\Users\merve\Desktop\1_8MarCruzetAllMinBiasTrigger15Cut\histCaloJetEnergyH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80928"/>
            <a:ext cx="281305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C:\Users\merve\Desktop\1_8MarCruzetAllMinBiasTrigger15Cut\histCaloJetEnergyH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780928"/>
            <a:ext cx="281305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erve\Desktop\1_8MarCruzetAllMinBiasTrigger15Cut\histCaloJet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81305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erve\Desktop\1_8MarCruzetAllMinBiasTrigger15Cut\histCaloJetEnergyH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780928"/>
            <a:ext cx="281305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erve\Desktop\1_8MarCruzetAllMinBiasTrigger15Cut\histCaloJetEnergyEB_E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819650"/>
            <a:ext cx="281305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451139" y="1521500"/>
            <a:ext cx="3056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Sum </a:t>
            </a:r>
            <a:r>
              <a:rPr lang="en-US" dirty="0" err="1" smtClean="0">
                <a:solidFill>
                  <a:srgbClr val="FF0000"/>
                </a:solidFill>
              </a:rPr>
              <a:t>CaloJet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enerji</a:t>
            </a:r>
            <a:r>
              <a:rPr lang="en-US" dirty="0" smtClean="0">
                <a:solidFill>
                  <a:srgbClr val="FF0000"/>
                </a:solidFill>
              </a:rPr>
              <a:t> distribution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55576" y="3645024"/>
            <a:ext cx="4464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hadEnergy</a:t>
            </a:r>
            <a:r>
              <a:rPr lang="en-US" dirty="0" smtClean="0">
                <a:solidFill>
                  <a:srgbClr val="FF0000"/>
                </a:solidFill>
              </a:rPr>
              <a:t> In HB  </a:t>
            </a:r>
            <a:r>
              <a:rPr lang="en-US" dirty="0" smtClean="0"/>
              <a:t>		</a:t>
            </a:r>
            <a:r>
              <a:rPr lang="en-US" dirty="0" err="1" smtClean="0">
                <a:solidFill>
                  <a:srgbClr val="FF0000"/>
                </a:solidFill>
              </a:rPr>
              <a:t>hadEnergy</a:t>
            </a:r>
            <a:r>
              <a:rPr lang="en-US" dirty="0" smtClean="0">
                <a:solidFill>
                  <a:srgbClr val="FF0000"/>
                </a:solidFill>
              </a:rPr>
              <a:t> In HE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660232" y="3861048"/>
            <a:ext cx="1760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hadEnergy</a:t>
            </a:r>
            <a:r>
              <a:rPr lang="en-US" dirty="0">
                <a:solidFill>
                  <a:srgbClr val="FF0000"/>
                </a:solidFill>
              </a:rPr>
              <a:t> In HO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290807" y="5751780"/>
            <a:ext cx="33768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emEnergy</a:t>
            </a:r>
            <a:r>
              <a:rPr lang="en-US" dirty="0" smtClean="0">
                <a:solidFill>
                  <a:srgbClr val="FF0000"/>
                </a:solidFill>
              </a:rPr>
              <a:t> In EB +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emEnergy</a:t>
            </a:r>
            <a:r>
              <a:rPr lang="en-US" dirty="0" smtClean="0">
                <a:solidFill>
                  <a:srgbClr val="FF0000"/>
                </a:solidFill>
              </a:rPr>
              <a:t> In EE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33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2464</TotalTime>
  <Words>1175</Words>
  <Application>Microsoft Office PowerPoint</Application>
  <PresentationFormat>Ekran Gösterisi (4:3)</PresentationFormat>
  <Paragraphs>209</Paragraphs>
  <Slides>32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32</vt:i4>
      </vt:variant>
    </vt:vector>
  </HeadingPairs>
  <TitlesOfParts>
    <vt:vector size="33" baseType="lpstr">
      <vt:lpstr>Ofis Teması</vt:lpstr>
      <vt:lpstr>MWGRs &amp; CRUZET Analysis </vt:lpstr>
      <vt:lpstr>PowerPoint Sunusu</vt:lpstr>
      <vt:lpstr>Run Information for CRUZET</vt:lpstr>
      <vt:lpstr>MinBias dataset with ‘’L1_SingleJet16’’ for CRUZET Runs</vt:lpstr>
      <vt:lpstr> Individual RecHit Energy, ieta and iphi Distributions for HB, HE and HO</vt:lpstr>
      <vt:lpstr>ieta vs iphi in GeV for HB</vt:lpstr>
      <vt:lpstr>ieta vs iphi in GeV for HE</vt:lpstr>
      <vt:lpstr> CaloJetEnergy Distributions for MWGR10</vt:lpstr>
      <vt:lpstr>PowerPoint Sunusu</vt:lpstr>
      <vt:lpstr>Cosmic dataset with ‘’L1_Muon Trigger’’ for CRUZET Runs</vt:lpstr>
      <vt:lpstr> Individual RecHit Energy, ieta and iphi Distributions for HB, HE and HO </vt:lpstr>
      <vt:lpstr>ieta vs iphi in GeV for HB</vt:lpstr>
      <vt:lpstr>ieta vs iphi in GeV for HE</vt:lpstr>
      <vt:lpstr> CaloJetEnergy Distributions for MWGR10</vt:lpstr>
      <vt:lpstr>PowerPoint Sunusu</vt:lpstr>
      <vt:lpstr>MinBias dataset with ‘’L1_SingleEG5’’ Trigger for CRUZET Runs</vt:lpstr>
      <vt:lpstr>Individual RecHit Energy, ieta and iphi Distributions for HB, HE and HO </vt:lpstr>
      <vt:lpstr>ieta vs iphi in GeV for HB</vt:lpstr>
      <vt:lpstr>ieta vs iphi in GeV for HE</vt:lpstr>
      <vt:lpstr> CaloJetEnergy Distributions for MWGR10</vt:lpstr>
      <vt:lpstr>PowerPoint Sunusu</vt:lpstr>
      <vt:lpstr>Conclusion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MWGR  analysis</dc:title>
  <dc:creator>hasanhuseyin ışık</dc:creator>
  <cp:lastModifiedBy>merve</cp:lastModifiedBy>
  <cp:revision>196</cp:revision>
  <dcterms:created xsi:type="dcterms:W3CDTF">2015-02-18T11:30:11Z</dcterms:created>
  <dcterms:modified xsi:type="dcterms:W3CDTF">2015-03-19T15:20:42Z</dcterms:modified>
</cp:coreProperties>
</file>