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0" r:id="rId2"/>
    <p:sldId id="261" r:id="rId3"/>
    <p:sldId id="262" r:id="rId4"/>
    <p:sldId id="257" r:id="rId5"/>
    <p:sldId id="258" r:id="rId6"/>
    <p:sldId id="263" r:id="rId7"/>
    <p:sldId id="266" r:id="rId8"/>
    <p:sldId id="264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3A824A5-DB2A-4194-B6AA-F695E334ABEB}" type="datetimeFigureOut">
              <a:rPr lang="en-GB" smtClean="0"/>
              <a:t>19/02/2015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368C802-BBD0-4B98-B4DC-DD2BA9C64C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280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8689-BFCD-4372-8C96-8120387AA0EC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BAE5-D382-4ED0-BA10-5D639A95A177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B1B1D5-4E7B-49AE-8CED-00AAD2411343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5FC7-6A23-4658-974D-0CA5B13B3D12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CB212-D375-43EF-9F6D-BC1CCC162999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6A34-FC41-4CC7-BB4C-617B13420718}" type="datetime1">
              <a:rPr lang="en-US" smtClean="0"/>
              <a:t>2/19/2015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07048-B674-455A-883D-A92EF4050895}" type="datetime1">
              <a:rPr lang="en-US" smtClean="0"/>
              <a:t>2/19/2015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E0878-DC5F-43DA-84D1-4941C3AE97B9}" type="datetime1">
              <a:rPr lang="en-US" smtClean="0"/>
              <a:t>2/19/2015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DC72C-626E-4B4F-8B8D-A4E27E182C2C}" type="datetime1">
              <a:rPr lang="en-US" smtClean="0"/>
              <a:t>2/19/2015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D11C3-6777-4896-897E-7AD72CA68F05}" type="datetime1">
              <a:rPr lang="en-US" smtClean="0"/>
              <a:t>2/19/2015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23627-BEBC-4B52-B487-6B53955B6E02}" type="datetime1">
              <a:rPr lang="en-US" smtClean="0"/>
              <a:t>2/19/2015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898E6E59-F001-4A39-8E4F-67A4F948CB6B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351BC93B-E5BD-4CD7-B22C-17CB84516ABB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FCC layout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321" y="1340768"/>
            <a:ext cx="5117951" cy="5385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84214" y="6340070"/>
            <a:ext cx="165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D. Schulte et al.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6704F-E50D-476F-BDD8-BAE588B6EBD3}" type="datetime1">
              <a:rPr lang="en-US" smtClean="0"/>
              <a:t>2/19/2015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FB87B-E1D7-4A05-B752-946B412D0AB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23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603" y="1850039"/>
            <a:ext cx="5423829" cy="5035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6948264" y="2196267"/>
            <a:ext cx="936104" cy="490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415808" y="1265823"/>
            <a:ext cx="1728192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600" smtClean="0"/>
              <a:t>Rms sigma ~ 1 mm</a:t>
            </a:r>
          </a:p>
          <a:p>
            <a:r>
              <a:rPr lang="en-GB" sz="1600" smtClean="0"/>
              <a:t>Assume otherwise max of 0.5 mm</a:t>
            </a:r>
            <a:endParaRPr lang="en-GB" sz="1600"/>
          </a:p>
        </p:txBody>
      </p:sp>
      <p:sp>
        <p:nvSpPr>
          <p:cNvPr id="9" name="TextBox 8"/>
          <p:cNvSpPr txBox="1"/>
          <p:nvPr/>
        </p:nvSpPr>
        <p:spPr>
          <a:xfrm>
            <a:off x="1352721" y="1763421"/>
            <a:ext cx="2067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Quads of 4m length</a:t>
            </a:r>
          </a:p>
          <a:p>
            <a:r>
              <a:rPr lang="en-GB" sz="1600" smtClean="0"/>
              <a:t>500 T/m</a:t>
            </a:r>
            <a:endParaRPr lang="en-GB" sz="160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203848" y="2038679"/>
            <a:ext cx="576064" cy="171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40578" y="1324711"/>
            <a:ext cx="843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440 m</a:t>
            </a:r>
            <a:endParaRPr lang="en-GB" sz="1600"/>
          </a:p>
        </p:txBody>
      </p:sp>
      <p:sp>
        <p:nvSpPr>
          <p:cNvPr id="15" name="TextBox 14"/>
          <p:cNvSpPr txBox="1"/>
          <p:nvPr/>
        </p:nvSpPr>
        <p:spPr>
          <a:xfrm>
            <a:off x="6372200" y="1493078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1</a:t>
            </a:r>
            <a:r>
              <a:rPr lang="en-GB" sz="1600" smtClean="0"/>
              <a:t>00 m</a:t>
            </a:r>
            <a:endParaRPr lang="en-GB" sz="1600"/>
          </a:p>
        </p:txBody>
      </p:sp>
      <p:sp>
        <p:nvSpPr>
          <p:cNvPr id="20" name="Rectangle 19"/>
          <p:cNvSpPr/>
          <p:nvPr/>
        </p:nvSpPr>
        <p:spPr>
          <a:xfrm>
            <a:off x="4628510" y="2096820"/>
            <a:ext cx="144016" cy="198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220072" y="2096820"/>
            <a:ext cx="633887" cy="19889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6102708" y="2214032"/>
            <a:ext cx="45719" cy="20245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Brace 23"/>
          <p:cNvSpPr/>
          <p:nvPr/>
        </p:nvSpPr>
        <p:spPr>
          <a:xfrm rot="16200000">
            <a:off x="5332712" y="1211162"/>
            <a:ext cx="369328" cy="1170671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Brace 25"/>
          <p:cNvSpPr/>
          <p:nvPr/>
        </p:nvSpPr>
        <p:spPr>
          <a:xfrm rot="16200000">
            <a:off x="6633499" y="1791164"/>
            <a:ext cx="152401" cy="24295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4427984" y="1205046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/>
              <a:t>1</a:t>
            </a:r>
            <a:r>
              <a:rPr lang="en-GB" sz="1600"/>
              <a:t>1</a:t>
            </a:r>
            <a:r>
              <a:rPr lang="en-GB" sz="1600" smtClean="0"/>
              <a:t>0 m</a:t>
            </a:r>
            <a:endParaRPr lang="en-GB" sz="1600"/>
          </a:p>
        </p:txBody>
      </p:sp>
      <p:sp>
        <p:nvSpPr>
          <p:cNvPr id="28" name="Right Brace 27"/>
          <p:cNvSpPr/>
          <p:nvPr/>
        </p:nvSpPr>
        <p:spPr>
          <a:xfrm rot="16200000">
            <a:off x="4637781" y="1503132"/>
            <a:ext cx="152401" cy="242950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35496" y="2780928"/>
            <a:ext cx="30243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Extract the two beams from different straight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Requires enlarged quadrupole downstream of dump kicker</a:t>
            </a:r>
            <a:endParaRPr lang="en-GB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B0C67-CADC-487F-B07D-3B8184446ED4}" type="datetime1">
              <a:rPr lang="en-US" smtClean="0"/>
              <a:t>2/19/2015</a:t>
            </a:fld>
            <a:endParaRPr lang="en-GB"/>
          </a:p>
        </p:txBody>
      </p:sp>
      <p:sp>
        <p:nvSpPr>
          <p:cNvPr id="1024" name="Footer Placeholder 10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1025" name="Slide Number Placeholder 10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FFC89-68D4-4085-B5ED-62F5614D1669}" type="slidenum">
              <a:rPr lang="en-GB" smtClean="0"/>
              <a:t>2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Conventional dump design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965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Required insertion magnets</a:t>
            </a:r>
            <a:endParaRPr lang="en-GB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23567"/>
            <a:ext cx="8229600" cy="1489409"/>
          </a:xfrm>
        </p:spPr>
      </p:pic>
      <p:sp>
        <p:nvSpPr>
          <p:cNvPr id="18" name="TextBox 17"/>
          <p:cNvSpPr txBox="1"/>
          <p:nvPr/>
        </p:nvSpPr>
        <p:spPr>
          <a:xfrm>
            <a:off x="683568" y="3429000"/>
            <a:ext cx="151216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Enlarged quadrupole</a:t>
            </a:r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2051720" y="2924944"/>
            <a:ext cx="576064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92080" y="3645024"/>
            <a:ext cx="1656184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Triple chamber quadrupole?</a:t>
            </a:r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120172" y="3104964"/>
            <a:ext cx="90010" cy="396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6BEA4-DD16-4B31-8696-5B2F12B63A54}" type="datetime1">
              <a:rPr lang="en-US" smtClean="0"/>
              <a:t>2/19/2015</a:t>
            </a:fld>
            <a:endParaRPr lang="en-GB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436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MQY like enlarged aperture quadrupole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5725016" cy="531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2150017" y="3923251"/>
            <a:ext cx="117727" cy="1383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4078735" y="3923251"/>
            <a:ext cx="117727" cy="1383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4283968" y="3925307"/>
            <a:ext cx="117727" cy="138323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4137598" y="3717032"/>
            <a:ext cx="0" cy="6480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355976" y="3717032"/>
            <a:ext cx="0" cy="6480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114351" y="3717032"/>
            <a:ext cx="25476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4342831" y="2348880"/>
            <a:ext cx="1381297" cy="12961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5796136" y="1700808"/>
            <a:ext cx="2736304" cy="172819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Offset of extracted beam ~6 - 9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Good field region: beam radius + offset</a:t>
            </a:r>
            <a:endParaRPr lang="en-GB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AAF39-8519-47C4-A881-CFC8CC104EC4}" type="datetime1">
              <a:rPr lang="en-US" smtClean="0"/>
              <a:t>2/19/2015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175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22902"/>
            <a:ext cx="4392488" cy="39350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Triple chamber quadrupole?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200" y="3422154"/>
            <a:ext cx="4107800" cy="3004592"/>
          </a:xfrm>
        </p:spPr>
        <p:txBody>
          <a:bodyPr>
            <a:normAutofit/>
          </a:bodyPr>
          <a:lstStyle/>
          <a:p>
            <a:r>
              <a:rPr lang="en-GB" sz="1800"/>
              <a:t>Quadrupoles: 4 m, &lt;500 T/m</a:t>
            </a:r>
            <a:br>
              <a:rPr lang="en-GB" sz="1800"/>
            </a:br>
            <a:r>
              <a:rPr lang="en-GB" sz="1800"/>
              <a:t>MKD: 	</a:t>
            </a:r>
            <a:r>
              <a:rPr lang="en-GB" sz="1800" smtClean="0"/>
              <a:t>0.15 </a:t>
            </a:r>
            <a:r>
              <a:rPr lang="en-GB" sz="1800"/>
              <a:t>mrad,   </a:t>
            </a:r>
            <a:r>
              <a:rPr lang="en-GB" sz="1800" smtClean="0"/>
              <a:t>25 </a:t>
            </a:r>
            <a:r>
              <a:rPr lang="en-GB" sz="1800"/>
              <a:t>T.m</a:t>
            </a:r>
            <a:br>
              <a:rPr lang="en-GB" sz="1800"/>
            </a:br>
            <a:r>
              <a:rPr lang="en-GB" sz="1800"/>
              <a:t>MSE: 	</a:t>
            </a:r>
            <a:r>
              <a:rPr lang="en-GB" sz="1800" smtClean="0"/>
              <a:t>0.95 </a:t>
            </a:r>
            <a:r>
              <a:rPr lang="en-GB" sz="1800"/>
              <a:t>mrad, </a:t>
            </a:r>
            <a:r>
              <a:rPr lang="en-GB" sz="1800" smtClean="0"/>
              <a:t>160 </a:t>
            </a:r>
            <a:r>
              <a:rPr lang="en-GB" sz="1800"/>
              <a:t>T.m</a:t>
            </a:r>
            <a:br>
              <a:rPr lang="en-GB" sz="1800"/>
            </a:br>
            <a:endParaRPr lang="en-GB" sz="1800"/>
          </a:p>
          <a:p>
            <a:r>
              <a:rPr lang="en-GB" sz="1800" smtClean="0"/>
              <a:t>With a 5.5 T dipole field in the third chamber gain ~5% for the septum strength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38AAC-9CFC-454F-A03E-B21ED7278457}" type="datetime1">
              <a:rPr lang="en-US" smtClean="0"/>
              <a:t>2/19/2015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5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6372200" y="3933056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62932" y="3933056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063222" y="3955368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292080" y="5661248"/>
            <a:ext cx="10081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732240" y="5661248"/>
            <a:ext cx="10081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436096" y="587727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200 mm</a:t>
            </a:r>
            <a:endParaRPr lang="en-GB" sz="1400"/>
          </a:p>
        </p:txBody>
      </p:sp>
      <p:sp>
        <p:nvSpPr>
          <p:cNvPr id="23" name="TextBox 22"/>
          <p:cNvSpPr txBox="1"/>
          <p:nvPr/>
        </p:nvSpPr>
        <p:spPr>
          <a:xfrm>
            <a:off x="6840252" y="587727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280 mm</a:t>
            </a:r>
            <a:endParaRPr lang="en-GB" sz="1400"/>
          </a:p>
        </p:txBody>
      </p:sp>
      <p:pic>
        <p:nvPicPr>
          <p:cNvPr id="24" name="Content Placeholder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84784"/>
            <a:ext cx="8229600" cy="1489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125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Triple chamber quad + SC septum</a:t>
            </a:r>
            <a:endParaRPr lang="en-GB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229600" cy="161742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5FC7-6A23-4658-974D-0CA5B13B3D12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996952"/>
            <a:ext cx="4792148" cy="371703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856257" y="3933056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617282" y="3861048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63222" y="3955368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24128" y="5661248"/>
            <a:ext cx="10081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948264" y="5661248"/>
            <a:ext cx="10081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868144" y="587727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200 mm</a:t>
            </a:r>
            <a:endParaRPr lang="en-GB" sz="1400"/>
          </a:p>
        </p:txBody>
      </p:sp>
      <p:sp>
        <p:nvSpPr>
          <p:cNvPr id="14" name="TextBox 13"/>
          <p:cNvSpPr txBox="1"/>
          <p:nvPr/>
        </p:nvSpPr>
        <p:spPr>
          <a:xfrm>
            <a:off x="7164288" y="587727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/>
              <a:t>200 mm</a:t>
            </a:r>
            <a:endParaRPr lang="en-GB" sz="1400"/>
          </a:p>
        </p:txBody>
      </p:sp>
      <p:sp>
        <p:nvSpPr>
          <p:cNvPr id="16" name="TextBox 15"/>
          <p:cNvSpPr txBox="1"/>
          <p:nvPr/>
        </p:nvSpPr>
        <p:spPr>
          <a:xfrm>
            <a:off x="467544" y="2996952"/>
            <a:ext cx="43204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With a sequence of NC (thin) and SC (thick) septum around a triple chamber quad can reach a symmetric 200 mm chamber spacing</a:t>
            </a:r>
          </a:p>
          <a:p>
            <a:endParaRPr lang="en-GB"/>
          </a:p>
          <a:p>
            <a:pPr marL="285750" indent="-285750">
              <a:buFont typeface="Arial" panose="020B0604020202020204" pitchFamily="34" charset="0"/>
              <a:buChar char="•"/>
              <a:tabLst>
                <a:tab pos="1077913" algn="l"/>
              </a:tabLst>
            </a:pPr>
            <a:r>
              <a:rPr lang="en-GB" smtClean="0"/>
              <a:t>Quadrupoles: 4 m, &lt;500 T/m</a:t>
            </a:r>
            <a:br>
              <a:rPr lang="en-GB" smtClean="0"/>
            </a:br>
            <a:r>
              <a:rPr lang="en-GB" smtClean="0"/>
              <a:t>MKD: 	0.10 mrad,   17 T.m </a:t>
            </a:r>
            <a:br>
              <a:rPr lang="en-GB" smtClean="0"/>
            </a:br>
            <a:r>
              <a:rPr lang="en-GB" smtClean="0"/>
              <a:t>	</a:t>
            </a:r>
            <a:r>
              <a:rPr lang="en-GB" smtClean="0">
                <a:sym typeface="Wingdings" panose="05000000000000000000" pitchFamily="2" charset="2"/>
              </a:rPr>
              <a:t></a:t>
            </a:r>
            <a:r>
              <a:rPr lang="en-GB" smtClean="0"/>
              <a:t>(6 mm offset in quad)</a:t>
            </a:r>
            <a:br>
              <a:rPr lang="en-GB" smtClean="0"/>
            </a:br>
            <a:r>
              <a:rPr lang="en-GB" smtClean="0"/>
              <a:t>MSE: 	0.65 mrad, 110 T.m</a:t>
            </a:r>
            <a:br>
              <a:rPr lang="en-GB" smtClean="0"/>
            </a:br>
            <a:r>
              <a:rPr lang="en-GB" smtClean="0"/>
              <a:t>MSESC:	2.43 mrad, 406 T.m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1077913" algn="l"/>
              </a:tabLst>
            </a:pPr>
            <a:endParaRPr lang="en-GB" smtClean="0"/>
          </a:p>
          <a:p>
            <a:pPr marL="285750" indent="-285750">
              <a:buFont typeface="Arial" panose="020B0604020202020204" pitchFamily="34" charset="0"/>
              <a:buChar char="•"/>
              <a:tabLst>
                <a:tab pos="1077913" algn="l"/>
              </a:tabLst>
            </a:pPr>
            <a:r>
              <a:rPr lang="en-GB" smtClean="0"/>
              <a:t>With dipole field of 6.6 T in third chamber </a:t>
            </a:r>
            <a:r>
              <a:rPr lang="en-GB" smtClean="0">
                <a:sym typeface="Wingdings" panose="05000000000000000000" pitchFamily="2" charset="2"/>
              </a:rPr>
              <a:t> MSESC: 2.1 mrad, 350 T.m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5637092" y="3861048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743938" y="5661248"/>
            <a:ext cx="10081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586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Triple chamber – 250 mm 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5FC7-6A23-4658-974D-0CA5B13B3D12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7</a:t>
            </a:fld>
            <a:endParaRPr lang="en-GB"/>
          </a:p>
        </p:txBody>
      </p:sp>
      <p:pic>
        <p:nvPicPr>
          <p:cNvPr id="7" name="Content Placeholder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8229600" cy="16174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996952"/>
            <a:ext cx="4792148" cy="371703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856257" y="3933056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8063222" y="3955368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948264" y="5661248"/>
            <a:ext cx="10081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637092" y="3861048"/>
            <a:ext cx="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43938" y="5661248"/>
            <a:ext cx="10081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868144" y="587727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smtClean="0"/>
              <a:t>250 </a:t>
            </a:r>
            <a:r>
              <a:rPr lang="en-GB" sz="1400" b="1" smtClean="0"/>
              <a:t>mm</a:t>
            </a:r>
            <a:endParaRPr lang="en-GB" sz="1400" b="1"/>
          </a:p>
        </p:txBody>
      </p:sp>
      <p:sp>
        <p:nvSpPr>
          <p:cNvPr id="15" name="TextBox 14"/>
          <p:cNvSpPr txBox="1"/>
          <p:nvPr/>
        </p:nvSpPr>
        <p:spPr>
          <a:xfrm>
            <a:off x="7164288" y="587727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smtClean="0"/>
              <a:t>250 </a:t>
            </a:r>
            <a:r>
              <a:rPr lang="en-GB" sz="1400" b="1" smtClean="0"/>
              <a:t>mm</a:t>
            </a:r>
            <a:endParaRPr lang="en-GB" sz="1400" b="1"/>
          </a:p>
        </p:txBody>
      </p:sp>
      <p:sp>
        <p:nvSpPr>
          <p:cNvPr id="16" name="Rectangle 15"/>
          <p:cNvSpPr/>
          <p:nvPr/>
        </p:nvSpPr>
        <p:spPr>
          <a:xfrm>
            <a:off x="467544" y="321297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tabLst>
                <a:tab pos="1077913" algn="l"/>
              </a:tabLst>
            </a:pPr>
            <a:r>
              <a:rPr lang="en-GB" smtClean="0"/>
              <a:t>MKD</a:t>
            </a:r>
            <a:r>
              <a:rPr lang="en-GB"/>
              <a:t>: 	0.10 mrad,   17 T.m </a:t>
            </a:r>
            <a:br>
              <a:rPr lang="en-GB"/>
            </a:br>
            <a:r>
              <a:rPr lang="en-GB"/>
              <a:t>	</a:t>
            </a:r>
            <a:r>
              <a:rPr lang="en-GB">
                <a:sym typeface="Wingdings" panose="05000000000000000000" pitchFamily="2" charset="2"/>
              </a:rPr>
              <a:t></a:t>
            </a:r>
            <a:r>
              <a:rPr lang="en-GB"/>
              <a:t>(6 mm offset in quad)</a:t>
            </a:r>
            <a:br>
              <a:rPr lang="en-GB"/>
            </a:br>
            <a:r>
              <a:rPr lang="en-GB"/>
              <a:t>MSE: </a:t>
            </a:r>
            <a:r>
              <a:rPr lang="en-GB"/>
              <a:t>	</a:t>
            </a:r>
            <a:r>
              <a:rPr lang="en-GB" b="1" smtClean="0"/>
              <a:t>0.90 </a:t>
            </a:r>
            <a:r>
              <a:rPr lang="en-GB" b="1"/>
              <a:t>mrad</a:t>
            </a:r>
            <a:r>
              <a:rPr lang="en-GB" b="1"/>
              <a:t>, </a:t>
            </a:r>
            <a:r>
              <a:rPr lang="en-GB" b="1" smtClean="0"/>
              <a:t>150 </a:t>
            </a:r>
            <a:r>
              <a:rPr lang="en-GB" b="1"/>
              <a:t>T.m</a:t>
            </a:r>
            <a:r>
              <a:rPr lang="en-GB"/>
              <a:t/>
            </a:r>
            <a:br>
              <a:rPr lang="en-GB"/>
            </a:br>
            <a:r>
              <a:rPr lang="en-GB"/>
              <a:t>MSESC:</a:t>
            </a:r>
            <a:r>
              <a:rPr lang="en-GB"/>
              <a:t>	</a:t>
            </a:r>
            <a:r>
              <a:rPr lang="en-GB" b="1" smtClean="0"/>
              <a:t>1.3 </a:t>
            </a:r>
            <a:r>
              <a:rPr lang="en-GB" b="1"/>
              <a:t>mrad</a:t>
            </a:r>
            <a:r>
              <a:rPr lang="en-GB" b="1"/>
              <a:t>, </a:t>
            </a:r>
            <a:r>
              <a:rPr lang="en-GB" b="1" smtClean="0"/>
              <a:t>220 </a:t>
            </a:r>
            <a:r>
              <a:rPr lang="en-GB" b="1"/>
              <a:t>T.m</a:t>
            </a:r>
          </a:p>
          <a:p>
            <a:pPr>
              <a:tabLst>
                <a:tab pos="1077913" algn="l"/>
              </a:tabLst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747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Optics with SC septum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1800" smtClean="0"/>
          </a:p>
          <a:p>
            <a:endParaRPr lang="en-GB" sz="1800"/>
          </a:p>
          <a:p>
            <a:r>
              <a:rPr lang="en-GB" sz="2000" smtClean="0"/>
              <a:t>Quadrupole </a:t>
            </a:r>
            <a:r>
              <a:rPr lang="en-GB" sz="2000" smtClean="0"/>
              <a:t>strength</a:t>
            </a:r>
            <a:br>
              <a:rPr lang="en-GB" sz="2000" smtClean="0"/>
            </a:br>
            <a:r>
              <a:rPr lang="en-GB" sz="2000" smtClean="0"/>
              <a:t> (from left to right)</a:t>
            </a:r>
          </a:p>
          <a:p>
            <a:pPr lvl="1"/>
            <a:r>
              <a:rPr lang="en-GB" sz="1600" smtClean="0"/>
              <a:t>668 T/m (foresee two units)</a:t>
            </a:r>
          </a:p>
          <a:p>
            <a:pPr lvl="1"/>
            <a:r>
              <a:rPr lang="en-GB" sz="1600" smtClean="0"/>
              <a:t>534 T/m (foresee two units)</a:t>
            </a:r>
          </a:p>
          <a:p>
            <a:pPr lvl="1"/>
            <a:r>
              <a:rPr lang="en-GB" sz="1600" smtClean="0"/>
              <a:t>285 T/m</a:t>
            </a:r>
          </a:p>
          <a:p>
            <a:pPr lvl="1"/>
            <a:r>
              <a:rPr lang="en-GB" sz="1600" smtClean="0"/>
              <a:t>105 T/m (enlarged aperture)</a:t>
            </a:r>
            <a:endParaRPr lang="en-GB" sz="1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5FC7-6A23-4658-974D-0CA5B13B3D12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8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4112" y="1628800"/>
            <a:ext cx="5284392" cy="5014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6670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mtClean="0"/>
              <a:t>Extraction trajectory for SC septum option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D5FC7-6A23-4658-974D-0CA5B13B3D12}" type="datetime1">
              <a:rPr lang="en-US" smtClean="0"/>
              <a:t>2/19/2015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FCC insertion magnets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BC93B-E5BD-4CD7-B22C-17CB84516ABB}" type="slidenum">
              <a:rPr lang="en-GB" smtClean="0"/>
              <a:t>9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13820"/>
            <a:ext cx="4752528" cy="410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229600" cy="1617423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6228184" y="2636912"/>
            <a:ext cx="50405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652120" y="375126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270 mm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633014" y="393593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400 mm</a:t>
            </a:r>
            <a:endParaRPr lang="en-GB"/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H="1" flipV="1">
            <a:off x="7740352" y="2780928"/>
            <a:ext cx="432722" cy="11550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3635896" y="2888899"/>
            <a:ext cx="432048" cy="1480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851920" y="2677924"/>
            <a:ext cx="45719" cy="20322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4608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2763</TotalTime>
  <Words>213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Clarity</vt:lpstr>
      <vt:lpstr>FCC layout</vt:lpstr>
      <vt:lpstr>Conventional dump design</vt:lpstr>
      <vt:lpstr>Required insertion magnets</vt:lpstr>
      <vt:lpstr>MQY like enlarged aperture quadrupole</vt:lpstr>
      <vt:lpstr>Triple chamber quadrupole?</vt:lpstr>
      <vt:lpstr>Triple chamber quad + SC septum</vt:lpstr>
      <vt:lpstr>Triple chamber – 250 mm </vt:lpstr>
      <vt:lpstr>Optics with SC septum</vt:lpstr>
      <vt:lpstr>Extraction trajectory for SC septum option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wbartman</dc:creator>
  <cp:lastModifiedBy>wbartman</cp:lastModifiedBy>
  <cp:revision>25</cp:revision>
  <cp:lastPrinted>2015-02-18T09:40:45Z</cp:lastPrinted>
  <dcterms:created xsi:type="dcterms:W3CDTF">2015-02-17T12:23:54Z</dcterms:created>
  <dcterms:modified xsi:type="dcterms:W3CDTF">2015-02-19T13:25:36Z</dcterms:modified>
</cp:coreProperties>
</file>