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embeddings/oleObject2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05" r:id="rId2"/>
    <p:sldMasterId id="2147483717" r:id="rId3"/>
    <p:sldMasterId id="2147483729" r:id="rId4"/>
    <p:sldMasterId id="2147483741" r:id="rId5"/>
    <p:sldMasterId id="2147483753" r:id="rId6"/>
  </p:sldMasterIdLst>
  <p:notesMasterIdLst>
    <p:notesMasterId r:id="rId62"/>
  </p:notesMasterIdLst>
  <p:sldIdLst>
    <p:sldId id="256" r:id="rId7"/>
    <p:sldId id="482" r:id="rId8"/>
    <p:sldId id="484" r:id="rId9"/>
    <p:sldId id="504" r:id="rId10"/>
    <p:sldId id="527" r:id="rId11"/>
    <p:sldId id="487" r:id="rId12"/>
    <p:sldId id="343" r:id="rId13"/>
    <p:sldId id="528" r:id="rId14"/>
    <p:sldId id="488" r:id="rId15"/>
    <p:sldId id="539" r:id="rId16"/>
    <p:sldId id="554" r:id="rId17"/>
    <p:sldId id="577" r:id="rId18"/>
    <p:sldId id="576" r:id="rId19"/>
    <p:sldId id="489" r:id="rId20"/>
    <p:sldId id="490" r:id="rId21"/>
    <p:sldId id="522" r:id="rId22"/>
    <p:sldId id="530" r:id="rId23"/>
    <p:sldId id="534" r:id="rId24"/>
    <p:sldId id="524" r:id="rId25"/>
    <p:sldId id="349" r:id="rId26"/>
    <p:sldId id="566" r:id="rId27"/>
    <p:sldId id="567" r:id="rId28"/>
    <p:sldId id="568" r:id="rId29"/>
    <p:sldId id="569" r:id="rId30"/>
    <p:sldId id="570" r:id="rId31"/>
    <p:sldId id="571" r:id="rId32"/>
    <p:sldId id="572" r:id="rId33"/>
    <p:sldId id="531" r:id="rId34"/>
    <p:sldId id="533" r:id="rId35"/>
    <p:sldId id="517" r:id="rId36"/>
    <p:sldId id="550" r:id="rId37"/>
    <p:sldId id="551" r:id="rId38"/>
    <p:sldId id="540" r:id="rId39"/>
    <p:sldId id="541" r:id="rId40"/>
    <p:sldId id="542" r:id="rId41"/>
    <p:sldId id="543" r:id="rId42"/>
    <p:sldId id="544" r:id="rId43"/>
    <p:sldId id="545" r:id="rId44"/>
    <p:sldId id="548" r:id="rId45"/>
    <p:sldId id="573" r:id="rId46"/>
    <p:sldId id="493" r:id="rId47"/>
    <p:sldId id="322" r:id="rId48"/>
    <p:sldId id="536" r:id="rId49"/>
    <p:sldId id="494" r:id="rId50"/>
    <p:sldId id="502" r:id="rId51"/>
    <p:sldId id="525" r:id="rId52"/>
    <p:sldId id="537" r:id="rId53"/>
    <p:sldId id="526" r:id="rId54"/>
    <p:sldId id="359" r:id="rId55"/>
    <p:sldId id="368" r:id="rId56"/>
    <p:sldId id="369" r:id="rId57"/>
    <p:sldId id="580" r:id="rId58"/>
    <p:sldId id="409" r:id="rId59"/>
    <p:sldId id="518" r:id="rId60"/>
    <p:sldId id="538" r:id="rId6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4A434A"/>
    <a:srgbClr val="B58D6D"/>
    <a:srgbClr val="BEFFED"/>
    <a:srgbClr val="D9FFE9"/>
    <a:srgbClr val="60FFC8"/>
    <a:srgbClr val="FFCD12"/>
    <a:srgbClr val="24FF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31" autoAdjust="0"/>
    <p:restoredTop sz="93485" autoAdjust="0"/>
  </p:normalViewPr>
  <p:slideViewPr>
    <p:cSldViewPr snapToGrid="0" snapToObjects="1">
      <p:cViewPr varScale="1">
        <p:scale>
          <a:sx n="122" d="100"/>
          <a:sy n="122" d="100"/>
        </p:scale>
        <p:origin x="-4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63" Type="http://schemas.openxmlformats.org/officeDocument/2006/relationships/printerSettings" Target="printerSettings/printerSettings1.bin"/><Relationship Id="rId64" Type="http://schemas.openxmlformats.org/officeDocument/2006/relationships/presProps" Target="presProps.xml"/><Relationship Id="rId65" Type="http://schemas.openxmlformats.org/officeDocument/2006/relationships/viewProps" Target="viewProps.xml"/><Relationship Id="rId66" Type="http://schemas.openxmlformats.org/officeDocument/2006/relationships/theme" Target="theme/theme1.xml"/><Relationship Id="rId67" Type="http://schemas.openxmlformats.org/officeDocument/2006/relationships/tableStyles" Target="tableStyles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<Relationship Id="rId57" Type="http://schemas.openxmlformats.org/officeDocument/2006/relationships/slide" Target="slides/slide51.xml"/><Relationship Id="rId58" Type="http://schemas.openxmlformats.org/officeDocument/2006/relationships/slide" Target="slides/slide52.xml"/><Relationship Id="rId59" Type="http://schemas.openxmlformats.org/officeDocument/2006/relationships/slide" Target="slides/slide5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60" Type="http://schemas.openxmlformats.org/officeDocument/2006/relationships/slide" Target="slides/slide54.xml"/><Relationship Id="rId61" Type="http://schemas.openxmlformats.org/officeDocument/2006/relationships/slide" Target="slides/slide55.xml"/><Relationship Id="rId62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9110C-C515-3547-8BC0-16D148062F87}" type="datetimeFigureOut">
              <a:rPr lang="en-US" smtClean="0"/>
              <a:t>09/03/15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468CA-ADE5-4D44-B3D3-ECDA3AAEFA81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96187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Conservación de energía momento: como si se</a:t>
            </a:r>
            <a:r>
              <a:rPr lang="es-ES_tradnl" baseline="0" dirty="0" smtClean="0"/>
              <a:t> tratara de una partida de billar…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0458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Conservación de energía momento: como si se</a:t>
            </a:r>
            <a:r>
              <a:rPr lang="es-ES_tradnl" baseline="0" dirty="0" smtClean="0"/>
              <a:t> tratara de una partida de billar…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0458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Los fotones se</a:t>
            </a:r>
            <a:r>
              <a:rPr lang="es-ES_tradnl" baseline="0" dirty="0" smtClean="0"/>
              <a:t> detectan en un calorímetro, matriz de cristales especializados en detectar la luz.</a:t>
            </a:r>
          </a:p>
          <a:p>
            <a:r>
              <a:rPr lang="es-ES_tradnl" baseline="0" dirty="0" smtClean="0"/>
              <a:t>El tamaño de las señales es proporcional a la energía de los fotones.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30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4722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Los fotones se</a:t>
            </a:r>
            <a:r>
              <a:rPr lang="es-ES_tradnl" baseline="0" dirty="0" smtClean="0"/>
              <a:t> detectan en un calorímetro, matriz de cristales especializados en detectar la luz.</a:t>
            </a:r>
          </a:p>
          <a:p>
            <a:r>
              <a:rPr lang="es-ES_tradnl" baseline="0" dirty="0" smtClean="0"/>
              <a:t>El tamaño de las señales es proporcional a la energía de los fotones.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4722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Los fotones se</a:t>
            </a:r>
            <a:r>
              <a:rPr lang="es-ES_tradnl" baseline="0" dirty="0" smtClean="0"/>
              <a:t> detectan en un calorímetro, matriz de cristales especializados en detectar la luz.</a:t>
            </a:r>
          </a:p>
          <a:p>
            <a:r>
              <a:rPr lang="es-ES_tradnl" baseline="0" dirty="0" smtClean="0"/>
              <a:t>El tamaño de las señales es proporcional a la energía de los fotones.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4722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Los fotones se</a:t>
            </a:r>
            <a:r>
              <a:rPr lang="es-ES_tradnl" baseline="0" dirty="0" smtClean="0"/>
              <a:t> detectan en un calorímetro, matriz de cristales especializados en detectar la luz.</a:t>
            </a:r>
          </a:p>
          <a:p>
            <a:r>
              <a:rPr lang="es-ES_tradnl" baseline="0" dirty="0" smtClean="0"/>
              <a:t>El tamaño de las señales es proporcional a la energía de los fotones.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52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4722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sz="1200" dirty="0" smtClean="0"/>
              <a:t>La física de partículas, en su </a:t>
            </a:r>
            <a:r>
              <a:rPr lang="es-ES_tradnl" sz="1200" dirty="0" smtClean="0">
                <a:solidFill>
                  <a:srgbClr val="FF0000"/>
                </a:solidFill>
              </a:rPr>
              <a:t>búsqueda de respuestas a preguntas fundamentales</a:t>
            </a:r>
            <a:r>
              <a:rPr lang="es-ES_tradnl" sz="1200" dirty="0" smtClean="0"/>
              <a:t>, ha proporcionado a la sociedad herramientas que han cambiado su forma forma de vivir y mejorado significativamente su calidad de vida.</a:t>
            </a:r>
          </a:p>
          <a:p>
            <a:pPr marL="0" indent="0">
              <a:buNone/>
            </a:pPr>
            <a:endParaRPr lang="es-ES_tradnl" sz="800" dirty="0" smtClean="0"/>
          </a:p>
          <a:p>
            <a:pPr marL="0" indent="0">
              <a:buNone/>
            </a:pPr>
            <a:r>
              <a:rPr lang="es-ES_tradnl" sz="1200" dirty="0" smtClean="0"/>
              <a:t>Algunos ejemplos de ello son la </a:t>
            </a:r>
            <a:r>
              <a:rPr lang="es-ES_tradnl" sz="1200" dirty="0" smtClean="0">
                <a:solidFill>
                  <a:srgbClr val="3366FF"/>
                </a:solidFill>
              </a:rPr>
              <a:t>WWW (CERN, 1990)</a:t>
            </a:r>
            <a:r>
              <a:rPr lang="es-ES_tradnl" sz="1200" dirty="0" smtClean="0"/>
              <a:t>, así como el desarrollo de multitud de detectores y técnicas de procesado de información que ahora se aplican de forma rutinaria en medicina.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289AA-6A51-C148-A9B3-0E9C39D94E1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55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5686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09/03/15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41447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09/03/15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65846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09/03/15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11056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09008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45063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5263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0469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99280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68544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13886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8597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09/03/15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153690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12724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52276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22887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8733A-445D-CC44-85EC-AE010009236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30333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11E0-5206-2C42-AD36-EC3E96B49FC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68362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FFD9-C84C-E441-9377-20CDCA93614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97625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D47-B2D2-A04C-991A-EAA4FF2B128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47997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7493-C804-1145-AB4F-E8E69892E0C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94201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53B1-491F-A740-891E-3AF1617669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49403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9305-0DA3-C949-B64D-5AD014EFBBA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6326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09/03/15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159845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7E31-564A-3E4E-B373-F77A08D572D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755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FEB5-ABFE-7F4E-924C-E5350F07198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36240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52815-3B6D-6747-BC3A-3C61E57D7E2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85958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C25DE-77E8-E347-BE3E-2A37F687C9D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36496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38708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83474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92559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69613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775828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1059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09/03/15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315363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8053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58733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22345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42698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143916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8733A-445D-CC44-85EC-AE010009236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9305064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A11E0-5206-2C42-AD36-EC3E96B49FC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12937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3FFD9-C84C-E441-9377-20CDCA93614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44151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72D47-B2D2-A04C-991A-EAA4FF2B128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72238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D7493-C804-1145-AB4F-E8E69892E0C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4117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09/03/15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5591637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553B1-491F-A740-891E-3AF16176693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830649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69305-0DA3-C949-B64D-5AD014EFBBA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997796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27E31-564A-3E4E-B373-F77A08D572D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624274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FEB5-ABFE-7F4E-924C-E5350F07198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10151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52815-3B6D-6747-BC3A-3C61E57D7E29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485895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C25DE-77E8-E347-BE3E-2A37F687C9D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52A58-57DE-C048-9031-3A975B7E74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152941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452841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54764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044202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3017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09/03/15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685759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28224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459390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937366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62316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881790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479355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2373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09/03/15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54554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09/03/15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47834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2BED4-C839-6E47-A29D-30C4F9ECFEFD}" type="datetimeFigureOut">
              <a:rPr lang="en-US" smtClean="0"/>
              <a:t>09/03/15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14764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2.gif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2.gif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2BED4-C839-6E47-A29D-30C4F9ECFEFD}" type="datetimeFigureOut">
              <a:rPr lang="en-US" smtClean="0"/>
              <a:t>09/03/15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5F5E1-DAD4-B04E-97D6-88CFA9E2891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56827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3091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203AC-5477-A141-ABEC-9A91EFC919C2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#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314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2599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203AC-5477-A141-ABEC-9A91EFC919C2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#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118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2BED4-C839-6E47-A29D-30C4F9ECFEFD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09/03/15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5F5E1-DAD4-B04E-97D6-88CFA9E28918}" type="slidenum">
              <a:rPr lang="es-ES_tradnl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‹Nr.›</a:t>
            </a:fld>
            <a:endParaRPr lang="es-ES_tradnl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7078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9.jpe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52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53.jpeg"/><Relationship Id="rId3" Type="http://schemas.openxmlformats.org/officeDocument/2006/relationships/image" Target="../media/image54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55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5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image" Target="../media/image5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8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image" Target="../media/image5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9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1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jpeg"/><Relationship Id="rId3" Type="http://schemas.openxmlformats.org/officeDocument/2006/relationships/image" Target="../media/image6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4" Type="http://schemas.openxmlformats.org/officeDocument/2006/relationships/image" Target="../media/image65.jpeg"/><Relationship Id="rId5" Type="http://schemas.openxmlformats.org/officeDocument/2006/relationships/image" Target="../media/image66.jpeg"/><Relationship Id="rId6" Type="http://schemas.openxmlformats.org/officeDocument/2006/relationships/image" Target="../media/image67.jpeg"/><Relationship Id="rId7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4" Type="http://schemas.openxmlformats.org/officeDocument/2006/relationships/image" Target="../media/image65.jpeg"/><Relationship Id="rId5" Type="http://schemas.openxmlformats.org/officeDocument/2006/relationships/image" Target="../media/image66.jpeg"/><Relationship Id="rId6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4" Type="http://schemas.openxmlformats.org/officeDocument/2006/relationships/image" Target="../media/image64.jpeg"/><Relationship Id="rId5" Type="http://schemas.openxmlformats.org/officeDocument/2006/relationships/image" Target="../media/image65.jpeg"/><Relationship Id="rId6" Type="http://schemas.openxmlformats.org/officeDocument/2006/relationships/image" Target="../media/image66.jpeg"/><Relationship Id="rId7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9.jpeg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7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78.emf"/><Relationship Id="rId3" Type="http://schemas.openxmlformats.org/officeDocument/2006/relationships/image" Target="../media/image79.em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83.jpeg"/><Relationship Id="rId7" Type="http://schemas.openxmlformats.org/officeDocument/2006/relationships/image" Target="../media/image84.jpg"/><Relationship Id="rId8" Type="http://schemas.openxmlformats.org/officeDocument/2006/relationships/image" Target="../media/image85.jpg"/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-portada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8491"/>
            <a:ext cx="9144000" cy="642101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93053" y="5372618"/>
            <a:ext cx="35057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>
                <a:latin typeface="Chalkduster"/>
                <a:cs typeface="Chalkduster"/>
              </a:rPr>
              <a:t>Detectores</a:t>
            </a:r>
            <a:r>
              <a:rPr lang="en-US" sz="3200" dirty="0" smtClean="0">
                <a:latin typeface="Chalkduster"/>
                <a:cs typeface="Chalkduster"/>
              </a:rPr>
              <a:t> de </a:t>
            </a:r>
            <a:r>
              <a:rPr lang="en-US" sz="3200" dirty="0" err="1" smtClean="0">
                <a:latin typeface="Chalkduster"/>
                <a:cs typeface="Chalkduster"/>
              </a:rPr>
              <a:t>partículas</a:t>
            </a:r>
            <a:endParaRPr lang="en-US" sz="3200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187264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24887" y="262213"/>
            <a:ext cx="5294226" cy="4900640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51137" y="5481682"/>
            <a:ext cx="4841726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charset="0"/>
              <a:buNone/>
            </a:pPr>
            <a:r>
              <a:rPr lang="en-US" dirty="0" smtClean="0"/>
              <a:t>La </a:t>
            </a:r>
            <a:r>
              <a:rPr lang="en-US" dirty="0" err="1" smtClean="0"/>
              <a:t>energía</a:t>
            </a:r>
            <a:r>
              <a:rPr lang="en-US" dirty="0" smtClean="0"/>
              <a:t> </a:t>
            </a:r>
            <a:r>
              <a:rPr lang="en-US" dirty="0" err="1" smtClean="0"/>
              <a:t>perdida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unidad</a:t>
            </a:r>
            <a:r>
              <a:rPr lang="en-US" dirty="0" smtClean="0"/>
              <a:t> de </a:t>
            </a:r>
            <a:r>
              <a:rPr lang="en-US" dirty="0" err="1" smtClean="0"/>
              <a:t>distancia</a:t>
            </a:r>
            <a:r>
              <a:rPr lang="en-US" dirty="0" smtClean="0"/>
              <a:t> </a:t>
            </a:r>
            <a:r>
              <a:rPr lang="en-US" dirty="0" err="1" smtClean="0"/>
              <a:t>recorrida</a:t>
            </a:r>
            <a:r>
              <a:rPr lang="en-US" dirty="0" smtClean="0"/>
              <a:t> </a:t>
            </a:r>
            <a:r>
              <a:rPr lang="en-US" dirty="0" err="1" smtClean="0"/>
              <a:t>depende</a:t>
            </a:r>
            <a:r>
              <a:rPr lang="en-US" dirty="0" smtClean="0"/>
              <a:t> del </a:t>
            </a:r>
            <a:r>
              <a:rPr lang="en-US" dirty="0" err="1" smtClean="0"/>
              <a:t>cociente</a:t>
            </a:r>
            <a:r>
              <a:rPr lang="en-US" dirty="0" smtClean="0"/>
              <a:t> p/M (β</a:t>
            </a:r>
            <a:r>
              <a:rPr lang="en-US" dirty="0" smtClean="0">
                <a:latin typeface="Symbol" charset="0"/>
              </a:rPr>
              <a:t>g </a:t>
            </a:r>
            <a:r>
              <a:rPr lang="en-US" dirty="0" smtClean="0"/>
              <a:t>= </a:t>
            </a:r>
            <a:r>
              <a:rPr lang="en-US" i="1" dirty="0" smtClean="0"/>
              <a:t>p/</a:t>
            </a:r>
            <a:r>
              <a:rPr lang="en-US" i="1" dirty="0" err="1" smtClean="0"/>
              <a:t>Mc</a:t>
            </a:r>
            <a:r>
              <a:rPr lang="en-US" dirty="0" smtClean="0"/>
              <a:t>), lo </a:t>
            </a:r>
            <a:r>
              <a:rPr lang="en-US" dirty="0" err="1" smtClean="0"/>
              <a:t>que</a:t>
            </a:r>
            <a:r>
              <a:rPr lang="en-US" dirty="0" smtClean="0"/>
              <a:t> se </a:t>
            </a:r>
            <a:r>
              <a:rPr lang="en-US" dirty="0" err="1" smtClean="0"/>
              <a:t>utiliza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identificar</a:t>
            </a:r>
            <a:r>
              <a:rPr lang="en-US" dirty="0" smtClean="0"/>
              <a:t> </a:t>
            </a:r>
            <a:r>
              <a:rPr lang="en-US" dirty="0" err="1" smtClean="0"/>
              <a:t>partículas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817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PicBrag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7139" y="249677"/>
            <a:ext cx="4727060" cy="303941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1" name="CuadroTexto 10"/>
          <p:cNvSpPr txBox="1"/>
          <p:nvPr/>
        </p:nvSpPr>
        <p:spPr>
          <a:xfrm>
            <a:off x="70113" y="130272"/>
            <a:ext cx="4087361" cy="3170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u="sng" dirty="0" smtClean="0">
                <a:solidFill>
                  <a:srgbClr val="FDEADA"/>
                </a:solidFill>
                <a:latin typeface="Chalkduster"/>
                <a:cs typeface="Chalkduster"/>
              </a:rPr>
              <a:t>Terapia con hadrones</a:t>
            </a:r>
          </a:p>
          <a:p>
            <a:endParaRPr lang="es-ES" sz="2200" dirty="0">
              <a:solidFill>
                <a:schemeClr val="bg1"/>
              </a:solidFill>
              <a:latin typeface="Chalkduster"/>
              <a:cs typeface="Chalkduster"/>
            </a:endParaRPr>
          </a:p>
          <a:p>
            <a:endParaRPr lang="es-ES" sz="2200" dirty="0" smtClean="0">
              <a:solidFill>
                <a:schemeClr val="bg1"/>
              </a:solidFill>
              <a:latin typeface="Chalkduster"/>
              <a:cs typeface="Chalkduster"/>
            </a:endParaRPr>
          </a:p>
          <a:p>
            <a:r>
              <a:rPr lang="es-ES" sz="2200" dirty="0" smtClean="0">
                <a:solidFill>
                  <a:schemeClr val="bg1"/>
                </a:solidFill>
                <a:latin typeface="Chalkduster"/>
                <a:cs typeface="Chalkduster"/>
              </a:rPr>
              <a:t>Los protones depositan toda su energía después de atravesar una cierta cantidad de materia (agua) en el llamado</a:t>
            </a:r>
            <a:r>
              <a:rPr lang="es-ES" sz="2200" dirty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s-ES" sz="2200" dirty="0" smtClean="0">
                <a:solidFill>
                  <a:srgbClr val="FFCD12"/>
                </a:solidFill>
                <a:latin typeface="Chalkduster"/>
                <a:cs typeface="Chalkduster"/>
              </a:rPr>
              <a:t>pico de </a:t>
            </a:r>
            <a:r>
              <a:rPr lang="es-ES" sz="2200" dirty="0" err="1" smtClean="0">
                <a:solidFill>
                  <a:srgbClr val="FFCD12"/>
                </a:solidFill>
                <a:latin typeface="Chalkduster"/>
                <a:cs typeface="Chalkduster"/>
              </a:rPr>
              <a:t>Bragg</a:t>
            </a:r>
            <a:r>
              <a:rPr lang="es-ES" sz="2200" dirty="0" smtClean="0">
                <a:solidFill>
                  <a:schemeClr val="bg1"/>
                </a:solidFill>
                <a:latin typeface="Chalkduster"/>
                <a:cs typeface="Chalkduster"/>
              </a:rPr>
              <a:t>.</a:t>
            </a:r>
            <a:endParaRPr lang="es-ES" sz="2200" dirty="0">
              <a:solidFill>
                <a:schemeClr val="bg1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449585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R_235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65" y="3887794"/>
            <a:ext cx="4157474" cy="2507269"/>
          </a:xfrm>
          <a:prstGeom prst="rect">
            <a:avLst/>
          </a:prstGeom>
        </p:spPr>
      </p:pic>
      <p:pic>
        <p:nvPicPr>
          <p:cNvPr id="3" name="Imagen 2" descr="PicBragg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7139" y="249677"/>
            <a:ext cx="4727060" cy="303941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1" name="CuadroTexto 10"/>
          <p:cNvSpPr txBox="1"/>
          <p:nvPr/>
        </p:nvSpPr>
        <p:spPr>
          <a:xfrm>
            <a:off x="70113" y="130272"/>
            <a:ext cx="4087361" cy="3170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u="sng" dirty="0" smtClean="0">
                <a:solidFill>
                  <a:srgbClr val="FDEADA"/>
                </a:solidFill>
                <a:latin typeface="Chalkduster"/>
                <a:cs typeface="Chalkduster"/>
              </a:rPr>
              <a:t>Terapia con hadrones</a:t>
            </a:r>
          </a:p>
          <a:p>
            <a:endParaRPr lang="es-ES" sz="2200" dirty="0">
              <a:solidFill>
                <a:schemeClr val="bg1"/>
              </a:solidFill>
              <a:latin typeface="Chalkduster"/>
              <a:cs typeface="Chalkduster"/>
            </a:endParaRPr>
          </a:p>
          <a:p>
            <a:endParaRPr lang="es-ES" sz="2200" dirty="0" smtClean="0">
              <a:solidFill>
                <a:schemeClr val="bg1"/>
              </a:solidFill>
              <a:latin typeface="Chalkduster"/>
              <a:cs typeface="Chalkduster"/>
            </a:endParaRPr>
          </a:p>
          <a:p>
            <a:r>
              <a:rPr lang="es-ES" sz="2200" dirty="0" smtClean="0">
                <a:solidFill>
                  <a:schemeClr val="bg1"/>
                </a:solidFill>
                <a:latin typeface="Chalkduster"/>
                <a:cs typeface="Chalkduster"/>
              </a:rPr>
              <a:t>Los protones depositan toda su energía después de atravesar una cierta cantidad de materia (agua) en el llamado</a:t>
            </a:r>
            <a:r>
              <a:rPr lang="es-ES" sz="2200" dirty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s-ES" sz="2200" dirty="0" smtClean="0">
                <a:solidFill>
                  <a:srgbClr val="FFCD12"/>
                </a:solidFill>
                <a:latin typeface="Chalkduster"/>
                <a:cs typeface="Chalkduster"/>
              </a:rPr>
              <a:t>pico de </a:t>
            </a:r>
            <a:r>
              <a:rPr lang="es-ES" sz="2200" dirty="0" err="1" smtClean="0">
                <a:solidFill>
                  <a:srgbClr val="FFCD12"/>
                </a:solidFill>
                <a:latin typeface="Chalkduster"/>
                <a:cs typeface="Chalkduster"/>
              </a:rPr>
              <a:t>Bragg</a:t>
            </a:r>
            <a:r>
              <a:rPr lang="es-ES" sz="2200" dirty="0" smtClean="0">
                <a:solidFill>
                  <a:schemeClr val="bg1"/>
                </a:solidFill>
                <a:latin typeface="Chalkduster"/>
                <a:cs typeface="Chalkduster"/>
              </a:rPr>
              <a:t>.</a:t>
            </a:r>
            <a:endParaRPr lang="es-ES" sz="2200" dirty="0">
              <a:solidFill>
                <a:schemeClr val="bg1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609734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R_235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65" y="3887794"/>
            <a:ext cx="4157474" cy="2507269"/>
          </a:xfrm>
          <a:prstGeom prst="rect">
            <a:avLst/>
          </a:prstGeom>
        </p:spPr>
      </p:pic>
      <p:pic>
        <p:nvPicPr>
          <p:cNvPr id="3" name="Imagen 2" descr="PicBragg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7139" y="249677"/>
            <a:ext cx="4727060" cy="303941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1" name="CuadroTexto 10"/>
          <p:cNvSpPr txBox="1"/>
          <p:nvPr/>
        </p:nvSpPr>
        <p:spPr>
          <a:xfrm>
            <a:off x="70113" y="130272"/>
            <a:ext cx="4087361" cy="3170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u="sng" dirty="0" smtClean="0">
                <a:solidFill>
                  <a:srgbClr val="FDEADA"/>
                </a:solidFill>
                <a:latin typeface="Chalkduster"/>
                <a:cs typeface="Chalkduster"/>
              </a:rPr>
              <a:t>Terapia con hadrones</a:t>
            </a:r>
          </a:p>
          <a:p>
            <a:endParaRPr lang="es-ES" sz="2200" dirty="0">
              <a:solidFill>
                <a:schemeClr val="bg1"/>
              </a:solidFill>
              <a:latin typeface="Chalkduster"/>
              <a:cs typeface="Chalkduster"/>
            </a:endParaRPr>
          </a:p>
          <a:p>
            <a:endParaRPr lang="es-ES" sz="2200" dirty="0" smtClean="0">
              <a:solidFill>
                <a:schemeClr val="bg1"/>
              </a:solidFill>
              <a:latin typeface="Chalkduster"/>
              <a:cs typeface="Chalkduster"/>
            </a:endParaRPr>
          </a:p>
          <a:p>
            <a:r>
              <a:rPr lang="es-ES" sz="2200" dirty="0" smtClean="0">
                <a:solidFill>
                  <a:schemeClr val="bg1"/>
                </a:solidFill>
                <a:latin typeface="Chalkduster"/>
                <a:cs typeface="Chalkduster"/>
              </a:rPr>
              <a:t>Los protones depositan toda su energía después de atravesar una cierta cantidad de materia (agua) en el llamado</a:t>
            </a:r>
            <a:r>
              <a:rPr lang="es-ES" sz="2200" dirty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s-ES" sz="2200" dirty="0" smtClean="0">
                <a:solidFill>
                  <a:srgbClr val="FFCD12"/>
                </a:solidFill>
                <a:latin typeface="Chalkduster"/>
                <a:cs typeface="Chalkduster"/>
              </a:rPr>
              <a:t>pico de </a:t>
            </a:r>
            <a:r>
              <a:rPr lang="es-ES" sz="2200" dirty="0" err="1" smtClean="0">
                <a:solidFill>
                  <a:srgbClr val="FFCD12"/>
                </a:solidFill>
                <a:latin typeface="Chalkduster"/>
                <a:cs typeface="Chalkduster"/>
              </a:rPr>
              <a:t>Bragg</a:t>
            </a:r>
            <a:r>
              <a:rPr lang="es-ES" sz="2200" dirty="0" smtClean="0">
                <a:solidFill>
                  <a:schemeClr val="bg1"/>
                </a:solidFill>
                <a:latin typeface="Chalkduster"/>
                <a:cs typeface="Chalkduster"/>
              </a:rPr>
              <a:t>.</a:t>
            </a:r>
            <a:endParaRPr lang="es-ES" sz="2200" dirty="0">
              <a:solidFill>
                <a:schemeClr val="bg1"/>
              </a:solidFill>
              <a:latin typeface="Chalkduster"/>
              <a:cs typeface="Chalkduster"/>
            </a:endParaRPr>
          </a:p>
        </p:txBody>
      </p:sp>
      <p:pic>
        <p:nvPicPr>
          <p:cNvPr id="12" name="Imagen 11" descr="SOB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7139" y="3464352"/>
            <a:ext cx="4727060" cy="3173345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362821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4579"/>
            <a:ext cx="9144000" cy="636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750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4579"/>
            <a:ext cx="9144000" cy="636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921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165"/>
            <a:ext cx="6328478" cy="985799"/>
          </a:xfrm>
        </p:spPr>
        <p:txBody>
          <a:bodyPr/>
          <a:lstStyle/>
          <a:p>
            <a:r>
              <a:rPr lang="en-US" dirty="0" smtClean="0">
                <a:latin typeface="Chalkduster"/>
                <a:cs typeface="Chalkduster"/>
              </a:rPr>
              <a:t>detector de </a:t>
            </a:r>
            <a:r>
              <a:rPr lang="en-US" dirty="0" err="1" smtClean="0">
                <a:latin typeface="Chalkduster"/>
                <a:cs typeface="Chalkduster"/>
              </a:rPr>
              <a:t>trazas</a:t>
            </a:r>
            <a:endParaRPr lang="en-US" dirty="0">
              <a:latin typeface="Chalkduster"/>
              <a:cs typeface="Chalkduster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38809" y="1311116"/>
            <a:ext cx="3571303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TPC del </a:t>
            </a:r>
            <a:r>
              <a:rPr lang="en-US" dirty="0" err="1" smtClean="0">
                <a:solidFill>
                  <a:srgbClr val="FF0000"/>
                </a:solidFill>
                <a:latin typeface="Chalkduster"/>
                <a:cs typeface="Chalkduster"/>
              </a:rPr>
              <a:t>experimento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 ALEPH del </a:t>
            </a:r>
            <a:r>
              <a:rPr lang="en-US" dirty="0" err="1" smtClean="0">
                <a:solidFill>
                  <a:srgbClr val="FF0000"/>
                </a:solidFill>
                <a:latin typeface="Chalkduster"/>
                <a:cs typeface="Chalkduster"/>
              </a:rPr>
              <a:t>acelerador</a:t>
            </a:r>
            <a:r>
              <a:rPr lang="en-US" dirty="0" smtClean="0">
                <a:solidFill>
                  <a:srgbClr val="FF0000"/>
                </a:solidFill>
                <a:latin typeface="Chalkduster"/>
                <a:cs typeface="Chalkduster"/>
              </a:rPr>
              <a:t> LEP (CERN).</a:t>
            </a:r>
          </a:p>
          <a:p>
            <a:endParaRPr lang="en-US" dirty="0">
              <a:solidFill>
                <a:srgbClr val="FF0000"/>
              </a:solidFill>
              <a:latin typeface="Chalkduster"/>
              <a:cs typeface="Chalkduster"/>
            </a:endParaRPr>
          </a:p>
          <a:p>
            <a:r>
              <a:rPr lang="en-US" dirty="0" smtClean="0">
                <a:latin typeface="Chalkduster"/>
                <a:cs typeface="Chalkduster"/>
              </a:rPr>
              <a:t>Detector </a:t>
            </a:r>
            <a:r>
              <a:rPr lang="en-US" dirty="0" err="1" smtClean="0">
                <a:latin typeface="Chalkduster"/>
                <a:cs typeface="Chalkduster"/>
              </a:rPr>
              <a:t>gaseoso</a:t>
            </a:r>
            <a:r>
              <a:rPr lang="en-US" dirty="0" smtClean="0">
                <a:latin typeface="Chalkduster"/>
                <a:cs typeface="Chalkduster"/>
              </a:rPr>
              <a:t>:</a:t>
            </a:r>
          </a:p>
          <a:p>
            <a:endParaRPr lang="en-US" dirty="0">
              <a:latin typeface="Chalkduster"/>
              <a:cs typeface="Chalkduster"/>
            </a:endParaRPr>
          </a:p>
          <a:p>
            <a:r>
              <a:rPr lang="en-US" dirty="0" smtClean="0">
                <a:latin typeface="Chalkduster"/>
                <a:cs typeface="Chalkduster"/>
              </a:rPr>
              <a:t>la </a:t>
            </a:r>
            <a:r>
              <a:rPr lang="en-US" dirty="0" err="1" smtClean="0">
                <a:latin typeface="Chalkduster"/>
                <a:cs typeface="Chalkduster"/>
              </a:rPr>
              <a:t>ionización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producida</a:t>
            </a:r>
            <a:r>
              <a:rPr lang="en-US" dirty="0" smtClean="0">
                <a:latin typeface="Chalkduster"/>
                <a:cs typeface="Chalkduster"/>
              </a:rPr>
              <a:t> en el gas </a:t>
            </a:r>
            <a:r>
              <a:rPr lang="en-US" dirty="0" err="1" smtClean="0">
                <a:latin typeface="Chalkduster"/>
                <a:cs typeface="Chalkduster"/>
              </a:rPr>
              <a:t>por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las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partículas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cargadas</a:t>
            </a:r>
            <a:r>
              <a:rPr lang="en-US" dirty="0" smtClean="0">
                <a:latin typeface="Chalkduster"/>
                <a:cs typeface="Chalkduster"/>
              </a:rPr>
              <a:t> produce </a:t>
            </a:r>
            <a:r>
              <a:rPr lang="en-US" dirty="0" err="1" smtClean="0">
                <a:latin typeface="Chalkduster"/>
                <a:cs typeface="Chalkduster"/>
              </a:rPr>
              <a:t>una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descarga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que</a:t>
            </a:r>
            <a:r>
              <a:rPr lang="en-US" dirty="0" smtClean="0">
                <a:latin typeface="Chalkduster"/>
                <a:cs typeface="Chalkduster"/>
              </a:rPr>
              <a:t> se </a:t>
            </a:r>
            <a:r>
              <a:rPr lang="en-US" dirty="0" err="1" smtClean="0">
                <a:latin typeface="Chalkduster"/>
                <a:cs typeface="Chalkduster"/>
              </a:rPr>
              <a:t>propaga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por</a:t>
            </a:r>
            <a:r>
              <a:rPr lang="en-US" dirty="0" smtClean="0">
                <a:latin typeface="Chalkduster"/>
                <a:cs typeface="Chalkduster"/>
              </a:rPr>
              <a:t> la </a:t>
            </a:r>
            <a:r>
              <a:rPr lang="en-US" dirty="0" err="1" smtClean="0">
                <a:latin typeface="Chalkduster"/>
                <a:cs typeface="Chalkduster"/>
              </a:rPr>
              <a:t>cámara</a:t>
            </a:r>
            <a:r>
              <a:rPr lang="en-US" dirty="0" smtClean="0">
                <a:latin typeface="Chalkduster"/>
                <a:cs typeface="Chalkduster"/>
              </a:rPr>
              <a:t> y </a:t>
            </a:r>
            <a:r>
              <a:rPr lang="en-US" dirty="0" err="1" smtClean="0">
                <a:latin typeface="Chalkduster"/>
                <a:cs typeface="Chalkduster"/>
              </a:rPr>
              <a:t>es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detectada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por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dispositivos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electrónicos</a:t>
            </a:r>
            <a:r>
              <a:rPr lang="en-US" dirty="0" smtClean="0">
                <a:latin typeface="Chalkduster"/>
                <a:cs typeface="Chalkduster"/>
              </a:rPr>
              <a:t>.</a:t>
            </a:r>
          </a:p>
          <a:p>
            <a:endParaRPr lang="en-US" dirty="0">
              <a:latin typeface="Chalkduster"/>
              <a:cs typeface="Chalkduster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Detector </a:t>
            </a: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muy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preciso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, </a:t>
            </a:r>
            <a:r>
              <a:rPr lang="en-US" dirty="0" err="1" smtClean="0">
                <a:solidFill>
                  <a:srgbClr val="0000FF"/>
                </a:solidFill>
                <a:latin typeface="Chalkduster"/>
                <a:cs typeface="Chalkduster"/>
              </a:rPr>
              <a:t>pero</a:t>
            </a:r>
            <a:r>
              <a:rPr lang="en-US" dirty="0" smtClean="0">
                <a:solidFill>
                  <a:srgbClr val="0000FF"/>
                </a:solidFill>
                <a:latin typeface="Chalkduster"/>
                <a:cs typeface="Chalkduster"/>
              </a:rPr>
              <a:t> lento.</a:t>
            </a:r>
            <a:endParaRPr lang="en-US" dirty="0">
              <a:solidFill>
                <a:srgbClr val="0000FF"/>
              </a:solidFill>
              <a:latin typeface="Chalkduster"/>
              <a:cs typeface="Chalkduster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3169666" y="6046261"/>
            <a:ext cx="6067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la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curvatura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es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inversamente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proporcional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 al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momento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 de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las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partículas</a:t>
            </a:r>
            <a:endParaRPr lang="en-US" dirty="0">
              <a:solidFill>
                <a:srgbClr val="008000"/>
              </a:solidFill>
              <a:latin typeface="Chalkduster"/>
              <a:cs typeface="Chalkduster"/>
            </a:endParaRPr>
          </a:p>
        </p:txBody>
      </p:sp>
      <p:grpSp>
        <p:nvGrpSpPr>
          <p:cNvPr id="25" name="Group 111"/>
          <p:cNvGrpSpPr>
            <a:grpSpLocks noChangeAspect="1"/>
          </p:cNvGrpSpPr>
          <p:nvPr/>
        </p:nvGrpSpPr>
        <p:grpSpPr>
          <a:xfrm>
            <a:off x="6983144" y="48018"/>
            <a:ext cx="2041950" cy="1647752"/>
            <a:chOff x="3691204" y="1574718"/>
            <a:chExt cx="3112597" cy="2511708"/>
          </a:xfrm>
        </p:grpSpPr>
        <p:sp>
          <p:nvSpPr>
            <p:cNvPr id="26" name="Line 8"/>
            <p:cNvSpPr>
              <a:spLocks noChangeShapeType="1"/>
            </p:cNvSpPr>
            <p:nvPr/>
          </p:nvSpPr>
          <p:spPr bwMode="auto">
            <a:xfrm flipH="1" flipV="1">
              <a:off x="3794582" y="2279937"/>
              <a:ext cx="2226581" cy="22894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 lIns="92075" tIns="46038" rIns="92075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3749451" y="2510630"/>
              <a:ext cx="3054350" cy="1333500"/>
            </a:xfrm>
            <a:prstGeom prst="rect">
              <a:avLst/>
            </a:prstGeom>
            <a:solidFill>
              <a:srgbClr val="FFFF8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5860826" y="3077368"/>
              <a:ext cx="249238" cy="158750"/>
            </a:xfrm>
            <a:custGeom>
              <a:avLst/>
              <a:gdLst>
                <a:gd name="T0" fmla="*/ 0 w 157"/>
                <a:gd name="T1" fmla="*/ 53 h 100"/>
                <a:gd name="T2" fmla="*/ 3 w 157"/>
                <a:gd name="T3" fmla="*/ 63 h 100"/>
                <a:gd name="T4" fmla="*/ 12 w 157"/>
                <a:gd name="T5" fmla="*/ 73 h 100"/>
                <a:gd name="T6" fmla="*/ 27 w 157"/>
                <a:gd name="T7" fmla="*/ 80 h 100"/>
                <a:gd name="T8" fmla="*/ 45 w 157"/>
                <a:gd name="T9" fmla="*/ 83 h 100"/>
                <a:gd name="T10" fmla="*/ 63 w 157"/>
                <a:gd name="T11" fmla="*/ 87 h 100"/>
                <a:gd name="T12" fmla="*/ 81 w 157"/>
                <a:gd name="T13" fmla="*/ 91 h 100"/>
                <a:gd name="T14" fmla="*/ 95 w 157"/>
                <a:gd name="T15" fmla="*/ 92 h 100"/>
                <a:gd name="T16" fmla="*/ 108 w 157"/>
                <a:gd name="T17" fmla="*/ 96 h 100"/>
                <a:gd name="T18" fmla="*/ 121 w 157"/>
                <a:gd name="T19" fmla="*/ 100 h 100"/>
                <a:gd name="T20" fmla="*/ 131 w 157"/>
                <a:gd name="T21" fmla="*/ 96 h 100"/>
                <a:gd name="T22" fmla="*/ 140 w 157"/>
                <a:gd name="T23" fmla="*/ 91 h 100"/>
                <a:gd name="T24" fmla="*/ 149 w 157"/>
                <a:gd name="T25" fmla="*/ 82 h 100"/>
                <a:gd name="T26" fmla="*/ 155 w 157"/>
                <a:gd name="T27" fmla="*/ 71 h 100"/>
                <a:gd name="T28" fmla="*/ 157 w 157"/>
                <a:gd name="T29" fmla="*/ 60 h 100"/>
                <a:gd name="T30" fmla="*/ 157 w 157"/>
                <a:gd name="T31" fmla="*/ 47 h 100"/>
                <a:gd name="T32" fmla="*/ 151 w 157"/>
                <a:gd name="T33" fmla="*/ 35 h 100"/>
                <a:gd name="T34" fmla="*/ 140 w 157"/>
                <a:gd name="T35" fmla="*/ 17 h 100"/>
                <a:gd name="T36" fmla="*/ 131 w 157"/>
                <a:gd name="T37" fmla="*/ 4 h 100"/>
                <a:gd name="T38" fmla="*/ 122 w 157"/>
                <a:gd name="T39" fmla="*/ 0 h 100"/>
                <a:gd name="T40" fmla="*/ 115 w 157"/>
                <a:gd name="T41" fmla="*/ 0 h 100"/>
                <a:gd name="T42" fmla="*/ 106 w 157"/>
                <a:gd name="T43" fmla="*/ 4 h 100"/>
                <a:gd name="T44" fmla="*/ 93 w 157"/>
                <a:gd name="T45" fmla="*/ 7 h 100"/>
                <a:gd name="T46" fmla="*/ 79 w 157"/>
                <a:gd name="T47" fmla="*/ 11 h 100"/>
                <a:gd name="T48" fmla="*/ 61 w 157"/>
                <a:gd name="T49" fmla="*/ 15 h 100"/>
                <a:gd name="T50" fmla="*/ 43 w 157"/>
                <a:gd name="T51" fmla="*/ 18 h 100"/>
                <a:gd name="T52" fmla="*/ 27 w 157"/>
                <a:gd name="T53" fmla="*/ 24 h 100"/>
                <a:gd name="T54" fmla="*/ 12 w 157"/>
                <a:gd name="T55" fmla="*/ 31 h 100"/>
                <a:gd name="T56" fmla="*/ 3 w 157"/>
                <a:gd name="T57" fmla="*/ 42 h 100"/>
                <a:gd name="T58" fmla="*/ 0 w 157"/>
                <a:gd name="T59" fmla="*/ 5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7" h="100">
                  <a:moveTo>
                    <a:pt x="0" y="53"/>
                  </a:moveTo>
                  <a:lnTo>
                    <a:pt x="3" y="63"/>
                  </a:lnTo>
                  <a:lnTo>
                    <a:pt x="12" y="73"/>
                  </a:lnTo>
                  <a:lnTo>
                    <a:pt x="27" y="80"/>
                  </a:lnTo>
                  <a:lnTo>
                    <a:pt x="45" y="83"/>
                  </a:lnTo>
                  <a:lnTo>
                    <a:pt x="63" y="87"/>
                  </a:lnTo>
                  <a:lnTo>
                    <a:pt x="81" y="91"/>
                  </a:lnTo>
                  <a:lnTo>
                    <a:pt x="95" y="92"/>
                  </a:lnTo>
                  <a:lnTo>
                    <a:pt x="108" y="96"/>
                  </a:lnTo>
                  <a:lnTo>
                    <a:pt x="121" y="100"/>
                  </a:lnTo>
                  <a:lnTo>
                    <a:pt x="131" y="96"/>
                  </a:lnTo>
                  <a:lnTo>
                    <a:pt x="140" y="91"/>
                  </a:lnTo>
                  <a:lnTo>
                    <a:pt x="149" y="82"/>
                  </a:lnTo>
                  <a:lnTo>
                    <a:pt x="155" y="71"/>
                  </a:lnTo>
                  <a:lnTo>
                    <a:pt x="157" y="60"/>
                  </a:lnTo>
                  <a:lnTo>
                    <a:pt x="157" y="47"/>
                  </a:lnTo>
                  <a:lnTo>
                    <a:pt x="151" y="35"/>
                  </a:lnTo>
                  <a:lnTo>
                    <a:pt x="140" y="17"/>
                  </a:lnTo>
                  <a:lnTo>
                    <a:pt x="131" y="4"/>
                  </a:lnTo>
                  <a:lnTo>
                    <a:pt x="122" y="0"/>
                  </a:lnTo>
                  <a:lnTo>
                    <a:pt x="115" y="0"/>
                  </a:lnTo>
                  <a:lnTo>
                    <a:pt x="106" y="4"/>
                  </a:lnTo>
                  <a:lnTo>
                    <a:pt x="93" y="7"/>
                  </a:lnTo>
                  <a:lnTo>
                    <a:pt x="79" y="11"/>
                  </a:lnTo>
                  <a:lnTo>
                    <a:pt x="61" y="15"/>
                  </a:lnTo>
                  <a:lnTo>
                    <a:pt x="43" y="18"/>
                  </a:lnTo>
                  <a:lnTo>
                    <a:pt x="27" y="24"/>
                  </a:lnTo>
                  <a:lnTo>
                    <a:pt x="12" y="31"/>
                  </a:lnTo>
                  <a:lnTo>
                    <a:pt x="3" y="42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080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5772357" y="3455472"/>
              <a:ext cx="996947" cy="328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ES_tradnl" sz="1400" dirty="0" smtClean="0">
                  <a:solidFill>
                    <a:srgbClr val="000000"/>
                  </a:solidFill>
                  <a:latin typeface="Chalkduster"/>
                  <a:cs typeface="Chalkduster"/>
                </a:rPr>
                <a:t>ánodo</a:t>
              </a:r>
              <a:endParaRPr lang="es-ES_tradnl" sz="1600" dirty="0">
                <a:latin typeface="Chalkduster"/>
                <a:cs typeface="Chalkduster"/>
              </a:endParaRPr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4457475" y="2079887"/>
              <a:ext cx="250826" cy="2006539"/>
            </a:xfrm>
            <a:custGeom>
              <a:avLst/>
              <a:gdLst>
                <a:gd name="T0" fmla="*/ 174 w 181"/>
                <a:gd name="T1" fmla="*/ 0 h 2197"/>
                <a:gd name="T2" fmla="*/ 0 w 181"/>
                <a:gd name="T3" fmla="*/ 2197 h 2197"/>
                <a:gd name="T4" fmla="*/ 7 w 181"/>
                <a:gd name="T5" fmla="*/ 2197 h 2197"/>
                <a:gd name="T6" fmla="*/ 181 w 181"/>
                <a:gd name="T7" fmla="*/ 0 h 2197"/>
                <a:gd name="T8" fmla="*/ 174 w 181"/>
                <a:gd name="T9" fmla="*/ 0 h 2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197">
                  <a:moveTo>
                    <a:pt x="174" y="0"/>
                  </a:moveTo>
                  <a:lnTo>
                    <a:pt x="0" y="2197"/>
                  </a:lnTo>
                  <a:lnTo>
                    <a:pt x="7" y="2197"/>
                  </a:lnTo>
                  <a:lnTo>
                    <a:pt x="181" y="0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000000"/>
            </a:solidFill>
            <a:ln w="28575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4683279" y="2023490"/>
              <a:ext cx="49213" cy="49213"/>
            </a:xfrm>
            <a:custGeom>
              <a:avLst/>
              <a:gdLst>
                <a:gd name="T0" fmla="*/ 31 w 31"/>
                <a:gd name="T1" fmla="*/ 31 h 31"/>
                <a:gd name="T2" fmla="*/ 18 w 31"/>
                <a:gd name="T3" fmla="*/ 0 h 31"/>
                <a:gd name="T4" fmla="*/ 0 w 31"/>
                <a:gd name="T5" fmla="*/ 29 h 31"/>
                <a:gd name="T6" fmla="*/ 31 w 31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1">
                  <a:moveTo>
                    <a:pt x="31" y="31"/>
                  </a:moveTo>
                  <a:lnTo>
                    <a:pt x="18" y="0"/>
                  </a:lnTo>
                  <a:lnTo>
                    <a:pt x="0" y="29"/>
                  </a:lnTo>
                  <a:lnTo>
                    <a:pt x="31" y="31"/>
                  </a:lnTo>
                  <a:close/>
                </a:path>
              </a:pathLst>
            </a:custGeom>
            <a:solidFill>
              <a:schemeClr val="bg2"/>
            </a:solidFill>
            <a:ln w="8255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Oval 20"/>
            <p:cNvSpPr>
              <a:spLocks noChangeArrowheads="1"/>
            </p:cNvSpPr>
            <p:nvPr/>
          </p:nvSpPr>
          <p:spPr bwMode="auto">
            <a:xfrm>
              <a:off x="4492401" y="3759993"/>
              <a:ext cx="42863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Oval 21"/>
            <p:cNvSpPr>
              <a:spLocks noChangeArrowheads="1"/>
            </p:cNvSpPr>
            <p:nvPr/>
          </p:nvSpPr>
          <p:spPr bwMode="auto">
            <a:xfrm>
              <a:off x="4517801" y="3706018"/>
              <a:ext cx="42863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Oval 22"/>
            <p:cNvSpPr>
              <a:spLocks noChangeArrowheads="1"/>
            </p:cNvSpPr>
            <p:nvPr/>
          </p:nvSpPr>
          <p:spPr bwMode="auto">
            <a:xfrm>
              <a:off x="4546376" y="3652043"/>
              <a:ext cx="39688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Oval 23"/>
            <p:cNvSpPr>
              <a:spLocks noChangeArrowheads="1"/>
            </p:cNvSpPr>
            <p:nvPr/>
          </p:nvSpPr>
          <p:spPr bwMode="auto">
            <a:xfrm>
              <a:off x="4489226" y="3596480"/>
              <a:ext cx="39688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Oval 24"/>
            <p:cNvSpPr>
              <a:spLocks noChangeArrowheads="1"/>
            </p:cNvSpPr>
            <p:nvPr/>
          </p:nvSpPr>
          <p:spPr bwMode="auto">
            <a:xfrm>
              <a:off x="4513039" y="3542505"/>
              <a:ext cx="42863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Oval 25"/>
            <p:cNvSpPr>
              <a:spLocks noChangeArrowheads="1"/>
            </p:cNvSpPr>
            <p:nvPr/>
          </p:nvSpPr>
          <p:spPr bwMode="auto">
            <a:xfrm>
              <a:off x="4535264" y="3488530"/>
              <a:ext cx="42863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Oval 26"/>
            <p:cNvSpPr>
              <a:spLocks noChangeArrowheads="1"/>
            </p:cNvSpPr>
            <p:nvPr/>
          </p:nvSpPr>
          <p:spPr bwMode="auto">
            <a:xfrm>
              <a:off x="4546376" y="3410743"/>
              <a:ext cx="39688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Oval 27"/>
            <p:cNvSpPr>
              <a:spLocks noChangeArrowheads="1"/>
            </p:cNvSpPr>
            <p:nvPr/>
          </p:nvSpPr>
          <p:spPr bwMode="auto">
            <a:xfrm>
              <a:off x="4517801" y="3315493"/>
              <a:ext cx="39688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Oval 28"/>
            <p:cNvSpPr>
              <a:spLocks noChangeArrowheads="1"/>
            </p:cNvSpPr>
            <p:nvPr/>
          </p:nvSpPr>
          <p:spPr bwMode="auto">
            <a:xfrm>
              <a:off x="4543201" y="3261518"/>
              <a:ext cx="42863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Oval 29"/>
            <p:cNvSpPr>
              <a:spLocks noChangeArrowheads="1"/>
            </p:cNvSpPr>
            <p:nvPr/>
          </p:nvSpPr>
          <p:spPr bwMode="auto">
            <a:xfrm>
              <a:off x="4571776" y="3207543"/>
              <a:ext cx="41275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Oval 30"/>
            <p:cNvSpPr>
              <a:spLocks noChangeArrowheads="1"/>
            </p:cNvSpPr>
            <p:nvPr/>
          </p:nvSpPr>
          <p:spPr bwMode="auto">
            <a:xfrm>
              <a:off x="4513039" y="3155155"/>
              <a:ext cx="42863" cy="39688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Oval 31"/>
            <p:cNvSpPr>
              <a:spLocks noChangeArrowheads="1"/>
            </p:cNvSpPr>
            <p:nvPr/>
          </p:nvSpPr>
          <p:spPr bwMode="auto">
            <a:xfrm>
              <a:off x="4538439" y="3101180"/>
              <a:ext cx="39688" cy="39688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Oval 32"/>
            <p:cNvSpPr>
              <a:spLocks noChangeArrowheads="1"/>
            </p:cNvSpPr>
            <p:nvPr/>
          </p:nvSpPr>
          <p:spPr bwMode="auto">
            <a:xfrm>
              <a:off x="4560664" y="3045618"/>
              <a:ext cx="42863" cy="41275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Oval 33"/>
            <p:cNvSpPr>
              <a:spLocks noChangeArrowheads="1"/>
            </p:cNvSpPr>
            <p:nvPr/>
          </p:nvSpPr>
          <p:spPr bwMode="auto">
            <a:xfrm>
              <a:off x="4571776" y="2969418"/>
              <a:ext cx="41275" cy="39688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Oval 34"/>
            <p:cNvSpPr>
              <a:spLocks noChangeArrowheads="1"/>
            </p:cNvSpPr>
            <p:nvPr/>
          </p:nvSpPr>
          <p:spPr bwMode="auto">
            <a:xfrm>
              <a:off x="4574951" y="3298030"/>
              <a:ext cx="42863" cy="41275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Oval 35"/>
            <p:cNvSpPr>
              <a:spLocks noChangeArrowheads="1"/>
            </p:cNvSpPr>
            <p:nvPr/>
          </p:nvSpPr>
          <p:spPr bwMode="auto">
            <a:xfrm>
              <a:off x="4603526" y="3244055"/>
              <a:ext cx="42863" cy="39688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Oval 36"/>
            <p:cNvSpPr>
              <a:spLocks noChangeArrowheads="1"/>
            </p:cNvSpPr>
            <p:nvPr/>
          </p:nvSpPr>
          <p:spPr bwMode="auto">
            <a:xfrm>
              <a:off x="4546376" y="3190080"/>
              <a:ext cx="39688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Oval 37"/>
            <p:cNvSpPr>
              <a:spLocks noChangeArrowheads="1"/>
            </p:cNvSpPr>
            <p:nvPr/>
          </p:nvSpPr>
          <p:spPr bwMode="auto">
            <a:xfrm>
              <a:off x="4570189" y="3134518"/>
              <a:ext cx="42863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Oval 38"/>
            <p:cNvSpPr>
              <a:spLocks noChangeArrowheads="1"/>
            </p:cNvSpPr>
            <p:nvPr/>
          </p:nvSpPr>
          <p:spPr bwMode="auto">
            <a:xfrm>
              <a:off x="4592414" y="3080543"/>
              <a:ext cx="42863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Oval 39"/>
            <p:cNvSpPr>
              <a:spLocks noChangeArrowheads="1"/>
            </p:cNvSpPr>
            <p:nvPr/>
          </p:nvSpPr>
          <p:spPr bwMode="auto">
            <a:xfrm>
              <a:off x="4603526" y="3002755"/>
              <a:ext cx="42863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Oval 40"/>
            <p:cNvSpPr>
              <a:spLocks noChangeArrowheads="1"/>
            </p:cNvSpPr>
            <p:nvPr/>
          </p:nvSpPr>
          <p:spPr bwMode="auto">
            <a:xfrm>
              <a:off x="4574951" y="2909093"/>
              <a:ext cx="41275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Oval 41"/>
            <p:cNvSpPr>
              <a:spLocks noChangeArrowheads="1"/>
            </p:cNvSpPr>
            <p:nvPr/>
          </p:nvSpPr>
          <p:spPr bwMode="auto">
            <a:xfrm>
              <a:off x="4601939" y="2853530"/>
              <a:ext cx="42863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Oval 42"/>
            <p:cNvSpPr>
              <a:spLocks noChangeArrowheads="1"/>
            </p:cNvSpPr>
            <p:nvPr/>
          </p:nvSpPr>
          <p:spPr bwMode="auto">
            <a:xfrm>
              <a:off x="4630514" y="2799555"/>
              <a:ext cx="39688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Oval 43"/>
            <p:cNvSpPr>
              <a:spLocks noChangeArrowheads="1"/>
            </p:cNvSpPr>
            <p:nvPr/>
          </p:nvSpPr>
          <p:spPr bwMode="auto">
            <a:xfrm>
              <a:off x="4571776" y="2745580"/>
              <a:ext cx="41275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Oval 44"/>
            <p:cNvSpPr>
              <a:spLocks noChangeArrowheads="1"/>
            </p:cNvSpPr>
            <p:nvPr/>
          </p:nvSpPr>
          <p:spPr bwMode="auto">
            <a:xfrm>
              <a:off x="4595589" y="2690018"/>
              <a:ext cx="39688" cy="44450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Oval 45"/>
            <p:cNvSpPr>
              <a:spLocks noChangeArrowheads="1"/>
            </p:cNvSpPr>
            <p:nvPr/>
          </p:nvSpPr>
          <p:spPr bwMode="auto">
            <a:xfrm>
              <a:off x="4617814" y="2636043"/>
              <a:ext cx="42863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Oval 46"/>
            <p:cNvSpPr>
              <a:spLocks noChangeArrowheads="1"/>
            </p:cNvSpPr>
            <p:nvPr/>
          </p:nvSpPr>
          <p:spPr bwMode="auto">
            <a:xfrm>
              <a:off x="4630514" y="2558255"/>
              <a:ext cx="39688" cy="42863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Rectangle 47"/>
            <p:cNvSpPr>
              <a:spLocks noChangeArrowheads="1"/>
            </p:cNvSpPr>
            <p:nvPr/>
          </p:nvSpPr>
          <p:spPr bwMode="auto">
            <a:xfrm>
              <a:off x="3749451" y="2496343"/>
              <a:ext cx="3051175" cy="15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Rectangle 48"/>
            <p:cNvSpPr>
              <a:spLocks noChangeArrowheads="1"/>
            </p:cNvSpPr>
            <p:nvPr/>
          </p:nvSpPr>
          <p:spPr bwMode="auto">
            <a:xfrm>
              <a:off x="3749451" y="3823493"/>
              <a:ext cx="3051175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Oval 49"/>
            <p:cNvSpPr>
              <a:spLocks noChangeArrowheads="1"/>
            </p:cNvSpPr>
            <p:nvPr/>
          </p:nvSpPr>
          <p:spPr bwMode="auto">
            <a:xfrm>
              <a:off x="5989414" y="3126580"/>
              <a:ext cx="77788" cy="80963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4641626" y="3282155"/>
              <a:ext cx="1362075" cy="449263"/>
            </a:xfrm>
            <a:custGeom>
              <a:avLst/>
              <a:gdLst>
                <a:gd name="T0" fmla="*/ 0 w 858"/>
                <a:gd name="T1" fmla="*/ 280 h 283"/>
                <a:gd name="T2" fmla="*/ 12 w 858"/>
                <a:gd name="T3" fmla="*/ 280 h 283"/>
                <a:gd name="T4" fmla="*/ 29 w 858"/>
                <a:gd name="T5" fmla="*/ 281 h 283"/>
                <a:gd name="T6" fmla="*/ 49 w 858"/>
                <a:gd name="T7" fmla="*/ 281 h 283"/>
                <a:gd name="T8" fmla="*/ 74 w 858"/>
                <a:gd name="T9" fmla="*/ 283 h 283"/>
                <a:gd name="T10" fmla="*/ 135 w 858"/>
                <a:gd name="T11" fmla="*/ 283 h 283"/>
                <a:gd name="T12" fmla="*/ 171 w 858"/>
                <a:gd name="T13" fmla="*/ 281 h 283"/>
                <a:gd name="T14" fmla="*/ 249 w 858"/>
                <a:gd name="T15" fmla="*/ 278 h 283"/>
                <a:gd name="T16" fmla="*/ 334 w 858"/>
                <a:gd name="T17" fmla="*/ 269 h 283"/>
                <a:gd name="T18" fmla="*/ 421 w 858"/>
                <a:gd name="T19" fmla="*/ 252 h 283"/>
                <a:gd name="T20" fmla="*/ 504 w 858"/>
                <a:gd name="T21" fmla="*/ 231 h 283"/>
                <a:gd name="T22" fmla="*/ 581 w 858"/>
                <a:gd name="T23" fmla="*/ 200 h 283"/>
                <a:gd name="T24" fmla="*/ 650 w 858"/>
                <a:gd name="T25" fmla="*/ 166 h 283"/>
                <a:gd name="T26" fmla="*/ 710 w 858"/>
                <a:gd name="T27" fmla="*/ 126 h 283"/>
                <a:gd name="T28" fmla="*/ 762 w 858"/>
                <a:gd name="T29" fmla="*/ 88 h 283"/>
                <a:gd name="T30" fmla="*/ 784 w 858"/>
                <a:gd name="T31" fmla="*/ 70 h 283"/>
                <a:gd name="T32" fmla="*/ 802 w 858"/>
                <a:gd name="T33" fmla="*/ 54 h 283"/>
                <a:gd name="T34" fmla="*/ 820 w 858"/>
                <a:gd name="T35" fmla="*/ 39 h 283"/>
                <a:gd name="T36" fmla="*/ 833 w 858"/>
                <a:gd name="T37" fmla="*/ 27 h 283"/>
                <a:gd name="T38" fmla="*/ 843 w 858"/>
                <a:gd name="T39" fmla="*/ 14 h 283"/>
                <a:gd name="T40" fmla="*/ 858 w 858"/>
                <a:gd name="T4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58" h="283">
                  <a:moveTo>
                    <a:pt x="0" y="280"/>
                  </a:moveTo>
                  <a:lnTo>
                    <a:pt x="12" y="280"/>
                  </a:lnTo>
                  <a:lnTo>
                    <a:pt x="29" y="281"/>
                  </a:lnTo>
                  <a:lnTo>
                    <a:pt x="49" y="281"/>
                  </a:lnTo>
                  <a:lnTo>
                    <a:pt x="74" y="283"/>
                  </a:lnTo>
                  <a:lnTo>
                    <a:pt x="135" y="283"/>
                  </a:lnTo>
                  <a:lnTo>
                    <a:pt x="171" y="281"/>
                  </a:lnTo>
                  <a:lnTo>
                    <a:pt x="249" y="278"/>
                  </a:lnTo>
                  <a:lnTo>
                    <a:pt x="334" y="269"/>
                  </a:lnTo>
                  <a:lnTo>
                    <a:pt x="421" y="252"/>
                  </a:lnTo>
                  <a:lnTo>
                    <a:pt x="504" y="231"/>
                  </a:lnTo>
                  <a:lnTo>
                    <a:pt x="581" y="200"/>
                  </a:lnTo>
                  <a:lnTo>
                    <a:pt x="650" y="166"/>
                  </a:lnTo>
                  <a:lnTo>
                    <a:pt x="710" y="126"/>
                  </a:lnTo>
                  <a:lnTo>
                    <a:pt x="762" y="88"/>
                  </a:lnTo>
                  <a:lnTo>
                    <a:pt x="784" y="70"/>
                  </a:lnTo>
                  <a:lnTo>
                    <a:pt x="802" y="54"/>
                  </a:lnTo>
                  <a:lnTo>
                    <a:pt x="820" y="39"/>
                  </a:lnTo>
                  <a:lnTo>
                    <a:pt x="833" y="27"/>
                  </a:lnTo>
                  <a:lnTo>
                    <a:pt x="843" y="14"/>
                  </a:lnTo>
                  <a:lnTo>
                    <a:pt x="85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5890989" y="3282155"/>
              <a:ext cx="112713" cy="117475"/>
            </a:xfrm>
            <a:custGeom>
              <a:avLst/>
              <a:gdLst>
                <a:gd name="T0" fmla="*/ 0 w 71"/>
                <a:gd name="T1" fmla="*/ 28 h 74"/>
                <a:gd name="T2" fmla="*/ 71 w 71"/>
                <a:gd name="T3" fmla="*/ 0 h 74"/>
                <a:gd name="T4" fmla="*/ 51 w 71"/>
                <a:gd name="T5" fmla="*/ 74 h 74"/>
                <a:gd name="T6" fmla="*/ 0 w 71"/>
                <a:gd name="T7" fmla="*/ 2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74">
                  <a:moveTo>
                    <a:pt x="0" y="28"/>
                  </a:moveTo>
                  <a:lnTo>
                    <a:pt x="71" y="0"/>
                  </a:lnTo>
                  <a:lnTo>
                    <a:pt x="51" y="74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4667026" y="2586830"/>
              <a:ext cx="1325563" cy="473075"/>
            </a:xfrm>
            <a:custGeom>
              <a:avLst/>
              <a:gdLst>
                <a:gd name="T0" fmla="*/ 0 w 835"/>
                <a:gd name="T1" fmla="*/ 4 h 298"/>
                <a:gd name="T2" fmla="*/ 13 w 835"/>
                <a:gd name="T3" fmla="*/ 4 h 298"/>
                <a:gd name="T4" fmla="*/ 27 w 835"/>
                <a:gd name="T5" fmla="*/ 2 h 298"/>
                <a:gd name="T6" fmla="*/ 47 w 835"/>
                <a:gd name="T7" fmla="*/ 2 h 298"/>
                <a:gd name="T8" fmla="*/ 72 w 835"/>
                <a:gd name="T9" fmla="*/ 0 h 298"/>
                <a:gd name="T10" fmla="*/ 99 w 835"/>
                <a:gd name="T11" fmla="*/ 0 h 298"/>
                <a:gd name="T12" fmla="*/ 132 w 835"/>
                <a:gd name="T13" fmla="*/ 2 h 298"/>
                <a:gd name="T14" fmla="*/ 168 w 835"/>
                <a:gd name="T15" fmla="*/ 2 h 298"/>
                <a:gd name="T16" fmla="*/ 244 w 835"/>
                <a:gd name="T17" fmla="*/ 8 h 298"/>
                <a:gd name="T18" fmla="*/ 327 w 835"/>
                <a:gd name="T19" fmla="*/ 17 h 298"/>
                <a:gd name="T20" fmla="*/ 410 w 835"/>
                <a:gd name="T21" fmla="*/ 33 h 298"/>
                <a:gd name="T22" fmla="*/ 491 w 835"/>
                <a:gd name="T23" fmla="*/ 56 h 298"/>
                <a:gd name="T24" fmla="*/ 565 w 835"/>
                <a:gd name="T25" fmla="*/ 89 h 298"/>
                <a:gd name="T26" fmla="*/ 632 w 835"/>
                <a:gd name="T27" fmla="*/ 125 h 298"/>
                <a:gd name="T28" fmla="*/ 692 w 835"/>
                <a:gd name="T29" fmla="*/ 165 h 298"/>
                <a:gd name="T30" fmla="*/ 741 w 835"/>
                <a:gd name="T31" fmla="*/ 205 h 298"/>
                <a:gd name="T32" fmla="*/ 762 w 835"/>
                <a:gd name="T33" fmla="*/ 224 h 298"/>
                <a:gd name="T34" fmla="*/ 780 w 835"/>
                <a:gd name="T35" fmla="*/ 241 h 298"/>
                <a:gd name="T36" fmla="*/ 797 w 835"/>
                <a:gd name="T37" fmla="*/ 257 h 298"/>
                <a:gd name="T38" fmla="*/ 809 w 835"/>
                <a:gd name="T39" fmla="*/ 271 h 298"/>
                <a:gd name="T40" fmla="*/ 829 w 835"/>
                <a:gd name="T41" fmla="*/ 291 h 298"/>
                <a:gd name="T42" fmla="*/ 833 w 835"/>
                <a:gd name="T43" fmla="*/ 297 h 298"/>
                <a:gd name="T44" fmla="*/ 835 w 835"/>
                <a:gd name="T45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35" h="298">
                  <a:moveTo>
                    <a:pt x="0" y="4"/>
                  </a:moveTo>
                  <a:lnTo>
                    <a:pt x="13" y="4"/>
                  </a:lnTo>
                  <a:lnTo>
                    <a:pt x="27" y="2"/>
                  </a:lnTo>
                  <a:lnTo>
                    <a:pt x="47" y="2"/>
                  </a:lnTo>
                  <a:lnTo>
                    <a:pt x="72" y="0"/>
                  </a:lnTo>
                  <a:lnTo>
                    <a:pt x="99" y="0"/>
                  </a:lnTo>
                  <a:lnTo>
                    <a:pt x="132" y="2"/>
                  </a:lnTo>
                  <a:lnTo>
                    <a:pt x="168" y="2"/>
                  </a:lnTo>
                  <a:lnTo>
                    <a:pt x="244" y="8"/>
                  </a:lnTo>
                  <a:lnTo>
                    <a:pt x="327" y="17"/>
                  </a:lnTo>
                  <a:lnTo>
                    <a:pt x="410" y="33"/>
                  </a:lnTo>
                  <a:lnTo>
                    <a:pt x="491" y="56"/>
                  </a:lnTo>
                  <a:lnTo>
                    <a:pt x="565" y="89"/>
                  </a:lnTo>
                  <a:lnTo>
                    <a:pt x="632" y="125"/>
                  </a:lnTo>
                  <a:lnTo>
                    <a:pt x="692" y="165"/>
                  </a:lnTo>
                  <a:lnTo>
                    <a:pt x="741" y="205"/>
                  </a:lnTo>
                  <a:lnTo>
                    <a:pt x="762" y="224"/>
                  </a:lnTo>
                  <a:lnTo>
                    <a:pt x="780" y="241"/>
                  </a:lnTo>
                  <a:lnTo>
                    <a:pt x="797" y="257"/>
                  </a:lnTo>
                  <a:lnTo>
                    <a:pt x="809" y="271"/>
                  </a:lnTo>
                  <a:lnTo>
                    <a:pt x="829" y="291"/>
                  </a:lnTo>
                  <a:lnTo>
                    <a:pt x="833" y="297"/>
                  </a:lnTo>
                  <a:lnTo>
                    <a:pt x="835" y="29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5883051" y="2942430"/>
              <a:ext cx="109538" cy="117475"/>
            </a:xfrm>
            <a:custGeom>
              <a:avLst/>
              <a:gdLst>
                <a:gd name="T0" fmla="*/ 52 w 69"/>
                <a:gd name="T1" fmla="*/ 0 h 74"/>
                <a:gd name="T2" fmla="*/ 69 w 69"/>
                <a:gd name="T3" fmla="*/ 74 h 74"/>
                <a:gd name="T4" fmla="*/ 0 w 69"/>
                <a:gd name="T5" fmla="*/ 44 h 74"/>
                <a:gd name="T6" fmla="*/ 52 w 69"/>
                <a:gd name="T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74">
                  <a:moveTo>
                    <a:pt x="52" y="0"/>
                  </a:moveTo>
                  <a:lnTo>
                    <a:pt x="69" y="74"/>
                  </a:lnTo>
                  <a:lnTo>
                    <a:pt x="0" y="44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4649564" y="3166268"/>
              <a:ext cx="1300163" cy="84138"/>
            </a:xfrm>
            <a:custGeom>
              <a:avLst/>
              <a:gdLst>
                <a:gd name="T0" fmla="*/ 0 w 819"/>
                <a:gd name="T1" fmla="*/ 53 h 53"/>
                <a:gd name="T2" fmla="*/ 239 w 819"/>
                <a:gd name="T3" fmla="*/ 53 h 53"/>
                <a:gd name="T4" fmla="*/ 320 w 819"/>
                <a:gd name="T5" fmla="*/ 51 h 53"/>
                <a:gd name="T6" fmla="*/ 403 w 819"/>
                <a:gd name="T7" fmla="*/ 47 h 53"/>
                <a:gd name="T8" fmla="*/ 483 w 819"/>
                <a:gd name="T9" fmla="*/ 44 h 53"/>
                <a:gd name="T10" fmla="*/ 555 w 819"/>
                <a:gd name="T11" fmla="*/ 38 h 53"/>
                <a:gd name="T12" fmla="*/ 622 w 819"/>
                <a:gd name="T13" fmla="*/ 31 h 53"/>
                <a:gd name="T14" fmla="*/ 679 w 819"/>
                <a:gd name="T15" fmla="*/ 24 h 53"/>
                <a:gd name="T16" fmla="*/ 726 w 819"/>
                <a:gd name="T17" fmla="*/ 17 h 53"/>
                <a:gd name="T18" fmla="*/ 766 w 819"/>
                <a:gd name="T19" fmla="*/ 11 h 53"/>
                <a:gd name="T20" fmla="*/ 782 w 819"/>
                <a:gd name="T21" fmla="*/ 7 h 53"/>
                <a:gd name="T22" fmla="*/ 795 w 819"/>
                <a:gd name="T23" fmla="*/ 6 h 53"/>
                <a:gd name="T24" fmla="*/ 806 w 819"/>
                <a:gd name="T25" fmla="*/ 4 h 53"/>
                <a:gd name="T26" fmla="*/ 813 w 819"/>
                <a:gd name="T27" fmla="*/ 2 h 53"/>
                <a:gd name="T28" fmla="*/ 817 w 819"/>
                <a:gd name="T29" fmla="*/ 0 h 53"/>
                <a:gd name="T30" fmla="*/ 819 w 819"/>
                <a:gd name="T3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9" h="53">
                  <a:moveTo>
                    <a:pt x="0" y="53"/>
                  </a:moveTo>
                  <a:lnTo>
                    <a:pt x="239" y="53"/>
                  </a:lnTo>
                  <a:lnTo>
                    <a:pt x="320" y="51"/>
                  </a:lnTo>
                  <a:lnTo>
                    <a:pt x="403" y="47"/>
                  </a:lnTo>
                  <a:lnTo>
                    <a:pt x="483" y="44"/>
                  </a:lnTo>
                  <a:lnTo>
                    <a:pt x="555" y="38"/>
                  </a:lnTo>
                  <a:lnTo>
                    <a:pt x="622" y="31"/>
                  </a:lnTo>
                  <a:lnTo>
                    <a:pt x="679" y="24"/>
                  </a:lnTo>
                  <a:lnTo>
                    <a:pt x="726" y="17"/>
                  </a:lnTo>
                  <a:lnTo>
                    <a:pt x="766" y="11"/>
                  </a:lnTo>
                  <a:lnTo>
                    <a:pt x="782" y="7"/>
                  </a:lnTo>
                  <a:lnTo>
                    <a:pt x="795" y="6"/>
                  </a:lnTo>
                  <a:lnTo>
                    <a:pt x="806" y="4"/>
                  </a:lnTo>
                  <a:lnTo>
                    <a:pt x="813" y="2"/>
                  </a:lnTo>
                  <a:lnTo>
                    <a:pt x="817" y="0"/>
                  </a:lnTo>
                  <a:lnTo>
                    <a:pt x="81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5833839" y="3137693"/>
              <a:ext cx="115888" cy="106363"/>
            </a:xfrm>
            <a:custGeom>
              <a:avLst/>
              <a:gdLst>
                <a:gd name="T0" fmla="*/ 0 w 73"/>
                <a:gd name="T1" fmla="*/ 0 h 67"/>
                <a:gd name="T2" fmla="*/ 73 w 73"/>
                <a:gd name="T3" fmla="*/ 18 h 67"/>
                <a:gd name="T4" fmla="*/ 15 w 73"/>
                <a:gd name="T5" fmla="*/ 67 h 67"/>
                <a:gd name="T6" fmla="*/ 0 w 73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67">
                  <a:moveTo>
                    <a:pt x="0" y="0"/>
                  </a:moveTo>
                  <a:lnTo>
                    <a:pt x="73" y="18"/>
                  </a:lnTo>
                  <a:lnTo>
                    <a:pt x="15" y="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Rectangle 56"/>
            <p:cNvSpPr>
              <a:spLocks noChangeArrowheads="1"/>
            </p:cNvSpPr>
            <p:nvPr/>
          </p:nvSpPr>
          <p:spPr bwMode="auto">
            <a:xfrm>
              <a:off x="6003701" y="2991643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Rectangle 57"/>
            <p:cNvSpPr>
              <a:spLocks noChangeArrowheads="1"/>
            </p:cNvSpPr>
            <p:nvPr/>
          </p:nvSpPr>
          <p:spPr bwMode="auto">
            <a:xfrm>
              <a:off x="6003701" y="2956718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Rectangle 58"/>
            <p:cNvSpPr>
              <a:spLocks noChangeArrowheads="1"/>
            </p:cNvSpPr>
            <p:nvPr/>
          </p:nvSpPr>
          <p:spPr bwMode="auto">
            <a:xfrm>
              <a:off x="6003701" y="2923380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Rectangle 59"/>
            <p:cNvSpPr>
              <a:spLocks noChangeArrowheads="1"/>
            </p:cNvSpPr>
            <p:nvPr/>
          </p:nvSpPr>
          <p:spPr bwMode="auto">
            <a:xfrm>
              <a:off x="6003701" y="2888455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Rectangle 60"/>
            <p:cNvSpPr>
              <a:spLocks noChangeArrowheads="1"/>
            </p:cNvSpPr>
            <p:nvPr/>
          </p:nvSpPr>
          <p:spPr bwMode="auto">
            <a:xfrm>
              <a:off x="6003701" y="2853530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Rectangle 61"/>
            <p:cNvSpPr>
              <a:spLocks noChangeArrowheads="1"/>
            </p:cNvSpPr>
            <p:nvPr/>
          </p:nvSpPr>
          <p:spPr bwMode="auto">
            <a:xfrm>
              <a:off x="6003701" y="2820193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Rectangle 62"/>
            <p:cNvSpPr>
              <a:spLocks noChangeArrowheads="1"/>
            </p:cNvSpPr>
            <p:nvPr/>
          </p:nvSpPr>
          <p:spPr bwMode="auto">
            <a:xfrm>
              <a:off x="6003701" y="2785268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Rectangle 63"/>
            <p:cNvSpPr>
              <a:spLocks noChangeArrowheads="1"/>
            </p:cNvSpPr>
            <p:nvPr/>
          </p:nvSpPr>
          <p:spPr bwMode="auto">
            <a:xfrm>
              <a:off x="6003701" y="2750343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Rectangle 64"/>
            <p:cNvSpPr>
              <a:spLocks noChangeArrowheads="1"/>
            </p:cNvSpPr>
            <p:nvPr/>
          </p:nvSpPr>
          <p:spPr bwMode="auto">
            <a:xfrm>
              <a:off x="6003701" y="2717005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Rectangle 65"/>
            <p:cNvSpPr>
              <a:spLocks noChangeArrowheads="1"/>
            </p:cNvSpPr>
            <p:nvPr/>
          </p:nvSpPr>
          <p:spPr bwMode="auto">
            <a:xfrm>
              <a:off x="6003701" y="2682080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Rectangle 66"/>
            <p:cNvSpPr>
              <a:spLocks noChangeArrowheads="1"/>
            </p:cNvSpPr>
            <p:nvPr/>
          </p:nvSpPr>
          <p:spPr bwMode="auto">
            <a:xfrm>
              <a:off x="6003701" y="2647155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Rectangle 67"/>
            <p:cNvSpPr>
              <a:spLocks noChangeArrowheads="1"/>
            </p:cNvSpPr>
            <p:nvPr/>
          </p:nvSpPr>
          <p:spPr bwMode="auto">
            <a:xfrm>
              <a:off x="6003701" y="2613818"/>
              <a:ext cx="17463" cy="15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Rectangle 68"/>
            <p:cNvSpPr>
              <a:spLocks noChangeArrowheads="1"/>
            </p:cNvSpPr>
            <p:nvPr/>
          </p:nvSpPr>
          <p:spPr bwMode="auto">
            <a:xfrm>
              <a:off x="6003701" y="2578893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Rectangle 69"/>
            <p:cNvSpPr>
              <a:spLocks noChangeArrowheads="1"/>
            </p:cNvSpPr>
            <p:nvPr/>
          </p:nvSpPr>
          <p:spPr bwMode="auto">
            <a:xfrm>
              <a:off x="6003701" y="2543968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Rectangle 70"/>
            <p:cNvSpPr>
              <a:spLocks noChangeArrowheads="1"/>
            </p:cNvSpPr>
            <p:nvPr/>
          </p:nvSpPr>
          <p:spPr bwMode="auto">
            <a:xfrm>
              <a:off x="6003701" y="2510630"/>
              <a:ext cx="17463" cy="15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Rectangle 71"/>
            <p:cNvSpPr>
              <a:spLocks noChangeArrowheads="1"/>
            </p:cNvSpPr>
            <p:nvPr/>
          </p:nvSpPr>
          <p:spPr bwMode="auto">
            <a:xfrm>
              <a:off x="6003701" y="2475705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Rectangle 72"/>
            <p:cNvSpPr>
              <a:spLocks noChangeArrowheads="1"/>
            </p:cNvSpPr>
            <p:nvPr/>
          </p:nvSpPr>
          <p:spPr bwMode="auto">
            <a:xfrm>
              <a:off x="6003701" y="2440780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Rectangle 73"/>
            <p:cNvSpPr>
              <a:spLocks noChangeArrowheads="1"/>
            </p:cNvSpPr>
            <p:nvPr/>
          </p:nvSpPr>
          <p:spPr bwMode="auto">
            <a:xfrm>
              <a:off x="6003701" y="2407443"/>
              <a:ext cx="17463" cy="158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Rectangle 74"/>
            <p:cNvSpPr>
              <a:spLocks noChangeArrowheads="1"/>
            </p:cNvSpPr>
            <p:nvPr/>
          </p:nvSpPr>
          <p:spPr bwMode="auto">
            <a:xfrm>
              <a:off x="6003701" y="2372518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Rectangle 75"/>
            <p:cNvSpPr>
              <a:spLocks noChangeArrowheads="1"/>
            </p:cNvSpPr>
            <p:nvPr/>
          </p:nvSpPr>
          <p:spPr bwMode="auto">
            <a:xfrm>
              <a:off x="6003701" y="2337593"/>
              <a:ext cx="17463" cy="174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Rectangle 102"/>
            <p:cNvSpPr>
              <a:spLocks noChangeArrowheads="1"/>
            </p:cNvSpPr>
            <p:nvPr/>
          </p:nvSpPr>
          <p:spPr bwMode="auto">
            <a:xfrm>
              <a:off x="3691204" y="1574718"/>
              <a:ext cx="2502142" cy="328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s-ES_tradnl" sz="1400" dirty="0" smtClean="0">
                  <a:solidFill>
                    <a:srgbClr val="000000"/>
                  </a:solidFill>
                  <a:latin typeface="Chalkduster"/>
                  <a:cs typeface="Chalkduster"/>
                </a:rPr>
                <a:t>campo eléctrico</a:t>
              </a:r>
              <a:endParaRPr lang="es-ES_tradnl" sz="1400" dirty="0">
                <a:latin typeface="Chalkduster"/>
                <a:cs typeface="Chalkduster"/>
              </a:endParaRPr>
            </a:p>
          </p:txBody>
        </p:sp>
      </p:grpSp>
      <p:pic>
        <p:nvPicPr>
          <p:cNvPr id="82" name="Picture 3" descr="Screen shot 2011-10-06 at 12.05.1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347" y="1658928"/>
            <a:ext cx="4260597" cy="4322197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2147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80106" y="32327"/>
            <a:ext cx="81837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Chalkduster"/>
                <a:cs typeface="Chalkduster"/>
              </a:rPr>
              <a:t>d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etector de </a:t>
            </a:r>
            <a:r>
              <a:rPr lang="en-US" sz="2800" dirty="0" err="1">
                <a:solidFill>
                  <a:srgbClr val="FF0000"/>
                </a:solidFill>
                <a:latin typeface="Chalkduster"/>
                <a:cs typeface="Chalkduster"/>
              </a:rPr>
              <a:t>S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ilicio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del 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experimento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CMS del 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acelerador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LHC</a:t>
            </a:r>
            <a:endParaRPr lang="en-US" sz="28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5301142" y="5599142"/>
            <a:ext cx="3314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Detector </a:t>
            </a:r>
            <a:r>
              <a:rPr lang="en-US" dirty="0" err="1">
                <a:latin typeface="Chalkduster"/>
                <a:cs typeface="Chalkduster"/>
              </a:rPr>
              <a:t>muy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preciso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y </a:t>
            </a:r>
            <a:r>
              <a:rPr lang="en-US" dirty="0" err="1" smtClean="0">
                <a:latin typeface="Chalkduster"/>
                <a:cs typeface="Chalkduster"/>
              </a:rPr>
              <a:t>rápido</a:t>
            </a:r>
            <a:r>
              <a:rPr lang="en-US" dirty="0" smtClean="0">
                <a:latin typeface="Chalkduster"/>
                <a:cs typeface="Chalkduster"/>
              </a:rPr>
              <a:t>, ideal </a:t>
            </a:r>
            <a:r>
              <a:rPr lang="en-US" dirty="0" err="1" smtClean="0">
                <a:latin typeface="Chalkduster"/>
                <a:cs typeface="Chalkduster"/>
              </a:rPr>
              <a:t>para</a:t>
            </a:r>
            <a:r>
              <a:rPr lang="en-US" dirty="0" smtClean="0">
                <a:latin typeface="Chalkduster"/>
                <a:cs typeface="Chalkduster"/>
              </a:rPr>
              <a:t> LHC.</a:t>
            </a:r>
            <a:endParaRPr lang="en-US" dirty="0"/>
          </a:p>
        </p:txBody>
      </p:sp>
      <p:pic>
        <p:nvPicPr>
          <p:cNvPr id="24" name="Picture 10" descr="Screen shot 2011-10-07 at 11.36.55 A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2638" y="1311140"/>
            <a:ext cx="4371362" cy="4155426"/>
          </a:xfrm>
          <a:prstGeom prst="rect">
            <a:avLst/>
          </a:prstGeom>
        </p:spPr>
      </p:pic>
      <p:pic>
        <p:nvPicPr>
          <p:cNvPr id="27" name="Picture 9" descr="tracker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11140"/>
            <a:ext cx="4772638" cy="319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ctángulo 27"/>
          <p:cNvSpPr/>
          <p:nvPr/>
        </p:nvSpPr>
        <p:spPr>
          <a:xfrm>
            <a:off x="141117" y="4776258"/>
            <a:ext cx="4331154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La </a:t>
            </a:r>
            <a:r>
              <a:rPr lang="en-US" dirty="0" err="1">
                <a:latin typeface="Chalkduster"/>
                <a:cs typeface="Chalkduster"/>
              </a:rPr>
              <a:t>ionización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err="1">
                <a:latin typeface="Chalkduster"/>
                <a:cs typeface="Chalkduster"/>
              </a:rPr>
              <a:t>producida</a:t>
            </a:r>
            <a:r>
              <a:rPr lang="en-US" dirty="0">
                <a:latin typeface="Chalkduster"/>
                <a:cs typeface="Chalkduster"/>
              </a:rPr>
              <a:t> en el 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material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semiconducor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 (Si) </a:t>
            </a:r>
            <a:r>
              <a:rPr lang="en-US" dirty="0" err="1" smtClean="0">
                <a:latin typeface="Chalkduster"/>
                <a:cs typeface="Chalkduster"/>
              </a:rPr>
              <a:t>por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>
                <a:latin typeface="Chalkduster"/>
                <a:cs typeface="Chalkduster"/>
              </a:rPr>
              <a:t>las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err="1">
                <a:latin typeface="Chalkduster"/>
                <a:cs typeface="Chalkduster"/>
              </a:rPr>
              <a:t>partículas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err="1">
                <a:latin typeface="Chalkduster"/>
                <a:cs typeface="Chalkduster"/>
              </a:rPr>
              <a:t>cargadas</a:t>
            </a:r>
            <a:r>
              <a:rPr lang="en-US" dirty="0">
                <a:latin typeface="Chalkduster"/>
                <a:cs typeface="Chalkduster"/>
              </a:rPr>
              <a:t> produce </a:t>
            </a:r>
            <a:r>
              <a:rPr lang="en-US" dirty="0" err="1">
                <a:latin typeface="Chalkduster"/>
                <a:cs typeface="Chalkduster"/>
              </a:rPr>
              <a:t>una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corriente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que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es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>
                <a:latin typeface="Chalkduster"/>
                <a:cs typeface="Chalkduster"/>
              </a:rPr>
              <a:t>detectada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err="1">
                <a:latin typeface="Chalkduster"/>
                <a:cs typeface="Chalkduster"/>
              </a:rPr>
              <a:t>por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tarjetas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electrónicas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ultrarrápidas</a:t>
            </a:r>
            <a:r>
              <a:rPr lang="en-US" dirty="0" smtClean="0">
                <a:latin typeface="Chalkduster"/>
                <a:cs typeface="Chalkduster"/>
              </a:rPr>
              <a:t>.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305946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1" descr="vertices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11140"/>
            <a:ext cx="4780238" cy="333504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80106" y="32327"/>
            <a:ext cx="81837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Chalkduster"/>
                <a:cs typeface="Chalkduster"/>
              </a:rPr>
              <a:t>d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etector de </a:t>
            </a:r>
            <a:r>
              <a:rPr lang="en-US" sz="2800" dirty="0" err="1">
                <a:solidFill>
                  <a:srgbClr val="FF0000"/>
                </a:solidFill>
                <a:latin typeface="Chalkduster"/>
                <a:cs typeface="Chalkduster"/>
              </a:rPr>
              <a:t>S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ilicio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del 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experimento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CMS del </a:t>
            </a:r>
            <a:r>
              <a:rPr lang="en-U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acelerador</a:t>
            </a:r>
            <a:r>
              <a:rPr lang="en-U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 LHC</a:t>
            </a:r>
            <a:endParaRPr lang="en-US" sz="28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5301142" y="5599142"/>
            <a:ext cx="3314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Detector </a:t>
            </a:r>
            <a:r>
              <a:rPr lang="en-US" dirty="0" err="1">
                <a:latin typeface="Chalkduster"/>
                <a:cs typeface="Chalkduster"/>
              </a:rPr>
              <a:t>muy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preciso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smtClean="0">
                <a:latin typeface="Chalkduster"/>
                <a:cs typeface="Chalkduster"/>
              </a:rPr>
              <a:t>y </a:t>
            </a:r>
            <a:r>
              <a:rPr lang="en-US" dirty="0" err="1" smtClean="0">
                <a:latin typeface="Chalkduster"/>
                <a:cs typeface="Chalkduster"/>
              </a:rPr>
              <a:t>rápido</a:t>
            </a:r>
            <a:r>
              <a:rPr lang="en-US" dirty="0" smtClean="0">
                <a:latin typeface="Chalkduster"/>
                <a:cs typeface="Chalkduster"/>
              </a:rPr>
              <a:t>, ideal </a:t>
            </a:r>
            <a:r>
              <a:rPr lang="en-US" dirty="0" err="1" smtClean="0">
                <a:latin typeface="Chalkduster"/>
                <a:cs typeface="Chalkduster"/>
              </a:rPr>
              <a:t>para</a:t>
            </a:r>
            <a:r>
              <a:rPr lang="en-US" dirty="0" smtClean="0">
                <a:latin typeface="Chalkduster"/>
                <a:cs typeface="Chalkduster"/>
              </a:rPr>
              <a:t> LHC.</a:t>
            </a:r>
            <a:endParaRPr lang="en-US" dirty="0"/>
          </a:p>
        </p:txBody>
      </p:sp>
      <p:pic>
        <p:nvPicPr>
          <p:cNvPr id="24" name="Picture 10" descr="Screen shot 2011-10-07 at 11.36.55 AM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2638" y="1311140"/>
            <a:ext cx="4371362" cy="4155426"/>
          </a:xfrm>
          <a:prstGeom prst="rect">
            <a:avLst/>
          </a:prstGeom>
        </p:spPr>
      </p:pic>
      <p:sp>
        <p:nvSpPr>
          <p:cNvPr id="28" name="Rectángulo 27"/>
          <p:cNvSpPr/>
          <p:nvPr/>
        </p:nvSpPr>
        <p:spPr>
          <a:xfrm>
            <a:off x="141117" y="4776258"/>
            <a:ext cx="4331154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halkduster"/>
                <a:cs typeface="Chalkduster"/>
              </a:rPr>
              <a:t>La </a:t>
            </a:r>
            <a:r>
              <a:rPr lang="en-US" dirty="0" err="1">
                <a:latin typeface="Chalkduster"/>
                <a:cs typeface="Chalkduster"/>
              </a:rPr>
              <a:t>ionización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err="1">
                <a:latin typeface="Chalkduster"/>
                <a:cs typeface="Chalkduster"/>
              </a:rPr>
              <a:t>producida</a:t>
            </a:r>
            <a:r>
              <a:rPr lang="en-US" dirty="0">
                <a:latin typeface="Chalkduster"/>
                <a:cs typeface="Chalkduster"/>
              </a:rPr>
              <a:t> en el 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material </a:t>
            </a:r>
            <a:r>
              <a:rPr lang="en-US" dirty="0" err="1" smtClean="0">
                <a:solidFill>
                  <a:srgbClr val="008000"/>
                </a:solidFill>
                <a:latin typeface="Chalkduster"/>
                <a:cs typeface="Chalkduster"/>
              </a:rPr>
              <a:t>semiconducor</a:t>
            </a:r>
            <a:r>
              <a:rPr lang="en-US" dirty="0" smtClean="0">
                <a:solidFill>
                  <a:srgbClr val="008000"/>
                </a:solidFill>
                <a:latin typeface="Chalkduster"/>
                <a:cs typeface="Chalkduster"/>
              </a:rPr>
              <a:t> (Si) </a:t>
            </a:r>
            <a:r>
              <a:rPr lang="en-US" dirty="0" err="1" smtClean="0">
                <a:latin typeface="Chalkduster"/>
                <a:cs typeface="Chalkduster"/>
              </a:rPr>
              <a:t>por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>
                <a:latin typeface="Chalkduster"/>
                <a:cs typeface="Chalkduster"/>
              </a:rPr>
              <a:t>las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err="1">
                <a:latin typeface="Chalkduster"/>
                <a:cs typeface="Chalkduster"/>
              </a:rPr>
              <a:t>partículas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err="1">
                <a:latin typeface="Chalkduster"/>
                <a:cs typeface="Chalkduster"/>
              </a:rPr>
              <a:t>cargadas</a:t>
            </a:r>
            <a:r>
              <a:rPr lang="en-US" dirty="0">
                <a:latin typeface="Chalkduster"/>
                <a:cs typeface="Chalkduster"/>
              </a:rPr>
              <a:t> produce </a:t>
            </a:r>
            <a:r>
              <a:rPr lang="en-US" dirty="0" err="1">
                <a:latin typeface="Chalkduster"/>
                <a:cs typeface="Chalkduster"/>
              </a:rPr>
              <a:t>una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corriente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que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es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>
                <a:latin typeface="Chalkduster"/>
                <a:cs typeface="Chalkduster"/>
              </a:rPr>
              <a:t>detectada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err="1">
                <a:latin typeface="Chalkduster"/>
                <a:cs typeface="Chalkduster"/>
              </a:rPr>
              <a:t>por</a:t>
            </a:r>
            <a:r>
              <a:rPr lang="en-US" dirty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tarjetas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electrónicas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ultrarrápidas</a:t>
            </a:r>
            <a:r>
              <a:rPr lang="en-US" dirty="0" smtClean="0">
                <a:latin typeface="Chalkduster"/>
                <a:cs typeface="Chalkduster"/>
              </a:rPr>
              <a:t>.</a:t>
            </a:r>
            <a:endParaRPr lang="en-U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46082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0" y="0"/>
            <a:ext cx="8959466" cy="946552"/>
          </a:xfrm>
        </p:spPr>
        <p:txBody>
          <a:bodyPr>
            <a:noAutofit/>
          </a:bodyPr>
          <a:lstStyle/>
          <a:p>
            <a:pPr algn="l"/>
            <a:r>
              <a:rPr lang="en-US" sz="3200" dirty="0" err="1" smtClean="0">
                <a:latin typeface="Chalkduster"/>
                <a:cs typeface="Chalkduster"/>
              </a:rPr>
              <a:t>plásticos</a:t>
            </a:r>
            <a:r>
              <a:rPr lang="en-US" sz="3200" dirty="0" smtClean="0">
                <a:latin typeface="Chalkduster"/>
                <a:cs typeface="Chalkduster"/>
              </a:rPr>
              <a:t> de </a:t>
            </a:r>
            <a:r>
              <a:rPr lang="en-US" sz="3200" dirty="0" err="1" smtClean="0">
                <a:latin typeface="Chalkduster"/>
                <a:cs typeface="Chalkduster"/>
              </a:rPr>
              <a:t>centello</a:t>
            </a:r>
            <a:r>
              <a:rPr lang="en-US" sz="3200" dirty="0" smtClean="0">
                <a:latin typeface="Chalkduster"/>
                <a:cs typeface="Chalkduster"/>
              </a:rPr>
              <a:t> y PMTs (</a:t>
            </a:r>
            <a:r>
              <a:rPr lang="en-US" sz="3200" dirty="0" err="1" smtClean="0">
                <a:latin typeface="Chalkduster"/>
                <a:cs typeface="Chalkduster"/>
              </a:rPr>
              <a:t>fotomultiplicadores</a:t>
            </a:r>
            <a:r>
              <a:rPr lang="en-US" sz="3200" dirty="0" smtClean="0">
                <a:latin typeface="Chalkduster"/>
                <a:cs typeface="Chalkduster"/>
              </a:rPr>
              <a:t>)</a:t>
            </a:r>
            <a:endParaRPr lang="en-US" sz="3200" dirty="0">
              <a:latin typeface="Chalkduster"/>
              <a:cs typeface="Chalkduster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39" y="1930312"/>
            <a:ext cx="4151833" cy="33733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8997" y="1265850"/>
            <a:ext cx="2833161" cy="5847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latin typeface="Chalkduster"/>
                <a:cs typeface="Chalkduster"/>
              </a:rPr>
              <a:t>plástico</a:t>
            </a:r>
            <a:r>
              <a:rPr lang="en-US" sz="1600" dirty="0" smtClean="0">
                <a:latin typeface="Chalkduster"/>
                <a:cs typeface="Chalkduster"/>
              </a:rPr>
              <a:t> </a:t>
            </a:r>
            <a:r>
              <a:rPr lang="en-US" sz="1600" dirty="0" err="1" smtClean="0">
                <a:latin typeface="Chalkduster"/>
                <a:cs typeface="Chalkduster"/>
              </a:rPr>
              <a:t>centelleador</a:t>
            </a:r>
            <a:r>
              <a:rPr lang="en-US" sz="1600" dirty="0" smtClean="0">
                <a:latin typeface="Chalkduster"/>
                <a:cs typeface="Chalkduster"/>
              </a:rPr>
              <a:t> </a:t>
            </a:r>
            <a:r>
              <a:rPr lang="en-US" sz="1600" dirty="0" err="1" smtClean="0">
                <a:latin typeface="Chalkduster"/>
                <a:cs typeface="Chalkduster"/>
              </a:rPr>
              <a:t>emitiendo</a:t>
            </a:r>
            <a:r>
              <a:rPr lang="en-US" sz="1600" dirty="0" smtClean="0">
                <a:latin typeface="Chalkduster"/>
                <a:cs typeface="Chalkduster"/>
              </a:rPr>
              <a:t> </a:t>
            </a:r>
            <a:r>
              <a:rPr lang="en-US" sz="1600" dirty="0" err="1" smtClean="0">
                <a:latin typeface="Chalkduster"/>
                <a:cs typeface="Chalkduster"/>
              </a:rPr>
              <a:t>luz</a:t>
            </a:r>
            <a:r>
              <a:rPr lang="en-US" sz="1600" dirty="0" smtClean="0">
                <a:latin typeface="Chalkduster"/>
                <a:cs typeface="Chalkduster"/>
              </a:rPr>
              <a:t> UV</a:t>
            </a:r>
            <a:endParaRPr lang="en-US" sz="1600" dirty="0">
              <a:latin typeface="Chalkduster"/>
              <a:cs typeface="Chalkduster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545" y="812502"/>
            <a:ext cx="3739325" cy="2804494"/>
          </a:xfrm>
          <a:prstGeom prst="rect">
            <a:avLst/>
          </a:prstGeom>
        </p:spPr>
      </p:pic>
      <p:grpSp>
        <p:nvGrpSpPr>
          <p:cNvPr id="10" name="Group 5"/>
          <p:cNvGrpSpPr/>
          <p:nvPr/>
        </p:nvGrpSpPr>
        <p:grpSpPr>
          <a:xfrm>
            <a:off x="5339545" y="3616995"/>
            <a:ext cx="3772697" cy="3193925"/>
            <a:chOff x="-1" y="3671275"/>
            <a:chExt cx="3772697" cy="3193925"/>
          </a:xfrm>
        </p:grpSpPr>
        <p:pic>
          <p:nvPicPr>
            <p:cNvPr id="12" name="Picture 11" descr="Screen shot 2011-10-05 at 4.59.35 PM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0"/>
            <a:stretch/>
          </p:blipFill>
          <p:spPr>
            <a:xfrm>
              <a:off x="-1" y="3671275"/>
              <a:ext cx="3739325" cy="3193925"/>
            </a:xfrm>
            <a:prstGeom prst="rect">
              <a:avLst/>
            </a:prstGeom>
          </p:spPr>
        </p:pic>
        <p:sp>
          <p:nvSpPr>
            <p:cNvPr id="13" name="TextBox 1"/>
            <p:cNvSpPr txBox="1"/>
            <p:nvPr/>
          </p:nvSpPr>
          <p:spPr>
            <a:xfrm>
              <a:off x="870242" y="5035998"/>
              <a:ext cx="873671" cy="338554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halkduster"/>
                  <a:cs typeface="Chalkduster"/>
                </a:rPr>
                <a:t>PMT 1</a:t>
              </a:r>
              <a:endParaRPr lang="en-US" sz="1600" dirty="0">
                <a:latin typeface="Chalkduster"/>
                <a:cs typeface="Chalkduster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69089" y="4462221"/>
              <a:ext cx="865055" cy="338554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halkduster"/>
                  <a:cs typeface="Chalkduster"/>
                </a:rPr>
                <a:t>PMT 2</a:t>
              </a:r>
              <a:endParaRPr lang="en-US" sz="1600" dirty="0">
                <a:latin typeface="Chalkduster"/>
                <a:cs typeface="Chalkduster"/>
              </a:endParaRPr>
            </a:p>
          </p:txBody>
        </p:sp>
        <p:sp>
          <p:nvSpPr>
            <p:cNvPr id="15" name="TextBox 4"/>
            <p:cNvSpPr txBox="1"/>
            <p:nvPr/>
          </p:nvSpPr>
          <p:spPr>
            <a:xfrm>
              <a:off x="2036323" y="6464737"/>
              <a:ext cx="1736373" cy="40011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Chalkduster"/>
                  <a:cs typeface="Chalkduster"/>
                </a:rPr>
                <a:t>0.1 </a:t>
              </a:r>
              <a:r>
                <a:rPr lang="en-US" sz="2000" dirty="0" err="1" smtClean="0">
                  <a:latin typeface="Chalkduster"/>
                  <a:cs typeface="Chalkduster"/>
                </a:rPr>
                <a:t>ms</a:t>
              </a:r>
              <a:r>
                <a:rPr lang="en-US" sz="2000" dirty="0" smtClean="0">
                  <a:latin typeface="Chalkduster"/>
                  <a:cs typeface="Chalkduster"/>
                </a:rPr>
                <a:t>/div</a:t>
              </a:r>
              <a:endParaRPr lang="en-US" sz="2000" dirty="0">
                <a:latin typeface="Chalkduster"/>
                <a:cs typeface="Chalkduster"/>
              </a:endParaRPr>
            </a:p>
          </p:txBody>
        </p:sp>
      </p:grpSp>
      <p:sp>
        <p:nvSpPr>
          <p:cNvPr id="17" name="Rectángulo 16"/>
          <p:cNvSpPr/>
          <p:nvPr/>
        </p:nvSpPr>
        <p:spPr>
          <a:xfrm>
            <a:off x="209934" y="5444800"/>
            <a:ext cx="4881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Chalkduster"/>
                <a:cs typeface="Chalkduster"/>
              </a:rPr>
              <a:t>Detectores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muy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rápidos</a:t>
            </a:r>
            <a:r>
              <a:rPr lang="en-US" dirty="0" smtClean="0">
                <a:latin typeface="Chalkduster"/>
                <a:cs typeface="Chalkduster"/>
              </a:rPr>
              <a:t> y con </a:t>
            </a:r>
            <a:r>
              <a:rPr lang="en-US" dirty="0" err="1" smtClean="0">
                <a:latin typeface="Chalkduster"/>
                <a:cs typeface="Chalkduster"/>
              </a:rPr>
              <a:t>muy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buena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resolución</a:t>
            </a:r>
            <a:r>
              <a:rPr lang="en-US" dirty="0" smtClean="0">
                <a:latin typeface="Chalkduster"/>
                <a:cs typeface="Chalkduster"/>
              </a:rPr>
              <a:t> temporal.</a:t>
            </a:r>
          </a:p>
          <a:p>
            <a:endParaRPr lang="en-US" dirty="0">
              <a:latin typeface="Chalkduster"/>
              <a:cs typeface="Chalkduster"/>
            </a:endParaRPr>
          </a:p>
          <a:p>
            <a:r>
              <a:rPr lang="en-US" dirty="0" err="1" smtClean="0">
                <a:latin typeface="Chalkduster"/>
                <a:cs typeface="Chalkduster"/>
              </a:rPr>
              <a:t>Muy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apropiados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para</a:t>
            </a:r>
            <a:r>
              <a:rPr lang="en-US" dirty="0" smtClean="0">
                <a:latin typeface="Chalkduster"/>
                <a:cs typeface="Chalkduster"/>
              </a:rPr>
              <a:t> TRIGGER.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912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842"/>
            <a:ext cx="9144000" cy="6368842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2555" y="6298369"/>
            <a:ext cx="9058890" cy="338554"/>
          </a:xfrm>
          <a:prstGeom prst="rect">
            <a:avLst/>
          </a:prstGeom>
          <a:solidFill>
            <a:schemeClr val="accent2">
              <a:lumMod val="20000"/>
              <a:lumOff val="80000"/>
              <a:alpha val="44000"/>
            </a:schemeClr>
          </a:solidFill>
        </p:spPr>
        <p:txBody>
          <a:bodyPr wrap="none" rtlCol="0">
            <a:spAutoFit/>
          </a:bodyPr>
          <a:lstStyle/>
          <a:p>
            <a:r>
              <a:rPr lang="es-ES" sz="1600" b="1" dirty="0" err="1" smtClean="0">
                <a:solidFill>
                  <a:srgbClr val="FF0000"/>
                </a:solidFill>
                <a:latin typeface="Chalkduster"/>
                <a:cs typeface="Chalkduster"/>
              </a:rPr>
              <a:t>σ</a:t>
            </a:r>
            <a:r>
              <a:rPr lang="es-ES" sz="1600" b="1" baseline="-25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if</a:t>
            </a:r>
            <a:r>
              <a:rPr lang="es-ES" sz="1600" dirty="0" smtClean="0">
                <a:solidFill>
                  <a:srgbClr val="FF0000"/>
                </a:solidFill>
                <a:latin typeface="Chalkduster"/>
                <a:cs typeface="Chalkduster"/>
              </a:rPr>
              <a:t> se puede calcular en el modelo estándar y medir en los experimentos.</a:t>
            </a:r>
            <a:endParaRPr lang="es-ES" sz="16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2456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250" y="932221"/>
            <a:ext cx="4222749" cy="26826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39" y="1930312"/>
            <a:ext cx="4151833" cy="33733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8997" y="1265850"/>
            <a:ext cx="2833161" cy="5847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latin typeface="Chalkduster"/>
                <a:cs typeface="Chalkduster"/>
              </a:rPr>
              <a:t>plástico</a:t>
            </a:r>
            <a:r>
              <a:rPr lang="en-US" sz="1600" dirty="0" smtClean="0">
                <a:latin typeface="Chalkduster"/>
                <a:cs typeface="Chalkduster"/>
              </a:rPr>
              <a:t> </a:t>
            </a:r>
            <a:r>
              <a:rPr lang="en-US" sz="1600" dirty="0" err="1" smtClean="0">
                <a:latin typeface="Chalkduster"/>
                <a:cs typeface="Chalkduster"/>
              </a:rPr>
              <a:t>centelleador</a:t>
            </a:r>
            <a:r>
              <a:rPr lang="en-US" sz="1600" dirty="0" smtClean="0">
                <a:latin typeface="Chalkduster"/>
                <a:cs typeface="Chalkduster"/>
              </a:rPr>
              <a:t> </a:t>
            </a:r>
            <a:r>
              <a:rPr lang="en-US" sz="1600" dirty="0" err="1" smtClean="0">
                <a:latin typeface="Chalkduster"/>
                <a:cs typeface="Chalkduster"/>
              </a:rPr>
              <a:t>emitiendo</a:t>
            </a:r>
            <a:r>
              <a:rPr lang="en-US" sz="1600" dirty="0" smtClean="0">
                <a:latin typeface="Chalkduster"/>
                <a:cs typeface="Chalkduster"/>
              </a:rPr>
              <a:t> </a:t>
            </a:r>
            <a:r>
              <a:rPr lang="en-US" sz="1600" dirty="0" err="1" smtClean="0">
                <a:latin typeface="Chalkduster"/>
                <a:cs typeface="Chalkduster"/>
              </a:rPr>
              <a:t>luz</a:t>
            </a:r>
            <a:r>
              <a:rPr lang="en-US" sz="1600" dirty="0" smtClean="0">
                <a:latin typeface="Chalkduster"/>
                <a:cs typeface="Chalkduster"/>
              </a:rPr>
              <a:t> UV</a:t>
            </a:r>
            <a:endParaRPr lang="en-US" sz="1600" dirty="0">
              <a:latin typeface="Chalkduster"/>
              <a:cs typeface="Chalkduster"/>
            </a:endParaRPr>
          </a:p>
        </p:txBody>
      </p:sp>
      <p:grpSp>
        <p:nvGrpSpPr>
          <p:cNvPr id="10" name="Group 5"/>
          <p:cNvGrpSpPr/>
          <p:nvPr/>
        </p:nvGrpSpPr>
        <p:grpSpPr>
          <a:xfrm>
            <a:off x="5339545" y="3616995"/>
            <a:ext cx="3772697" cy="3193925"/>
            <a:chOff x="-1" y="3671275"/>
            <a:chExt cx="3772697" cy="3193925"/>
          </a:xfrm>
        </p:grpSpPr>
        <p:pic>
          <p:nvPicPr>
            <p:cNvPr id="12" name="Picture 11" descr="Screen shot 2011-10-05 at 4.59.35 PM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0"/>
            <a:stretch/>
          </p:blipFill>
          <p:spPr>
            <a:xfrm>
              <a:off x="-1" y="3671275"/>
              <a:ext cx="3739325" cy="3193925"/>
            </a:xfrm>
            <a:prstGeom prst="rect">
              <a:avLst/>
            </a:prstGeom>
          </p:spPr>
        </p:pic>
        <p:sp>
          <p:nvSpPr>
            <p:cNvPr id="13" name="TextBox 1"/>
            <p:cNvSpPr txBox="1"/>
            <p:nvPr/>
          </p:nvSpPr>
          <p:spPr>
            <a:xfrm>
              <a:off x="870242" y="5035998"/>
              <a:ext cx="873671" cy="338554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halkduster"/>
                  <a:cs typeface="Chalkduster"/>
                </a:rPr>
                <a:t>PMT 1</a:t>
              </a:r>
              <a:endParaRPr lang="en-US" sz="1600" dirty="0">
                <a:latin typeface="Chalkduster"/>
                <a:cs typeface="Chalkduster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69089" y="4462221"/>
              <a:ext cx="865055" cy="338554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Chalkduster"/>
                  <a:cs typeface="Chalkduster"/>
                </a:rPr>
                <a:t>PMT 2</a:t>
              </a:r>
              <a:endParaRPr lang="en-US" sz="1600" dirty="0">
                <a:latin typeface="Chalkduster"/>
                <a:cs typeface="Chalkduster"/>
              </a:endParaRPr>
            </a:p>
          </p:txBody>
        </p:sp>
        <p:sp>
          <p:nvSpPr>
            <p:cNvPr id="15" name="TextBox 4"/>
            <p:cNvSpPr txBox="1"/>
            <p:nvPr/>
          </p:nvSpPr>
          <p:spPr>
            <a:xfrm>
              <a:off x="2036323" y="6464737"/>
              <a:ext cx="1736373" cy="40011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Chalkduster"/>
                  <a:cs typeface="Chalkduster"/>
                </a:rPr>
                <a:t>0.1 </a:t>
              </a:r>
              <a:r>
                <a:rPr lang="en-US" sz="2000" dirty="0" err="1" smtClean="0">
                  <a:latin typeface="Chalkduster"/>
                  <a:cs typeface="Chalkduster"/>
                </a:rPr>
                <a:t>ms</a:t>
              </a:r>
              <a:r>
                <a:rPr lang="en-US" sz="2000" dirty="0" smtClean="0">
                  <a:latin typeface="Chalkduster"/>
                  <a:cs typeface="Chalkduster"/>
                </a:rPr>
                <a:t>/div</a:t>
              </a:r>
              <a:endParaRPr lang="en-US" sz="2000" dirty="0">
                <a:latin typeface="Chalkduster"/>
                <a:cs typeface="Chalkduster"/>
              </a:endParaRPr>
            </a:p>
          </p:txBody>
        </p:sp>
      </p:grpSp>
      <p:sp>
        <p:nvSpPr>
          <p:cNvPr id="17" name="Rectángulo 16"/>
          <p:cNvSpPr/>
          <p:nvPr/>
        </p:nvSpPr>
        <p:spPr>
          <a:xfrm>
            <a:off x="209934" y="5444800"/>
            <a:ext cx="48810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latin typeface="Chalkduster"/>
                <a:cs typeface="Chalkduster"/>
              </a:rPr>
              <a:t>Detectores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muy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rápidos</a:t>
            </a:r>
            <a:r>
              <a:rPr lang="en-US" dirty="0" smtClean="0">
                <a:latin typeface="Chalkduster"/>
                <a:cs typeface="Chalkduster"/>
              </a:rPr>
              <a:t> y con </a:t>
            </a:r>
            <a:r>
              <a:rPr lang="en-US" dirty="0" err="1" smtClean="0">
                <a:latin typeface="Chalkduster"/>
                <a:cs typeface="Chalkduster"/>
              </a:rPr>
              <a:t>muy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buena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resolución</a:t>
            </a:r>
            <a:r>
              <a:rPr lang="en-US" dirty="0" smtClean="0">
                <a:latin typeface="Chalkduster"/>
                <a:cs typeface="Chalkduster"/>
              </a:rPr>
              <a:t> temporal.</a:t>
            </a:r>
          </a:p>
          <a:p>
            <a:endParaRPr lang="en-US" dirty="0">
              <a:latin typeface="Chalkduster"/>
              <a:cs typeface="Chalkduster"/>
            </a:endParaRPr>
          </a:p>
          <a:p>
            <a:r>
              <a:rPr lang="en-US" dirty="0" err="1" smtClean="0">
                <a:latin typeface="Chalkduster"/>
                <a:cs typeface="Chalkduster"/>
              </a:rPr>
              <a:t>Muy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apropiados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para</a:t>
            </a:r>
            <a:r>
              <a:rPr lang="en-US" dirty="0" smtClean="0">
                <a:latin typeface="Chalkduster"/>
                <a:cs typeface="Chalkduster"/>
              </a:rPr>
              <a:t> TRIGGER. </a:t>
            </a:r>
            <a:endParaRPr lang="en-US" dirty="0"/>
          </a:p>
        </p:txBody>
      </p:sp>
      <p:sp>
        <p:nvSpPr>
          <p:cNvPr id="18" name="Title 10"/>
          <p:cNvSpPr txBox="1">
            <a:spLocks/>
          </p:cNvSpPr>
          <p:nvPr/>
        </p:nvSpPr>
        <p:spPr>
          <a:xfrm>
            <a:off x="0" y="0"/>
            <a:ext cx="8959466" cy="9465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err="1">
                <a:latin typeface="Chalkduster"/>
                <a:cs typeface="Chalkduster"/>
              </a:rPr>
              <a:t>plásticos</a:t>
            </a:r>
            <a:r>
              <a:rPr lang="en-US" sz="3200" dirty="0">
                <a:latin typeface="Chalkduster"/>
                <a:cs typeface="Chalkduster"/>
              </a:rPr>
              <a:t> de </a:t>
            </a:r>
            <a:r>
              <a:rPr lang="en-US" sz="3200" dirty="0" err="1">
                <a:latin typeface="Chalkduster"/>
                <a:cs typeface="Chalkduster"/>
              </a:rPr>
              <a:t>centello</a:t>
            </a:r>
            <a:r>
              <a:rPr lang="en-US" sz="3200" dirty="0">
                <a:latin typeface="Chalkduster"/>
                <a:cs typeface="Chalkduster"/>
              </a:rPr>
              <a:t> y PMTs (</a:t>
            </a:r>
            <a:r>
              <a:rPr lang="en-US" sz="3200" dirty="0" err="1">
                <a:latin typeface="Chalkduster"/>
                <a:cs typeface="Chalkduster"/>
              </a:rPr>
              <a:t>fotomultiplicadores</a:t>
            </a:r>
            <a:r>
              <a:rPr lang="en-US" sz="3200" dirty="0">
                <a:latin typeface="Chalkduster"/>
                <a:cs typeface="Chalkduster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38492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65" y="0"/>
            <a:ext cx="9078870" cy="825023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FFFFFF"/>
                </a:solidFill>
                <a:latin typeface="Chalkduster"/>
                <a:cs typeface="Chalkduster"/>
              </a:rPr>
              <a:t>detección</a:t>
            </a:r>
            <a:r>
              <a:rPr lang="en-US" sz="3600" dirty="0" smtClean="0">
                <a:solidFill>
                  <a:srgbClr val="FFFFFF"/>
                </a:solidFill>
                <a:latin typeface="Chalkduster"/>
                <a:cs typeface="Chalkduster"/>
              </a:rPr>
              <a:t> de </a:t>
            </a:r>
            <a:r>
              <a:rPr lang="en-US" sz="3600" dirty="0" err="1" smtClean="0">
                <a:solidFill>
                  <a:srgbClr val="FFFFFF"/>
                </a:solidFill>
                <a:latin typeface="Chalkduster"/>
                <a:cs typeface="Chalkduster"/>
              </a:rPr>
              <a:t>rayos</a:t>
            </a:r>
            <a:r>
              <a:rPr lang="en-US" sz="3600" dirty="0" smtClean="0">
                <a:solidFill>
                  <a:srgbClr val="FFFFFF"/>
                </a:solidFill>
                <a:latin typeface="Chalkduster"/>
                <a:cs typeface="Chalkduster"/>
              </a:rPr>
              <a:t> </a:t>
            </a:r>
            <a:r>
              <a:rPr lang="en-US" sz="3600" dirty="0" err="1" smtClean="0">
                <a:solidFill>
                  <a:srgbClr val="FFFFFF"/>
                </a:solidFill>
                <a:latin typeface="Chalkduster"/>
                <a:cs typeface="Chalkduster"/>
              </a:rPr>
              <a:t>cósmicos</a:t>
            </a:r>
            <a:endParaRPr lang="en-US" sz="3600" dirty="0">
              <a:solidFill>
                <a:srgbClr val="FFFFFF"/>
              </a:solidFill>
              <a:latin typeface="Chalkduster"/>
              <a:cs typeface="Chalkduster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15652" y="258417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8" name="Picture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0318" y="1090679"/>
            <a:ext cx="2450168" cy="2289978"/>
          </a:xfrm>
          <a:prstGeom prst="rect">
            <a:avLst/>
          </a:prstGeom>
        </p:spPr>
      </p:pic>
      <p:pic>
        <p:nvPicPr>
          <p:cNvPr id="20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7130" y="982886"/>
            <a:ext cx="2092587" cy="2505565"/>
          </a:xfrm>
          <a:prstGeom prst="rect">
            <a:avLst/>
          </a:prstGeom>
        </p:spPr>
      </p:pic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185052" y="1036130"/>
            <a:ext cx="3875243" cy="239907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1800" dirty="0" smtClean="0">
                <a:solidFill>
                  <a:srgbClr val="FFFFFF"/>
                </a:solidFill>
                <a:latin typeface="Chalkduster"/>
                <a:cs typeface="Chalkduster"/>
              </a:rPr>
              <a:t>Los </a:t>
            </a:r>
            <a:r>
              <a:rPr lang="es-ES" sz="1800" i="1" dirty="0" smtClean="0">
                <a:solidFill>
                  <a:srgbClr val="BEFFED"/>
                </a:solidFill>
                <a:latin typeface="Chalkduster"/>
                <a:cs typeface="Chalkduster"/>
              </a:rPr>
              <a:t>detectores de fluorescencia </a:t>
            </a:r>
            <a:r>
              <a:rPr lang="es-ES" sz="1800" dirty="0" smtClean="0">
                <a:solidFill>
                  <a:srgbClr val="FFFFFF"/>
                </a:solidFill>
                <a:latin typeface="Chalkduster"/>
                <a:cs typeface="Chalkduster"/>
              </a:rPr>
              <a:t>de rayos cósmicos utilizan la atmósfera como un </a:t>
            </a:r>
            <a:r>
              <a:rPr lang="es-ES" sz="1800" dirty="0" err="1" smtClean="0">
                <a:solidFill>
                  <a:srgbClr val="FFFFFF"/>
                </a:solidFill>
                <a:latin typeface="Chalkduster"/>
                <a:cs typeface="Chalkduster"/>
              </a:rPr>
              <a:t>centelleador</a:t>
            </a:r>
            <a:r>
              <a:rPr lang="es-ES" sz="1800" dirty="0" smtClean="0">
                <a:solidFill>
                  <a:srgbClr val="FFFFFF"/>
                </a:solidFill>
                <a:latin typeface="Chalkduster"/>
                <a:cs typeface="Chalkduster"/>
              </a:rPr>
              <a:t> gigante para medir la luz producida por partículas relativistas:</a:t>
            </a:r>
          </a:p>
          <a:p>
            <a:pPr marL="0" indent="0" algn="ctr">
              <a:buNone/>
            </a:pPr>
            <a:r>
              <a:rPr lang="es-ES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halkduster"/>
                <a:cs typeface="Chalkduster"/>
              </a:rPr>
              <a:t>E </a:t>
            </a:r>
            <a:r>
              <a:rPr lang="es-ES" sz="18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halkduster"/>
                <a:cs typeface="Chalkduster"/>
              </a:rPr>
              <a:t>&gt; </a:t>
            </a:r>
            <a:r>
              <a:rPr lang="es-ES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halkduster"/>
                <a:cs typeface="Chalkduster"/>
              </a:rPr>
              <a:t>10</a:t>
            </a:r>
            <a:r>
              <a:rPr lang="es-ES" sz="1800" baseline="30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halkduster"/>
                <a:cs typeface="Chalkduster"/>
              </a:rPr>
              <a:t>17 </a:t>
            </a:r>
            <a:r>
              <a:rPr lang="es-ES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halkduster"/>
                <a:cs typeface="Chalkduster"/>
              </a:rPr>
              <a:t>eV</a:t>
            </a:r>
            <a:endParaRPr lang="es-ES" sz="1800" dirty="0">
              <a:solidFill>
                <a:srgbClr val="FFFFFF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94665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65" y="0"/>
            <a:ext cx="9078870" cy="825023"/>
          </a:xfrm>
        </p:spPr>
        <p:txBody>
          <a:bodyPr>
            <a:normAutofit/>
          </a:bodyPr>
          <a:lstStyle/>
          <a:p>
            <a:r>
              <a:rPr lang="en-US" sz="3600" dirty="0" err="1" smtClean="0">
                <a:solidFill>
                  <a:srgbClr val="FFFFFF"/>
                </a:solidFill>
                <a:latin typeface="Chalkduster"/>
                <a:cs typeface="Chalkduster"/>
              </a:rPr>
              <a:t>detección</a:t>
            </a:r>
            <a:r>
              <a:rPr lang="en-US" sz="3600" dirty="0" smtClean="0">
                <a:solidFill>
                  <a:srgbClr val="FFFFFF"/>
                </a:solidFill>
                <a:latin typeface="Chalkduster"/>
                <a:cs typeface="Chalkduster"/>
              </a:rPr>
              <a:t> de </a:t>
            </a:r>
            <a:r>
              <a:rPr lang="en-US" sz="3600" dirty="0" err="1" smtClean="0">
                <a:solidFill>
                  <a:srgbClr val="FFFFFF"/>
                </a:solidFill>
                <a:latin typeface="Chalkduster"/>
                <a:cs typeface="Chalkduster"/>
              </a:rPr>
              <a:t>rayos</a:t>
            </a:r>
            <a:r>
              <a:rPr lang="en-US" sz="3600" dirty="0" smtClean="0">
                <a:solidFill>
                  <a:srgbClr val="FFFFFF"/>
                </a:solidFill>
                <a:latin typeface="Chalkduster"/>
                <a:cs typeface="Chalkduster"/>
              </a:rPr>
              <a:t> </a:t>
            </a:r>
            <a:r>
              <a:rPr lang="en-US" sz="3600" dirty="0" err="1" smtClean="0">
                <a:solidFill>
                  <a:srgbClr val="FFFFFF"/>
                </a:solidFill>
                <a:latin typeface="Chalkduster"/>
                <a:cs typeface="Chalkduster"/>
              </a:rPr>
              <a:t>cósmicos</a:t>
            </a:r>
            <a:endParaRPr lang="en-US" sz="3600" dirty="0">
              <a:solidFill>
                <a:srgbClr val="FFFFFF"/>
              </a:solidFill>
              <a:latin typeface="Chalkduster"/>
              <a:cs typeface="Chalkduster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15652" y="258417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8" name="Agrupar 7"/>
          <p:cNvGrpSpPr/>
          <p:nvPr/>
        </p:nvGrpSpPr>
        <p:grpSpPr>
          <a:xfrm>
            <a:off x="907628" y="3669176"/>
            <a:ext cx="7328744" cy="3134544"/>
            <a:chOff x="1" y="3723456"/>
            <a:chExt cx="7328744" cy="313454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" y="3723457"/>
              <a:ext cx="3419502" cy="3134543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67292" y="3723456"/>
              <a:ext cx="3761453" cy="313454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9" name="Rectangle 8"/>
            <p:cNvSpPr/>
            <p:nvPr/>
          </p:nvSpPr>
          <p:spPr>
            <a:xfrm>
              <a:off x="1215047" y="6043703"/>
              <a:ext cx="673652" cy="560157"/>
            </a:xfrm>
            <a:prstGeom prst="rect">
              <a:avLst/>
            </a:prstGeom>
            <a:noFill/>
            <a:ln w="127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1" name="Straight Arrow Connector 10"/>
            <p:cNvCxnSpPr>
              <a:stCxn id="9" idx="3"/>
            </p:cNvCxnSpPr>
            <p:nvPr/>
          </p:nvCxnSpPr>
          <p:spPr>
            <a:xfrm flipV="1">
              <a:off x="1888699" y="5710025"/>
              <a:ext cx="2034159" cy="613757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4138459" y="6403805"/>
              <a:ext cx="2634054" cy="400110"/>
            </a:xfrm>
            <a:prstGeom prst="rect">
              <a:avLst/>
            </a:prstGeom>
            <a:solidFill>
              <a:srgbClr val="CCFFCC">
                <a:alpha val="31000"/>
              </a:srgbClr>
            </a:solidFill>
          </p:spPr>
          <p:txBody>
            <a:bodyPr wrap="none">
              <a:spAutoFit/>
            </a:bodyPr>
            <a:lstStyle/>
            <a:p>
              <a:r>
                <a:rPr lang="nl-NL" sz="2000" b="1" dirty="0" smtClean="0">
                  <a:solidFill>
                    <a:srgbClr val="FF0000"/>
                  </a:solidFill>
                  <a:latin typeface="Calibri"/>
                </a:rPr>
                <a:t>Energy =</a:t>
              </a:r>
              <a:r>
                <a:rPr lang="nl-NL" sz="2000" b="1" dirty="0">
                  <a:solidFill>
                    <a:srgbClr val="FF0000"/>
                  </a:solidFill>
                  <a:latin typeface="Calibri"/>
                </a:rPr>
                <a:t> </a:t>
              </a:r>
              <a:r>
                <a:rPr lang="nl-NL" sz="2000" b="1" dirty="0" smtClean="0">
                  <a:solidFill>
                    <a:srgbClr val="FF0000"/>
                  </a:solidFill>
                  <a:latin typeface="Calibri"/>
                </a:rPr>
                <a:t>41.1 ± 1.4 </a:t>
              </a:r>
              <a:r>
                <a:rPr lang="nl-NL" sz="2000" b="1" dirty="0" err="1" smtClean="0">
                  <a:solidFill>
                    <a:srgbClr val="FF0000"/>
                  </a:solidFill>
                  <a:latin typeface="Calibri"/>
                </a:rPr>
                <a:t>EeV</a:t>
              </a:r>
              <a:endParaRPr lang="en-US" sz="2000" b="1" dirty="0">
                <a:solidFill>
                  <a:srgbClr val="FF0000"/>
                </a:solidFill>
                <a:latin typeface="Calibri"/>
              </a:endParaRPr>
            </a:p>
          </p:txBody>
        </p:sp>
      </p:grpSp>
      <p:pic>
        <p:nvPicPr>
          <p:cNvPr id="18" name="Picture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0318" y="1090679"/>
            <a:ext cx="2450168" cy="2289978"/>
          </a:xfrm>
          <a:prstGeom prst="rect">
            <a:avLst/>
          </a:prstGeom>
        </p:spPr>
      </p:pic>
      <p:pic>
        <p:nvPicPr>
          <p:cNvPr id="20" name="Picture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7130" y="982886"/>
            <a:ext cx="2092587" cy="2505565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185052" y="1036130"/>
            <a:ext cx="3875243" cy="239907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ES" sz="1800" dirty="0" smtClean="0">
                <a:solidFill>
                  <a:srgbClr val="FFFFFF"/>
                </a:solidFill>
                <a:latin typeface="Chalkduster"/>
                <a:cs typeface="Chalkduster"/>
              </a:rPr>
              <a:t>Los </a:t>
            </a:r>
            <a:r>
              <a:rPr lang="es-ES" sz="1800" i="1" dirty="0" smtClean="0">
                <a:solidFill>
                  <a:srgbClr val="BEFFED"/>
                </a:solidFill>
                <a:latin typeface="Chalkduster"/>
                <a:cs typeface="Chalkduster"/>
              </a:rPr>
              <a:t>detectores de fluorescencia </a:t>
            </a:r>
            <a:r>
              <a:rPr lang="es-ES" sz="1800" dirty="0" smtClean="0">
                <a:solidFill>
                  <a:srgbClr val="FFFFFF"/>
                </a:solidFill>
                <a:latin typeface="Chalkduster"/>
                <a:cs typeface="Chalkduster"/>
              </a:rPr>
              <a:t>de rayos cósmicos utilizan la atmósfera como un </a:t>
            </a:r>
            <a:r>
              <a:rPr lang="es-ES" sz="1800" dirty="0" err="1" smtClean="0">
                <a:solidFill>
                  <a:srgbClr val="FFFFFF"/>
                </a:solidFill>
                <a:latin typeface="Chalkduster"/>
                <a:cs typeface="Chalkduster"/>
              </a:rPr>
              <a:t>centelleador</a:t>
            </a:r>
            <a:r>
              <a:rPr lang="es-ES" sz="1800" dirty="0" smtClean="0">
                <a:solidFill>
                  <a:srgbClr val="FFFFFF"/>
                </a:solidFill>
                <a:latin typeface="Chalkduster"/>
                <a:cs typeface="Chalkduster"/>
              </a:rPr>
              <a:t> gigante para medir la luz producida por partículas relativistas:</a:t>
            </a:r>
          </a:p>
          <a:p>
            <a:pPr marL="0" indent="0" algn="ctr">
              <a:buNone/>
            </a:pPr>
            <a:r>
              <a:rPr lang="es-ES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halkduster"/>
                <a:cs typeface="Chalkduster"/>
              </a:rPr>
              <a:t>E </a:t>
            </a:r>
            <a:r>
              <a:rPr lang="es-ES" sz="18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halkduster"/>
                <a:cs typeface="Chalkduster"/>
              </a:rPr>
              <a:t>&gt; </a:t>
            </a:r>
            <a:r>
              <a:rPr lang="es-ES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halkduster"/>
                <a:cs typeface="Chalkduster"/>
              </a:rPr>
              <a:t>10</a:t>
            </a:r>
            <a:r>
              <a:rPr lang="es-ES" sz="1800" baseline="30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halkduster"/>
                <a:cs typeface="Chalkduster"/>
              </a:rPr>
              <a:t>17 </a:t>
            </a:r>
            <a:r>
              <a:rPr lang="es-ES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Chalkduster"/>
                <a:cs typeface="Chalkduster"/>
              </a:rPr>
              <a:t>eV</a:t>
            </a:r>
            <a:endParaRPr lang="es-ES" sz="1800" dirty="0">
              <a:solidFill>
                <a:srgbClr val="FFFFFF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431421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607"/>
            <a:ext cx="3631558" cy="685150"/>
          </a:xfrm>
        </p:spPr>
        <p:txBody>
          <a:bodyPr>
            <a:normAutofit fontScale="90000"/>
          </a:bodyPr>
          <a:lstStyle/>
          <a:p>
            <a:r>
              <a:rPr lang="en-US" sz="4000" dirty="0" err="1" smtClean="0">
                <a:solidFill>
                  <a:schemeClr val="bg1"/>
                </a:solidFill>
                <a:latin typeface="Chalkduster"/>
                <a:cs typeface="Chalkduster"/>
              </a:rPr>
              <a:t>IceCube</a:t>
            </a:r>
            <a:endParaRPr lang="en-US" sz="4000" dirty="0">
              <a:solidFill>
                <a:schemeClr val="bg1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72" y="803311"/>
            <a:ext cx="4982359" cy="286303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Detector de </a:t>
            </a:r>
            <a:r>
              <a:rPr lang="en-US" sz="1600" dirty="0">
                <a:solidFill>
                  <a:schemeClr val="bg1"/>
                </a:solidFill>
                <a:latin typeface="Chalkduster"/>
                <a:cs typeface="Chalkduster"/>
              </a:rPr>
              <a:t>1 km</a:t>
            </a:r>
            <a:r>
              <a:rPr lang="en-US" sz="1600" baseline="30000" dirty="0">
                <a:solidFill>
                  <a:schemeClr val="bg1"/>
                </a:solidFill>
                <a:latin typeface="Chalkduster"/>
                <a:cs typeface="Chalkduster"/>
              </a:rPr>
              <a:t>3</a:t>
            </a:r>
            <a:r>
              <a:rPr lang="en-US" sz="1600" dirty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con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más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 de </a:t>
            </a:r>
            <a:r>
              <a:rPr lang="en-US" sz="1600" dirty="0">
                <a:solidFill>
                  <a:srgbClr val="FFFFFF"/>
                </a:solidFill>
                <a:latin typeface="Chalkduster"/>
                <a:cs typeface="Chalkduster"/>
              </a:rPr>
              <a:t>5000 </a:t>
            </a:r>
            <a:r>
              <a:rPr lang="en-US" sz="1600" dirty="0" err="1">
                <a:solidFill>
                  <a:srgbClr val="FFFFFF"/>
                </a:solidFill>
                <a:latin typeface="Chalkduster"/>
                <a:cs typeface="Chalkduster"/>
              </a:rPr>
              <a:t>sensores</a:t>
            </a:r>
            <a:r>
              <a:rPr lang="en-US" sz="1600" dirty="0">
                <a:solidFill>
                  <a:srgbClr val="FFFFFF"/>
                </a:solidFill>
                <a:latin typeface="Chalkduster"/>
                <a:cs typeface="Chalkduster"/>
              </a:rPr>
              <a:t>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ópticos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,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sumergidos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 en el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hielo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 del </a:t>
            </a:r>
            <a:r>
              <a:rPr lang="en-US" sz="1600" dirty="0">
                <a:solidFill>
                  <a:srgbClr val="FFFFFF"/>
                </a:solidFill>
                <a:latin typeface="Chalkduster"/>
                <a:cs typeface="Chalkduster"/>
              </a:rPr>
              <a:t>polo Sur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.</a:t>
            </a:r>
          </a:p>
          <a:p>
            <a:pPr marL="0" indent="0" algn="just">
              <a:buNone/>
            </a:pPr>
            <a:endParaRPr lang="en-US" sz="1600" dirty="0" smtClean="0">
              <a:solidFill>
                <a:srgbClr val="B7DEE8"/>
              </a:solidFill>
              <a:latin typeface="Chalkduster"/>
              <a:cs typeface="Chalkduster"/>
            </a:endParaRPr>
          </a:p>
          <a:p>
            <a:pPr marL="0" indent="0" algn="just">
              <a:buNone/>
            </a:pP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Búsqueda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de </a:t>
            </a:r>
            <a:r>
              <a:rPr lang="en-US" sz="1600" dirty="0" err="1">
                <a:solidFill>
                  <a:srgbClr val="FFFFFF"/>
                </a:solidFill>
                <a:latin typeface="Chalkduster"/>
                <a:cs typeface="Chalkduster"/>
              </a:rPr>
              <a:t>materia</a:t>
            </a:r>
            <a:r>
              <a:rPr lang="en-US" sz="1600" dirty="0">
                <a:solidFill>
                  <a:srgbClr val="FFFFFF"/>
                </a:solidFill>
                <a:latin typeface="Chalkduster"/>
                <a:cs typeface="Chalkduster"/>
              </a:rPr>
              <a:t> </a:t>
            </a:r>
            <a:r>
              <a:rPr lang="en-US" sz="1600" dirty="0" err="1" smtClean="0">
                <a:solidFill>
                  <a:srgbClr val="FFFFFF"/>
                </a:solidFill>
                <a:latin typeface="Chalkduster"/>
                <a:cs typeface="Chalkduster"/>
              </a:rPr>
              <a:t>oscura</a:t>
            </a:r>
            <a:r>
              <a:rPr lang="en-US" sz="1600" dirty="0" smtClean="0">
                <a:solidFill>
                  <a:srgbClr val="FFFFFF"/>
                </a:solidFill>
                <a:latin typeface="Chalkduster"/>
                <a:cs typeface="Chalkduster"/>
              </a:rPr>
              <a:t> 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y </a:t>
            </a: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estudio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del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origen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 de los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rayos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cósmicos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 de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altísima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energía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, a </a:t>
            </a: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partir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de </a:t>
            </a:r>
            <a:r>
              <a:rPr lang="en-US" sz="1600" dirty="0" err="1" smtClean="0">
                <a:solidFill>
                  <a:srgbClr val="FFFFFF"/>
                </a:solidFill>
                <a:latin typeface="Chalkduster"/>
                <a:cs typeface="Chalkduster"/>
              </a:rPr>
              <a:t>intercaciones</a:t>
            </a:r>
            <a:r>
              <a:rPr lang="en-US" sz="1600" dirty="0" smtClean="0">
                <a:solidFill>
                  <a:srgbClr val="FFFFFF"/>
                </a:solidFill>
                <a:latin typeface="Chalkduster"/>
                <a:cs typeface="Chalkduster"/>
              </a:rPr>
              <a:t> de neutrinos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: 10</a:t>
            </a:r>
            <a:r>
              <a:rPr lang="en-US" sz="1600" baseline="30000" dirty="0" smtClean="0">
                <a:solidFill>
                  <a:srgbClr val="B7DEE8"/>
                </a:solidFill>
                <a:latin typeface="Chalkduster"/>
                <a:cs typeface="Chalkduster"/>
              </a:rPr>
              <a:t>4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neutrinos </a:t>
            </a: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atmosféricos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por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año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con </a:t>
            </a:r>
            <a:r>
              <a:rPr lang="en-US" sz="1600" i="1" dirty="0" err="1" smtClean="0">
                <a:solidFill>
                  <a:srgbClr val="B7DEE8"/>
                </a:solidFill>
                <a:latin typeface="Chalkduster"/>
                <a:cs typeface="Chalkduster"/>
              </a:rPr>
              <a:t>E</a:t>
            </a:r>
            <a:r>
              <a:rPr lang="en-US" sz="1600" baseline="-250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ν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&gt; 500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GeV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, </a:t>
            </a: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unos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pocos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con </a:t>
            </a:r>
            <a:r>
              <a:rPr lang="en-US" sz="1600" i="1" dirty="0" err="1" smtClean="0">
                <a:solidFill>
                  <a:srgbClr val="B7DEE8"/>
                </a:solidFill>
                <a:latin typeface="Chalkduster"/>
                <a:cs typeface="Chalkduster"/>
              </a:rPr>
              <a:t>E</a:t>
            </a:r>
            <a:r>
              <a:rPr lang="en-US" sz="1600" baseline="-250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ν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&gt; 100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TeV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.</a:t>
            </a:r>
          </a:p>
        </p:txBody>
      </p:sp>
      <p:pic>
        <p:nvPicPr>
          <p:cNvPr id="5" name="Picture 4" descr="Screen shot 2011-10-13 at 4.32.01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04" y="9606"/>
            <a:ext cx="3727946" cy="3138506"/>
          </a:xfrm>
          <a:prstGeom prst="rect">
            <a:avLst/>
          </a:prstGeom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40" y="3579778"/>
            <a:ext cx="4298589" cy="3223942"/>
          </a:xfrm>
          <a:prstGeom prst="rect">
            <a:avLst/>
          </a:prstGeom>
        </p:spPr>
      </p:pic>
      <p:grpSp>
        <p:nvGrpSpPr>
          <p:cNvPr id="6" name="Agrupar 5"/>
          <p:cNvGrpSpPr/>
          <p:nvPr/>
        </p:nvGrpSpPr>
        <p:grpSpPr>
          <a:xfrm>
            <a:off x="5416054" y="3444170"/>
            <a:ext cx="3631558" cy="3247486"/>
            <a:chOff x="5416054" y="3476738"/>
            <a:chExt cx="3631558" cy="324748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34833" y="3955624"/>
              <a:ext cx="2794000" cy="2768600"/>
            </a:xfrm>
            <a:prstGeom prst="rect">
              <a:avLst/>
            </a:prstGeom>
          </p:spPr>
        </p:pic>
        <p:sp>
          <p:nvSpPr>
            <p:cNvPr id="7" name="Title 1"/>
            <p:cNvSpPr txBox="1">
              <a:spLocks/>
            </p:cNvSpPr>
            <p:nvPr/>
          </p:nvSpPr>
          <p:spPr>
            <a:xfrm>
              <a:off x="5416054" y="3476738"/>
              <a:ext cx="3631558" cy="3958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 fontScale="97500"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 dirty="0" err="1" smtClean="0">
                  <a:solidFill>
                    <a:schemeClr val="accent5">
                      <a:lumMod val="20000"/>
                      <a:lumOff val="80000"/>
                    </a:schemeClr>
                  </a:solidFill>
                  <a:latin typeface="Chalkduster"/>
                  <a:cs typeface="Chalkduster"/>
                </a:rPr>
                <a:t>fotomultiplicador</a:t>
              </a:r>
              <a:endParaRPr lang="en-US" sz="1800" dirty="0">
                <a:solidFill>
                  <a:schemeClr val="accent5">
                    <a:lumMod val="20000"/>
                    <a:lumOff val="80000"/>
                  </a:schemeClr>
                </a:solidFill>
                <a:latin typeface="Chalkduster"/>
                <a:cs typeface="Chalkduste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8238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9607"/>
            <a:ext cx="3631558" cy="685150"/>
          </a:xfrm>
        </p:spPr>
        <p:txBody>
          <a:bodyPr>
            <a:normAutofit fontScale="90000"/>
          </a:bodyPr>
          <a:lstStyle/>
          <a:p>
            <a:r>
              <a:rPr lang="en-US" sz="4000" dirty="0" err="1" smtClean="0">
                <a:solidFill>
                  <a:schemeClr val="bg1"/>
                </a:solidFill>
                <a:latin typeface="Chalkduster"/>
                <a:cs typeface="Chalkduster"/>
              </a:rPr>
              <a:t>IceCube</a:t>
            </a:r>
            <a:endParaRPr lang="en-US" sz="4000" dirty="0">
              <a:solidFill>
                <a:schemeClr val="bg1"/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72" y="803311"/>
            <a:ext cx="4982359" cy="286303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Detector de </a:t>
            </a:r>
            <a:r>
              <a:rPr lang="en-US" sz="1600" dirty="0">
                <a:solidFill>
                  <a:schemeClr val="bg1"/>
                </a:solidFill>
                <a:latin typeface="Chalkduster"/>
                <a:cs typeface="Chalkduster"/>
              </a:rPr>
              <a:t>1 km</a:t>
            </a:r>
            <a:r>
              <a:rPr lang="en-US" sz="1600" baseline="30000" dirty="0">
                <a:solidFill>
                  <a:schemeClr val="bg1"/>
                </a:solidFill>
                <a:latin typeface="Chalkduster"/>
                <a:cs typeface="Chalkduster"/>
              </a:rPr>
              <a:t>3</a:t>
            </a:r>
            <a:r>
              <a:rPr lang="en-US" sz="1600" dirty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con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más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 de </a:t>
            </a:r>
            <a:r>
              <a:rPr lang="en-US" sz="1600" dirty="0">
                <a:solidFill>
                  <a:srgbClr val="FFFFFF"/>
                </a:solidFill>
                <a:latin typeface="Chalkduster"/>
                <a:cs typeface="Chalkduster"/>
              </a:rPr>
              <a:t>5000 </a:t>
            </a:r>
            <a:r>
              <a:rPr lang="en-US" sz="1600" dirty="0" err="1">
                <a:solidFill>
                  <a:srgbClr val="FFFFFF"/>
                </a:solidFill>
                <a:latin typeface="Chalkduster"/>
                <a:cs typeface="Chalkduster"/>
              </a:rPr>
              <a:t>sensores</a:t>
            </a:r>
            <a:r>
              <a:rPr lang="en-US" sz="1600" dirty="0">
                <a:solidFill>
                  <a:srgbClr val="FFFFFF"/>
                </a:solidFill>
                <a:latin typeface="Chalkduster"/>
                <a:cs typeface="Chalkduster"/>
              </a:rPr>
              <a:t>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ópticos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,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sumergidos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 en el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hielo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 del </a:t>
            </a:r>
            <a:r>
              <a:rPr lang="en-US" sz="1600" dirty="0">
                <a:solidFill>
                  <a:srgbClr val="FFFFFF"/>
                </a:solidFill>
                <a:latin typeface="Chalkduster"/>
                <a:cs typeface="Chalkduster"/>
              </a:rPr>
              <a:t>polo Sur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.</a:t>
            </a:r>
          </a:p>
          <a:p>
            <a:pPr marL="0" indent="0" algn="just">
              <a:buNone/>
            </a:pPr>
            <a:endParaRPr lang="en-US" sz="1600" dirty="0" smtClean="0">
              <a:solidFill>
                <a:srgbClr val="B7DEE8"/>
              </a:solidFill>
              <a:latin typeface="Chalkduster"/>
              <a:cs typeface="Chalkduster"/>
            </a:endParaRPr>
          </a:p>
          <a:p>
            <a:pPr marL="0" indent="0" algn="just">
              <a:buNone/>
            </a:pP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Búsqueda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de </a:t>
            </a:r>
            <a:r>
              <a:rPr lang="en-US" sz="1600" dirty="0" err="1">
                <a:solidFill>
                  <a:srgbClr val="FFFFFF"/>
                </a:solidFill>
                <a:latin typeface="Chalkduster"/>
                <a:cs typeface="Chalkduster"/>
              </a:rPr>
              <a:t>materia</a:t>
            </a:r>
            <a:r>
              <a:rPr lang="en-US" sz="1600" dirty="0">
                <a:solidFill>
                  <a:srgbClr val="FFFFFF"/>
                </a:solidFill>
                <a:latin typeface="Chalkduster"/>
                <a:cs typeface="Chalkduster"/>
              </a:rPr>
              <a:t> </a:t>
            </a:r>
            <a:r>
              <a:rPr lang="en-US" sz="1600" dirty="0" err="1" smtClean="0">
                <a:solidFill>
                  <a:srgbClr val="FFFFFF"/>
                </a:solidFill>
                <a:latin typeface="Chalkduster"/>
                <a:cs typeface="Chalkduster"/>
              </a:rPr>
              <a:t>oscura</a:t>
            </a:r>
            <a:r>
              <a:rPr lang="en-US" sz="1600" dirty="0" smtClean="0">
                <a:solidFill>
                  <a:srgbClr val="FFFFFF"/>
                </a:solidFill>
                <a:latin typeface="Chalkduster"/>
                <a:cs typeface="Chalkduster"/>
              </a:rPr>
              <a:t> 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y </a:t>
            </a: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estudio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del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origen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 de los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rayos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cósmicos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 de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altísima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energía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, a </a:t>
            </a: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partir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de </a:t>
            </a:r>
            <a:r>
              <a:rPr lang="en-US" sz="1600" dirty="0" err="1" smtClean="0">
                <a:solidFill>
                  <a:srgbClr val="FFFFFF"/>
                </a:solidFill>
                <a:latin typeface="Chalkduster"/>
                <a:cs typeface="Chalkduster"/>
              </a:rPr>
              <a:t>intercaciones</a:t>
            </a:r>
            <a:r>
              <a:rPr lang="en-US" sz="1600" dirty="0" smtClean="0">
                <a:solidFill>
                  <a:srgbClr val="FFFFFF"/>
                </a:solidFill>
                <a:latin typeface="Chalkduster"/>
                <a:cs typeface="Chalkduster"/>
              </a:rPr>
              <a:t> de neutrinos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: 10</a:t>
            </a:r>
            <a:r>
              <a:rPr lang="en-US" sz="1600" baseline="30000" dirty="0" smtClean="0">
                <a:solidFill>
                  <a:srgbClr val="B7DEE8"/>
                </a:solidFill>
                <a:latin typeface="Chalkduster"/>
                <a:cs typeface="Chalkduster"/>
              </a:rPr>
              <a:t>4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neutrinos </a:t>
            </a: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atmosféricos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por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año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con </a:t>
            </a:r>
            <a:r>
              <a:rPr lang="en-US" sz="1600" i="1" dirty="0" err="1" smtClean="0">
                <a:solidFill>
                  <a:srgbClr val="B7DEE8"/>
                </a:solidFill>
                <a:latin typeface="Chalkduster"/>
                <a:cs typeface="Chalkduster"/>
              </a:rPr>
              <a:t>E</a:t>
            </a:r>
            <a:r>
              <a:rPr lang="en-US" sz="1600" baseline="-250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ν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&gt; 500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GeV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, </a:t>
            </a: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unos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pocos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con </a:t>
            </a:r>
            <a:r>
              <a:rPr lang="en-US" sz="1600" i="1" dirty="0" err="1" smtClean="0">
                <a:solidFill>
                  <a:srgbClr val="B7DEE8"/>
                </a:solidFill>
                <a:latin typeface="Chalkduster"/>
                <a:cs typeface="Chalkduster"/>
              </a:rPr>
              <a:t>E</a:t>
            </a:r>
            <a:r>
              <a:rPr lang="en-US" sz="1600" baseline="-25000" dirty="0" err="1" smtClean="0">
                <a:solidFill>
                  <a:srgbClr val="B7DEE8"/>
                </a:solidFill>
                <a:latin typeface="Chalkduster"/>
                <a:cs typeface="Chalkduster"/>
              </a:rPr>
              <a:t>ν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 </a:t>
            </a:r>
            <a:r>
              <a:rPr lang="en-US" sz="1600" dirty="0">
                <a:solidFill>
                  <a:srgbClr val="B7DEE8"/>
                </a:solidFill>
                <a:latin typeface="Chalkduster"/>
                <a:cs typeface="Chalkduster"/>
              </a:rPr>
              <a:t>&gt; 100 </a:t>
            </a:r>
            <a:r>
              <a:rPr lang="en-US" sz="1600" dirty="0" err="1">
                <a:solidFill>
                  <a:srgbClr val="B7DEE8"/>
                </a:solidFill>
                <a:latin typeface="Chalkduster"/>
                <a:cs typeface="Chalkduster"/>
              </a:rPr>
              <a:t>TeV</a:t>
            </a:r>
            <a:r>
              <a:rPr lang="en-US" sz="1600" dirty="0" smtClean="0">
                <a:solidFill>
                  <a:srgbClr val="B7DEE8"/>
                </a:solidFill>
                <a:latin typeface="Chalkduster"/>
                <a:cs typeface="Chalkduster"/>
              </a:rPr>
              <a:t>.</a:t>
            </a:r>
          </a:p>
        </p:txBody>
      </p:sp>
      <p:pic>
        <p:nvPicPr>
          <p:cNvPr id="5" name="Picture 4" descr="Screen shot 2011-10-13 at 4.32.01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04" y="9606"/>
            <a:ext cx="3727946" cy="3138506"/>
          </a:xfrm>
          <a:prstGeom prst="rect">
            <a:avLst/>
          </a:prstGeom>
        </p:spPr>
      </p:pic>
      <p:pic>
        <p:nvPicPr>
          <p:cNvPr id="9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40" y="3579778"/>
            <a:ext cx="4298589" cy="3223942"/>
          </a:xfrm>
          <a:prstGeom prst="rect">
            <a:avLst/>
          </a:prstGeom>
        </p:spPr>
      </p:pic>
      <p:pic>
        <p:nvPicPr>
          <p:cNvPr id="4" name="Imagen 3" descr="IC79_2666_2evnts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2117" y="3245006"/>
            <a:ext cx="3889833" cy="3578647"/>
          </a:xfrm>
          <a:prstGeom prst="rect">
            <a:avLst/>
          </a:prstGeom>
          <a:ln>
            <a:solidFill>
              <a:srgbClr val="4F81BD"/>
            </a:solidFill>
          </a:ln>
        </p:spPr>
      </p:pic>
    </p:spTree>
    <p:extLst>
      <p:ext uri="{BB962C8B-B14F-4D97-AF65-F5344CB8AC3E}">
        <p14:creationId xmlns:p14="http://schemas.microsoft.com/office/powerpoint/2010/main" val="3447530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7323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halkduster"/>
                <a:cs typeface="Chalkduster"/>
              </a:rPr>
              <a:t>detectores</a:t>
            </a:r>
            <a:r>
              <a:rPr lang="en-US" sz="4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halkduster"/>
                <a:cs typeface="Chalkduster"/>
              </a:rPr>
              <a:t> de neutrinos</a:t>
            </a:r>
            <a:endParaRPr lang="en-US" sz="4000" dirty="0">
              <a:solidFill>
                <a:schemeClr val="accent6">
                  <a:lumMod val="20000"/>
                  <a:lumOff val="80000"/>
                </a:schemeClr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77275" y="881582"/>
            <a:ext cx="4785776" cy="220879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Un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partícula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cargada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emite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radiación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si</a:t>
            </a:r>
            <a:r>
              <a:rPr lang="en-US" sz="1800" dirty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su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rgbClr val="BEFFED"/>
                </a:solidFill>
                <a:latin typeface="Chalkduster"/>
                <a:cs typeface="Chalkduster"/>
              </a:rPr>
              <a:t>velocidad</a:t>
            </a:r>
            <a:r>
              <a:rPr lang="en-US" sz="1800" dirty="0" smtClean="0">
                <a:solidFill>
                  <a:srgbClr val="BEFFED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es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smtClean="0">
                <a:solidFill>
                  <a:srgbClr val="BEFFED"/>
                </a:solidFill>
                <a:latin typeface="Chalkduster"/>
                <a:cs typeface="Chalkduster"/>
              </a:rPr>
              <a:t>mayor </a:t>
            </a:r>
            <a:r>
              <a:rPr lang="en-US" sz="1800" dirty="0" err="1" smtClean="0">
                <a:solidFill>
                  <a:srgbClr val="BEFFED"/>
                </a:solidFill>
                <a:latin typeface="Chalkduster"/>
                <a:cs typeface="Chalkduster"/>
              </a:rPr>
              <a:t>que</a:t>
            </a:r>
            <a:r>
              <a:rPr lang="en-US" sz="1800" dirty="0" smtClean="0">
                <a:solidFill>
                  <a:srgbClr val="BEFFED"/>
                </a:solidFill>
                <a:latin typeface="Chalkduster"/>
                <a:cs typeface="Chalkduster"/>
              </a:rPr>
              <a:t> la </a:t>
            </a:r>
            <a:r>
              <a:rPr lang="en-US" sz="1800" dirty="0" err="1" smtClean="0">
                <a:solidFill>
                  <a:srgbClr val="BEFFED"/>
                </a:solidFill>
                <a:latin typeface="Chalkduster"/>
                <a:cs typeface="Chalkduster"/>
              </a:rPr>
              <a:t>velocidad</a:t>
            </a:r>
            <a:r>
              <a:rPr lang="en-US" sz="1800" dirty="0" smtClean="0">
                <a:solidFill>
                  <a:srgbClr val="BEFFED"/>
                </a:solidFill>
                <a:latin typeface="Chalkduster"/>
                <a:cs typeface="Chalkduster"/>
              </a:rPr>
              <a:t> de la </a:t>
            </a:r>
            <a:r>
              <a:rPr lang="en-US" sz="1800" dirty="0" err="1" smtClean="0">
                <a:solidFill>
                  <a:srgbClr val="BEFFED"/>
                </a:solidFill>
                <a:latin typeface="Chalkduster"/>
                <a:cs typeface="Chalkduster"/>
              </a:rPr>
              <a:t>luz</a:t>
            </a:r>
            <a:r>
              <a:rPr lang="en-US" sz="1800" dirty="0" smtClean="0">
                <a:solidFill>
                  <a:srgbClr val="BEFFED"/>
                </a:solidFill>
                <a:latin typeface="Chalkduster"/>
                <a:cs typeface="Chalkduster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en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ese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medio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: </a:t>
            </a:r>
            <a:r>
              <a:rPr lang="en-US" sz="1800" i="1" dirty="0" err="1" smtClean="0">
                <a:solidFill>
                  <a:srgbClr val="BEFFED"/>
                </a:solidFill>
                <a:latin typeface="Chalkduster"/>
                <a:cs typeface="Chalkduster"/>
              </a:rPr>
              <a:t>radiación</a:t>
            </a:r>
            <a:r>
              <a:rPr lang="en-US" sz="1800" i="1" dirty="0" smtClean="0">
                <a:solidFill>
                  <a:srgbClr val="BEFFED"/>
                </a:solidFill>
                <a:latin typeface="Chalkduster"/>
                <a:cs typeface="Chalkduster"/>
              </a:rPr>
              <a:t> Cherenkov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. La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radiación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se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concentra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en un </a:t>
            </a:r>
            <a:r>
              <a:rPr lang="en-US" sz="1800" dirty="0" err="1" smtClean="0">
                <a:solidFill>
                  <a:srgbClr val="C3D69B"/>
                </a:solidFill>
                <a:latin typeface="Chalkduster"/>
                <a:cs typeface="Chalkduster"/>
              </a:rPr>
              <a:t>cono</a:t>
            </a:r>
            <a:r>
              <a:rPr lang="en-US" sz="1800" dirty="0" smtClean="0">
                <a:solidFill>
                  <a:srgbClr val="C3D69B"/>
                </a:solidFill>
                <a:latin typeface="Chalkduster"/>
                <a:cs typeface="Chalkduster"/>
              </a:rPr>
              <a:t> de </a:t>
            </a:r>
            <a:r>
              <a:rPr lang="en-US" sz="1800" dirty="0" err="1" smtClean="0">
                <a:solidFill>
                  <a:srgbClr val="C3D69B"/>
                </a:solidFill>
                <a:latin typeface="Chalkduster"/>
                <a:cs typeface="Chalkduster"/>
              </a:rPr>
              <a:t>revolución</a:t>
            </a:r>
            <a:r>
              <a:rPr lang="en-US" sz="1800" dirty="0" smtClean="0">
                <a:solidFill>
                  <a:srgbClr val="C3D69B"/>
                </a:solidFill>
                <a:latin typeface="Chalkduster"/>
                <a:cs typeface="Chalkduster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en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torno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a la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traza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de la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partícula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: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halkduster"/>
                <a:cs typeface="Chalkduster"/>
              </a:rPr>
              <a:t>ángulo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halkduster"/>
                <a:cs typeface="Chalkduster"/>
              </a:rPr>
              <a:t> = f (v, n)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.</a:t>
            </a:r>
          </a:p>
        </p:txBody>
      </p:sp>
      <p:pic>
        <p:nvPicPr>
          <p:cNvPr id="16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040" y="3086692"/>
            <a:ext cx="3991345" cy="377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1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7323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halkduster"/>
                <a:cs typeface="Chalkduster"/>
              </a:rPr>
              <a:t>detectores</a:t>
            </a:r>
            <a:r>
              <a:rPr lang="en-US" sz="4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halkduster"/>
                <a:cs typeface="Chalkduster"/>
              </a:rPr>
              <a:t> de neutrinos</a:t>
            </a:r>
            <a:endParaRPr lang="en-US" sz="4000" dirty="0">
              <a:solidFill>
                <a:schemeClr val="accent6">
                  <a:lumMod val="20000"/>
                  <a:lumOff val="80000"/>
                </a:schemeClr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77275" y="881582"/>
            <a:ext cx="4785776" cy="220879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Un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partícula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cargada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emite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radiación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si</a:t>
            </a:r>
            <a:r>
              <a:rPr lang="en-US" sz="1800" dirty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su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rgbClr val="BEFFED"/>
                </a:solidFill>
                <a:latin typeface="Chalkduster"/>
                <a:cs typeface="Chalkduster"/>
              </a:rPr>
              <a:t>velocidad</a:t>
            </a:r>
            <a:r>
              <a:rPr lang="en-US" sz="1800" dirty="0" smtClean="0">
                <a:solidFill>
                  <a:srgbClr val="BEFFED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es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smtClean="0">
                <a:solidFill>
                  <a:srgbClr val="BEFFED"/>
                </a:solidFill>
                <a:latin typeface="Chalkduster"/>
                <a:cs typeface="Chalkduster"/>
              </a:rPr>
              <a:t>mayor </a:t>
            </a:r>
            <a:r>
              <a:rPr lang="en-US" sz="1800" dirty="0" err="1" smtClean="0">
                <a:solidFill>
                  <a:srgbClr val="BEFFED"/>
                </a:solidFill>
                <a:latin typeface="Chalkduster"/>
                <a:cs typeface="Chalkduster"/>
              </a:rPr>
              <a:t>que</a:t>
            </a:r>
            <a:r>
              <a:rPr lang="en-US" sz="1800" dirty="0" smtClean="0">
                <a:solidFill>
                  <a:srgbClr val="BEFFED"/>
                </a:solidFill>
                <a:latin typeface="Chalkduster"/>
                <a:cs typeface="Chalkduster"/>
              </a:rPr>
              <a:t> la </a:t>
            </a:r>
            <a:r>
              <a:rPr lang="en-US" sz="1800" dirty="0" err="1" smtClean="0">
                <a:solidFill>
                  <a:srgbClr val="BEFFED"/>
                </a:solidFill>
                <a:latin typeface="Chalkduster"/>
                <a:cs typeface="Chalkduster"/>
              </a:rPr>
              <a:t>velocidad</a:t>
            </a:r>
            <a:r>
              <a:rPr lang="en-US" sz="1800" dirty="0" smtClean="0">
                <a:solidFill>
                  <a:srgbClr val="BEFFED"/>
                </a:solidFill>
                <a:latin typeface="Chalkduster"/>
                <a:cs typeface="Chalkduster"/>
              </a:rPr>
              <a:t> de la </a:t>
            </a:r>
            <a:r>
              <a:rPr lang="en-US" sz="1800" dirty="0" err="1" smtClean="0">
                <a:solidFill>
                  <a:srgbClr val="BEFFED"/>
                </a:solidFill>
                <a:latin typeface="Chalkduster"/>
                <a:cs typeface="Chalkduster"/>
              </a:rPr>
              <a:t>luz</a:t>
            </a:r>
            <a:r>
              <a:rPr lang="en-US" sz="1800" dirty="0" smtClean="0">
                <a:solidFill>
                  <a:srgbClr val="BEFFED"/>
                </a:solidFill>
                <a:latin typeface="Chalkduster"/>
                <a:cs typeface="Chalkduster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en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ese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medio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: </a:t>
            </a:r>
            <a:r>
              <a:rPr lang="en-US" sz="1800" i="1" dirty="0" err="1" smtClean="0">
                <a:solidFill>
                  <a:srgbClr val="BEFFED"/>
                </a:solidFill>
                <a:latin typeface="Chalkduster"/>
                <a:cs typeface="Chalkduster"/>
              </a:rPr>
              <a:t>radiación</a:t>
            </a:r>
            <a:r>
              <a:rPr lang="en-US" sz="1800" i="1" dirty="0" smtClean="0">
                <a:solidFill>
                  <a:srgbClr val="BEFFED"/>
                </a:solidFill>
                <a:latin typeface="Chalkduster"/>
                <a:cs typeface="Chalkduster"/>
              </a:rPr>
              <a:t> Cherenkov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. La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radiación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se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concentra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en un </a:t>
            </a:r>
            <a:r>
              <a:rPr lang="en-US" sz="1800" dirty="0" err="1" smtClean="0">
                <a:solidFill>
                  <a:srgbClr val="C3D69B"/>
                </a:solidFill>
                <a:latin typeface="Chalkduster"/>
                <a:cs typeface="Chalkduster"/>
              </a:rPr>
              <a:t>cono</a:t>
            </a:r>
            <a:r>
              <a:rPr lang="en-US" sz="1800" dirty="0" smtClean="0">
                <a:solidFill>
                  <a:srgbClr val="C3D69B"/>
                </a:solidFill>
                <a:latin typeface="Chalkduster"/>
                <a:cs typeface="Chalkduster"/>
              </a:rPr>
              <a:t> de </a:t>
            </a:r>
            <a:r>
              <a:rPr lang="en-US" sz="1800" dirty="0" err="1" smtClean="0">
                <a:solidFill>
                  <a:srgbClr val="C3D69B"/>
                </a:solidFill>
                <a:latin typeface="Chalkduster"/>
                <a:cs typeface="Chalkduster"/>
              </a:rPr>
              <a:t>revolución</a:t>
            </a:r>
            <a:r>
              <a:rPr lang="en-US" sz="1800" dirty="0" smtClean="0">
                <a:solidFill>
                  <a:srgbClr val="C3D69B"/>
                </a:solidFill>
                <a:latin typeface="Chalkduster"/>
                <a:cs typeface="Chalkduster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en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torno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a la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traza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de la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partícula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: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halkduster"/>
                <a:cs typeface="Chalkduster"/>
              </a:rPr>
              <a:t>ángulo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halkduster"/>
                <a:cs typeface="Chalkduster"/>
              </a:rPr>
              <a:t> = f (v, n)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.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289083" y="881582"/>
            <a:ext cx="3751861" cy="22448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r>
              <a:rPr lang="en-US" sz="1700" i="1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Chalkduster"/>
                <a:cs typeface="Chalkduster"/>
              </a:rPr>
              <a:t>Super </a:t>
            </a:r>
            <a:r>
              <a:rPr lang="en-US" sz="1700" i="1" dirty="0" err="1" smtClean="0">
                <a:solidFill>
                  <a:srgbClr val="F79646">
                    <a:lumMod val="40000"/>
                    <a:lumOff val="60000"/>
                  </a:srgbClr>
                </a:solidFill>
                <a:latin typeface="Chalkduster"/>
                <a:cs typeface="Chalkduster"/>
              </a:rPr>
              <a:t>Kamiokande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: 50000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toneladas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de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agua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ultrapura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, 1 Km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bajo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tierra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,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detecta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la </a:t>
            </a:r>
            <a:r>
              <a:rPr lang="en-US" sz="1700" dirty="0" err="1" smtClean="0">
                <a:solidFill>
                  <a:srgbClr val="FCD5B5"/>
                </a:solidFill>
                <a:latin typeface="Chalkduster"/>
                <a:cs typeface="Chalkduster"/>
              </a:rPr>
              <a:t>radiación</a:t>
            </a:r>
            <a:r>
              <a:rPr lang="en-US" sz="1700" dirty="0" smtClean="0">
                <a:solidFill>
                  <a:srgbClr val="FCD5B5"/>
                </a:solidFill>
                <a:latin typeface="Chalkduster"/>
                <a:cs typeface="Chalkduster"/>
              </a:rPr>
              <a:t> </a:t>
            </a:r>
            <a:r>
              <a:rPr lang="en-US" sz="1700" i="1" dirty="0" smtClean="0">
                <a:solidFill>
                  <a:srgbClr val="FCD5B5"/>
                </a:solidFill>
                <a:latin typeface="Chalkduster"/>
                <a:cs typeface="Chalkduster"/>
              </a:rPr>
              <a:t>Cherenkov</a:t>
            </a:r>
            <a:r>
              <a:rPr lang="en-US" sz="1700" dirty="0" smtClean="0">
                <a:solidFill>
                  <a:srgbClr val="FCD5B5"/>
                </a:solidFill>
                <a:latin typeface="Chalkduster"/>
                <a:cs typeface="Chalkduster"/>
              </a:rPr>
              <a:t> 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de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las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partículas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cargadas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procedentes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de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las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</a:t>
            </a:r>
            <a:r>
              <a:rPr lang="en-US" sz="1700" dirty="0" err="1" smtClean="0">
                <a:solidFill>
                  <a:srgbClr val="FFFF00"/>
                </a:solidFill>
                <a:latin typeface="Chalkduster"/>
                <a:cs typeface="Chalkduster"/>
              </a:rPr>
              <a:t>interacciones</a:t>
            </a:r>
            <a:r>
              <a:rPr lang="en-US" sz="1700" dirty="0" smtClean="0">
                <a:solidFill>
                  <a:srgbClr val="FFFF00"/>
                </a:solidFill>
                <a:latin typeface="Chalkduster"/>
                <a:cs typeface="Chalkduster"/>
              </a:rPr>
              <a:t> de los neutrinos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.</a:t>
            </a:r>
          </a:p>
        </p:txBody>
      </p:sp>
      <p:pic>
        <p:nvPicPr>
          <p:cNvPr id="17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8072" y="3308499"/>
            <a:ext cx="5305928" cy="355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02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27323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halkduster"/>
                <a:cs typeface="Chalkduster"/>
              </a:rPr>
              <a:t>detectores</a:t>
            </a:r>
            <a:r>
              <a:rPr lang="en-US" sz="40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halkduster"/>
                <a:cs typeface="Chalkduster"/>
              </a:rPr>
              <a:t> de neutrinos</a:t>
            </a:r>
            <a:endParaRPr lang="en-US" sz="4000" dirty="0">
              <a:solidFill>
                <a:schemeClr val="accent6">
                  <a:lumMod val="20000"/>
                  <a:lumOff val="80000"/>
                </a:schemeClr>
              </a:solidFill>
              <a:latin typeface="Chalkduster"/>
              <a:cs typeface="Chalkduster"/>
            </a:endParaRPr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77275" y="881582"/>
            <a:ext cx="4785776" cy="220879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Un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partícula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cargada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emite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radiación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si</a:t>
            </a:r>
            <a:r>
              <a:rPr lang="en-US" sz="1800" dirty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su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rgbClr val="BEFFED"/>
                </a:solidFill>
                <a:latin typeface="Chalkduster"/>
                <a:cs typeface="Chalkduster"/>
              </a:rPr>
              <a:t>velocidad</a:t>
            </a:r>
            <a:r>
              <a:rPr lang="en-US" sz="1800" dirty="0" smtClean="0">
                <a:solidFill>
                  <a:srgbClr val="BEFFED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es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smtClean="0">
                <a:solidFill>
                  <a:srgbClr val="BEFFED"/>
                </a:solidFill>
                <a:latin typeface="Chalkduster"/>
                <a:cs typeface="Chalkduster"/>
              </a:rPr>
              <a:t>mayor </a:t>
            </a:r>
            <a:r>
              <a:rPr lang="en-US" sz="1800" dirty="0" err="1" smtClean="0">
                <a:solidFill>
                  <a:srgbClr val="BEFFED"/>
                </a:solidFill>
                <a:latin typeface="Chalkduster"/>
                <a:cs typeface="Chalkduster"/>
              </a:rPr>
              <a:t>que</a:t>
            </a:r>
            <a:r>
              <a:rPr lang="en-US" sz="1800" dirty="0" smtClean="0">
                <a:solidFill>
                  <a:srgbClr val="BEFFED"/>
                </a:solidFill>
                <a:latin typeface="Chalkduster"/>
                <a:cs typeface="Chalkduster"/>
              </a:rPr>
              <a:t> la </a:t>
            </a:r>
            <a:r>
              <a:rPr lang="en-US" sz="1800" dirty="0" err="1" smtClean="0">
                <a:solidFill>
                  <a:srgbClr val="BEFFED"/>
                </a:solidFill>
                <a:latin typeface="Chalkduster"/>
                <a:cs typeface="Chalkduster"/>
              </a:rPr>
              <a:t>velocidad</a:t>
            </a:r>
            <a:r>
              <a:rPr lang="en-US" sz="1800" dirty="0" smtClean="0">
                <a:solidFill>
                  <a:srgbClr val="BEFFED"/>
                </a:solidFill>
                <a:latin typeface="Chalkduster"/>
                <a:cs typeface="Chalkduster"/>
              </a:rPr>
              <a:t> de la </a:t>
            </a:r>
            <a:r>
              <a:rPr lang="en-US" sz="1800" dirty="0" err="1" smtClean="0">
                <a:solidFill>
                  <a:srgbClr val="BEFFED"/>
                </a:solidFill>
                <a:latin typeface="Chalkduster"/>
                <a:cs typeface="Chalkduster"/>
              </a:rPr>
              <a:t>luz</a:t>
            </a:r>
            <a:r>
              <a:rPr lang="en-US" sz="1800" dirty="0" smtClean="0">
                <a:solidFill>
                  <a:srgbClr val="BEFFED"/>
                </a:solidFill>
                <a:latin typeface="Chalkduster"/>
                <a:cs typeface="Chalkduster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en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ese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medio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: </a:t>
            </a:r>
            <a:r>
              <a:rPr lang="en-US" sz="1800" i="1" dirty="0" err="1" smtClean="0">
                <a:solidFill>
                  <a:srgbClr val="BEFFED"/>
                </a:solidFill>
                <a:latin typeface="Chalkduster"/>
                <a:cs typeface="Chalkduster"/>
              </a:rPr>
              <a:t>radiación</a:t>
            </a:r>
            <a:r>
              <a:rPr lang="en-US" sz="1800" i="1" dirty="0" smtClean="0">
                <a:solidFill>
                  <a:srgbClr val="BEFFED"/>
                </a:solidFill>
                <a:latin typeface="Chalkduster"/>
                <a:cs typeface="Chalkduster"/>
              </a:rPr>
              <a:t> Cherenkov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. La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radiación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se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concentra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en un </a:t>
            </a:r>
            <a:r>
              <a:rPr lang="en-US" sz="1800" dirty="0" err="1" smtClean="0">
                <a:solidFill>
                  <a:srgbClr val="C3D69B"/>
                </a:solidFill>
                <a:latin typeface="Chalkduster"/>
                <a:cs typeface="Chalkduster"/>
              </a:rPr>
              <a:t>cono</a:t>
            </a:r>
            <a:r>
              <a:rPr lang="en-US" sz="1800" dirty="0" smtClean="0">
                <a:solidFill>
                  <a:srgbClr val="C3D69B"/>
                </a:solidFill>
                <a:latin typeface="Chalkduster"/>
                <a:cs typeface="Chalkduster"/>
              </a:rPr>
              <a:t> de </a:t>
            </a:r>
            <a:r>
              <a:rPr lang="en-US" sz="1800" dirty="0" err="1" smtClean="0">
                <a:solidFill>
                  <a:srgbClr val="C3D69B"/>
                </a:solidFill>
                <a:latin typeface="Chalkduster"/>
                <a:cs typeface="Chalkduster"/>
              </a:rPr>
              <a:t>revolución</a:t>
            </a:r>
            <a:r>
              <a:rPr lang="en-US" sz="1800" dirty="0" smtClean="0">
                <a:solidFill>
                  <a:srgbClr val="C3D69B"/>
                </a:solidFill>
                <a:latin typeface="Chalkduster"/>
                <a:cs typeface="Chalkduster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en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torno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a la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traza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 de la </a:t>
            </a:r>
            <a:r>
              <a:rPr lang="en-US" sz="1800" dirty="0" err="1" smtClean="0">
                <a:solidFill>
                  <a:schemeClr val="bg1"/>
                </a:solidFill>
                <a:latin typeface="Chalkduster"/>
                <a:cs typeface="Chalkduster"/>
              </a:rPr>
              <a:t>partícula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: </a:t>
            </a:r>
            <a:r>
              <a:rPr lang="en-US" sz="1800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halkduster"/>
                <a:cs typeface="Chalkduster"/>
              </a:rPr>
              <a:t>ángulo</a:t>
            </a:r>
            <a:r>
              <a:rPr lang="en-US" sz="1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halkduster"/>
                <a:cs typeface="Chalkduster"/>
              </a:rPr>
              <a:t> = f (v, n)</a:t>
            </a:r>
            <a:r>
              <a:rPr lang="en-US" sz="1800" dirty="0" smtClean="0">
                <a:solidFill>
                  <a:schemeClr val="bg1"/>
                </a:solidFill>
                <a:latin typeface="Chalkduster"/>
                <a:cs typeface="Chalkduster"/>
              </a:rPr>
              <a:t>.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289083" y="881582"/>
            <a:ext cx="3751861" cy="22448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r>
              <a:rPr lang="en-US" sz="1700" i="1" dirty="0" smtClean="0">
                <a:solidFill>
                  <a:srgbClr val="F79646">
                    <a:lumMod val="40000"/>
                    <a:lumOff val="60000"/>
                  </a:srgbClr>
                </a:solidFill>
                <a:latin typeface="Chalkduster"/>
                <a:cs typeface="Chalkduster"/>
              </a:rPr>
              <a:t>Super </a:t>
            </a:r>
            <a:r>
              <a:rPr lang="en-US" sz="1700" i="1" dirty="0" err="1" smtClean="0">
                <a:solidFill>
                  <a:srgbClr val="F79646">
                    <a:lumMod val="40000"/>
                    <a:lumOff val="60000"/>
                  </a:srgbClr>
                </a:solidFill>
                <a:latin typeface="Chalkduster"/>
                <a:cs typeface="Chalkduster"/>
              </a:rPr>
              <a:t>Kamiokande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: 50000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toneladas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de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agua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ultrapura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, 1 Km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bajo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tierra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,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detecta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la </a:t>
            </a:r>
            <a:r>
              <a:rPr lang="en-US" sz="1700" dirty="0" err="1" smtClean="0">
                <a:solidFill>
                  <a:srgbClr val="FCD5B5"/>
                </a:solidFill>
                <a:latin typeface="Chalkduster"/>
                <a:cs typeface="Chalkduster"/>
              </a:rPr>
              <a:t>radiación</a:t>
            </a:r>
            <a:r>
              <a:rPr lang="en-US" sz="1700" dirty="0" smtClean="0">
                <a:solidFill>
                  <a:srgbClr val="FCD5B5"/>
                </a:solidFill>
                <a:latin typeface="Chalkduster"/>
                <a:cs typeface="Chalkduster"/>
              </a:rPr>
              <a:t> </a:t>
            </a:r>
            <a:r>
              <a:rPr lang="en-US" sz="1700" i="1" dirty="0" smtClean="0">
                <a:solidFill>
                  <a:srgbClr val="FCD5B5"/>
                </a:solidFill>
                <a:latin typeface="Chalkduster"/>
                <a:cs typeface="Chalkduster"/>
              </a:rPr>
              <a:t>Cherenkov</a:t>
            </a:r>
            <a:r>
              <a:rPr lang="en-US" sz="1700" dirty="0" smtClean="0">
                <a:solidFill>
                  <a:srgbClr val="FCD5B5"/>
                </a:solidFill>
                <a:latin typeface="Chalkduster"/>
                <a:cs typeface="Chalkduster"/>
              </a:rPr>
              <a:t> 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de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las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partículas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cargadas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procedentes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de </a:t>
            </a:r>
            <a:r>
              <a:rPr lang="en-US" sz="1700" dirty="0" err="1" smtClean="0">
                <a:solidFill>
                  <a:prstClr val="white"/>
                </a:solidFill>
                <a:latin typeface="Chalkduster"/>
                <a:cs typeface="Chalkduster"/>
              </a:rPr>
              <a:t>las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 </a:t>
            </a:r>
            <a:r>
              <a:rPr lang="en-US" sz="1700" dirty="0" err="1" smtClean="0">
                <a:solidFill>
                  <a:srgbClr val="FFFF00"/>
                </a:solidFill>
                <a:latin typeface="Chalkduster"/>
                <a:cs typeface="Chalkduster"/>
              </a:rPr>
              <a:t>interacciones</a:t>
            </a:r>
            <a:r>
              <a:rPr lang="en-US" sz="1700" dirty="0" smtClean="0">
                <a:solidFill>
                  <a:srgbClr val="FFFF00"/>
                </a:solidFill>
                <a:latin typeface="Chalkduster"/>
                <a:cs typeface="Chalkduster"/>
              </a:rPr>
              <a:t> de los neutrinos</a:t>
            </a:r>
            <a:r>
              <a:rPr lang="en-US" sz="1700" dirty="0" smtClean="0">
                <a:solidFill>
                  <a:prstClr val="white"/>
                </a:solidFill>
                <a:latin typeface="Chalkduster"/>
                <a:cs typeface="Chalkduster"/>
              </a:rPr>
              <a:t>.</a:t>
            </a:r>
          </a:p>
        </p:txBody>
      </p:sp>
      <p:pic>
        <p:nvPicPr>
          <p:cNvPr id="17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8072" y="3308499"/>
            <a:ext cx="5305928" cy="3554971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4"/>
          <a:stretch/>
        </p:blipFill>
        <p:spPr>
          <a:xfrm>
            <a:off x="0" y="3294099"/>
            <a:ext cx="3783792" cy="3563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56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" y="0"/>
            <a:ext cx="5796581" cy="901011"/>
          </a:xfrm>
        </p:spPr>
        <p:txBody>
          <a:bodyPr>
            <a:normAutofit/>
          </a:bodyPr>
          <a:lstStyle/>
          <a:p>
            <a:r>
              <a:rPr lang="en-US" sz="3600" dirty="0" err="1">
                <a:latin typeface="Chalkduster"/>
                <a:cs typeface="Chalkduster"/>
              </a:rPr>
              <a:t>c</a:t>
            </a:r>
            <a:r>
              <a:rPr lang="en-US" sz="3600" dirty="0" err="1" smtClean="0">
                <a:latin typeface="Chalkduster"/>
                <a:cs typeface="Chalkduster"/>
              </a:rPr>
              <a:t>alorímetros</a:t>
            </a:r>
            <a:endParaRPr lang="en-US" sz="3600" dirty="0">
              <a:latin typeface="Chalkduster"/>
              <a:cs typeface="Chalkduster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6692" y="940405"/>
            <a:ext cx="5804425" cy="34126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1600" dirty="0" smtClean="0">
                <a:solidFill>
                  <a:srgbClr val="FF0000"/>
                </a:solidFill>
                <a:latin typeface="Chalkduster"/>
                <a:cs typeface="Chalkduster"/>
              </a:rPr>
              <a:t>De muestreo:</a:t>
            </a:r>
            <a:endParaRPr lang="es-ES_tradnl" sz="1600" dirty="0">
              <a:latin typeface="Chalkduster"/>
              <a:cs typeface="Chalkduster"/>
            </a:endParaRPr>
          </a:p>
          <a:p>
            <a:pPr marL="0" indent="0">
              <a:buNone/>
            </a:pPr>
            <a:endParaRPr lang="es-ES_tradnl" sz="1000" dirty="0" smtClean="0">
              <a:latin typeface="Chalkduster"/>
              <a:cs typeface="Chalkduster"/>
            </a:endParaRPr>
          </a:p>
          <a:p>
            <a:r>
              <a:rPr lang="es-ES_tradnl" sz="1600" dirty="0" err="1" smtClean="0">
                <a:latin typeface="Chalkduster"/>
                <a:cs typeface="Chalkduster"/>
              </a:rPr>
              <a:t>sandwich</a:t>
            </a:r>
            <a:r>
              <a:rPr lang="es-ES_tradnl" sz="1600" dirty="0" smtClean="0">
                <a:latin typeface="Chalkduster"/>
                <a:cs typeface="Chalkduster"/>
              </a:rPr>
              <a:t> de </a:t>
            </a:r>
            <a:r>
              <a:rPr lang="es-ES_tradnl" sz="1600" dirty="0" smtClean="0">
                <a:solidFill>
                  <a:srgbClr val="3366FF"/>
                </a:solidFill>
                <a:latin typeface="Chalkduster"/>
                <a:cs typeface="Chalkduster"/>
              </a:rPr>
              <a:t>absorbente </a:t>
            </a:r>
            <a:r>
              <a:rPr lang="es-ES_tradnl" sz="1600" dirty="0" smtClean="0">
                <a:latin typeface="Chalkduster"/>
                <a:cs typeface="Chalkduster"/>
              </a:rPr>
              <a:t>metálico de alta densidad y </a:t>
            </a:r>
            <a:r>
              <a:rPr lang="es-ES_tradnl" sz="1600" dirty="0" smtClean="0">
                <a:solidFill>
                  <a:srgbClr val="3366FF"/>
                </a:solidFill>
                <a:latin typeface="Chalkduster"/>
                <a:cs typeface="Chalkduster"/>
              </a:rPr>
              <a:t>material activo </a:t>
            </a:r>
            <a:r>
              <a:rPr lang="es-ES_tradnl" sz="1600" dirty="0" smtClean="0">
                <a:latin typeface="Chalkduster"/>
                <a:cs typeface="Chalkduster"/>
              </a:rPr>
              <a:t>que genera la señal.</a:t>
            </a:r>
          </a:p>
          <a:p>
            <a:pPr marL="0" indent="0">
              <a:buNone/>
            </a:pPr>
            <a:endParaRPr lang="es-ES_tradnl" sz="800" dirty="0" smtClean="0">
              <a:latin typeface="Chalkduster"/>
              <a:cs typeface="Chalkduster"/>
            </a:endParaRPr>
          </a:p>
          <a:p>
            <a:pPr marL="0" indent="0">
              <a:buNone/>
            </a:pPr>
            <a:endParaRPr lang="es-ES_tradnl" sz="800" dirty="0" smtClean="0">
              <a:latin typeface="Chalkduster"/>
              <a:cs typeface="Chalkduster"/>
            </a:endParaRPr>
          </a:p>
          <a:p>
            <a:pPr marL="0" indent="0">
              <a:buNone/>
            </a:pPr>
            <a:r>
              <a:rPr lang="es-ES_tradnl" sz="1600" dirty="0" smtClean="0">
                <a:solidFill>
                  <a:srgbClr val="FF0000"/>
                </a:solidFill>
                <a:latin typeface="Chalkduster"/>
                <a:cs typeface="Chalkduster"/>
              </a:rPr>
              <a:t>Homogéneos:</a:t>
            </a:r>
            <a:endParaRPr lang="es-ES_tradnl" sz="1600" dirty="0">
              <a:latin typeface="Chalkduster"/>
              <a:cs typeface="Chalkduster"/>
            </a:endParaRPr>
          </a:p>
          <a:p>
            <a:pPr marL="0" indent="0">
              <a:buNone/>
            </a:pPr>
            <a:endParaRPr lang="es-ES_tradnl" sz="1000" dirty="0" smtClean="0">
              <a:latin typeface="Chalkduster"/>
              <a:cs typeface="Chalkduster"/>
            </a:endParaRPr>
          </a:p>
          <a:p>
            <a:r>
              <a:rPr lang="es-ES_tradnl" sz="1600" dirty="0" smtClean="0">
                <a:latin typeface="Chalkduster"/>
                <a:cs typeface="Chalkduster"/>
              </a:rPr>
              <a:t>todo el volumen del calorímetro es sensible, normalmente cristales de centelleo de alta densidad: BGO, PbWO</a:t>
            </a:r>
            <a:r>
              <a:rPr lang="es-ES_tradnl" sz="1600" baseline="-25000" dirty="0" smtClean="0">
                <a:latin typeface="Chalkduster"/>
                <a:cs typeface="Chalkduster"/>
              </a:rPr>
              <a:t>4</a:t>
            </a:r>
            <a:r>
              <a:rPr lang="es-ES_tradnl" sz="1600" dirty="0" smtClean="0">
                <a:latin typeface="Chalkduster"/>
                <a:cs typeface="Chalkduster"/>
              </a:rPr>
              <a:t>, </a:t>
            </a:r>
            <a:r>
              <a:rPr lang="es-ES_tradnl" sz="1600" dirty="0" err="1" smtClean="0">
                <a:latin typeface="Chalkduster"/>
                <a:cs typeface="Chalkduster"/>
              </a:rPr>
              <a:t>NaI</a:t>
            </a:r>
            <a:r>
              <a:rPr lang="es-ES_tradnl" sz="1600" dirty="0" smtClean="0">
                <a:latin typeface="Chalkduster"/>
                <a:cs typeface="Chalkduster"/>
              </a:rPr>
              <a:t>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5095" y="4080002"/>
            <a:ext cx="2893773" cy="21143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636" y="4080002"/>
            <a:ext cx="1822816" cy="2523900"/>
          </a:xfrm>
          <a:prstGeom prst="rect">
            <a:avLst/>
          </a:prstGeom>
        </p:spPr>
      </p:pic>
      <p:pic>
        <p:nvPicPr>
          <p:cNvPr id="10" name="Picture 7" descr="Screen shot 2011-10-08 at 11.13.3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6248" y="108558"/>
            <a:ext cx="3032621" cy="3773929"/>
          </a:xfrm>
          <a:prstGeom prst="rect">
            <a:avLst/>
          </a:prstGeom>
        </p:spPr>
      </p:pic>
      <p:pic>
        <p:nvPicPr>
          <p:cNvPr id="11" name="Picture 1" descr="Screen shot 2011-10-10 at 11.50.43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76433"/>
            <a:ext cx="3716417" cy="205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599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463" y="57212"/>
            <a:ext cx="4041450" cy="6808519"/>
            <a:chOff x="462" y="879878"/>
            <a:chExt cx="3559681" cy="599689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2" y="1537252"/>
              <a:ext cx="3559681" cy="533952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33909" y="879878"/>
              <a:ext cx="3288994" cy="569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halkduster"/>
                  <a:cs typeface="Chalkduster"/>
                </a:rPr>
                <a:t>ECAL </a:t>
              </a:r>
              <a:r>
                <a:rPr lang="en-US" dirty="0" err="1">
                  <a:latin typeface="Chalkduster"/>
                  <a:cs typeface="Chalkduster"/>
                </a:rPr>
                <a:t>h</a:t>
              </a:r>
              <a:r>
                <a:rPr lang="en-US" dirty="0" err="1" smtClean="0">
                  <a:latin typeface="Chalkduster"/>
                  <a:cs typeface="Chalkduster"/>
                </a:rPr>
                <a:t>omogéneos</a:t>
              </a:r>
              <a:r>
                <a:rPr lang="en-US" dirty="0" smtClean="0">
                  <a:latin typeface="Chalkduster"/>
                  <a:cs typeface="Chalkduster"/>
                </a:rPr>
                <a:t> de L3</a:t>
              </a:r>
              <a:r>
                <a:rPr lang="en-US" dirty="0">
                  <a:latin typeface="Chalkduster"/>
                  <a:cs typeface="Chalkduster"/>
                </a:rPr>
                <a:t>,</a:t>
              </a:r>
              <a:r>
                <a:rPr lang="en-US" dirty="0" smtClean="0">
                  <a:latin typeface="Chalkduster"/>
                  <a:cs typeface="Chalkduster"/>
                </a:rPr>
                <a:t> </a:t>
              </a:r>
              <a:r>
                <a:rPr lang="en-US" dirty="0" err="1" smtClean="0">
                  <a:latin typeface="Chalkduster"/>
                  <a:cs typeface="Chalkduster"/>
                </a:rPr>
                <a:t>hecho</a:t>
              </a:r>
              <a:r>
                <a:rPr lang="en-US" dirty="0" smtClean="0">
                  <a:latin typeface="Chalkduster"/>
                  <a:cs typeface="Chalkduster"/>
                </a:rPr>
                <a:t> de </a:t>
              </a:r>
              <a:r>
                <a:rPr lang="en-US" dirty="0" err="1" smtClean="0">
                  <a:latin typeface="Chalkduster"/>
                  <a:cs typeface="Chalkduster"/>
                </a:rPr>
                <a:t>cristales</a:t>
              </a:r>
              <a:r>
                <a:rPr lang="en-US" dirty="0" smtClean="0">
                  <a:latin typeface="Chalkduster"/>
                  <a:cs typeface="Chalkduster"/>
                </a:rPr>
                <a:t> de BGO.</a:t>
              </a:r>
              <a:endParaRPr lang="en-US" dirty="0">
                <a:latin typeface="Chalkduster"/>
                <a:cs typeface="Chalkduster"/>
              </a:endParaRPr>
            </a:p>
          </p:txBody>
        </p:sp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4468885" y="0"/>
            <a:ext cx="4675115" cy="6544599"/>
            <a:chOff x="5002695" y="0"/>
            <a:chExt cx="4141305" cy="579733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02695" y="0"/>
              <a:ext cx="4141305" cy="4693478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257899" y="4734056"/>
              <a:ext cx="3760204" cy="1063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Chalkduster"/>
                  <a:cs typeface="Chalkduster"/>
                </a:rPr>
                <a:t>HCAL de </a:t>
              </a:r>
              <a:r>
                <a:rPr lang="en-US" dirty="0" err="1" smtClean="0">
                  <a:latin typeface="Chalkduster"/>
                  <a:cs typeface="Chalkduster"/>
                </a:rPr>
                <a:t>muestreo</a:t>
              </a:r>
              <a:r>
                <a:rPr lang="en-US" dirty="0" smtClean="0">
                  <a:latin typeface="Chalkduster"/>
                  <a:cs typeface="Chalkduster"/>
                </a:rPr>
                <a:t> de ALEPH: </a:t>
              </a:r>
              <a:r>
                <a:rPr lang="en-US" dirty="0" err="1" smtClean="0">
                  <a:latin typeface="Chalkduster"/>
                  <a:cs typeface="Chalkduster"/>
                </a:rPr>
                <a:t>hierro</a:t>
              </a:r>
              <a:r>
                <a:rPr lang="en-US" dirty="0" smtClean="0">
                  <a:latin typeface="Chalkduster"/>
                  <a:cs typeface="Chalkduster"/>
                </a:rPr>
                <a:t> </a:t>
              </a:r>
              <a:r>
                <a:rPr lang="en-US" dirty="0" err="1" smtClean="0">
                  <a:latin typeface="Chalkduster"/>
                  <a:cs typeface="Chalkduster"/>
                </a:rPr>
                <a:t>como</a:t>
              </a:r>
              <a:r>
                <a:rPr lang="en-US" dirty="0" smtClean="0">
                  <a:latin typeface="Chalkduster"/>
                  <a:cs typeface="Chalkduster"/>
                </a:rPr>
                <a:t> material </a:t>
              </a:r>
              <a:r>
                <a:rPr lang="en-US" dirty="0" err="1" smtClean="0">
                  <a:latin typeface="Chalkduster"/>
                  <a:cs typeface="Chalkduster"/>
                </a:rPr>
                <a:t>pasivo</a:t>
              </a:r>
              <a:r>
                <a:rPr lang="en-US" dirty="0" smtClean="0">
                  <a:latin typeface="Chalkduster"/>
                  <a:cs typeface="Chalkduster"/>
                </a:rPr>
                <a:t>, </a:t>
              </a:r>
              <a:r>
                <a:rPr lang="en-US" dirty="0" err="1" smtClean="0">
                  <a:latin typeface="Chalkduster"/>
                  <a:cs typeface="Chalkduster"/>
                </a:rPr>
                <a:t>intercalado</a:t>
              </a:r>
              <a:r>
                <a:rPr lang="en-US" dirty="0" smtClean="0">
                  <a:latin typeface="Chalkduster"/>
                  <a:cs typeface="Chalkduster"/>
                </a:rPr>
                <a:t> con </a:t>
              </a:r>
              <a:r>
                <a:rPr lang="en-US" dirty="0" err="1" smtClean="0">
                  <a:latin typeface="Chalkduster"/>
                  <a:cs typeface="Chalkduster"/>
                </a:rPr>
                <a:t>tubos</a:t>
              </a:r>
              <a:r>
                <a:rPr lang="en-US" dirty="0" smtClean="0">
                  <a:latin typeface="Chalkduster"/>
                  <a:cs typeface="Chalkduster"/>
                </a:rPr>
                <a:t> de </a:t>
              </a:r>
              <a:r>
                <a:rPr lang="en-US" dirty="0" err="1" smtClean="0">
                  <a:latin typeface="Chalkduster"/>
                  <a:cs typeface="Chalkduster"/>
                </a:rPr>
                <a:t>descarga</a:t>
              </a:r>
              <a:r>
                <a:rPr lang="en-US" dirty="0" smtClean="0">
                  <a:latin typeface="Chalkduster"/>
                  <a:cs typeface="Chalkduster"/>
                </a:rPr>
                <a:t>.</a:t>
              </a:r>
              <a:endParaRPr lang="en-US" dirty="0">
                <a:latin typeface="Chalkduster"/>
                <a:cs typeface="Chalkduste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0367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166" y="297494"/>
            <a:ext cx="9144000" cy="6368842"/>
          </a:xfrm>
          <a:prstGeom prst="rect">
            <a:avLst/>
          </a:prstGeom>
        </p:spPr>
      </p:pic>
      <p:pic>
        <p:nvPicPr>
          <p:cNvPr id="3" name="Imagen 2" descr="Screen Shot 2014-06-16 at 16.08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32" y="32296"/>
            <a:ext cx="1718733" cy="915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824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374"/>
            <a:ext cx="7313613" cy="868362"/>
          </a:xfrm>
        </p:spPr>
        <p:txBody>
          <a:bodyPr lIns="108000" anchor="b" anchorCtr="0"/>
          <a:lstStyle/>
          <a:p>
            <a:r>
              <a:rPr lang="es-ES_tradnl" dirty="0">
                <a:solidFill>
                  <a:schemeClr val="bg1"/>
                </a:solidFill>
                <a:latin typeface="Chalkduster"/>
                <a:cs typeface="Chalkduster"/>
              </a:rPr>
              <a:t>c</a:t>
            </a:r>
            <a:r>
              <a:rPr lang="es-ES_tradnl" dirty="0" smtClean="0">
                <a:solidFill>
                  <a:schemeClr val="bg1"/>
                </a:solidFill>
                <a:latin typeface="Chalkduster"/>
                <a:cs typeface="Chalkduster"/>
              </a:rPr>
              <a:t>olisión </a:t>
            </a:r>
            <a:r>
              <a:rPr lang="es-ES_tradnl" dirty="0" err="1" smtClean="0">
                <a:solidFill>
                  <a:schemeClr val="bg1"/>
                </a:solidFill>
                <a:latin typeface="Chalkduster"/>
                <a:cs typeface="Chalkduster"/>
              </a:rPr>
              <a:t>e</a:t>
            </a:r>
            <a:r>
              <a:rPr lang="es-ES_tradnl" baseline="30000" dirty="0" err="1" smtClean="0">
                <a:solidFill>
                  <a:schemeClr val="bg1"/>
                </a:solidFill>
                <a:latin typeface="Chalkduster"/>
                <a:cs typeface="Chalkduster"/>
              </a:rPr>
              <a:t>+</a:t>
            </a:r>
            <a:r>
              <a:rPr lang="es-ES_tradnl" dirty="0" err="1" smtClean="0">
                <a:solidFill>
                  <a:schemeClr val="bg1"/>
                </a:solidFill>
                <a:latin typeface="Chalkduster"/>
                <a:cs typeface="Chalkduster"/>
              </a:rPr>
              <a:t>e</a:t>
            </a:r>
            <a:r>
              <a:rPr lang="es-ES_tradnl" baseline="30000" dirty="0" smtClean="0">
                <a:solidFill>
                  <a:schemeClr val="bg1"/>
                </a:solidFill>
                <a:latin typeface="Chalkduster"/>
                <a:cs typeface="Chalkduster"/>
              </a:rPr>
              <a:t>-</a:t>
            </a:r>
            <a:r>
              <a:rPr lang="es-ES_tradnl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s-ES_tradnl" kern="11400" baseline="2000" dirty="0" smtClean="0">
                <a:solidFill>
                  <a:schemeClr val="bg1"/>
                </a:solidFill>
                <a:latin typeface="Chalkduster"/>
                <a:cs typeface="Chalkduster"/>
              </a:rPr>
              <a:t>→</a:t>
            </a:r>
            <a:r>
              <a:rPr lang="es-ES_tradnl" dirty="0" smtClean="0">
                <a:solidFill>
                  <a:schemeClr val="bg1"/>
                </a:solidFill>
                <a:latin typeface="Chalkduster"/>
                <a:cs typeface="Chalkduster"/>
              </a:rPr>
              <a:t> 𝛾𝛾</a:t>
            </a:r>
            <a:endParaRPr lang="es-ES_tradnl" dirty="0">
              <a:solidFill>
                <a:schemeClr val="bg1"/>
              </a:solidFill>
              <a:latin typeface="Chalkduster"/>
              <a:cs typeface="Chalkduster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528717" y="1097279"/>
            <a:ext cx="7996848" cy="5568080"/>
            <a:chOff x="528717" y="1097279"/>
            <a:chExt cx="7996848" cy="5568080"/>
          </a:xfrm>
        </p:grpSpPr>
        <p:grpSp>
          <p:nvGrpSpPr>
            <p:cNvPr id="46" name="Group 45"/>
            <p:cNvGrpSpPr/>
            <p:nvPr/>
          </p:nvGrpSpPr>
          <p:grpSpPr>
            <a:xfrm>
              <a:off x="528717" y="1097279"/>
              <a:ext cx="7996848" cy="5568080"/>
              <a:chOff x="528717" y="1097279"/>
              <a:chExt cx="7996848" cy="5568080"/>
            </a:xfrm>
          </p:grpSpPr>
          <p:pic>
            <p:nvPicPr>
              <p:cNvPr id="8" name="Picture 7" descr="682010_1540.gi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6200000">
                <a:off x="1743101" y="-117105"/>
                <a:ext cx="5568080" cy="7996848"/>
              </a:xfrm>
              <a:prstGeom prst="rect">
                <a:avLst/>
              </a:prstGeom>
            </p:spPr>
          </p:pic>
          <p:grpSp>
            <p:nvGrpSpPr>
              <p:cNvPr id="23" name="Group 22"/>
              <p:cNvGrpSpPr/>
              <p:nvPr/>
            </p:nvGrpSpPr>
            <p:grpSpPr>
              <a:xfrm>
                <a:off x="679142" y="1252443"/>
                <a:ext cx="1934750" cy="1498574"/>
                <a:chOff x="9975" y="1756972"/>
                <a:chExt cx="2326459" cy="2106031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9975" y="1756972"/>
                  <a:ext cx="2326459" cy="2106031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grpSp>
              <p:nvGrpSpPr>
                <p:cNvPr id="10" name="Group 7"/>
                <p:cNvGrpSpPr>
                  <a:grpSpLocks/>
                </p:cNvGrpSpPr>
                <p:nvPr/>
              </p:nvGrpSpPr>
              <p:grpSpPr bwMode="auto">
                <a:xfrm rot="5400000">
                  <a:off x="241928" y="1668704"/>
                  <a:ext cx="1816187" cy="2280093"/>
                  <a:chOff x="0" y="0"/>
                  <a:chExt cx="1976" cy="1834"/>
                </a:xfrm>
                <a:solidFill>
                  <a:srgbClr val="FFFFFF"/>
                </a:solidFill>
              </p:grpSpPr>
              <p:sp>
                <p:nvSpPr>
                  <p:cNvPr id="11" name="Rectangle 5"/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1976" cy="1834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25400" cap="flat">
                        <a:solidFill>
                          <a:srgbClr val="000000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s-ES_tradnl" dirty="0">
                      <a:solidFill>
                        <a:prstClr val="black"/>
                      </a:solidFill>
                      <a:latin typeface="Calibri"/>
                    </a:endParaRPr>
                  </a:p>
                </p:txBody>
              </p:sp>
              <p:pic>
                <p:nvPicPr>
                  <p:cNvPr id="12" name="Picture 6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7" y="79"/>
                    <a:ext cx="1829" cy="1620"/>
                  </a:xfrm>
                  <a:prstGeom prst="rect">
                    <a:avLst/>
                  </a:pr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cap="flat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1932953" y="3136684"/>
                  <a:ext cx="391151" cy="380149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s-ES_tradnl" sz="2400" dirty="0" smtClean="0">
                      <a:solidFill>
                        <a:prstClr val="black"/>
                      </a:solidFill>
                      <a:latin typeface="Calibri"/>
                    </a:rPr>
                    <a:t>𝛾</a:t>
                  </a:r>
                  <a:endParaRPr lang="es-ES_tradnl" sz="2400" baseline="3000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1932953" y="1924123"/>
                  <a:ext cx="391151" cy="380149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s-ES_tradnl" sz="2400" dirty="0" smtClean="0">
                      <a:solidFill>
                        <a:prstClr val="black"/>
                      </a:solidFill>
                      <a:latin typeface="Calibri"/>
                    </a:rPr>
                    <a:t>𝛾</a:t>
                  </a:r>
                  <a:endParaRPr lang="es-ES_tradnl" sz="2400" baseline="3000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177811" y="1962238"/>
                  <a:ext cx="290717" cy="22557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154906" y="3430074"/>
                  <a:ext cx="290717" cy="22557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FFFFFF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s-ES_tradnl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37367" y="1763884"/>
                  <a:ext cx="499008" cy="7353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_tradnl" sz="2800" dirty="0" smtClean="0">
                      <a:solidFill>
                        <a:prstClr val="black"/>
                      </a:solidFill>
                      <a:latin typeface="Calibri"/>
                    </a:rPr>
                    <a:t>e</a:t>
                  </a:r>
                  <a:r>
                    <a:rPr lang="es-ES_tradnl" sz="2800" baseline="30000" dirty="0">
                      <a:solidFill>
                        <a:prstClr val="black"/>
                      </a:solidFill>
                      <a:latin typeface="Times New Roman"/>
                      <a:cs typeface="Times New Roman"/>
                    </a:rPr>
                    <a:t>-</a:t>
                  </a: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18016" y="2989024"/>
                  <a:ext cx="506463" cy="4308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_tradnl" sz="2800" dirty="0" smtClean="0">
                      <a:solidFill>
                        <a:prstClr val="black"/>
                      </a:solidFill>
                      <a:latin typeface="Calibri"/>
                    </a:rPr>
                    <a:t>e</a:t>
                  </a:r>
                  <a:r>
                    <a:rPr lang="es-ES_tradnl" sz="2800" baseline="30000" dirty="0">
                      <a:solidFill>
                        <a:prstClr val="black"/>
                      </a:solidFill>
                      <a:latin typeface="Calibri"/>
                    </a:rPr>
                    <a:t>+</a:t>
                  </a:r>
                </a:p>
              </p:txBody>
            </p:sp>
          </p:grpSp>
          <p:cxnSp>
            <p:nvCxnSpPr>
              <p:cNvPr id="25" name="Straight Arrow Connector 24"/>
              <p:cNvCxnSpPr/>
              <p:nvPr/>
            </p:nvCxnSpPr>
            <p:spPr>
              <a:xfrm>
                <a:off x="2145365" y="3489104"/>
                <a:ext cx="947751" cy="1050020"/>
              </a:xfrm>
              <a:prstGeom prst="straightConnector1">
                <a:avLst/>
              </a:prstGeom>
              <a:ln w="28575" cmpd="sng">
                <a:solidFill>
                  <a:srgbClr val="FF6600"/>
                </a:solidFill>
                <a:prstDash val="sys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H="1" flipV="1">
                <a:off x="3267157" y="4720343"/>
                <a:ext cx="271461" cy="285226"/>
              </a:xfrm>
              <a:prstGeom prst="straightConnector1">
                <a:avLst/>
              </a:prstGeom>
              <a:ln w="28575" cmpd="sng">
                <a:solidFill>
                  <a:srgbClr val="FF6600"/>
                </a:solidFill>
                <a:prstDash val="sys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H="1" flipV="1">
                <a:off x="3781164" y="5241217"/>
                <a:ext cx="410928" cy="393131"/>
              </a:xfrm>
              <a:prstGeom prst="straightConnector1">
                <a:avLst/>
              </a:prstGeom>
              <a:ln w="28575" cmpd="sng">
                <a:solidFill>
                  <a:srgbClr val="FF6600"/>
                </a:solidFill>
                <a:prstDash val="sysDash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4105782" y="5446712"/>
                <a:ext cx="45496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2800" dirty="0" smtClean="0">
                    <a:solidFill>
                      <a:srgbClr val="FF6600"/>
                    </a:solidFill>
                    <a:latin typeface="Calibri"/>
                  </a:rPr>
                  <a:t>e</a:t>
                </a:r>
                <a:r>
                  <a:rPr lang="es-ES_tradnl" sz="2800" baseline="30000" dirty="0">
                    <a:solidFill>
                      <a:srgbClr val="FF6600"/>
                    </a:solidFill>
                    <a:latin typeface="Calibri"/>
                  </a:rPr>
                  <a:t>+</a:t>
                </a: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1801371" y="3115583"/>
                <a:ext cx="41498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2800" dirty="0" smtClean="0">
                    <a:solidFill>
                      <a:srgbClr val="FF6600"/>
                    </a:solidFill>
                    <a:latin typeface="Calibri"/>
                  </a:rPr>
                  <a:t>e</a:t>
                </a:r>
                <a:r>
                  <a:rPr lang="es-ES_tradnl" sz="2800" baseline="30000" dirty="0" smtClean="0">
                    <a:solidFill>
                      <a:srgbClr val="FF6600"/>
                    </a:solidFill>
                    <a:latin typeface="Times New Roman"/>
                    <a:cs typeface="Times New Roman"/>
                  </a:rPr>
                  <a:t>-</a:t>
                </a:r>
                <a:endParaRPr lang="es-ES_tradnl" sz="2800" baseline="30000" dirty="0">
                  <a:solidFill>
                    <a:srgbClr val="FF6600"/>
                  </a:solidFill>
                  <a:latin typeface="Times New Roman"/>
                  <a:cs typeface="Times New Roman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082975" y="2071474"/>
                <a:ext cx="37702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2800" dirty="0" smtClean="0">
                    <a:solidFill>
                      <a:srgbClr val="FF6600"/>
                    </a:solidFill>
                    <a:latin typeface="Calibri"/>
                  </a:rPr>
                  <a:t>𝛾</a:t>
                </a:r>
                <a:endParaRPr lang="es-ES_tradnl" sz="2800" baseline="30000" dirty="0">
                  <a:solidFill>
                    <a:srgbClr val="FF6600"/>
                  </a:solidFill>
                  <a:latin typeface="Calibri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629071" y="5863627"/>
                <a:ext cx="37702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_tradnl" sz="2800" dirty="0" smtClean="0">
                    <a:solidFill>
                      <a:srgbClr val="FF6600"/>
                    </a:solidFill>
                    <a:latin typeface="Calibri"/>
                  </a:rPr>
                  <a:t>𝛾</a:t>
                </a:r>
                <a:endParaRPr lang="es-ES_tradnl" sz="2800" baseline="30000" dirty="0">
                  <a:solidFill>
                    <a:srgbClr val="FF6600"/>
                  </a:solidFill>
                  <a:latin typeface="Calibri"/>
                </a:endParaRPr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5963175" y="5950094"/>
              <a:ext cx="25215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2000" dirty="0">
                  <a:solidFill>
                    <a:srgbClr val="FF6600"/>
                  </a:solidFill>
                  <a:latin typeface="Chalkduster"/>
                  <a:cs typeface="Chalkduster"/>
                </a:rPr>
                <a:t>e</a:t>
              </a:r>
              <a:r>
                <a:rPr lang="es-ES_tradnl" sz="2000" dirty="0" smtClean="0">
                  <a:solidFill>
                    <a:srgbClr val="FF6600"/>
                  </a:solidFill>
                  <a:latin typeface="Chalkduster"/>
                  <a:cs typeface="Chalkduster"/>
                </a:rPr>
                <a:t>xperimento L3</a:t>
              </a:r>
            </a:p>
            <a:p>
              <a:r>
                <a:rPr lang="es-ES_tradnl" sz="2000" dirty="0" smtClean="0">
                  <a:solidFill>
                    <a:srgbClr val="FF6600"/>
                  </a:solidFill>
                  <a:latin typeface="Chalkduster"/>
                  <a:cs typeface="Chalkduster"/>
                </a:rPr>
                <a:t>acelerador LEP</a:t>
              </a:r>
              <a:endParaRPr lang="es-ES_tradnl" sz="2000" dirty="0">
                <a:solidFill>
                  <a:srgbClr val="FF6600"/>
                </a:solidFill>
                <a:latin typeface="Chalkduster"/>
                <a:cs typeface="Chalkduste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172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5222"/>
            <a:ext cx="9144000" cy="526115"/>
          </a:xfrm>
        </p:spPr>
        <p:txBody>
          <a:bodyPr lIns="108000" anchor="b" anchorCtr="0">
            <a:noAutofit/>
          </a:bodyPr>
          <a:lstStyle/>
          <a:p>
            <a:r>
              <a:rPr lang="es-ES_tradnl" sz="3300" dirty="0" smtClean="0">
                <a:solidFill>
                  <a:schemeClr val="bg1"/>
                </a:solidFill>
                <a:latin typeface="Chalkduster"/>
                <a:cs typeface="Chalkduster"/>
              </a:rPr>
              <a:t>PET: </a:t>
            </a:r>
            <a:r>
              <a:rPr lang="es-ES_tradnl" sz="3300" dirty="0" err="1" smtClean="0">
                <a:solidFill>
                  <a:schemeClr val="bg1"/>
                </a:solidFill>
                <a:latin typeface="Chalkduster"/>
                <a:cs typeface="Chalkduster"/>
              </a:rPr>
              <a:t>positron</a:t>
            </a:r>
            <a:r>
              <a:rPr lang="es-ES_tradnl" sz="33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s-ES_tradnl" sz="3300" dirty="0" err="1" smtClean="0">
                <a:solidFill>
                  <a:schemeClr val="bg1"/>
                </a:solidFill>
                <a:latin typeface="Chalkduster"/>
                <a:cs typeface="Chalkduster"/>
              </a:rPr>
              <a:t>emission</a:t>
            </a:r>
            <a:r>
              <a:rPr lang="es-ES_tradnl" sz="33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s-ES_tradnl" sz="3300" dirty="0" err="1" smtClean="0">
                <a:solidFill>
                  <a:schemeClr val="bg1"/>
                </a:solidFill>
                <a:latin typeface="Chalkduster"/>
                <a:cs typeface="Chalkduster"/>
              </a:rPr>
              <a:t>tomography</a:t>
            </a:r>
            <a:endParaRPr lang="es-ES_tradnl" sz="3300" dirty="0">
              <a:solidFill>
                <a:schemeClr val="bg1"/>
              </a:solidFill>
              <a:latin typeface="Chalkduster"/>
              <a:cs typeface="Chalkduster"/>
            </a:endParaRPr>
          </a:p>
        </p:txBody>
      </p:sp>
      <p:grpSp>
        <p:nvGrpSpPr>
          <p:cNvPr id="18" name="Agrupar 17"/>
          <p:cNvGrpSpPr>
            <a:grpSpLocks noChangeAspect="1"/>
          </p:cNvGrpSpPr>
          <p:nvPr/>
        </p:nvGrpSpPr>
        <p:grpSpPr>
          <a:xfrm>
            <a:off x="206246" y="1020422"/>
            <a:ext cx="4454844" cy="5634037"/>
            <a:chOff x="809841" y="937396"/>
            <a:chExt cx="4454844" cy="5634037"/>
          </a:xfrm>
        </p:grpSpPr>
        <p:grpSp>
          <p:nvGrpSpPr>
            <p:cNvPr id="5" name="Agrupar 4"/>
            <p:cNvGrpSpPr/>
            <p:nvPr/>
          </p:nvGrpSpPr>
          <p:grpSpPr>
            <a:xfrm>
              <a:off x="809841" y="937396"/>
              <a:ext cx="4454844" cy="5634037"/>
              <a:chOff x="809841" y="937396"/>
              <a:chExt cx="4454844" cy="5634037"/>
            </a:xfrm>
          </p:grpSpPr>
          <p:pic>
            <p:nvPicPr>
              <p:cNvPr id="3" name="Imagen 2" descr="FIG-1.jp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09841" y="937396"/>
                <a:ext cx="4454844" cy="5634037"/>
              </a:xfrm>
              <a:prstGeom prst="rect">
                <a:avLst/>
              </a:prstGeom>
            </p:spPr>
          </p:pic>
          <p:sp>
            <p:nvSpPr>
              <p:cNvPr id="4" name="Rectángulo 3"/>
              <p:cNvSpPr/>
              <p:nvPr/>
            </p:nvSpPr>
            <p:spPr>
              <a:xfrm>
                <a:off x="2800596" y="1063845"/>
                <a:ext cx="2464089" cy="977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" name="Rectángulo 27"/>
              <p:cNvSpPr/>
              <p:nvPr/>
            </p:nvSpPr>
            <p:spPr>
              <a:xfrm>
                <a:off x="2769962" y="1063845"/>
                <a:ext cx="368641" cy="10964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7" name="Triángulo rectángulo 6"/>
            <p:cNvSpPr/>
            <p:nvPr/>
          </p:nvSpPr>
          <p:spPr>
            <a:xfrm rot="16200000">
              <a:off x="4677968" y="3244470"/>
              <a:ext cx="869368" cy="295542"/>
            </a:xfrm>
            <a:prstGeom prst="rtTriangl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5" name="Conector recto 14"/>
            <p:cNvCxnSpPr/>
            <p:nvPr/>
          </p:nvCxnSpPr>
          <p:spPr>
            <a:xfrm>
              <a:off x="4726220" y="3362412"/>
              <a:ext cx="323889" cy="221604"/>
            </a:xfrm>
            <a:prstGeom prst="line">
              <a:avLst/>
            </a:prstGeom>
            <a:ln>
              <a:solidFill>
                <a:srgbClr val="4A434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Imagen 23" descr="Screen Shot 2015-03-06 at 11.36.56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79"/>
          <a:stretch/>
        </p:blipFill>
        <p:spPr>
          <a:xfrm>
            <a:off x="5307676" y="890152"/>
            <a:ext cx="3452328" cy="224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8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5222"/>
            <a:ext cx="9144000" cy="526115"/>
          </a:xfrm>
        </p:spPr>
        <p:txBody>
          <a:bodyPr lIns="108000" anchor="b" anchorCtr="0">
            <a:noAutofit/>
          </a:bodyPr>
          <a:lstStyle/>
          <a:p>
            <a:r>
              <a:rPr lang="es-ES_tradnl" sz="3300" dirty="0" smtClean="0">
                <a:solidFill>
                  <a:schemeClr val="bg1"/>
                </a:solidFill>
                <a:latin typeface="Chalkduster"/>
                <a:cs typeface="Chalkduster"/>
              </a:rPr>
              <a:t>PET: </a:t>
            </a:r>
            <a:r>
              <a:rPr lang="es-ES_tradnl" sz="3300" dirty="0" err="1" smtClean="0">
                <a:solidFill>
                  <a:schemeClr val="bg1"/>
                </a:solidFill>
                <a:latin typeface="Chalkduster"/>
                <a:cs typeface="Chalkduster"/>
              </a:rPr>
              <a:t>positron</a:t>
            </a:r>
            <a:r>
              <a:rPr lang="es-ES_tradnl" sz="33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s-ES_tradnl" sz="3300" dirty="0" err="1" smtClean="0">
                <a:solidFill>
                  <a:schemeClr val="bg1"/>
                </a:solidFill>
                <a:latin typeface="Chalkduster"/>
                <a:cs typeface="Chalkduster"/>
              </a:rPr>
              <a:t>emission</a:t>
            </a:r>
            <a:r>
              <a:rPr lang="es-ES_tradnl" sz="3300" dirty="0" smtClean="0">
                <a:solidFill>
                  <a:schemeClr val="bg1"/>
                </a:solidFill>
                <a:latin typeface="Chalkduster"/>
                <a:cs typeface="Chalkduster"/>
              </a:rPr>
              <a:t> </a:t>
            </a:r>
            <a:r>
              <a:rPr lang="es-ES_tradnl" sz="3300" dirty="0" err="1" smtClean="0">
                <a:solidFill>
                  <a:schemeClr val="bg1"/>
                </a:solidFill>
                <a:latin typeface="Chalkduster"/>
                <a:cs typeface="Chalkduster"/>
              </a:rPr>
              <a:t>tomography</a:t>
            </a:r>
            <a:endParaRPr lang="es-ES_tradnl" sz="3300" dirty="0">
              <a:solidFill>
                <a:schemeClr val="bg1"/>
              </a:solidFill>
              <a:latin typeface="Chalkduster"/>
              <a:cs typeface="Chalkduster"/>
            </a:endParaRPr>
          </a:p>
        </p:txBody>
      </p:sp>
      <p:grpSp>
        <p:nvGrpSpPr>
          <p:cNvPr id="18" name="Agrupar 17"/>
          <p:cNvGrpSpPr>
            <a:grpSpLocks noChangeAspect="1"/>
          </p:cNvGrpSpPr>
          <p:nvPr/>
        </p:nvGrpSpPr>
        <p:grpSpPr>
          <a:xfrm>
            <a:off x="206246" y="1020422"/>
            <a:ext cx="4454844" cy="5634037"/>
            <a:chOff x="809841" y="937396"/>
            <a:chExt cx="4454844" cy="5634037"/>
          </a:xfrm>
        </p:grpSpPr>
        <p:grpSp>
          <p:nvGrpSpPr>
            <p:cNvPr id="5" name="Agrupar 4"/>
            <p:cNvGrpSpPr/>
            <p:nvPr/>
          </p:nvGrpSpPr>
          <p:grpSpPr>
            <a:xfrm>
              <a:off x="809841" y="937396"/>
              <a:ext cx="4454844" cy="5634037"/>
              <a:chOff x="809841" y="937396"/>
              <a:chExt cx="4454844" cy="5634037"/>
            </a:xfrm>
          </p:grpSpPr>
          <p:pic>
            <p:nvPicPr>
              <p:cNvPr id="3" name="Imagen 2" descr="FIG-1.jp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09841" y="937396"/>
                <a:ext cx="4454844" cy="5634037"/>
              </a:xfrm>
              <a:prstGeom prst="rect">
                <a:avLst/>
              </a:prstGeom>
            </p:spPr>
          </p:pic>
          <p:sp>
            <p:nvSpPr>
              <p:cNvPr id="4" name="Rectángulo 3"/>
              <p:cNvSpPr/>
              <p:nvPr/>
            </p:nvSpPr>
            <p:spPr>
              <a:xfrm>
                <a:off x="2800596" y="1063845"/>
                <a:ext cx="2464089" cy="977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8" name="Rectángulo 27"/>
              <p:cNvSpPr/>
              <p:nvPr/>
            </p:nvSpPr>
            <p:spPr>
              <a:xfrm>
                <a:off x="2769962" y="1063845"/>
                <a:ext cx="368641" cy="10964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7" name="Triángulo rectángulo 6"/>
            <p:cNvSpPr/>
            <p:nvPr/>
          </p:nvSpPr>
          <p:spPr>
            <a:xfrm rot="16200000">
              <a:off x="4677968" y="3244470"/>
              <a:ext cx="869368" cy="295542"/>
            </a:xfrm>
            <a:prstGeom prst="rtTriangl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15" name="Conector recto 14"/>
            <p:cNvCxnSpPr/>
            <p:nvPr/>
          </p:nvCxnSpPr>
          <p:spPr>
            <a:xfrm>
              <a:off x="4726220" y="3362412"/>
              <a:ext cx="323889" cy="221604"/>
            </a:xfrm>
            <a:prstGeom prst="line">
              <a:avLst/>
            </a:prstGeom>
            <a:ln>
              <a:solidFill>
                <a:srgbClr val="4A434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Imagen 19" descr="PET-image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199" y="3453721"/>
            <a:ext cx="2833161" cy="3200738"/>
          </a:xfrm>
          <a:prstGeom prst="rect">
            <a:avLst/>
          </a:prstGeom>
        </p:spPr>
      </p:pic>
      <p:pic>
        <p:nvPicPr>
          <p:cNvPr id="24" name="Imagen 23" descr="Screen Shot 2015-03-06 at 11.36.56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79"/>
          <a:stretch/>
        </p:blipFill>
        <p:spPr>
          <a:xfrm>
            <a:off x="5307676" y="890152"/>
            <a:ext cx="3452328" cy="224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78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4300" y="11430"/>
            <a:ext cx="4080510" cy="136017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0" bIns="41148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DDDDDD"/>
                  </a:outerShdw>
                </a:effectLst>
                <a:latin typeface="Chalkduster"/>
                <a:cs typeface="Chalkduster"/>
              </a:rPr>
              <a:t>Compact </a:t>
            </a:r>
            <a:r>
              <a:rPr lang="en-US" sz="3600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halkduster"/>
                <a:cs typeface="Chalkduster"/>
              </a:rPr>
              <a:t>Muon</a:t>
            </a:r>
            <a:r>
              <a:rPr lang="en-US" sz="3600" dirty="0">
                <a:effectLst>
                  <a:outerShdw blurRad="38100" dist="38100" dir="2700000" algn="tl">
                    <a:srgbClr val="DDDDDD"/>
                  </a:outerShdw>
                </a:effectLst>
                <a:latin typeface="Chalkduster"/>
                <a:cs typeface="Chalkduster"/>
              </a:rPr>
              <a:t> Solenoid</a:t>
            </a: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3814" y="-14289"/>
            <a:ext cx="4580186" cy="6879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3" name="Rectangle 3"/>
          <p:cNvSpPr>
            <a:spLocks/>
          </p:cNvSpPr>
          <p:nvPr/>
        </p:nvSpPr>
        <p:spPr bwMode="auto">
          <a:xfrm>
            <a:off x="106856" y="1722782"/>
            <a:ext cx="4311670" cy="442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buSzPct val="171000"/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</a:tabLst>
            </a:pPr>
            <a:r>
              <a:rPr lang="en-US" dirty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CMS </a:t>
            </a: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es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una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cámara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digital 3D </a:t>
            </a: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enorme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, de 80 </a:t>
            </a: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Mpixel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, con un </a:t>
            </a: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volumen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de 3700 </a:t>
            </a:r>
            <a:r>
              <a:rPr lang="en-US" dirty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m</a:t>
            </a:r>
            <a:r>
              <a:rPr lang="en-US" baseline="32000" dirty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3</a:t>
            </a:r>
            <a:r>
              <a:rPr lang="en-US" dirty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volume, 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y peso 12500 </a:t>
            </a:r>
            <a:r>
              <a:rPr lang="en-US" dirty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Ton.</a:t>
            </a:r>
          </a:p>
          <a:p>
            <a:pPr>
              <a:buSzPct val="171000"/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</a:tabLst>
            </a:pPr>
            <a:endParaRPr lang="en-US" dirty="0">
              <a:solidFill>
                <a:prstClr val="black"/>
              </a:solidFill>
              <a:latin typeface="Chalkduster"/>
              <a:ea typeface="ＭＳ Ｐゴシック" charset="0"/>
              <a:cs typeface="Chalkduster"/>
              <a:sym typeface="Gill Sans" charset="0"/>
            </a:endParaRPr>
          </a:p>
          <a:p>
            <a:pPr>
              <a:buSzPct val="171000"/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</a:tabLst>
            </a:pP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Está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sumergido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en un B </a:t>
            </a:r>
            <a:r>
              <a:rPr lang="en-US" dirty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= 3.8 T, </a:t>
            </a: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propocionado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por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un </a:t>
            </a: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imán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superconductor, y opera a 40 </a:t>
            </a: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MHz.</a:t>
            </a:r>
            <a:endParaRPr lang="en-US" dirty="0" smtClean="0">
              <a:solidFill>
                <a:prstClr val="black"/>
              </a:solidFill>
              <a:latin typeface="Chalkduster"/>
              <a:ea typeface="ＭＳ Ｐゴシック" charset="0"/>
              <a:cs typeface="Chalkduster"/>
              <a:sym typeface="Gill Sans" charset="0"/>
            </a:endParaRPr>
          </a:p>
          <a:p>
            <a:pPr>
              <a:buSzPct val="171000"/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</a:tabLst>
            </a:pPr>
            <a:endParaRPr lang="en-US" dirty="0">
              <a:solidFill>
                <a:prstClr val="black"/>
              </a:solidFill>
              <a:latin typeface="Chalkduster"/>
              <a:ea typeface="ＭＳ Ｐゴシック" charset="0"/>
              <a:cs typeface="Chalkduster"/>
              <a:sym typeface="Gill Sans" charset="0"/>
            </a:endParaRPr>
          </a:p>
          <a:p>
            <a:pPr>
              <a:buSzPct val="171000"/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</a:tabLst>
            </a:pP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Altísima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precisión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en </a:t>
            </a: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las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posiciones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de los pixels/</a:t>
            </a: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señales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: de 20 </a:t>
            </a:r>
            <a:r>
              <a:rPr lang="en-US" dirty="0" err="1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μm</a:t>
            </a:r>
            <a:r>
              <a:rPr lang="en-US" dirty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a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200 </a:t>
            </a:r>
            <a:r>
              <a:rPr lang="en-US" dirty="0" err="1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μm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.</a:t>
            </a:r>
          </a:p>
          <a:p>
            <a:pPr>
              <a:buSzPct val="171000"/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</a:tabLst>
            </a:pPr>
            <a:endParaRPr lang="en-US" dirty="0">
              <a:solidFill>
                <a:prstClr val="black"/>
              </a:solidFill>
              <a:latin typeface="Chalkduster"/>
              <a:ea typeface="ＭＳ Ｐゴシック" charset="0"/>
              <a:cs typeface="Chalkduster"/>
              <a:sym typeface="Gill Sans" charset="0"/>
            </a:endParaRPr>
          </a:p>
          <a:p>
            <a:pPr>
              <a:buSzPct val="171000"/>
              <a:tabLst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  <a:tab pos="2880360" algn="l"/>
                <a:tab pos="3200400" algn="l"/>
                <a:tab pos="3520440" algn="l"/>
                <a:tab pos="3840480" algn="l"/>
                <a:tab pos="320040" algn="l"/>
                <a:tab pos="640080" algn="l"/>
                <a:tab pos="960120" algn="l"/>
                <a:tab pos="1280160" algn="l"/>
                <a:tab pos="1600200" algn="l"/>
                <a:tab pos="1920240" algn="l"/>
                <a:tab pos="2240280" algn="l"/>
                <a:tab pos="2560320" algn="l"/>
              </a:tabLst>
            </a:pP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Está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situado</a:t>
            </a:r>
            <a:r>
              <a:rPr lang="en-US" dirty="0" smtClean="0">
                <a:solidFill>
                  <a:prstClr val="black"/>
                </a:solidFill>
                <a:latin typeface="Chalkduster"/>
                <a:ea typeface="ＭＳ Ｐゴシック" charset="0"/>
                <a:cs typeface="Chalkduster"/>
                <a:sym typeface="Gill Sans" charset="0"/>
              </a:rPr>
              <a:t> en el PI5.</a:t>
            </a:r>
            <a:endParaRPr lang="en-US" dirty="0">
              <a:solidFill>
                <a:prstClr val="black"/>
              </a:solidFill>
              <a:latin typeface="Chalkduster"/>
              <a:ea typeface="ＭＳ Ｐゴシック" charset="0"/>
              <a:cs typeface="Chalkduster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05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MS-new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9252"/>
            <a:ext cx="9144000" cy="6459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670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ER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39140"/>
            <a:ext cx="9144000" cy="611886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1138379" y="99994"/>
            <a:ext cx="6867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dirty="0" smtClean="0">
                <a:solidFill>
                  <a:prstClr val="white"/>
                </a:solidFill>
                <a:latin typeface="Chalkduster"/>
                <a:cs typeface="Chalkduster"/>
              </a:rPr>
              <a:t>Cámara de trazas: detector de silicio</a:t>
            </a:r>
            <a:endParaRPr lang="es-ES_tradnl" sz="2400" dirty="0">
              <a:solidFill>
                <a:prstClr val="white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52569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GP0329_mod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88670"/>
            <a:ext cx="9144000" cy="6069330"/>
          </a:xfrm>
          <a:prstGeom prst="rect">
            <a:avLst/>
          </a:prstGeom>
        </p:spPr>
      </p:pic>
      <p:pic>
        <p:nvPicPr>
          <p:cNvPr id="7" name="Picture 6" descr="crystals_blue_small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700" y="3714750"/>
            <a:ext cx="4686300" cy="3143250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38387" y="186838"/>
            <a:ext cx="9067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dirty="0" smtClean="0">
                <a:solidFill>
                  <a:prstClr val="white"/>
                </a:solidFill>
                <a:latin typeface="Chalkduster"/>
                <a:cs typeface="Chalkduster"/>
              </a:rPr>
              <a:t>Calorímetro electromagnético: cristales de Pb y W</a:t>
            </a:r>
            <a:endParaRPr lang="es-ES_tradnl" sz="2400" dirty="0">
              <a:solidFill>
                <a:prstClr val="white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4433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MS6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086" y="238832"/>
            <a:ext cx="8119829" cy="5405486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474643" y="5782898"/>
            <a:ext cx="81947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smtClean="0">
                <a:solidFill>
                  <a:prstClr val="white"/>
                </a:solidFill>
                <a:latin typeface="Chalkduster"/>
                <a:cs typeface="Chalkduster"/>
              </a:rPr>
              <a:t>Calorímetro </a:t>
            </a:r>
            <a:r>
              <a:rPr lang="es-ES_tradnl" sz="2400" dirty="0" err="1" smtClean="0">
                <a:solidFill>
                  <a:prstClr val="white"/>
                </a:solidFill>
                <a:latin typeface="Chalkduster"/>
                <a:cs typeface="Chalkduster"/>
              </a:rPr>
              <a:t>hadrónico</a:t>
            </a:r>
            <a:r>
              <a:rPr lang="es-ES_tradnl" sz="2400" dirty="0" smtClean="0">
                <a:solidFill>
                  <a:prstClr val="white"/>
                </a:solidFill>
                <a:latin typeface="Chalkduster"/>
                <a:cs typeface="Chalkduster"/>
              </a:rPr>
              <a:t>: latón o acero y plástico </a:t>
            </a:r>
            <a:r>
              <a:rPr lang="es-ES_tradnl" sz="2400" dirty="0" err="1" smtClean="0">
                <a:solidFill>
                  <a:prstClr val="white"/>
                </a:solidFill>
                <a:latin typeface="Chalkduster"/>
                <a:cs typeface="Chalkduster"/>
              </a:rPr>
              <a:t>centelleador</a:t>
            </a:r>
            <a:endParaRPr lang="es-ES_tradnl" sz="2400" dirty="0">
              <a:solidFill>
                <a:prstClr val="white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28850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9523"/>
            <a:ext cx="9144000" cy="687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131644" y="101448"/>
            <a:ext cx="8880712" cy="461665"/>
          </a:xfrm>
          <a:prstGeom prst="rect">
            <a:avLst/>
          </a:prstGeom>
          <a:solidFill>
            <a:schemeClr val="tx1">
              <a:lumMod val="50000"/>
              <a:lumOff val="50000"/>
              <a:alpha val="41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smtClean="0">
                <a:solidFill>
                  <a:prstClr val="white"/>
                </a:solidFill>
                <a:latin typeface="Chalkduster"/>
                <a:cs typeface="Chalkduster"/>
              </a:rPr>
              <a:t>Cámaras de muones: detector gaseoso de deriva</a:t>
            </a:r>
            <a:endParaRPr lang="es-ES_tradnl" sz="2400" dirty="0">
              <a:solidFill>
                <a:prstClr val="white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85843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1-10-10 at 11.55.38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4829"/>
            <a:ext cx="9144000" cy="608834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447128" y="38219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8298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5348" y="2154933"/>
            <a:ext cx="5289204" cy="35561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73083" y="521101"/>
            <a:ext cx="67978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 smtClean="0">
                <a:solidFill>
                  <a:prstClr val="black"/>
                </a:solidFill>
                <a:latin typeface="Chalkduster"/>
                <a:cs typeface="Chalkduster"/>
              </a:rPr>
              <a:t>Por </a:t>
            </a:r>
            <a:r>
              <a:rPr lang="es-ES_tradnl" sz="2000" dirty="0" smtClean="0">
                <a:solidFill>
                  <a:srgbClr val="E46C0A"/>
                </a:solidFill>
                <a:latin typeface="Chalkduster"/>
                <a:cs typeface="Chalkduster"/>
              </a:rPr>
              <a:t>conservación de energía- momento </a:t>
            </a:r>
            <a:r>
              <a:rPr lang="es-ES_tradnl" sz="2000" dirty="0" smtClean="0">
                <a:solidFill>
                  <a:prstClr val="black"/>
                </a:solidFill>
                <a:latin typeface="Chalkduster"/>
                <a:cs typeface="Chalkduster"/>
              </a:rPr>
              <a:t>se infiere el momento (energía, masa y carga) de las </a:t>
            </a:r>
            <a:r>
              <a:rPr lang="es-ES_tradnl" sz="2000" dirty="0" smtClean="0">
                <a:solidFill>
                  <a:srgbClr val="F79646">
                    <a:lumMod val="75000"/>
                  </a:srgbClr>
                </a:solidFill>
                <a:latin typeface="Chalkduster"/>
                <a:cs typeface="Chalkduster"/>
              </a:rPr>
              <a:t>partículas no detectadas</a:t>
            </a:r>
            <a:r>
              <a:rPr lang="es-ES_tradnl" sz="2000" dirty="0" smtClean="0">
                <a:solidFill>
                  <a:prstClr val="black"/>
                </a:solidFill>
                <a:latin typeface="Chalkduster"/>
                <a:cs typeface="Chalkduster"/>
              </a:rPr>
              <a:t>:</a:t>
            </a:r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2182025"/>
              </p:ext>
            </p:extLst>
          </p:nvPr>
        </p:nvGraphicFramePr>
        <p:xfrm>
          <a:off x="306933" y="3051072"/>
          <a:ext cx="2399023" cy="1399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" name="EcuaciÛn" r:id="rId5" imgW="1219200" imgH="711200" progId="Equation.3">
                  <p:embed/>
                </p:oleObj>
              </mc:Choice>
              <mc:Fallback>
                <p:oleObj name="EcuaciÛn" r:id="rId5" imgW="1219200" imgH="71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6933" y="3051072"/>
                        <a:ext cx="2399023" cy="13994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043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47128" y="38219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_tradnl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8832"/>
            <a:ext cx="9143999" cy="596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229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4579"/>
            <a:ext cx="9144000" cy="636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108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11" descr="CMS_Slice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87" b="-3955"/>
          <a:stretch>
            <a:fillRect/>
          </a:stretch>
        </p:blipFill>
        <p:spPr bwMode="auto">
          <a:xfrm>
            <a:off x="161583" y="991927"/>
            <a:ext cx="8820834" cy="4874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778417" y="1659516"/>
            <a:ext cx="1662595" cy="706862"/>
            <a:chOff x="1472859" y="3543055"/>
            <a:chExt cx="1355457" cy="576281"/>
          </a:xfrm>
        </p:grpSpPr>
        <p:sp>
          <p:nvSpPr>
            <p:cNvPr id="6" name="Rectangle 5"/>
            <p:cNvSpPr/>
            <p:nvPr/>
          </p:nvSpPr>
          <p:spPr>
            <a:xfrm>
              <a:off x="1472859" y="3543055"/>
              <a:ext cx="1355457" cy="57628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682129" y="3645895"/>
              <a:ext cx="793228" cy="30110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err="1" smtClean="0"/>
                <a:t>ejercicio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74218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11" descr="CMS_Slice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487" b="-3955"/>
          <a:stretch>
            <a:fillRect/>
          </a:stretch>
        </p:blipFill>
        <p:spPr bwMode="auto">
          <a:xfrm>
            <a:off x="161583" y="991927"/>
            <a:ext cx="8820834" cy="4874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7375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4579"/>
            <a:ext cx="9144000" cy="636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887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140"/>
            <a:ext cx="6060721" cy="6368842"/>
          </a:xfrm>
          <a:prstGeom prst="rect">
            <a:avLst/>
          </a:prstGeom>
        </p:spPr>
      </p:pic>
      <p:pic>
        <p:nvPicPr>
          <p:cNvPr id="4" name="Imagen 3" descr="fondo cuaderno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69" y="3069169"/>
            <a:ext cx="5796000" cy="3750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396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140"/>
            <a:ext cx="6060721" cy="6368842"/>
          </a:xfrm>
          <a:prstGeom prst="rect">
            <a:avLst/>
          </a:prstGeom>
        </p:spPr>
      </p:pic>
      <p:grpSp>
        <p:nvGrpSpPr>
          <p:cNvPr id="12" name="Agrupar 11"/>
          <p:cNvGrpSpPr>
            <a:grpSpLocks noChangeAspect="1"/>
          </p:cNvGrpSpPr>
          <p:nvPr/>
        </p:nvGrpSpPr>
        <p:grpSpPr>
          <a:xfrm>
            <a:off x="5422479" y="1299369"/>
            <a:ext cx="3721521" cy="1674982"/>
            <a:chOff x="3660394" y="1589008"/>
            <a:chExt cx="5305579" cy="2387935"/>
          </a:xfrm>
        </p:grpSpPr>
        <p:grpSp>
          <p:nvGrpSpPr>
            <p:cNvPr id="10" name="Agrupar 9"/>
            <p:cNvGrpSpPr/>
            <p:nvPr/>
          </p:nvGrpSpPr>
          <p:grpSpPr>
            <a:xfrm>
              <a:off x="3810232" y="1589008"/>
              <a:ext cx="5155741" cy="2387935"/>
              <a:chOff x="3810232" y="1589008"/>
              <a:chExt cx="5155741" cy="2387935"/>
            </a:xfrm>
          </p:grpSpPr>
          <p:grpSp>
            <p:nvGrpSpPr>
              <p:cNvPr id="8" name="Agrupar 7"/>
              <p:cNvGrpSpPr/>
              <p:nvPr/>
            </p:nvGrpSpPr>
            <p:grpSpPr>
              <a:xfrm>
                <a:off x="3810232" y="1589008"/>
                <a:ext cx="5155741" cy="2387935"/>
                <a:chOff x="3810232" y="1589008"/>
                <a:chExt cx="5155741" cy="2387935"/>
              </a:xfrm>
            </p:grpSpPr>
            <p:pic>
              <p:nvPicPr>
                <p:cNvPr id="4" name="Picture 1" descr="2-masainv.jpg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810232" y="1593006"/>
                  <a:ext cx="5155741" cy="2383937"/>
                </a:xfrm>
                <a:prstGeom prst="snip1Rect">
                  <a:avLst>
                    <a:gd name="adj" fmla="val 0"/>
                  </a:avLst>
                </a:prstGeom>
              </p:spPr>
            </p:pic>
            <p:pic>
              <p:nvPicPr>
                <p:cNvPr id="6" name="Picture 1" descr="2-masainv.jpg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454895" y="1589008"/>
                  <a:ext cx="1118884" cy="638533"/>
                </a:xfrm>
                <a:prstGeom prst="snip1Rect">
                  <a:avLst>
                    <a:gd name="adj" fmla="val 0"/>
                  </a:avLst>
                </a:prstGeom>
              </p:spPr>
            </p:pic>
          </p:grpSp>
          <p:pic>
            <p:nvPicPr>
              <p:cNvPr id="9" name="Picture 1" descr="2-masainv.jpg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146944" y="3706038"/>
                <a:ext cx="1436650" cy="270905"/>
              </a:xfrm>
              <a:prstGeom prst="snip1Rect">
                <a:avLst>
                  <a:gd name="adj" fmla="val 0"/>
                </a:avLst>
              </a:prstGeom>
            </p:spPr>
          </p:pic>
        </p:grpSp>
        <p:pic>
          <p:nvPicPr>
            <p:cNvPr id="11" name="Picture 1" descr="2-masainv.jp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60394" y="3126489"/>
              <a:ext cx="441706" cy="423161"/>
            </a:xfrm>
            <a:prstGeom prst="snip1Rect">
              <a:avLst>
                <a:gd name="adj" fmla="val 0"/>
              </a:avLst>
            </a:prstGeom>
          </p:spPr>
        </p:pic>
      </p:grpSp>
      <p:pic>
        <p:nvPicPr>
          <p:cNvPr id="13" name="Imagen 12" descr="fondo cuaderno.pn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69" y="3069169"/>
            <a:ext cx="5796000" cy="3750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06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140"/>
            <a:ext cx="6060721" cy="6368842"/>
          </a:xfrm>
          <a:prstGeom prst="rect">
            <a:avLst/>
          </a:prstGeom>
        </p:spPr>
      </p:pic>
      <p:grpSp>
        <p:nvGrpSpPr>
          <p:cNvPr id="12" name="Agrupar 11"/>
          <p:cNvGrpSpPr>
            <a:grpSpLocks noChangeAspect="1"/>
          </p:cNvGrpSpPr>
          <p:nvPr/>
        </p:nvGrpSpPr>
        <p:grpSpPr>
          <a:xfrm>
            <a:off x="5422479" y="1299369"/>
            <a:ext cx="3721521" cy="1674982"/>
            <a:chOff x="3660394" y="1589008"/>
            <a:chExt cx="5305579" cy="2387935"/>
          </a:xfrm>
        </p:grpSpPr>
        <p:grpSp>
          <p:nvGrpSpPr>
            <p:cNvPr id="10" name="Agrupar 9"/>
            <p:cNvGrpSpPr/>
            <p:nvPr/>
          </p:nvGrpSpPr>
          <p:grpSpPr>
            <a:xfrm>
              <a:off x="3810232" y="1589008"/>
              <a:ext cx="5155741" cy="2387935"/>
              <a:chOff x="3810232" y="1589008"/>
              <a:chExt cx="5155741" cy="2387935"/>
            </a:xfrm>
          </p:grpSpPr>
          <p:grpSp>
            <p:nvGrpSpPr>
              <p:cNvPr id="8" name="Agrupar 7"/>
              <p:cNvGrpSpPr/>
              <p:nvPr/>
            </p:nvGrpSpPr>
            <p:grpSpPr>
              <a:xfrm>
                <a:off x="3810232" y="1589008"/>
                <a:ext cx="5155741" cy="2387935"/>
                <a:chOff x="3810232" y="1589008"/>
                <a:chExt cx="5155741" cy="2387935"/>
              </a:xfrm>
            </p:grpSpPr>
            <p:pic>
              <p:nvPicPr>
                <p:cNvPr id="4" name="Picture 1" descr="2-masainv.jpg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810232" y="1593006"/>
                  <a:ext cx="5155741" cy="2383937"/>
                </a:xfrm>
                <a:prstGeom prst="snip1Rect">
                  <a:avLst>
                    <a:gd name="adj" fmla="val 0"/>
                  </a:avLst>
                </a:prstGeom>
              </p:spPr>
            </p:pic>
            <p:pic>
              <p:nvPicPr>
                <p:cNvPr id="6" name="Picture 1" descr="2-masainv.jpg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454895" y="1589008"/>
                  <a:ext cx="1118884" cy="638533"/>
                </a:xfrm>
                <a:prstGeom prst="snip1Rect">
                  <a:avLst>
                    <a:gd name="adj" fmla="val 0"/>
                  </a:avLst>
                </a:prstGeom>
              </p:spPr>
            </p:pic>
          </p:grpSp>
          <p:pic>
            <p:nvPicPr>
              <p:cNvPr id="9" name="Picture 1" descr="2-masainv.jpg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146944" y="3706038"/>
                <a:ext cx="1436650" cy="270905"/>
              </a:xfrm>
              <a:prstGeom prst="snip1Rect">
                <a:avLst>
                  <a:gd name="adj" fmla="val 0"/>
                </a:avLst>
              </a:prstGeom>
            </p:spPr>
          </p:pic>
        </p:grpSp>
        <p:pic>
          <p:nvPicPr>
            <p:cNvPr id="11" name="Picture 1" descr="2-masainv.jp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60394" y="3126489"/>
              <a:ext cx="441706" cy="423161"/>
            </a:xfrm>
            <a:prstGeom prst="snip1Rect">
              <a:avLst>
                <a:gd name="adj" fmla="val 0"/>
              </a:avLst>
            </a:prstGeom>
          </p:spPr>
        </p:pic>
      </p:grpSp>
    </p:spTree>
    <p:extLst>
      <p:ext uri="{BB962C8B-B14F-4D97-AF65-F5344CB8AC3E}">
        <p14:creationId xmlns:p14="http://schemas.microsoft.com/office/powerpoint/2010/main" val="3778075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140"/>
            <a:ext cx="6060721" cy="6368842"/>
          </a:xfrm>
          <a:prstGeom prst="rect">
            <a:avLst/>
          </a:prstGeom>
        </p:spPr>
      </p:pic>
      <p:pic>
        <p:nvPicPr>
          <p:cNvPr id="3" name="Imagen 2" descr="11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076558" y="3857406"/>
            <a:ext cx="1469578" cy="4531614"/>
          </a:xfrm>
          <a:prstGeom prst="rect">
            <a:avLst/>
          </a:prstGeom>
        </p:spPr>
      </p:pic>
      <p:grpSp>
        <p:nvGrpSpPr>
          <p:cNvPr id="12" name="Agrupar 11"/>
          <p:cNvGrpSpPr>
            <a:grpSpLocks noChangeAspect="1"/>
          </p:cNvGrpSpPr>
          <p:nvPr/>
        </p:nvGrpSpPr>
        <p:grpSpPr>
          <a:xfrm>
            <a:off x="5422479" y="1299369"/>
            <a:ext cx="3721521" cy="1674982"/>
            <a:chOff x="3660394" y="1589008"/>
            <a:chExt cx="5305579" cy="2387935"/>
          </a:xfrm>
        </p:grpSpPr>
        <p:grpSp>
          <p:nvGrpSpPr>
            <p:cNvPr id="10" name="Agrupar 9"/>
            <p:cNvGrpSpPr/>
            <p:nvPr/>
          </p:nvGrpSpPr>
          <p:grpSpPr>
            <a:xfrm>
              <a:off x="3810232" y="1589008"/>
              <a:ext cx="5155741" cy="2387935"/>
              <a:chOff x="3810232" y="1589008"/>
              <a:chExt cx="5155741" cy="2387935"/>
            </a:xfrm>
          </p:grpSpPr>
          <p:grpSp>
            <p:nvGrpSpPr>
              <p:cNvPr id="8" name="Agrupar 7"/>
              <p:cNvGrpSpPr/>
              <p:nvPr/>
            </p:nvGrpSpPr>
            <p:grpSpPr>
              <a:xfrm>
                <a:off x="3810232" y="1589008"/>
                <a:ext cx="5155741" cy="2387935"/>
                <a:chOff x="3810232" y="1589008"/>
                <a:chExt cx="5155741" cy="2387935"/>
              </a:xfrm>
            </p:grpSpPr>
            <p:pic>
              <p:nvPicPr>
                <p:cNvPr id="4" name="Picture 1" descr="2-masainv.jpg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3810232" y="1593006"/>
                  <a:ext cx="5155741" cy="2383937"/>
                </a:xfrm>
                <a:prstGeom prst="snip1Rect">
                  <a:avLst>
                    <a:gd name="adj" fmla="val 0"/>
                  </a:avLst>
                </a:prstGeom>
              </p:spPr>
            </p:pic>
            <p:pic>
              <p:nvPicPr>
                <p:cNvPr id="6" name="Picture 1" descr="2-masainv.jpg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7454895" y="1589008"/>
                  <a:ext cx="1118884" cy="638533"/>
                </a:xfrm>
                <a:prstGeom prst="snip1Rect">
                  <a:avLst>
                    <a:gd name="adj" fmla="val 0"/>
                  </a:avLst>
                </a:prstGeom>
              </p:spPr>
            </p:pic>
          </p:grpSp>
          <p:pic>
            <p:nvPicPr>
              <p:cNvPr id="9" name="Picture 1" descr="2-masainv.jpg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146944" y="3706038"/>
                <a:ext cx="1436650" cy="270905"/>
              </a:xfrm>
              <a:prstGeom prst="snip1Rect">
                <a:avLst>
                  <a:gd name="adj" fmla="val 0"/>
                </a:avLst>
              </a:prstGeom>
            </p:spPr>
          </p:pic>
        </p:grpSp>
        <p:pic>
          <p:nvPicPr>
            <p:cNvPr id="11" name="Picture 1" descr="2-masainv.jp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60394" y="3126489"/>
              <a:ext cx="441706" cy="423161"/>
            </a:xfrm>
            <a:prstGeom prst="snip1Rect">
              <a:avLst>
                <a:gd name="adj" fmla="val 0"/>
              </a:avLst>
            </a:prstGeom>
          </p:spPr>
        </p:pic>
      </p:grpSp>
    </p:spTree>
    <p:extLst>
      <p:ext uri="{BB962C8B-B14F-4D97-AF65-F5344CB8AC3E}">
        <p14:creationId xmlns:p14="http://schemas.microsoft.com/office/powerpoint/2010/main" val="1944439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3906"/>
          </a:xfrm>
        </p:spPr>
        <p:txBody>
          <a:bodyPr>
            <a:noAutofit/>
          </a:bodyPr>
          <a:lstStyle/>
          <a:p>
            <a:r>
              <a:rPr lang="en-US" sz="3000" dirty="0" err="1" smtClean="0">
                <a:latin typeface="Chalkduster"/>
                <a:cs typeface="Chalkduster"/>
              </a:rPr>
              <a:t>medida</a:t>
            </a:r>
            <a:r>
              <a:rPr lang="en-US" sz="3000" dirty="0" smtClean="0">
                <a:latin typeface="Chalkduster"/>
                <a:cs typeface="Chalkduster"/>
              </a:rPr>
              <a:t> de la </a:t>
            </a:r>
            <a:r>
              <a:rPr lang="en-US" sz="3000" dirty="0" err="1" smtClean="0">
                <a:latin typeface="Chalkduster"/>
                <a:cs typeface="Chalkduster"/>
              </a:rPr>
              <a:t>masa</a:t>
            </a:r>
            <a:r>
              <a:rPr lang="en-US" sz="3000" dirty="0" smtClean="0">
                <a:latin typeface="Chalkduster"/>
                <a:cs typeface="Chalkduster"/>
              </a:rPr>
              <a:t> </a:t>
            </a:r>
            <a:r>
              <a:rPr lang="en-US" sz="3000" dirty="0" err="1" smtClean="0">
                <a:latin typeface="Chalkduster"/>
                <a:cs typeface="Chalkduster"/>
              </a:rPr>
              <a:t>invariante</a:t>
            </a:r>
            <a:endParaRPr lang="en-US" sz="3000" dirty="0">
              <a:latin typeface="Chalkduster"/>
              <a:cs typeface="Chalkduster"/>
            </a:endParaRPr>
          </a:p>
        </p:txBody>
      </p:sp>
      <p:grpSp>
        <p:nvGrpSpPr>
          <p:cNvPr id="3" name="Agrupar 2"/>
          <p:cNvGrpSpPr/>
          <p:nvPr/>
        </p:nvGrpSpPr>
        <p:grpSpPr>
          <a:xfrm>
            <a:off x="4703463" y="1462149"/>
            <a:ext cx="4440537" cy="4187061"/>
            <a:chOff x="4549913" y="2677972"/>
            <a:chExt cx="4440537" cy="418706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49913" y="2677972"/>
              <a:ext cx="4440537" cy="4187061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819912" y="3423478"/>
              <a:ext cx="9491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</a:t>
              </a:r>
              <a:r>
                <a:rPr lang="en-US" dirty="0" smtClean="0"/>
                <a:t>ollision</a:t>
              </a:r>
            </a:p>
            <a:p>
              <a:r>
                <a:rPr lang="en-US" dirty="0" smtClean="0"/>
                <a:t>data</a:t>
              </a:r>
              <a:endParaRPr lang="en-US" dirty="0"/>
            </a:p>
          </p:txBody>
        </p:sp>
      </p:grpSp>
      <p:pic>
        <p:nvPicPr>
          <p:cNvPr id="23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96497"/>
            <a:ext cx="4780319" cy="3630027"/>
          </a:xfrm>
          <a:prstGeom prst="rect">
            <a:avLst/>
          </a:prstGeom>
        </p:spPr>
      </p:pic>
      <p:sp>
        <p:nvSpPr>
          <p:cNvPr id="24" name="TextBox 7"/>
          <p:cNvSpPr txBox="1"/>
          <p:nvPr/>
        </p:nvSpPr>
        <p:spPr>
          <a:xfrm>
            <a:off x="696752" y="1359986"/>
            <a:ext cx="387156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invariante</a:t>
            </a:r>
            <a:r>
              <a:rPr lang="en-US" dirty="0" smtClean="0"/>
              <a:t> de pares 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(boson Z)</a:t>
            </a:r>
            <a:endParaRPr lang="en-US" dirty="0"/>
          </a:p>
        </p:txBody>
      </p:sp>
      <p:sp>
        <p:nvSpPr>
          <p:cNvPr id="4" name="CuadroTexto 3"/>
          <p:cNvSpPr txBox="1"/>
          <p:nvPr/>
        </p:nvSpPr>
        <p:spPr>
          <a:xfrm>
            <a:off x="1756833" y="5659351"/>
            <a:ext cx="192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Z ➝ </a:t>
            </a:r>
            <a:r>
              <a:rPr lang="es-E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e</a:t>
            </a:r>
            <a:r>
              <a:rPr lang="es-ES" sz="2800" baseline="300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+</a:t>
            </a:r>
            <a:r>
              <a:rPr lang="es-ES" sz="28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e</a:t>
            </a:r>
            <a:r>
              <a:rPr lang="es-ES" sz="2800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-</a:t>
            </a:r>
            <a:endParaRPr lang="es-ES" sz="2800" baseline="300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301315" y="5659351"/>
            <a:ext cx="2259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J/𝜓 ➝ </a:t>
            </a:r>
            <a:r>
              <a:rPr lang="es-ES" sz="2800" dirty="0">
                <a:solidFill>
                  <a:srgbClr val="FF0000"/>
                </a:solidFill>
                <a:latin typeface="Chalkduster"/>
                <a:cs typeface="Chalkduster"/>
              </a:rPr>
              <a:t>𝜇</a:t>
            </a:r>
            <a:r>
              <a:rPr lang="es-ES" sz="2800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+</a:t>
            </a:r>
            <a:r>
              <a:rPr lang="es-ES" sz="2800" dirty="0" smtClean="0">
                <a:solidFill>
                  <a:srgbClr val="FF0000"/>
                </a:solidFill>
                <a:latin typeface="Chalkduster"/>
                <a:cs typeface="Chalkduster"/>
              </a:rPr>
              <a:t>𝜇</a:t>
            </a:r>
            <a:r>
              <a:rPr lang="es-ES" sz="2800" baseline="30000" dirty="0" smtClean="0">
                <a:solidFill>
                  <a:srgbClr val="FF0000"/>
                </a:solidFill>
                <a:latin typeface="Chalkduster"/>
                <a:cs typeface="Chalkduster"/>
              </a:rPr>
              <a:t>-</a:t>
            </a:r>
            <a:endParaRPr lang="es-ES" sz="2800" baseline="300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394146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5348" y="2154933"/>
            <a:ext cx="5289204" cy="35561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73083" y="521101"/>
            <a:ext cx="67978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dirty="0" smtClean="0">
                <a:solidFill>
                  <a:prstClr val="black"/>
                </a:solidFill>
                <a:latin typeface="Chalkduster"/>
                <a:cs typeface="Chalkduster"/>
              </a:rPr>
              <a:t>Por </a:t>
            </a:r>
            <a:r>
              <a:rPr lang="es-ES_tradnl" sz="2000" dirty="0" smtClean="0">
                <a:solidFill>
                  <a:srgbClr val="E46C0A"/>
                </a:solidFill>
                <a:latin typeface="Chalkduster"/>
                <a:cs typeface="Chalkduster"/>
              </a:rPr>
              <a:t>conservación de energía- momento </a:t>
            </a:r>
            <a:r>
              <a:rPr lang="es-ES_tradnl" sz="2000" dirty="0" smtClean="0">
                <a:solidFill>
                  <a:prstClr val="black"/>
                </a:solidFill>
                <a:latin typeface="Chalkduster"/>
                <a:cs typeface="Chalkduster"/>
              </a:rPr>
              <a:t>se infiere el momento (energía, masa y carga) de las </a:t>
            </a:r>
            <a:r>
              <a:rPr lang="es-ES_tradnl" sz="2000" dirty="0" smtClean="0">
                <a:solidFill>
                  <a:srgbClr val="F79646">
                    <a:lumMod val="75000"/>
                  </a:srgbClr>
                </a:solidFill>
                <a:latin typeface="Chalkduster"/>
                <a:cs typeface="Chalkduster"/>
              </a:rPr>
              <a:t>partículas no detectadas</a:t>
            </a:r>
            <a:r>
              <a:rPr lang="es-ES_tradnl" sz="2000" dirty="0" smtClean="0">
                <a:solidFill>
                  <a:prstClr val="black"/>
                </a:solidFill>
                <a:latin typeface="Chalkduster"/>
                <a:cs typeface="Chalkduster"/>
              </a:rPr>
              <a:t>: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3563622" y="-271611"/>
            <a:ext cx="963245" cy="4722113"/>
            <a:chOff x="6628912" y="1048354"/>
            <a:chExt cx="963245" cy="4722113"/>
          </a:xfrm>
        </p:grpSpPr>
        <p:grpSp>
          <p:nvGrpSpPr>
            <p:cNvPr id="20" name="Group 19"/>
            <p:cNvGrpSpPr/>
            <p:nvPr/>
          </p:nvGrpSpPr>
          <p:grpSpPr>
            <a:xfrm>
              <a:off x="6628912" y="1048354"/>
              <a:ext cx="963245" cy="4070301"/>
              <a:chOff x="6628912" y="1048354"/>
              <a:chExt cx="963245" cy="4070301"/>
            </a:xfrm>
          </p:grpSpPr>
          <p:sp>
            <p:nvSpPr>
              <p:cNvPr id="14" name="Arc 13"/>
              <p:cNvSpPr/>
              <p:nvPr/>
            </p:nvSpPr>
            <p:spPr>
              <a:xfrm rot="10800000">
                <a:off x="6628912" y="1048354"/>
                <a:ext cx="963245" cy="4070301"/>
              </a:xfrm>
              <a:prstGeom prst="arc">
                <a:avLst>
                  <a:gd name="adj1" fmla="val 16865144"/>
                  <a:gd name="adj2" fmla="val 20092704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17" name="Straight Connector 16"/>
              <p:cNvCxnSpPr>
                <a:stCxn id="14" idx="0"/>
              </p:cNvCxnSpPr>
              <p:nvPr/>
            </p:nvCxnSpPr>
            <p:spPr>
              <a:xfrm flipV="1">
                <a:off x="6803390" y="3276729"/>
                <a:ext cx="193177" cy="137437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 flipH="1">
              <a:off x="6718041" y="4651101"/>
              <a:ext cx="85349" cy="111936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8243748"/>
              </p:ext>
            </p:extLst>
          </p:nvPr>
        </p:nvGraphicFramePr>
        <p:xfrm>
          <a:off x="306933" y="3051072"/>
          <a:ext cx="2399023" cy="1399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name="EcuaciÛn" r:id="rId5" imgW="1219200" imgH="711200" progId="Equation.3">
                  <p:embed/>
                </p:oleObj>
              </mc:Choice>
              <mc:Fallback>
                <p:oleObj name="EcuaciÛn" r:id="rId5" imgW="1219200" imgH="71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6933" y="3051072"/>
                        <a:ext cx="2399023" cy="13994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6237520" y="-46174"/>
            <a:ext cx="963245" cy="4722113"/>
            <a:chOff x="6628912" y="1048354"/>
            <a:chExt cx="963245" cy="4722113"/>
          </a:xfrm>
        </p:grpSpPr>
        <p:grpSp>
          <p:nvGrpSpPr>
            <p:cNvPr id="27" name="Group 26"/>
            <p:cNvGrpSpPr/>
            <p:nvPr/>
          </p:nvGrpSpPr>
          <p:grpSpPr>
            <a:xfrm>
              <a:off x="6628912" y="1048354"/>
              <a:ext cx="963245" cy="4070301"/>
              <a:chOff x="6628912" y="1048354"/>
              <a:chExt cx="963245" cy="4070301"/>
            </a:xfrm>
          </p:grpSpPr>
          <p:sp>
            <p:nvSpPr>
              <p:cNvPr id="29" name="Arc 28"/>
              <p:cNvSpPr/>
              <p:nvPr/>
            </p:nvSpPr>
            <p:spPr>
              <a:xfrm rot="10800000">
                <a:off x="6628912" y="1048354"/>
                <a:ext cx="963245" cy="4070301"/>
              </a:xfrm>
              <a:prstGeom prst="arc">
                <a:avLst>
                  <a:gd name="adj1" fmla="val 16865144"/>
                  <a:gd name="adj2" fmla="val 20365296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30" name="Straight Connector 29"/>
              <p:cNvCxnSpPr>
                <a:stCxn id="29" idx="0"/>
              </p:cNvCxnSpPr>
              <p:nvPr/>
            </p:nvCxnSpPr>
            <p:spPr>
              <a:xfrm flipV="1">
                <a:off x="6803390" y="3276729"/>
                <a:ext cx="193177" cy="137437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 flipH="1">
              <a:off x="6718041" y="4651101"/>
              <a:ext cx="85349" cy="111936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6229947" y="3016028"/>
            <a:ext cx="1307076" cy="1994042"/>
            <a:chOff x="6625337" y="4132902"/>
            <a:chExt cx="1307076" cy="1994042"/>
          </a:xfrm>
        </p:grpSpPr>
        <p:cxnSp>
          <p:nvCxnSpPr>
            <p:cNvPr id="35" name="Straight Connector 34"/>
            <p:cNvCxnSpPr/>
            <p:nvPr/>
          </p:nvCxnSpPr>
          <p:spPr>
            <a:xfrm flipV="1">
              <a:off x="6714467" y="5224612"/>
              <a:ext cx="1217946" cy="56271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 flipV="1">
              <a:off x="6625337" y="4132902"/>
              <a:ext cx="89130" cy="162100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6658760" y="5753902"/>
              <a:ext cx="55707" cy="37304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3524221" y="2819462"/>
            <a:ext cx="1337607" cy="1994042"/>
            <a:chOff x="6594806" y="4132902"/>
            <a:chExt cx="1337607" cy="1994042"/>
          </a:xfrm>
        </p:grpSpPr>
        <p:cxnSp>
          <p:nvCxnSpPr>
            <p:cNvPr id="47" name="Straight Connector 46"/>
            <p:cNvCxnSpPr/>
            <p:nvPr/>
          </p:nvCxnSpPr>
          <p:spPr>
            <a:xfrm flipV="1">
              <a:off x="6714467" y="5224612"/>
              <a:ext cx="1217946" cy="56271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6594806" y="4132902"/>
              <a:ext cx="119661" cy="162100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6658760" y="5753902"/>
              <a:ext cx="55707" cy="37304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5746997" y="4924782"/>
            <a:ext cx="2823356" cy="811421"/>
            <a:chOff x="6142387" y="6046578"/>
            <a:chExt cx="2823356" cy="811421"/>
          </a:xfrm>
        </p:grpSpPr>
        <p:cxnSp>
          <p:nvCxnSpPr>
            <p:cNvPr id="51" name="Straight Connector 50"/>
            <p:cNvCxnSpPr/>
            <p:nvPr/>
          </p:nvCxnSpPr>
          <p:spPr>
            <a:xfrm flipH="1">
              <a:off x="6595489" y="6126944"/>
              <a:ext cx="57600" cy="194400"/>
            </a:xfrm>
            <a:prstGeom prst="line">
              <a:avLst/>
            </a:prstGeom>
            <a:ln>
              <a:solidFill>
                <a:srgbClr val="66FF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Arc 68"/>
            <p:cNvSpPr/>
            <p:nvPr/>
          </p:nvSpPr>
          <p:spPr>
            <a:xfrm rot="16200000">
              <a:off x="7148354" y="5040611"/>
              <a:ext cx="811421" cy="2823356"/>
            </a:xfrm>
            <a:prstGeom prst="arc">
              <a:avLst>
                <a:gd name="adj1" fmla="val 17374571"/>
                <a:gd name="adj2" fmla="val 4803305"/>
              </a:avLst>
            </a:prstGeom>
            <a:ln>
              <a:solidFill>
                <a:srgbClr val="66FF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3071119" y="4766604"/>
            <a:ext cx="2823356" cy="811420"/>
            <a:chOff x="6142387" y="6057719"/>
            <a:chExt cx="2823356" cy="811420"/>
          </a:xfrm>
        </p:grpSpPr>
        <p:cxnSp>
          <p:nvCxnSpPr>
            <p:cNvPr id="72" name="Straight Connector 71"/>
            <p:cNvCxnSpPr/>
            <p:nvPr/>
          </p:nvCxnSpPr>
          <p:spPr>
            <a:xfrm flipH="1">
              <a:off x="6595489" y="6126944"/>
              <a:ext cx="57600" cy="194400"/>
            </a:xfrm>
            <a:prstGeom prst="line">
              <a:avLst/>
            </a:prstGeom>
            <a:ln>
              <a:solidFill>
                <a:srgbClr val="66FF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Arc 72"/>
            <p:cNvSpPr/>
            <p:nvPr/>
          </p:nvSpPr>
          <p:spPr>
            <a:xfrm rot="16200000">
              <a:off x="7148355" y="5051751"/>
              <a:ext cx="811420" cy="2823356"/>
            </a:xfrm>
            <a:prstGeom prst="arc">
              <a:avLst>
                <a:gd name="adj1" fmla="val 17374571"/>
                <a:gd name="adj2" fmla="val 4803305"/>
              </a:avLst>
            </a:prstGeom>
            <a:ln>
              <a:solidFill>
                <a:srgbClr val="66FF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789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9677" y="2924177"/>
            <a:ext cx="4533663" cy="3940857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62459" y="3387456"/>
            <a:ext cx="3246783" cy="347757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60" y="0"/>
            <a:ext cx="3246782" cy="328924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Imagen 5" descr="13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2039" y="188458"/>
            <a:ext cx="3706006" cy="2606891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409267" y="53116"/>
            <a:ext cx="2614245" cy="1133691"/>
          </a:xfrm>
        </p:spPr>
        <p:txBody>
          <a:bodyPr>
            <a:noAutofit/>
          </a:bodyPr>
          <a:lstStyle/>
          <a:p>
            <a:pPr algn="l"/>
            <a:r>
              <a:rPr lang="en-US" sz="2800" dirty="0" err="1" smtClean="0">
                <a:latin typeface="Chalkduster"/>
                <a:cs typeface="Chalkduster"/>
              </a:rPr>
              <a:t>vértices</a:t>
            </a:r>
            <a:r>
              <a:rPr lang="en-US" sz="2800" dirty="0" smtClean="0"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latin typeface="Chalkduster"/>
                <a:cs typeface="Chalkduster"/>
              </a:rPr>
              <a:t>secundarios</a:t>
            </a:r>
            <a:endParaRPr lang="en-US" sz="2800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155854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11010" y="854738"/>
            <a:ext cx="4075110" cy="987943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latin typeface="Chalkduster"/>
                <a:cs typeface="Chalkduster"/>
              </a:rPr>
              <a:t>reconstrucción</a:t>
            </a:r>
            <a:r>
              <a:rPr lang="en-US" sz="3200" dirty="0" smtClean="0">
                <a:latin typeface="Chalkduster"/>
                <a:cs typeface="Chalkduster"/>
              </a:rPr>
              <a:t> del </a:t>
            </a:r>
            <a:r>
              <a:rPr lang="en-US" sz="3200" dirty="0" err="1" smtClean="0">
                <a:latin typeface="Chalkduster"/>
                <a:cs typeface="Chalkduster"/>
              </a:rPr>
              <a:t>mesón</a:t>
            </a:r>
            <a:r>
              <a:rPr lang="en-US" sz="3200" dirty="0" smtClean="0">
                <a:latin typeface="Chalkduster"/>
                <a:cs typeface="Chalkduster"/>
              </a:rPr>
              <a:t> B</a:t>
            </a:r>
            <a:endParaRPr lang="en-US" sz="3200" dirty="0">
              <a:latin typeface="Chalkduster"/>
              <a:cs typeface="Chalkduster"/>
            </a:endParaRPr>
          </a:p>
        </p:txBody>
      </p:sp>
      <p:grpSp>
        <p:nvGrpSpPr>
          <p:cNvPr id="4" name="Agrupar 3"/>
          <p:cNvGrpSpPr/>
          <p:nvPr/>
        </p:nvGrpSpPr>
        <p:grpSpPr>
          <a:xfrm>
            <a:off x="82378" y="2896341"/>
            <a:ext cx="8993364" cy="3126437"/>
            <a:chOff x="1" y="2719368"/>
            <a:chExt cx="8993364" cy="312643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/>
            <a:stretch/>
          </p:blipFill>
          <p:spPr>
            <a:xfrm>
              <a:off x="1" y="2719368"/>
              <a:ext cx="4503742" cy="3124242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03743" y="2719368"/>
              <a:ext cx="4489622" cy="3126437"/>
            </a:xfrm>
            <a:prstGeom prst="rect">
              <a:avLst/>
            </a:prstGeom>
          </p:spPr>
        </p:pic>
      </p:grpSp>
      <p:sp>
        <p:nvSpPr>
          <p:cNvPr id="7" name="Title 4"/>
          <p:cNvSpPr txBox="1">
            <a:spLocks/>
          </p:cNvSpPr>
          <p:nvPr/>
        </p:nvSpPr>
        <p:spPr>
          <a:xfrm>
            <a:off x="1322088" y="6033188"/>
            <a:ext cx="2373509" cy="507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vida</a:t>
            </a:r>
            <a:r>
              <a:rPr lang="en-US" sz="2400" dirty="0" smtClean="0">
                <a:solidFill>
                  <a:srgbClr val="FF0000"/>
                </a:solidFill>
                <a:latin typeface="Chalkduster"/>
                <a:cs typeface="Chalkduster"/>
              </a:rPr>
              <a:t> media</a:t>
            </a:r>
            <a:endParaRPr lang="en-US" sz="24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sp>
        <p:nvSpPr>
          <p:cNvPr id="8" name="Title 4"/>
          <p:cNvSpPr txBox="1">
            <a:spLocks/>
          </p:cNvSpPr>
          <p:nvPr/>
        </p:nvSpPr>
        <p:spPr>
          <a:xfrm>
            <a:off x="6106996" y="6031633"/>
            <a:ext cx="2373509" cy="507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err="1" smtClean="0">
                <a:solidFill>
                  <a:srgbClr val="FF0000"/>
                </a:solidFill>
                <a:latin typeface="Chalkduster"/>
                <a:cs typeface="Chalkduster"/>
              </a:rPr>
              <a:t>masa</a:t>
            </a:r>
            <a:endParaRPr lang="en-US" sz="24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  <p:pic>
        <p:nvPicPr>
          <p:cNvPr id="9" name="Imagen 8" descr="13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2039" y="188458"/>
            <a:ext cx="3706006" cy="260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40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5222"/>
            <a:ext cx="9144000" cy="526115"/>
          </a:xfrm>
        </p:spPr>
        <p:txBody>
          <a:bodyPr lIns="108000" anchor="b" anchorCtr="0">
            <a:noAutofit/>
          </a:bodyPr>
          <a:lstStyle/>
          <a:p>
            <a:r>
              <a:rPr lang="es-ES_tradnl" sz="2800" dirty="0" smtClean="0">
                <a:solidFill>
                  <a:schemeClr val="bg1"/>
                </a:solidFill>
                <a:latin typeface="Chalkduster"/>
                <a:cs typeface="Chalkduster"/>
              </a:rPr>
              <a:t>reconstrucción de vértices en un PET</a:t>
            </a:r>
            <a:endParaRPr lang="es-ES_tradnl" sz="2800" dirty="0">
              <a:solidFill>
                <a:schemeClr val="bg1"/>
              </a:solidFill>
              <a:latin typeface="Chalkduster"/>
              <a:cs typeface="Chalkduster"/>
            </a:endParaRPr>
          </a:p>
        </p:txBody>
      </p:sp>
      <p:grpSp>
        <p:nvGrpSpPr>
          <p:cNvPr id="18" name="Agrupar 17"/>
          <p:cNvGrpSpPr>
            <a:grpSpLocks noChangeAspect="1"/>
          </p:cNvGrpSpPr>
          <p:nvPr/>
        </p:nvGrpSpPr>
        <p:grpSpPr>
          <a:xfrm>
            <a:off x="206246" y="1020422"/>
            <a:ext cx="4454844" cy="5634037"/>
            <a:chOff x="809841" y="937396"/>
            <a:chExt cx="4454844" cy="5634037"/>
          </a:xfrm>
        </p:grpSpPr>
        <p:grpSp>
          <p:nvGrpSpPr>
            <p:cNvPr id="5" name="Agrupar 4"/>
            <p:cNvGrpSpPr/>
            <p:nvPr/>
          </p:nvGrpSpPr>
          <p:grpSpPr>
            <a:xfrm>
              <a:off x="809841" y="937396"/>
              <a:ext cx="4454844" cy="5634037"/>
              <a:chOff x="809841" y="937396"/>
              <a:chExt cx="4454844" cy="5634037"/>
            </a:xfrm>
          </p:grpSpPr>
          <p:pic>
            <p:nvPicPr>
              <p:cNvPr id="3" name="Imagen 2" descr="FIG-1.jp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09841" y="937396"/>
                <a:ext cx="4454844" cy="5634037"/>
              </a:xfrm>
              <a:prstGeom prst="rect">
                <a:avLst/>
              </a:prstGeom>
            </p:spPr>
          </p:pic>
          <p:sp>
            <p:nvSpPr>
              <p:cNvPr id="4" name="Rectángulo 3"/>
              <p:cNvSpPr/>
              <p:nvPr/>
            </p:nvSpPr>
            <p:spPr>
              <a:xfrm>
                <a:off x="2800596" y="1063845"/>
                <a:ext cx="2464089" cy="977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8" name="Rectángulo 27"/>
              <p:cNvSpPr/>
              <p:nvPr/>
            </p:nvSpPr>
            <p:spPr>
              <a:xfrm>
                <a:off x="2769962" y="1063845"/>
                <a:ext cx="368641" cy="10964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7" name="Triángulo rectángulo 6"/>
            <p:cNvSpPr/>
            <p:nvPr/>
          </p:nvSpPr>
          <p:spPr>
            <a:xfrm rot="16200000">
              <a:off x="4677968" y="3244470"/>
              <a:ext cx="869368" cy="295542"/>
            </a:xfrm>
            <a:prstGeom prst="rtTriangle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15" name="Conector recto 14"/>
            <p:cNvCxnSpPr/>
            <p:nvPr/>
          </p:nvCxnSpPr>
          <p:spPr>
            <a:xfrm>
              <a:off x="4726220" y="3362412"/>
              <a:ext cx="323889" cy="221604"/>
            </a:xfrm>
            <a:prstGeom prst="line">
              <a:avLst/>
            </a:prstGeom>
            <a:ln>
              <a:solidFill>
                <a:srgbClr val="4A434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Agrupar 11"/>
          <p:cNvGrpSpPr/>
          <p:nvPr/>
        </p:nvGrpSpPr>
        <p:grpSpPr>
          <a:xfrm>
            <a:off x="4903172" y="1558807"/>
            <a:ext cx="4143231" cy="4258550"/>
            <a:chOff x="-1281" y="2949434"/>
            <a:chExt cx="4143231" cy="4258550"/>
          </a:xfrm>
        </p:grpSpPr>
        <p:pic>
          <p:nvPicPr>
            <p:cNvPr id="13" name="Imagen 12" descr="PET-image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5712" y="3511628"/>
              <a:ext cx="2897231" cy="3273121"/>
            </a:xfrm>
            <a:prstGeom prst="rect">
              <a:avLst/>
            </a:prstGeom>
          </p:spPr>
        </p:pic>
        <p:cxnSp>
          <p:nvCxnSpPr>
            <p:cNvPr id="16" name="Conector recto 15"/>
            <p:cNvCxnSpPr/>
            <p:nvPr/>
          </p:nvCxnSpPr>
          <p:spPr>
            <a:xfrm flipV="1">
              <a:off x="318964" y="3820701"/>
              <a:ext cx="3491144" cy="2019660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16"/>
            <p:cNvCxnSpPr/>
            <p:nvPr/>
          </p:nvCxnSpPr>
          <p:spPr>
            <a:xfrm flipV="1">
              <a:off x="318964" y="4716015"/>
              <a:ext cx="3491144" cy="93694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cto 18"/>
            <p:cNvCxnSpPr/>
            <p:nvPr/>
          </p:nvCxnSpPr>
          <p:spPr>
            <a:xfrm>
              <a:off x="478866" y="3643719"/>
              <a:ext cx="3331242" cy="2123768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cto 20"/>
            <p:cNvCxnSpPr/>
            <p:nvPr/>
          </p:nvCxnSpPr>
          <p:spPr>
            <a:xfrm flipV="1">
              <a:off x="1249216" y="3431507"/>
              <a:ext cx="1592750" cy="3426493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uadroTexto 21"/>
            <p:cNvSpPr txBox="1"/>
            <p:nvPr/>
          </p:nvSpPr>
          <p:spPr>
            <a:xfrm>
              <a:off x="3790572" y="3514789"/>
              <a:ext cx="3513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 smtClean="0">
                  <a:solidFill>
                    <a:srgbClr val="FF0000"/>
                  </a:solidFill>
                </a:rPr>
                <a:t>𝛾</a:t>
              </a:r>
              <a:endParaRPr lang="es-ES" sz="2400" dirty="0">
                <a:solidFill>
                  <a:srgbClr val="FF0000"/>
                </a:solidFill>
              </a:endParaRPr>
            </a:p>
          </p:txBody>
        </p:sp>
        <p:sp>
          <p:nvSpPr>
            <p:cNvPr id="23" name="CuadroTexto 22"/>
            <p:cNvSpPr txBox="1"/>
            <p:nvPr/>
          </p:nvSpPr>
          <p:spPr>
            <a:xfrm>
              <a:off x="3790572" y="4433127"/>
              <a:ext cx="3513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 smtClean="0">
                  <a:solidFill>
                    <a:srgbClr val="FF0000"/>
                  </a:solidFill>
                </a:rPr>
                <a:t>𝛾</a:t>
              </a:r>
              <a:endParaRPr lang="es-ES" sz="2400" dirty="0">
                <a:solidFill>
                  <a:srgbClr val="FF0000"/>
                </a:solidFill>
              </a:endParaRPr>
            </a:p>
          </p:txBody>
        </p:sp>
        <p:sp>
          <p:nvSpPr>
            <p:cNvPr id="25" name="CuadroTexto 24"/>
            <p:cNvSpPr txBox="1"/>
            <p:nvPr/>
          </p:nvSpPr>
          <p:spPr>
            <a:xfrm>
              <a:off x="3780162" y="5474188"/>
              <a:ext cx="3513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 smtClean="0">
                  <a:solidFill>
                    <a:srgbClr val="FF0000"/>
                  </a:solidFill>
                </a:rPr>
                <a:t>𝛾</a:t>
              </a:r>
              <a:endParaRPr lang="es-ES" sz="2400" dirty="0">
                <a:solidFill>
                  <a:srgbClr val="FF0000"/>
                </a:solidFill>
              </a:endParaRPr>
            </a:p>
          </p:txBody>
        </p:sp>
        <p:sp>
          <p:nvSpPr>
            <p:cNvPr id="26" name="CuadroTexto 25"/>
            <p:cNvSpPr txBox="1"/>
            <p:nvPr/>
          </p:nvSpPr>
          <p:spPr>
            <a:xfrm>
              <a:off x="143270" y="3337808"/>
              <a:ext cx="3513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 smtClean="0">
                  <a:solidFill>
                    <a:srgbClr val="FF0000"/>
                  </a:solidFill>
                </a:rPr>
                <a:t>𝛾</a:t>
              </a:r>
              <a:endParaRPr lang="es-ES" sz="2400" dirty="0">
                <a:solidFill>
                  <a:srgbClr val="FF0000"/>
                </a:solidFill>
              </a:endParaRPr>
            </a:p>
          </p:txBody>
        </p:sp>
        <p:sp>
          <p:nvSpPr>
            <p:cNvPr id="27" name="CuadroTexto 26"/>
            <p:cNvSpPr txBox="1"/>
            <p:nvPr/>
          </p:nvSpPr>
          <p:spPr>
            <a:xfrm>
              <a:off x="10411" y="4516410"/>
              <a:ext cx="3513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 smtClean="0">
                  <a:solidFill>
                    <a:srgbClr val="FF0000"/>
                  </a:solidFill>
                </a:rPr>
                <a:t>𝛾</a:t>
              </a:r>
              <a:endParaRPr lang="es-ES" sz="2400" dirty="0">
                <a:solidFill>
                  <a:srgbClr val="FF0000"/>
                </a:solidFill>
              </a:endParaRPr>
            </a:p>
          </p:txBody>
        </p:sp>
        <p:sp>
          <p:nvSpPr>
            <p:cNvPr id="29" name="CuadroTexto 28"/>
            <p:cNvSpPr txBox="1"/>
            <p:nvPr/>
          </p:nvSpPr>
          <p:spPr>
            <a:xfrm>
              <a:off x="-1281" y="5548855"/>
              <a:ext cx="3513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 smtClean="0">
                  <a:solidFill>
                    <a:srgbClr val="FF0000"/>
                  </a:solidFill>
                </a:rPr>
                <a:t>𝛾</a:t>
              </a:r>
              <a:endParaRPr lang="es-ES" sz="2400" dirty="0">
                <a:solidFill>
                  <a:srgbClr val="FF0000"/>
                </a:solidFill>
              </a:endParaRPr>
            </a:p>
          </p:txBody>
        </p:sp>
        <p:sp>
          <p:nvSpPr>
            <p:cNvPr id="30" name="CuadroTexto 29"/>
            <p:cNvSpPr txBox="1"/>
            <p:nvPr/>
          </p:nvSpPr>
          <p:spPr>
            <a:xfrm>
              <a:off x="992810" y="6746319"/>
              <a:ext cx="3513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 smtClean="0">
                  <a:solidFill>
                    <a:srgbClr val="FF0000"/>
                  </a:solidFill>
                </a:rPr>
                <a:t>𝛾</a:t>
              </a:r>
              <a:endParaRPr lang="es-ES" sz="2400" dirty="0">
                <a:solidFill>
                  <a:srgbClr val="FF0000"/>
                </a:solidFill>
              </a:endParaRPr>
            </a:p>
          </p:txBody>
        </p:sp>
        <p:sp>
          <p:nvSpPr>
            <p:cNvPr id="31" name="CuadroTexto 30"/>
            <p:cNvSpPr txBox="1"/>
            <p:nvPr/>
          </p:nvSpPr>
          <p:spPr>
            <a:xfrm>
              <a:off x="2788634" y="2949434"/>
              <a:ext cx="3513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2400" dirty="0" smtClean="0">
                  <a:solidFill>
                    <a:srgbClr val="FF0000"/>
                  </a:solidFill>
                </a:rPr>
                <a:t>𝛾</a:t>
              </a:r>
              <a:endParaRPr lang="es-ES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062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1-10-08 at 8.18.56 PM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3" t="1629" r="1181" b="6577"/>
          <a:stretch/>
        </p:blipFill>
        <p:spPr>
          <a:xfrm>
            <a:off x="108000" y="331929"/>
            <a:ext cx="8928000" cy="60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31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latin typeface="Chalkduster"/>
                <a:cs typeface="Chalkduster"/>
              </a:rPr>
              <a:t>Medidas</a:t>
            </a:r>
            <a:r>
              <a:rPr lang="en-US" sz="2800" dirty="0" smtClean="0"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latin typeface="Chalkduster"/>
                <a:cs typeface="Chalkduster"/>
              </a:rPr>
              <a:t>precisas</a:t>
            </a:r>
            <a:r>
              <a:rPr lang="en-US" sz="2800" dirty="0" smtClean="0">
                <a:latin typeface="Chalkduster"/>
                <a:cs typeface="Chalkduster"/>
              </a:rPr>
              <a:t> del </a:t>
            </a:r>
            <a:r>
              <a:rPr lang="en-US" sz="2800" dirty="0" err="1" smtClean="0">
                <a:latin typeface="Chalkduster"/>
                <a:cs typeface="Chalkduster"/>
              </a:rPr>
              <a:t>modelo</a:t>
            </a:r>
            <a:r>
              <a:rPr lang="en-US" sz="2800" dirty="0" smtClean="0">
                <a:latin typeface="Chalkduster"/>
                <a:cs typeface="Chalkduster"/>
              </a:rPr>
              <a:t> </a:t>
            </a:r>
            <a:r>
              <a:rPr lang="en-US" sz="2800" dirty="0" err="1" smtClean="0">
                <a:latin typeface="Chalkduster"/>
                <a:cs typeface="Chalkduster"/>
              </a:rPr>
              <a:t>estándar</a:t>
            </a:r>
            <a:r>
              <a:rPr lang="en-US" sz="2800" dirty="0" smtClean="0">
                <a:latin typeface="Chalkduster"/>
                <a:cs typeface="Chalkduster"/>
              </a:rPr>
              <a:t>,</a:t>
            </a:r>
            <a:br>
              <a:rPr lang="en-US" sz="2800" dirty="0" smtClean="0">
                <a:latin typeface="Chalkduster"/>
                <a:cs typeface="Chalkduster"/>
              </a:rPr>
            </a:br>
            <a:r>
              <a:rPr lang="en-US" sz="2800" dirty="0" smtClean="0">
                <a:latin typeface="Chalkduster"/>
                <a:cs typeface="Chalkduster"/>
              </a:rPr>
              <a:t>la clave del </a:t>
            </a:r>
            <a:r>
              <a:rPr lang="en-US" sz="2800" dirty="0" err="1" smtClean="0">
                <a:latin typeface="Chalkduster"/>
                <a:cs typeface="Chalkduster"/>
              </a:rPr>
              <a:t>descubrimiento</a:t>
            </a:r>
            <a:endParaRPr lang="en-US" sz="2800" dirty="0">
              <a:latin typeface="Chalkduster"/>
              <a:cs typeface="Chalkduster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20868" y="5723330"/>
            <a:ext cx="85022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953735"/>
                </a:solidFill>
                <a:latin typeface="Chalkduster"/>
                <a:cs typeface="Chalkduster"/>
              </a:rPr>
              <a:t>Estas</a:t>
            </a:r>
            <a:r>
              <a:rPr lang="en-US" sz="2000" dirty="0" smtClean="0">
                <a:solidFill>
                  <a:srgbClr val="953735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953735"/>
                </a:solidFill>
                <a:latin typeface="Chalkduster"/>
                <a:cs typeface="Chalkduster"/>
              </a:rPr>
              <a:t>medidas</a:t>
            </a:r>
            <a:r>
              <a:rPr lang="en-US" sz="2000" dirty="0" smtClean="0">
                <a:solidFill>
                  <a:srgbClr val="953735"/>
                </a:solidFill>
                <a:latin typeface="Chalkduster"/>
                <a:cs typeface="Chalkduster"/>
              </a:rPr>
              <a:t> y el </a:t>
            </a:r>
            <a:r>
              <a:rPr lang="en-US" sz="2000" dirty="0" err="1" smtClean="0">
                <a:solidFill>
                  <a:srgbClr val="953735"/>
                </a:solidFill>
                <a:latin typeface="Chalkduster"/>
                <a:cs typeface="Chalkduster"/>
              </a:rPr>
              <a:t>descubrimiento</a:t>
            </a:r>
            <a:r>
              <a:rPr lang="en-US" sz="2000" dirty="0" smtClean="0">
                <a:solidFill>
                  <a:srgbClr val="953735"/>
                </a:solidFill>
                <a:latin typeface="Chalkduster"/>
                <a:cs typeface="Chalkduster"/>
              </a:rPr>
              <a:t> de </a:t>
            </a:r>
            <a:r>
              <a:rPr lang="en-US" sz="2000" dirty="0" err="1" smtClean="0">
                <a:solidFill>
                  <a:srgbClr val="953735"/>
                </a:solidFill>
                <a:latin typeface="Chalkduster"/>
                <a:cs typeface="Chalkduster"/>
              </a:rPr>
              <a:t>nuevas</a:t>
            </a:r>
            <a:r>
              <a:rPr lang="en-US" sz="2000" dirty="0" smtClean="0">
                <a:solidFill>
                  <a:srgbClr val="953735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953735"/>
                </a:solidFill>
                <a:latin typeface="Chalkduster"/>
                <a:cs typeface="Chalkduster"/>
              </a:rPr>
              <a:t>partículas</a:t>
            </a:r>
            <a:r>
              <a:rPr lang="en-US" sz="2000" dirty="0" smtClean="0">
                <a:solidFill>
                  <a:srgbClr val="953735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953735"/>
                </a:solidFill>
                <a:latin typeface="Chalkduster"/>
                <a:cs typeface="Chalkduster"/>
              </a:rPr>
              <a:t>requieren</a:t>
            </a:r>
            <a:r>
              <a:rPr lang="en-US" sz="2000" dirty="0" smtClean="0">
                <a:solidFill>
                  <a:srgbClr val="953735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953735"/>
                </a:solidFill>
                <a:latin typeface="Chalkduster"/>
                <a:cs typeface="Chalkduster"/>
              </a:rPr>
              <a:t>buena</a:t>
            </a:r>
            <a:r>
              <a:rPr lang="en-US" sz="2000" dirty="0" smtClean="0">
                <a:solidFill>
                  <a:srgbClr val="953735"/>
                </a:solidFill>
                <a:latin typeface="Chalkduster"/>
                <a:cs typeface="Chalkduster"/>
              </a:rPr>
              <a:t> </a:t>
            </a:r>
            <a:r>
              <a:rPr lang="en-US" sz="2000" dirty="0" err="1" smtClean="0">
                <a:solidFill>
                  <a:srgbClr val="953735"/>
                </a:solidFill>
                <a:latin typeface="Chalkduster"/>
                <a:cs typeface="Chalkduster"/>
              </a:rPr>
              <a:t>comprensión</a:t>
            </a:r>
            <a:r>
              <a:rPr lang="en-US" sz="2000" dirty="0" smtClean="0">
                <a:solidFill>
                  <a:srgbClr val="953735"/>
                </a:solidFill>
                <a:latin typeface="Chalkduster"/>
                <a:cs typeface="Chalkduster"/>
              </a:rPr>
              <a:t> de los </a:t>
            </a:r>
            <a:r>
              <a:rPr lang="en-US" sz="2000" dirty="0" err="1" smtClean="0">
                <a:solidFill>
                  <a:srgbClr val="953735"/>
                </a:solidFill>
                <a:latin typeface="Chalkduster"/>
                <a:cs typeface="Chalkduster"/>
              </a:rPr>
              <a:t>detectores</a:t>
            </a:r>
            <a:r>
              <a:rPr lang="en-US" sz="2000" dirty="0">
                <a:solidFill>
                  <a:srgbClr val="953735"/>
                </a:solidFill>
                <a:latin typeface="Chalkduster"/>
                <a:cs typeface="Chalkduster"/>
              </a:rPr>
              <a:t>.</a:t>
            </a:r>
          </a:p>
        </p:txBody>
      </p:sp>
      <p:pic>
        <p:nvPicPr>
          <p:cNvPr id="8" name="Imagen 7" descr="As_running_AL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03353" y="1517521"/>
            <a:ext cx="2209069" cy="3270346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6152388" y="4385762"/>
            <a:ext cx="2946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prstClr val="black"/>
                </a:solidFill>
                <a:latin typeface="Chalkduster"/>
                <a:cs typeface="Chalkduster"/>
              </a:rPr>
              <a:t>Nuevas</a:t>
            </a:r>
            <a:r>
              <a:rPr lang="en-US" sz="1400" dirty="0" smtClean="0">
                <a:solidFill>
                  <a:prstClr val="black"/>
                </a:solidFill>
                <a:latin typeface="Chalkduster"/>
                <a:cs typeface="Chalkduster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halkduster"/>
                <a:cs typeface="Chalkduster"/>
              </a:rPr>
              <a:t>medidas</a:t>
            </a:r>
            <a:r>
              <a:rPr lang="en-US" sz="1400" dirty="0" smtClean="0">
                <a:solidFill>
                  <a:prstClr val="black"/>
                </a:solidFill>
                <a:latin typeface="Chalkduster"/>
                <a:cs typeface="Chalkduster"/>
              </a:rPr>
              <a:t> de 𝛼</a:t>
            </a:r>
            <a:r>
              <a:rPr lang="en-US" sz="1400" baseline="-25000" dirty="0" smtClean="0">
                <a:solidFill>
                  <a:prstClr val="black"/>
                </a:solidFill>
                <a:latin typeface="Chalkduster"/>
                <a:cs typeface="Chalkduster"/>
              </a:rPr>
              <a:t>S</a:t>
            </a:r>
            <a:r>
              <a:rPr lang="en-US" sz="1400" dirty="0" smtClean="0">
                <a:solidFill>
                  <a:prstClr val="black"/>
                </a:solidFill>
                <a:latin typeface="Chalkduster"/>
                <a:cs typeface="Chalkduster"/>
              </a:rPr>
              <a:t>(Q) a </a:t>
            </a:r>
            <a:r>
              <a:rPr lang="en-US" sz="1400" dirty="0" err="1" smtClean="0">
                <a:solidFill>
                  <a:prstClr val="black"/>
                </a:solidFill>
                <a:latin typeface="Chalkduster"/>
                <a:cs typeface="Chalkduster"/>
              </a:rPr>
              <a:t>partir</a:t>
            </a:r>
            <a:r>
              <a:rPr lang="en-US" sz="1400" dirty="0" smtClean="0">
                <a:solidFill>
                  <a:prstClr val="black"/>
                </a:solidFill>
                <a:latin typeface="Chalkduster"/>
                <a:cs typeface="Chalkduster"/>
              </a:rPr>
              <a:t> de </a:t>
            </a:r>
            <a:r>
              <a:rPr lang="en-US" sz="1400" dirty="0" err="1" smtClean="0">
                <a:solidFill>
                  <a:prstClr val="black"/>
                </a:solidFill>
                <a:latin typeface="Chalkduster"/>
                <a:cs typeface="Chalkduster"/>
              </a:rPr>
              <a:t>varios</a:t>
            </a:r>
            <a:r>
              <a:rPr lang="en-US" sz="1400" dirty="0" smtClean="0">
                <a:solidFill>
                  <a:prstClr val="black"/>
                </a:solidFill>
                <a:latin typeface="Chalkduster"/>
                <a:cs typeface="Chalkduster"/>
              </a:rPr>
              <a:t> </a:t>
            </a:r>
            <a:r>
              <a:rPr lang="en-US" sz="1400" dirty="0" err="1" smtClean="0">
                <a:solidFill>
                  <a:prstClr val="black"/>
                </a:solidFill>
                <a:latin typeface="Chalkduster"/>
                <a:cs typeface="Chalkduster"/>
              </a:rPr>
              <a:t>procesos</a:t>
            </a:r>
            <a:r>
              <a:rPr lang="en-US" sz="1400" dirty="0" smtClean="0">
                <a:solidFill>
                  <a:prstClr val="black"/>
                </a:solidFill>
                <a:latin typeface="Chalkduster"/>
                <a:cs typeface="Chalkduster"/>
              </a:rPr>
              <a:t>. </a:t>
            </a:r>
            <a:endParaRPr lang="en-US" sz="1400" dirty="0">
              <a:solidFill>
                <a:prstClr val="black"/>
              </a:solidFill>
              <a:latin typeface="Chalkduster"/>
              <a:cs typeface="Chalkduster"/>
            </a:endParaRPr>
          </a:p>
        </p:txBody>
      </p:sp>
      <p:grpSp>
        <p:nvGrpSpPr>
          <p:cNvPr id="7" name="Agrupar 6"/>
          <p:cNvGrpSpPr>
            <a:grpSpLocks noChangeAspect="1"/>
          </p:cNvGrpSpPr>
          <p:nvPr/>
        </p:nvGrpSpPr>
        <p:grpSpPr>
          <a:xfrm>
            <a:off x="0" y="1172151"/>
            <a:ext cx="5889620" cy="4154806"/>
            <a:chOff x="0" y="990988"/>
            <a:chExt cx="5889620" cy="4154806"/>
          </a:xfrm>
        </p:grpSpPr>
        <p:pic>
          <p:nvPicPr>
            <p:cNvPr id="2" name="Imagen 1" descr="SigmaNew_v1.pdf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99" t="1427" r="1" b="1596"/>
            <a:stretch/>
          </p:blipFill>
          <p:spPr>
            <a:xfrm rot="5400000">
              <a:off x="867407" y="123581"/>
              <a:ext cx="4154806" cy="5889620"/>
            </a:xfrm>
            <a:prstGeom prst="rect">
              <a:avLst/>
            </a:prstGeom>
          </p:spPr>
        </p:pic>
        <p:grpSp>
          <p:nvGrpSpPr>
            <p:cNvPr id="4" name="Agrupar 3"/>
            <p:cNvGrpSpPr/>
            <p:nvPr/>
          </p:nvGrpSpPr>
          <p:grpSpPr>
            <a:xfrm>
              <a:off x="895589" y="2799727"/>
              <a:ext cx="4698172" cy="1408867"/>
              <a:chOff x="895589" y="2799727"/>
              <a:chExt cx="4698172" cy="1408867"/>
            </a:xfrm>
          </p:grpSpPr>
          <p:sp>
            <p:nvSpPr>
              <p:cNvPr id="3" name="CuadroTexto 2"/>
              <p:cNvSpPr txBox="1"/>
              <p:nvPr/>
            </p:nvSpPr>
            <p:spPr>
              <a:xfrm>
                <a:off x="895589" y="3896822"/>
                <a:ext cx="696450" cy="30777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s-ES_tradnl" sz="1400" dirty="0" err="1" smtClean="0">
                    <a:solidFill>
                      <a:srgbClr val="008000"/>
                    </a:solidFill>
                    <a:latin typeface="Calibri"/>
                  </a:rPr>
                  <a:t>W+jets</a:t>
                </a:r>
                <a:endParaRPr lang="es-ES_tradnl" sz="1400" dirty="0">
                  <a:solidFill>
                    <a:srgbClr val="008000"/>
                  </a:solidFill>
                  <a:latin typeface="Calibri"/>
                </a:endParaRPr>
              </a:p>
            </p:txBody>
          </p:sp>
          <p:sp>
            <p:nvSpPr>
              <p:cNvPr id="13" name="CuadroTexto 12"/>
              <p:cNvSpPr txBox="1"/>
              <p:nvPr/>
            </p:nvSpPr>
            <p:spPr>
              <a:xfrm>
                <a:off x="1782076" y="3900817"/>
                <a:ext cx="620795" cy="30777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s-ES_tradnl" sz="1400" dirty="0" err="1">
                    <a:solidFill>
                      <a:srgbClr val="008000"/>
                    </a:solidFill>
                    <a:latin typeface="Calibri"/>
                  </a:rPr>
                  <a:t>Z</a:t>
                </a:r>
                <a:r>
                  <a:rPr lang="es-ES_tradnl" sz="1400" dirty="0" err="1" smtClean="0">
                    <a:solidFill>
                      <a:srgbClr val="008000"/>
                    </a:solidFill>
                    <a:latin typeface="Calibri"/>
                  </a:rPr>
                  <a:t>+jets</a:t>
                </a:r>
                <a:endParaRPr lang="es-ES_tradnl" sz="1400" dirty="0">
                  <a:solidFill>
                    <a:srgbClr val="008000"/>
                  </a:solidFill>
                  <a:latin typeface="Calibri"/>
                </a:endParaRPr>
              </a:p>
            </p:txBody>
          </p:sp>
          <p:sp>
            <p:nvSpPr>
              <p:cNvPr id="14" name="CuadroTexto 13"/>
              <p:cNvSpPr txBox="1"/>
              <p:nvPr/>
            </p:nvSpPr>
            <p:spPr>
              <a:xfrm>
                <a:off x="3026704" y="3895230"/>
                <a:ext cx="433808" cy="30777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s-ES_tradnl" sz="1400" dirty="0" smtClean="0">
                    <a:solidFill>
                      <a:srgbClr val="008000"/>
                    </a:solidFill>
                    <a:latin typeface="Calibri"/>
                  </a:rPr>
                  <a:t>top</a:t>
                </a:r>
                <a:endParaRPr lang="es-ES_tradnl" sz="1400" dirty="0">
                  <a:solidFill>
                    <a:srgbClr val="008000"/>
                  </a:solidFill>
                  <a:latin typeface="Calibri"/>
                </a:endParaRPr>
              </a:p>
            </p:txBody>
          </p:sp>
          <p:sp>
            <p:nvSpPr>
              <p:cNvPr id="16" name="CuadroTexto 15"/>
              <p:cNvSpPr txBox="1"/>
              <p:nvPr/>
            </p:nvSpPr>
            <p:spPr>
              <a:xfrm>
                <a:off x="3964581" y="3896822"/>
                <a:ext cx="428986" cy="30777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s-ES_tradnl" sz="1400" dirty="0" smtClean="0">
                    <a:solidFill>
                      <a:srgbClr val="008000"/>
                    </a:solidFill>
                    <a:latin typeface="Calibri"/>
                  </a:rPr>
                  <a:t>V</a:t>
                </a:r>
                <a:r>
                  <a:rPr lang="es-ES_tradnl" sz="900" dirty="0" smtClean="0">
                    <a:solidFill>
                      <a:srgbClr val="008000"/>
                    </a:solidFill>
                    <a:latin typeface="Calibri"/>
                  </a:rPr>
                  <a:t> </a:t>
                </a:r>
                <a:r>
                  <a:rPr lang="es-ES_tradnl" sz="1400" dirty="0" smtClean="0">
                    <a:solidFill>
                      <a:srgbClr val="008000"/>
                    </a:solidFill>
                    <a:latin typeface="Calibri"/>
                  </a:rPr>
                  <a:t>V</a:t>
                </a:r>
                <a:endParaRPr lang="es-ES_tradnl" sz="1400" dirty="0">
                  <a:solidFill>
                    <a:srgbClr val="008000"/>
                  </a:solidFill>
                  <a:latin typeface="Calibri"/>
                </a:endParaRPr>
              </a:p>
            </p:txBody>
          </p:sp>
          <p:sp>
            <p:nvSpPr>
              <p:cNvPr id="17" name="CuadroTexto 16"/>
              <p:cNvSpPr txBox="1"/>
              <p:nvPr/>
            </p:nvSpPr>
            <p:spPr>
              <a:xfrm>
                <a:off x="5008746" y="2799727"/>
                <a:ext cx="585015" cy="30777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s-ES_tradnl" sz="1400" dirty="0" err="1" smtClean="0">
                    <a:solidFill>
                      <a:srgbClr val="008000"/>
                    </a:solidFill>
                    <a:latin typeface="Calibri"/>
                  </a:rPr>
                  <a:t>Higgs</a:t>
                </a:r>
                <a:endParaRPr lang="es-ES_tradnl" sz="1400" dirty="0">
                  <a:solidFill>
                    <a:srgbClr val="008000"/>
                  </a:solidFill>
                  <a:latin typeface="Calibri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345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15" y="3941150"/>
            <a:ext cx="3810000" cy="28575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2586" y="3585550"/>
            <a:ext cx="3022600" cy="3213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7630" y="3929912"/>
            <a:ext cx="1916141" cy="2868738"/>
          </a:xfrm>
          <a:prstGeom prst="rect">
            <a:avLst/>
          </a:prstGeom>
        </p:spPr>
      </p:pic>
      <p:pic>
        <p:nvPicPr>
          <p:cNvPr id="3" name="Imagen 2" descr="16slicePETCT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7305" y="95986"/>
            <a:ext cx="3200445" cy="2444216"/>
          </a:xfrm>
          <a:prstGeom prst="rect">
            <a:avLst/>
          </a:prstGeom>
        </p:spPr>
      </p:pic>
      <p:pic>
        <p:nvPicPr>
          <p:cNvPr id="4" name="Imagen 3" descr="C0017581-Hodgkin_s_lymphoma%2C_PET_scan-SPL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8280" y="106843"/>
            <a:ext cx="2579026" cy="24622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920" y="2783112"/>
            <a:ext cx="8774161" cy="623885"/>
          </a:xfrm>
        </p:spPr>
        <p:txBody>
          <a:bodyPr>
            <a:noAutofit/>
          </a:bodyPr>
          <a:lstStyle/>
          <a:p>
            <a:r>
              <a:rPr lang="es-ES_tradnl" sz="1800" dirty="0" smtClean="0">
                <a:solidFill>
                  <a:schemeClr val="bg1"/>
                </a:solidFill>
                <a:latin typeface="Chalkduster"/>
                <a:cs typeface="Chalkduster"/>
              </a:rPr>
              <a:t>los detectores de física de partículas benefician a la sociedad</a:t>
            </a:r>
            <a:endParaRPr lang="es-ES_tradnl" sz="1800" dirty="0">
              <a:solidFill>
                <a:schemeClr val="bg1"/>
              </a:solidFill>
              <a:latin typeface="Chalkduster"/>
              <a:cs typeface="Chalkduster"/>
            </a:endParaRPr>
          </a:p>
        </p:txBody>
      </p:sp>
      <p:pic>
        <p:nvPicPr>
          <p:cNvPr id="10" name="Imagen 9" descr="Amyloid-PET-Scans-by-Susan-Landau-and-William-Jagust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54" y="126340"/>
            <a:ext cx="3188126" cy="265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81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4579"/>
            <a:ext cx="9144000" cy="636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775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Chalkduster"/>
                <a:cs typeface="Chalkduster"/>
              </a:rPr>
              <a:t>cascadas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electromagnéticas</a:t>
            </a:r>
            <a:endParaRPr lang="en-US" dirty="0">
              <a:latin typeface="Chalkduster"/>
              <a:cs typeface="Chalkduster"/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710" y="1997407"/>
            <a:ext cx="9063614" cy="3062919"/>
            <a:chOff x="490916" y="2209083"/>
            <a:chExt cx="7783504" cy="263032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0916" y="2209083"/>
              <a:ext cx="4128147" cy="263032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5297501" y="1862487"/>
              <a:ext cx="2630324" cy="33235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8020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Chalkduster"/>
                <a:cs typeface="Chalkduster"/>
              </a:rPr>
              <a:t>cascadas</a:t>
            </a:r>
            <a:r>
              <a:rPr lang="en-US" dirty="0" smtClean="0">
                <a:latin typeface="Chalkduster"/>
                <a:cs typeface="Chalkduster"/>
              </a:rPr>
              <a:t> </a:t>
            </a:r>
            <a:r>
              <a:rPr lang="en-US" dirty="0" err="1" smtClean="0">
                <a:latin typeface="Chalkduster"/>
                <a:cs typeface="Chalkduster"/>
              </a:rPr>
              <a:t>electromagnéticas</a:t>
            </a:r>
            <a:endParaRPr lang="en-US" dirty="0">
              <a:latin typeface="Chalkduster"/>
              <a:cs typeface="Chalkduster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618807" y="1593808"/>
            <a:ext cx="3062919" cy="3870115"/>
          </a:xfrm>
          <a:prstGeom prst="rect">
            <a:avLst/>
          </a:prstGeom>
        </p:spPr>
      </p:pic>
      <p:pic>
        <p:nvPicPr>
          <p:cNvPr id="6" name="Picture 4" descr="Screen shot 2011-10-03 at 3.45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0" y="1906897"/>
            <a:ext cx="4848016" cy="3234634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44077" y="5288723"/>
            <a:ext cx="467992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FF0000"/>
                </a:solidFill>
                <a:latin typeface="Chalkduster"/>
                <a:cs typeface="Chalkduster"/>
              </a:rPr>
              <a:t>perfil lateral del depósito de energía de electrones/positrones y fotones</a:t>
            </a:r>
            <a:endParaRPr lang="es-ES" sz="1600" dirty="0">
              <a:solidFill>
                <a:srgbClr val="FF0000"/>
              </a:solidFill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736974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4579"/>
            <a:ext cx="9144000" cy="636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209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  <a:alpha val="71000"/>
          </a:schemeClr>
        </a:solidFill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2252</TotalTime>
  <Words>1379</Words>
  <Application>Microsoft Macintosh PowerPoint</Application>
  <PresentationFormat>Presentación en pantalla (4:3)</PresentationFormat>
  <Paragraphs>162</Paragraphs>
  <Slides>55</Slides>
  <Notes>7</Notes>
  <HiddenSlides>0</HiddenSlides>
  <MMClips>0</MMClips>
  <ScaleCrop>false</ScaleCrop>
  <HeadingPairs>
    <vt:vector size="6" baseType="variant">
      <vt:variant>
        <vt:lpstr>Tema</vt:lpstr>
      </vt:variant>
      <vt:variant>
        <vt:i4>6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62" baseType="lpstr">
      <vt:lpstr>Office Theme</vt:lpstr>
      <vt:lpstr>3_Office Theme</vt:lpstr>
      <vt:lpstr>4_Office Theme</vt:lpstr>
      <vt:lpstr>1_Office Theme</vt:lpstr>
      <vt:lpstr>2_Office Theme</vt:lpstr>
      <vt:lpstr>5_Office Theme</vt:lpstr>
      <vt:lpstr>EcuaciÛn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cascadas electromagnéticas</vt:lpstr>
      <vt:lpstr>cascadas electromagnéticas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detector de trazas</vt:lpstr>
      <vt:lpstr>Presentación de PowerPoint</vt:lpstr>
      <vt:lpstr>Presentación de PowerPoint</vt:lpstr>
      <vt:lpstr>plásticos de centello y PMTs (fotomultiplicadores)</vt:lpstr>
      <vt:lpstr>Presentación de PowerPoint</vt:lpstr>
      <vt:lpstr>detección de rayos cósmicos</vt:lpstr>
      <vt:lpstr>detección de rayos cósmicos</vt:lpstr>
      <vt:lpstr>IceCube</vt:lpstr>
      <vt:lpstr>IceCube</vt:lpstr>
      <vt:lpstr>detectores de neutrinos</vt:lpstr>
      <vt:lpstr>detectores de neutrinos</vt:lpstr>
      <vt:lpstr>detectores de neutrinos</vt:lpstr>
      <vt:lpstr>calorímetros</vt:lpstr>
      <vt:lpstr>Presentación de PowerPoint</vt:lpstr>
      <vt:lpstr>colisión e+e- → 𝛾𝛾</vt:lpstr>
      <vt:lpstr>PET: positron emission tomography</vt:lpstr>
      <vt:lpstr>PET: positron emission tomography</vt:lpstr>
      <vt:lpstr>Compact Muon Solenoid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medida de la masa invariante</vt:lpstr>
      <vt:lpstr>vértices secundarios</vt:lpstr>
      <vt:lpstr>reconstrucción del mesón B</vt:lpstr>
      <vt:lpstr>reconstrucción de vértices en un PET</vt:lpstr>
      <vt:lpstr>Presentación de PowerPoint</vt:lpstr>
      <vt:lpstr>Medidas precisas del modelo estándar, la clave del descubrimiento</vt:lpstr>
      <vt:lpstr>los detectores de física de partículas benefician a la sociedad</vt:lpstr>
    </vt:vector>
  </TitlesOfParts>
  <Company>CIEMAT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Garcia</dc:creator>
  <cp:lastModifiedBy>Pablo García Abia</cp:lastModifiedBy>
  <cp:revision>195</cp:revision>
  <dcterms:created xsi:type="dcterms:W3CDTF">2013-02-19T09:22:29Z</dcterms:created>
  <dcterms:modified xsi:type="dcterms:W3CDTF">2015-03-09T14:59:32Z</dcterms:modified>
</cp:coreProperties>
</file>