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  <p:sldMasterId id="2147483683" r:id="rId5"/>
  </p:sldMasterIdLst>
  <p:notesMasterIdLst>
    <p:notesMasterId r:id="rId13"/>
  </p:notesMasterIdLst>
  <p:sldIdLst>
    <p:sldId id="258" r:id="rId6"/>
    <p:sldId id="265" r:id="rId7"/>
    <p:sldId id="263" r:id="rId8"/>
    <p:sldId id="266" r:id="rId9"/>
    <p:sldId id="274" r:id="rId10"/>
    <p:sldId id="275" r:id="rId11"/>
    <p:sldId id="261" r:id="rId12"/>
  </p:sldIdLst>
  <p:sldSz cx="9144000" cy="6858000" type="screen4x3"/>
  <p:notesSz cx="6775450" cy="9906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472" autoAdjust="0"/>
    <p:restoredTop sz="94695" autoAdjust="0"/>
  </p:normalViewPr>
  <p:slideViewPr>
    <p:cSldViewPr>
      <p:cViewPr varScale="1">
        <p:scale>
          <a:sx n="70" d="100"/>
          <a:sy n="70" d="100"/>
        </p:scale>
        <p:origin x="984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38575" y="0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714-06A7-4C3E-B282-1CB27244E958}" type="datetimeFigureOut">
              <a:rPr lang="en-US" smtClean="0"/>
              <a:pPr/>
              <a:t>5/27/2015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1225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7863" y="4705350"/>
            <a:ext cx="5419725" cy="4457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09113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38575" y="9409113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608315-CB39-4237-8C9E-1377361ADB15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3410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tiff"/><Relationship Id="rId5" Type="http://schemas.openxmlformats.org/officeDocument/2006/relationships/image" Target="../media/image4.tiff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stacks_banner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>
          <a:xfrm>
            <a:off x="7467600" y="4343400"/>
            <a:ext cx="1676400" cy="914400"/>
          </a:xfrm>
          <a:prstGeom prst="rect">
            <a:avLst/>
          </a:prstGeom>
        </p:spPr>
      </p:pic>
      <p:pic>
        <p:nvPicPr>
          <p:cNvPr id="9" name="Picture 8" descr="accelerator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>
          <a:xfrm>
            <a:off x="1447800" y="4343400"/>
            <a:ext cx="1524000" cy="914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76630" y="1066800"/>
            <a:ext cx="5928970" cy="14700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Principle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745285" y="2590800"/>
            <a:ext cx="2895600" cy="60960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Author</a:t>
            </a:r>
            <a:endParaRPr lang="en-US" dirty="0"/>
          </a:p>
        </p:txBody>
      </p:sp>
      <p:pic>
        <p:nvPicPr>
          <p:cNvPr id="8" name="Picture 7" descr="HiggsInCMS.jp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>
          <a:xfrm>
            <a:off x="0" y="4343400"/>
            <a:ext cx="1463040" cy="924025"/>
          </a:xfrm>
          <a:prstGeom prst="rect">
            <a:avLst/>
          </a:prstGeom>
        </p:spPr>
      </p:pic>
      <p:pic>
        <p:nvPicPr>
          <p:cNvPr id="10" name="Picture 9" descr="01 nyte - globe encounters.tif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>
          <a:xfrm>
            <a:off x="2920595" y="3773425"/>
            <a:ext cx="1463040" cy="1627890"/>
          </a:xfrm>
          <a:prstGeom prst="rect">
            <a:avLst/>
          </a:prstGeom>
        </p:spPr>
      </p:pic>
      <p:pic>
        <p:nvPicPr>
          <p:cNvPr id="11" name="Picture 10" descr="0804041_30.tif"/>
          <p:cNvPicPr>
            <a:picLocks noChangeAspect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>
          <a:xfrm>
            <a:off x="4556760" y="4343400"/>
            <a:ext cx="1463040" cy="914400"/>
          </a:xfrm>
          <a:prstGeom prst="rect">
            <a:avLst/>
          </a:prstGeom>
        </p:spPr>
      </p:pic>
      <p:pic>
        <p:nvPicPr>
          <p:cNvPr id="12" name="Picture 11" descr="blueinstall.jpg"/>
          <p:cNvPicPr>
            <a:picLocks noChangeAspect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>
          <a:xfrm>
            <a:off x="6019800" y="4343400"/>
            <a:ext cx="1463040" cy="914400"/>
          </a:xfrm>
          <a:prstGeom prst="rect">
            <a:avLst/>
          </a:prstGeom>
        </p:spPr>
      </p:pic>
      <p:sp>
        <p:nvSpPr>
          <p:cNvPr id="24" name="Text Placeholder 23"/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6705600" y="228600"/>
            <a:ext cx="2438400" cy="457200"/>
          </a:xfrm>
        </p:spPr>
        <p:txBody>
          <a:bodyPr/>
          <a:lstStyle>
            <a:lvl1pPr algn="r">
              <a:buNone/>
              <a:defRPr baseline="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US" dirty="0" smtClean="0"/>
              <a:t>WLCG Group</a:t>
            </a:r>
            <a:endParaRPr lang="en-US" dirty="0"/>
          </a:p>
        </p:txBody>
      </p:sp>
      <p:sp>
        <p:nvSpPr>
          <p:cNvPr id="28" name="Text Placeholder 27"/>
          <p:cNvSpPr>
            <a:spLocks noGrp="1"/>
          </p:cNvSpPr>
          <p:nvPr userDrawn="1">
            <p:ph type="body" sz="quarter" idx="15" hasCustomPrompt="1"/>
          </p:nvPr>
        </p:nvSpPr>
        <p:spPr>
          <a:xfrm>
            <a:off x="1752600" y="3200400"/>
            <a:ext cx="3124200" cy="533400"/>
          </a:xfrm>
        </p:spPr>
        <p:txBody>
          <a:bodyPr>
            <a:normAutofit/>
          </a:bodyPr>
          <a:lstStyle>
            <a:lvl1pPr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5pPr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Date/other info</a:t>
            </a:r>
            <a:endParaRPr lang="en-US" dirty="0"/>
          </a:p>
        </p:txBody>
      </p:sp>
      <p:sp>
        <p:nvSpPr>
          <p:cNvPr id="23" name="Date Placeholder 22"/>
          <p:cNvSpPr>
            <a:spLocks noGrp="1"/>
          </p:cNvSpPr>
          <p:nvPr userDrawn="1">
            <p:ph type="dt" sz="half" idx="16"/>
          </p:nvPr>
        </p:nvSpPr>
        <p:spPr/>
        <p:txBody>
          <a:bodyPr/>
          <a:lstStyle/>
          <a:p>
            <a:r>
              <a:rPr lang="en-US" smtClean="0"/>
              <a:t>Date</a:t>
            </a:r>
            <a:endParaRPr lang="en-US" dirty="0"/>
          </a:p>
        </p:txBody>
      </p:sp>
      <p:sp>
        <p:nvSpPr>
          <p:cNvPr id="25" name="Slide Number Placeholder 24"/>
          <p:cNvSpPr>
            <a:spLocks noGrp="1"/>
          </p:cNvSpPr>
          <p:nvPr userDrawn="1"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26" name="Footer Placeholder 25"/>
          <p:cNvSpPr>
            <a:spLocks noGrp="1"/>
          </p:cNvSpPr>
          <p:nvPr userDrawn="1">
            <p:ph type="ftr" sz="quarter" idx="18"/>
          </p:nvPr>
        </p:nvSpPr>
        <p:spPr/>
        <p:txBody>
          <a:bodyPr/>
          <a:lstStyle/>
          <a:p>
            <a:r>
              <a:rPr lang="en-US" smtClean="0"/>
              <a:t>Author/more info </a:t>
            </a:r>
            <a:endParaRPr lang="en-US" dirty="0"/>
          </a:p>
        </p:txBody>
      </p:sp>
      <p:grpSp>
        <p:nvGrpSpPr>
          <p:cNvPr id="22" name="Group 21"/>
          <p:cNvGrpSpPr/>
          <p:nvPr userDrawn="1"/>
        </p:nvGrpSpPr>
        <p:grpSpPr>
          <a:xfrm>
            <a:off x="76200" y="6248400"/>
            <a:ext cx="2089150" cy="548640"/>
            <a:chOff x="76200" y="13479"/>
            <a:chExt cx="2089150" cy="548640"/>
          </a:xfrm>
        </p:grpSpPr>
        <p:pic>
          <p:nvPicPr>
            <p:cNvPr id="27" name="Picture 26" descr="WLCG-TextOnly_black.jpg"/>
            <p:cNvPicPr>
              <a:picLocks noChangeAspect="1"/>
            </p:cNvPicPr>
            <p:nvPr userDrawn="1"/>
          </p:nvPicPr>
          <p:blipFill>
            <a:blip r:embed="rId8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29" name="Picture 28"/>
            <p:cNvPicPr>
              <a:picLocks noChangeAspect="1"/>
            </p:cNvPicPr>
            <p:nvPr userDrawn="1"/>
          </p:nvPicPr>
          <p:blipFill rotWithShape="1">
            <a:blip r:embed="rId9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  <p:pic>
        <p:nvPicPr>
          <p:cNvPr id="4" name="Picture 3" descr="CERN-logo_outline.jpg"/>
          <p:cNvPicPr>
            <a:picLocks noChangeAspect="1"/>
          </p:cNvPicPr>
          <p:nvPr userDrawn="1"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8200" y="6313801"/>
            <a:ext cx="475881" cy="46799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83820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r>
              <a:rPr lang="en-US" smtClean="0"/>
              <a:t>Author/more info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fld id="{8FA168C2-9F18-4032-8801-50E4CEA0EAFB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WLCG-TextOnly_black.jp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464" t="16667" r="4985" b="16667"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7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r>
              <a:rPr lang="en-US" smtClean="0"/>
              <a:t>Date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248400"/>
            <a:ext cx="609600" cy="53918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40386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914400"/>
            <a:ext cx="40386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dirty="0" smtClean="0"/>
              <a:t>Click to edit Master text styles</a:t>
            </a:r>
          </a:p>
          <a:p>
            <a:pPr marL="742950" lvl="1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</a:pPr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r>
              <a:rPr lang="en-US" smtClean="0"/>
              <a:t>Author/more info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fld id="{8FA168C2-9F18-4032-8801-50E4CEA0EAFB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WLCG-TextOnly_black.jp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464" t="16667" r="4985" b="16667"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7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r>
              <a:rPr lang="en-US" smtClean="0"/>
              <a:t>Date</a:t>
            </a:r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248400"/>
            <a:ext cx="609600" cy="53918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9144000" cy="990600"/>
          </a:xfrm>
          <a:prstGeom prst="rect">
            <a:avLst/>
          </a:prstGeom>
          <a:blipFill dpi="0" rotWithShape="1">
            <a:blip r:embed="rId2" cstate="print">
              <a:alphaModFix amt="26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>
            <a:lvl1pPr>
              <a:defRPr b="1">
                <a:solidFill>
                  <a:schemeClr val="tx1"/>
                </a:solidFill>
                <a:latin typeface="Candar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  <a:ln>
            <a:noFill/>
          </a:ln>
        </p:spPr>
        <p:txBody>
          <a:bodyPr/>
          <a:lstStyle>
            <a:lvl1pPr>
              <a:defRPr>
                <a:solidFill>
                  <a:srgbClr val="003399"/>
                </a:solidFill>
              </a:defRPr>
            </a:lvl1pPr>
            <a:lvl2pPr>
              <a:defRPr>
                <a:solidFill>
                  <a:schemeClr val="accent5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0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smtClean="0"/>
              <a:t>Author/more info 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‹nº›</a:t>
            </a:fld>
            <a:endParaRPr lang="en-US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63242" y="6267840"/>
            <a:ext cx="2089150" cy="548640"/>
            <a:chOff x="76200" y="13479"/>
            <a:chExt cx="2089150" cy="548640"/>
          </a:xfrm>
        </p:grpSpPr>
        <p:pic>
          <p:nvPicPr>
            <p:cNvPr id="18" name="Picture 17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4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9144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smtClean="0"/>
              <a:t>Author/more info 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0"/>
            <a:ext cx="6477000" cy="609600"/>
          </a:xfrm>
        </p:spPr>
        <p:txBody>
          <a:bodyPr>
            <a:noAutofit/>
          </a:bodyPr>
          <a:lstStyle>
            <a:lvl1pPr>
              <a:defRPr sz="3600"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r>
              <a:rPr lang="en-US" smtClean="0"/>
              <a:t>Date</a:t>
            </a:r>
            <a:endParaRPr lang="en-US" dirty="0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76200" y="13479"/>
            <a:ext cx="2089150" cy="548640"/>
            <a:chOff x="76200" y="13479"/>
            <a:chExt cx="2089150" cy="548640"/>
          </a:xfrm>
        </p:grpSpPr>
        <p:pic>
          <p:nvPicPr>
            <p:cNvPr id="15" name="Picture 14" descr="WLCG-TextOnly_black.jpg"/>
            <p:cNvPicPr>
              <a:picLocks noChangeAspect="1"/>
            </p:cNvPicPr>
            <p:nvPr userDrawn="1"/>
          </p:nvPicPr>
          <p:blipFill>
            <a:blip r:embed="rId2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3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3124200" cy="6846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r>
              <a:rPr lang="en-US" smtClean="0"/>
              <a:t>Author/more info 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Final Slide Title (EMEA)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0668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‹nº›</a:t>
            </a:fld>
            <a:endParaRPr lang="en-US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76200" y="6172200"/>
            <a:ext cx="2089150" cy="548640"/>
            <a:chOff x="76200" y="13479"/>
            <a:chExt cx="2089150" cy="548640"/>
          </a:xfrm>
        </p:grpSpPr>
        <p:pic>
          <p:nvPicPr>
            <p:cNvPr id="18" name="Picture 17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4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3124200" cy="6846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r>
              <a:rPr lang="en-US" smtClean="0"/>
              <a:t>Author/more info 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Final Slide Title (EMEA)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1430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‹nº›</a:t>
            </a:fld>
            <a:endParaRPr lang="en-US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76200" y="6172200"/>
            <a:ext cx="2089150" cy="548640"/>
            <a:chOff x="76200" y="13479"/>
            <a:chExt cx="2089150" cy="548640"/>
          </a:xfrm>
        </p:grpSpPr>
        <p:pic>
          <p:nvPicPr>
            <p:cNvPr id="18" name="Picture 17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4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247597" cy="6848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r>
              <a:rPr lang="en-US" smtClean="0"/>
              <a:t>Author/more info 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21336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Final Slide Title (USA)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0668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‹nº›</a:t>
            </a:fld>
            <a:endParaRPr lang="en-US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76200" y="6172200"/>
            <a:ext cx="2089150" cy="548640"/>
            <a:chOff x="76200" y="13479"/>
            <a:chExt cx="2089150" cy="548640"/>
          </a:xfrm>
        </p:grpSpPr>
        <p:pic>
          <p:nvPicPr>
            <p:cNvPr id="18" name="Picture 17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4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Date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Author/more info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A23336-5C51-4AB1-BEE6-DB5BC4505B23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9" r:id="rId2"/>
    <p:sldLayoutId id="2147483678" r:id="rId3"/>
    <p:sldLayoutId id="2147483650" r:id="rId4"/>
    <p:sldLayoutId id="2147483680" r:id="rId5"/>
    <p:sldLayoutId id="2147483655" r:id="rId6"/>
    <p:sldLayoutId id="2147483681" r:id="rId7"/>
    <p:sldLayoutId id="2147483677" r:id="rId8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Date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Author/more info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73BF3F-C9BD-49B4-9F22-AB3D6D301D02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phds@cbpf.br" TargetMode="External"/><Relationship Id="rId2" Type="http://schemas.openxmlformats.org/officeDocument/2006/relationships/hyperlink" Target="mailto:edoardo.martelli@cern.ch" TargetMode="Externa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mail.cbpf.br/imp/dynamic.php?page=message&amp;mailbox=SU5CT1g&amp;uid=49412&amp;uniq=1423240734680" TargetMode="External"/><Relationship Id="rId5" Type="http://schemas.openxmlformats.org/officeDocument/2006/relationships/hyperlink" Target="mailto:dvieira@gmail.com" TargetMode="External"/><Relationship Id="rId4" Type="http://schemas.openxmlformats.org/officeDocument/2006/relationships/hyperlink" Target="mailto:rsantana@cbpf.br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CBPF </a:t>
            </a:r>
            <a:r>
              <a:rPr lang="en-US" dirty="0" smtClean="0"/>
              <a:t>Brazil </a:t>
            </a:r>
            <a:r>
              <a:rPr lang="en-US" dirty="0"/>
              <a:t>and LHCONE in South </a:t>
            </a:r>
            <a:r>
              <a:rPr lang="en-US" dirty="0" smtClean="0"/>
              <a:t>America - </a:t>
            </a:r>
            <a:r>
              <a:rPr lang="en-US" i="1" dirty="0" smtClean="0"/>
              <a:t>Update</a:t>
            </a:r>
            <a:endParaRPr lang="en-US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45284" y="2590800"/>
            <a:ext cx="7322516" cy="609600"/>
          </a:xfrm>
        </p:spPr>
        <p:txBody>
          <a:bodyPr>
            <a:normAutofit fontScale="85000" lnSpcReduction="20000"/>
          </a:bodyPr>
          <a:lstStyle/>
          <a:p>
            <a:r>
              <a:rPr lang="en-US" dirty="0" err="1" smtClean="0"/>
              <a:t>Edoardo</a:t>
            </a:r>
            <a:r>
              <a:rPr lang="en-US" dirty="0" smtClean="0"/>
              <a:t> </a:t>
            </a:r>
            <a:r>
              <a:rPr lang="en-US" dirty="0" err="1" smtClean="0"/>
              <a:t>Martelli</a:t>
            </a:r>
            <a:r>
              <a:rPr lang="en-US" dirty="0" smtClean="0"/>
              <a:t> (CERN); Pedro Diniz (CBPF); Renato Santana (CBPF); Douglas Vieira (USP - SAMPA)</a:t>
            </a:r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1752600" y="3200400"/>
            <a:ext cx="6019800" cy="5334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01/06/2015</a:t>
            </a:r>
            <a:r>
              <a:rPr lang="en-US" dirty="0"/>
              <a:t>, LHCOPN-LHCONE meeting - LBL Berkeley (US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600" dirty="0" err="1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Brazilian</a:t>
            </a:r>
            <a:r>
              <a:rPr lang="pt-BR" sz="3600" dirty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 </a:t>
            </a:r>
            <a:r>
              <a:rPr lang="pt-BR" sz="3600" dirty="0" err="1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Participation</a:t>
            </a:r>
            <a:r>
              <a:rPr lang="pt-BR" sz="3600" dirty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 </a:t>
            </a:r>
            <a:r>
              <a:rPr lang="pt-BR" sz="3600" dirty="0" err="1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on</a:t>
            </a:r>
            <a:r>
              <a:rPr lang="pt-BR" sz="3600" dirty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 LHC</a:t>
            </a:r>
            <a:endParaRPr lang="en-US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n-US" sz="2400" dirty="0"/>
              <a:t>Brazilian researchers participate on all LHC experiments</a:t>
            </a:r>
          </a:p>
          <a:p>
            <a:pPr algn="just"/>
            <a:endParaRPr lang="en-US" sz="2400" b="1" dirty="0"/>
          </a:p>
          <a:p>
            <a:pPr algn="just"/>
            <a:r>
              <a:rPr lang="en-US" sz="2400" dirty="0" smtClean="0"/>
              <a:t>WLCG </a:t>
            </a:r>
            <a:r>
              <a:rPr lang="en-US" sz="2400" dirty="0"/>
              <a:t>sites in Brazil</a:t>
            </a:r>
          </a:p>
          <a:p>
            <a:pPr marL="800100" lvl="1" indent="-342900" algn="just">
              <a:buFont typeface="Courier New" panose="02070309020205020404" pitchFamily="49" charset="0"/>
              <a:buChar char="o"/>
            </a:pPr>
            <a:r>
              <a:rPr lang="en-US" sz="2000" dirty="0"/>
              <a:t>CBPF – </a:t>
            </a:r>
            <a:r>
              <a:rPr lang="en-US" sz="2000" dirty="0" err="1"/>
              <a:t>LHCb</a:t>
            </a:r>
            <a:r>
              <a:rPr lang="en-US" sz="2000" dirty="0"/>
              <a:t> </a:t>
            </a:r>
            <a:r>
              <a:rPr lang="en-US" sz="2000" dirty="0" smtClean="0"/>
              <a:t>(700 </a:t>
            </a:r>
            <a:r>
              <a:rPr lang="en-US" sz="2000" dirty="0"/>
              <a:t>cores / 300 TB)</a:t>
            </a:r>
          </a:p>
          <a:p>
            <a:pPr marL="800100" lvl="1" indent="-342900" algn="just">
              <a:buFont typeface="Courier New" panose="02070309020205020404" pitchFamily="49" charset="0"/>
              <a:buChar char="o"/>
            </a:pPr>
            <a:r>
              <a:rPr lang="en-US" sz="2000" dirty="0"/>
              <a:t>USP (SAMPA) – ALICE (</a:t>
            </a:r>
            <a:r>
              <a:rPr lang="pt-BR" sz="2000" dirty="0" smtClean="0"/>
              <a:t>1680 </a:t>
            </a:r>
            <a:r>
              <a:rPr lang="pt-BR" sz="2000" dirty="0"/>
              <a:t>cores / </a:t>
            </a:r>
            <a:r>
              <a:rPr lang="pt-BR" sz="2000" dirty="0" smtClean="0"/>
              <a:t>300 TB</a:t>
            </a:r>
            <a:r>
              <a:rPr lang="pt-BR" sz="2000" dirty="0"/>
              <a:t>)</a:t>
            </a:r>
            <a:endParaRPr lang="en-US" sz="2000" dirty="0"/>
          </a:p>
          <a:p>
            <a:pPr marL="800100" lvl="1" indent="-342900" algn="just">
              <a:buFont typeface="Courier New" panose="02070309020205020404" pitchFamily="49" charset="0"/>
              <a:buChar char="o"/>
            </a:pPr>
            <a:r>
              <a:rPr lang="en-US" sz="2000" dirty="0"/>
              <a:t>UNESP (SPRACE) – CMS </a:t>
            </a:r>
            <a:r>
              <a:rPr lang="en-US" sz="2000" dirty="0" smtClean="0"/>
              <a:t>(1200 </a:t>
            </a:r>
            <a:r>
              <a:rPr lang="en-US" sz="2000" dirty="0"/>
              <a:t>cores / 800 TB)</a:t>
            </a:r>
          </a:p>
          <a:p>
            <a:pPr marL="800100" lvl="1" indent="-342900" algn="just">
              <a:buFont typeface="Courier New" panose="02070309020205020404" pitchFamily="49" charset="0"/>
              <a:buChar char="o"/>
            </a:pPr>
            <a:r>
              <a:rPr lang="en-US" sz="2000" dirty="0"/>
              <a:t>UERJ – CMS (600 </a:t>
            </a:r>
            <a:r>
              <a:rPr lang="en-US" sz="2000" dirty="0" smtClean="0"/>
              <a:t>cores / 150 TB)</a:t>
            </a:r>
            <a:endParaRPr lang="en-US" sz="2000" dirty="0"/>
          </a:p>
          <a:p>
            <a:pPr algn="just"/>
            <a:endParaRPr lang="en-US" sz="2400" dirty="0"/>
          </a:p>
          <a:p>
            <a:pPr algn="just"/>
            <a:endParaRPr lang="en-US" sz="2400" dirty="0" smtClean="0"/>
          </a:p>
          <a:p>
            <a:pPr algn="just"/>
            <a:endParaRPr lang="en-US" sz="2400" dirty="0" smtClean="0"/>
          </a:p>
          <a:p>
            <a:pPr algn="just"/>
            <a:r>
              <a:rPr lang="en-US" sz="2400" dirty="0" smtClean="0"/>
              <a:t>Brazilian </a:t>
            </a:r>
            <a:r>
              <a:rPr lang="en-US" sz="2400" dirty="0"/>
              <a:t>academic institutions are connected to the Internet through RNP (Brazilian NREN)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3429000" cy="365125"/>
          </a:xfrm>
        </p:spPr>
        <p:txBody>
          <a:bodyPr/>
          <a:lstStyle/>
          <a:p>
            <a:r>
              <a:rPr lang="en-US" dirty="0"/>
              <a:t>CBPF </a:t>
            </a:r>
            <a:r>
              <a:rPr lang="en-US" dirty="0" smtClean="0"/>
              <a:t>Brazil </a:t>
            </a:r>
            <a:r>
              <a:rPr lang="en-US" dirty="0"/>
              <a:t>and LHCONE in South </a:t>
            </a:r>
            <a:r>
              <a:rPr lang="en-US" dirty="0" smtClean="0"/>
              <a:t>America - </a:t>
            </a:r>
            <a:r>
              <a:rPr lang="en-US" i="1" dirty="0" smtClean="0"/>
              <a:t>Update</a:t>
            </a:r>
            <a:endParaRPr lang="en-US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CaixaDeTexto 5"/>
          <p:cNvSpPr txBox="1"/>
          <p:nvPr/>
        </p:nvSpPr>
        <p:spPr>
          <a:xfrm>
            <a:off x="6287852" y="2590800"/>
            <a:ext cx="2664296" cy="92333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b="1" dirty="0" err="1" smtClean="0">
                <a:solidFill>
                  <a:srgbClr val="FF0000"/>
                </a:solidFill>
              </a:rPr>
              <a:t>Every</a:t>
            </a:r>
            <a:r>
              <a:rPr lang="pt-BR" b="1" dirty="0" smtClean="0">
                <a:solidFill>
                  <a:srgbClr val="FF0000"/>
                </a:solidFill>
              </a:rPr>
              <a:t> site </a:t>
            </a:r>
            <a:r>
              <a:rPr lang="pt-BR" b="1" dirty="0" err="1" smtClean="0">
                <a:solidFill>
                  <a:srgbClr val="FF0000"/>
                </a:solidFill>
              </a:rPr>
              <a:t>is</a:t>
            </a:r>
            <a:r>
              <a:rPr lang="pt-BR" b="1" dirty="0" smtClean="0">
                <a:solidFill>
                  <a:srgbClr val="FF0000"/>
                </a:solidFill>
              </a:rPr>
              <a:t> </a:t>
            </a:r>
            <a:r>
              <a:rPr lang="pt-BR" b="1" dirty="0" err="1" smtClean="0">
                <a:solidFill>
                  <a:srgbClr val="FF0000"/>
                </a:solidFill>
              </a:rPr>
              <a:t>interested</a:t>
            </a:r>
            <a:r>
              <a:rPr lang="pt-BR" b="1" dirty="0" smtClean="0">
                <a:solidFill>
                  <a:srgbClr val="FF0000"/>
                </a:solidFill>
              </a:rPr>
              <a:t> in </a:t>
            </a:r>
            <a:r>
              <a:rPr lang="pt-BR" b="1" dirty="0" err="1" smtClean="0">
                <a:solidFill>
                  <a:srgbClr val="FF0000"/>
                </a:solidFill>
              </a:rPr>
              <a:t>participating</a:t>
            </a:r>
            <a:r>
              <a:rPr lang="pt-BR" b="1" dirty="0" smtClean="0">
                <a:solidFill>
                  <a:srgbClr val="FF0000"/>
                </a:solidFill>
              </a:rPr>
              <a:t> </a:t>
            </a:r>
            <a:r>
              <a:rPr lang="pt-BR" b="1" dirty="0" err="1" smtClean="0">
                <a:solidFill>
                  <a:srgbClr val="FF0000"/>
                </a:solidFill>
              </a:rPr>
              <a:t>on</a:t>
            </a:r>
            <a:r>
              <a:rPr lang="pt-BR" b="1" dirty="0" smtClean="0">
                <a:solidFill>
                  <a:srgbClr val="FF0000"/>
                </a:solidFill>
              </a:rPr>
              <a:t> </a:t>
            </a:r>
            <a:r>
              <a:rPr lang="pt-BR" b="1" dirty="0" err="1" smtClean="0">
                <a:solidFill>
                  <a:srgbClr val="FF0000"/>
                </a:solidFill>
              </a:rPr>
              <a:t>the</a:t>
            </a:r>
            <a:r>
              <a:rPr lang="pt-BR" b="1" dirty="0" smtClean="0">
                <a:solidFill>
                  <a:srgbClr val="FF0000"/>
                </a:solidFill>
              </a:rPr>
              <a:t> LHCONE </a:t>
            </a:r>
            <a:r>
              <a:rPr lang="pt-BR" b="1" dirty="0" err="1" smtClean="0">
                <a:solidFill>
                  <a:srgbClr val="FF0000"/>
                </a:solidFill>
              </a:rPr>
              <a:t>project</a:t>
            </a:r>
            <a:endParaRPr lang="pt-BR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http://g360.uoguelph.ca/app/webroot/assets/USP_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6852" y="4051308"/>
            <a:ext cx="1445736" cy="759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cbpf.br/~raiox/imagens/Head_Of_CBPF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4" y="3962555"/>
            <a:ext cx="2966923" cy="986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cdn.mundodastribos.com/655854-Novos-cursos-da-Unesp-2014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5581" y="3962555"/>
            <a:ext cx="1308438" cy="857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tpferreira.com.br/equipe/wordpress/wp-content/uploads/2014/04/logouerj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2239" y="3938057"/>
            <a:ext cx="990600" cy="986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8662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2000" dirty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RNP – Rede Nacional de Pesquisas</a:t>
            </a:r>
            <a:br>
              <a:rPr lang="pt-BR" sz="2000" dirty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</a:br>
            <a:r>
              <a:rPr lang="en-US" sz="2000" dirty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>Brazilian National Research and Educational Network</a:t>
            </a:r>
            <a:endParaRPr lang="en-US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pt-BR" sz="2000" b="1" dirty="0" err="1" smtClean="0"/>
              <a:t>National</a:t>
            </a:r>
            <a:r>
              <a:rPr lang="pt-BR" sz="2000" b="1" dirty="0" smtClean="0"/>
              <a:t> </a:t>
            </a:r>
            <a:r>
              <a:rPr lang="pt-BR" sz="2000" b="1" dirty="0"/>
              <a:t>Backbone </a:t>
            </a:r>
          </a:p>
          <a:p>
            <a:pPr marL="800100" lvl="1" indent="-342900" algn="just">
              <a:buFont typeface="Courier New" panose="02070309020205020404" pitchFamily="49" charset="0"/>
              <a:buChar char="o"/>
            </a:pPr>
            <a:r>
              <a:rPr lang="pt-BR" sz="1800" dirty="0" err="1" smtClean="0"/>
              <a:t>Provides</a:t>
            </a:r>
            <a:r>
              <a:rPr lang="pt-BR" sz="1800" dirty="0" smtClean="0"/>
              <a:t> Internet </a:t>
            </a:r>
            <a:r>
              <a:rPr lang="pt-BR" sz="1800" b="1" dirty="0" smtClean="0"/>
              <a:t>connection</a:t>
            </a:r>
            <a:r>
              <a:rPr lang="pt-BR" sz="1800" dirty="0" smtClean="0"/>
              <a:t> for </a:t>
            </a:r>
            <a:r>
              <a:rPr lang="pt-BR" sz="1800" dirty="0" err="1" smtClean="0"/>
              <a:t>the</a:t>
            </a:r>
            <a:r>
              <a:rPr lang="pt-BR" sz="1800" dirty="0" smtClean="0"/>
              <a:t> </a:t>
            </a:r>
            <a:r>
              <a:rPr lang="pt-BR" sz="1800" b="1" dirty="0" err="1" smtClean="0"/>
              <a:t>Metropolitan</a:t>
            </a:r>
            <a:r>
              <a:rPr lang="pt-BR" sz="1800" b="1" dirty="0" smtClean="0"/>
              <a:t> </a:t>
            </a:r>
            <a:r>
              <a:rPr lang="pt-BR" sz="1800" b="1" dirty="0" err="1" smtClean="0"/>
              <a:t>RENs</a:t>
            </a:r>
            <a:r>
              <a:rPr lang="pt-BR" sz="1800" b="1" dirty="0" smtClean="0"/>
              <a:t> </a:t>
            </a:r>
            <a:r>
              <a:rPr lang="pt-BR" sz="1800" dirty="0" smtClean="0"/>
              <a:t>(</a:t>
            </a:r>
            <a:r>
              <a:rPr lang="pt-BR" sz="1800" dirty="0" err="1" smtClean="0"/>
              <a:t>like</a:t>
            </a:r>
            <a:r>
              <a:rPr lang="pt-BR" sz="1800" dirty="0" smtClean="0"/>
              <a:t> RedeRio/FAPERJ </a:t>
            </a:r>
            <a:r>
              <a:rPr lang="pt-BR" sz="1800" dirty="0" err="1" smtClean="0"/>
              <a:t>and</a:t>
            </a:r>
            <a:r>
              <a:rPr lang="pt-BR" sz="1800" dirty="0" smtClean="0"/>
              <a:t> REDECOMEP/RNP </a:t>
            </a:r>
            <a:r>
              <a:rPr lang="pt-BR" sz="1800" dirty="0" err="1" smtClean="0"/>
              <a:t>and</a:t>
            </a:r>
            <a:r>
              <a:rPr lang="pt-BR" sz="1800" dirty="0" smtClean="0"/>
              <a:t> ANSP)</a:t>
            </a:r>
          </a:p>
          <a:p>
            <a:pPr algn="just"/>
            <a:r>
              <a:rPr lang="pt-BR" sz="2000" dirty="0" err="1" smtClean="0"/>
              <a:t>Responsible</a:t>
            </a:r>
            <a:r>
              <a:rPr lang="pt-BR" sz="2000" dirty="0" smtClean="0"/>
              <a:t> for </a:t>
            </a:r>
            <a:r>
              <a:rPr lang="pt-BR" sz="2000" b="1" dirty="0" err="1" smtClean="0"/>
              <a:t>connecting</a:t>
            </a:r>
            <a:r>
              <a:rPr lang="pt-BR" sz="2000" b="1" dirty="0" smtClean="0"/>
              <a:t> </a:t>
            </a:r>
            <a:r>
              <a:rPr lang="pt-BR" sz="2000" b="1" dirty="0" err="1" smtClean="0"/>
              <a:t>Brazil</a:t>
            </a:r>
            <a:r>
              <a:rPr lang="pt-BR" sz="2000" b="1" dirty="0" smtClean="0"/>
              <a:t> </a:t>
            </a:r>
            <a:r>
              <a:rPr lang="pt-BR" sz="2000" b="1" dirty="0" err="1" smtClean="0"/>
              <a:t>to</a:t>
            </a:r>
            <a:r>
              <a:rPr lang="pt-BR" sz="2000" b="1" dirty="0" smtClean="0"/>
              <a:t> </a:t>
            </a:r>
            <a:r>
              <a:rPr lang="pt-BR" sz="2000" b="1" dirty="0" err="1" smtClean="0"/>
              <a:t>Europe</a:t>
            </a:r>
            <a:endParaRPr lang="pt-BR" sz="2000" b="1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3429000" cy="365125"/>
          </a:xfrm>
        </p:spPr>
        <p:txBody>
          <a:bodyPr/>
          <a:lstStyle/>
          <a:p>
            <a:r>
              <a:rPr lang="en-US" dirty="0"/>
              <a:t>CBPF </a:t>
            </a:r>
            <a:r>
              <a:rPr lang="en-US" dirty="0" smtClean="0"/>
              <a:t>Brazil </a:t>
            </a:r>
            <a:r>
              <a:rPr lang="en-US" dirty="0"/>
              <a:t>and LHCONE in South </a:t>
            </a:r>
            <a:r>
              <a:rPr lang="en-US" dirty="0" smtClean="0"/>
              <a:t>America - </a:t>
            </a:r>
            <a:r>
              <a:rPr lang="en-US" i="1" dirty="0" smtClean="0"/>
              <a:t>Update</a:t>
            </a:r>
            <a:endParaRPr lang="en-US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00" y="2648346"/>
            <a:ext cx="2772435" cy="35929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Brazilian LHCONE Pilot Project </a:t>
            </a: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– CBPF</a:t>
            </a:r>
            <a:br>
              <a:rPr lang="en-US" sz="28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</a:b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Status</a:t>
            </a:r>
            <a:endParaRPr lang="en-US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pt-BR" sz="2400" dirty="0" smtClean="0"/>
              <a:t>CBPF </a:t>
            </a:r>
            <a:r>
              <a:rPr lang="pt-BR" sz="2400" dirty="0" err="1" smtClean="0"/>
              <a:t>was</a:t>
            </a:r>
            <a:r>
              <a:rPr lang="pt-BR" sz="2400" dirty="0" smtClean="0"/>
              <a:t> </a:t>
            </a:r>
            <a:r>
              <a:rPr lang="pt-BR" sz="2400" dirty="0" err="1" smtClean="0"/>
              <a:t>choosen</a:t>
            </a:r>
            <a:r>
              <a:rPr lang="pt-BR" sz="2400" dirty="0" smtClean="0"/>
              <a:t> as a </a:t>
            </a:r>
            <a:r>
              <a:rPr lang="pt-BR" sz="2400" dirty="0" err="1" smtClean="0"/>
              <a:t>Pilot</a:t>
            </a:r>
            <a:r>
              <a:rPr lang="pt-BR" sz="2400" dirty="0" smtClean="0"/>
              <a:t> Project:</a:t>
            </a:r>
          </a:p>
          <a:p>
            <a:pPr algn="just"/>
            <a:endParaRPr lang="pt-BR" sz="2400" dirty="0" smtClean="0"/>
          </a:p>
          <a:p>
            <a:pPr algn="just"/>
            <a:endParaRPr lang="pt-BR" sz="2400" dirty="0" smtClean="0"/>
          </a:p>
          <a:p>
            <a:pPr algn="just"/>
            <a:endParaRPr lang="pt-BR" sz="2400" dirty="0" smtClean="0"/>
          </a:p>
          <a:p>
            <a:pPr algn="just"/>
            <a:endParaRPr lang="pt-BR" sz="2400" dirty="0" smtClean="0"/>
          </a:p>
          <a:p>
            <a:pPr algn="just"/>
            <a:endParaRPr lang="pt-BR" sz="2400" dirty="0" smtClean="0"/>
          </a:p>
          <a:p>
            <a:pPr algn="just"/>
            <a:endParaRPr lang="pt-BR" sz="24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6" name="CaixaDeTexto 15"/>
          <p:cNvSpPr txBox="1"/>
          <p:nvPr/>
        </p:nvSpPr>
        <p:spPr>
          <a:xfrm>
            <a:off x="10210800" y="6019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t-BR" dirty="0"/>
          </a:p>
        </p:txBody>
      </p:sp>
      <p:sp>
        <p:nvSpPr>
          <p:cNvPr id="17" name="CaixaDeTexto 16"/>
          <p:cNvSpPr txBox="1"/>
          <p:nvPr/>
        </p:nvSpPr>
        <p:spPr>
          <a:xfrm>
            <a:off x="9829800" y="35052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t-BR" dirty="0"/>
          </a:p>
        </p:txBody>
      </p:sp>
      <p:sp>
        <p:nvSpPr>
          <p:cNvPr id="8" name="Retângulo 7"/>
          <p:cNvSpPr/>
          <p:nvPr/>
        </p:nvSpPr>
        <p:spPr>
          <a:xfrm>
            <a:off x="5642905" y="2797314"/>
            <a:ext cx="3359381" cy="892552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pt-BR" b="1" dirty="0" err="1"/>
              <a:t>Problem</a:t>
            </a:r>
            <a:r>
              <a:rPr lang="pt-BR" b="1" dirty="0"/>
              <a:t> </a:t>
            </a:r>
            <a:r>
              <a:rPr lang="pt-BR" b="1" dirty="0" err="1" smtClean="0"/>
              <a:t>split</a:t>
            </a:r>
            <a:r>
              <a:rPr lang="pt-BR" b="1" dirty="0" smtClean="0"/>
              <a:t> </a:t>
            </a:r>
            <a:r>
              <a:rPr lang="pt-BR" b="1" dirty="0"/>
              <a:t>in </a:t>
            </a:r>
            <a:r>
              <a:rPr lang="pt-BR" b="1" dirty="0" err="1"/>
              <a:t>two</a:t>
            </a:r>
            <a:r>
              <a:rPr lang="pt-BR" b="1" dirty="0"/>
              <a:t> </a:t>
            </a:r>
            <a:r>
              <a:rPr lang="pt-BR" b="1" dirty="0" err="1"/>
              <a:t>domains</a:t>
            </a:r>
            <a:r>
              <a:rPr lang="pt-BR" b="1" dirty="0"/>
              <a:t>:</a:t>
            </a:r>
            <a:r>
              <a:rPr lang="pt-BR" b="1" dirty="0">
                <a:solidFill>
                  <a:srgbClr val="7030A0"/>
                </a:solidFill>
              </a:rPr>
              <a:t> </a:t>
            </a:r>
          </a:p>
          <a:p>
            <a:pPr lvl="1" algn="just">
              <a:buFont typeface="Courier New" panose="02070309020205020404" pitchFamily="49" charset="0"/>
              <a:buChar char="o"/>
            </a:pPr>
            <a:r>
              <a:rPr lang="pt-BR" sz="1600" b="1" dirty="0" smtClean="0">
                <a:solidFill>
                  <a:srgbClr val="7030A0"/>
                </a:solidFill>
              </a:rPr>
              <a:t> </a:t>
            </a:r>
            <a:r>
              <a:rPr lang="pt-BR" sz="1600" b="1" dirty="0" smtClean="0">
                <a:solidFill>
                  <a:srgbClr val="00B0F0"/>
                </a:solidFill>
              </a:rPr>
              <a:t>GÈANT – </a:t>
            </a:r>
            <a:r>
              <a:rPr lang="pt-BR" sz="1600" b="1" dirty="0" err="1" smtClean="0">
                <a:solidFill>
                  <a:srgbClr val="00B0F0"/>
                </a:solidFill>
              </a:rPr>
              <a:t>RedCLARA</a:t>
            </a:r>
            <a:r>
              <a:rPr lang="pt-BR" sz="1600" b="1" dirty="0">
                <a:solidFill>
                  <a:srgbClr val="00B0F0"/>
                </a:solidFill>
              </a:rPr>
              <a:t> – </a:t>
            </a:r>
            <a:r>
              <a:rPr lang="pt-BR" sz="1600" b="1" dirty="0" smtClean="0">
                <a:solidFill>
                  <a:srgbClr val="00B0F0"/>
                </a:solidFill>
              </a:rPr>
              <a:t>RNP</a:t>
            </a:r>
            <a:endParaRPr lang="pt-BR" sz="1600" b="1" dirty="0">
              <a:solidFill>
                <a:srgbClr val="00B0F0"/>
              </a:solidFill>
            </a:endParaRPr>
          </a:p>
          <a:p>
            <a:pPr lvl="1" algn="just">
              <a:buFont typeface="Courier New" panose="02070309020205020404" pitchFamily="49" charset="0"/>
              <a:buChar char="o"/>
            </a:pPr>
            <a:r>
              <a:rPr lang="pt-BR" sz="1600" b="1" dirty="0" smtClean="0">
                <a:solidFill>
                  <a:srgbClr val="7030A0"/>
                </a:solidFill>
              </a:rPr>
              <a:t> RNP</a:t>
            </a:r>
            <a:r>
              <a:rPr lang="pt-BR" sz="1600" b="1" dirty="0">
                <a:solidFill>
                  <a:srgbClr val="7030A0"/>
                </a:solidFill>
              </a:rPr>
              <a:t> – </a:t>
            </a:r>
            <a:r>
              <a:rPr lang="pt-BR" sz="1600" b="1" dirty="0" smtClean="0">
                <a:solidFill>
                  <a:srgbClr val="7030A0"/>
                </a:solidFill>
              </a:rPr>
              <a:t>Rio MAN</a:t>
            </a:r>
            <a:r>
              <a:rPr lang="pt-BR" sz="1600" b="1" dirty="0">
                <a:solidFill>
                  <a:srgbClr val="7030A0"/>
                </a:solidFill>
              </a:rPr>
              <a:t> – </a:t>
            </a:r>
            <a:r>
              <a:rPr lang="pt-BR" sz="1600" b="1" dirty="0" err="1" smtClean="0">
                <a:solidFill>
                  <a:srgbClr val="7030A0"/>
                </a:solidFill>
              </a:rPr>
              <a:t>end</a:t>
            </a:r>
            <a:r>
              <a:rPr lang="pt-BR" sz="1600" b="1" dirty="0" smtClean="0">
                <a:solidFill>
                  <a:srgbClr val="7030A0"/>
                </a:solidFill>
              </a:rPr>
              <a:t> </a:t>
            </a:r>
            <a:r>
              <a:rPr lang="pt-BR" sz="1600" b="1" dirty="0">
                <a:solidFill>
                  <a:srgbClr val="7030A0"/>
                </a:solidFill>
              </a:rPr>
              <a:t>sites</a:t>
            </a:r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0800" y="1815029"/>
            <a:ext cx="3326646" cy="4311134"/>
          </a:xfrm>
          <a:prstGeom prst="rect">
            <a:avLst/>
          </a:prstGeom>
        </p:spPr>
      </p:pic>
      <p:sp>
        <p:nvSpPr>
          <p:cNvPr id="12" name="Elipse 11"/>
          <p:cNvSpPr/>
          <p:nvPr/>
        </p:nvSpPr>
        <p:spPr>
          <a:xfrm>
            <a:off x="3200400" y="1662629"/>
            <a:ext cx="1981200" cy="2756971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8" name="Elipse 17"/>
          <p:cNvSpPr/>
          <p:nvPr/>
        </p:nvSpPr>
        <p:spPr>
          <a:xfrm rot="19170070">
            <a:off x="3954735" y="3019350"/>
            <a:ext cx="1905184" cy="3495226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3429000" cy="365125"/>
          </a:xfrm>
        </p:spPr>
        <p:txBody>
          <a:bodyPr/>
          <a:lstStyle/>
          <a:p>
            <a:r>
              <a:rPr lang="en-US" dirty="0"/>
              <a:t>CBPF </a:t>
            </a:r>
            <a:r>
              <a:rPr lang="en-US" dirty="0" smtClean="0"/>
              <a:t>Brazil </a:t>
            </a:r>
            <a:r>
              <a:rPr lang="en-US" dirty="0"/>
              <a:t>and LHCONE in South </a:t>
            </a:r>
            <a:r>
              <a:rPr lang="en-US" dirty="0" smtClean="0"/>
              <a:t>America - </a:t>
            </a:r>
            <a:r>
              <a:rPr lang="en-US" i="1" dirty="0" smtClean="0"/>
              <a:t>Update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139915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Brazilian LHCONE Pilot Project </a:t>
            </a: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– CBPF</a:t>
            </a:r>
            <a:br>
              <a:rPr lang="en-US" sz="28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</a:b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Status</a:t>
            </a:r>
            <a:endParaRPr lang="en-US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endParaRPr lang="pt-BR" sz="2400" dirty="0" smtClean="0"/>
          </a:p>
          <a:p>
            <a:pPr algn="just"/>
            <a:endParaRPr lang="pt-BR" sz="2400" dirty="0" smtClean="0"/>
          </a:p>
          <a:p>
            <a:pPr algn="just"/>
            <a:endParaRPr lang="pt-BR" sz="2400" dirty="0" smtClean="0"/>
          </a:p>
          <a:p>
            <a:pPr algn="just"/>
            <a:endParaRPr lang="pt-BR" sz="2400" dirty="0" smtClean="0"/>
          </a:p>
          <a:p>
            <a:pPr algn="just"/>
            <a:endParaRPr lang="pt-BR" sz="2400" dirty="0" smtClean="0"/>
          </a:p>
          <a:p>
            <a:pPr algn="just"/>
            <a:endParaRPr lang="pt-BR" sz="24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6" name="CaixaDeTexto 15"/>
          <p:cNvSpPr txBox="1"/>
          <p:nvPr/>
        </p:nvSpPr>
        <p:spPr>
          <a:xfrm>
            <a:off x="10210800" y="6019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t-BR" dirty="0"/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970988"/>
            <a:ext cx="6669525" cy="5277412"/>
          </a:xfrm>
          <a:prstGeom prst="rect">
            <a:avLst/>
          </a:prstGeom>
        </p:spPr>
      </p:pic>
      <p:sp>
        <p:nvSpPr>
          <p:cNvPr id="14" name="CaixaDeTexto 13"/>
          <p:cNvSpPr txBox="1"/>
          <p:nvPr/>
        </p:nvSpPr>
        <p:spPr>
          <a:xfrm>
            <a:off x="3810000" y="1371600"/>
            <a:ext cx="51054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 smtClean="0"/>
              <a:t>GÈANT – </a:t>
            </a:r>
            <a:r>
              <a:rPr lang="pt-BR" sz="2000" b="1" dirty="0" err="1" smtClean="0"/>
              <a:t>RedCLARA</a:t>
            </a:r>
            <a:r>
              <a:rPr lang="pt-BR" sz="2000" b="1" dirty="0"/>
              <a:t> – </a:t>
            </a:r>
            <a:r>
              <a:rPr lang="pt-BR" sz="2000" b="1" dirty="0" smtClean="0"/>
              <a:t>RNP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pt-BR" dirty="0" smtClean="0"/>
              <a:t>VLAN</a:t>
            </a:r>
            <a:r>
              <a:rPr lang="pt-BR" dirty="0"/>
              <a:t> – </a:t>
            </a:r>
            <a:r>
              <a:rPr lang="pt-BR" dirty="0" smtClean="0"/>
              <a:t>RNP </a:t>
            </a:r>
            <a:r>
              <a:rPr lang="pt-BR" dirty="0" err="1" smtClean="0"/>
              <a:t>to</a:t>
            </a:r>
            <a:r>
              <a:rPr lang="pt-BR" dirty="0" smtClean="0"/>
              <a:t> GEANT (ID 2015)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pt-BR" dirty="0" smtClean="0"/>
              <a:t>BGP </a:t>
            </a:r>
            <a:r>
              <a:rPr lang="pt-BR" dirty="0" err="1" smtClean="0"/>
              <a:t>Peering</a:t>
            </a:r>
            <a:r>
              <a:rPr lang="pt-BR" dirty="0" smtClean="0"/>
              <a:t> – RNP &amp; GEANT</a:t>
            </a:r>
          </a:p>
          <a:p>
            <a:endParaRPr lang="pt-BR" sz="2000" b="1" dirty="0" smtClean="0"/>
          </a:p>
          <a:p>
            <a:r>
              <a:rPr lang="pt-BR" sz="2000" b="1" dirty="0" smtClean="0"/>
              <a:t>RNP</a:t>
            </a:r>
            <a:r>
              <a:rPr lang="pt-BR" sz="2000" b="1" dirty="0"/>
              <a:t> – </a:t>
            </a:r>
            <a:r>
              <a:rPr lang="pt-BR" sz="2000" b="1" dirty="0" smtClean="0"/>
              <a:t>Rio MAN</a:t>
            </a:r>
            <a:r>
              <a:rPr lang="pt-BR" sz="2000" b="1" dirty="0"/>
              <a:t> – </a:t>
            </a:r>
            <a:r>
              <a:rPr lang="pt-BR" sz="2000" b="1" dirty="0" err="1" smtClean="0"/>
              <a:t>end</a:t>
            </a:r>
            <a:r>
              <a:rPr lang="pt-BR" sz="2000" b="1" dirty="0" smtClean="0"/>
              <a:t> sites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pt-BR" dirty="0" err="1" smtClean="0"/>
              <a:t>RNP’s</a:t>
            </a:r>
            <a:r>
              <a:rPr lang="pt-BR" dirty="0" smtClean="0"/>
              <a:t> VLAN </a:t>
            </a:r>
            <a:r>
              <a:rPr lang="pt-BR" dirty="0" err="1" smtClean="0"/>
              <a:t>dedicated</a:t>
            </a:r>
            <a:r>
              <a:rPr lang="pt-BR" dirty="0" smtClean="0"/>
              <a:t> </a:t>
            </a:r>
            <a:r>
              <a:rPr lang="pt-BR" dirty="0" err="1" smtClean="0"/>
              <a:t>to</a:t>
            </a:r>
            <a:r>
              <a:rPr lang="pt-BR" dirty="0" smtClean="0"/>
              <a:t> LHCONE</a:t>
            </a:r>
            <a:r>
              <a:rPr lang="pt-BR" dirty="0"/>
              <a:t> </a:t>
            </a:r>
            <a:r>
              <a:rPr lang="pt-BR" dirty="0" smtClean="0"/>
              <a:t>(ID 3590)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pt-BR" dirty="0"/>
              <a:t>BGP </a:t>
            </a:r>
            <a:r>
              <a:rPr lang="pt-BR" dirty="0" err="1"/>
              <a:t>Peering</a:t>
            </a:r>
            <a:r>
              <a:rPr lang="pt-BR" dirty="0"/>
              <a:t> – RNP &amp; </a:t>
            </a:r>
            <a:r>
              <a:rPr lang="pt-BR" dirty="0" smtClean="0"/>
              <a:t>RedeRio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pt-BR" dirty="0" smtClean="0"/>
              <a:t>BGP </a:t>
            </a:r>
            <a:r>
              <a:rPr lang="pt-BR" dirty="0" err="1" smtClean="0"/>
              <a:t>Peering</a:t>
            </a:r>
            <a:r>
              <a:rPr lang="pt-BR" dirty="0"/>
              <a:t> – </a:t>
            </a:r>
            <a:r>
              <a:rPr lang="pt-BR" dirty="0" smtClean="0"/>
              <a:t>RedeRio &amp; CBPF</a:t>
            </a:r>
            <a:endParaRPr lang="pt-BR" dirty="0"/>
          </a:p>
        </p:txBody>
      </p:sp>
      <p:sp>
        <p:nvSpPr>
          <p:cNvPr id="1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3429000" cy="365125"/>
          </a:xfrm>
        </p:spPr>
        <p:txBody>
          <a:bodyPr/>
          <a:lstStyle/>
          <a:p>
            <a:r>
              <a:rPr lang="en-US" dirty="0"/>
              <a:t>CBPF </a:t>
            </a:r>
            <a:r>
              <a:rPr lang="en-US" dirty="0" smtClean="0"/>
              <a:t>Brazil </a:t>
            </a:r>
            <a:r>
              <a:rPr lang="en-US" dirty="0"/>
              <a:t>and LHCONE in South </a:t>
            </a:r>
            <a:r>
              <a:rPr lang="en-US" dirty="0" smtClean="0"/>
              <a:t>America - </a:t>
            </a:r>
            <a:r>
              <a:rPr lang="en-US" i="1" dirty="0" smtClean="0"/>
              <a:t>Update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163941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Brazilian LHCONE Pilot Project </a:t>
            </a: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– CBPF</a:t>
            </a:r>
            <a:br>
              <a:rPr lang="en-US" sz="28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</a:b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Status</a:t>
            </a:r>
            <a:endParaRPr lang="en-US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pt-BR" sz="2400" dirty="0" smtClean="0"/>
              <a:t>Next </a:t>
            </a:r>
            <a:r>
              <a:rPr lang="pt-BR" sz="2400" dirty="0" err="1" smtClean="0"/>
              <a:t>steps</a:t>
            </a:r>
            <a:r>
              <a:rPr lang="pt-BR" sz="2400" dirty="0" smtClean="0"/>
              <a:t> (CBPF):</a:t>
            </a:r>
          </a:p>
          <a:p>
            <a:pPr lvl="1" algn="just">
              <a:buFont typeface="Courier New" panose="02070309020205020404" pitchFamily="49" charset="0"/>
              <a:buChar char="o"/>
            </a:pPr>
            <a:r>
              <a:rPr lang="pt-BR" sz="2000" smtClean="0"/>
              <a:t>BGP </a:t>
            </a:r>
            <a:r>
              <a:rPr lang="pt-BR" sz="2000" dirty="0" err="1" smtClean="0"/>
              <a:t>Peering</a:t>
            </a:r>
            <a:r>
              <a:rPr lang="pt-BR" sz="2000" dirty="0" smtClean="0"/>
              <a:t> </a:t>
            </a:r>
            <a:r>
              <a:rPr lang="pt-BR" sz="2000" dirty="0"/>
              <a:t>– RNP &amp; </a:t>
            </a:r>
            <a:r>
              <a:rPr lang="pt-BR" sz="2000" dirty="0" smtClean="0"/>
              <a:t>RedeRio (Rio MREN)</a:t>
            </a:r>
          </a:p>
          <a:p>
            <a:pPr lvl="1" algn="just">
              <a:buFont typeface="Courier New" panose="02070309020205020404" pitchFamily="49" charset="0"/>
              <a:buChar char="o"/>
            </a:pPr>
            <a:r>
              <a:rPr lang="pt-BR" sz="2000" dirty="0" smtClean="0"/>
              <a:t>BGP </a:t>
            </a:r>
            <a:r>
              <a:rPr lang="pt-BR" sz="2000" dirty="0" err="1" smtClean="0"/>
              <a:t>Peering</a:t>
            </a:r>
            <a:r>
              <a:rPr lang="pt-BR" sz="2000" dirty="0" smtClean="0"/>
              <a:t> – RedeRio &amp; CBPF</a:t>
            </a:r>
          </a:p>
          <a:p>
            <a:pPr lvl="1" algn="just">
              <a:buFont typeface="Courier New" panose="02070309020205020404" pitchFamily="49" charset="0"/>
              <a:buChar char="o"/>
            </a:pPr>
            <a:endParaRPr lang="pt-BR" sz="2000" dirty="0"/>
          </a:p>
          <a:p>
            <a:pPr algn="just"/>
            <a:r>
              <a:rPr lang="pt-BR" sz="2400" dirty="0"/>
              <a:t>Next </a:t>
            </a:r>
            <a:r>
              <a:rPr lang="pt-BR" sz="2400" dirty="0" err="1" smtClean="0"/>
              <a:t>steps</a:t>
            </a:r>
            <a:r>
              <a:rPr lang="pt-BR" sz="2400" dirty="0" smtClean="0"/>
              <a:t> (</a:t>
            </a:r>
            <a:r>
              <a:rPr lang="pt-BR" sz="2400" dirty="0" err="1" smtClean="0"/>
              <a:t>other</a:t>
            </a:r>
            <a:r>
              <a:rPr lang="pt-BR" sz="2400" dirty="0" smtClean="0"/>
              <a:t> sites):</a:t>
            </a:r>
            <a:endParaRPr lang="pt-BR" sz="2400" dirty="0"/>
          </a:p>
          <a:p>
            <a:pPr lvl="1" algn="just">
              <a:buFont typeface="Courier New" panose="02070309020205020404" pitchFamily="49" charset="0"/>
              <a:buChar char="o"/>
            </a:pPr>
            <a:r>
              <a:rPr lang="pt-BR" sz="2000" dirty="0" smtClean="0"/>
              <a:t>BGP </a:t>
            </a:r>
            <a:r>
              <a:rPr lang="pt-BR" sz="2000" dirty="0" err="1" smtClean="0"/>
              <a:t>Peering</a:t>
            </a:r>
            <a:r>
              <a:rPr lang="pt-BR" sz="2000" dirty="0" smtClean="0"/>
              <a:t> – </a:t>
            </a:r>
            <a:r>
              <a:rPr lang="pt-BR" sz="2000" dirty="0"/>
              <a:t>RedeRio &amp; </a:t>
            </a:r>
            <a:r>
              <a:rPr lang="pt-BR" sz="2000" dirty="0" smtClean="0"/>
              <a:t>UERJ</a:t>
            </a:r>
            <a:endParaRPr lang="pt-BR" sz="2000" dirty="0"/>
          </a:p>
          <a:p>
            <a:pPr lvl="1" algn="just">
              <a:buFont typeface="Courier New" panose="02070309020205020404" pitchFamily="49" charset="0"/>
              <a:buChar char="o"/>
            </a:pPr>
            <a:r>
              <a:rPr lang="pt-BR" sz="2000" dirty="0" smtClean="0"/>
              <a:t>BGP </a:t>
            </a:r>
            <a:r>
              <a:rPr lang="pt-BR" sz="2000" dirty="0" err="1"/>
              <a:t>Peering</a:t>
            </a:r>
            <a:r>
              <a:rPr lang="pt-BR" sz="2000" dirty="0"/>
              <a:t> – RNP &amp; </a:t>
            </a:r>
            <a:r>
              <a:rPr lang="pt-BR" sz="2000" dirty="0" smtClean="0"/>
              <a:t>ANSP (São Paulo MREN)</a:t>
            </a:r>
            <a:endParaRPr lang="pt-BR" sz="2000" dirty="0"/>
          </a:p>
          <a:p>
            <a:pPr lvl="1" algn="just">
              <a:buFont typeface="Courier New" panose="02070309020205020404" pitchFamily="49" charset="0"/>
              <a:buChar char="o"/>
            </a:pPr>
            <a:r>
              <a:rPr lang="pt-BR" sz="2000" dirty="0" err="1" smtClean="0"/>
              <a:t>ANSP’s</a:t>
            </a:r>
            <a:r>
              <a:rPr lang="pt-BR" sz="2000" dirty="0" smtClean="0"/>
              <a:t> VLAN </a:t>
            </a:r>
            <a:r>
              <a:rPr lang="pt-BR" sz="2000" dirty="0" err="1" smtClean="0"/>
              <a:t>dedicated</a:t>
            </a:r>
            <a:r>
              <a:rPr lang="pt-BR" sz="2000" dirty="0" smtClean="0"/>
              <a:t> </a:t>
            </a:r>
            <a:r>
              <a:rPr lang="pt-BR" sz="2000" dirty="0" err="1" smtClean="0"/>
              <a:t>to</a:t>
            </a:r>
            <a:r>
              <a:rPr lang="pt-BR" sz="2000" dirty="0" smtClean="0"/>
              <a:t> LHCONE</a:t>
            </a:r>
            <a:endParaRPr lang="pt-BR" sz="2000" dirty="0"/>
          </a:p>
          <a:p>
            <a:pPr lvl="1" algn="just">
              <a:buFont typeface="Courier New" panose="02070309020205020404" pitchFamily="49" charset="0"/>
              <a:buChar char="o"/>
            </a:pPr>
            <a:r>
              <a:rPr lang="pt-BR" sz="2000" dirty="0" smtClean="0"/>
              <a:t>BGP </a:t>
            </a:r>
            <a:r>
              <a:rPr lang="pt-BR" sz="2000" dirty="0" err="1" smtClean="0"/>
              <a:t>Peering</a:t>
            </a:r>
            <a:r>
              <a:rPr lang="pt-BR" sz="2000" dirty="0" smtClean="0"/>
              <a:t> (LHCONE) </a:t>
            </a:r>
            <a:r>
              <a:rPr lang="pt-BR" sz="2000" dirty="0"/>
              <a:t>– </a:t>
            </a:r>
            <a:r>
              <a:rPr lang="pt-BR" sz="2000" dirty="0" smtClean="0"/>
              <a:t>ANSP &amp; USP (SAMPA)</a:t>
            </a:r>
          </a:p>
          <a:p>
            <a:pPr lvl="1" algn="just">
              <a:buFont typeface="Courier New" panose="02070309020205020404" pitchFamily="49" charset="0"/>
              <a:buChar char="o"/>
            </a:pPr>
            <a:r>
              <a:rPr lang="pt-BR" sz="2000" dirty="0" smtClean="0"/>
              <a:t>BGP </a:t>
            </a:r>
            <a:r>
              <a:rPr lang="pt-BR" sz="2000" dirty="0" err="1"/>
              <a:t>Peering</a:t>
            </a:r>
            <a:r>
              <a:rPr lang="pt-BR" sz="2000" dirty="0"/>
              <a:t> (LHCONE) – ANSP &amp; </a:t>
            </a:r>
            <a:r>
              <a:rPr lang="pt-BR" sz="2000" dirty="0" smtClean="0"/>
              <a:t>UNESP (SPRACE)</a:t>
            </a:r>
            <a:endParaRPr lang="pt-BR" sz="2000" dirty="0"/>
          </a:p>
          <a:p>
            <a:pPr lvl="1" algn="just">
              <a:buFont typeface="Courier New" panose="02070309020205020404" pitchFamily="49" charset="0"/>
              <a:buChar char="o"/>
            </a:pPr>
            <a:endParaRPr lang="pt-BR" sz="2000" dirty="0"/>
          </a:p>
          <a:p>
            <a:pPr algn="just"/>
            <a:endParaRPr lang="pt-BR" sz="2400" dirty="0" smtClean="0"/>
          </a:p>
          <a:p>
            <a:pPr algn="just"/>
            <a:endParaRPr lang="pt-BR" sz="2400" dirty="0" smtClean="0"/>
          </a:p>
          <a:p>
            <a:pPr algn="just"/>
            <a:endParaRPr lang="pt-BR" sz="2400" dirty="0"/>
          </a:p>
          <a:p>
            <a:pPr algn="just"/>
            <a:endParaRPr lang="pt-BR" sz="2400" dirty="0" smtClean="0"/>
          </a:p>
          <a:p>
            <a:pPr algn="just"/>
            <a:endParaRPr lang="pt-BR" sz="2400" dirty="0" smtClean="0"/>
          </a:p>
          <a:p>
            <a:pPr algn="just"/>
            <a:endParaRPr lang="pt-BR" sz="2400" dirty="0" smtClean="0"/>
          </a:p>
          <a:p>
            <a:pPr algn="just"/>
            <a:endParaRPr lang="pt-BR" sz="2400" dirty="0" smtClean="0"/>
          </a:p>
          <a:p>
            <a:pPr algn="just"/>
            <a:endParaRPr lang="pt-BR" sz="2400" dirty="0" smtClean="0"/>
          </a:p>
          <a:p>
            <a:pPr algn="just"/>
            <a:endParaRPr lang="pt-BR" sz="2400" dirty="0" smtClean="0"/>
          </a:p>
          <a:p>
            <a:pPr algn="just"/>
            <a:endParaRPr lang="pt-BR" sz="2400" dirty="0" smtClean="0"/>
          </a:p>
          <a:p>
            <a:pPr algn="just"/>
            <a:endParaRPr lang="pt-BR" sz="24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6" name="CaixaDeTexto 15"/>
          <p:cNvSpPr txBox="1"/>
          <p:nvPr/>
        </p:nvSpPr>
        <p:spPr>
          <a:xfrm>
            <a:off x="10210800" y="6019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t-BR" dirty="0"/>
          </a:p>
        </p:txBody>
      </p:sp>
      <p:sp>
        <p:nvSpPr>
          <p:cNvPr id="17" name="CaixaDeTexto 16"/>
          <p:cNvSpPr txBox="1"/>
          <p:nvPr/>
        </p:nvSpPr>
        <p:spPr>
          <a:xfrm>
            <a:off x="9829800" y="35052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t-BR" dirty="0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3429000" cy="365125"/>
          </a:xfrm>
        </p:spPr>
        <p:txBody>
          <a:bodyPr/>
          <a:lstStyle/>
          <a:p>
            <a:r>
              <a:rPr lang="en-US" dirty="0"/>
              <a:t>CBPF </a:t>
            </a:r>
            <a:r>
              <a:rPr lang="en-US" dirty="0" smtClean="0"/>
              <a:t>Brazil </a:t>
            </a:r>
            <a:r>
              <a:rPr lang="en-US" dirty="0"/>
              <a:t>and LHCONE in South </a:t>
            </a:r>
            <a:r>
              <a:rPr lang="en-US" dirty="0" smtClean="0"/>
              <a:t>America - </a:t>
            </a:r>
            <a:r>
              <a:rPr lang="en-US" i="1" dirty="0" smtClean="0"/>
              <a:t>Update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595259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THANK YOU VERY MUCH!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2743200" y="1676400"/>
            <a:ext cx="6324600" cy="42672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Contacts:</a:t>
            </a:r>
          </a:p>
          <a:p>
            <a:pPr lvl="1"/>
            <a:r>
              <a:rPr lang="en-US" sz="2000" dirty="0" err="1" smtClean="0"/>
              <a:t>Edoardo</a:t>
            </a:r>
            <a:r>
              <a:rPr lang="en-US" sz="2000" dirty="0" smtClean="0"/>
              <a:t> </a:t>
            </a:r>
            <a:r>
              <a:rPr lang="en-US" sz="2000" dirty="0" err="1" smtClean="0"/>
              <a:t>Martelli</a:t>
            </a:r>
            <a:r>
              <a:rPr lang="en-US" sz="2000" dirty="0" smtClean="0"/>
              <a:t> (CERN): 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hlinkClick r:id="rId2"/>
              </a:rPr>
              <a:t>edoardo.martelli@cern.ch</a:t>
            </a:r>
            <a:endParaRPr lang="en-US" sz="20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lvl="1"/>
            <a:r>
              <a:rPr lang="en-US" sz="2000" dirty="0" smtClean="0"/>
              <a:t>Pedro Diniz (CBPF): </a:t>
            </a:r>
            <a:r>
              <a:rPr lang="en-US" sz="2000" dirty="0" smtClean="0">
                <a:hlinkClick r:id="rId3"/>
              </a:rPr>
              <a:t>phds@cbpf.br</a:t>
            </a:r>
            <a:endParaRPr lang="en-US" sz="2000" dirty="0" smtClean="0"/>
          </a:p>
          <a:p>
            <a:pPr lvl="1"/>
            <a:r>
              <a:rPr lang="en-US" sz="2000" dirty="0" smtClean="0"/>
              <a:t>Renato Santana (CBPF): </a:t>
            </a:r>
            <a:r>
              <a:rPr lang="en-US" sz="2000" dirty="0" smtClean="0">
                <a:hlinkClick r:id="rId4"/>
              </a:rPr>
              <a:t>rsantana@cbpf.br</a:t>
            </a:r>
            <a:endParaRPr lang="en-US" sz="2000" dirty="0" smtClean="0"/>
          </a:p>
          <a:p>
            <a:pPr lvl="1"/>
            <a:r>
              <a:rPr lang="en-US" sz="2000" dirty="0" smtClean="0"/>
              <a:t>Douglas Vieira (USP): </a:t>
            </a:r>
            <a:r>
              <a:rPr lang="en-US" sz="2000" dirty="0" smtClean="0">
                <a:hlinkClick r:id="rId5"/>
              </a:rPr>
              <a:t>dvieira@gmail.com</a:t>
            </a:r>
            <a:endParaRPr lang="en-US" sz="2000" dirty="0" smtClean="0"/>
          </a:p>
          <a:p>
            <a:pPr lvl="1"/>
            <a:r>
              <a:rPr lang="en-US" sz="2000" dirty="0" smtClean="0"/>
              <a:t>Alex </a:t>
            </a:r>
            <a:r>
              <a:rPr lang="en-US" sz="2000" dirty="0" err="1" smtClean="0"/>
              <a:t>Moura</a:t>
            </a:r>
            <a:r>
              <a:rPr lang="en-US" sz="2000" dirty="0" smtClean="0"/>
              <a:t> (RNP): </a:t>
            </a:r>
            <a:r>
              <a:rPr lang="pt-BR" sz="2000" dirty="0" smtClean="0">
                <a:hlinkClick r:id="rId6"/>
              </a:rPr>
              <a:t>alex@rnp.br</a:t>
            </a:r>
            <a:endParaRPr lang="en-US" sz="20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3429000" cy="365125"/>
          </a:xfrm>
        </p:spPr>
        <p:txBody>
          <a:bodyPr/>
          <a:lstStyle/>
          <a:p>
            <a:r>
              <a:rPr lang="en-US" dirty="0"/>
              <a:t>CBPF </a:t>
            </a:r>
            <a:r>
              <a:rPr lang="en-US" dirty="0" smtClean="0"/>
              <a:t>Brazil </a:t>
            </a:r>
            <a:r>
              <a:rPr lang="en-US" dirty="0"/>
              <a:t>and LHCONE in South </a:t>
            </a:r>
            <a:r>
              <a:rPr lang="en-US" dirty="0" smtClean="0"/>
              <a:t>America - </a:t>
            </a:r>
            <a:r>
              <a:rPr lang="en-US" i="1" dirty="0" smtClean="0"/>
              <a:t>Update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AE0032810302C4BA8C6DFE6C81A99E9" ma:contentTypeVersion="0" ma:contentTypeDescription="Create a new document." ma:contentTypeScope="" ma:versionID="c3f8a219ae538c110916a381b70ebbe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7911F46-D39E-45AC-9167-F15ACCD6CC5A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D52A6956-75DD-4A46-AB10-25F5F534B2D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E3D7DE2-7EE6-4486-B78A-90869BD217D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3207</TotalTime>
  <Words>405</Words>
  <Application>Microsoft Office PowerPoint</Application>
  <PresentationFormat>Apresentação na tela (4:3)</PresentationFormat>
  <Paragraphs>82</Paragraphs>
  <Slides>7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slides</vt:lpstr>
      </vt:variant>
      <vt:variant>
        <vt:i4>7</vt:i4>
      </vt:variant>
    </vt:vector>
  </HeadingPairs>
  <TitlesOfParts>
    <vt:vector size="15" baseType="lpstr">
      <vt:lpstr>Arial</vt:lpstr>
      <vt:lpstr>Arial Black</vt:lpstr>
      <vt:lpstr>Calibri</vt:lpstr>
      <vt:lpstr>Candara</vt:lpstr>
      <vt:lpstr>Courier New</vt:lpstr>
      <vt:lpstr>Wingdings</vt:lpstr>
      <vt:lpstr>Office Theme</vt:lpstr>
      <vt:lpstr>Custom Design</vt:lpstr>
      <vt:lpstr>CBPF Brazil and LHCONE in South America - Update</vt:lpstr>
      <vt:lpstr>Brazilian Participation on LHC</vt:lpstr>
      <vt:lpstr>RNP – Rede Nacional de Pesquisas Brazilian National Research and Educational Network</vt:lpstr>
      <vt:lpstr>Brazilian LHCONE Pilot Project – CBPF Status</vt:lpstr>
      <vt:lpstr>Brazilian LHCONE Pilot Project – CBPF Status</vt:lpstr>
      <vt:lpstr>Brazilian LHCONE Pilot Project – CBPF Status</vt:lpstr>
      <vt:lpstr>Apresentação do PowerPoint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Noble</dc:creator>
  <cp:lastModifiedBy>Pedro Diniz</cp:lastModifiedBy>
  <cp:revision>266</cp:revision>
  <dcterms:created xsi:type="dcterms:W3CDTF">2009-11-20T09:29:17Z</dcterms:created>
  <dcterms:modified xsi:type="dcterms:W3CDTF">2015-05-27T15:58:38Z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0x0101007AE0032810302C4BA8C6DFE6C81A99E9</vt:lpwstr>
  </property>
</Properties>
</file>