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307" r:id="rId3"/>
    <p:sldId id="299" r:id="rId4"/>
    <p:sldId id="276" r:id="rId5"/>
    <p:sldId id="274" r:id="rId6"/>
    <p:sldId id="300" r:id="rId7"/>
    <p:sldId id="283" r:id="rId8"/>
    <p:sldId id="302" r:id="rId9"/>
    <p:sldId id="257" r:id="rId10"/>
    <p:sldId id="264" r:id="rId11"/>
    <p:sldId id="293" r:id="rId12"/>
    <p:sldId id="265" r:id="rId13"/>
    <p:sldId id="294" r:id="rId14"/>
    <p:sldId id="266" r:id="rId15"/>
    <p:sldId id="301" r:id="rId16"/>
    <p:sldId id="296" r:id="rId17"/>
    <p:sldId id="304" r:id="rId18"/>
    <p:sldId id="297" r:id="rId19"/>
    <p:sldId id="295" r:id="rId20"/>
    <p:sldId id="303" r:id="rId21"/>
    <p:sldId id="305" r:id="rId22"/>
    <p:sldId id="306" r:id="rId23"/>
    <p:sldId id="282" r:id="rId24"/>
    <p:sldId id="298" r:id="rId25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069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90" autoAdjust="0"/>
    <p:restoredTop sz="94660"/>
  </p:normalViewPr>
  <p:slideViewPr>
    <p:cSldViewPr>
      <p:cViewPr varScale="1">
        <p:scale>
          <a:sx n="96" d="100"/>
          <a:sy n="96" d="100"/>
        </p:scale>
        <p:origin x="-112" y="-3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BBFB6EBA-0D89-4440-A2BA-212A6B7B2A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1155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ACDD55-D30C-C64B-93F8-6101F2BDBB42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88705F5D-78F2-684E-B3DE-9E008761FF10}" type="datetime5">
              <a:rPr lang="en-GB"/>
              <a:pPr>
                <a:defRPr/>
              </a:pPr>
              <a:t>31-May-15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T.Wildish / Princeton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E43044-9F0F-434D-8006-60E9EFE29D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97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10CC0398-A9EF-5242-8919-834B9BEAE6FD}" type="datetime5">
              <a:rPr lang="en-GB"/>
              <a:pPr>
                <a:defRPr/>
              </a:pPr>
              <a:t>31-May-15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T.Wildish / Princeton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5EC90B9-8620-EF41-B7C0-7564ABD56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353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51CFCF7D-8158-BC4D-BC0B-ED4F63887DCB}" type="datetime5">
              <a:rPr lang="en-GB"/>
              <a:pPr>
                <a:defRPr/>
              </a:pPr>
              <a:t>31-May-15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T.Wildish / Princeton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4F87434-7978-B846-BF31-8CCA51E979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6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930C26EE-1090-A14A-8AFD-666EB91772FD}" type="datetime5">
              <a:rPr lang="en-GB"/>
              <a:pPr>
                <a:defRPr/>
              </a:pPr>
              <a:t>31-May-15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T.Wildish / Princeton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DC0BAFB-CCDB-754D-81D6-C25FB86F0A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836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D3CE435C-FBA7-7942-81F2-A9A07C662E2A}" type="datetime5">
              <a:rPr lang="en-GB"/>
              <a:pPr>
                <a:defRPr/>
              </a:pPr>
              <a:t>31-May-15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T.Wildish / Princeton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6F049F1-A293-0A42-8DC7-764481BE7D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196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6DFB1682-BE07-3340-B657-72A925413AFD}" type="datetime5">
              <a:rPr lang="en-GB"/>
              <a:pPr>
                <a:defRPr/>
              </a:pPr>
              <a:t>31-May-15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T.Wildish / Princeton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27CF512-61B4-8146-B9F9-B7681303B1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166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BB4D6538-8F5E-6042-AA26-9161A72C9DBB}" type="datetime5">
              <a:rPr lang="en-GB"/>
              <a:pPr>
                <a:defRPr/>
              </a:pPr>
              <a:t>31-May-15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T.Wildish / Princeton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7EA7E85-39EF-B046-BD62-FAF22773C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213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748E41E6-2BBE-4F42-BF02-B57B68E52B43}" type="datetime5">
              <a:rPr lang="en-GB"/>
              <a:pPr>
                <a:defRPr/>
              </a:pPr>
              <a:t>31-May-15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T.Wildish / Princeton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F799852-58FE-A14D-B69B-550A636B13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12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6283EFD0-50AB-1B41-80CE-C4FDF2849CB7}" type="datetime5">
              <a:rPr lang="en-GB"/>
              <a:pPr>
                <a:defRPr/>
              </a:pPr>
              <a:t>31-May-15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T.Wildish / Princeton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B6C242F-178A-654E-BD83-2B4C3E3A20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258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623F7C83-B486-6247-8F09-3C2235FCC5C8}" type="datetime5">
              <a:rPr lang="en-GB"/>
              <a:pPr>
                <a:defRPr/>
              </a:pPr>
              <a:t>31-May-15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T.Wildish / Princeton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FDFE02-AB3F-4D4A-9532-4B887E78E3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833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5702EF70-DB48-164F-8F71-0EFCAB7D55EF}" type="datetime5">
              <a:rPr lang="en-GB"/>
              <a:pPr>
                <a:defRPr/>
              </a:pPr>
              <a:t>31-May-15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T.Wildish / Princeton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4FEA02A-5329-4E4E-8F0C-CFF431DA86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39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accent2"/>
                </a:solidFill>
                <a:cs typeface="+mn-cs"/>
              </a:defRPr>
            </a:lvl1pPr>
          </a:lstStyle>
          <a:p>
            <a:pPr>
              <a:defRPr/>
            </a:pPr>
            <a:fld id="{D3D0FB38-51BD-5649-A537-A804FAEA50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09374CF-A7C3-A64A-BD4F-6DAC5F0C8202}" type="datetime5">
              <a:rPr lang="en-GB"/>
              <a:pPr eaLnBrk="1" hangingPunct="1"/>
              <a:t>31-May-15</a:t>
            </a:fld>
            <a:endParaRPr lang="en-US"/>
          </a:p>
        </p:txBody>
      </p:sp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T.Wildish / Princeton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3E0AE2-9D6F-A84F-8E79-1CBEC45BD57F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Bandwidth-sharing in </a:t>
            </a:r>
            <a:r>
              <a:rPr lang="en-US" dirty="0" smtClean="0"/>
              <a:t>LHCONE</a:t>
            </a:r>
            <a:endParaRPr lang="en-GB" dirty="0" smtClean="0">
              <a:cs typeface="+mj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an analysis of the problem</a:t>
            </a:r>
            <a:endParaRPr lang="en-GB" dirty="0" smtClean="0">
              <a:cs typeface="+mn-cs"/>
            </a:endParaRPr>
          </a:p>
        </p:txBody>
      </p:sp>
      <p:pic>
        <p:nvPicPr>
          <p:cNvPr id="307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152400"/>
            <a:ext cx="902017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975100" y="279400"/>
            <a:ext cx="16240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i="1" dirty="0">
                <a:solidFill>
                  <a:schemeClr val="accent2"/>
                </a:solidFill>
                <a:cs typeface="+mn-cs"/>
              </a:rPr>
              <a:t>Insert title here…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10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600200" y="5638800"/>
            <a:ext cx="6096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 flipV="1">
            <a:off x="1600200" y="914400"/>
            <a:ext cx="0" cy="47244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7010400" y="5638800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52289" y="2455052"/>
            <a:ext cx="1423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Unit price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3124200" y="2971800"/>
            <a:ext cx="15240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1295400" y="4114800"/>
            <a:ext cx="1828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304800" y="4724400"/>
            <a:ext cx="9906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609600" y="4572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57400" y="3962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3657600" y="2819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2</a:t>
            </a:r>
            <a:endParaRPr lang="en-US" sz="1800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5943600" y="13716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1</a:t>
            </a: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4648200" y="1524000"/>
            <a:ext cx="2590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1295400" y="4495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14400" y="3886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1219200" y="2667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19200" y="1219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1</a:t>
            </a:r>
            <a:endParaRPr lang="en-US" sz="1800" baseline="-25000" dirty="0"/>
          </a:p>
        </p:txBody>
      </p:sp>
      <p:cxnSp>
        <p:nvCxnSpPr>
          <p:cNvPr id="41" name="Straight Connector 40"/>
          <p:cNvCxnSpPr/>
          <p:nvPr/>
        </p:nvCxnSpPr>
        <p:spPr bwMode="auto">
          <a:xfrm flipV="1">
            <a:off x="7239000" y="1143000"/>
            <a:ext cx="0" cy="4495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Box 43"/>
          <p:cNvSpPr txBox="1"/>
          <p:nvPr/>
        </p:nvSpPr>
        <p:spPr>
          <a:xfrm>
            <a:off x="3382137" y="5867400"/>
            <a:ext cx="1496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llocation</a:t>
            </a:r>
            <a:endParaRPr lang="en-US" sz="2400" dirty="0"/>
          </a:p>
        </p:txBody>
      </p:sp>
      <p:cxnSp>
        <p:nvCxnSpPr>
          <p:cNvPr id="52" name="Straight Connector 51"/>
          <p:cNvCxnSpPr/>
          <p:nvPr/>
        </p:nvCxnSpPr>
        <p:spPr bwMode="auto">
          <a:xfrm flipV="1">
            <a:off x="4648200" y="1524000"/>
            <a:ext cx="0" cy="4114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Straight Connector 54"/>
          <p:cNvCxnSpPr/>
          <p:nvPr/>
        </p:nvCxnSpPr>
        <p:spPr bwMode="auto">
          <a:xfrm flipV="1">
            <a:off x="3124200" y="2971800"/>
            <a:ext cx="0" cy="1143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>
            <a:stCxn id="30" idx="1"/>
            <a:endCxn id="31" idx="3"/>
          </p:cNvCxnSpPr>
          <p:nvPr/>
        </p:nvCxnSpPr>
        <p:spPr bwMode="auto">
          <a:xfrm flipH="1" flipV="1">
            <a:off x="1291426" y="4070866"/>
            <a:ext cx="3974" cy="609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1600200" y="2209800"/>
            <a:ext cx="38862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5486400" y="2209800"/>
            <a:ext cx="0" cy="3429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34"/>
          <p:cNvSpPr txBox="1"/>
          <p:nvPr/>
        </p:nvSpPr>
        <p:spPr>
          <a:xfrm>
            <a:off x="5274895" y="5562600"/>
            <a:ext cx="34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i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236295" y="1981200"/>
            <a:ext cx="34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i</a:t>
            </a:r>
            <a:endParaRPr lang="en-US" sz="18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5867400" y="2895600"/>
            <a:ext cx="986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New bid</a:t>
            </a:r>
            <a:br>
              <a:rPr lang="en-US" sz="1800" dirty="0" smtClean="0">
                <a:solidFill>
                  <a:srgbClr val="3069A8"/>
                </a:solidFill>
              </a:rPr>
            </a:br>
            <a:r>
              <a:rPr lang="en-US" sz="1800" dirty="0" smtClean="0">
                <a:solidFill>
                  <a:srgbClr val="3069A8"/>
                </a:solidFill>
              </a:rPr>
              <a:t>( q</a:t>
            </a:r>
            <a:r>
              <a:rPr lang="en-US" sz="1800" baseline="-25000" dirty="0" smtClean="0">
                <a:solidFill>
                  <a:srgbClr val="3069A8"/>
                </a:solidFill>
              </a:rPr>
              <a:t>i</a:t>
            </a:r>
            <a:r>
              <a:rPr lang="en-US" sz="1800" dirty="0" smtClean="0">
                <a:solidFill>
                  <a:srgbClr val="3069A8"/>
                </a:solidFill>
              </a:rPr>
              <a:t>, p</a:t>
            </a:r>
            <a:r>
              <a:rPr lang="en-US" sz="1800" baseline="-25000" dirty="0" smtClean="0">
                <a:solidFill>
                  <a:srgbClr val="3069A8"/>
                </a:solidFill>
              </a:rPr>
              <a:t>i</a:t>
            </a:r>
            <a:r>
              <a:rPr lang="en-US" sz="1800" dirty="0" smtClean="0">
                <a:solidFill>
                  <a:srgbClr val="3069A8"/>
                </a:solidFill>
              </a:rPr>
              <a:t> )</a:t>
            </a:r>
          </a:p>
        </p:txBody>
      </p:sp>
      <p:cxnSp>
        <p:nvCxnSpPr>
          <p:cNvPr id="38" name="Straight Arrow Connector 37"/>
          <p:cNvCxnSpPr/>
          <p:nvPr/>
        </p:nvCxnSpPr>
        <p:spPr bwMode="auto">
          <a:xfrm flipH="1" flipV="1">
            <a:off x="5562600" y="2209800"/>
            <a:ext cx="685800" cy="685800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33959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11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600200" y="5638800"/>
            <a:ext cx="6096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 flipV="1">
            <a:off x="1600200" y="914400"/>
            <a:ext cx="0" cy="47244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7010400" y="5638800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52289" y="2455052"/>
            <a:ext cx="1423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Unit price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3124200" y="2971800"/>
            <a:ext cx="15240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1295400" y="4114800"/>
            <a:ext cx="1828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304800" y="4724400"/>
            <a:ext cx="9906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609600" y="4572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57400" y="3962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3657600" y="2819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2</a:t>
            </a:r>
            <a:endParaRPr lang="en-US" sz="1800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5943600" y="13716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1</a:t>
            </a: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4648200" y="1524000"/>
            <a:ext cx="2590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1295400" y="4495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14400" y="3886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1219200" y="2667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19200" y="1219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1</a:t>
            </a:r>
            <a:endParaRPr lang="en-US" sz="1800" baseline="-25000" dirty="0"/>
          </a:p>
        </p:txBody>
      </p:sp>
      <p:cxnSp>
        <p:nvCxnSpPr>
          <p:cNvPr id="41" name="Straight Connector 40"/>
          <p:cNvCxnSpPr/>
          <p:nvPr/>
        </p:nvCxnSpPr>
        <p:spPr bwMode="auto">
          <a:xfrm flipV="1">
            <a:off x="7239000" y="1143000"/>
            <a:ext cx="0" cy="4495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Box 43"/>
          <p:cNvSpPr txBox="1"/>
          <p:nvPr/>
        </p:nvSpPr>
        <p:spPr>
          <a:xfrm>
            <a:off x="3382137" y="5867400"/>
            <a:ext cx="1496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llocation</a:t>
            </a:r>
            <a:endParaRPr lang="en-US" sz="2400" dirty="0"/>
          </a:p>
        </p:txBody>
      </p:sp>
      <p:cxnSp>
        <p:nvCxnSpPr>
          <p:cNvPr id="55" name="Straight Connector 54"/>
          <p:cNvCxnSpPr/>
          <p:nvPr/>
        </p:nvCxnSpPr>
        <p:spPr bwMode="auto">
          <a:xfrm flipV="1">
            <a:off x="3124200" y="2971800"/>
            <a:ext cx="0" cy="1143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>
            <a:stCxn id="30" idx="1"/>
            <a:endCxn id="31" idx="3"/>
          </p:cNvCxnSpPr>
          <p:nvPr/>
        </p:nvCxnSpPr>
        <p:spPr bwMode="auto">
          <a:xfrm flipH="1" flipV="1">
            <a:off x="1291426" y="4070866"/>
            <a:ext cx="3974" cy="609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1600200" y="2209800"/>
            <a:ext cx="38862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5486400" y="2209800"/>
            <a:ext cx="0" cy="3429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4648200" y="1524000"/>
            <a:ext cx="0" cy="4114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34"/>
          <p:cNvSpPr txBox="1"/>
          <p:nvPr/>
        </p:nvSpPr>
        <p:spPr>
          <a:xfrm>
            <a:off x="5274895" y="5562600"/>
            <a:ext cx="34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i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236295" y="1981200"/>
            <a:ext cx="34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i</a:t>
            </a:r>
            <a:endParaRPr lang="en-US" sz="18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5867400" y="2895600"/>
            <a:ext cx="986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New bid</a:t>
            </a:r>
            <a:br>
              <a:rPr lang="en-US" sz="1800" dirty="0" smtClean="0">
                <a:solidFill>
                  <a:srgbClr val="3069A8"/>
                </a:solidFill>
              </a:rPr>
            </a:br>
            <a:r>
              <a:rPr lang="en-US" sz="1800" dirty="0" smtClean="0">
                <a:solidFill>
                  <a:srgbClr val="3069A8"/>
                </a:solidFill>
              </a:rPr>
              <a:t>( q</a:t>
            </a:r>
            <a:r>
              <a:rPr lang="en-US" sz="1800" baseline="-25000" dirty="0" smtClean="0">
                <a:solidFill>
                  <a:srgbClr val="3069A8"/>
                </a:solidFill>
              </a:rPr>
              <a:t>i</a:t>
            </a:r>
            <a:r>
              <a:rPr lang="en-US" sz="1800" dirty="0" smtClean="0">
                <a:solidFill>
                  <a:srgbClr val="3069A8"/>
                </a:solidFill>
              </a:rPr>
              <a:t>, p</a:t>
            </a:r>
            <a:r>
              <a:rPr lang="en-US" sz="1800" baseline="-25000" dirty="0" smtClean="0">
                <a:solidFill>
                  <a:srgbClr val="3069A8"/>
                </a:solidFill>
              </a:rPr>
              <a:t>i</a:t>
            </a:r>
            <a:r>
              <a:rPr lang="en-US" sz="1800" dirty="0" smtClean="0">
                <a:solidFill>
                  <a:srgbClr val="3069A8"/>
                </a:solidFill>
              </a:rPr>
              <a:t> )</a:t>
            </a:r>
          </a:p>
        </p:txBody>
      </p:sp>
      <p:cxnSp>
        <p:nvCxnSpPr>
          <p:cNvPr id="38" name="Straight Arrow Connector 37"/>
          <p:cNvCxnSpPr/>
          <p:nvPr/>
        </p:nvCxnSpPr>
        <p:spPr bwMode="auto">
          <a:xfrm flipH="1" flipV="1">
            <a:off x="5562600" y="2209800"/>
            <a:ext cx="685800" cy="685800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TextBox 38"/>
          <p:cNvSpPr txBox="1"/>
          <p:nvPr/>
        </p:nvSpPr>
        <p:spPr>
          <a:xfrm>
            <a:off x="1651797" y="762000"/>
            <a:ext cx="2896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How much does bidder </a:t>
            </a:r>
            <a:r>
              <a:rPr lang="en-US" sz="1800" dirty="0" err="1" smtClean="0">
                <a:solidFill>
                  <a:srgbClr val="3069A8"/>
                </a:solidFill>
              </a:rPr>
              <a:t>i</a:t>
            </a:r>
            <a:r>
              <a:rPr lang="en-US" sz="1800" dirty="0" smtClean="0">
                <a:solidFill>
                  <a:srgbClr val="3069A8"/>
                </a:solidFill>
              </a:rPr>
              <a:t> get?</a:t>
            </a:r>
          </a:p>
        </p:txBody>
      </p:sp>
    </p:spTree>
    <p:extLst>
      <p:ext uri="{BB962C8B-B14F-4D97-AF65-F5344CB8AC3E}">
        <p14:creationId xmlns:p14="http://schemas.microsoft.com/office/powerpoint/2010/main" val="1810135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12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600200" y="5638800"/>
            <a:ext cx="6096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 flipV="1">
            <a:off x="1600200" y="914400"/>
            <a:ext cx="0" cy="47244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7010400" y="5638800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52289" y="2455052"/>
            <a:ext cx="1423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Unit price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3124200" y="2971800"/>
            <a:ext cx="15240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1295400" y="4114800"/>
            <a:ext cx="1828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304800" y="4724400"/>
            <a:ext cx="9906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609600" y="4572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57400" y="3962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3657600" y="2819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2</a:t>
            </a:r>
            <a:endParaRPr lang="en-US" sz="1800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5943600" y="13716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1</a:t>
            </a: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4648200" y="1524000"/>
            <a:ext cx="2590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1295400" y="4495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14400" y="3886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1219200" y="2667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19200" y="1219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1</a:t>
            </a:r>
            <a:endParaRPr lang="en-US" sz="1800" baseline="-25000" dirty="0"/>
          </a:p>
        </p:txBody>
      </p:sp>
      <p:cxnSp>
        <p:nvCxnSpPr>
          <p:cNvPr id="41" name="Straight Connector 40"/>
          <p:cNvCxnSpPr/>
          <p:nvPr/>
        </p:nvCxnSpPr>
        <p:spPr bwMode="auto">
          <a:xfrm flipV="1">
            <a:off x="7239000" y="1143000"/>
            <a:ext cx="0" cy="4495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Box 43"/>
          <p:cNvSpPr txBox="1"/>
          <p:nvPr/>
        </p:nvSpPr>
        <p:spPr>
          <a:xfrm>
            <a:off x="3382137" y="5867400"/>
            <a:ext cx="1496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llocation</a:t>
            </a:r>
            <a:endParaRPr lang="en-US" sz="2400" dirty="0"/>
          </a:p>
        </p:txBody>
      </p:sp>
      <p:cxnSp>
        <p:nvCxnSpPr>
          <p:cNvPr id="55" name="Straight Connector 54"/>
          <p:cNvCxnSpPr/>
          <p:nvPr/>
        </p:nvCxnSpPr>
        <p:spPr bwMode="auto">
          <a:xfrm flipV="1">
            <a:off x="3124200" y="2971800"/>
            <a:ext cx="0" cy="1143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>
            <a:stCxn id="30" idx="1"/>
            <a:endCxn id="31" idx="3"/>
          </p:cNvCxnSpPr>
          <p:nvPr/>
        </p:nvCxnSpPr>
        <p:spPr bwMode="auto">
          <a:xfrm flipH="1" flipV="1">
            <a:off x="1291426" y="4070866"/>
            <a:ext cx="3974" cy="609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1600200" y="2209800"/>
            <a:ext cx="38862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5486400" y="2209800"/>
            <a:ext cx="0" cy="3429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4648200" y="1524000"/>
            <a:ext cx="0" cy="4114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34"/>
          <p:cNvSpPr txBox="1"/>
          <p:nvPr/>
        </p:nvSpPr>
        <p:spPr>
          <a:xfrm>
            <a:off x="5274895" y="5562600"/>
            <a:ext cx="34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i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236295" y="1981200"/>
            <a:ext cx="34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i</a:t>
            </a:r>
            <a:endParaRPr lang="en-US" sz="18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3048000" y="1524000"/>
            <a:ext cx="329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a</a:t>
            </a:r>
            <a:r>
              <a:rPr lang="en-US" sz="1800" baseline="-25000" dirty="0" err="1" smtClean="0"/>
              <a:t>i</a:t>
            </a:r>
            <a:endParaRPr lang="en-US" sz="1800" baseline="-25000" dirty="0"/>
          </a:p>
        </p:txBody>
      </p:sp>
      <p:cxnSp>
        <p:nvCxnSpPr>
          <p:cNvPr id="38" name="Straight Connector 37"/>
          <p:cNvCxnSpPr/>
          <p:nvPr/>
        </p:nvCxnSpPr>
        <p:spPr bwMode="auto">
          <a:xfrm>
            <a:off x="1600200" y="1905000"/>
            <a:ext cx="3048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TextBox 38"/>
          <p:cNvSpPr txBox="1"/>
          <p:nvPr/>
        </p:nvSpPr>
        <p:spPr>
          <a:xfrm>
            <a:off x="1651797" y="762000"/>
            <a:ext cx="2896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How much does bidder </a:t>
            </a:r>
            <a:r>
              <a:rPr lang="en-US" sz="1800" dirty="0" err="1" smtClean="0">
                <a:solidFill>
                  <a:srgbClr val="3069A8"/>
                </a:solidFill>
              </a:rPr>
              <a:t>i</a:t>
            </a:r>
            <a:r>
              <a:rPr lang="en-US" sz="1800" dirty="0" smtClean="0">
                <a:solidFill>
                  <a:srgbClr val="3069A8"/>
                </a:solidFill>
              </a:rPr>
              <a:t> get?</a:t>
            </a:r>
          </a:p>
        </p:txBody>
      </p:sp>
      <p:cxnSp>
        <p:nvCxnSpPr>
          <p:cNvPr id="40" name="Straight Arrow Connector 39"/>
          <p:cNvCxnSpPr/>
          <p:nvPr/>
        </p:nvCxnSpPr>
        <p:spPr bwMode="auto">
          <a:xfrm>
            <a:off x="3200400" y="1143000"/>
            <a:ext cx="24270" cy="545068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92306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13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600200" y="5638800"/>
            <a:ext cx="6096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 flipV="1">
            <a:off x="1600200" y="914400"/>
            <a:ext cx="0" cy="47244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7010400" y="5638800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52289" y="2455052"/>
            <a:ext cx="1423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Unit price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3124200" y="2971800"/>
            <a:ext cx="15240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1295400" y="4114800"/>
            <a:ext cx="1828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304800" y="4724400"/>
            <a:ext cx="9906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609600" y="4572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57400" y="3962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3657600" y="2819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2</a:t>
            </a:r>
            <a:endParaRPr lang="en-US" sz="1800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5943600" y="13716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1</a:t>
            </a: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4648200" y="1524000"/>
            <a:ext cx="2590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1295400" y="4495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14400" y="3886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1219200" y="2667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19200" y="1219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1</a:t>
            </a:r>
            <a:endParaRPr lang="en-US" sz="1800" baseline="-25000" dirty="0"/>
          </a:p>
        </p:txBody>
      </p:sp>
      <p:cxnSp>
        <p:nvCxnSpPr>
          <p:cNvPr id="41" name="Straight Connector 40"/>
          <p:cNvCxnSpPr/>
          <p:nvPr/>
        </p:nvCxnSpPr>
        <p:spPr bwMode="auto">
          <a:xfrm flipV="1">
            <a:off x="7239000" y="1143000"/>
            <a:ext cx="0" cy="4495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Box 43"/>
          <p:cNvSpPr txBox="1"/>
          <p:nvPr/>
        </p:nvSpPr>
        <p:spPr>
          <a:xfrm>
            <a:off x="3382137" y="5867400"/>
            <a:ext cx="1496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llocation</a:t>
            </a:r>
            <a:endParaRPr lang="en-US" sz="2400" dirty="0"/>
          </a:p>
        </p:txBody>
      </p:sp>
      <p:cxnSp>
        <p:nvCxnSpPr>
          <p:cNvPr id="55" name="Straight Connector 54"/>
          <p:cNvCxnSpPr/>
          <p:nvPr/>
        </p:nvCxnSpPr>
        <p:spPr bwMode="auto">
          <a:xfrm flipV="1">
            <a:off x="3124200" y="2971800"/>
            <a:ext cx="0" cy="1143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>
            <a:stCxn id="30" idx="1"/>
            <a:endCxn id="31" idx="3"/>
          </p:cNvCxnSpPr>
          <p:nvPr/>
        </p:nvCxnSpPr>
        <p:spPr bwMode="auto">
          <a:xfrm flipH="1" flipV="1">
            <a:off x="1291426" y="4070866"/>
            <a:ext cx="3974" cy="609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1600200" y="2209800"/>
            <a:ext cx="38862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5486400" y="2209800"/>
            <a:ext cx="0" cy="3429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4648200" y="1524000"/>
            <a:ext cx="0" cy="4114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34"/>
          <p:cNvSpPr txBox="1"/>
          <p:nvPr/>
        </p:nvSpPr>
        <p:spPr>
          <a:xfrm>
            <a:off x="5274895" y="5562600"/>
            <a:ext cx="34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i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236295" y="1981200"/>
            <a:ext cx="34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i</a:t>
            </a:r>
            <a:endParaRPr lang="en-US" sz="18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3048000" y="1524000"/>
            <a:ext cx="329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a</a:t>
            </a:r>
            <a:r>
              <a:rPr lang="en-US" sz="1800" baseline="-25000" dirty="0" err="1" smtClean="0"/>
              <a:t>i</a:t>
            </a:r>
            <a:endParaRPr lang="en-US" sz="1800" baseline="-25000" dirty="0"/>
          </a:p>
        </p:txBody>
      </p:sp>
      <p:cxnSp>
        <p:nvCxnSpPr>
          <p:cNvPr id="38" name="Straight Connector 37"/>
          <p:cNvCxnSpPr/>
          <p:nvPr/>
        </p:nvCxnSpPr>
        <p:spPr bwMode="auto">
          <a:xfrm>
            <a:off x="1600200" y="1905000"/>
            <a:ext cx="3048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TextBox 38"/>
          <p:cNvSpPr txBox="1"/>
          <p:nvPr/>
        </p:nvSpPr>
        <p:spPr>
          <a:xfrm>
            <a:off x="1651797" y="762000"/>
            <a:ext cx="2896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How much does bidder </a:t>
            </a:r>
            <a:r>
              <a:rPr lang="en-US" sz="1800" dirty="0" err="1" smtClean="0">
                <a:solidFill>
                  <a:srgbClr val="3069A8"/>
                </a:solidFill>
              </a:rPr>
              <a:t>i</a:t>
            </a:r>
            <a:r>
              <a:rPr lang="en-US" sz="1800" dirty="0" smtClean="0">
                <a:solidFill>
                  <a:srgbClr val="3069A8"/>
                </a:solidFill>
              </a:rPr>
              <a:t> get?</a:t>
            </a:r>
          </a:p>
        </p:txBody>
      </p:sp>
      <p:cxnSp>
        <p:nvCxnSpPr>
          <p:cNvPr id="40" name="Straight Arrow Connector 39"/>
          <p:cNvCxnSpPr/>
          <p:nvPr/>
        </p:nvCxnSpPr>
        <p:spPr bwMode="auto">
          <a:xfrm>
            <a:off x="3200400" y="1143000"/>
            <a:ext cx="24270" cy="545068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TextBox 41"/>
          <p:cNvSpPr txBox="1"/>
          <p:nvPr/>
        </p:nvSpPr>
        <p:spPr>
          <a:xfrm>
            <a:off x="1702355" y="2438400"/>
            <a:ext cx="2947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How much does bidder </a:t>
            </a:r>
            <a:r>
              <a:rPr lang="en-US" sz="1800" dirty="0" err="1" smtClean="0">
                <a:solidFill>
                  <a:srgbClr val="3069A8"/>
                </a:solidFill>
              </a:rPr>
              <a:t>i</a:t>
            </a:r>
            <a:r>
              <a:rPr lang="en-US" sz="1800" dirty="0" smtClean="0">
                <a:solidFill>
                  <a:srgbClr val="3069A8"/>
                </a:solidFill>
              </a:rPr>
              <a:t> pay?</a:t>
            </a:r>
          </a:p>
        </p:txBody>
      </p:sp>
    </p:spTree>
    <p:extLst>
      <p:ext uri="{BB962C8B-B14F-4D97-AF65-F5344CB8AC3E}">
        <p14:creationId xmlns:p14="http://schemas.microsoft.com/office/powerpoint/2010/main" val="2116329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14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600200" y="5638800"/>
            <a:ext cx="6096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 flipV="1">
            <a:off x="1600200" y="914400"/>
            <a:ext cx="0" cy="47244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7010400" y="5638800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52289" y="2455052"/>
            <a:ext cx="1423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Unit price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3124200" y="2971800"/>
            <a:ext cx="15240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1295400" y="4114800"/>
            <a:ext cx="1828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304800" y="4724400"/>
            <a:ext cx="9906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609600" y="4572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57400" y="3962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3657600" y="2819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2</a:t>
            </a:r>
            <a:endParaRPr lang="en-US" sz="1800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5943600" y="13716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1</a:t>
            </a: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4648200" y="1524000"/>
            <a:ext cx="2590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1295400" y="4495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14400" y="3886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1219200" y="2667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19200" y="1219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1</a:t>
            </a:r>
            <a:endParaRPr lang="en-US" sz="1800" baseline="-25000" dirty="0"/>
          </a:p>
        </p:txBody>
      </p:sp>
      <p:cxnSp>
        <p:nvCxnSpPr>
          <p:cNvPr id="41" name="Straight Connector 40"/>
          <p:cNvCxnSpPr/>
          <p:nvPr/>
        </p:nvCxnSpPr>
        <p:spPr bwMode="auto">
          <a:xfrm flipV="1">
            <a:off x="7239000" y="1143000"/>
            <a:ext cx="0" cy="4495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Box 43"/>
          <p:cNvSpPr txBox="1"/>
          <p:nvPr/>
        </p:nvSpPr>
        <p:spPr>
          <a:xfrm>
            <a:off x="3382137" y="5867400"/>
            <a:ext cx="1496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llocation</a:t>
            </a:r>
            <a:endParaRPr lang="en-US" sz="2400" dirty="0"/>
          </a:p>
        </p:txBody>
      </p:sp>
      <p:cxnSp>
        <p:nvCxnSpPr>
          <p:cNvPr id="55" name="Straight Connector 54"/>
          <p:cNvCxnSpPr/>
          <p:nvPr/>
        </p:nvCxnSpPr>
        <p:spPr bwMode="auto">
          <a:xfrm flipV="1">
            <a:off x="3124200" y="2971800"/>
            <a:ext cx="0" cy="1143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>
            <a:stCxn id="30" idx="1"/>
            <a:endCxn id="31" idx="3"/>
          </p:cNvCxnSpPr>
          <p:nvPr/>
        </p:nvCxnSpPr>
        <p:spPr bwMode="auto">
          <a:xfrm flipH="1" flipV="1">
            <a:off x="1291426" y="4070866"/>
            <a:ext cx="3974" cy="609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1600200" y="2209800"/>
            <a:ext cx="38862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5486400" y="2209800"/>
            <a:ext cx="0" cy="3429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4648200" y="1524000"/>
            <a:ext cx="0" cy="4114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34"/>
          <p:cNvSpPr txBox="1"/>
          <p:nvPr/>
        </p:nvSpPr>
        <p:spPr>
          <a:xfrm>
            <a:off x="5274895" y="5562600"/>
            <a:ext cx="34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i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236295" y="1981200"/>
            <a:ext cx="34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i</a:t>
            </a:r>
            <a:endParaRPr lang="en-US" sz="18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3048000" y="1524000"/>
            <a:ext cx="329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a</a:t>
            </a:r>
            <a:r>
              <a:rPr lang="en-US" sz="1800" baseline="-25000" dirty="0" err="1" smtClean="0"/>
              <a:t>i</a:t>
            </a:r>
            <a:endParaRPr lang="en-US" sz="1800" baseline="-25000" dirty="0"/>
          </a:p>
        </p:txBody>
      </p:sp>
      <p:cxnSp>
        <p:nvCxnSpPr>
          <p:cNvPr id="38" name="Straight Connector 37"/>
          <p:cNvCxnSpPr/>
          <p:nvPr/>
        </p:nvCxnSpPr>
        <p:spPr bwMode="auto">
          <a:xfrm>
            <a:off x="1600200" y="1905000"/>
            <a:ext cx="3048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Rectangle 38"/>
          <p:cNvSpPr/>
          <p:nvPr/>
        </p:nvSpPr>
        <p:spPr bwMode="auto">
          <a:xfrm>
            <a:off x="1600200" y="4114800"/>
            <a:ext cx="1524000" cy="1524000"/>
          </a:xfrm>
          <a:prstGeom prst="rect">
            <a:avLst/>
          </a:prstGeom>
          <a:solidFill>
            <a:srgbClr val="3069A8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3124200" y="2971800"/>
            <a:ext cx="1524000" cy="2667000"/>
          </a:xfrm>
          <a:prstGeom prst="rect">
            <a:avLst/>
          </a:prstGeom>
          <a:solidFill>
            <a:srgbClr val="3069A8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51797" y="763200"/>
            <a:ext cx="2896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How much does bidder </a:t>
            </a:r>
            <a:r>
              <a:rPr lang="en-US" sz="1800" dirty="0" err="1" smtClean="0">
                <a:solidFill>
                  <a:srgbClr val="3069A8"/>
                </a:solidFill>
              </a:rPr>
              <a:t>i</a:t>
            </a:r>
            <a:r>
              <a:rPr lang="en-US" sz="1800" dirty="0" smtClean="0">
                <a:solidFill>
                  <a:srgbClr val="3069A8"/>
                </a:solidFill>
              </a:rPr>
              <a:t> get?</a:t>
            </a:r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3200400" y="1144800"/>
            <a:ext cx="24270" cy="545068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TextBox 45"/>
          <p:cNvSpPr txBox="1"/>
          <p:nvPr/>
        </p:nvSpPr>
        <p:spPr>
          <a:xfrm>
            <a:off x="1702356" y="2438400"/>
            <a:ext cx="2947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How much does bidder </a:t>
            </a:r>
            <a:r>
              <a:rPr lang="en-US" sz="1800" dirty="0" err="1" smtClean="0">
                <a:solidFill>
                  <a:srgbClr val="3069A8"/>
                </a:solidFill>
              </a:rPr>
              <a:t>i</a:t>
            </a:r>
            <a:r>
              <a:rPr lang="en-US" sz="1800" dirty="0" smtClean="0">
                <a:solidFill>
                  <a:srgbClr val="3069A8"/>
                </a:solidFill>
              </a:rPr>
              <a:t> pay?</a:t>
            </a:r>
          </a:p>
        </p:txBody>
      </p:sp>
      <p:cxnSp>
        <p:nvCxnSpPr>
          <p:cNvPr id="47" name="Straight Arrow Connector 46"/>
          <p:cNvCxnSpPr/>
          <p:nvPr/>
        </p:nvCxnSpPr>
        <p:spPr bwMode="auto">
          <a:xfrm>
            <a:off x="2590800" y="2819400"/>
            <a:ext cx="457200" cy="838200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Rectangle 41"/>
          <p:cNvSpPr/>
          <p:nvPr/>
        </p:nvSpPr>
        <p:spPr bwMode="auto">
          <a:xfrm>
            <a:off x="2057400" y="6019800"/>
            <a:ext cx="533400" cy="381000"/>
          </a:xfrm>
          <a:prstGeom prst="rect">
            <a:avLst/>
          </a:prstGeom>
          <a:solidFill>
            <a:srgbClr val="3069A8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0" y="601980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c</a:t>
            </a:r>
            <a:r>
              <a:rPr lang="en-US" sz="1800" baseline="-25000" dirty="0" smtClean="0"/>
              <a:t>i</a:t>
            </a:r>
            <a:r>
              <a:rPr lang="en-US" sz="1800" dirty="0" smtClean="0"/>
              <a:t> =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29285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15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600200" y="5638800"/>
            <a:ext cx="6096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 flipV="1">
            <a:off x="1600200" y="914400"/>
            <a:ext cx="0" cy="47244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7010400" y="5638800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52289" y="2455052"/>
            <a:ext cx="1423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Unit price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3124200" y="2971800"/>
            <a:ext cx="15240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1295400" y="4114800"/>
            <a:ext cx="1828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304800" y="4724400"/>
            <a:ext cx="9906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609600" y="4572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57400" y="3962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3657600" y="2819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2</a:t>
            </a:r>
            <a:endParaRPr lang="en-US" sz="1800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5943600" y="13716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1</a:t>
            </a: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4648200" y="1524000"/>
            <a:ext cx="2590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1295400" y="4495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14400" y="3886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1219200" y="2667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19200" y="1219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1</a:t>
            </a:r>
            <a:endParaRPr lang="en-US" sz="1800" baseline="-25000" dirty="0"/>
          </a:p>
        </p:txBody>
      </p:sp>
      <p:cxnSp>
        <p:nvCxnSpPr>
          <p:cNvPr id="41" name="Straight Connector 40"/>
          <p:cNvCxnSpPr/>
          <p:nvPr/>
        </p:nvCxnSpPr>
        <p:spPr bwMode="auto">
          <a:xfrm flipV="1">
            <a:off x="7239000" y="1143000"/>
            <a:ext cx="0" cy="4495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Box 43"/>
          <p:cNvSpPr txBox="1"/>
          <p:nvPr/>
        </p:nvSpPr>
        <p:spPr>
          <a:xfrm>
            <a:off x="3382137" y="5867400"/>
            <a:ext cx="1496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llocation</a:t>
            </a:r>
            <a:endParaRPr lang="en-US" sz="2400" dirty="0"/>
          </a:p>
        </p:txBody>
      </p:sp>
      <p:cxnSp>
        <p:nvCxnSpPr>
          <p:cNvPr id="52" name="Straight Connector 51"/>
          <p:cNvCxnSpPr/>
          <p:nvPr/>
        </p:nvCxnSpPr>
        <p:spPr bwMode="auto">
          <a:xfrm flipV="1">
            <a:off x="4648200" y="1524000"/>
            <a:ext cx="0" cy="1447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Straight Connector 54"/>
          <p:cNvCxnSpPr/>
          <p:nvPr/>
        </p:nvCxnSpPr>
        <p:spPr bwMode="auto">
          <a:xfrm flipV="1">
            <a:off x="3124200" y="2971800"/>
            <a:ext cx="0" cy="1143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>
            <a:stCxn id="30" idx="1"/>
            <a:endCxn id="31" idx="3"/>
          </p:cNvCxnSpPr>
          <p:nvPr/>
        </p:nvCxnSpPr>
        <p:spPr bwMode="auto">
          <a:xfrm flipH="1" flipV="1">
            <a:off x="1291426" y="4070866"/>
            <a:ext cx="3974" cy="609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1600200" y="2209800"/>
            <a:ext cx="38862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5486400" y="2209800"/>
            <a:ext cx="0" cy="3429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4648200" y="2209800"/>
            <a:ext cx="0" cy="3429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34"/>
          <p:cNvSpPr txBox="1"/>
          <p:nvPr/>
        </p:nvSpPr>
        <p:spPr>
          <a:xfrm>
            <a:off x="5274895" y="5562600"/>
            <a:ext cx="34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i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236295" y="1981200"/>
            <a:ext cx="34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i</a:t>
            </a:r>
            <a:endParaRPr lang="en-US" sz="1800" baseline="-25000" dirty="0"/>
          </a:p>
        </p:txBody>
      </p:sp>
      <p:sp>
        <p:nvSpPr>
          <p:cNvPr id="39" name="Rectangle 38"/>
          <p:cNvSpPr/>
          <p:nvPr/>
        </p:nvSpPr>
        <p:spPr bwMode="auto">
          <a:xfrm>
            <a:off x="1600200" y="4114800"/>
            <a:ext cx="1524000" cy="1524000"/>
          </a:xfrm>
          <a:prstGeom prst="rect">
            <a:avLst/>
          </a:prstGeom>
          <a:solidFill>
            <a:srgbClr val="3069A8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3124200" y="2971800"/>
            <a:ext cx="1524000" cy="2667000"/>
          </a:xfrm>
          <a:prstGeom prst="rect">
            <a:avLst/>
          </a:prstGeom>
          <a:solidFill>
            <a:srgbClr val="3069A8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42" name="Freeform 41"/>
          <p:cNvSpPr/>
          <p:nvPr/>
        </p:nvSpPr>
        <p:spPr>
          <a:xfrm>
            <a:off x="2514600" y="304800"/>
            <a:ext cx="5593033" cy="2357367"/>
          </a:xfrm>
          <a:custGeom>
            <a:avLst/>
            <a:gdLst>
              <a:gd name="connsiteX0" fmla="*/ 0 w 815311"/>
              <a:gd name="connsiteY0" fmla="*/ 0 h 769293"/>
              <a:gd name="connsiteX1" fmla="*/ 806016 w 815311"/>
              <a:gd name="connsiteY1" fmla="*/ 769293 h 769293"/>
              <a:gd name="connsiteX0" fmla="*/ 0 w 815603"/>
              <a:gd name="connsiteY0" fmla="*/ 0 h 769293"/>
              <a:gd name="connsiteX1" fmla="*/ 547498 w 815603"/>
              <a:gd name="connsiteY1" fmla="*/ 398880 h 769293"/>
              <a:gd name="connsiteX2" fmla="*/ 806016 w 815603"/>
              <a:gd name="connsiteY2" fmla="*/ 769293 h 769293"/>
              <a:gd name="connsiteX0" fmla="*/ 0 w 819016"/>
              <a:gd name="connsiteY0" fmla="*/ 0 h 769293"/>
              <a:gd name="connsiteX1" fmla="*/ 547498 w 819016"/>
              <a:gd name="connsiteY1" fmla="*/ 398880 h 769293"/>
              <a:gd name="connsiteX2" fmla="*/ 806016 w 819016"/>
              <a:gd name="connsiteY2" fmla="*/ 769293 h 769293"/>
              <a:gd name="connsiteX0" fmla="*/ 0 w 819016"/>
              <a:gd name="connsiteY0" fmla="*/ 0 h 769293"/>
              <a:gd name="connsiteX1" fmla="*/ 547498 w 819016"/>
              <a:gd name="connsiteY1" fmla="*/ 398880 h 769293"/>
              <a:gd name="connsiteX2" fmla="*/ 806016 w 819016"/>
              <a:gd name="connsiteY2" fmla="*/ 769293 h 769293"/>
              <a:gd name="connsiteX0" fmla="*/ 0 w 815711"/>
              <a:gd name="connsiteY0" fmla="*/ 0 h 769293"/>
              <a:gd name="connsiteX1" fmla="*/ 423128 w 815711"/>
              <a:gd name="connsiteY1" fmla="*/ 372080 h 769293"/>
              <a:gd name="connsiteX2" fmla="*/ 806016 w 815711"/>
              <a:gd name="connsiteY2" fmla="*/ 769293 h 769293"/>
              <a:gd name="connsiteX0" fmla="*/ 0 w 828063"/>
              <a:gd name="connsiteY0" fmla="*/ 0 h 629935"/>
              <a:gd name="connsiteX1" fmla="*/ 423128 w 828063"/>
              <a:gd name="connsiteY1" fmla="*/ 372080 h 629935"/>
              <a:gd name="connsiteX2" fmla="*/ 818611 w 828063"/>
              <a:gd name="connsiteY2" fmla="*/ 629935 h 629935"/>
              <a:gd name="connsiteX0" fmla="*/ 0 w 818611"/>
              <a:gd name="connsiteY0" fmla="*/ 0 h 629935"/>
              <a:gd name="connsiteX1" fmla="*/ 423128 w 818611"/>
              <a:gd name="connsiteY1" fmla="*/ 372080 h 629935"/>
              <a:gd name="connsiteX2" fmla="*/ 818611 w 818611"/>
              <a:gd name="connsiteY2" fmla="*/ 629935 h 629935"/>
              <a:gd name="connsiteX0" fmla="*/ 0 w 818611"/>
              <a:gd name="connsiteY0" fmla="*/ 0 h 629935"/>
              <a:gd name="connsiteX1" fmla="*/ 423128 w 818611"/>
              <a:gd name="connsiteY1" fmla="*/ 372080 h 629935"/>
              <a:gd name="connsiteX2" fmla="*/ 818611 w 818611"/>
              <a:gd name="connsiteY2" fmla="*/ 629935 h 629935"/>
              <a:gd name="connsiteX0" fmla="*/ 0 w 725727"/>
              <a:gd name="connsiteY0" fmla="*/ 0 h 632615"/>
              <a:gd name="connsiteX1" fmla="*/ 330244 w 725727"/>
              <a:gd name="connsiteY1" fmla="*/ 374760 h 632615"/>
              <a:gd name="connsiteX2" fmla="*/ 725727 w 725727"/>
              <a:gd name="connsiteY2" fmla="*/ 632615 h 632615"/>
              <a:gd name="connsiteX0" fmla="*/ 0 w 725727"/>
              <a:gd name="connsiteY0" fmla="*/ 0 h 632615"/>
              <a:gd name="connsiteX1" fmla="*/ 330244 w 725727"/>
              <a:gd name="connsiteY1" fmla="*/ 374760 h 632615"/>
              <a:gd name="connsiteX2" fmla="*/ 725727 w 725727"/>
              <a:gd name="connsiteY2" fmla="*/ 632615 h 632615"/>
              <a:gd name="connsiteX0" fmla="*/ 0 w 725727"/>
              <a:gd name="connsiteY0" fmla="*/ 0 h 632615"/>
              <a:gd name="connsiteX1" fmla="*/ 330244 w 725727"/>
              <a:gd name="connsiteY1" fmla="*/ 374760 h 632615"/>
              <a:gd name="connsiteX2" fmla="*/ 725727 w 725727"/>
              <a:gd name="connsiteY2" fmla="*/ 632615 h 632615"/>
              <a:gd name="connsiteX0" fmla="*/ 0 w 721004"/>
              <a:gd name="connsiteY0" fmla="*/ 0 h 517376"/>
              <a:gd name="connsiteX1" fmla="*/ 330244 w 721004"/>
              <a:gd name="connsiteY1" fmla="*/ 374760 h 517376"/>
              <a:gd name="connsiteX2" fmla="*/ 721004 w 721004"/>
              <a:gd name="connsiteY2" fmla="*/ 517376 h 517376"/>
              <a:gd name="connsiteX0" fmla="*/ 0 w 721004"/>
              <a:gd name="connsiteY0" fmla="*/ 0 h 517376"/>
              <a:gd name="connsiteX1" fmla="*/ 330244 w 721004"/>
              <a:gd name="connsiteY1" fmla="*/ 374760 h 517376"/>
              <a:gd name="connsiteX2" fmla="*/ 721004 w 721004"/>
              <a:gd name="connsiteY2" fmla="*/ 517376 h 517376"/>
              <a:gd name="connsiteX0" fmla="*/ 0 w 721004"/>
              <a:gd name="connsiteY0" fmla="*/ 0 h 517376"/>
              <a:gd name="connsiteX1" fmla="*/ 330244 w 721004"/>
              <a:gd name="connsiteY1" fmla="*/ 374760 h 517376"/>
              <a:gd name="connsiteX2" fmla="*/ 721004 w 721004"/>
              <a:gd name="connsiteY2" fmla="*/ 517376 h 517376"/>
              <a:gd name="connsiteX0" fmla="*/ 0 w 721004"/>
              <a:gd name="connsiteY0" fmla="*/ 0 h 517376"/>
              <a:gd name="connsiteX1" fmla="*/ 323947 w 721004"/>
              <a:gd name="connsiteY1" fmla="*/ 396200 h 517376"/>
              <a:gd name="connsiteX2" fmla="*/ 721004 w 721004"/>
              <a:gd name="connsiteY2" fmla="*/ 517376 h 517376"/>
              <a:gd name="connsiteX0" fmla="*/ 0 w 721004"/>
              <a:gd name="connsiteY0" fmla="*/ 0 h 517376"/>
              <a:gd name="connsiteX1" fmla="*/ 323947 w 721004"/>
              <a:gd name="connsiteY1" fmla="*/ 396200 h 517376"/>
              <a:gd name="connsiteX2" fmla="*/ 721004 w 721004"/>
              <a:gd name="connsiteY2" fmla="*/ 517376 h 517376"/>
              <a:gd name="connsiteX0" fmla="*/ 0 w 721004"/>
              <a:gd name="connsiteY0" fmla="*/ 0 h 517376"/>
              <a:gd name="connsiteX1" fmla="*/ 323947 w 721004"/>
              <a:gd name="connsiteY1" fmla="*/ 396200 h 517376"/>
              <a:gd name="connsiteX2" fmla="*/ 721004 w 721004"/>
              <a:gd name="connsiteY2" fmla="*/ 517376 h 517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1004" h="517376">
                <a:moveTo>
                  <a:pt x="0" y="0"/>
                </a:moveTo>
                <a:cubicBezTo>
                  <a:pt x="143141" y="202639"/>
                  <a:pt x="146172" y="241800"/>
                  <a:pt x="323947" y="396200"/>
                </a:cubicBezTo>
                <a:cubicBezTo>
                  <a:pt x="401766" y="441953"/>
                  <a:pt x="573684" y="495312"/>
                  <a:pt x="721004" y="517376"/>
                </a:cubicBezTo>
              </a:path>
            </a:pathLst>
          </a:custGeom>
          <a:ln w="25400">
            <a:solidFill>
              <a:srgbClr val="FF66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773149" y="381000"/>
            <a:ext cx="2463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Bidder i’s ‘utility curve’</a:t>
            </a:r>
          </a:p>
        </p:txBody>
      </p:sp>
      <p:cxnSp>
        <p:nvCxnSpPr>
          <p:cNvPr id="49" name="Straight Arrow Connector 48"/>
          <p:cNvCxnSpPr/>
          <p:nvPr/>
        </p:nvCxnSpPr>
        <p:spPr bwMode="auto">
          <a:xfrm flipH="1">
            <a:off x="3581400" y="762000"/>
            <a:ext cx="609600" cy="457200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0" name="TextBox 49"/>
          <p:cNvSpPr txBox="1"/>
          <p:nvPr/>
        </p:nvSpPr>
        <p:spPr>
          <a:xfrm>
            <a:off x="2195331" y="1600200"/>
            <a:ext cx="1578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i’s optimal bid</a:t>
            </a:r>
          </a:p>
        </p:txBody>
      </p:sp>
      <p:cxnSp>
        <p:nvCxnSpPr>
          <p:cNvPr id="51" name="Straight Arrow Connector 50"/>
          <p:cNvCxnSpPr>
            <a:stCxn id="50" idx="3"/>
          </p:cNvCxnSpPr>
          <p:nvPr/>
        </p:nvCxnSpPr>
        <p:spPr bwMode="auto">
          <a:xfrm>
            <a:off x="3773445" y="1784866"/>
            <a:ext cx="874755" cy="120134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7561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PSP on LHCONE?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876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PSP extends naturally to multiple links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Decentralized, independent auction on each link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Bidders have fixed global </a:t>
            </a:r>
            <a:r>
              <a:rPr lang="en-US" sz="2400" dirty="0" smtClean="0">
                <a:cs typeface="+mn-cs"/>
              </a:rPr>
              <a:t>budget</a:t>
            </a:r>
            <a:endParaRPr lang="en-US" sz="800" dirty="0" smtClean="0">
              <a:cs typeface="+mn-cs"/>
            </a:endParaRPr>
          </a:p>
          <a:p>
            <a:pPr lvl="1" eaLnBrk="1" hangingPunct="1">
              <a:defRPr/>
            </a:pPr>
            <a:endParaRPr lang="en-US" sz="800" dirty="0" smtClean="0">
              <a:cs typeface="+mn-cs"/>
            </a:endParaRP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Can show that b</a:t>
            </a:r>
            <a:r>
              <a:rPr lang="en-US" sz="2400" dirty="0" smtClean="0">
                <a:cs typeface="+mn-cs"/>
              </a:rPr>
              <a:t>est </a:t>
            </a:r>
            <a:r>
              <a:rPr lang="en-US" sz="2400" dirty="0" smtClean="0">
                <a:cs typeface="+mn-cs"/>
              </a:rPr>
              <a:t>strategy is to bid for same bandwidth on each link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Bidder offers a price per link dependent on the competition for that </a:t>
            </a:r>
            <a:r>
              <a:rPr lang="en-US" sz="2400" dirty="0" smtClean="0">
                <a:cs typeface="+mn-cs"/>
              </a:rPr>
              <a:t>link</a:t>
            </a:r>
          </a:p>
          <a:p>
            <a:pPr lvl="1" eaLnBrk="1" hangingPunct="1">
              <a:defRPr/>
            </a:pPr>
            <a:endParaRPr lang="en-US" sz="800" dirty="0" smtClean="0">
              <a:cs typeface="+mn-cs"/>
            </a:endParaRP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Still </a:t>
            </a:r>
            <a:r>
              <a:rPr lang="en-US" sz="2400" dirty="0" smtClean="0">
                <a:cs typeface="+mn-cs"/>
              </a:rPr>
              <a:t>converges if bidders are rational</a:t>
            </a:r>
          </a:p>
          <a:p>
            <a:pPr lvl="1" eaLnBrk="1" hangingPunct="1">
              <a:defRPr/>
            </a:pPr>
            <a:endParaRPr lang="en-US" sz="8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Repeat auction whenever conditions change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After some ‘lease-time’, to prevent chaos - ~1 hour?</a:t>
            </a:r>
          </a:p>
          <a:p>
            <a:pPr lvl="1" eaLnBrk="1" hangingPunct="1">
              <a:defRPr/>
            </a:pPr>
            <a:endParaRPr lang="en-US" sz="2000" dirty="0" smtClean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984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Does that satisfy requirements?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Automatic, lightweight?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Create circuits only where needed (i.e. where competition exists)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May choose to not create circuits if natural performance satisfies </a:t>
            </a:r>
            <a:r>
              <a:rPr lang="en-US" sz="2000" dirty="0" smtClean="0">
                <a:cs typeface="+mn-cs"/>
              </a:rPr>
              <a:t>requirements, trigger new auction if conditions change…</a:t>
            </a:r>
            <a:endParaRPr lang="en-US" sz="2000" dirty="0" smtClean="0">
              <a:cs typeface="+mn-cs"/>
            </a:endParaRPr>
          </a:p>
          <a:p>
            <a:pPr lvl="1" eaLnBrk="1" hangingPunct="1">
              <a:defRPr/>
            </a:pPr>
            <a:endParaRPr lang="en-US" sz="12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Elastic, responsive?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Auction converges quickly, even for several tens of users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Can make convergence faster with ‘reserve price’</a:t>
            </a:r>
          </a:p>
          <a:p>
            <a:pPr lvl="1" eaLnBrk="1" hangingPunct="1">
              <a:defRPr/>
            </a:pPr>
            <a:endParaRPr lang="en-US" sz="12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Efficient, fair? Two sub-problems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How </a:t>
            </a:r>
            <a:r>
              <a:rPr lang="en-US" sz="2000" dirty="0" smtClean="0">
                <a:cs typeface="+mn-cs"/>
              </a:rPr>
              <a:t>to set budgets?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How to cater for non-bidders/non-participants (casual users)?</a:t>
            </a:r>
          </a:p>
          <a:p>
            <a:pPr lvl="1" eaLnBrk="1" hangingPunct="1">
              <a:defRPr/>
            </a:pPr>
            <a:endParaRPr lang="en-US" sz="12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98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Practicalities: budgets…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Real world, real money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Budgets set by bidders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PSP guarantees the bidders converge on a solution</a:t>
            </a:r>
          </a:p>
          <a:p>
            <a:pPr lvl="1" eaLnBrk="1" hangingPunct="1">
              <a:defRPr/>
            </a:pPr>
            <a:endParaRPr lang="en-US" sz="8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LHCONE, HEP experiments, fake budget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Must ensure ‘fake money’ has real value in the auction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How </a:t>
            </a:r>
            <a:r>
              <a:rPr lang="en-US" sz="2400" dirty="0" smtClean="0">
                <a:cs typeface="+mn-cs"/>
              </a:rPr>
              <a:t>to set the budgets?</a:t>
            </a:r>
          </a:p>
          <a:p>
            <a:pPr lvl="2" eaLnBrk="1" hangingPunct="1">
              <a:defRPr/>
            </a:pPr>
            <a:r>
              <a:rPr lang="en-US" sz="2000" dirty="0" smtClean="0">
                <a:cs typeface="+mn-cs"/>
              </a:rPr>
              <a:t>One-time allocation not enough,</a:t>
            </a:r>
            <a:r>
              <a:rPr lang="en-US" sz="2000" dirty="0" smtClean="0">
                <a:cs typeface="+mn-cs"/>
              </a:rPr>
              <a:t> auctions</a:t>
            </a:r>
            <a:r>
              <a:rPr lang="en-US" sz="2000" dirty="0"/>
              <a:t> </a:t>
            </a:r>
            <a:r>
              <a:rPr lang="en-US" sz="2000" dirty="0" smtClean="0"/>
              <a:t>recur</a:t>
            </a:r>
            <a:r>
              <a:rPr lang="en-US" sz="2000" dirty="0" smtClean="0">
                <a:cs typeface="+mn-cs"/>
              </a:rPr>
              <a:t> as conditions change</a:t>
            </a:r>
          </a:p>
          <a:p>
            <a:pPr lvl="2" eaLnBrk="1" hangingPunct="1">
              <a:defRPr/>
            </a:pPr>
            <a:r>
              <a:rPr lang="en-US" sz="2000" dirty="0" smtClean="0">
                <a:cs typeface="+mn-cs"/>
              </a:rPr>
              <a:t>Budget </a:t>
            </a:r>
            <a:r>
              <a:rPr lang="en-US" sz="2000" dirty="0" smtClean="0">
                <a:cs typeface="+mn-cs"/>
              </a:rPr>
              <a:t>spent ~every time you win a slice of an auction, need to reset/adjust periodically, to keep the bidders solvent</a:t>
            </a:r>
          </a:p>
          <a:p>
            <a:pPr lvl="2" eaLnBrk="1" hangingPunct="1">
              <a:defRPr/>
            </a:pPr>
            <a:r>
              <a:rPr lang="en-US" sz="2000" dirty="0" smtClean="0">
                <a:cs typeface="+mn-cs"/>
              </a:rPr>
              <a:t>Similar problem to allocating batch quota on shared farms?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064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How, and how often, to update budgets?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Reset budget per-auction?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No incentive not to spend entire budget every time =&gt; create circuits where you don’t really need them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Can bid to block opponents if you don’t need your full budget</a:t>
            </a:r>
          </a:p>
          <a:p>
            <a:pPr lvl="1" eaLnBrk="1" hangingPunct="1">
              <a:defRPr/>
            </a:pPr>
            <a:endParaRPr lang="en-US" sz="11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Excess </a:t>
            </a:r>
            <a:r>
              <a:rPr lang="en-US" sz="2800" dirty="0" smtClean="0">
                <a:cs typeface="+mn-cs"/>
              </a:rPr>
              <a:t>budget may be harmful</a:t>
            </a:r>
            <a:endParaRPr lang="en-US" sz="2800" dirty="0" smtClean="0">
              <a:cs typeface="+mn-cs"/>
            </a:endParaRP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Blocking tactics, bidding for a link you don’t need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Some way to penalize for under-used circuits?</a:t>
            </a:r>
          </a:p>
          <a:p>
            <a:pPr lvl="1" eaLnBrk="1" hangingPunct="1">
              <a:defRPr/>
            </a:pPr>
            <a:endParaRPr lang="en-US" sz="11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Carry-over of unspent budget?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Budget-hoarding =&gt; undesirable/‘unfair’ outcomes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Carry-over with exponential decay? Fixed ceiling?</a:t>
            </a:r>
            <a:endParaRPr lang="en-US" sz="1400" dirty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933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Spoiler…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Question:</a:t>
            </a:r>
          </a:p>
          <a:p>
            <a:pPr lvl="1"/>
            <a:r>
              <a:rPr lang="en-US" dirty="0" smtClean="0"/>
              <a:t>Can we use market-mechanisms (auctions </a:t>
            </a:r>
            <a:r>
              <a:rPr lang="en-US" dirty="0" err="1" smtClean="0"/>
              <a:t>etc</a:t>
            </a:r>
            <a:r>
              <a:rPr lang="en-US" dirty="0" smtClean="0"/>
              <a:t>) to address bandwidth-sharing at LHCONE?</a:t>
            </a:r>
          </a:p>
          <a:p>
            <a:r>
              <a:rPr lang="en-US" dirty="0" smtClean="0"/>
              <a:t>Answer:</a:t>
            </a:r>
          </a:p>
          <a:p>
            <a:pPr lvl="1"/>
            <a:r>
              <a:rPr lang="en-US" dirty="0" smtClean="0"/>
              <a:t>Yes</a:t>
            </a:r>
            <a:r>
              <a:rPr lang="en-US" smtClean="0"/>
              <a:t>, with </a:t>
            </a:r>
            <a:r>
              <a:rPr lang="en-US" dirty="0" smtClean="0"/>
              <a:t>a caveat: market-mechanisms work well with real money, much harder with fake ‘budgets’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0C26EE-1090-A14A-8AFD-666EB91772FD}" type="datetime5">
              <a:rPr lang="en-GB" smtClean="0"/>
              <a:pPr>
                <a:defRPr/>
              </a:pPr>
              <a:t>1-Jun-15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T.Wildish / Princeton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C0BAFB-CCDB-754D-81D6-C25FB86F0A9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4993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How, and how often, to update budgets?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Repeat auctions: possible learning of strategy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Learn which links your opponent </a:t>
            </a:r>
            <a:r>
              <a:rPr lang="en-US" sz="2400" dirty="0" err="1" smtClean="0">
                <a:cs typeface="+mn-cs"/>
              </a:rPr>
              <a:t>favours</a:t>
            </a:r>
            <a:r>
              <a:rPr lang="en-US" sz="2400" dirty="0" smtClean="0">
                <a:cs typeface="+mn-cs"/>
              </a:rPr>
              <a:t>, and when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May or may not be a problem, depends if result is co-operative or destructively competitive</a:t>
            </a:r>
          </a:p>
          <a:p>
            <a:pPr lvl="1" eaLnBrk="1" hangingPunct="1">
              <a:defRPr/>
            </a:pPr>
            <a:endParaRPr lang="en-US" sz="11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Needs simulation, with various bidding strategies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Budget adjustment must not destroy auction fairness</a:t>
            </a:r>
          </a:p>
          <a:p>
            <a:pPr lvl="1" eaLnBrk="1" hangingPunct="1">
              <a:defRPr/>
            </a:pPr>
            <a:endParaRPr lang="en-US" sz="11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Initial budget, and </a:t>
            </a:r>
            <a:r>
              <a:rPr lang="en-US" sz="2800" dirty="0" smtClean="0">
                <a:cs typeface="+mn-cs"/>
              </a:rPr>
              <a:t>refresh policy</a:t>
            </a:r>
            <a:r>
              <a:rPr lang="en-US" sz="2800" dirty="0" smtClean="0">
                <a:cs typeface="+mn-cs"/>
              </a:rPr>
              <a:t>, decided by WLCG?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668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How</a:t>
            </a:r>
            <a:r>
              <a:rPr lang="en-US" sz="3600" dirty="0">
                <a:cs typeface="+mj-cs"/>
              </a:rPr>
              <a:t> </a:t>
            </a:r>
            <a:r>
              <a:rPr lang="en-US" sz="3600" dirty="0" smtClean="0">
                <a:cs typeface="+mj-cs"/>
              </a:rPr>
              <a:t>to represent LHCONE?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Topology: by individual service provider?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PSP allows independent auctions, so each region can auction their part of the network separately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Introduces another budget-related problem:</a:t>
            </a:r>
          </a:p>
          <a:p>
            <a:pPr lvl="2" eaLnBrk="1" hangingPunct="1">
              <a:defRPr/>
            </a:pPr>
            <a:r>
              <a:rPr lang="en-US" sz="2000" dirty="0" smtClean="0">
                <a:cs typeface="+mn-cs"/>
              </a:rPr>
              <a:t>With real money, the bidder decides how they are limited. </a:t>
            </a:r>
          </a:p>
          <a:p>
            <a:pPr lvl="2" eaLnBrk="1" hangingPunct="1">
              <a:defRPr/>
            </a:pPr>
            <a:r>
              <a:rPr lang="en-US" sz="2000" dirty="0" smtClean="0">
                <a:cs typeface="+mn-cs"/>
              </a:rPr>
              <a:t>With fake money, need to co-ordinate between independent auctions to ensure no bidder overspends their total </a:t>
            </a:r>
            <a:r>
              <a:rPr lang="en-US" sz="2000" dirty="0" smtClean="0">
                <a:cs typeface="+mn-cs"/>
              </a:rPr>
              <a:t>budget</a:t>
            </a:r>
          </a:p>
          <a:p>
            <a:pPr lvl="2" eaLnBrk="1" hangingPunct="1">
              <a:defRPr/>
            </a:pPr>
            <a:r>
              <a:rPr lang="en-US" sz="2000" dirty="0" smtClean="0">
                <a:cs typeface="+mn-cs"/>
              </a:rPr>
              <a:t>i.e. with fake budgets, cannot truly decentralize the auction</a:t>
            </a:r>
            <a:endParaRPr lang="en-US" sz="2000" dirty="0" smtClean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224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Casual users, non-bidders?</a:t>
            </a:r>
            <a:endParaRPr lang="en-US" sz="3600" dirty="0" smtClean="0"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endParaRPr lang="en-US" sz="105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What fraction of b/w to auction per link?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If offer 100%, can sell it </a:t>
            </a:r>
            <a:r>
              <a:rPr lang="en-US" sz="2400" dirty="0" smtClean="0">
                <a:cs typeface="+mn-cs"/>
              </a:rPr>
              <a:t>all =&gt; excludes </a:t>
            </a:r>
            <a:r>
              <a:rPr lang="en-US" sz="2400" dirty="0" smtClean="0">
                <a:cs typeface="+mn-cs"/>
              </a:rPr>
              <a:t>casual users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If offer (e.g.) </a:t>
            </a:r>
            <a:r>
              <a:rPr lang="en-US" sz="2400" dirty="0" smtClean="0">
                <a:cs typeface="+mn-cs"/>
              </a:rPr>
              <a:t>only 80</a:t>
            </a:r>
            <a:r>
              <a:rPr lang="en-US" sz="2400" dirty="0" smtClean="0">
                <a:cs typeface="+mn-cs"/>
              </a:rPr>
              <a:t>%, </a:t>
            </a:r>
            <a:r>
              <a:rPr lang="en-US" sz="2400" dirty="0" smtClean="0">
                <a:cs typeface="+mn-cs"/>
              </a:rPr>
              <a:t>casual users can fit into the other 20%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But then: </a:t>
            </a:r>
            <a:r>
              <a:rPr lang="en-US" sz="2400" dirty="0" smtClean="0">
                <a:cs typeface="+mn-cs"/>
              </a:rPr>
              <a:t>how can </a:t>
            </a:r>
            <a:r>
              <a:rPr lang="en-US" sz="2400" dirty="0" smtClean="0">
                <a:cs typeface="+mn-cs"/>
              </a:rPr>
              <a:t>someone who </a:t>
            </a:r>
            <a:r>
              <a:rPr lang="en-US" sz="2400" i="1" dirty="0" smtClean="0">
                <a:cs typeface="+mn-cs"/>
              </a:rPr>
              <a:t>wants</a:t>
            </a:r>
            <a:r>
              <a:rPr lang="en-US" sz="2400" dirty="0" smtClean="0">
                <a:cs typeface="+mn-cs"/>
              </a:rPr>
              <a:t> 100% </a:t>
            </a:r>
            <a:r>
              <a:rPr lang="en-US" sz="2400" dirty="0" smtClean="0">
                <a:cs typeface="+mn-cs"/>
              </a:rPr>
              <a:t>get </a:t>
            </a:r>
            <a:r>
              <a:rPr lang="en-US" sz="2400" dirty="0" smtClean="0">
                <a:cs typeface="+mn-cs"/>
              </a:rPr>
              <a:t>it if nobody else is using </a:t>
            </a:r>
            <a:r>
              <a:rPr lang="en-US" sz="2400" dirty="0" smtClean="0">
                <a:cs typeface="+mn-cs"/>
              </a:rPr>
              <a:t>it, but they’re only granted 80%?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Soft-guaranteed b/w may help: allow giving more if no competition, less if competition arises from new users</a:t>
            </a:r>
          </a:p>
          <a:p>
            <a:pPr lvl="2" eaLnBrk="1" hangingPunct="1">
              <a:defRPr/>
            </a:pPr>
            <a:r>
              <a:rPr lang="en-US" sz="2000" dirty="0" smtClean="0">
                <a:cs typeface="+mn-cs"/>
              </a:rPr>
              <a:t>Can trigger a new auction if conditions change too much</a:t>
            </a:r>
          </a:p>
          <a:p>
            <a:pPr lvl="2" eaLnBrk="1" hangingPunct="1">
              <a:defRPr/>
            </a:pPr>
            <a:r>
              <a:rPr lang="en-US" sz="2000" dirty="0" smtClean="0">
                <a:cs typeface="+mn-cs"/>
              </a:rPr>
              <a:t>Casual users who use too much should ask for a budget</a:t>
            </a:r>
            <a:endParaRPr lang="en-US" sz="2000" dirty="0" smtClean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472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Conclusion: principles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Bandwidth-allocation at LHCONE requires a mechanism which is fair, efficient, lightweight, responsive and automatic</a:t>
            </a:r>
            <a:endParaRPr lang="en-US" sz="2800" dirty="0" smtClean="0"/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The Progressive Second-Price auction offers this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Users negotiate among themselves how much bandwidth they should get</a:t>
            </a:r>
          </a:p>
          <a:p>
            <a:pPr lvl="2" eaLnBrk="1" hangingPunct="1">
              <a:defRPr/>
            </a:pPr>
            <a:r>
              <a:rPr lang="en-US" sz="2000" dirty="0" smtClean="0">
                <a:cs typeface="+mn-cs"/>
              </a:rPr>
              <a:t>Repeat auction as needed, follow fluctuations automatically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Network providers get clear statement of what users want at any point in time</a:t>
            </a:r>
          </a:p>
          <a:p>
            <a:pPr lvl="2" eaLnBrk="1" hangingPunct="1">
              <a:defRPr/>
            </a:pPr>
            <a:r>
              <a:rPr lang="en-US" sz="2000" dirty="0" smtClean="0">
                <a:cs typeface="+mn-cs"/>
              </a:rPr>
              <a:t>No negotiations between experiments &amp; network </a:t>
            </a:r>
            <a:r>
              <a:rPr lang="en-US" sz="2000" dirty="0" smtClean="0">
                <a:cs typeface="+mn-cs"/>
              </a:rPr>
              <a:t>providers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39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Conclusion: practicalities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Fake budget complicates things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Budget must have ‘real value’ to the bidders</a:t>
            </a:r>
          </a:p>
          <a:p>
            <a:pPr lvl="1" eaLnBrk="1" hangingPunct="1">
              <a:defRPr/>
            </a:pPr>
            <a:r>
              <a:rPr lang="en-US" sz="2000" dirty="0" smtClean="0"/>
              <a:t>Bidding strategies can interact with</a:t>
            </a:r>
            <a:r>
              <a:rPr lang="en-US" sz="2000" dirty="0" smtClean="0">
                <a:cs typeface="+mn-cs"/>
              </a:rPr>
              <a:t> long-term budget management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Need to understand how, to keep the auction </a:t>
            </a:r>
            <a:r>
              <a:rPr lang="en-US" sz="2000" dirty="0" smtClean="0">
                <a:cs typeface="+mn-cs"/>
              </a:rPr>
              <a:t>useful (truthful)</a:t>
            </a:r>
            <a:endParaRPr lang="en-US" sz="2000" dirty="0" smtClean="0">
              <a:cs typeface="+mn-cs"/>
            </a:endParaRPr>
          </a:p>
          <a:p>
            <a:pPr eaLnBrk="1" hangingPunct="1">
              <a:defRPr/>
            </a:pPr>
            <a:endParaRPr lang="en-US" sz="16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400" dirty="0" smtClean="0">
                <a:cs typeface="+mn-cs"/>
              </a:rPr>
              <a:t>Network topology/representation?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How to cater for casual users vs. the desire to </a:t>
            </a:r>
            <a:r>
              <a:rPr lang="en-US" sz="2000" dirty="0" smtClean="0">
                <a:cs typeface="+mn-cs"/>
              </a:rPr>
              <a:t>us</a:t>
            </a:r>
            <a:r>
              <a:rPr lang="en-US" sz="2000" dirty="0" smtClean="0">
                <a:cs typeface="+mn-cs"/>
              </a:rPr>
              <a:t>e all of link?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How to respond to less than total demand?</a:t>
            </a:r>
          </a:p>
          <a:p>
            <a:pPr eaLnBrk="1" hangingPunct="1">
              <a:defRPr/>
            </a:pPr>
            <a:endParaRPr lang="en-US" sz="1600" dirty="0">
              <a:cs typeface="+mn-cs"/>
            </a:endParaRPr>
          </a:p>
          <a:p>
            <a:pPr eaLnBrk="1" hangingPunct="1">
              <a:defRPr/>
            </a:pPr>
            <a:r>
              <a:rPr lang="en-US" sz="2400" dirty="0" smtClean="0">
                <a:cs typeface="+mn-cs"/>
              </a:rPr>
              <a:t>Needs more work, nonetheless, PSP shows promise as a bandwidth allocation mechanism for LHCONE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67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Schedule, but how?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How to allocate bandwidth fairly &amp; efficiently </a:t>
            </a:r>
            <a:r>
              <a:rPr lang="en-US" sz="2800" dirty="0">
                <a:cs typeface="+mn-cs"/>
              </a:rPr>
              <a:t>t</a:t>
            </a:r>
            <a:r>
              <a:rPr lang="en-US" sz="2800" dirty="0" smtClean="0">
                <a:cs typeface="+mn-cs"/>
              </a:rPr>
              <a:t>o users with different &amp; time-dependent </a:t>
            </a:r>
            <a:r>
              <a:rPr lang="en-US" sz="2800" dirty="0" smtClean="0"/>
              <a:t>needs</a:t>
            </a:r>
            <a:r>
              <a:rPr lang="en-US" sz="2800" dirty="0" smtClean="0">
                <a:cs typeface="+mn-cs"/>
              </a:rPr>
              <a:t>?</a:t>
            </a: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Candidate technologies, won’t discuss here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Virtual circuits, multi-path flows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Bandwidth guarantees can be hard or soft</a:t>
            </a:r>
          </a:p>
          <a:p>
            <a:pPr eaLnBrk="1" hangingPunct="1">
              <a:defRPr/>
            </a:pPr>
            <a:endParaRPr lang="en-US" sz="28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Then you get a new problem: oversubscription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Common to all successful middleware:</a:t>
            </a:r>
          </a:p>
          <a:p>
            <a:pPr lvl="2" eaLnBrk="1" hangingPunct="1">
              <a:defRPr/>
            </a:pPr>
            <a:r>
              <a:rPr lang="en-US" sz="2000" dirty="0" smtClean="0">
                <a:cs typeface="+mn-cs"/>
              </a:rPr>
              <a:t>phase 1: make it possible, phase 2: stop users abusing it!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251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A good bandwidth-sharing system?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Automatic, lightweight</a:t>
            </a:r>
          </a:p>
          <a:p>
            <a:pPr lvl="1" eaLnBrk="1" hangingPunct="1">
              <a:defRPr/>
            </a:pPr>
            <a:r>
              <a:rPr lang="en-US" sz="2000" dirty="0">
                <a:cs typeface="+mn-cs"/>
              </a:rPr>
              <a:t>S</a:t>
            </a:r>
            <a:r>
              <a:rPr lang="en-US" sz="2000" dirty="0" smtClean="0">
                <a:cs typeface="+mn-cs"/>
              </a:rPr>
              <a:t>et up ‘circuits’ automatically, but only where needed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Participation not mandatory (casual or low-load users)</a:t>
            </a:r>
          </a:p>
          <a:p>
            <a:pPr lvl="1" eaLnBrk="1" hangingPunct="1">
              <a:defRPr/>
            </a:pPr>
            <a:endParaRPr lang="en-US" sz="14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Elastic, responsive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Shares can grow &amp; shrink on timescale of ~1 hour to follow needs</a:t>
            </a:r>
          </a:p>
          <a:p>
            <a:pPr lvl="1" eaLnBrk="1" hangingPunct="1">
              <a:defRPr/>
            </a:pPr>
            <a:endParaRPr lang="en-US" sz="14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Efficient, fair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Allows maximal use of bandwidth at all times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Short-term &amp; long-term: no starvation, no hogging</a:t>
            </a:r>
          </a:p>
          <a:p>
            <a:pPr lvl="1" eaLnBrk="1" hangingPunct="1">
              <a:defRPr/>
            </a:pPr>
            <a:endParaRPr lang="en-US" sz="1200" dirty="0" smtClean="0"/>
          </a:p>
          <a:p>
            <a:pPr eaLnBrk="1" hangingPunct="1">
              <a:defRPr/>
            </a:pPr>
            <a:r>
              <a:rPr lang="en-US" sz="2800" strike="sngStrike" dirty="0" smtClean="0">
                <a:cs typeface="+mn-cs"/>
              </a:rPr>
              <a:t>Fixed quotas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660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High-level requirements: we want…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A way for users to tell LHCONE their needs</a:t>
            </a:r>
          </a:p>
          <a:p>
            <a:pPr lvl="1" eaLnBrk="1" hangingPunct="1">
              <a:defRPr/>
            </a:pPr>
            <a:r>
              <a:rPr lang="en-US" sz="2400" dirty="0">
                <a:cs typeface="+mn-cs"/>
              </a:rPr>
              <a:t>A</a:t>
            </a:r>
            <a:r>
              <a:rPr lang="en-US" sz="2400" dirty="0" smtClean="0">
                <a:cs typeface="+mn-cs"/>
              </a:rPr>
              <a:t>t any time, across the whole of the LHCONE </a:t>
            </a:r>
            <a:r>
              <a:rPr lang="en-US" sz="2400" dirty="0" smtClean="0">
                <a:cs typeface="+mn-cs"/>
              </a:rPr>
              <a:t>network</a:t>
            </a:r>
            <a:endParaRPr lang="en-US" sz="1800" dirty="0" smtClean="0">
              <a:cs typeface="+mn-cs"/>
            </a:endParaRPr>
          </a:p>
          <a:p>
            <a:pPr eaLnBrk="1" hangingPunct="1">
              <a:defRPr/>
            </a:pPr>
            <a:endParaRPr lang="en-US" sz="7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To </a:t>
            </a:r>
            <a:r>
              <a:rPr lang="en-US" sz="2800" dirty="0" smtClean="0">
                <a:cs typeface="+mn-cs"/>
              </a:rPr>
              <a:t>resolve over-subscription, quickly &amp; fairly</a:t>
            </a:r>
            <a:endParaRPr lang="en-US" sz="1800" dirty="0" smtClean="0">
              <a:cs typeface="+mn-cs"/>
            </a:endParaRPr>
          </a:p>
          <a:p>
            <a:pPr eaLnBrk="1" hangingPunct="1">
              <a:defRPr/>
            </a:pPr>
            <a:endParaRPr lang="en-US" sz="7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Technology </a:t>
            </a:r>
            <a:r>
              <a:rPr lang="en-US" sz="2800" dirty="0" smtClean="0">
                <a:cs typeface="+mn-cs"/>
              </a:rPr>
              <a:t>to implement the shares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(out of scope of this talk)</a:t>
            </a:r>
          </a:p>
          <a:p>
            <a:pPr eaLnBrk="1" hangingPunct="1">
              <a:defRPr/>
            </a:pPr>
            <a:endParaRPr lang="en-US" sz="7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To </a:t>
            </a:r>
            <a:r>
              <a:rPr lang="en-US" sz="2800" dirty="0" smtClean="0">
                <a:cs typeface="+mn-cs"/>
              </a:rPr>
              <a:t>avoid the possibility of ‘gaming the system’</a:t>
            </a:r>
            <a:endParaRPr lang="en-US" sz="2000" dirty="0">
              <a:cs typeface="+mn-cs"/>
            </a:endParaRPr>
          </a:p>
          <a:p>
            <a:pPr eaLnBrk="1" hangingPunct="1">
              <a:defRPr/>
            </a:pPr>
            <a:endParaRPr lang="en-US" sz="9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One option, the </a:t>
            </a:r>
            <a:r>
              <a:rPr lang="en-US" sz="2800" b="1" i="1" dirty="0" smtClean="0">
                <a:cs typeface="+mn-cs"/>
              </a:rPr>
              <a:t>Progressive </a:t>
            </a:r>
            <a:r>
              <a:rPr lang="en-US" sz="2800" b="1" i="1" dirty="0" smtClean="0">
                <a:cs typeface="+mn-cs"/>
              </a:rPr>
              <a:t>Second-price Auction</a:t>
            </a:r>
            <a:r>
              <a:rPr lang="en-US" sz="2800" dirty="0" smtClean="0">
                <a:cs typeface="+mn-cs"/>
              </a:rPr>
              <a:t> </a:t>
            </a:r>
          </a:p>
          <a:p>
            <a:pPr lvl="1" eaLnBrk="1" hangingPunct="1">
              <a:defRPr/>
            </a:pPr>
            <a:r>
              <a:rPr lang="en-US" sz="2000" dirty="0" err="1" smtClean="0">
                <a:cs typeface="+mn-cs"/>
              </a:rPr>
              <a:t>A.Lazar</a:t>
            </a:r>
            <a:r>
              <a:rPr lang="en-US" sz="2000" dirty="0" smtClean="0">
                <a:cs typeface="+mn-cs"/>
              </a:rPr>
              <a:t>, </a:t>
            </a:r>
            <a:r>
              <a:rPr lang="en-US" sz="2000" dirty="0" err="1" smtClean="0">
                <a:cs typeface="+mn-cs"/>
              </a:rPr>
              <a:t>N.Semret</a:t>
            </a:r>
            <a:r>
              <a:rPr lang="en-US" sz="2000" dirty="0" smtClean="0">
                <a:cs typeface="+mn-cs"/>
              </a:rPr>
              <a:t>, </a:t>
            </a:r>
            <a:r>
              <a:rPr lang="en-US" sz="2000" i="1" dirty="0"/>
              <a:t>Design</a:t>
            </a:r>
            <a:r>
              <a:rPr lang="en-US" sz="2000" i="1" dirty="0" smtClean="0"/>
              <a:t>, </a:t>
            </a:r>
            <a:r>
              <a:rPr lang="en-US" sz="2000" i="1" dirty="0"/>
              <a:t>analysis and simulation of the progressive second price auction for network bandwidth sharing</a:t>
            </a:r>
            <a:endParaRPr lang="en-US" sz="2000" i="1" dirty="0" smtClean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064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Second-price auctions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Highest bid wins, price set by the 2</a:t>
            </a:r>
            <a:r>
              <a:rPr lang="en-US" sz="2800" baseline="30000" dirty="0" smtClean="0">
                <a:cs typeface="+mn-cs"/>
              </a:rPr>
              <a:t>nd</a:t>
            </a:r>
            <a:r>
              <a:rPr lang="en-US" sz="2800" dirty="0" smtClean="0">
                <a:cs typeface="+mn-cs"/>
              </a:rPr>
              <a:t>-highest bid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Sounds odd, but is very common. E.g. </a:t>
            </a:r>
            <a:r>
              <a:rPr lang="en-US" sz="2000" dirty="0" err="1" smtClean="0">
                <a:cs typeface="+mn-cs"/>
              </a:rPr>
              <a:t>Sothebys</a:t>
            </a:r>
            <a:r>
              <a:rPr lang="en-US" sz="2000" dirty="0" smtClean="0">
                <a:cs typeface="+mn-cs"/>
              </a:rPr>
              <a:t>, Christies, the classic ‘English auction’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Two bidders raise in increments until one drops out, the other then wins, but price set by the one who stops bidding</a:t>
            </a:r>
          </a:p>
          <a:p>
            <a:pPr lvl="1" eaLnBrk="1" hangingPunct="1">
              <a:defRPr/>
            </a:pPr>
            <a:endParaRPr lang="en-US" sz="1800" dirty="0">
              <a:cs typeface="+mn-cs"/>
            </a:endParaRP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Key property: Best strategy is to bid the truth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Bid too high: may win, but at unacceptable cost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Bid too low: may lose at a price less than you are willing to pay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C.f. first-price auction: best strategy is to guess other bids, then bid between that and your true value</a:t>
            </a:r>
          </a:p>
          <a:p>
            <a:pPr lvl="1" eaLnBrk="1" hangingPunct="1">
              <a:defRPr/>
            </a:pPr>
            <a:r>
              <a:rPr lang="en-US" sz="2000" dirty="0" smtClean="0">
                <a:cs typeface="+mn-cs"/>
              </a:rPr>
              <a:t>Useful when need to </a:t>
            </a:r>
            <a:r>
              <a:rPr lang="en-US" sz="2000" dirty="0" err="1" smtClean="0">
                <a:cs typeface="+mn-cs"/>
              </a:rPr>
              <a:t>maximise</a:t>
            </a:r>
            <a:r>
              <a:rPr lang="en-US" sz="2000" dirty="0" smtClean="0">
                <a:cs typeface="+mn-cs"/>
              </a:rPr>
              <a:t> ‘social utility’, not ‘profit’.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926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How does the PSP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sz="2800" dirty="0" smtClean="0">
                <a:cs typeface="+mn-cs"/>
              </a:rPr>
              <a:t>Network offers </a:t>
            </a:r>
            <a:r>
              <a:rPr lang="en-US" sz="2800" dirty="0"/>
              <a:t>bandwidth </a:t>
            </a:r>
            <a:r>
              <a:rPr lang="en-US" sz="2800" b="1" dirty="0" smtClean="0">
                <a:cs typeface="+mn-cs"/>
              </a:rPr>
              <a:t>Q</a:t>
            </a:r>
            <a:r>
              <a:rPr lang="en-US" sz="2800" dirty="0" smtClean="0">
                <a:cs typeface="+mn-cs"/>
              </a:rPr>
              <a:t> on a given link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sz="2800" dirty="0">
                <a:cs typeface="+mn-cs"/>
              </a:rPr>
              <a:t>B</a:t>
            </a:r>
            <a:r>
              <a:rPr lang="en-US" sz="2800" dirty="0" smtClean="0">
                <a:cs typeface="+mn-cs"/>
              </a:rPr>
              <a:t>idders have </a:t>
            </a:r>
            <a:r>
              <a:rPr lang="en-US" sz="2800" dirty="0" smtClean="0">
                <a:cs typeface="+mn-cs"/>
              </a:rPr>
              <a:t>a given budget </a:t>
            </a:r>
            <a:r>
              <a:rPr lang="en-US" sz="2800" dirty="0" smtClean="0">
                <a:cs typeface="+mn-cs"/>
              </a:rPr>
              <a:t>(varies per bidder)</a:t>
            </a:r>
          </a:p>
          <a:p>
            <a:pPr marL="914400" lvl="1" indent="-514350" eaLnBrk="1" hangingPunct="1">
              <a:buFont typeface="+mj-lt"/>
              <a:buAutoNum type="arabicPeriod" startAt="3"/>
              <a:defRPr/>
            </a:pPr>
            <a:r>
              <a:rPr lang="en-US" sz="2400" dirty="0" smtClean="0">
                <a:cs typeface="+mn-cs"/>
              </a:rPr>
              <a:t>Bidders </a:t>
            </a:r>
            <a:r>
              <a:rPr lang="en-US" sz="2400" dirty="0" smtClean="0">
                <a:cs typeface="+mn-cs"/>
              </a:rPr>
              <a:t>specify quantity &amp; unit-price:</a:t>
            </a:r>
            <a:r>
              <a:rPr lang="en-US" sz="2400" b="1" dirty="0" smtClean="0">
                <a:cs typeface="+mn-cs"/>
              </a:rPr>
              <a:t> </a:t>
            </a:r>
            <a:r>
              <a:rPr lang="en-US" sz="2400" dirty="0" smtClean="0"/>
              <a:t>(</a:t>
            </a:r>
            <a:r>
              <a:rPr lang="en-US" sz="2400" b="1" dirty="0" err="1"/>
              <a:t>q</a:t>
            </a:r>
            <a:r>
              <a:rPr lang="en-US" sz="2400" b="1" baseline="-25000" dirty="0" err="1"/>
              <a:t>i</a:t>
            </a:r>
            <a:r>
              <a:rPr lang="en-US" sz="2400" dirty="0" err="1"/>
              <a:t>,</a:t>
            </a:r>
            <a:r>
              <a:rPr lang="en-US" sz="2400" b="1" dirty="0" err="1"/>
              <a:t>p</a:t>
            </a:r>
            <a:r>
              <a:rPr lang="en-US" sz="2400" b="1" baseline="-25000" dirty="0" err="1"/>
              <a:t>i</a:t>
            </a:r>
            <a:r>
              <a:rPr lang="en-US" sz="2400" dirty="0" smtClean="0"/>
              <a:t>)</a:t>
            </a:r>
            <a:endParaRPr lang="en-US" sz="2400" dirty="0">
              <a:cs typeface="+mn-cs"/>
            </a:endParaRPr>
          </a:p>
          <a:p>
            <a:pPr marL="914400" lvl="1" indent="-514350" eaLnBrk="1" hangingPunct="1">
              <a:buFont typeface="+mj-lt"/>
              <a:buAutoNum type="arabicPeriod" startAt="3"/>
              <a:defRPr/>
            </a:pPr>
            <a:r>
              <a:rPr lang="en-US" sz="2400" dirty="0" smtClean="0">
                <a:cs typeface="+mn-cs"/>
              </a:rPr>
              <a:t>PSP </a:t>
            </a:r>
            <a:r>
              <a:rPr lang="en-US" sz="2400" dirty="0" smtClean="0">
                <a:cs typeface="+mn-cs"/>
              </a:rPr>
              <a:t>calculates </a:t>
            </a:r>
            <a:r>
              <a:rPr lang="en-US" sz="2400" dirty="0" smtClean="0">
                <a:cs typeface="+mn-cs"/>
              </a:rPr>
              <a:t>allocations </a:t>
            </a:r>
            <a:r>
              <a:rPr lang="en-US" sz="2400" dirty="0" smtClean="0">
                <a:cs typeface="+mn-cs"/>
              </a:rPr>
              <a:t>&amp; total </a:t>
            </a:r>
            <a:r>
              <a:rPr lang="en-US" sz="2400" dirty="0" smtClean="0">
                <a:cs typeface="+mn-cs"/>
              </a:rPr>
              <a:t>costs: </a:t>
            </a:r>
            <a:r>
              <a:rPr lang="en-US" sz="2400" dirty="0"/>
              <a:t>(</a:t>
            </a:r>
            <a:r>
              <a:rPr lang="en-US" sz="2400" b="1" dirty="0" err="1"/>
              <a:t>a</a:t>
            </a:r>
            <a:r>
              <a:rPr lang="en-US" sz="2400" b="1" baseline="-25000" dirty="0" err="1"/>
              <a:t>i</a:t>
            </a:r>
            <a:r>
              <a:rPr lang="en-US" sz="2400" dirty="0" err="1"/>
              <a:t>,</a:t>
            </a:r>
            <a:r>
              <a:rPr lang="en-US" sz="2400" b="1" dirty="0" err="1"/>
              <a:t>c</a:t>
            </a:r>
            <a:r>
              <a:rPr lang="en-US" sz="2400" b="1" baseline="-25000" dirty="0" err="1"/>
              <a:t>i</a:t>
            </a:r>
            <a:r>
              <a:rPr lang="en-US" sz="2400" dirty="0" smtClean="0"/>
              <a:t>)</a:t>
            </a:r>
            <a:endParaRPr lang="en-US" sz="2400" dirty="0">
              <a:cs typeface="+mn-cs"/>
            </a:endParaRPr>
          </a:p>
          <a:p>
            <a:pPr marL="914400" lvl="1" indent="-514350" eaLnBrk="1" hangingPunct="1">
              <a:buFont typeface="+mj-lt"/>
              <a:buAutoNum type="arabicPeriod" startAt="3"/>
              <a:defRPr/>
            </a:pPr>
            <a:r>
              <a:rPr lang="en-US" sz="2400" dirty="0" smtClean="0">
                <a:cs typeface="+mn-cs"/>
              </a:rPr>
              <a:t>PSP </a:t>
            </a:r>
            <a:r>
              <a:rPr lang="en-US" sz="2400" dirty="0" smtClean="0">
                <a:cs typeface="+mn-cs"/>
              </a:rPr>
              <a:t>sends all allocations/costs to all bidders</a:t>
            </a:r>
          </a:p>
          <a:p>
            <a:pPr marL="914400" lvl="1" indent="-514350" eaLnBrk="1" hangingPunct="1">
              <a:buFont typeface="+mj-lt"/>
              <a:buAutoNum type="arabicPeriod" startAt="3"/>
              <a:defRPr/>
            </a:pPr>
            <a:r>
              <a:rPr lang="en-US" sz="2400" dirty="0" smtClean="0">
                <a:cs typeface="+mn-cs"/>
              </a:rPr>
              <a:t>Bidders </a:t>
            </a:r>
            <a:r>
              <a:rPr lang="en-US" sz="2400" dirty="0" smtClean="0">
                <a:cs typeface="+mn-cs"/>
              </a:rPr>
              <a:t>revise their </a:t>
            </a:r>
            <a:r>
              <a:rPr lang="en-US" sz="2400" dirty="0" smtClean="0">
                <a:cs typeface="+mn-cs"/>
              </a:rPr>
              <a:t>bids</a:t>
            </a:r>
            <a:endParaRPr lang="en-US" sz="2400" dirty="0" smtClean="0">
              <a:cs typeface="+mn-cs"/>
            </a:endParaRPr>
          </a:p>
          <a:p>
            <a:pPr marL="514350" indent="-514350" eaLnBrk="1" hangingPunct="1">
              <a:buFont typeface="+mj-lt"/>
              <a:buAutoNum type="arabicPeriod" startAt="7"/>
              <a:defRPr/>
            </a:pPr>
            <a:r>
              <a:rPr lang="en-US" sz="2800" dirty="0" smtClean="0">
                <a:cs typeface="+mn-cs"/>
              </a:rPr>
              <a:t>Repeat until 3-6 until </a:t>
            </a:r>
            <a:r>
              <a:rPr lang="en-US" sz="2800" dirty="0" smtClean="0">
                <a:cs typeface="+mn-cs"/>
              </a:rPr>
              <a:t>convergence</a:t>
            </a:r>
          </a:p>
          <a:p>
            <a:pPr marL="514350" indent="-514350" eaLnBrk="1" hangingPunct="1">
              <a:buFont typeface="+mj-lt"/>
              <a:buAutoNum type="arabicPeriod" startAt="7"/>
              <a:defRPr/>
            </a:pPr>
            <a:endParaRPr lang="en-US" sz="2800" dirty="0">
              <a:cs typeface="+mn-cs"/>
            </a:endParaRPr>
          </a:p>
          <a:p>
            <a:pPr eaLnBrk="1" hangingPunct="1">
              <a:buFont typeface="Arial"/>
              <a:buChar char="•"/>
              <a:defRPr/>
            </a:pPr>
            <a:r>
              <a:rPr lang="en-US" sz="2800" dirty="0" smtClean="0">
                <a:cs typeface="+mn-cs"/>
              </a:rPr>
              <a:t>Convergence guaranteed for rational bidders</a:t>
            </a:r>
            <a:endParaRPr lang="en-US" sz="2800" dirty="0" smtClean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603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Rationality, cost…</a:t>
            </a:r>
            <a:endParaRPr lang="en-US" sz="3600" dirty="0" smtClean="0"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800600"/>
          </a:xfrm>
        </p:spPr>
        <p:txBody>
          <a:bodyPr/>
          <a:lstStyle/>
          <a:p>
            <a:pPr marL="514350" indent="-514350" eaLnBrk="1" hangingPunct="1">
              <a:buFont typeface="Arial"/>
              <a:buChar char="•"/>
              <a:defRPr/>
            </a:pPr>
            <a:r>
              <a:rPr lang="en-US" sz="2800" dirty="0" smtClean="0">
                <a:cs typeface="+mn-cs"/>
              </a:rPr>
              <a:t>Rational bidders</a:t>
            </a:r>
          </a:p>
          <a:p>
            <a:pPr marL="914400" lvl="1" indent="-514350" eaLnBrk="1" hangingPunct="1">
              <a:buFont typeface="Arial"/>
              <a:buChar char="•"/>
              <a:defRPr/>
            </a:pPr>
            <a:r>
              <a:rPr lang="en-US" sz="2400" dirty="0" smtClean="0">
                <a:cs typeface="+mn-cs"/>
              </a:rPr>
              <a:t>Economics: Law of Diminishing Marginal Returns</a:t>
            </a:r>
          </a:p>
          <a:p>
            <a:pPr marL="914400" lvl="1" indent="-514350" eaLnBrk="1" hangingPunct="1">
              <a:buFont typeface="Arial"/>
              <a:buChar char="•"/>
              <a:defRPr/>
            </a:pPr>
            <a:r>
              <a:rPr lang="en-US" sz="2400" dirty="0" smtClean="0">
                <a:cs typeface="+mn-cs"/>
              </a:rPr>
              <a:t>The more b/w you have, the less you are willing to pay to get even more</a:t>
            </a:r>
          </a:p>
          <a:p>
            <a:pPr eaLnBrk="1" hangingPunct="1">
              <a:buFont typeface="Arial"/>
              <a:buChar char="•"/>
              <a:defRPr/>
            </a:pPr>
            <a:endParaRPr lang="en-US" sz="1400" dirty="0" smtClean="0">
              <a:cs typeface="+mn-cs"/>
            </a:endParaRPr>
          </a:p>
          <a:p>
            <a:pPr eaLnBrk="1" hangingPunct="1">
              <a:buFont typeface="Arial"/>
              <a:buChar char="•"/>
              <a:defRPr/>
            </a:pPr>
            <a:r>
              <a:rPr lang="en-US" sz="2800" dirty="0" smtClean="0">
                <a:cs typeface="+mn-cs"/>
              </a:rPr>
              <a:t>Cost based on ‘</a:t>
            </a:r>
            <a:r>
              <a:rPr lang="en-US" sz="2800" dirty="0" smtClean="0">
                <a:cs typeface="+mn-cs"/>
              </a:rPr>
              <a:t>exclusion compensation principle’</a:t>
            </a:r>
          </a:p>
          <a:p>
            <a:pPr marL="914400" lvl="1" indent="-514350" eaLnBrk="1" hangingPunct="1">
              <a:buFont typeface="Arial"/>
              <a:buChar char="•"/>
              <a:defRPr/>
            </a:pPr>
            <a:r>
              <a:rPr lang="en-US" sz="2400" dirty="0" smtClean="0">
                <a:cs typeface="+mn-cs"/>
              </a:rPr>
              <a:t>Bidder </a:t>
            </a:r>
            <a:r>
              <a:rPr lang="en-US" sz="2400" i="1" dirty="0" err="1" smtClean="0">
                <a:cs typeface="+mn-cs"/>
              </a:rPr>
              <a:t>i</a:t>
            </a:r>
            <a:r>
              <a:rPr lang="en-US" sz="2400" dirty="0" smtClean="0">
                <a:cs typeface="+mn-cs"/>
              </a:rPr>
              <a:t> </a:t>
            </a:r>
            <a:r>
              <a:rPr lang="en-US" sz="2400" dirty="0" smtClean="0">
                <a:cs typeface="+mn-cs"/>
              </a:rPr>
              <a:t>inconveniences other bidders, who lose a slice of bandwidth because they are outbid by </a:t>
            </a:r>
            <a:r>
              <a:rPr lang="en-US" sz="2400" i="1" dirty="0" err="1" smtClean="0">
                <a:cs typeface="+mn-cs"/>
              </a:rPr>
              <a:t>i</a:t>
            </a:r>
            <a:endParaRPr lang="en-US" sz="2400" i="1" dirty="0" smtClean="0">
              <a:cs typeface="+mn-cs"/>
            </a:endParaRPr>
          </a:p>
          <a:p>
            <a:pPr marL="914400" lvl="1" indent="-514350" eaLnBrk="1" hangingPunct="1">
              <a:buFont typeface="Arial"/>
              <a:buChar char="•"/>
              <a:defRPr/>
            </a:pPr>
            <a:r>
              <a:rPr lang="en-US" sz="2400" dirty="0" smtClean="0">
                <a:cs typeface="+mn-cs"/>
              </a:rPr>
              <a:t>Cost to </a:t>
            </a:r>
            <a:r>
              <a:rPr lang="en-US" sz="2400" i="1" dirty="0" err="1" smtClean="0">
                <a:cs typeface="+mn-cs"/>
              </a:rPr>
              <a:t>i</a:t>
            </a:r>
            <a:r>
              <a:rPr lang="en-US" sz="2400" dirty="0" smtClean="0">
                <a:cs typeface="+mn-cs"/>
              </a:rPr>
              <a:t> </a:t>
            </a:r>
            <a:r>
              <a:rPr lang="en-US" sz="2400" dirty="0" smtClean="0">
                <a:cs typeface="+mn-cs"/>
              </a:rPr>
              <a:t>set </a:t>
            </a:r>
            <a:r>
              <a:rPr lang="en-US" sz="2400" dirty="0" smtClean="0">
                <a:cs typeface="+mn-cs"/>
              </a:rPr>
              <a:t>based on </a:t>
            </a:r>
            <a:r>
              <a:rPr lang="en-US" sz="2400" dirty="0" smtClean="0">
                <a:cs typeface="+mn-cs"/>
              </a:rPr>
              <a:t>how much </a:t>
            </a:r>
            <a:r>
              <a:rPr lang="en-US" sz="2400" dirty="0" smtClean="0">
                <a:cs typeface="+mn-cs"/>
              </a:rPr>
              <a:t>other bidders lose out </a:t>
            </a:r>
            <a:r>
              <a:rPr lang="en-US" sz="2400" dirty="0" smtClean="0">
                <a:cs typeface="+mn-cs"/>
              </a:rPr>
              <a:t>because </a:t>
            </a:r>
            <a:r>
              <a:rPr lang="en-US" sz="2400" i="1" dirty="0" err="1" smtClean="0">
                <a:cs typeface="+mn-cs"/>
              </a:rPr>
              <a:t>i</a:t>
            </a:r>
            <a:r>
              <a:rPr lang="en-US" sz="2400" dirty="0" smtClean="0">
                <a:cs typeface="+mn-cs"/>
              </a:rPr>
              <a:t> </a:t>
            </a:r>
            <a:r>
              <a:rPr lang="en-US" sz="2400" dirty="0" smtClean="0">
                <a:cs typeface="+mn-cs"/>
              </a:rPr>
              <a:t>exists</a:t>
            </a:r>
            <a:endParaRPr lang="en-US" sz="2400" dirty="0" smtClean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215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9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600200" y="5638800"/>
            <a:ext cx="6096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 flipV="1">
            <a:off x="1600200" y="914400"/>
            <a:ext cx="0" cy="47244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7010400" y="5638800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52289" y="2455052"/>
            <a:ext cx="1423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Unit price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3124200" y="2971800"/>
            <a:ext cx="15240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1295400" y="4114800"/>
            <a:ext cx="1828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304800" y="4724400"/>
            <a:ext cx="9906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609600" y="4572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57400" y="3962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3657600" y="2819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2</a:t>
            </a:r>
            <a:endParaRPr lang="en-US" sz="1800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5943600" y="13716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1</a:t>
            </a: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4648200" y="1524000"/>
            <a:ext cx="2590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1295400" y="4495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14400" y="3886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1219200" y="2667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19200" y="1219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1</a:t>
            </a:r>
            <a:endParaRPr lang="en-US" sz="1800" baseline="-25000" dirty="0"/>
          </a:p>
        </p:txBody>
      </p:sp>
      <p:cxnSp>
        <p:nvCxnSpPr>
          <p:cNvPr id="41" name="Straight Connector 40"/>
          <p:cNvCxnSpPr/>
          <p:nvPr/>
        </p:nvCxnSpPr>
        <p:spPr bwMode="auto">
          <a:xfrm flipV="1">
            <a:off x="7239000" y="1143000"/>
            <a:ext cx="0" cy="4495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Box 43"/>
          <p:cNvSpPr txBox="1"/>
          <p:nvPr/>
        </p:nvSpPr>
        <p:spPr>
          <a:xfrm>
            <a:off x="3382137" y="5867400"/>
            <a:ext cx="1496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smtClean="0"/>
              <a:t>llocation</a:t>
            </a:r>
            <a:endParaRPr lang="en-US" sz="2400" dirty="0"/>
          </a:p>
        </p:txBody>
      </p:sp>
      <p:cxnSp>
        <p:nvCxnSpPr>
          <p:cNvPr id="52" name="Straight Connector 51"/>
          <p:cNvCxnSpPr/>
          <p:nvPr/>
        </p:nvCxnSpPr>
        <p:spPr bwMode="auto">
          <a:xfrm flipV="1">
            <a:off x="4648200" y="1524000"/>
            <a:ext cx="0" cy="1447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Straight Connector 54"/>
          <p:cNvCxnSpPr/>
          <p:nvPr/>
        </p:nvCxnSpPr>
        <p:spPr bwMode="auto">
          <a:xfrm flipV="1">
            <a:off x="3124200" y="2971800"/>
            <a:ext cx="0" cy="1143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>
            <a:stCxn id="30" idx="1"/>
            <a:endCxn id="31" idx="3"/>
          </p:cNvCxnSpPr>
          <p:nvPr/>
        </p:nvCxnSpPr>
        <p:spPr bwMode="auto">
          <a:xfrm flipH="1" flipV="1">
            <a:off x="1291426" y="4070866"/>
            <a:ext cx="3974" cy="609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TextBox 60"/>
          <p:cNvSpPr txBox="1"/>
          <p:nvPr/>
        </p:nvSpPr>
        <p:spPr>
          <a:xfrm>
            <a:off x="2330134" y="304800"/>
            <a:ext cx="376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Player with highest unit-price has their</a:t>
            </a:r>
            <a:br>
              <a:rPr lang="en-US" sz="1800" dirty="0" smtClean="0">
                <a:solidFill>
                  <a:srgbClr val="3069A8"/>
                </a:solidFill>
              </a:rPr>
            </a:br>
            <a:r>
              <a:rPr lang="en-US" sz="1800" dirty="0" smtClean="0">
                <a:solidFill>
                  <a:srgbClr val="3069A8"/>
                </a:solidFill>
              </a:rPr>
              <a:t>quantity subtracted from the total</a:t>
            </a:r>
          </a:p>
        </p:txBody>
      </p:sp>
      <p:cxnSp>
        <p:nvCxnSpPr>
          <p:cNvPr id="70" name="Straight Arrow Connector 69"/>
          <p:cNvCxnSpPr/>
          <p:nvPr/>
        </p:nvCxnSpPr>
        <p:spPr bwMode="auto">
          <a:xfrm>
            <a:off x="5334000" y="914400"/>
            <a:ext cx="304800" cy="533400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3" name="TextBox 72"/>
          <p:cNvSpPr txBox="1"/>
          <p:nvPr/>
        </p:nvSpPr>
        <p:spPr>
          <a:xfrm>
            <a:off x="3625540" y="3657600"/>
            <a:ext cx="32496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Player with 2</a:t>
            </a:r>
            <a:r>
              <a:rPr lang="en-US" sz="1800" baseline="30000" dirty="0" smtClean="0">
                <a:solidFill>
                  <a:srgbClr val="3069A8"/>
                </a:solidFill>
              </a:rPr>
              <a:t>nd</a:t>
            </a:r>
            <a:r>
              <a:rPr lang="en-US" sz="1800" dirty="0" smtClean="0">
                <a:solidFill>
                  <a:srgbClr val="3069A8"/>
                </a:solidFill>
              </a:rPr>
              <a:t> highest unit-price</a:t>
            </a:r>
            <a:br>
              <a:rPr lang="en-US" sz="1800" dirty="0" smtClean="0">
                <a:solidFill>
                  <a:srgbClr val="3069A8"/>
                </a:solidFill>
              </a:rPr>
            </a:br>
            <a:r>
              <a:rPr lang="en-US" sz="1800" dirty="0" smtClean="0">
                <a:solidFill>
                  <a:srgbClr val="3069A8"/>
                </a:solidFill>
              </a:rPr>
              <a:t>takes from what’s left</a:t>
            </a:r>
          </a:p>
        </p:txBody>
      </p:sp>
      <p:cxnSp>
        <p:nvCxnSpPr>
          <p:cNvPr id="74" name="Straight Arrow Connector 73"/>
          <p:cNvCxnSpPr/>
          <p:nvPr/>
        </p:nvCxnSpPr>
        <p:spPr bwMode="auto">
          <a:xfrm flipH="1" flipV="1">
            <a:off x="4191000" y="3048000"/>
            <a:ext cx="533400" cy="685800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7696200" y="4038600"/>
            <a:ext cx="11977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Bandwidth</a:t>
            </a:r>
            <a:r>
              <a:rPr lang="en-US" sz="1800" dirty="0">
                <a:solidFill>
                  <a:srgbClr val="3069A8"/>
                </a:solidFill>
              </a:rPr>
              <a:t/>
            </a:r>
            <a:br>
              <a:rPr lang="en-US" sz="1800" dirty="0">
                <a:solidFill>
                  <a:srgbClr val="3069A8"/>
                </a:solidFill>
              </a:rPr>
            </a:br>
            <a:r>
              <a:rPr lang="en-US" sz="1800" dirty="0" smtClean="0">
                <a:solidFill>
                  <a:srgbClr val="3069A8"/>
                </a:solidFill>
              </a:rPr>
              <a:t>available</a:t>
            </a:r>
            <a:br>
              <a:rPr lang="en-US" sz="1800" dirty="0" smtClean="0">
                <a:solidFill>
                  <a:srgbClr val="3069A8"/>
                </a:solidFill>
              </a:rPr>
            </a:br>
            <a:r>
              <a:rPr lang="en-US" sz="1800" dirty="0" smtClean="0">
                <a:solidFill>
                  <a:srgbClr val="3069A8"/>
                </a:solidFill>
              </a:rPr>
              <a:t>for auction</a:t>
            </a:r>
          </a:p>
        </p:txBody>
      </p:sp>
      <p:cxnSp>
        <p:nvCxnSpPr>
          <p:cNvPr id="29" name="Straight Arrow Connector 28"/>
          <p:cNvCxnSpPr>
            <a:endCxn id="10" idx="0"/>
          </p:cNvCxnSpPr>
          <p:nvPr/>
        </p:nvCxnSpPr>
        <p:spPr bwMode="auto">
          <a:xfrm flipH="1">
            <a:off x="7213866" y="4953000"/>
            <a:ext cx="558534" cy="685800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10695</TotalTime>
  <Words>1565</Words>
  <Application>Microsoft Macintosh PowerPoint</Application>
  <PresentationFormat>On-screen Show (4:3)</PresentationFormat>
  <Paragraphs>296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Default Design</vt:lpstr>
      <vt:lpstr>Bandwidth-sharing in LHCONE</vt:lpstr>
      <vt:lpstr>Spoiler…</vt:lpstr>
      <vt:lpstr>Schedule, but how?</vt:lpstr>
      <vt:lpstr>A good bandwidth-sharing system?</vt:lpstr>
      <vt:lpstr>High-level requirements: we want…</vt:lpstr>
      <vt:lpstr>Second-price auctions</vt:lpstr>
      <vt:lpstr>How does the PSP work?</vt:lpstr>
      <vt:lpstr>Rationality, cost…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PSP on LHCONE?</vt:lpstr>
      <vt:lpstr>Does that satisfy requirements?</vt:lpstr>
      <vt:lpstr>Practicalities: budgets…</vt:lpstr>
      <vt:lpstr>How, and how often, to update budgets?</vt:lpstr>
      <vt:lpstr>How, and how often, to update budgets?</vt:lpstr>
      <vt:lpstr>How to represent LHCONE?</vt:lpstr>
      <vt:lpstr>Casual users, non-bidders?</vt:lpstr>
      <vt:lpstr>Conclusion: principles</vt:lpstr>
      <vt:lpstr>Conclusion: practicalities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Tony Wildish</cp:lastModifiedBy>
  <cp:revision>146</cp:revision>
  <dcterms:created xsi:type="dcterms:W3CDTF">1601-01-01T00:00:00Z</dcterms:created>
  <dcterms:modified xsi:type="dcterms:W3CDTF">2015-06-01T12:24:57Z</dcterms:modified>
</cp:coreProperties>
</file>