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jpg-large" ContentType="image/jpe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5"/>
  </p:notesMasterIdLst>
  <p:handoutMasterIdLst>
    <p:handoutMasterId r:id="rId56"/>
  </p:handoutMasterIdLst>
  <p:sldIdLst>
    <p:sldId id="256" r:id="rId2"/>
    <p:sldId id="287" r:id="rId3"/>
    <p:sldId id="288" r:id="rId4"/>
    <p:sldId id="289" r:id="rId5"/>
    <p:sldId id="291" r:id="rId6"/>
    <p:sldId id="290" r:id="rId7"/>
    <p:sldId id="300" r:id="rId8"/>
    <p:sldId id="303" r:id="rId9"/>
    <p:sldId id="312" r:id="rId10"/>
    <p:sldId id="301" r:id="rId11"/>
    <p:sldId id="304" r:id="rId12"/>
    <p:sldId id="305" r:id="rId13"/>
    <p:sldId id="306" r:id="rId14"/>
    <p:sldId id="307" r:id="rId15"/>
    <p:sldId id="308" r:id="rId16"/>
    <p:sldId id="310" r:id="rId17"/>
    <p:sldId id="309" r:id="rId18"/>
    <p:sldId id="311" r:id="rId19"/>
    <p:sldId id="313" r:id="rId20"/>
    <p:sldId id="314" r:id="rId21"/>
    <p:sldId id="316" r:id="rId22"/>
    <p:sldId id="315" r:id="rId23"/>
    <p:sldId id="321" r:id="rId24"/>
    <p:sldId id="317" r:id="rId25"/>
    <p:sldId id="318" r:id="rId26"/>
    <p:sldId id="319" r:id="rId27"/>
    <p:sldId id="320" r:id="rId28"/>
    <p:sldId id="322" r:id="rId29"/>
    <p:sldId id="323" r:id="rId30"/>
    <p:sldId id="324" r:id="rId31"/>
    <p:sldId id="325" r:id="rId32"/>
    <p:sldId id="326" r:id="rId33"/>
    <p:sldId id="327" r:id="rId34"/>
    <p:sldId id="328" r:id="rId35"/>
    <p:sldId id="332" r:id="rId36"/>
    <p:sldId id="333" r:id="rId37"/>
    <p:sldId id="334" r:id="rId38"/>
    <p:sldId id="335" r:id="rId39"/>
    <p:sldId id="336" r:id="rId40"/>
    <p:sldId id="337" r:id="rId41"/>
    <p:sldId id="338" r:id="rId42"/>
    <p:sldId id="339" r:id="rId43"/>
    <p:sldId id="340" r:id="rId44"/>
    <p:sldId id="341" r:id="rId45"/>
    <p:sldId id="342" r:id="rId46"/>
    <p:sldId id="286" r:id="rId47"/>
    <p:sldId id="292" r:id="rId48"/>
    <p:sldId id="293" r:id="rId49"/>
    <p:sldId id="294" r:id="rId50"/>
    <p:sldId id="295" r:id="rId51"/>
    <p:sldId id="296" r:id="rId52"/>
    <p:sldId id="297" r:id="rId53"/>
    <p:sldId id="298"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4E00"/>
    <a:srgbClr val="000000"/>
    <a:srgbClr val="003A5D"/>
    <a:srgbClr val="4EC1E0"/>
    <a:srgbClr val="C9CACC"/>
    <a:srgbClr val="6D6E71"/>
    <a:srgbClr val="FFFFFF"/>
    <a:srgbClr val="D2E9EE"/>
    <a:srgbClr val="9DBA3B"/>
    <a:srgbClr val="2667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65" autoAdjust="0"/>
  </p:normalViewPr>
  <p:slideViewPr>
    <p:cSldViewPr snapToGrid="0" snapToObjects="1" showGuides="1">
      <p:cViewPr varScale="1">
        <p:scale>
          <a:sx n="82" d="100"/>
          <a:sy n="82" d="100"/>
        </p:scale>
        <p:origin x="-1600" y="-112"/>
      </p:cViewPr>
      <p:guideLst>
        <p:guide orient="horz" pos="3272"/>
        <p:guide orient="horz" pos="2220"/>
        <p:guide orient="horz" pos="507"/>
        <p:guide pos="5466"/>
        <p:guide pos="2842"/>
        <p:guide pos="27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25" d="100"/>
          <a:sy n="125" d="100"/>
        </p:scale>
        <p:origin x="-392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13FEF6-483E-BA49-9E00-E9E76195C8C4}"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en-US"/>
        </a:p>
      </dgm:t>
    </dgm:pt>
    <dgm:pt modelId="{4B9B8E78-BC66-CD44-B519-3D229B0A3CD5}">
      <dgm:prSet phldrT="[Text]"/>
      <dgm:spPr/>
      <dgm:t>
        <a:bodyPr/>
        <a:lstStyle/>
        <a:p>
          <a:r>
            <a:rPr lang="en-US" dirty="0" smtClean="0"/>
            <a:t>Discovery is  unconstrained by geography.</a:t>
          </a:r>
          <a:endParaRPr lang="en-US" dirty="0"/>
        </a:p>
      </dgm:t>
    </dgm:pt>
    <dgm:pt modelId="{C9D58B7E-0692-814A-9367-9ACE521B4FC1}" type="parTrans" cxnId="{FC5C76FB-AC4E-DB4B-988F-BD64EC172E5E}">
      <dgm:prSet/>
      <dgm:spPr/>
      <dgm:t>
        <a:bodyPr/>
        <a:lstStyle/>
        <a:p>
          <a:endParaRPr lang="en-US"/>
        </a:p>
      </dgm:t>
    </dgm:pt>
    <dgm:pt modelId="{199B90DB-96FB-A64F-8375-FA97F7EC83F9}" type="sibTrans" cxnId="{FC5C76FB-AC4E-DB4B-988F-BD64EC172E5E}">
      <dgm:prSet/>
      <dgm:spPr/>
      <dgm:t>
        <a:bodyPr/>
        <a:lstStyle/>
        <a:p>
          <a:endParaRPr lang="en-US"/>
        </a:p>
      </dgm:t>
    </dgm:pt>
    <dgm:pt modelId="{560177C7-BD99-3541-BD4A-FA6883BB4D62}">
      <dgm:prSet phldrT="[Text]"/>
      <dgm:spPr/>
      <dgm:t>
        <a:bodyPr/>
        <a:lstStyle/>
        <a:p>
          <a:r>
            <a:rPr lang="en-US" dirty="0" smtClean="0"/>
            <a:t>2. Provide information and tools for optimal network use.</a:t>
          </a:r>
        </a:p>
      </dgm:t>
    </dgm:pt>
    <dgm:pt modelId="{4C75125C-FA3B-EE4F-BB86-21DABDC3E4DE}" type="parTrans" cxnId="{EE71D362-946B-5F44-9728-EB2058B50C29}">
      <dgm:prSet/>
      <dgm:spPr/>
      <dgm:t>
        <a:bodyPr/>
        <a:lstStyle/>
        <a:p>
          <a:endParaRPr lang="en-US"/>
        </a:p>
      </dgm:t>
    </dgm:pt>
    <dgm:pt modelId="{39795CAF-5107-354A-930E-80879DA24A89}" type="sibTrans" cxnId="{EE71D362-946B-5F44-9728-EB2058B50C29}">
      <dgm:prSet/>
      <dgm:spPr/>
      <dgm:t>
        <a:bodyPr/>
        <a:lstStyle/>
        <a:p>
          <a:endParaRPr lang="en-US"/>
        </a:p>
      </dgm:t>
    </dgm:pt>
    <dgm:pt modelId="{E17E9942-2287-544A-A590-9EEBEDBA0B2B}">
      <dgm:prSet phldrT="[Text]" custT="1"/>
      <dgm:spPr/>
      <dgm:t>
        <a:bodyPr/>
        <a:lstStyle/>
        <a:p>
          <a:r>
            <a:rPr lang="en-US" sz="3200" dirty="0" smtClean="0"/>
            <a:t>vision:</a:t>
          </a:r>
          <a:endParaRPr lang="en-US" sz="3200" dirty="0"/>
        </a:p>
      </dgm:t>
    </dgm:pt>
    <dgm:pt modelId="{7789F2B2-A958-D44F-95CC-B4E96A997B80}" type="parTrans" cxnId="{3ED7FB32-64CF-B447-A988-AC01B7249A13}">
      <dgm:prSet/>
      <dgm:spPr/>
      <dgm:t>
        <a:bodyPr/>
        <a:lstStyle/>
        <a:p>
          <a:endParaRPr lang="en-US"/>
        </a:p>
      </dgm:t>
    </dgm:pt>
    <dgm:pt modelId="{DAEF4727-16C7-5045-8965-901ABAC4A327}" type="sibTrans" cxnId="{3ED7FB32-64CF-B447-A988-AC01B7249A13}">
      <dgm:prSet/>
      <dgm:spPr/>
      <dgm:t>
        <a:bodyPr/>
        <a:lstStyle/>
        <a:p>
          <a:endParaRPr lang="en-US"/>
        </a:p>
      </dgm:t>
    </dgm:pt>
    <dgm:pt modelId="{276540A9-09A7-A444-A2F6-87D0A9C94F6B}">
      <dgm:prSet phldrT="[Text]" custT="1"/>
      <dgm:spPr/>
      <dgm:t>
        <a:bodyPr/>
        <a:lstStyle/>
        <a:p>
          <a:r>
            <a:rPr lang="en-US" sz="3200" dirty="0" smtClean="0"/>
            <a:t>goals:</a:t>
          </a:r>
          <a:endParaRPr lang="en-US" sz="3200" dirty="0"/>
        </a:p>
      </dgm:t>
    </dgm:pt>
    <dgm:pt modelId="{0D5CC7E8-531C-1147-AB02-945476AE91DE}" type="parTrans" cxnId="{4E5CDA89-F223-0A4E-BECC-EF5FE43354F8}">
      <dgm:prSet/>
      <dgm:spPr/>
      <dgm:t>
        <a:bodyPr/>
        <a:lstStyle/>
        <a:p>
          <a:endParaRPr lang="en-US"/>
        </a:p>
      </dgm:t>
    </dgm:pt>
    <dgm:pt modelId="{85AA5222-C82F-054F-9F1C-86C217FF1FEC}" type="sibTrans" cxnId="{4E5CDA89-F223-0A4E-BECC-EF5FE43354F8}">
      <dgm:prSet/>
      <dgm:spPr/>
      <dgm:t>
        <a:bodyPr/>
        <a:lstStyle/>
        <a:p>
          <a:endParaRPr lang="en-US"/>
        </a:p>
      </dgm:t>
    </dgm:pt>
    <dgm:pt modelId="{415B5EA5-780C-4B4A-B663-63E0A14F4875}">
      <dgm:prSet/>
      <dgm:spPr/>
      <dgm:t>
        <a:bodyPr/>
        <a:lstStyle/>
        <a:p>
          <a:r>
            <a:rPr lang="en-US" dirty="0" smtClean="0">
              <a:solidFill>
                <a:srgbClr val="FF0000"/>
              </a:solidFill>
            </a:rPr>
            <a:t>3. Pioneer architectures, protocols, applications.</a:t>
          </a:r>
          <a:endParaRPr lang="en-US" dirty="0">
            <a:solidFill>
              <a:srgbClr val="FF0000"/>
            </a:solidFill>
          </a:endParaRPr>
        </a:p>
      </dgm:t>
    </dgm:pt>
    <dgm:pt modelId="{529FD281-CBF2-6648-AB37-CC0218984B1A}" type="parTrans" cxnId="{10D7B20B-DB33-3B45-84CF-97CFCFD8F0AE}">
      <dgm:prSet/>
      <dgm:spPr/>
      <dgm:t>
        <a:bodyPr/>
        <a:lstStyle/>
        <a:p>
          <a:endParaRPr lang="en-US"/>
        </a:p>
      </dgm:t>
    </dgm:pt>
    <dgm:pt modelId="{0625F39E-0072-1A4A-A360-FA6F0FC8AD60}" type="sibTrans" cxnId="{10D7B20B-DB33-3B45-84CF-97CFCFD8F0AE}">
      <dgm:prSet/>
      <dgm:spPr/>
      <dgm:t>
        <a:bodyPr/>
        <a:lstStyle/>
        <a:p>
          <a:endParaRPr lang="en-US"/>
        </a:p>
      </dgm:t>
    </dgm:pt>
    <dgm:pt modelId="{F4DB2D92-18FE-B44C-A7AA-834C2398A1AB}">
      <dgm:prSet/>
      <dgm:spPr/>
      <dgm:t>
        <a:bodyPr/>
        <a:lstStyle/>
        <a:p>
          <a:r>
            <a:rPr lang="en-US" dirty="0" smtClean="0">
              <a:solidFill>
                <a:schemeClr val="bg1"/>
              </a:solidFill>
            </a:rPr>
            <a:t>1. Improve networking practices globally.</a:t>
          </a:r>
          <a:endParaRPr lang="en-US" dirty="0">
            <a:solidFill>
              <a:schemeClr val="bg1"/>
            </a:solidFill>
          </a:endParaRPr>
        </a:p>
      </dgm:t>
    </dgm:pt>
    <dgm:pt modelId="{9AB7C857-D8FC-2043-B96B-0624F8E16519}" type="parTrans" cxnId="{4D30CBA8-DF6A-D344-AE8F-4069A75D1762}">
      <dgm:prSet/>
      <dgm:spPr/>
      <dgm:t>
        <a:bodyPr/>
        <a:lstStyle/>
        <a:p>
          <a:endParaRPr lang="en-US"/>
        </a:p>
      </dgm:t>
    </dgm:pt>
    <dgm:pt modelId="{8BA997F4-F08D-6E41-9A12-373C44EF50F5}" type="sibTrans" cxnId="{4D30CBA8-DF6A-D344-AE8F-4069A75D1762}">
      <dgm:prSet/>
      <dgm:spPr/>
      <dgm:t>
        <a:bodyPr/>
        <a:lstStyle/>
        <a:p>
          <a:endParaRPr lang="en-US"/>
        </a:p>
      </dgm:t>
    </dgm:pt>
    <dgm:pt modelId="{52FFD2BD-48FD-E941-8F0F-8891290315FC}" type="pres">
      <dgm:prSet presAssocID="{2C13FEF6-483E-BA49-9E00-E9E76195C8C4}" presName="mainComposite" presStyleCnt="0">
        <dgm:presLayoutVars>
          <dgm:chPref val="1"/>
          <dgm:dir/>
          <dgm:animOne val="branch"/>
          <dgm:animLvl val="lvl"/>
          <dgm:resizeHandles val="exact"/>
        </dgm:presLayoutVars>
      </dgm:prSet>
      <dgm:spPr/>
      <dgm:t>
        <a:bodyPr/>
        <a:lstStyle/>
        <a:p>
          <a:endParaRPr lang="en-US"/>
        </a:p>
      </dgm:t>
    </dgm:pt>
    <dgm:pt modelId="{9CEFF75C-83A6-5645-A45D-C26D3FE02EF6}" type="pres">
      <dgm:prSet presAssocID="{2C13FEF6-483E-BA49-9E00-E9E76195C8C4}" presName="hierFlow" presStyleCnt="0"/>
      <dgm:spPr/>
    </dgm:pt>
    <dgm:pt modelId="{52A65E47-8A1B-3747-9744-4F0B52E345BC}" type="pres">
      <dgm:prSet presAssocID="{2C13FEF6-483E-BA49-9E00-E9E76195C8C4}" presName="firstBuf" presStyleCnt="0"/>
      <dgm:spPr/>
    </dgm:pt>
    <dgm:pt modelId="{8748CFBC-D43F-BF4C-A05C-EAA434424CE4}" type="pres">
      <dgm:prSet presAssocID="{2C13FEF6-483E-BA49-9E00-E9E76195C8C4}" presName="hierChild1" presStyleCnt="0">
        <dgm:presLayoutVars>
          <dgm:chPref val="1"/>
          <dgm:animOne val="branch"/>
          <dgm:animLvl val="lvl"/>
        </dgm:presLayoutVars>
      </dgm:prSet>
      <dgm:spPr/>
    </dgm:pt>
    <dgm:pt modelId="{CAFCF532-B0AB-9C48-BE10-802A0A04B640}" type="pres">
      <dgm:prSet presAssocID="{4B9B8E78-BC66-CD44-B519-3D229B0A3CD5}" presName="Name14" presStyleCnt="0"/>
      <dgm:spPr/>
    </dgm:pt>
    <dgm:pt modelId="{A3B3D4D3-B835-574B-BA2C-C0587DDB64C8}" type="pres">
      <dgm:prSet presAssocID="{4B9B8E78-BC66-CD44-B519-3D229B0A3CD5}" presName="level1Shape" presStyleLbl="node0" presStyleIdx="0" presStyleCnt="1" custLinFactNeighborX="6696" custLinFactNeighborY="-33264">
        <dgm:presLayoutVars>
          <dgm:chPref val="3"/>
        </dgm:presLayoutVars>
      </dgm:prSet>
      <dgm:spPr/>
      <dgm:t>
        <a:bodyPr/>
        <a:lstStyle/>
        <a:p>
          <a:endParaRPr lang="en-US"/>
        </a:p>
      </dgm:t>
    </dgm:pt>
    <dgm:pt modelId="{B922912D-D3DD-F143-9E2C-29A7C8953979}" type="pres">
      <dgm:prSet presAssocID="{4B9B8E78-BC66-CD44-B519-3D229B0A3CD5}" presName="hierChild2" presStyleCnt="0"/>
      <dgm:spPr/>
    </dgm:pt>
    <dgm:pt modelId="{D9C6E965-A625-8443-BDAC-D99F535982CC}" type="pres">
      <dgm:prSet presAssocID="{9AB7C857-D8FC-2043-B96B-0624F8E16519}" presName="Name19" presStyleLbl="parChTrans1D2" presStyleIdx="0" presStyleCnt="3"/>
      <dgm:spPr/>
      <dgm:t>
        <a:bodyPr/>
        <a:lstStyle/>
        <a:p>
          <a:endParaRPr lang="en-US"/>
        </a:p>
      </dgm:t>
    </dgm:pt>
    <dgm:pt modelId="{07EBD661-8439-2342-AEA7-7B244B51C5A6}" type="pres">
      <dgm:prSet presAssocID="{F4DB2D92-18FE-B44C-A7AA-834C2398A1AB}" presName="Name21" presStyleCnt="0"/>
      <dgm:spPr/>
    </dgm:pt>
    <dgm:pt modelId="{EDC2E5E5-4A96-5144-9CB3-CDCE807ADCA5}" type="pres">
      <dgm:prSet presAssocID="{F4DB2D92-18FE-B44C-A7AA-834C2398A1AB}" presName="level2Shape" presStyleLbl="node2" presStyleIdx="0" presStyleCnt="3" custLinFactNeighborY="-33264"/>
      <dgm:spPr/>
      <dgm:t>
        <a:bodyPr/>
        <a:lstStyle/>
        <a:p>
          <a:endParaRPr lang="en-US"/>
        </a:p>
      </dgm:t>
    </dgm:pt>
    <dgm:pt modelId="{EB682D09-5EC3-E24B-B3BB-B973CBD55557}" type="pres">
      <dgm:prSet presAssocID="{F4DB2D92-18FE-B44C-A7AA-834C2398A1AB}" presName="hierChild3" presStyleCnt="0"/>
      <dgm:spPr/>
    </dgm:pt>
    <dgm:pt modelId="{138B3E19-3248-0E46-806E-380646CD9A44}" type="pres">
      <dgm:prSet presAssocID="{4C75125C-FA3B-EE4F-BB86-21DABDC3E4DE}" presName="Name19" presStyleLbl="parChTrans1D2" presStyleIdx="1" presStyleCnt="3"/>
      <dgm:spPr/>
      <dgm:t>
        <a:bodyPr/>
        <a:lstStyle/>
        <a:p>
          <a:endParaRPr lang="en-US"/>
        </a:p>
      </dgm:t>
    </dgm:pt>
    <dgm:pt modelId="{15665D83-1196-5144-8474-CE16A18361A7}" type="pres">
      <dgm:prSet presAssocID="{560177C7-BD99-3541-BD4A-FA6883BB4D62}" presName="Name21" presStyleCnt="0"/>
      <dgm:spPr/>
    </dgm:pt>
    <dgm:pt modelId="{DBF6CD4F-3CA7-824F-B819-E1FA4865CF71}" type="pres">
      <dgm:prSet presAssocID="{560177C7-BD99-3541-BD4A-FA6883BB4D62}" presName="level2Shape" presStyleLbl="node2" presStyleIdx="1" presStyleCnt="3" custLinFactNeighborX="7203" custLinFactNeighborY="-33264"/>
      <dgm:spPr/>
      <dgm:t>
        <a:bodyPr/>
        <a:lstStyle/>
        <a:p>
          <a:endParaRPr lang="en-US"/>
        </a:p>
      </dgm:t>
    </dgm:pt>
    <dgm:pt modelId="{42875F89-6EEA-D745-ACEB-1B87C08D135F}" type="pres">
      <dgm:prSet presAssocID="{560177C7-BD99-3541-BD4A-FA6883BB4D62}" presName="hierChild3" presStyleCnt="0"/>
      <dgm:spPr/>
    </dgm:pt>
    <dgm:pt modelId="{EA3B4309-050A-3E4F-9D95-E07CDC2A1365}" type="pres">
      <dgm:prSet presAssocID="{529FD281-CBF2-6648-AB37-CC0218984B1A}" presName="Name19" presStyleLbl="parChTrans1D2" presStyleIdx="2" presStyleCnt="3"/>
      <dgm:spPr/>
      <dgm:t>
        <a:bodyPr/>
        <a:lstStyle/>
        <a:p>
          <a:endParaRPr lang="en-US"/>
        </a:p>
      </dgm:t>
    </dgm:pt>
    <dgm:pt modelId="{7CC78571-13D6-BC4F-8490-70F6B1F7CDD6}" type="pres">
      <dgm:prSet presAssocID="{415B5EA5-780C-4B4A-B663-63E0A14F4875}" presName="Name21" presStyleCnt="0"/>
      <dgm:spPr/>
    </dgm:pt>
    <dgm:pt modelId="{811BF062-AD47-4A48-AD3F-8001B559C33A}" type="pres">
      <dgm:prSet presAssocID="{415B5EA5-780C-4B4A-B663-63E0A14F4875}" presName="level2Shape" presStyleLbl="node2" presStyleIdx="2" presStyleCnt="3" custLinFactNeighborY="-33264"/>
      <dgm:spPr/>
      <dgm:t>
        <a:bodyPr/>
        <a:lstStyle/>
        <a:p>
          <a:endParaRPr lang="en-US"/>
        </a:p>
      </dgm:t>
    </dgm:pt>
    <dgm:pt modelId="{60BEF35A-5929-9A43-B5A3-157FADF22A3A}" type="pres">
      <dgm:prSet presAssocID="{415B5EA5-780C-4B4A-B663-63E0A14F4875}" presName="hierChild3" presStyleCnt="0"/>
      <dgm:spPr/>
    </dgm:pt>
    <dgm:pt modelId="{B2C1A0F5-3C9C-BB4C-B91C-C3D0778A2D18}" type="pres">
      <dgm:prSet presAssocID="{2C13FEF6-483E-BA49-9E00-E9E76195C8C4}" presName="bgShapesFlow" presStyleCnt="0"/>
      <dgm:spPr/>
    </dgm:pt>
    <dgm:pt modelId="{C95C196E-8D39-8D41-AB4D-5F202660EA9F}" type="pres">
      <dgm:prSet presAssocID="{E17E9942-2287-544A-A590-9EEBEDBA0B2B}" presName="rectComp" presStyleCnt="0"/>
      <dgm:spPr/>
    </dgm:pt>
    <dgm:pt modelId="{912A044B-DD65-2448-AF9E-1EB1ABD50AA4}" type="pres">
      <dgm:prSet presAssocID="{E17E9942-2287-544A-A590-9EEBEDBA0B2B}" presName="bgRect" presStyleLbl="bgShp" presStyleIdx="0" presStyleCnt="2" custLinFactNeighborY="-27716"/>
      <dgm:spPr/>
      <dgm:t>
        <a:bodyPr/>
        <a:lstStyle/>
        <a:p>
          <a:endParaRPr lang="en-US"/>
        </a:p>
      </dgm:t>
    </dgm:pt>
    <dgm:pt modelId="{56DA2137-7DB4-F64E-807D-21182B661708}" type="pres">
      <dgm:prSet presAssocID="{E17E9942-2287-544A-A590-9EEBEDBA0B2B}" presName="bgRectTx" presStyleLbl="bgShp" presStyleIdx="0" presStyleCnt="2">
        <dgm:presLayoutVars>
          <dgm:bulletEnabled val="1"/>
        </dgm:presLayoutVars>
      </dgm:prSet>
      <dgm:spPr/>
      <dgm:t>
        <a:bodyPr/>
        <a:lstStyle/>
        <a:p>
          <a:endParaRPr lang="en-US"/>
        </a:p>
      </dgm:t>
    </dgm:pt>
    <dgm:pt modelId="{6533A097-0A31-BF48-9D8B-4A545768778E}" type="pres">
      <dgm:prSet presAssocID="{E17E9942-2287-544A-A590-9EEBEDBA0B2B}" presName="spComp" presStyleCnt="0"/>
      <dgm:spPr/>
    </dgm:pt>
    <dgm:pt modelId="{8731CE26-270A-F04F-9755-B23CDA329CE1}" type="pres">
      <dgm:prSet presAssocID="{E17E9942-2287-544A-A590-9EEBEDBA0B2B}" presName="vSp" presStyleCnt="0"/>
      <dgm:spPr/>
    </dgm:pt>
    <dgm:pt modelId="{18368EDF-90A4-AE4B-88C0-EFD20377BA9A}" type="pres">
      <dgm:prSet presAssocID="{276540A9-09A7-A444-A2F6-87D0A9C94F6B}" presName="rectComp" presStyleCnt="0"/>
      <dgm:spPr/>
    </dgm:pt>
    <dgm:pt modelId="{B016A014-14E5-E046-AEE6-00C0E84499F6}" type="pres">
      <dgm:prSet presAssocID="{276540A9-09A7-A444-A2F6-87D0A9C94F6B}" presName="bgRect" presStyleLbl="bgShp" presStyleIdx="1" presStyleCnt="2" custLinFactNeighborY="-25200"/>
      <dgm:spPr/>
      <dgm:t>
        <a:bodyPr/>
        <a:lstStyle/>
        <a:p>
          <a:endParaRPr lang="en-US"/>
        </a:p>
      </dgm:t>
    </dgm:pt>
    <dgm:pt modelId="{2373E54B-ACCC-B74C-A17E-81EDC051D6F1}" type="pres">
      <dgm:prSet presAssocID="{276540A9-09A7-A444-A2F6-87D0A9C94F6B}" presName="bgRectTx" presStyleLbl="bgShp" presStyleIdx="1" presStyleCnt="2">
        <dgm:presLayoutVars>
          <dgm:bulletEnabled val="1"/>
        </dgm:presLayoutVars>
      </dgm:prSet>
      <dgm:spPr/>
      <dgm:t>
        <a:bodyPr/>
        <a:lstStyle/>
        <a:p>
          <a:endParaRPr lang="en-US"/>
        </a:p>
      </dgm:t>
    </dgm:pt>
  </dgm:ptLst>
  <dgm:cxnLst>
    <dgm:cxn modelId="{10D7B20B-DB33-3B45-84CF-97CFCFD8F0AE}" srcId="{4B9B8E78-BC66-CD44-B519-3D229B0A3CD5}" destId="{415B5EA5-780C-4B4A-B663-63E0A14F4875}" srcOrd="2" destOrd="0" parTransId="{529FD281-CBF2-6648-AB37-CC0218984B1A}" sibTransId="{0625F39E-0072-1A4A-A360-FA6F0FC8AD60}"/>
    <dgm:cxn modelId="{FC5C76FB-AC4E-DB4B-988F-BD64EC172E5E}" srcId="{2C13FEF6-483E-BA49-9E00-E9E76195C8C4}" destId="{4B9B8E78-BC66-CD44-B519-3D229B0A3CD5}" srcOrd="0" destOrd="0" parTransId="{C9D58B7E-0692-814A-9367-9ACE521B4FC1}" sibTransId="{199B90DB-96FB-A64F-8375-FA97F7EC83F9}"/>
    <dgm:cxn modelId="{4E5CDA89-F223-0A4E-BECC-EF5FE43354F8}" srcId="{2C13FEF6-483E-BA49-9E00-E9E76195C8C4}" destId="{276540A9-09A7-A444-A2F6-87D0A9C94F6B}" srcOrd="2" destOrd="0" parTransId="{0D5CC7E8-531C-1147-AB02-945476AE91DE}" sibTransId="{85AA5222-C82F-054F-9F1C-86C217FF1FEC}"/>
    <dgm:cxn modelId="{54C632A5-1A39-9049-86EB-456EC4FB9D8A}" type="presOf" srcId="{2C13FEF6-483E-BA49-9E00-E9E76195C8C4}" destId="{52FFD2BD-48FD-E941-8F0F-8891290315FC}" srcOrd="0" destOrd="0" presId="urn:microsoft.com/office/officeart/2005/8/layout/hierarchy6"/>
    <dgm:cxn modelId="{8B1A2DA6-2403-0642-87C1-CD416EE36103}" type="presOf" srcId="{276540A9-09A7-A444-A2F6-87D0A9C94F6B}" destId="{2373E54B-ACCC-B74C-A17E-81EDC051D6F1}" srcOrd="1" destOrd="0" presId="urn:microsoft.com/office/officeart/2005/8/layout/hierarchy6"/>
    <dgm:cxn modelId="{0D87C368-942A-8041-8916-6B891D7F7973}" type="presOf" srcId="{4C75125C-FA3B-EE4F-BB86-21DABDC3E4DE}" destId="{138B3E19-3248-0E46-806E-380646CD9A44}" srcOrd="0" destOrd="0" presId="urn:microsoft.com/office/officeart/2005/8/layout/hierarchy6"/>
    <dgm:cxn modelId="{92419B23-7D86-454E-AE6B-0A42F0FB5923}" type="presOf" srcId="{276540A9-09A7-A444-A2F6-87D0A9C94F6B}" destId="{B016A014-14E5-E046-AEE6-00C0E84499F6}" srcOrd="0" destOrd="0" presId="urn:microsoft.com/office/officeart/2005/8/layout/hierarchy6"/>
    <dgm:cxn modelId="{2F14FC04-3FBA-8947-983E-7B9FBEF899EB}" type="presOf" srcId="{F4DB2D92-18FE-B44C-A7AA-834C2398A1AB}" destId="{EDC2E5E5-4A96-5144-9CB3-CDCE807ADCA5}" srcOrd="0" destOrd="0" presId="urn:microsoft.com/office/officeart/2005/8/layout/hierarchy6"/>
    <dgm:cxn modelId="{BCB6C92A-FF9F-C344-863D-4A8DCEE9F772}" type="presOf" srcId="{529FD281-CBF2-6648-AB37-CC0218984B1A}" destId="{EA3B4309-050A-3E4F-9D95-E07CDC2A1365}" srcOrd="0" destOrd="0" presId="urn:microsoft.com/office/officeart/2005/8/layout/hierarchy6"/>
    <dgm:cxn modelId="{4D30CBA8-DF6A-D344-AE8F-4069A75D1762}" srcId="{4B9B8E78-BC66-CD44-B519-3D229B0A3CD5}" destId="{F4DB2D92-18FE-B44C-A7AA-834C2398A1AB}" srcOrd="0" destOrd="0" parTransId="{9AB7C857-D8FC-2043-B96B-0624F8E16519}" sibTransId="{8BA997F4-F08D-6E41-9A12-373C44EF50F5}"/>
    <dgm:cxn modelId="{33C6CA30-7A37-B24B-9FCC-552702D3EDB7}" type="presOf" srcId="{9AB7C857-D8FC-2043-B96B-0624F8E16519}" destId="{D9C6E965-A625-8443-BDAC-D99F535982CC}" srcOrd="0" destOrd="0" presId="urn:microsoft.com/office/officeart/2005/8/layout/hierarchy6"/>
    <dgm:cxn modelId="{E3DF634B-B96C-FA4B-8F3B-C6BA10376C20}" type="presOf" srcId="{E17E9942-2287-544A-A590-9EEBEDBA0B2B}" destId="{56DA2137-7DB4-F64E-807D-21182B661708}" srcOrd="1" destOrd="0" presId="urn:microsoft.com/office/officeart/2005/8/layout/hierarchy6"/>
    <dgm:cxn modelId="{63EBFF04-3933-A146-9183-1F878F0BD93A}" type="presOf" srcId="{E17E9942-2287-544A-A590-9EEBEDBA0B2B}" destId="{912A044B-DD65-2448-AF9E-1EB1ABD50AA4}" srcOrd="0" destOrd="0" presId="urn:microsoft.com/office/officeart/2005/8/layout/hierarchy6"/>
    <dgm:cxn modelId="{5B3696C5-7D78-1E4C-92F0-191A06B74A67}" type="presOf" srcId="{4B9B8E78-BC66-CD44-B519-3D229B0A3CD5}" destId="{A3B3D4D3-B835-574B-BA2C-C0587DDB64C8}" srcOrd="0" destOrd="0" presId="urn:microsoft.com/office/officeart/2005/8/layout/hierarchy6"/>
    <dgm:cxn modelId="{EE71D362-946B-5F44-9728-EB2058B50C29}" srcId="{4B9B8E78-BC66-CD44-B519-3D229B0A3CD5}" destId="{560177C7-BD99-3541-BD4A-FA6883BB4D62}" srcOrd="1" destOrd="0" parTransId="{4C75125C-FA3B-EE4F-BB86-21DABDC3E4DE}" sibTransId="{39795CAF-5107-354A-930E-80879DA24A89}"/>
    <dgm:cxn modelId="{618C4C0C-A235-024C-B233-14F0172DCE76}" type="presOf" srcId="{560177C7-BD99-3541-BD4A-FA6883BB4D62}" destId="{DBF6CD4F-3CA7-824F-B819-E1FA4865CF71}" srcOrd="0" destOrd="0" presId="urn:microsoft.com/office/officeart/2005/8/layout/hierarchy6"/>
    <dgm:cxn modelId="{00A44551-C84B-DA43-B122-DD5A89C9F0B2}" type="presOf" srcId="{415B5EA5-780C-4B4A-B663-63E0A14F4875}" destId="{811BF062-AD47-4A48-AD3F-8001B559C33A}" srcOrd="0" destOrd="0" presId="urn:microsoft.com/office/officeart/2005/8/layout/hierarchy6"/>
    <dgm:cxn modelId="{3ED7FB32-64CF-B447-A988-AC01B7249A13}" srcId="{2C13FEF6-483E-BA49-9E00-E9E76195C8C4}" destId="{E17E9942-2287-544A-A590-9EEBEDBA0B2B}" srcOrd="1" destOrd="0" parTransId="{7789F2B2-A958-D44F-95CC-B4E96A997B80}" sibTransId="{DAEF4727-16C7-5045-8965-901ABAC4A327}"/>
    <dgm:cxn modelId="{33973E0F-B961-C44B-BC1C-DF9FCF857CB6}" type="presParOf" srcId="{52FFD2BD-48FD-E941-8F0F-8891290315FC}" destId="{9CEFF75C-83A6-5645-A45D-C26D3FE02EF6}" srcOrd="0" destOrd="0" presId="urn:microsoft.com/office/officeart/2005/8/layout/hierarchy6"/>
    <dgm:cxn modelId="{0039D327-10AF-D540-A5B3-A2F8776E6509}" type="presParOf" srcId="{9CEFF75C-83A6-5645-A45D-C26D3FE02EF6}" destId="{52A65E47-8A1B-3747-9744-4F0B52E345BC}" srcOrd="0" destOrd="0" presId="urn:microsoft.com/office/officeart/2005/8/layout/hierarchy6"/>
    <dgm:cxn modelId="{1DBCF1EC-EA91-3143-B679-2BA49C6D09EC}" type="presParOf" srcId="{9CEFF75C-83A6-5645-A45D-C26D3FE02EF6}" destId="{8748CFBC-D43F-BF4C-A05C-EAA434424CE4}" srcOrd="1" destOrd="0" presId="urn:microsoft.com/office/officeart/2005/8/layout/hierarchy6"/>
    <dgm:cxn modelId="{40B992F8-377D-DA4D-A474-30770806AB45}" type="presParOf" srcId="{8748CFBC-D43F-BF4C-A05C-EAA434424CE4}" destId="{CAFCF532-B0AB-9C48-BE10-802A0A04B640}" srcOrd="0" destOrd="0" presId="urn:microsoft.com/office/officeart/2005/8/layout/hierarchy6"/>
    <dgm:cxn modelId="{653C75FD-B105-684F-AB24-249EC95A75EE}" type="presParOf" srcId="{CAFCF532-B0AB-9C48-BE10-802A0A04B640}" destId="{A3B3D4D3-B835-574B-BA2C-C0587DDB64C8}" srcOrd="0" destOrd="0" presId="urn:microsoft.com/office/officeart/2005/8/layout/hierarchy6"/>
    <dgm:cxn modelId="{042E9AAE-FF11-BB4D-BFC1-774FABCD5724}" type="presParOf" srcId="{CAFCF532-B0AB-9C48-BE10-802A0A04B640}" destId="{B922912D-D3DD-F143-9E2C-29A7C8953979}" srcOrd="1" destOrd="0" presId="urn:microsoft.com/office/officeart/2005/8/layout/hierarchy6"/>
    <dgm:cxn modelId="{15ACC754-7163-8C41-A2AE-94E9EEAB48EE}" type="presParOf" srcId="{B922912D-D3DD-F143-9E2C-29A7C8953979}" destId="{D9C6E965-A625-8443-BDAC-D99F535982CC}" srcOrd="0" destOrd="0" presId="urn:microsoft.com/office/officeart/2005/8/layout/hierarchy6"/>
    <dgm:cxn modelId="{1DD886AF-C600-0143-BF7E-D8C9B5895CF4}" type="presParOf" srcId="{B922912D-D3DD-F143-9E2C-29A7C8953979}" destId="{07EBD661-8439-2342-AEA7-7B244B51C5A6}" srcOrd="1" destOrd="0" presId="urn:microsoft.com/office/officeart/2005/8/layout/hierarchy6"/>
    <dgm:cxn modelId="{133F049F-A1B1-9946-B77C-4F3B0D33DA67}" type="presParOf" srcId="{07EBD661-8439-2342-AEA7-7B244B51C5A6}" destId="{EDC2E5E5-4A96-5144-9CB3-CDCE807ADCA5}" srcOrd="0" destOrd="0" presId="urn:microsoft.com/office/officeart/2005/8/layout/hierarchy6"/>
    <dgm:cxn modelId="{3874ED00-E360-AE44-B173-250D53C43B14}" type="presParOf" srcId="{07EBD661-8439-2342-AEA7-7B244B51C5A6}" destId="{EB682D09-5EC3-E24B-B3BB-B973CBD55557}" srcOrd="1" destOrd="0" presId="urn:microsoft.com/office/officeart/2005/8/layout/hierarchy6"/>
    <dgm:cxn modelId="{7ED59DE8-083A-9E46-A0A8-65FC73AB6962}" type="presParOf" srcId="{B922912D-D3DD-F143-9E2C-29A7C8953979}" destId="{138B3E19-3248-0E46-806E-380646CD9A44}" srcOrd="2" destOrd="0" presId="urn:microsoft.com/office/officeart/2005/8/layout/hierarchy6"/>
    <dgm:cxn modelId="{40703E47-8D06-7640-BA03-0FB5F3F4B454}" type="presParOf" srcId="{B922912D-D3DD-F143-9E2C-29A7C8953979}" destId="{15665D83-1196-5144-8474-CE16A18361A7}" srcOrd="3" destOrd="0" presId="urn:microsoft.com/office/officeart/2005/8/layout/hierarchy6"/>
    <dgm:cxn modelId="{F2DB62EF-F34E-B34F-8C8A-E7FB92614899}" type="presParOf" srcId="{15665D83-1196-5144-8474-CE16A18361A7}" destId="{DBF6CD4F-3CA7-824F-B819-E1FA4865CF71}" srcOrd="0" destOrd="0" presId="urn:microsoft.com/office/officeart/2005/8/layout/hierarchy6"/>
    <dgm:cxn modelId="{B02EDE4F-8E2B-4E4D-8966-164A54542218}" type="presParOf" srcId="{15665D83-1196-5144-8474-CE16A18361A7}" destId="{42875F89-6EEA-D745-ACEB-1B87C08D135F}" srcOrd="1" destOrd="0" presId="urn:microsoft.com/office/officeart/2005/8/layout/hierarchy6"/>
    <dgm:cxn modelId="{A23C37DA-C0AB-AE45-AA01-171FBD4D15DB}" type="presParOf" srcId="{B922912D-D3DD-F143-9E2C-29A7C8953979}" destId="{EA3B4309-050A-3E4F-9D95-E07CDC2A1365}" srcOrd="4" destOrd="0" presId="urn:microsoft.com/office/officeart/2005/8/layout/hierarchy6"/>
    <dgm:cxn modelId="{35FCC725-D3A2-6E4D-8475-7A32DD261B63}" type="presParOf" srcId="{B922912D-D3DD-F143-9E2C-29A7C8953979}" destId="{7CC78571-13D6-BC4F-8490-70F6B1F7CDD6}" srcOrd="5" destOrd="0" presId="urn:microsoft.com/office/officeart/2005/8/layout/hierarchy6"/>
    <dgm:cxn modelId="{7000D76F-BBC7-9E48-BED2-435805914809}" type="presParOf" srcId="{7CC78571-13D6-BC4F-8490-70F6B1F7CDD6}" destId="{811BF062-AD47-4A48-AD3F-8001B559C33A}" srcOrd="0" destOrd="0" presId="urn:microsoft.com/office/officeart/2005/8/layout/hierarchy6"/>
    <dgm:cxn modelId="{9AE29C6F-8EFD-8140-B37E-961CF3C4A6CD}" type="presParOf" srcId="{7CC78571-13D6-BC4F-8490-70F6B1F7CDD6}" destId="{60BEF35A-5929-9A43-B5A3-157FADF22A3A}" srcOrd="1" destOrd="0" presId="urn:microsoft.com/office/officeart/2005/8/layout/hierarchy6"/>
    <dgm:cxn modelId="{1BAA2B2E-52D9-A748-849C-E05B206CED4C}" type="presParOf" srcId="{52FFD2BD-48FD-E941-8F0F-8891290315FC}" destId="{B2C1A0F5-3C9C-BB4C-B91C-C3D0778A2D18}" srcOrd="1" destOrd="0" presId="urn:microsoft.com/office/officeart/2005/8/layout/hierarchy6"/>
    <dgm:cxn modelId="{BBC1D924-5B2C-3448-891D-750307109224}" type="presParOf" srcId="{B2C1A0F5-3C9C-BB4C-B91C-C3D0778A2D18}" destId="{C95C196E-8D39-8D41-AB4D-5F202660EA9F}" srcOrd="0" destOrd="0" presId="urn:microsoft.com/office/officeart/2005/8/layout/hierarchy6"/>
    <dgm:cxn modelId="{E3A59603-B3E6-E044-A4DE-F7713B5D1141}" type="presParOf" srcId="{C95C196E-8D39-8D41-AB4D-5F202660EA9F}" destId="{912A044B-DD65-2448-AF9E-1EB1ABD50AA4}" srcOrd="0" destOrd="0" presId="urn:microsoft.com/office/officeart/2005/8/layout/hierarchy6"/>
    <dgm:cxn modelId="{C7E14A9A-9337-FF4B-90E8-585DAA5A7918}" type="presParOf" srcId="{C95C196E-8D39-8D41-AB4D-5F202660EA9F}" destId="{56DA2137-7DB4-F64E-807D-21182B661708}" srcOrd="1" destOrd="0" presId="urn:microsoft.com/office/officeart/2005/8/layout/hierarchy6"/>
    <dgm:cxn modelId="{6D09B5BA-E79D-754C-805A-DB67DF818345}" type="presParOf" srcId="{B2C1A0F5-3C9C-BB4C-B91C-C3D0778A2D18}" destId="{6533A097-0A31-BF48-9D8B-4A545768778E}" srcOrd="1" destOrd="0" presId="urn:microsoft.com/office/officeart/2005/8/layout/hierarchy6"/>
    <dgm:cxn modelId="{631902F3-449B-B144-B260-4FA10DAF3BF6}" type="presParOf" srcId="{6533A097-0A31-BF48-9D8B-4A545768778E}" destId="{8731CE26-270A-F04F-9755-B23CDA329CE1}" srcOrd="0" destOrd="0" presId="urn:microsoft.com/office/officeart/2005/8/layout/hierarchy6"/>
    <dgm:cxn modelId="{708EA33A-8BD8-614C-8AC2-D6BFEA12A9FE}" type="presParOf" srcId="{B2C1A0F5-3C9C-BB4C-B91C-C3D0778A2D18}" destId="{18368EDF-90A4-AE4B-88C0-EFD20377BA9A}" srcOrd="2" destOrd="0" presId="urn:microsoft.com/office/officeart/2005/8/layout/hierarchy6"/>
    <dgm:cxn modelId="{4AA2320D-D53D-D84C-80D8-072F8ADC0E18}" type="presParOf" srcId="{18368EDF-90A4-AE4B-88C0-EFD20377BA9A}" destId="{B016A014-14E5-E046-AEE6-00C0E84499F6}" srcOrd="0" destOrd="0" presId="urn:microsoft.com/office/officeart/2005/8/layout/hierarchy6"/>
    <dgm:cxn modelId="{A648D9DF-BBE8-5A4D-BB24-E068F891A0A3}" type="presParOf" srcId="{18368EDF-90A4-AE4B-88C0-EFD20377BA9A}" destId="{2373E54B-ACCC-B74C-A17E-81EDC051D6F1}"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173793-3654-D14D-B9CC-E9EFA777B6C3}" type="doc">
      <dgm:prSet loTypeId="urn:microsoft.com/office/officeart/2005/8/layout/matrix2" loCatId="" qsTypeId="urn:microsoft.com/office/officeart/2005/8/quickstyle/simple1" qsCatId="simple" csTypeId="urn:microsoft.com/office/officeart/2005/8/colors/accent1_2" csCatId="accent1" phldr="1"/>
      <dgm:spPr/>
      <dgm:t>
        <a:bodyPr/>
        <a:lstStyle/>
        <a:p>
          <a:endParaRPr lang="en-US"/>
        </a:p>
      </dgm:t>
    </dgm:pt>
    <dgm:pt modelId="{01067C58-E6F0-8145-98D6-FAC8E78CE99D}">
      <dgm:prSet phldrT="[Text]"/>
      <dgm:spPr/>
      <dgm:t>
        <a:bodyPr/>
        <a:lstStyle/>
        <a:p>
          <a:r>
            <a:rPr lang="en-US" dirty="0" smtClean="0"/>
            <a:t>Funded Research</a:t>
          </a:r>
          <a:endParaRPr lang="en-US" dirty="0"/>
        </a:p>
      </dgm:t>
    </dgm:pt>
    <dgm:pt modelId="{8287C3F1-01DE-3B41-85A0-3E96E6719377}" type="parTrans" cxnId="{65D9137E-29BF-9B41-9F16-EB463BC571A8}">
      <dgm:prSet/>
      <dgm:spPr/>
      <dgm:t>
        <a:bodyPr/>
        <a:lstStyle/>
        <a:p>
          <a:endParaRPr lang="en-US"/>
        </a:p>
      </dgm:t>
    </dgm:pt>
    <dgm:pt modelId="{4D85DA39-F56D-F542-BCB4-2760ECAC78CB}" type="sibTrans" cxnId="{65D9137E-29BF-9B41-9F16-EB463BC571A8}">
      <dgm:prSet/>
      <dgm:spPr/>
      <dgm:t>
        <a:bodyPr/>
        <a:lstStyle/>
        <a:p>
          <a:endParaRPr lang="en-US"/>
        </a:p>
      </dgm:t>
    </dgm:pt>
    <dgm:pt modelId="{97587A70-58D0-E54B-B44E-B395AC9E25C4}">
      <dgm:prSet phldrT="[Text]"/>
      <dgm:spPr/>
      <dgm:t>
        <a:bodyPr/>
        <a:lstStyle/>
        <a:p>
          <a:r>
            <a:rPr lang="en-US" dirty="0" smtClean="0">
              <a:solidFill>
                <a:srgbClr val="FF0000"/>
              </a:solidFill>
            </a:rPr>
            <a:t>Next-Generation Architectures</a:t>
          </a:r>
          <a:endParaRPr lang="en-US" dirty="0">
            <a:solidFill>
              <a:srgbClr val="FF0000"/>
            </a:solidFill>
          </a:endParaRPr>
        </a:p>
      </dgm:t>
    </dgm:pt>
    <dgm:pt modelId="{6D6F72F1-BA17-6E41-B0BB-CE9666B61E6F}" type="parTrans" cxnId="{AC430EB4-F989-EC41-98C9-38929047234C}">
      <dgm:prSet/>
      <dgm:spPr/>
      <dgm:t>
        <a:bodyPr/>
        <a:lstStyle/>
        <a:p>
          <a:endParaRPr lang="en-US"/>
        </a:p>
      </dgm:t>
    </dgm:pt>
    <dgm:pt modelId="{8A84AF07-8E26-F146-995A-BAB37494F757}" type="sibTrans" cxnId="{AC430EB4-F989-EC41-98C9-38929047234C}">
      <dgm:prSet/>
      <dgm:spPr/>
      <dgm:t>
        <a:bodyPr/>
        <a:lstStyle/>
        <a:p>
          <a:endParaRPr lang="en-US"/>
        </a:p>
      </dgm:t>
    </dgm:pt>
    <dgm:pt modelId="{A00AA900-3FEF-0143-8A8B-055A5D2672AA}">
      <dgm:prSet phldrT="[Text]"/>
      <dgm:spPr/>
      <dgm:t>
        <a:bodyPr/>
        <a:lstStyle/>
        <a:p>
          <a:r>
            <a:rPr lang="en-US" dirty="0" smtClean="0">
              <a:solidFill>
                <a:srgbClr val="FF0000"/>
              </a:solidFill>
            </a:rPr>
            <a:t>Network Software</a:t>
          </a:r>
          <a:endParaRPr lang="en-US" dirty="0">
            <a:solidFill>
              <a:srgbClr val="FF0000"/>
            </a:solidFill>
          </a:endParaRPr>
        </a:p>
      </dgm:t>
    </dgm:pt>
    <dgm:pt modelId="{108BC62F-6B56-E34C-B1F4-791978F0F06C}" type="parTrans" cxnId="{F41692FC-ADB4-CE41-A2B4-509A7000E652}">
      <dgm:prSet/>
      <dgm:spPr/>
      <dgm:t>
        <a:bodyPr/>
        <a:lstStyle/>
        <a:p>
          <a:endParaRPr lang="en-US"/>
        </a:p>
      </dgm:t>
    </dgm:pt>
    <dgm:pt modelId="{55610DEA-344D-9A47-A013-2594C6B42CCF}" type="sibTrans" cxnId="{F41692FC-ADB4-CE41-A2B4-509A7000E652}">
      <dgm:prSet/>
      <dgm:spPr/>
      <dgm:t>
        <a:bodyPr/>
        <a:lstStyle/>
        <a:p>
          <a:endParaRPr lang="en-US"/>
        </a:p>
      </dgm:t>
    </dgm:pt>
    <dgm:pt modelId="{D2FD765C-1CA3-5A46-A5FD-11A640F35C58}">
      <dgm:prSet phldrT="[Text]"/>
      <dgm:spPr/>
      <dgm:t>
        <a:bodyPr/>
        <a:lstStyle/>
        <a:p>
          <a:r>
            <a:rPr lang="en-US" dirty="0" smtClean="0">
              <a:solidFill>
                <a:srgbClr val="FF0000"/>
              </a:solidFill>
            </a:rPr>
            <a:t>Tools Development</a:t>
          </a:r>
          <a:endParaRPr lang="en-US" dirty="0">
            <a:solidFill>
              <a:srgbClr val="FF0000"/>
            </a:solidFill>
          </a:endParaRPr>
        </a:p>
      </dgm:t>
    </dgm:pt>
    <dgm:pt modelId="{90D75307-C26B-264F-A048-2CC128E8D1FE}" type="parTrans" cxnId="{DBCD50DC-6C9F-734C-B991-73762CD7A47A}">
      <dgm:prSet/>
      <dgm:spPr/>
      <dgm:t>
        <a:bodyPr/>
        <a:lstStyle/>
        <a:p>
          <a:endParaRPr lang="en-US"/>
        </a:p>
      </dgm:t>
    </dgm:pt>
    <dgm:pt modelId="{B6A9BF59-ABD0-BE48-A372-89CE7FA35CB2}" type="sibTrans" cxnId="{DBCD50DC-6C9F-734C-B991-73762CD7A47A}">
      <dgm:prSet/>
      <dgm:spPr/>
      <dgm:t>
        <a:bodyPr/>
        <a:lstStyle/>
        <a:p>
          <a:endParaRPr lang="en-US"/>
        </a:p>
      </dgm:t>
    </dgm:pt>
    <dgm:pt modelId="{F2944947-236D-7443-8124-BDF54CB3039B}" type="pres">
      <dgm:prSet presAssocID="{9A173793-3654-D14D-B9CC-E9EFA777B6C3}" presName="matrix" presStyleCnt="0">
        <dgm:presLayoutVars>
          <dgm:chMax val="1"/>
          <dgm:dir/>
          <dgm:resizeHandles val="exact"/>
        </dgm:presLayoutVars>
      </dgm:prSet>
      <dgm:spPr/>
      <dgm:t>
        <a:bodyPr/>
        <a:lstStyle/>
        <a:p>
          <a:endParaRPr lang="en-US"/>
        </a:p>
      </dgm:t>
    </dgm:pt>
    <dgm:pt modelId="{E3DD3833-94C4-4840-BD53-EA2FC4E42814}" type="pres">
      <dgm:prSet presAssocID="{9A173793-3654-D14D-B9CC-E9EFA777B6C3}" presName="axisShape" presStyleLbl="bgShp" presStyleIdx="0" presStyleCnt="1"/>
      <dgm:spPr/>
    </dgm:pt>
    <dgm:pt modelId="{17AAACCA-5985-174D-8710-F46F462C82C0}" type="pres">
      <dgm:prSet presAssocID="{9A173793-3654-D14D-B9CC-E9EFA777B6C3}" presName="rect1" presStyleLbl="node1" presStyleIdx="0" presStyleCnt="4">
        <dgm:presLayoutVars>
          <dgm:chMax val="0"/>
          <dgm:chPref val="0"/>
          <dgm:bulletEnabled val="1"/>
        </dgm:presLayoutVars>
      </dgm:prSet>
      <dgm:spPr/>
      <dgm:t>
        <a:bodyPr/>
        <a:lstStyle/>
        <a:p>
          <a:endParaRPr lang="en-US"/>
        </a:p>
      </dgm:t>
    </dgm:pt>
    <dgm:pt modelId="{8D51D2BE-6050-B845-9E60-F9B58BC494D8}" type="pres">
      <dgm:prSet presAssocID="{9A173793-3654-D14D-B9CC-E9EFA777B6C3}" presName="rect2" presStyleLbl="node1" presStyleIdx="1" presStyleCnt="4">
        <dgm:presLayoutVars>
          <dgm:chMax val="0"/>
          <dgm:chPref val="0"/>
          <dgm:bulletEnabled val="1"/>
        </dgm:presLayoutVars>
      </dgm:prSet>
      <dgm:spPr/>
      <dgm:t>
        <a:bodyPr/>
        <a:lstStyle/>
        <a:p>
          <a:endParaRPr lang="en-US"/>
        </a:p>
      </dgm:t>
    </dgm:pt>
    <dgm:pt modelId="{38EDD8C4-F123-5E42-A346-64BF3ADDED93}" type="pres">
      <dgm:prSet presAssocID="{9A173793-3654-D14D-B9CC-E9EFA777B6C3}" presName="rect3" presStyleLbl="node1" presStyleIdx="2" presStyleCnt="4">
        <dgm:presLayoutVars>
          <dgm:chMax val="0"/>
          <dgm:chPref val="0"/>
          <dgm:bulletEnabled val="1"/>
        </dgm:presLayoutVars>
      </dgm:prSet>
      <dgm:spPr/>
      <dgm:t>
        <a:bodyPr/>
        <a:lstStyle/>
        <a:p>
          <a:endParaRPr lang="en-US"/>
        </a:p>
      </dgm:t>
    </dgm:pt>
    <dgm:pt modelId="{89EAC27A-8A7D-B441-BA16-4B712FBE617F}" type="pres">
      <dgm:prSet presAssocID="{9A173793-3654-D14D-B9CC-E9EFA777B6C3}" presName="rect4" presStyleLbl="node1" presStyleIdx="3" presStyleCnt="4">
        <dgm:presLayoutVars>
          <dgm:chMax val="0"/>
          <dgm:chPref val="0"/>
          <dgm:bulletEnabled val="1"/>
        </dgm:presLayoutVars>
      </dgm:prSet>
      <dgm:spPr/>
      <dgm:t>
        <a:bodyPr/>
        <a:lstStyle/>
        <a:p>
          <a:endParaRPr lang="en-US"/>
        </a:p>
      </dgm:t>
    </dgm:pt>
  </dgm:ptLst>
  <dgm:cxnLst>
    <dgm:cxn modelId="{0CFC5AAE-D0E6-0349-931F-286C6DC58268}" type="presOf" srcId="{01067C58-E6F0-8145-98D6-FAC8E78CE99D}" destId="{17AAACCA-5985-174D-8710-F46F462C82C0}" srcOrd="0" destOrd="0" presId="urn:microsoft.com/office/officeart/2005/8/layout/matrix2"/>
    <dgm:cxn modelId="{AC430EB4-F989-EC41-98C9-38929047234C}" srcId="{9A173793-3654-D14D-B9CC-E9EFA777B6C3}" destId="{97587A70-58D0-E54B-B44E-B395AC9E25C4}" srcOrd="1" destOrd="0" parTransId="{6D6F72F1-BA17-6E41-B0BB-CE9666B61E6F}" sibTransId="{8A84AF07-8E26-F146-995A-BAB37494F757}"/>
    <dgm:cxn modelId="{A67EF804-8AD3-3C41-A0EA-E4AF9825F218}" type="presOf" srcId="{A00AA900-3FEF-0143-8A8B-055A5D2672AA}" destId="{38EDD8C4-F123-5E42-A346-64BF3ADDED93}" srcOrd="0" destOrd="0" presId="urn:microsoft.com/office/officeart/2005/8/layout/matrix2"/>
    <dgm:cxn modelId="{DBCD50DC-6C9F-734C-B991-73762CD7A47A}" srcId="{9A173793-3654-D14D-B9CC-E9EFA777B6C3}" destId="{D2FD765C-1CA3-5A46-A5FD-11A640F35C58}" srcOrd="3" destOrd="0" parTransId="{90D75307-C26B-264F-A048-2CC128E8D1FE}" sibTransId="{B6A9BF59-ABD0-BE48-A372-89CE7FA35CB2}"/>
    <dgm:cxn modelId="{F41692FC-ADB4-CE41-A2B4-509A7000E652}" srcId="{9A173793-3654-D14D-B9CC-E9EFA777B6C3}" destId="{A00AA900-3FEF-0143-8A8B-055A5D2672AA}" srcOrd="2" destOrd="0" parTransId="{108BC62F-6B56-E34C-B1F4-791978F0F06C}" sibTransId="{55610DEA-344D-9A47-A013-2594C6B42CCF}"/>
    <dgm:cxn modelId="{65D9137E-29BF-9B41-9F16-EB463BC571A8}" srcId="{9A173793-3654-D14D-B9CC-E9EFA777B6C3}" destId="{01067C58-E6F0-8145-98D6-FAC8E78CE99D}" srcOrd="0" destOrd="0" parTransId="{8287C3F1-01DE-3B41-85A0-3E96E6719377}" sibTransId="{4D85DA39-F56D-F542-BCB4-2760ECAC78CB}"/>
    <dgm:cxn modelId="{49D32FA4-B0B7-474B-B2F6-DA016915D12E}" type="presOf" srcId="{D2FD765C-1CA3-5A46-A5FD-11A640F35C58}" destId="{89EAC27A-8A7D-B441-BA16-4B712FBE617F}" srcOrd="0" destOrd="0" presId="urn:microsoft.com/office/officeart/2005/8/layout/matrix2"/>
    <dgm:cxn modelId="{D4A7C017-794D-0D46-911B-636FF7467817}" type="presOf" srcId="{9A173793-3654-D14D-B9CC-E9EFA777B6C3}" destId="{F2944947-236D-7443-8124-BDF54CB3039B}" srcOrd="0" destOrd="0" presId="urn:microsoft.com/office/officeart/2005/8/layout/matrix2"/>
    <dgm:cxn modelId="{2292109D-1CD3-0944-8512-C362377C7521}" type="presOf" srcId="{97587A70-58D0-E54B-B44E-B395AC9E25C4}" destId="{8D51D2BE-6050-B845-9E60-F9B58BC494D8}" srcOrd="0" destOrd="0" presId="urn:microsoft.com/office/officeart/2005/8/layout/matrix2"/>
    <dgm:cxn modelId="{D0E2E63E-DE5D-FE45-8968-661C10E419D0}" type="presParOf" srcId="{F2944947-236D-7443-8124-BDF54CB3039B}" destId="{E3DD3833-94C4-4840-BD53-EA2FC4E42814}" srcOrd="0" destOrd="0" presId="urn:microsoft.com/office/officeart/2005/8/layout/matrix2"/>
    <dgm:cxn modelId="{0CD6CDCB-4D6C-464C-97F9-003EF73FABEF}" type="presParOf" srcId="{F2944947-236D-7443-8124-BDF54CB3039B}" destId="{17AAACCA-5985-174D-8710-F46F462C82C0}" srcOrd="1" destOrd="0" presId="urn:microsoft.com/office/officeart/2005/8/layout/matrix2"/>
    <dgm:cxn modelId="{D5C9CC54-5F2D-4D46-B9C6-739706DAAFE5}" type="presParOf" srcId="{F2944947-236D-7443-8124-BDF54CB3039B}" destId="{8D51D2BE-6050-B845-9E60-F9B58BC494D8}" srcOrd="2" destOrd="0" presId="urn:microsoft.com/office/officeart/2005/8/layout/matrix2"/>
    <dgm:cxn modelId="{9FD549B9-8D67-444E-89C0-E2739702F151}" type="presParOf" srcId="{F2944947-236D-7443-8124-BDF54CB3039B}" destId="{38EDD8C4-F123-5E42-A346-64BF3ADDED93}" srcOrd="3" destOrd="0" presId="urn:microsoft.com/office/officeart/2005/8/layout/matrix2"/>
    <dgm:cxn modelId="{E4F95B5A-8505-104F-8E41-D0FB36DCB352}" type="presParOf" srcId="{F2944947-236D-7443-8124-BDF54CB3039B}" destId="{89EAC27A-8A7D-B441-BA16-4B712FBE617F}"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C35BDA-4459-7841-80BF-6A434F6D8B00}" type="doc">
      <dgm:prSet loTypeId="urn:microsoft.com/office/officeart/2005/8/layout/hChevron3" loCatId="" qsTypeId="urn:microsoft.com/office/officeart/2005/8/quickstyle/simple2" qsCatId="simple" csTypeId="urn:microsoft.com/office/officeart/2005/8/colors/accent1_2" csCatId="accent1" phldr="1"/>
      <dgm:spPr/>
    </dgm:pt>
    <dgm:pt modelId="{E6EE065A-9B02-B642-AAE9-0BD823114AF5}">
      <dgm:prSet phldrT="[Text]" custT="1"/>
      <dgm:spPr/>
      <dgm:t>
        <a:bodyPr/>
        <a:lstStyle/>
        <a:p>
          <a:r>
            <a:rPr lang="en-US" sz="1600" b="1" dirty="0" smtClean="0"/>
            <a:t>OSCARS</a:t>
          </a:r>
          <a:r>
            <a:rPr lang="en-US" sz="1600" b="1" i="0" dirty="0" smtClean="0"/>
            <a:t>; </a:t>
          </a:r>
          <a:br>
            <a:rPr lang="en-US" sz="1600" b="1" i="0" dirty="0" smtClean="0"/>
          </a:br>
          <a:r>
            <a:rPr lang="en-US" sz="1600" b="1" i="0" dirty="0" smtClean="0"/>
            <a:t>R&amp;D100 Award 2013</a:t>
          </a:r>
          <a:endParaRPr lang="en-US" sz="1600" dirty="0"/>
        </a:p>
      </dgm:t>
    </dgm:pt>
    <dgm:pt modelId="{9F388E51-3351-A945-97A4-3B6BC18ECD1A}" type="parTrans" cxnId="{CE2AEAEE-5332-0D41-AA8E-098A4F121DED}">
      <dgm:prSet/>
      <dgm:spPr/>
      <dgm:t>
        <a:bodyPr/>
        <a:lstStyle/>
        <a:p>
          <a:endParaRPr lang="en-US" sz="1600"/>
        </a:p>
      </dgm:t>
    </dgm:pt>
    <dgm:pt modelId="{D3D98A20-3D1A-FF4A-A455-553FFBE3DCDE}" type="sibTrans" cxnId="{CE2AEAEE-5332-0D41-AA8E-098A4F121DED}">
      <dgm:prSet/>
      <dgm:spPr/>
      <dgm:t>
        <a:bodyPr/>
        <a:lstStyle/>
        <a:p>
          <a:endParaRPr lang="en-US" sz="1600"/>
        </a:p>
      </dgm:t>
    </dgm:pt>
    <dgm:pt modelId="{9FC95A3E-6DB2-584C-BB5A-E83F7355D124}">
      <dgm:prSet custT="1"/>
      <dgm:spPr/>
      <dgm:t>
        <a:bodyPr/>
        <a:lstStyle/>
        <a:p>
          <a:r>
            <a:rPr lang="en-US" sz="1600" b="1" i="0" dirty="0" smtClean="0"/>
            <a:t>RDMA over Ethernet with OF and NEC, 2011</a:t>
          </a:r>
        </a:p>
      </dgm:t>
    </dgm:pt>
    <dgm:pt modelId="{97D0DA30-E3F0-EF40-9561-E0D80763D75B}" type="parTrans" cxnId="{4DA9620F-CD81-2B4C-A929-DB6498AF915A}">
      <dgm:prSet/>
      <dgm:spPr/>
      <dgm:t>
        <a:bodyPr/>
        <a:lstStyle/>
        <a:p>
          <a:endParaRPr lang="en-US" sz="1600"/>
        </a:p>
      </dgm:t>
    </dgm:pt>
    <dgm:pt modelId="{A8010A96-734F-F842-8786-1C5BF796987C}" type="sibTrans" cxnId="{4DA9620F-CD81-2B4C-A929-DB6498AF915A}">
      <dgm:prSet/>
      <dgm:spPr/>
      <dgm:t>
        <a:bodyPr/>
        <a:lstStyle/>
        <a:p>
          <a:endParaRPr lang="en-US" sz="1600"/>
        </a:p>
      </dgm:t>
    </dgm:pt>
    <dgm:pt modelId="{29C523F1-545D-5F49-82CD-BA448DBD41CB}">
      <dgm:prSet custT="1"/>
      <dgm:spPr/>
      <dgm:t>
        <a:bodyPr/>
        <a:lstStyle/>
        <a:p>
          <a:r>
            <a:rPr lang="en-US" sz="1600" b="1" i="0" dirty="0" smtClean="0"/>
            <a:t>Zero Configuration Circuits, 2011</a:t>
          </a:r>
        </a:p>
      </dgm:t>
    </dgm:pt>
    <dgm:pt modelId="{DDECEE3C-5201-AD47-A8AC-425B84DBFD19}" type="parTrans" cxnId="{711ED5B2-1891-CE4C-90BA-1D338A134A92}">
      <dgm:prSet/>
      <dgm:spPr/>
      <dgm:t>
        <a:bodyPr/>
        <a:lstStyle/>
        <a:p>
          <a:endParaRPr lang="en-US" sz="1600"/>
        </a:p>
      </dgm:t>
    </dgm:pt>
    <dgm:pt modelId="{B5393620-F5E9-1348-9D3C-0CC1D8C845D4}" type="sibTrans" cxnId="{711ED5B2-1891-CE4C-90BA-1D338A134A92}">
      <dgm:prSet/>
      <dgm:spPr/>
      <dgm:t>
        <a:bodyPr/>
        <a:lstStyle/>
        <a:p>
          <a:endParaRPr lang="en-US" sz="1600"/>
        </a:p>
      </dgm:t>
    </dgm:pt>
    <dgm:pt modelId="{FA9763C2-6F51-E045-9322-F008B63587C4}">
      <dgm:prSet custT="1"/>
      <dgm:spPr/>
      <dgm:t>
        <a:bodyPr/>
        <a:lstStyle/>
        <a:p>
          <a:r>
            <a:rPr lang="en-US" sz="1600" b="1" i="0" dirty="0" smtClean="0"/>
            <a:t>Network Virtualization ‘One Switch’, Nov 2012</a:t>
          </a:r>
        </a:p>
      </dgm:t>
    </dgm:pt>
    <dgm:pt modelId="{3D99460F-941F-6745-B67F-599285BC6492}" type="parTrans" cxnId="{C61FAAD2-AD09-3E4E-B9B2-175C227C5A97}">
      <dgm:prSet/>
      <dgm:spPr/>
      <dgm:t>
        <a:bodyPr/>
        <a:lstStyle/>
        <a:p>
          <a:endParaRPr lang="en-US" sz="1600"/>
        </a:p>
      </dgm:t>
    </dgm:pt>
    <dgm:pt modelId="{72115EBA-508E-A049-BF28-6E9E2E0AAC2B}" type="sibTrans" cxnId="{C61FAAD2-AD09-3E4E-B9B2-175C227C5A97}">
      <dgm:prSet/>
      <dgm:spPr/>
      <dgm:t>
        <a:bodyPr/>
        <a:lstStyle/>
        <a:p>
          <a:endParaRPr lang="en-US" sz="1600"/>
        </a:p>
      </dgm:t>
    </dgm:pt>
    <dgm:pt modelId="{B82A5EE6-0EC8-9541-A69F-8BE4E9191C30}" type="pres">
      <dgm:prSet presAssocID="{2DC35BDA-4459-7841-80BF-6A434F6D8B00}" presName="Name0" presStyleCnt="0">
        <dgm:presLayoutVars>
          <dgm:dir/>
          <dgm:resizeHandles val="exact"/>
        </dgm:presLayoutVars>
      </dgm:prSet>
      <dgm:spPr/>
    </dgm:pt>
    <dgm:pt modelId="{01112559-75CE-094B-A773-5BD70F64828D}" type="pres">
      <dgm:prSet presAssocID="{E6EE065A-9B02-B642-AAE9-0BD823114AF5}" presName="parTxOnly" presStyleLbl="node1" presStyleIdx="0" presStyleCnt="4" custLinFactNeighborX="-29622" custLinFactNeighborY="1401">
        <dgm:presLayoutVars>
          <dgm:bulletEnabled val="1"/>
        </dgm:presLayoutVars>
      </dgm:prSet>
      <dgm:spPr/>
      <dgm:t>
        <a:bodyPr/>
        <a:lstStyle/>
        <a:p>
          <a:endParaRPr lang="en-US"/>
        </a:p>
      </dgm:t>
    </dgm:pt>
    <dgm:pt modelId="{EAA667E6-9A35-2045-BB28-93AB3E25BA29}" type="pres">
      <dgm:prSet presAssocID="{D3D98A20-3D1A-FF4A-A455-553FFBE3DCDE}" presName="parSpace" presStyleCnt="0"/>
      <dgm:spPr/>
    </dgm:pt>
    <dgm:pt modelId="{F99B49EE-CB63-764B-AF76-AE6044484F0D}" type="pres">
      <dgm:prSet presAssocID="{9FC95A3E-6DB2-584C-BB5A-E83F7355D124}" presName="parTxOnly" presStyleLbl="node1" presStyleIdx="1" presStyleCnt="4">
        <dgm:presLayoutVars>
          <dgm:bulletEnabled val="1"/>
        </dgm:presLayoutVars>
      </dgm:prSet>
      <dgm:spPr/>
      <dgm:t>
        <a:bodyPr/>
        <a:lstStyle/>
        <a:p>
          <a:endParaRPr lang="en-US"/>
        </a:p>
      </dgm:t>
    </dgm:pt>
    <dgm:pt modelId="{9E588CFD-F9DC-4049-B749-23FBEF3E9DB4}" type="pres">
      <dgm:prSet presAssocID="{A8010A96-734F-F842-8786-1C5BF796987C}" presName="parSpace" presStyleCnt="0"/>
      <dgm:spPr/>
    </dgm:pt>
    <dgm:pt modelId="{E97546D5-CC37-0548-B9ED-4A93B520926F}" type="pres">
      <dgm:prSet presAssocID="{29C523F1-545D-5F49-82CD-BA448DBD41CB}" presName="parTxOnly" presStyleLbl="node1" presStyleIdx="2" presStyleCnt="4">
        <dgm:presLayoutVars>
          <dgm:bulletEnabled val="1"/>
        </dgm:presLayoutVars>
      </dgm:prSet>
      <dgm:spPr/>
      <dgm:t>
        <a:bodyPr/>
        <a:lstStyle/>
        <a:p>
          <a:endParaRPr lang="en-US"/>
        </a:p>
      </dgm:t>
    </dgm:pt>
    <dgm:pt modelId="{F0B153B5-F34E-8E47-B476-546B8F8FA159}" type="pres">
      <dgm:prSet presAssocID="{B5393620-F5E9-1348-9D3C-0CC1D8C845D4}" presName="parSpace" presStyleCnt="0"/>
      <dgm:spPr/>
    </dgm:pt>
    <dgm:pt modelId="{634098E4-14BF-A848-8505-80CD1FE43D0A}" type="pres">
      <dgm:prSet presAssocID="{FA9763C2-6F51-E045-9322-F008B63587C4}" presName="parTxOnly" presStyleLbl="node1" presStyleIdx="3" presStyleCnt="4">
        <dgm:presLayoutVars>
          <dgm:bulletEnabled val="1"/>
        </dgm:presLayoutVars>
      </dgm:prSet>
      <dgm:spPr/>
      <dgm:t>
        <a:bodyPr/>
        <a:lstStyle/>
        <a:p>
          <a:endParaRPr lang="en-US"/>
        </a:p>
      </dgm:t>
    </dgm:pt>
  </dgm:ptLst>
  <dgm:cxnLst>
    <dgm:cxn modelId="{5BCB13A0-167A-5840-8423-32FD076BD33A}" type="presOf" srcId="{2DC35BDA-4459-7841-80BF-6A434F6D8B00}" destId="{B82A5EE6-0EC8-9541-A69F-8BE4E9191C30}" srcOrd="0" destOrd="0" presId="urn:microsoft.com/office/officeart/2005/8/layout/hChevron3"/>
    <dgm:cxn modelId="{CE2AEAEE-5332-0D41-AA8E-098A4F121DED}" srcId="{2DC35BDA-4459-7841-80BF-6A434F6D8B00}" destId="{E6EE065A-9B02-B642-AAE9-0BD823114AF5}" srcOrd="0" destOrd="0" parTransId="{9F388E51-3351-A945-97A4-3B6BC18ECD1A}" sibTransId="{D3D98A20-3D1A-FF4A-A455-553FFBE3DCDE}"/>
    <dgm:cxn modelId="{C61FAAD2-AD09-3E4E-B9B2-175C227C5A97}" srcId="{2DC35BDA-4459-7841-80BF-6A434F6D8B00}" destId="{FA9763C2-6F51-E045-9322-F008B63587C4}" srcOrd="3" destOrd="0" parTransId="{3D99460F-941F-6745-B67F-599285BC6492}" sibTransId="{72115EBA-508E-A049-BF28-6E9E2E0AAC2B}"/>
    <dgm:cxn modelId="{711ED5B2-1891-CE4C-90BA-1D338A134A92}" srcId="{2DC35BDA-4459-7841-80BF-6A434F6D8B00}" destId="{29C523F1-545D-5F49-82CD-BA448DBD41CB}" srcOrd="2" destOrd="0" parTransId="{DDECEE3C-5201-AD47-A8AC-425B84DBFD19}" sibTransId="{B5393620-F5E9-1348-9D3C-0CC1D8C845D4}"/>
    <dgm:cxn modelId="{CEAEEF7F-CB8F-9C4B-AA4C-E877A28AB4D7}" type="presOf" srcId="{9FC95A3E-6DB2-584C-BB5A-E83F7355D124}" destId="{F99B49EE-CB63-764B-AF76-AE6044484F0D}" srcOrd="0" destOrd="0" presId="urn:microsoft.com/office/officeart/2005/8/layout/hChevron3"/>
    <dgm:cxn modelId="{4DA9620F-CD81-2B4C-A929-DB6498AF915A}" srcId="{2DC35BDA-4459-7841-80BF-6A434F6D8B00}" destId="{9FC95A3E-6DB2-584C-BB5A-E83F7355D124}" srcOrd="1" destOrd="0" parTransId="{97D0DA30-E3F0-EF40-9561-E0D80763D75B}" sibTransId="{A8010A96-734F-F842-8786-1C5BF796987C}"/>
    <dgm:cxn modelId="{A0AB8E05-B7BB-1D40-A596-95526E45E4CF}" type="presOf" srcId="{29C523F1-545D-5F49-82CD-BA448DBD41CB}" destId="{E97546D5-CC37-0548-B9ED-4A93B520926F}" srcOrd="0" destOrd="0" presId="urn:microsoft.com/office/officeart/2005/8/layout/hChevron3"/>
    <dgm:cxn modelId="{ADD271DF-56A2-EA48-B354-D0B7BDAB46CC}" type="presOf" srcId="{FA9763C2-6F51-E045-9322-F008B63587C4}" destId="{634098E4-14BF-A848-8505-80CD1FE43D0A}" srcOrd="0" destOrd="0" presId="urn:microsoft.com/office/officeart/2005/8/layout/hChevron3"/>
    <dgm:cxn modelId="{DF2CDC79-1DED-9E43-AEA9-CFA16E4C8D02}" type="presOf" srcId="{E6EE065A-9B02-B642-AAE9-0BD823114AF5}" destId="{01112559-75CE-094B-A773-5BD70F64828D}" srcOrd="0" destOrd="0" presId="urn:microsoft.com/office/officeart/2005/8/layout/hChevron3"/>
    <dgm:cxn modelId="{ECE8AA41-EC1A-3840-8347-189BF991734A}" type="presParOf" srcId="{B82A5EE6-0EC8-9541-A69F-8BE4E9191C30}" destId="{01112559-75CE-094B-A773-5BD70F64828D}" srcOrd="0" destOrd="0" presId="urn:microsoft.com/office/officeart/2005/8/layout/hChevron3"/>
    <dgm:cxn modelId="{1ACE53B9-14D4-914B-8A89-A62A89E04655}" type="presParOf" srcId="{B82A5EE6-0EC8-9541-A69F-8BE4E9191C30}" destId="{EAA667E6-9A35-2045-BB28-93AB3E25BA29}" srcOrd="1" destOrd="0" presId="urn:microsoft.com/office/officeart/2005/8/layout/hChevron3"/>
    <dgm:cxn modelId="{C162AF03-6396-804A-9CEB-97EF2F25E63A}" type="presParOf" srcId="{B82A5EE6-0EC8-9541-A69F-8BE4E9191C30}" destId="{F99B49EE-CB63-764B-AF76-AE6044484F0D}" srcOrd="2" destOrd="0" presId="urn:microsoft.com/office/officeart/2005/8/layout/hChevron3"/>
    <dgm:cxn modelId="{CFDBBD44-1A22-7940-8283-60DA8098A032}" type="presParOf" srcId="{B82A5EE6-0EC8-9541-A69F-8BE4E9191C30}" destId="{9E588CFD-F9DC-4049-B749-23FBEF3E9DB4}" srcOrd="3" destOrd="0" presId="urn:microsoft.com/office/officeart/2005/8/layout/hChevron3"/>
    <dgm:cxn modelId="{0BDCCE64-FB56-7347-94E8-1B5C0DE8DA95}" type="presParOf" srcId="{B82A5EE6-0EC8-9541-A69F-8BE4E9191C30}" destId="{E97546D5-CC37-0548-B9ED-4A93B520926F}" srcOrd="4" destOrd="0" presId="urn:microsoft.com/office/officeart/2005/8/layout/hChevron3"/>
    <dgm:cxn modelId="{54741F06-257E-F040-96A7-E04BDDFE5D96}" type="presParOf" srcId="{B82A5EE6-0EC8-9541-A69F-8BE4E9191C30}" destId="{F0B153B5-F34E-8E47-B476-546B8F8FA159}" srcOrd="5" destOrd="0" presId="urn:microsoft.com/office/officeart/2005/8/layout/hChevron3"/>
    <dgm:cxn modelId="{30C77660-3155-AF4A-A2A6-FC4E788373E0}" type="presParOf" srcId="{B82A5EE6-0EC8-9541-A69F-8BE4E9191C30}" destId="{634098E4-14BF-A848-8505-80CD1FE43D0A}"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C35BDA-4459-7841-80BF-6A434F6D8B00}" type="doc">
      <dgm:prSet loTypeId="urn:microsoft.com/office/officeart/2005/8/layout/hChevron3" loCatId="" qsTypeId="urn:microsoft.com/office/officeart/2005/8/quickstyle/simple2" qsCatId="simple" csTypeId="urn:microsoft.com/office/officeart/2005/8/colors/accent1_2" csCatId="accent1" phldr="1"/>
      <dgm:spPr/>
    </dgm:pt>
    <dgm:pt modelId="{E6EE065A-9B02-B642-AAE9-0BD823114AF5}">
      <dgm:prSet phldrT="[Text]" custT="1"/>
      <dgm:spPr/>
      <dgm:t>
        <a:bodyPr/>
        <a:lstStyle/>
        <a:p>
          <a:r>
            <a:rPr lang="en-US" sz="1600" b="1" i="0" dirty="0" smtClean="0"/>
            <a:t>World’s first Transport SDN,</a:t>
          </a:r>
          <a:br>
            <a:rPr lang="en-US" sz="1600" b="1" i="0" dirty="0" smtClean="0"/>
          </a:br>
          <a:r>
            <a:rPr lang="en-US" sz="1600" b="1" i="0" dirty="0" smtClean="0"/>
            <a:t> Dec 2012</a:t>
          </a:r>
          <a:endParaRPr lang="en-US" sz="1600" dirty="0"/>
        </a:p>
      </dgm:t>
    </dgm:pt>
    <dgm:pt modelId="{9F388E51-3351-A945-97A4-3B6BC18ECD1A}" type="parTrans" cxnId="{CE2AEAEE-5332-0D41-AA8E-098A4F121DED}">
      <dgm:prSet/>
      <dgm:spPr/>
      <dgm:t>
        <a:bodyPr/>
        <a:lstStyle/>
        <a:p>
          <a:endParaRPr lang="en-US" sz="1600"/>
        </a:p>
      </dgm:t>
    </dgm:pt>
    <dgm:pt modelId="{D3D98A20-3D1A-FF4A-A455-553FFBE3DCDE}" type="sibTrans" cxnId="{CE2AEAEE-5332-0D41-AA8E-098A4F121DED}">
      <dgm:prSet/>
      <dgm:spPr/>
      <dgm:t>
        <a:bodyPr/>
        <a:lstStyle/>
        <a:p>
          <a:endParaRPr lang="en-US" sz="1600"/>
        </a:p>
      </dgm:t>
    </dgm:pt>
    <dgm:pt modelId="{2D4154DD-092F-594E-A94D-8BE365B3BB3F}">
      <dgm:prSet custT="1"/>
      <dgm:spPr/>
      <dgm:t>
        <a:bodyPr/>
        <a:lstStyle/>
        <a:p>
          <a:r>
            <a:rPr lang="en-US" sz="1600" b="1" i="0" dirty="0" smtClean="0"/>
            <a:t>Software-Defined Exchange @ REANNZ/ESnet, April 2013</a:t>
          </a:r>
        </a:p>
      </dgm:t>
    </dgm:pt>
    <dgm:pt modelId="{615F590A-5ADD-CB4C-A634-B2229ABCA332}" type="parTrans" cxnId="{EE6C5E3D-87C6-2741-896A-32E6308A4D3A}">
      <dgm:prSet/>
      <dgm:spPr/>
      <dgm:t>
        <a:bodyPr/>
        <a:lstStyle/>
        <a:p>
          <a:endParaRPr lang="en-US" sz="1600"/>
        </a:p>
      </dgm:t>
    </dgm:pt>
    <dgm:pt modelId="{53A3AFD3-9CB3-4B4D-BF38-8912E1696351}" type="sibTrans" cxnId="{EE6C5E3D-87C6-2741-896A-32E6308A4D3A}">
      <dgm:prSet/>
      <dgm:spPr/>
      <dgm:t>
        <a:bodyPr/>
        <a:lstStyle/>
        <a:p>
          <a:endParaRPr lang="en-US" sz="1600"/>
        </a:p>
      </dgm:t>
    </dgm:pt>
    <dgm:pt modelId="{83BA84C1-81DC-B149-A64B-621690E7E2BC}">
      <dgm:prSet custT="1"/>
      <dgm:spPr/>
      <dgm:t>
        <a:bodyPr/>
        <a:lstStyle/>
        <a:p>
          <a:r>
            <a:rPr lang="en-US" sz="1600" b="1" i="0" dirty="0" smtClean="0"/>
            <a:t>Multi-domain Circuits with NSI, </a:t>
          </a:r>
          <a:br>
            <a:rPr lang="en-US" sz="1600" b="1" i="0" dirty="0" smtClean="0"/>
          </a:br>
          <a:r>
            <a:rPr lang="en-US" sz="1600" b="1" i="0" dirty="0" smtClean="0"/>
            <a:t>Oct 2013</a:t>
          </a:r>
        </a:p>
      </dgm:t>
    </dgm:pt>
    <dgm:pt modelId="{21E5C06F-AC8E-424A-8FB4-254818CBC1E2}" type="parTrans" cxnId="{DD0259A8-60E5-5E45-A1C1-7592259CB667}">
      <dgm:prSet/>
      <dgm:spPr/>
      <dgm:t>
        <a:bodyPr/>
        <a:lstStyle/>
        <a:p>
          <a:endParaRPr lang="en-US" sz="1600"/>
        </a:p>
      </dgm:t>
    </dgm:pt>
    <dgm:pt modelId="{B2F175BF-F49A-B446-8615-C857D5DF0619}" type="sibTrans" cxnId="{DD0259A8-60E5-5E45-A1C1-7592259CB667}">
      <dgm:prSet/>
      <dgm:spPr/>
      <dgm:t>
        <a:bodyPr/>
        <a:lstStyle/>
        <a:p>
          <a:endParaRPr lang="en-US" sz="1600"/>
        </a:p>
      </dgm:t>
    </dgm:pt>
    <dgm:pt modelId="{B82A5EE6-0EC8-9541-A69F-8BE4E9191C30}" type="pres">
      <dgm:prSet presAssocID="{2DC35BDA-4459-7841-80BF-6A434F6D8B00}" presName="Name0" presStyleCnt="0">
        <dgm:presLayoutVars>
          <dgm:dir/>
          <dgm:resizeHandles val="exact"/>
        </dgm:presLayoutVars>
      </dgm:prSet>
      <dgm:spPr/>
    </dgm:pt>
    <dgm:pt modelId="{01112559-75CE-094B-A773-5BD70F64828D}" type="pres">
      <dgm:prSet presAssocID="{E6EE065A-9B02-B642-AAE9-0BD823114AF5}" presName="parTxOnly" presStyleLbl="node1" presStyleIdx="0" presStyleCnt="3">
        <dgm:presLayoutVars>
          <dgm:bulletEnabled val="1"/>
        </dgm:presLayoutVars>
      </dgm:prSet>
      <dgm:spPr/>
      <dgm:t>
        <a:bodyPr/>
        <a:lstStyle/>
        <a:p>
          <a:endParaRPr lang="en-US"/>
        </a:p>
      </dgm:t>
    </dgm:pt>
    <dgm:pt modelId="{EAA667E6-9A35-2045-BB28-93AB3E25BA29}" type="pres">
      <dgm:prSet presAssocID="{D3D98A20-3D1A-FF4A-A455-553FFBE3DCDE}" presName="parSpace" presStyleCnt="0"/>
      <dgm:spPr/>
    </dgm:pt>
    <dgm:pt modelId="{748ADD3A-AE3C-4B43-B269-AACC5704A401}" type="pres">
      <dgm:prSet presAssocID="{2D4154DD-092F-594E-A94D-8BE365B3BB3F}" presName="parTxOnly" presStyleLbl="node1" presStyleIdx="1" presStyleCnt="3">
        <dgm:presLayoutVars>
          <dgm:bulletEnabled val="1"/>
        </dgm:presLayoutVars>
      </dgm:prSet>
      <dgm:spPr/>
      <dgm:t>
        <a:bodyPr/>
        <a:lstStyle/>
        <a:p>
          <a:endParaRPr lang="en-US"/>
        </a:p>
      </dgm:t>
    </dgm:pt>
    <dgm:pt modelId="{BE72A1D7-4198-E846-8B26-14E534118132}" type="pres">
      <dgm:prSet presAssocID="{53A3AFD3-9CB3-4B4D-BF38-8912E1696351}" presName="parSpace" presStyleCnt="0"/>
      <dgm:spPr/>
    </dgm:pt>
    <dgm:pt modelId="{EFF62AE8-90B2-7C41-B336-CE7B15F46343}" type="pres">
      <dgm:prSet presAssocID="{83BA84C1-81DC-B149-A64B-621690E7E2BC}" presName="parTxOnly" presStyleLbl="node1" presStyleIdx="2" presStyleCnt="3">
        <dgm:presLayoutVars>
          <dgm:bulletEnabled val="1"/>
        </dgm:presLayoutVars>
      </dgm:prSet>
      <dgm:spPr/>
      <dgm:t>
        <a:bodyPr/>
        <a:lstStyle/>
        <a:p>
          <a:endParaRPr lang="en-US"/>
        </a:p>
      </dgm:t>
    </dgm:pt>
  </dgm:ptLst>
  <dgm:cxnLst>
    <dgm:cxn modelId="{CE2AEAEE-5332-0D41-AA8E-098A4F121DED}" srcId="{2DC35BDA-4459-7841-80BF-6A434F6D8B00}" destId="{E6EE065A-9B02-B642-AAE9-0BD823114AF5}" srcOrd="0" destOrd="0" parTransId="{9F388E51-3351-A945-97A4-3B6BC18ECD1A}" sibTransId="{D3D98A20-3D1A-FF4A-A455-553FFBE3DCDE}"/>
    <dgm:cxn modelId="{EE6C5E3D-87C6-2741-896A-32E6308A4D3A}" srcId="{2DC35BDA-4459-7841-80BF-6A434F6D8B00}" destId="{2D4154DD-092F-594E-A94D-8BE365B3BB3F}" srcOrd="1" destOrd="0" parTransId="{615F590A-5ADD-CB4C-A634-B2229ABCA332}" sibTransId="{53A3AFD3-9CB3-4B4D-BF38-8912E1696351}"/>
    <dgm:cxn modelId="{03F9A3E3-4DB0-D44E-A611-C2A269EBFA94}" type="presOf" srcId="{83BA84C1-81DC-B149-A64B-621690E7E2BC}" destId="{EFF62AE8-90B2-7C41-B336-CE7B15F46343}" srcOrd="0" destOrd="0" presId="urn:microsoft.com/office/officeart/2005/8/layout/hChevron3"/>
    <dgm:cxn modelId="{30592883-FF7C-1D4C-8EF6-40986C7B8BB2}" type="presOf" srcId="{E6EE065A-9B02-B642-AAE9-0BD823114AF5}" destId="{01112559-75CE-094B-A773-5BD70F64828D}" srcOrd="0" destOrd="0" presId="urn:microsoft.com/office/officeart/2005/8/layout/hChevron3"/>
    <dgm:cxn modelId="{DD0259A8-60E5-5E45-A1C1-7592259CB667}" srcId="{2DC35BDA-4459-7841-80BF-6A434F6D8B00}" destId="{83BA84C1-81DC-B149-A64B-621690E7E2BC}" srcOrd="2" destOrd="0" parTransId="{21E5C06F-AC8E-424A-8FB4-254818CBC1E2}" sibTransId="{B2F175BF-F49A-B446-8615-C857D5DF0619}"/>
    <dgm:cxn modelId="{42DB3632-3F27-AA4E-9FE6-C82D43C6FFDA}" type="presOf" srcId="{2D4154DD-092F-594E-A94D-8BE365B3BB3F}" destId="{748ADD3A-AE3C-4B43-B269-AACC5704A401}" srcOrd="0" destOrd="0" presId="urn:microsoft.com/office/officeart/2005/8/layout/hChevron3"/>
    <dgm:cxn modelId="{CFB04F93-B957-1F49-AB8E-6D5674F3C12A}" type="presOf" srcId="{2DC35BDA-4459-7841-80BF-6A434F6D8B00}" destId="{B82A5EE6-0EC8-9541-A69F-8BE4E9191C30}" srcOrd="0" destOrd="0" presId="urn:microsoft.com/office/officeart/2005/8/layout/hChevron3"/>
    <dgm:cxn modelId="{CAF5A110-8E50-434F-9A7E-51807934CA16}" type="presParOf" srcId="{B82A5EE6-0EC8-9541-A69F-8BE4E9191C30}" destId="{01112559-75CE-094B-A773-5BD70F64828D}" srcOrd="0" destOrd="0" presId="urn:microsoft.com/office/officeart/2005/8/layout/hChevron3"/>
    <dgm:cxn modelId="{B9B81E5E-83F3-3244-8A5F-681DCA078D64}" type="presParOf" srcId="{B82A5EE6-0EC8-9541-A69F-8BE4E9191C30}" destId="{EAA667E6-9A35-2045-BB28-93AB3E25BA29}" srcOrd="1" destOrd="0" presId="urn:microsoft.com/office/officeart/2005/8/layout/hChevron3"/>
    <dgm:cxn modelId="{4049A3A2-8782-7946-879C-97B8698957EF}" type="presParOf" srcId="{B82A5EE6-0EC8-9541-A69F-8BE4E9191C30}" destId="{748ADD3A-AE3C-4B43-B269-AACC5704A401}" srcOrd="2" destOrd="0" presId="urn:microsoft.com/office/officeart/2005/8/layout/hChevron3"/>
    <dgm:cxn modelId="{E8DFA74A-1BC7-5941-A3FC-BF632975E813}" type="presParOf" srcId="{B82A5EE6-0EC8-9541-A69F-8BE4E9191C30}" destId="{BE72A1D7-4198-E846-8B26-14E534118132}" srcOrd="3" destOrd="0" presId="urn:microsoft.com/office/officeart/2005/8/layout/hChevron3"/>
    <dgm:cxn modelId="{954655CA-6FE3-1144-80F3-B079BBACB112}" type="presParOf" srcId="{B82A5EE6-0EC8-9541-A69F-8BE4E9191C30}" destId="{EFF62AE8-90B2-7C41-B336-CE7B15F46343}" srcOrd="4"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C35BDA-4459-7841-80BF-6A434F6D8B00}" type="doc">
      <dgm:prSet loTypeId="urn:microsoft.com/office/officeart/2005/8/layout/hChevron3" loCatId="" qsTypeId="urn:microsoft.com/office/officeart/2005/8/quickstyle/simple2" qsCatId="simple" csTypeId="urn:microsoft.com/office/officeart/2005/8/colors/accent1_2" csCatId="accent1" phldr="1"/>
      <dgm:spPr/>
    </dgm:pt>
    <dgm:pt modelId="{E6EE065A-9B02-B642-AAE9-0BD823114AF5}">
      <dgm:prSet phldrT="[Text]" custT="1"/>
      <dgm:spPr/>
      <dgm:t>
        <a:bodyPr/>
        <a:lstStyle/>
        <a:p>
          <a:r>
            <a:rPr lang="en-US" sz="1600" b="1" i="0" dirty="0" smtClean="0"/>
            <a:t>Multilayer Transport SDN Demonstration, </a:t>
          </a:r>
          <a:br>
            <a:rPr lang="en-US" sz="1600" b="1" i="0" dirty="0" smtClean="0"/>
          </a:br>
          <a:r>
            <a:rPr lang="en-US" sz="1600" b="1" i="0" dirty="0" smtClean="0"/>
            <a:t>Oct 2013</a:t>
          </a:r>
          <a:endParaRPr lang="en-US" sz="1600" dirty="0"/>
        </a:p>
      </dgm:t>
    </dgm:pt>
    <dgm:pt modelId="{9F388E51-3351-A945-97A4-3B6BC18ECD1A}" type="parTrans" cxnId="{CE2AEAEE-5332-0D41-AA8E-098A4F121DED}">
      <dgm:prSet/>
      <dgm:spPr/>
      <dgm:t>
        <a:bodyPr/>
        <a:lstStyle/>
        <a:p>
          <a:endParaRPr lang="en-US" sz="2400"/>
        </a:p>
      </dgm:t>
    </dgm:pt>
    <dgm:pt modelId="{D3D98A20-3D1A-FF4A-A455-553FFBE3DCDE}" type="sibTrans" cxnId="{CE2AEAEE-5332-0D41-AA8E-098A4F121DED}">
      <dgm:prSet/>
      <dgm:spPr/>
      <dgm:t>
        <a:bodyPr/>
        <a:lstStyle/>
        <a:p>
          <a:endParaRPr lang="en-US" sz="2400"/>
        </a:p>
      </dgm:t>
    </dgm:pt>
    <dgm:pt modelId="{4E1F36DC-3E8A-F447-AEA5-DC9999CE526D}">
      <dgm:prSet phldrT="[Text]" custT="1"/>
      <dgm:spPr/>
      <dgm:t>
        <a:bodyPr/>
        <a:lstStyle/>
        <a:p>
          <a:r>
            <a:rPr lang="en-US" sz="1600" b="1" dirty="0" smtClean="0"/>
            <a:t>Dynamic L3 and L2, SDN router + NSI, </a:t>
          </a:r>
          <a:br>
            <a:rPr lang="en-US" sz="1600" b="1" dirty="0" smtClean="0"/>
          </a:br>
          <a:r>
            <a:rPr lang="en-US" sz="1600" b="1" dirty="0" smtClean="0"/>
            <a:t>Sept 2014</a:t>
          </a:r>
          <a:endParaRPr lang="en-US" sz="1600" b="1" dirty="0"/>
        </a:p>
      </dgm:t>
    </dgm:pt>
    <dgm:pt modelId="{090C433B-DFE0-2746-B638-F22E53AAE467}" type="parTrans" cxnId="{4B528FEA-4752-B640-BE84-67776D0D28EA}">
      <dgm:prSet/>
      <dgm:spPr/>
      <dgm:t>
        <a:bodyPr/>
        <a:lstStyle/>
        <a:p>
          <a:endParaRPr lang="en-US"/>
        </a:p>
      </dgm:t>
    </dgm:pt>
    <dgm:pt modelId="{4CBF0923-6E33-8F43-9F87-F328C56F4974}" type="sibTrans" cxnId="{4B528FEA-4752-B640-BE84-67776D0D28EA}">
      <dgm:prSet/>
      <dgm:spPr/>
      <dgm:t>
        <a:bodyPr/>
        <a:lstStyle/>
        <a:p>
          <a:endParaRPr lang="en-US"/>
        </a:p>
      </dgm:t>
    </dgm:pt>
    <dgm:pt modelId="{C24278C5-7810-D549-A697-336508D80003}">
      <dgm:prSet phldrT="[Text]" custT="1"/>
      <dgm:spPr/>
      <dgm:t>
        <a:bodyPr/>
        <a:lstStyle/>
        <a:p>
          <a:r>
            <a:rPr lang="en-US" sz="1600" b="1" i="0" dirty="0" smtClean="0"/>
            <a:t>Scalable BGP ‘white-box’ Router, w/ </a:t>
          </a:r>
          <a:r>
            <a:rPr lang="en-US" sz="1600" b="1" i="0" dirty="0" err="1" smtClean="0"/>
            <a:t>Corsa</a:t>
          </a:r>
          <a:r>
            <a:rPr lang="en-US" sz="1600" b="1" i="0" dirty="0" smtClean="0"/>
            <a:t>, Aug 2014</a:t>
          </a:r>
          <a:endParaRPr lang="en-US" sz="1600" dirty="0"/>
        </a:p>
      </dgm:t>
    </dgm:pt>
    <dgm:pt modelId="{5309514F-4C7F-2144-97B2-97F4726B328A}" type="parTrans" cxnId="{EDE89A8E-B4F0-1849-BABD-A92E7E66DCEF}">
      <dgm:prSet/>
      <dgm:spPr/>
      <dgm:t>
        <a:bodyPr/>
        <a:lstStyle/>
        <a:p>
          <a:endParaRPr lang="en-US"/>
        </a:p>
      </dgm:t>
    </dgm:pt>
    <dgm:pt modelId="{88193A7B-DE56-1043-92AA-089058C8C16D}" type="sibTrans" cxnId="{EDE89A8E-B4F0-1849-BABD-A92E7E66DCEF}">
      <dgm:prSet/>
      <dgm:spPr/>
      <dgm:t>
        <a:bodyPr/>
        <a:lstStyle/>
        <a:p>
          <a:endParaRPr lang="en-US"/>
        </a:p>
      </dgm:t>
    </dgm:pt>
    <dgm:pt modelId="{B82A5EE6-0EC8-9541-A69F-8BE4E9191C30}" type="pres">
      <dgm:prSet presAssocID="{2DC35BDA-4459-7841-80BF-6A434F6D8B00}" presName="Name0" presStyleCnt="0">
        <dgm:presLayoutVars>
          <dgm:dir/>
          <dgm:resizeHandles val="exact"/>
        </dgm:presLayoutVars>
      </dgm:prSet>
      <dgm:spPr/>
    </dgm:pt>
    <dgm:pt modelId="{01112559-75CE-094B-A773-5BD70F64828D}" type="pres">
      <dgm:prSet presAssocID="{E6EE065A-9B02-B642-AAE9-0BD823114AF5}" presName="parTxOnly" presStyleLbl="node1" presStyleIdx="0" presStyleCnt="3">
        <dgm:presLayoutVars>
          <dgm:bulletEnabled val="1"/>
        </dgm:presLayoutVars>
      </dgm:prSet>
      <dgm:spPr/>
      <dgm:t>
        <a:bodyPr/>
        <a:lstStyle/>
        <a:p>
          <a:endParaRPr lang="en-US"/>
        </a:p>
      </dgm:t>
    </dgm:pt>
    <dgm:pt modelId="{EAA667E6-9A35-2045-BB28-93AB3E25BA29}" type="pres">
      <dgm:prSet presAssocID="{D3D98A20-3D1A-FF4A-A455-553FFBE3DCDE}" presName="parSpace" presStyleCnt="0"/>
      <dgm:spPr/>
    </dgm:pt>
    <dgm:pt modelId="{698CAC75-C073-5C4C-AC41-BA00F5A84C73}" type="pres">
      <dgm:prSet presAssocID="{C24278C5-7810-D549-A697-336508D80003}" presName="parTxOnly" presStyleLbl="node1" presStyleIdx="1" presStyleCnt="3">
        <dgm:presLayoutVars>
          <dgm:bulletEnabled val="1"/>
        </dgm:presLayoutVars>
      </dgm:prSet>
      <dgm:spPr/>
      <dgm:t>
        <a:bodyPr/>
        <a:lstStyle/>
        <a:p>
          <a:endParaRPr lang="en-US"/>
        </a:p>
      </dgm:t>
    </dgm:pt>
    <dgm:pt modelId="{B321EB35-799D-8840-90BC-3DAF8ECBF0BF}" type="pres">
      <dgm:prSet presAssocID="{88193A7B-DE56-1043-92AA-089058C8C16D}" presName="parSpace" presStyleCnt="0"/>
      <dgm:spPr/>
    </dgm:pt>
    <dgm:pt modelId="{11A98F6A-ED6C-7641-8CA0-3027CBB85334}" type="pres">
      <dgm:prSet presAssocID="{4E1F36DC-3E8A-F447-AEA5-DC9999CE526D}" presName="parTxOnly" presStyleLbl="node1" presStyleIdx="2" presStyleCnt="3">
        <dgm:presLayoutVars>
          <dgm:bulletEnabled val="1"/>
        </dgm:presLayoutVars>
      </dgm:prSet>
      <dgm:spPr/>
      <dgm:t>
        <a:bodyPr/>
        <a:lstStyle/>
        <a:p>
          <a:endParaRPr lang="en-US"/>
        </a:p>
      </dgm:t>
    </dgm:pt>
  </dgm:ptLst>
  <dgm:cxnLst>
    <dgm:cxn modelId="{CE2AEAEE-5332-0D41-AA8E-098A4F121DED}" srcId="{2DC35BDA-4459-7841-80BF-6A434F6D8B00}" destId="{E6EE065A-9B02-B642-AAE9-0BD823114AF5}" srcOrd="0" destOrd="0" parTransId="{9F388E51-3351-A945-97A4-3B6BC18ECD1A}" sibTransId="{D3D98A20-3D1A-FF4A-A455-553FFBE3DCDE}"/>
    <dgm:cxn modelId="{098A094C-7FC4-9D48-A731-D2DB317A5BA8}" type="presOf" srcId="{4E1F36DC-3E8A-F447-AEA5-DC9999CE526D}" destId="{11A98F6A-ED6C-7641-8CA0-3027CBB85334}" srcOrd="0" destOrd="0" presId="urn:microsoft.com/office/officeart/2005/8/layout/hChevron3"/>
    <dgm:cxn modelId="{E3AC43F3-364A-1F4E-89B9-AA62A3A7F022}" type="presOf" srcId="{2DC35BDA-4459-7841-80BF-6A434F6D8B00}" destId="{B82A5EE6-0EC8-9541-A69F-8BE4E9191C30}" srcOrd="0" destOrd="0" presId="urn:microsoft.com/office/officeart/2005/8/layout/hChevron3"/>
    <dgm:cxn modelId="{CEAA8313-C4D7-A945-B01B-57DA157F2189}" type="presOf" srcId="{C24278C5-7810-D549-A697-336508D80003}" destId="{698CAC75-C073-5C4C-AC41-BA00F5A84C73}" srcOrd="0" destOrd="0" presId="urn:microsoft.com/office/officeart/2005/8/layout/hChevron3"/>
    <dgm:cxn modelId="{EDE89A8E-B4F0-1849-BABD-A92E7E66DCEF}" srcId="{2DC35BDA-4459-7841-80BF-6A434F6D8B00}" destId="{C24278C5-7810-D549-A697-336508D80003}" srcOrd="1" destOrd="0" parTransId="{5309514F-4C7F-2144-97B2-97F4726B328A}" sibTransId="{88193A7B-DE56-1043-92AA-089058C8C16D}"/>
    <dgm:cxn modelId="{4B528FEA-4752-B640-BE84-67776D0D28EA}" srcId="{2DC35BDA-4459-7841-80BF-6A434F6D8B00}" destId="{4E1F36DC-3E8A-F447-AEA5-DC9999CE526D}" srcOrd="2" destOrd="0" parTransId="{090C433B-DFE0-2746-B638-F22E53AAE467}" sibTransId="{4CBF0923-6E33-8F43-9F87-F328C56F4974}"/>
    <dgm:cxn modelId="{350A3A14-6DA9-F44D-A828-372321C5E356}" type="presOf" srcId="{E6EE065A-9B02-B642-AAE9-0BD823114AF5}" destId="{01112559-75CE-094B-A773-5BD70F64828D}" srcOrd="0" destOrd="0" presId="urn:microsoft.com/office/officeart/2005/8/layout/hChevron3"/>
    <dgm:cxn modelId="{5B0E4EE1-74A4-AF4B-B536-487B2E276928}" type="presParOf" srcId="{B82A5EE6-0EC8-9541-A69F-8BE4E9191C30}" destId="{01112559-75CE-094B-A773-5BD70F64828D}" srcOrd="0" destOrd="0" presId="urn:microsoft.com/office/officeart/2005/8/layout/hChevron3"/>
    <dgm:cxn modelId="{5C893A7A-F90D-A54D-AB31-5189B4A1508C}" type="presParOf" srcId="{B82A5EE6-0EC8-9541-A69F-8BE4E9191C30}" destId="{EAA667E6-9A35-2045-BB28-93AB3E25BA29}" srcOrd="1" destOrd="0" presId="urn:microsoft.com/office/officeart/2005/8/layout/hChevron3"/>
    <dgm:cxn modelId="{0C50B054-A9E3-4F45-8C0A-7021E263A33C}" type="presParOf" srcId="{B82A5EE6-0EC8-9541-A69F-8BE4E9191C30}" destId="{698CAC75-C073-5C4C-AC41-BA00F5A84C73}" srcOrd="2" destOrd="0" presId="urn:microsoft.com/office/officeart/2005/8/layout/hChevron3"/>
    <dgm:cxn modelId="{0FDA7D49-50FF-7A4E-9267-D08AB4D0A6FC}" type="presParOf" srcId="{B82A5EE6-0EC8-9541-A69F-8BE4E9191C30}" destId="{B321EB35-799D-8840-90BC-3DAF8ECBF0BF}" srcOrd="3" destOrd="0" presId="urn:microsoft.com/office/officeart/2005/8/layout/hChevron3"/>
    <dgm:cxn modelId="{4D42D030-56D9-5743-BB64-0442FA37A54D}" type="presParOf" srcId="{B82A5EE6-0EC8-9541-A69F-8BE4E9191C30}" destId="{11A98F6A-ED6C-7641-8CA0-3027CBB85334}" srcOrd="4" destOrd="0" presId="urn:microsoft.com/office/officeart/2005/8/layout/hChevron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13FEF6-483E-BA49-9E00-E9E76195C8C4}"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en-US"/>
        </a:p>
      </dgm:t>
    </dgm:pt>
    <dgm:pt modelId="{4B9B8E78-BC66-CD44-B519-3D229B0A3CD5}">
      <dgm:prSet phldrT="[Text]"/>
      <dgm:spPr/>
      <dgm:t>
        <a:bodyPr/>
        <a:lstStyle/>
        <a:p>
          <a:r>
            <a:rPr lang="en-US" dirty="0" smtClean="0"/>
            <a:t>Discovery is  unconstrained by geography.</a:t>
          </a:r>
          <a:endParaRPr lang="en-US" dirty="0"/>
        </a:p>
      </dgm:t>
    </dgm:pt>
    <dgm:pt modelId="{C9D58B7E-0692-814A-9367-9ACE521B4FC1}" type="parTrans" cxnId="{FC5C76FB-AC4E-DB4B-988F-BD64EC172E5E}">
      <dgm:prSet/>
      <dgm:spPr/>
      <dgm:t>
        <a:bodyPr/>
        <a:lstStyle/>
        <a:p>
          <a:endParaRPr lang="en-US"/>
        </a:p>
      </dgm:t>
    </dgm:pt>
    <dgm:pt modelId="{199B90DB-96FB-A64F-8375-FA97F7EC83F9}" type="sibTrans" cxnId="{FC5C76FB-AC4E-DB4B-988F-BD64EC172E5E}">
      <dgm:prSet/>
      <dgm:spPr/>
      <dgm:t>
        <a:bodyPr/>
        <a:lstStyle/>
        <a:p>
          <a:endParaRPr lang="en-US"/>
        </a:p>
      </dgm:t>
    </dgm:pt>
    <dgm:pt modelId="{560177C7-BD99-3541-BD4A-FA6883BB4D62}">
      <dgm:prSet phldrT="[Text]"/>
      <dgm:spPr/>
      <dgm:t>
        <a:bodyPr/>
        <a:lstStyle/>
        <a:p>
          <a:r>
            <a:rPr lang="en-US" dirty="0" smtClean="0"/>
            <a:t>2. Provide information and tools for optimal network use.</a:t>
          </a:r>
        </a:p>
      </dgm:t>
    </dgm:pt>
    <dgm:pt modelId="{4C75125C-FA3B-EE4F-BB86-21DABDC3E4DE}" type="parTrans" cxnId="{EE71D362-946B-5F44-9728-EB2058B50C29}">
      <dgm:prSet/>
      <dgm:spPr/>
      <dgm:t>
        <a:bodyPr/>
        <a:lstStyle/>
        <a:p>
          <a:endParaRPr lang="en-US"/>
        </a:p>
      </dgm:t>
    </dgm:pt>
    <dgm:pt modelId="{39795CAF-5107-354A-930E-80879DA24A89}" type="sibTrans" cxnId="{EE71D362-946B-5F44-9728-EB2058B50C29}">
      <dgm:prSet/>
      <dgm:spPr/>
      <dgm:t>
        <a:bodyPr/>
        <a:lstStyle/>
        <a:p>
          <a:endParaRPr lang="en-US"/>
        </a:p>
      </dgm:t>
    </dgm:pt>
    <dgm:pt modelId="{E17E9942-2287-544A-A590-9EEBEDBA0B2B}">
      <dgm:prSet phldrT="[Text]" custT="1"/>
      <dgm:spPr/>
      <dgm:t>
        <a:bodyPr/>
        <a:lstStyle/>
        <a:p>
          <a:r>
            <a:rPr lang="en-US" sz="3200" dirty="0" smtClean="0"/>
            <a:t>vision:</a:t>
          </a:r>
          <a:endParaRPr lang="en-US" sz="3200" dirty="0"/>
        </a:p>
      </dgm:t>
    </dgm:pt>
    <dgm:pt modelId="{7789F2B2-A958-D44F-95CC-B4E96A997B80}" type="parTrans" cxnId="{3ED7FB32-64CF-B447-A988-AC01B7249A13}">
      <dgm:prSet/>
      <dgm:spPr/>
      <dgm:t>
        <a:bodyPr/>
        <a:lstStyle/>
        <a:p>
          <a:endParaRPr lang="en-US"/>
        </a:p>
      </dgm:t>
    </dgm:pt>
    <dgm:pt modelId="{DAEF4727-16C7-5045-8965-901ABAC4A327}" type="sibTrans" cxnId="{3ED7FB32-64CF-B447-A988-AC01B7249A13}">
      <dgm:prSet/>
      <dgm:spPr/>
      <dgm:t>
        <a:bodyPr/>
        <a:lstStyle/>
        <a:p>
          <a:endParaRPr lang="en-US"/>
        </a:p>
      </dgm:t>
    </dgm:pt>
    <dgm:pt modelId="{276540A9-09A7-A444-A2F6-87D0A9C94F6B}">
      <dgm:prSet phldrT="[Text]" custT="1"/>
      <dgm:spPr/>
      <dgm:t>
        <a:bodyPr/>
        <a:lstStyle/>
        <a:p>
          <a:r>
            <a:rPr lang="en-US" sz="3200" dirty="0" smtClean="0"/>
            <a:t>goals:</a:t>
          </a:r>
          <a:endParaRPr lang="en-US" sz="3200" dirty="0"/>
        </a:p>
      </dgm:t>
    </dgm:pt>
    <dgm:pt modelId="{0D5CC7E8-531C-1147-AB02-945476AE91DE}" type="parTrans" cxnId="{4E5CDA89-F223-0A4E-BECC-EF5FE43354F8}">
      <dgm:prSet/>
      <dgm:spPr/>
      <dgm:t>
        <a:bodyPr/>
        <a:lstStyle/>
        <a:p>
          <a:endParaRPr lang="en-US"/>
        </a:p>
      </dgm:t>
    </dgm:pt>
    <dgm:pt modelId="{85AA5222-C82F-054F-9F1C-86C217FF1FEC}" type="sibTrans" cxnId="{4E5CDA89-F223-0A4E-BECC-EF5FE43354F8}">
      <dgm:prSet/>
      <dgm:spPr/>
      <dgm:t>
        <a:bodyPr/>
        <a:lstStyle/>
        <a:p>
          <a:endParaRPr lang="en-US"/>
        </a:p>
      </dgm:t>
    </dgm:pt>
    <dgm:pt modelId="{415B5EA5-780C-4B4A-B663-63E0A14F4875}">
      <dgm:prSet/>
      <dgm:spPr/>
      <dgm:t>
        <a:bodyPr/>
        <a:lstStyle/>
        <a:p>
          <a:r>
            <a:rPr lang="en-US" dirty="0" smtClean="0"/>
            <a:t>3. Pioneer architectures, protocols, applications.</a:t>
          </a:r>
          <a:endParaRPr lang="en-US" dirty="0"/>
        </a:p>
      </dgm:t>
    </dgm:pt>
    <dgm:pt modelId="{529FD281-CBF2-6648-AB37-CC0218984B1A}" type="parTrans" cxnId="{10D7B20B-DB33-3B45-84CF-97CFCFD8F0AE}">
      <dgm:prSet/>
      <dgm:spPr/>
      <dgm:t>
        <a:bodyPr/>
        <a:lstStyle/>
        <a:p>
          <a:endParaRPr lang="en-US"/>
        </a:p>
      </dgm:t>
    </dgm:pt>
    <dgm:pt modelId="{0625F39E-0072-1A4A-A360-FA6F0FC8AD60}" type="sibTrans" cxnId="{10D7B20B-DB33-3B45-84CF-97CFCFD8F0AE}">
      <dgm:prSet/>
      <dgm:spPr/>
      <dgm:t>
        <a:bodyPr/>
        <a:lstStyle/>
        <a:p>
          <a:endParaRPr lang="en-US"/>
        </a:p>
      </dgm:t>
    </dgm:pt>
    <dgm:pt modelId="{F4DB2D92-18FE-B44C-A7AA-834C2398A1AB}">
      <dgm:prSet/>
      <dgm:spPr/>
      <dgm:t>
        <a:bodyPr/>
        <a:lstStyle/>
        <a:p>
          <a:r>
            <a:rPr lang="en-US" dirty="0" smtClean="0">
              <a:solidFill>
                <a:srgbClr val="FF0000"/>
              </a:solidFill>
            </a:rPr>
            <a:t>1. Improve networking practices globally.</a:t>
          </a:r>
          <a:endParaRPr lang="en-US" dirty="0">
            <a:solidFill>
              <a:srgbClr val="FF0000"/>
            </a:solidFill>
          </a:endParaRPr>
        </a:p>
      </dgm:t>
    </dgm:pt>
    <dgm:pt modelId="{9AB7C857-D8FC-2043-B96B-0624F8E16519}" type="parTrans" cxnId="{4D30CBA8-DF6A-D344-AE8F-4069A75D1762}">
      <dgm:prSet/>
      <dgm:spPr/>
      <dgm:t>
        <a:bodyPr/>
        <a:lstStyle/>
        <a:p>
          <a:endParaRPr lang="en-US"/>
        </a:p>
      </dgm:t>
    </dgm:pt>
    <dgm:pt modelId="{8BA997F4-F08D-6E41-9A12-373C44EF50F5}" type="sibTrans" cxnId="{4D30CBA8-DF6A-D344-AE8F-4069A75D1762}">
      <dgm:prSet/>
      <dgm:spPr/>
      <dgm:t>
        <a:bodyPr/>
        <a:lstStyle/>
        <a:p>
          <a:endParaRPr lang="en-US"/>
        </a:p>
      </dgm:t>
    </dgm:pt>
    <dgm:pt modelId="{52FFD2BD-48FD-E941-8F0F-8891290315FC}" type="pres">
      <dgm:prSet presAssocID="{2C13FEF6-483E-BA49-9E00-E9E76195C8C4}" presName="mainComposite" presStyleCnt="0">
        <dgm:presLayoutVars>
          <dgm:chPref val="1"/>
          <dgm:dir/>
          <dgm:animOne val="branch"/>
          <dgm:animLvl val="lvl"/>
          <dgm:resizeHandles val="exact"/>
        </dgm:presLayoutVars>
      </dgm:prSet>
      <dgm:spPr/>
      <dgm:t>
        <a:bodyPr/>
        <a:lstStyle/>
        <a:p>
          <a:endParaRPr lang="en-US"/>
        </a:p>
      </dgm:t>
    </dgm:pt>
    <dgm:pt modelId="{9CEFF75C-83A6-5645-A45D-C26D3FE02EF6}" type="pres">
      <dgm:prSet presAssocID="{2C13FEF6-483E-BA49-9E00-E9E76195C8C4}" presName="hierFlow" presStyleCnt="0"/>
      <dgm:spPr/>
    </dgm:pt>
    <dgm:pt modelId="{52A65E47-8A1B-3747-9744-4F0B52E345BC}" type="pres">
      <dgm:prSet presAssocID="{2C13FEF6-483E-BA49-9E00-E9E76195C8C4}" presName="firstBuf" presStyleCnt="0"/>
      <dgm:spPr/>
    </dgm:pt>
    <dgm:pt modelId="{8748CFBC-D43F-BF4C-A05C-EAA434424CE4}" type="pres">
      <dgm:prSet presAssocID="{2C13FEF6-483E-BA49-9E00-E9E76195C8C4}" presName="hierChild1" presStyleCnt="0">
        <dgm:presLayoutVars>
          <dgm:chPref val="1"/>
          <dgm:animOne val="branch"/>
          <dgm:animLvl val="lvl"/>
        </dgm:presLayoutVars>
      </dgm:prSet>
      <dgm:spPr/>
    </dgm:pt>
    <dgm:pt modelId="{CAFCF532-B0AB-9C48-BE10-802A0A04B640}" type="pres">
      <dgm:prSet presAssocID="{4B9B8E78-BC66-CD44-B519-3D229B0A3CD5}" presName="Name14" presStyleCnt="0"/>
      <dgm:spPr/>
    </dgm:pt>
    <dgm:pt modelId="{A3B3D4D3-B835-574B-BA2C-C0587DDB64C8}" type="pres">
      <dgm:prSet presAssocID="{4B9B8E78-BC66-CD44-B519-3D229B0A3CD5}" presName="level1Shape" presStyleLbl="node0" presStyleIdx="0" presStyleCnt="1" custLinFactNeighborX="6696" custLinFactNeighborY="-33264">
        <dgm:presLayoutVars>
          <dgm:chPref val="3"/>
        </dgm:presLayoutVars>
      </dgm:prSet>
      <dgm:spPr/>
      <dgm:t>
        <a:bodyPr/>
        <a:lstStyle/>
        <a:p>
          <a:endParaRPr lang="en-US"/>
        </a:p>
      </dgm:t>
    </dgm:pt>
    <dgm:pt modelId="{B922912D-D3DD-F143-9E2C-29A7C8953979}" type="pres">
      <dgm:prSet presAssocID="{4B9B8E78-BC66-CD44-B519-3D229B0A3CD5}" presName="hierChild2" presStyleCnt="0"/>
      <dgm:spPr/>
    </dgm:pt>
    <dgm:pt modelId="{D9C6E965-A625-8443-BDAC-D99F535982CC}" type="pres">
      <dgm:prSet presAssocID="{9AB7C857-D8FC-2043-B96B-0624F8E16519}" presName="Name19" presStyleLbl="parChTrans1D2" presStyleIdx="0" presStyleCnt="3"/>
      <dgm:spPr/>
      <dgm:t>
        <a:bodyPr/>
        <a:lstStyle/>
        <a:p>
          <a:endParaRPr lang="en-US"/>
        </a:p>
      </dgm:t>
    </dgm:pt>
    <dgm:pt modelId="{07EBD661-8439-2342-AEA7-7B244B51C5A6}" type="pres">
      <dgm:prSet presAssocID="{F4DB2D92-18FE-B44C-A7AA-834C2398A1AB}" presName="Name21" presStyleCnt="0"/>
      <dgm:spPr/>
    </dgm:pt>
    <dgm:pt modelId="{EDC2E5E5-4A96-5144-9CB3-CDCE807ADCA5}" type="pres">
      <dgm:prSet presAssocID="{F4DB2D92-18FE-B44C-A7AA-834C2398A1AB}" presName="level2Shape" presStyleLbl="node2" presStyleIdx="0" presStyleCnt="3" custLinFactNeighborY="-33264"/>
      <dgm:spPr/>
      <dgm:t>
        <a:bodyPr/>
        <a:lstStyle/>
        <a:p>
          <a:endParaRPr lang="en-US"/>
        </a:p>
      </dgm:t>
    </dgm:pt>
    <dgm:pt modelId="{EB682D09-5EC3-E24B-B3BB-B973CBD55557}" type="pres">
      <dgm:prSet presAssocID="{F4DB2D92-18FE-B44C-A7AA-834C2398A1AB}" presName="hierChild3" presStyleCnt="0"/>
      <dgm:spPr/>
    </dgm:pt>
    <dgm:pt modelId="{138B3E19-3248-0E46-806E-380646CD9A44}" type="pres">
      <dgm:prSet presAssocID="{4C75125C-FA3B-EE4F-BB86-21DABDC3E4DE}" presName="Name19" presStyleLbl="parChTrans1D2" presStyleIdx="1" presStyleCnt="3"/>
      <dgm:spPr/>
      <dgm:t>
        <a:bodyPr/>
        <a:lstStyle/>
        <a:p>
          <a:endParaRPr lang="en-US"/>
        </a:p>
      </dgm:t>
    </dgm:pt>
    <dgm:pt modelId="{15665D83-1196-5144-8474-CE16A18361A7}" type="pres">
      <dgm:prSet presAssocID="{560177C7-BD99-3541-BD4A-FA6883BB4D62}" presName="Name21" presStyleCnt="0"/>
      <dgm:spPr/>
    </dgm:pt>
    <dgm:pt modelId="{DBF6CD4F-3CA7-824F-B819-E1FA4865CF71}" type="pres">
      <dgm:prSet presAssocID="{560177C7-BD99-3541-BD4A-FA6883BB4D62}" presName="level2Shape" presStyleLbl="node2" presStyleIdx="1" presStyleCnt="3" custLinFactNeighborX="7203" custLinFactNeighborY="-33264"/>
      <dgm:spPr/>
      <dgm:t>
        <a:bodyPr/>
        <a:lstStyle/>
        <a:p>
          <a:endParaRPr lang="en-US"/>
        </a:p>
      </dgm:t>
    </dgm:pt>
    <dgm:pt modelId="{42875F89-6EEA-D745-ACEB-1B87C08D135F}" type="pres">
      <dgm:prSet presAssocID="{560177C7-BD99-3541-BD4A-FA6883BB4D62}" presName="hierChild3" presStyleCnt="0"/>
      <dgm:spPr/>
    </dgm:pt>
    <dgm:pt modelId="{EA3B4309-050A-3E4F-9D95-E07CDC2A1365}" type="pres">
      <dgm:prSet presAssocID="{529FD281-CBF2-6648-AB37-CC0218984B1A}" presName="Name19" presStyleLbl="parChTrans1D2" presStyleIdx="2" presStyleCnt="3"/>
      <dgm:spPr/>
      <dgm:t>
        <a:bodyPr/>
        <a:lstStyle/>
        <a:p>
          <a:endParaRPr lang="en-US"/>
        </a:p>
      </dgm:t>
    </dgm:pt>
    <dgm:pt modelId="{7CC78571-13D6-BC4F-8490-70F6B1F7CDD6}" type="pres">
      <dgm:prSet presAssocID="{415B5EA5-780C-4B4A-B663-63E0A14F4875}" presName="Name21" presStyleCnt="0"/>
      <dgm:spPr/>
    </dgm:pt>
    <dgm:pt modelId="{811BF062-AD47-4A48-AD3F-8001B559C33A}" type="pres">
      <dgm:prSet presAssocID="{415B5EA5-780C-4B4A-B663-63E0A14F4875}" presName="level2Shape" presStyleLbl="node2" presStyleIdx="2" presStyleCnt="3" custLinFactNeighborY="-33264"/>
      <dgm:spPr/>
      <dgm:t>
        <a:bodyPr/>
        <a:lstStyle/>
        <a:p>
          <a:endParaRPr lang="en-US"/>
        </a:p>
      </dgm:t>
    </dgm:pt>
    <dgm:pt modelId="{60BEF35A-5929-9A43-B5A3-157FADF22A3A}" type="pres">
      <dgm:prSet presAssocID="{415B5EA5-780C-4B4A-B663-63E0A14F4875}" presName="hierChild3" presStyleCnt="0"/>
      <dgm:spPr/>
    </dgm:pt>
    <dgm:pt modelId="{B2C1A0F5-3C9C-BB4C-B91C-C3D0778A2D18}" type="pres">
      <dgm:prSet presAssocID="{2C13FEF6-483E-BA49-9E00-E9E76195C8C4}" presName="bgShapesFlow" presStyleCnt="0"/>
      <dgm:spPr/>
    </dgm:pt>
    <dgm:pt modelId="{C95C196E-8D39-8D41-AB4D-5F202660EA9F}" type="pres">
      <dgm:prSet presAssocID="{E17E9942-2287-544A-A590-9EEBEDBA0B2B}" presName="rectComp" presStyleCnt="0"/>
      <dgm:spPr/>
    </dgm:pt>
    <dgm:pt modelId="{912A044B-DD65-2448-AF9E-1EB1ABD50AA4}" type="pres">
      <dgm:prSet presAssocID="{E17E9942-2287-544A-A590-9EEBEDBA0B2B}" presName="bgRect" presStyleLbl="bgShp" presStyleIdx="0" presStyleCnt="2" custLinFactNeighborY="-27716"/>
      <dgm:spPr/>
      <dgm:t>
        <a:bodyPr/>
        <a:lstStyle/>
        <a:p>
          <a:endParaRPr lang="en-US"/>
        </a:p>
      </dgm:t>
    </dgm:pt>
    <dgm:pt modelId="{56DA2137-7DB4-F64E-807D-21182B661708}" type="pres">
      <dgm:prSet presAssocID="{E17E9942-2287-544A-A590-9EEBEDBA0B2B}" presName="bgRectTx" presStyleLbl="bgShp" presStyleIdx="0" presStyleCnt="2">
        <dgm:presLayoutVars>
          <dgm:bulletEnabled val="1"/>
        </dgm:presLayoutVars>
      </dgm:prSet>
      <dgm:spPr/>
      <dgm:t>
        <a:bodyPr/>
        <a:lstStyle/>
        <a:p>
          <a:endParaRPr lang="en-US"/>
        </a:p>
      </dgm:t>
    </dgm:pt>
    <dgm:pt modelId="{6533A097-0A31-BF48-9D8B-4A545768778E}" type="pres">
      <dgm:prSet presAssocID="{E17E9942-2287-544A-A590-9EEBEDBA0B2B}" presName="spComp" presStyleCnt="0"/>
      <dgm:spPr/>
    </dgm:pt>
    <dgm:pt modelId="{8731CE26-270A-F04F-9755-B23CDA329CE1}" type="pres">
      <dgm:prSet presAssocID="{E17E9942-2287-544A-A590-9EEBEDBA0B2B}" presName="vSp" presStyleCnt="0"/>
      <dgm:spPr/>
    </dgm:pt>
    <dgm:pt modelId="{18368EDF-90A4-AE4B-88C0-EFD20377BA9A}" type="pres">
      <dgm:prSet presAssocID="{276540A9-09A7-A444-A2F6-87D0A9C94F6B}" presName="rectComp" presStyleCnt="0"/>
      <dgm:spPr/>
    </dgm:pt>
    <dgm:pt modelId="{B016A014-14E5-E046-AEE6-00C0E84499F6}" type="pres">
      <dgm:prSet presAssocID="{276540A9-09A7-A444-A2F6-87D0A9C94F6B}" presName="bgRect" presStyleLbl="bgShp" presStyleIdx="1" presStyleCnt="2" custLinFactNeighborY="-25200"/>
      <dgm:spPr/>
      <dgm:t>
        <a:bodyPr/>
        <a:lstStyle/>
        <a:p>
          <a:endParaRPr lang="en-US"/>
        </a:p>
      </dgm:t>
    </dgm:pt>
    <dgm:pt modelId="{2373E54B-ACCC-B74C-A17E-81EDC051D6F1}" type="pres">
      <dgm:prSet presAssocID="{276540A9-09A7-A444-A2F6-87D0A9C94F6B}" presName="bgRectTx" presStyleLbl="bgShp" presStyleIdx="1" presStyleCnt="2">
        <dgm:presLayoutVars>
          <dgm:bulletEnabled val="1"/>
        </dgm:presLayoutVars>
      </dgm:prSet>
      <dgm:spPr/>
      <dgm:t>
        <a:bodyPr/>
        <a:lstStyle/>
        <a:p>
          <a:endParaRPr lang="en-US"/>
        </a:p>
      </dgm:t>
    </dgm:pt>
  </dgm:ptLst>
  <dgm:cxnLst>
    <dgm:cxn modelId="{6BF4F3C8-750E-F444-BDA6-5D58C674E9B4}" type="presOf" srcId="{529FD281-CBF2-6648-AB37-CC0218984B1A}" destId="{EA3B4309-050A-3E4F-9D95-E07CDC2A1365}" srcOrd="0" destOrd="0" presId="urn:microsoft.com/office/officeart/2005/8/layout/hierarchy6"/>
    <dgm:cxn modelId="{D75DBC9D-695F-1843-8BEA-9C5B5C4AA850}" type="presOf" srcId="{9AB7C857-D8FC-2043-B96B-0624F8E16519}" destId="{D9C6E965-A625-8443-BDAC-D99F535982CC}" srcOrd="0" destOrd="0" presId="urn:microsoft.com/office/officeart/2005/8/layout/hierarchy6"/>
    <dgm:cxn modelId="{57980B16-E6A2-8B43-97F7-A1CFE61B4AFD}" type="presOf" srcId="{276540A9-09A7-A444-A2F6-87D0A9C94F6B}" destId="{B016A014-14E5-E046-AEE6-00C0E84499F6}" srcOrd="0" destOrd="0" presId="urn:microsoft.com/office/officeart/2005/8/layout/hierarchy6"/>
    <dgm:cxn modelId="{EE71D362-946B-5F44-9728-EB2058B50C29}" srcId="{4B9B8E78-BC66-CD44-B519-3D229B0A3CD5}" destId="{560177C7-BD99-3541-BD4A-FA6883BB4D62}" srcOrd="1" destOrd="0" parTransId="{4C75125C-FA3B-EE4F-BB86-21DABDC3E4DE}" sibTransId="{39795CAF-5107-354A-930E-80879DA24A89}"/>
    <dgm:cxn modelId="{3BB2D8B7-202C-154E-84FD-6D937A55B9D0}" type="presOf" srcId="{560177C7-BD99-3541-BD4A-FA6883BB4D62}" destId="{DBF6CD4F-3CA7-824F-B819-E1FA4865CF71}" srcOrd="0" destOrd="0" presId="urn:microsoft.com/office/officeart/2005/8/layout/hierarchy6"/>
    <dgm:cxn modelId="{9A252706-E1A0-5942-BE62-E1FF9AE596A3}" type="presOf" srcId="{F4DB2D92-18FE-B44C-A7AA-834C2398A1AB}" destId="{EDC2E5E5-4A96-5144-9CB3-CDCE807ADCA5}" srcOrd="0" destOrd="0" presId="urn:microsoft.com/office/officeart/2005/8/layout/hierarchy6"/>
    <dgm:cxn modelId="{83D62BB3-BAD4-5F47-A3AC-ED52B9219F09}" type="presOf" srcId="{276540A9-09A7-A444-A2F6-87D0A9C94F6B}" destId="{2373E54B-ACCC-B74C-A17E-81EDC051D6F1}" srcOrd="1" destOrd="0" presId="urn:microsoft.com/office/officeart/2005/8/layout/hierarchy6"/>
    <dgm:cxn modelId="{FC5C76FB-AC4E-DB4B-988F-BD64EC172E5E}" srcId="{2C13FEF6-483E-BA49-9E00-E9E76195C8C4}" destId="{4B9B8E78-BC66-CD44-B519-3D229B0A3CD5}" srcOrd="0" destOrd="0" parTransId="{C9D58B7E-0692-814A-9367-9ACE521B4FC1}" sibTransId="{199B90DB-96FB-A64F-8375-FA97F7EC83F9}"/>
    <dgm:cxn modelId="{31E6E284-7B2B-EA46-AAA4-464336A23062}" type="presOf" srcId="{4C75125C-FA3B-EE4F-BB86-21DABDC3E4DE}" destId="{138B3E19-3248-0E46-806E-380646CD9A44}" srcOrd="0" destOrd="0" presId="urn:microsoft.com/office/officeart/2005/8/layout/hierarchy6"/>
    <dgm:cxn modelId="{42354FE3-492B-D646-8FDF-82BC9A550FCF}" type="presOf" srcId="{E17E9942-2287-544A-A590-9EEBEDBA0B2B}" destId="{912A044B-DD65-2448-AF9E-1EB1ABD50AA4}" srcOrd="0" destOrd="0" presId="urn:microsoft.com/office/officeart/2005/8/layout/hierarchy6"/>
    <dgm:cxn modelId="{828A697C-AC6A-3E43-9774-DE23A91484E0}" type="presOf" srcId="{415B5EA5-780C-4B4A-B663-63E0A14F4875}" destId="{811BF062-AD47-4A48-AD3F-8001B559C33A}" srcOrd="0" destOrd="0" presId="urn:microsoft.com/office/officeart/2005/8/layout/hierarchy6"/>
    <dgm:cxn modelId="{3ED7FB32-64CF-B447-A988-AC01B7249A13}" srcId="{2C13FEF6-483E-BA49-9E00-E9E76195C8C4}" destId="{E17E9942-2287-544A-A590-9EEBEDBA0B2B}" srcOrd="1" destOrd="0" parTransId="{7789F2B2-A958-D44F-95CC-B4E96A997B80}" sibTransId="{DAEF4727-16C7-5045-8965-901ABAC4A327}"/>
    <dgm:cxn modelId="{10D7B20B-DB33-3B45-84CF-97CFCFD8F0AE}" srcId="{4B9B8E78-BC66-CD44-B519-3D229B0A3CD5}" destId="{415B5EA5-780C-4B4A-B663-63E0A14F4875}" srcOrd="2" destOrd="0" parTransId="{529FD281-CBF2-6648-AB37-CC0218984B1A}" sibTransId="{0625F39E-0072-1A4A-A360-FA6F0FC8AD60}"/>
    <dgm:cxn modelId="{AC9BAC23-5954-C545-864C-C81FC3AE50D4}" type="presOf" srcId="{4B9B8E78-BC66-CD44-B519-3D229B0A3CD5}" destId="{A3B3D4D3-B835-574B-BA2C-C0587DDB64C8}" srcOrd="0" destOrd="0" presId="urn:microsoft.com/office/officeart/2005/8/layout/hierarchy6"/>
    <dgm:cxn modelId="{4D30CBA8-DF6A-D344-AE8F-4069A75D1762}" srcId="{4B9B8E78-BC66-CD44-B519-3D229B0A3CD5}" destId="{F4DB2D92-18FE-B44C-A7AA-834C2398A1AB}" srcOrd="0" destOrd="0" parTransId="{9AB7C857-D8FC-2043-B96B-0624F8E16519}" sibTransId="{8BA997F4-F08D-6E41-9A12-373C44EF50F5}"/>
    <dgm:cxn modelId="{377A0E31-4238-784C-B4C4-D7788E34DFA7}" type="presOf" srcId="{2C13FEF6-483E-BA49-9E00-E9E76195C8C4}" destId="{52FFD2BD-48FD-E941-8F0F-8891290315FC}" srcOrd="0" destOrd="0" presId="urn:microsoft.com/office/officeart/2005/8/layout/hierarchy6"/>
    <dgm:cxn modelId="{4E5CDA89-F223-0A4E-BECC-EF5FE43354F8}" srcId="{2C13FEF6-483E-BA49-9E00-E9E76195C8C4}" destId="{276540A9-09A7-A444-A2F6-87D0A9C94F6B}" srcOrd="2" destOrd="0" parTransId="{0D5CC7E8-531C-1147-AB02-945476AE91DE}" sibTransId="{85AA5222-C82F-054F-9F1C-86C217FF1FEC}"/>
    <dgm:cxn modelId="{7DA3558F-0758-B047-B562-B5AB4CE9FDE6}" type="presOf" srcId="{E17E9942-2287-544A-A590-9EEBEDBA0B2B}" destId="{56DA2137-7DB4-F64E-807D-21182B661708}" srcOrd="1" destOrd="0" presId="urn:microsoft.com/office/officeart/2005/8/layout/hierarchy6"/>
    <dgm:cxn modelId="{EDCD6BD5-0E9D-DE4E-9EE5-F43CAFB869F5}" type="presParOf" srcId="{52FFD2BD-48FD-E941-8F0F-8891290315FC}" destId="{9CEFF75C-83A6-5645-A45D-C26D3FE02EF6}" srcOrd="0" destOrd="0" presId="urn:microsoft.com/office/officeart/2005/8/layout/hierarchy6"/>
    <dgm:cxn modelId="{B69E847C-F461-8B42-BA9B-5D3F6B8FF569}" type="presParOf" srcId="{9CEFF75C-83A6-5645-A45D-C26D3FE02EF6}" destId="{52A65E47-8A1B-3747-9744-4F0B52E345BC}" srcOrd="0" destOrd="0" presId="urn:microsoft.com/office/officeart/2005/8/layout/hierarchy6"/>
    <dgm:cxn modelId="{43B8EC8B-59E4-8541-B4EE-FC628CBFEAC8}" type="presParOf" srcId="{9CEFF75C-83A6-5645-A45D-C26D3FE02EF6}" destId="{8748CFBC-D43F-BF4C-A05C-EAA434424CE4}" srcOrd="1" destOrd="0" presId="urn:microsoft.com/office/officeart/2005/8/layout/hierarchy6"/>
    <dgm:cxn modelId="{08E6E23F-AAAB-0F41-A679-2934F2EF1078}" type="presParOf" srcId="{8748CFBC-D43F-BF4C-A05C-EAA434424CE4}" destId="{CAFCF532-B0AB-9C48-BE10-802A0A04B640}" srcOrd="0" destOrd="0" presId="urn:microsoft.com/office/officeart/2005/8/layout/hierarchy6"/>
    <dgm:cxn modelId="{AF353CEC-689D-E94C-A4F3-AE326DBEFE08}" type="presParOf" srcId="{CAFCF532-B0AB-9C48-BE10-802A0A04B640}" destId="{A3B3D4D3-B835-574B-BA2C-C0587DDB64C8}" srcOrd="0" destOrd="0" presId="urn:microsoft.com/office/officeart/2005/8/layout/hierarchy6"/>
    <dgm:cxn modelId="{D0F1225D-DB60-8C43-B1EF-BA08FCFD622F}" type="presParOf" srcId="{CAFCF532-B0AB-9C48-BE10-802A0A04B640}" destId="{B922912D-D3DD-F143-9E2C-29A7C8953979}" srcOrd="1" destOrd="0" presId="urn:microsoft.com/office/officeart/2005/8/layout/hierarchy6"/>
    <dgm:cxn modelId="{5AB0D5DB-EB05-A44C-953B-7FFB0420F8AB}" type="presParOf" srcId="{B922912D-D3DD-F143-9E2C-29A7C8953979}" destId="{D9C6E965-A625-8443-BDAC-D99F535982CC}" srcOrd="0" destOrd="0" presId="urn:microsoft.com/office/officeart/2005/8/layout/hierarchy6"/>
    <dgm:cxn modelId="{414B9A74-FEEF-EF49-B779-733343D00E07}" type="presParOf" srcId="{B922912D-D3DD-F143-9E2C-29A7C8953979}" destId="{07EBD661-8439-2342-AEA7-7B244B51C5A6}" srcOrd="1" destOrd="0" presId="urn:microsoft.com/office/officeart/2005/8/layout/hierarchy6"/>
    <dgm:cxn modelId="{B450F928-56DD-4347-B1CC-C384375DE9DE}" type="presParOf" srcId="{07EBD661-8439-2342-AEA7-7B244B51C5A6}" destId="{EDC2E5E5-4A96-5144-9CB3-CDCE807ADCA5}" srcOrd="0" destOrd="0" presId="urn:microsoft.com/office/officeart/2005/8/layout/hierarchy6"/>
    <dgm:cxn modelId="{DCEDCF07-75C6-F547-9677-1579E8C9AA78}" type="presParOf" srcId="{07EBD661-8439-2342-AEA7-7B244B51C5A6}" destId="{EB682D09-5EC3-E24B-B3BB-B973CBD55557}" srcOrd="1" destOrd="0" presId="urn:microsoft.com/office/officeart/2005/8/layout/hierarchy6"/>
    <dgm:cxn modelId="{4961A129-7E88-934D-8033-1A09B5583F65}" type="presParOf" srcId="{B922912D-D3DD-F143-9E2C-29A7C8953979}" destId="{138B3E19-3248-0E46-806E-380646CD9A44}" srcOrd="2" destOrd="0" presId="urn:microsoft.com/office/officeart/2005/8/layout/hierarchy6"/>
    <dgm:cxn modelId="{E10F1FA7-2F35-3148-9945-2D0B7945AB66}" type="presParOf" srcId="{B922912D-D3DD-F143-9E2C-29A7C8953979}" destId="{15665D83-1196-5144-8474-CE16A18361A7}" srcOrd="3" destOrd="0" presId="urn:microsoft.com/office/officeart/2005/8/layout/hierarchy6"/>
    <dgm:cxn modelId="{12C2B3B9-5637-7C44-BA58-A63F1705D46F}" type="presParOf" srcId="{15665D83-1196-5144-8474-CE16A18361A7}" destId="{DBF6CD4F-3CA7-824F-B819-E1FA4865CF71}" srcOrd="0" destOrd="0" presId="urn:microsoft.com/office/officeart/2005/8/layout/hierarchy6"/>
    <dgm:cxn modelId="{7A7AEABF-D41E-CF47-8FCF-DF9C521EC10E}" type="presParOf" srcId="{15665D83-1196-5144-8474-CE16A18361A7}" destId="{42875F89-6EEA-D745-ACEB-1B87C08D135F}" srcOrd="1" destOrd="0" presId="urn:microsoft.com/office/officeart/2005/8/layout/hierarchy6"/>
    <dgm:cxn modelId="{0A3CC832-D4CD-CE45-AB3C-3ED236EECDD7}" type="presParOf" srcId="{B922912D-D3DD-F143-9E2C-29A7C8953979}" destId="{EA3B4309-050A-3E4F-9D95-E07CDC2A1365}" srcOrd="4" destOrd="0" presId="urn:microsoft.com/office/officeart/2005/8/layout/hierarchy6"/>
    <dgm:cxn modelId="{3519B1AE-AFF8-444F-8898-454244144FA8}" type="presParOf" srcId="{B922912D-D3DD-F143-9E2C-29A7C8953979}" destId="{7CC78571-13D6-BC4F-8490-70F6B1F7CDD6}" srcOrd="5" destOrd="0" presId="urn:microsoft.com/office/officeart/2005/8/layout/hierarchy6"/>
    <dgm:cxn modelId="{418A8A02-E21C-FB4F-AF67-BDE8B2C589E9}" type="presParOf" srcId="{7CC78571-13D6-BC4F-8490-70F6B1F7CDD6}" destId="{811BF062-AD47-4A48-AD3F-8001B559C33A}" srcOrd="0" destOrd="0" presId="urn:microsoft.com/office/officeart/2005/8/layout/hierarchy6"/>
    <dgm:cxn modelId="{025E4136-1659-1C41-852F-DD9BD7A53095}" type="presParOf" srcId="{7CC78571-13D6-BC4F-8490-70F6B1F7CDD6}" destId="{60BEF35A-5929-9A43-B5A3-157FADF22A3A}" srcOrd="1" destOrd="0" presId="urn:microsoft.com/office/officeart/2005/8/layout/hierarchy6"/>
    <dgm:cxn modelId="{A8911DA0-FB43-E641-86B7-4B00C58ABB54}" type="presParOf" srcId="{52FFD2BD-48FD-E941-8F0F-8891290315FC}" destId="{B2C1A0F5-3C9C-BB4C-B91C-C3D0778A2D18}" srcOrd="1" destOrd="0" presId="urn:microsoft.com/office/officeart/2005/8/layout/hierarchy6"/>
    <dgm:cxn modelId="{A64FFADA-54F5-784C-AB2C-74202A43DFE7}" type="presParOf" srcId="{B2C1A0F5-3C9C-BB4C-B91C-C3D0778A2D18}" destId="{C95C196E-8D39-8D41-AB4D-5F202660EA9F}" srcOrd="0" destOrd="0" presId="urn:microsoft.com/office/officeart/2005/8/layout/hierarchy6"/>
    <dgm:cxn modelId="{6B508C51-F767-2143-8E54-4EB9A51EDD7E}" type="presParOf" srcId="{C95C196E-8D39-8D41-AB4D-5F202660EA9F}" destId="{912A044B-DD65-2448-AF9E-1EB1ABD50AA4}" srcOrd="0" destOrd="0" presId="urn:microsoft.com/office/officeart/2005/8/layout/hierarchy6"/>
    <dgm:cxn modelId="{733E4DB0-6060-334B-B990-8AF05C79A8C4}" type="presParOf" srcId="{C95C196E-8D39-8D41-AB4D-5F202660EA9F}" destId="{56DA2137-7DB4-F64E-807D-21182B661708}" srcOrd="1" destOrd="0" presId="urn:microsoft.com/office/officeart/2005/8/layout/hierarchy6"/>
    <dgm:cxn modelId="{B9C8420B-2B83-DD4A-9340-561550BD056D}" type="presParOf" srcId="{B2C1A0F5-3C9C-BB4C-B91C-C3D0778A2D18}" destId="{6533A097-0A31-BF48-9D8B-4A545768778E}" srcOrd="1" destOrd="0" presId="urn:microsoft.com/office/officeart/2005/8/layout/hierarchy6"/>
    <dgm:cxn modelId="{FF458C3A-0B13-BA45-AA7B-E416C5151B2B}" type="presParOf" srcId="{6533A097-0A31-BF48-9D8B-4A545768778E}" destId="{8731CE26-270A-F04F-9755-B23CDA329CE1}" srcOrd="0" destOrd="0" presId="urn:microsoft.com/office/officeart/2005/8/layout/hierarchy6"/>
    <dgm:cxn modelId="{6B610667-1EA7-C740-855A-0E2912E9FEDD}" type="presParOf" srcId="{B2C1A0F5-3C9C-BB4C-B91C-C3D0778A2D18}" destId="{18368EDF-90A4-AE4B-88C0-EFD20377BA9A}" srcOrd="2" destOrd="0" presId="urn:microsoft.com/office/officeart/2005/8/layout/hierarchy6"/>
    <dgm:cxn modelId="{EFAA1072-A124-804C-896B-B6D44EB2B5F8}" type="presParOf" srcId="{18368EDF-90A4-AE4B-88C0-EFD20377BA9A}" destId="{B016A014-14E5-E046-AEE6-00C0E84499F6}" srcOrd="0" destOrd="0" presId="urn:microsoft.com/office/officeart/2005/8/layout/hierarchy6"/>
    <dgm:cxn modelId="{3042F947-0ECA-3D4B-8CE2-4E70EB27915C}" type="presParOf" srcId="{18368EDF-90A4-AE4B-88C0-EFD20377BA9A}" destId="{2373E54B-ACCC-B74C-A17E-81EDC051D6F1}"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16A014-14E5-E046-AEE6-00C0E84499F6}">
      <dsp:nvSpPr>
        <dsp:cNvPr id="0" name=""/>
        <dsp:cNvSpPr/>
      </dsp:nvSpPr>
      <dsp:spPr>
        <a:xfrm>
          <a:off x="0" y="2379176"/>
          <a:ext cx="8902700" cy="13440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goals:</a:t>
          </a:r>
          <a:endParaRPr lang="en-US" sz="3200" kern="1200" dirty="0"/>
        </a:p>
      </dsp:txBody>
      <dsp:txXfrm>
        <a:off x="0" y="2379176"/>
        <a:ext cx="2670810" cy="1344099"/>
      </dsp:txXfrm>
    </dsp:sp>
    <dsp:sp modelId="{912A044B-DD65-2448-AF9E-1EB1ABD50AA4}">
      <dsp:nvSpPr>
        <dsp:cNvPr id="0" name=""/>
        <dsp:cNvSpPr/>
      </dsp:nvSpPr>
      <dsp:spPr>
        <a:xfrm>
          <a:off x="0" y="777243"/>
          <a:ext cx="8902700" cy="13440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vision:</a:t>
          </a:r>
          <a:endParaRPr lang="en-US" sz="3200" kern="1200" dirty="0"/>
        </a:p>
      </dsp:txBody>
      <dsp:txXfrm>
        <a:off x="0" y="777243"/>
        <a:ext cx="2670810" cy="1344099"/>
      </dsp:txXfrm>
    </dsp:sp>
    <dsp:sp modelId="{A3B3D4D3-B835-574B-BA2C-C0587DDB64C8}">
      <dsp:nvSpPr>
        <dsp:cNvPr id="0" name=""/>
        <dsp:cNvSpPr/>
      </dsp:nvSpPr>
      <dsp:spPr>
        <a:xfrm>
          <a:off x="4970167" y="889198"/>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Discovery is  unconstrained by geography.</a:t>
          </a:r>
          <a:endParaRPr lang="en-US" sz="1600" kern="1200" dirty="0"/>
        </a:p>
      </dsp:txBody>
      <dsp:txXfrm>
        <a:off x="5002973" y="922004"/>
        <a:ext cx="1614511" cy="1054470"/>
      </dsp:txXfrm>
    </dsp:sp>
    <dsp:sp modelId="{D9C6E965-A625-8443-BDAC-D99F535982CC}">
      <dsp:nvSpPr>
        <dsp:cNvPr id="0" name=""/>
        <dsp:cNvSpPr/>
      </dsp:nvSpPr>
      <dsp:spPr>
        <a:xfrm>
          <a:off x="3513567" y="2009280"/>
          <a:ext cx="2296662" cy="448033"/>
        </a:xfrm>
        <a:custGeom>
          <a:avLst/>
          <a:gdLst/>
          <a:ahLst/>
          <a:cxnLst/>
          <a:rect l="0" t="0" r="0" b="0"/>
          <a:pathLst>
            <a:path>
              <a:moveTo>
                <a:pt x="2296662" y="0"/>
              </a:moveTo>
              <a:lnTo>
                <a:pt x="2296662" y="224016"/>
              </a:lnTo>
              <a:lnTo>
                <a:pt x="0" y="224016"/>
              </a:lnTo>
              <a:lnTo>
                <a:pt x="0"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C2E5E5-4A96-5144-9CB3-CDCE807ADCA5}">
      <dsp:nvSpPr>
        <dsp:cNvPr id="0" name=""/>
        <dsp:cNvSpPr/>
      </dsp:nvSpPr>
      <dsp:spPr>
        <a:xfrm>
          <a:off x="2673505"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1. Improve networking practices globally.</a:t>
          </a:r>
          <a:endParaRPr lang="en-US" sz="1600" kern="1200" dirty="0">
            <a:solidFill>
              <a:schemeClr val="bg1"/>
            </a:solidFill>
          </a:endParaRPr>
        </a:p>
      </dsp:txBody>
      <dsp:txXfrm>
        <a:off x="2706311" y="2490119"/>
        <a:ext cx="1614511" cy="1054470"/>
      </dsp:txXfrm>
    </dsp:sp>
    <dsp:sp modelId="{138B3E19-3248-0E46-806E-380646CD9A44}">
      <dsp:nvSpPr>
        <dsp:cNvPr id="0" name=""/>
        <dsp:cNvSpPr/>
      </dsp:nvSpPr>
      <dsp:spPr>
        <a:xfrm>
          <a:off x="5764509" y="2009280"/>
          <a:ext cx="91440" cy="448033"/>
        </a:xfrm>
        <a:custGeom>
          <a:avLst/>
          <a:gdLst/>
          <a:ahLst/>
          <a:cxnLst/>
          <a:rect l="0" t="0" r="0" b="0"/>
          <a:pathLst>
            <a:path>
              <a:moveTo>
                <a:pt x="45720" y="0"/>
              </a:moveTo>
              <a:lnTo>
                <a:pt x="45720" y="224016"/>
              </a:lnTo>
              <a:lnTo>
                <a:pt x="54238" y="224016"/>
              </a:lnTo>
              <a:lnTo>
                <a:pt x="54238"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6CD4F-3CA7-824F-B819-E1FA4865CF71}">
      <dsp:nvSpPr>
        <dsp:cNvPr id="0" name=""/>
        <dsp:cNvSpPr/>
      </dsp:nvSpPr>
      <dsp:spPr>
        <a:xfrm>
          <a:off x="4978685"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2. Provide information and tools for optimal network use.</a:t>
          </a:r>
        </a:p>
      </dsp:txBody>
      <dsp:txXfrm>
        <a:off x="5011491" y="2490119"/>
        <a:ext cx="1614511" cy="1054470"/>
      </dsp:txXfrm>
    </dsp:sp>
    <dsp:sp modelId="{EA3B4309-050A-3E4F-9D95-E07CDC2A1365}">
      <dsp:nvSpPr>
        <dsp:cNvPr id="0" name=""/>
        <dsp:cNvSpPr/>
      </dsp:nvSpPr>
      <dsp:spPr>
        <a:xfrm>
          <a:off x="5810229" y="2009280"/>
          <a:ext cx="2071659" cy="448033"/>
        </a:xfrm>
        <a:custGeom>
          <a:avLst/>
          <a:gdLst/>
          <a:ahLst/>
          <a:cxnLst/>
          <a:rect l="0" t="0" r="0" b="0"/>
          <a:pathLst>
            <a:path>
              <a:moveTo>
                <a:pt x="0" y="0"/>
              </a:moveTo>
              <a:lnTo>
                <a:pt x="0" y="224016"/>
              </a:lnTo>
              <a:lnTo>
                <a:pt x="2071659" y="224016"/>
              </a:lnTo>
              <a:lnTo>
                <a:pt x="2071659"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BF062-AD47-4A48-AD3F-8001B559C33A}">
      <dsp:nvSpPr>
        <dsp:cNvPr id="0" name=""/>
        <dsp:cNvSpPr/>
      </dsp:nvSpPr>
      <dsp:spPr>
        <a:xfrm>
          <a:off x="7041827"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rgbClr val="FF0000"/>
              </a:solidFill>
            </a:rPr>
            <a:t>3. Pioneer architectures, protocols, applications.</a:t>
          </a:r>
          <a:endParaRPr lang="en-US" sz="1600" kern="1200" dirty="0">
            <a:solidFill>
              <a:srgbClr val="FF0000"/>
            </a:solidFill>
          </a:endParaRPr>
        </a:p>
      </dsp:txBody>
      <dsp:txXfrm>
        <a:off x="7074633" y="2490119"/>
        <a:ext cx="1614511" cy="1054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DD3833-94C4-4840-BD53-EA2FC4E42814}">
      <dsp:nvSpPr>
        <dsp:cNvPr id="0" name=""/>
        <dsp:cNvSpPr/>
      </dsp:nvSpPr>
      <dsp:spPr>
        <a:xfrm>
          <a:off x="1407772" y="0"/>
          <a:ext cx="5588635" cy="5588635"/>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AAACCA-5985-174D-8710-F46F462C82C0}">
      <dsp:nvSpPr>
        <dsp:cNvPr id="0" name=""/>
        <dsp:cNvSpPr/>
      </dsp:nvSpPr>
      <dsp:spPr>
        <a:xfrm>
          <a:off x="1771033" y="363261"/>
          <a:ext cx="2235454" cy="223545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Funded Research</a:t>
          </a:r>
          <a:endParaRPr lang="en-US" sz="2600" kern="1200" dirty="0"/>
        </a:p>
      </dsp:txBody>
      <dsp:txXfrm>
        <a:off x="1880159" y="472387"/>
        <a:ext cx="2017202" cy="2017202"/>
      </dsp:txXfrm>
    </dsp:sp>
    <dsp:sp modelId="{8D51D2BE-6050-B845-9E60-F9B58BC494D8}">
      <dsp:nvSpPr>
        <dsp:cNvPr id="0" name=""/>
        <dsp:cNvSpPr/>
      </dsp:nvSpPr>
      <dsp:spPr>
        <a:xfrm>
          <a:off x="4397691" y="363261"/>
          <a:ext cx="2235454" cy="223545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FF0000"/>
              </a:solidFill>
            </a:rPr>
            <a:t>Next-Generation Architectures</a:t>
          </a:r>
          <a:endParaRPr lang="en-US" sz="2600" kern="1200" dirty="0">
            <a:solidFill>
              <a:srgbClr val="FF0000"/>
            </a:solidFill>
          </a:endParaRPr>
        </a:p>
      </dsp:txBody>
      <dsp:txXfrm>
        <a:off x="4506817" y="472387"/>
        <a:ext cx="2017202" cy="2017202"/>
      </dsp:txXfrm>
    </dsp:sp>
    <dsp:sp modelId="{38EDD8C4-F123-5E42-A346-64BF3ADDED93}">
      <dsp:nvSpPr>
        <dsp:cNvPr id="0" name=""/>
        <dsp:cNvSpPr/>
      </dsp:nvSpPr>
      <dsp:spPr>
        <a:xfrm>
          <a:off x="1771033" y="2989919"/>
          <a:ext cx="2235454" cy="223545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FF0000"/>
              </a:solidFill>
            </a:rPr>
            <a:t>Network Software</a:t>
          </a:r>
          <a:endParaRPr lang="en-US" sz="2600" kern="1200" dirty="0">
            <a:solidFill>
              <a:srgbClr val="FF0000"/>
            </a:solidFill>
          </a:endParaRPr>
        </a:p>
      </dsp:txBody>
      <dsp:txXfrm>
        <a:off x="1880159" y="3099045"/>
        <a:ext cx="2017202" cy="2017202"/>
      </dsp:txXfrm>
    </dsp:sp>
    <dsp:sp modelId="{89EAC27A-8A7D-B441-BA16-4B712FBE617F}">
      <dsp:nvSpPr>
        <dsp:cNvPr id="0" name=""/>
        <dsp:cNvSpPr/>
      </dsp:nvSpPr>
      <dsp:spPr>
        <a:xfrm>
          <a:off x="4397691" y="2989919"/>
          <a:ext cx="2235454" cy="223545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FF0000"/>
              </a:solidFill>
            </a:rPr>
            <a:t>Tools Development</a:t>
          </a:r>
          <a:endParaRPr lang="en-US" sz="2600" kern="1200" dirty="0">
            <a:solidFill>
              <a:srgbClr val="FF0000"/>
            </a:solidFill>
          </a:endParaRPr>
        </a:p>
      </dsp:txBody>
      <dsp:txXfrm>
        <a:off x="4506817" y="3099045"/>
        <a:ext cx="2017202" cy="20172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12559-75CE-094B-A773-5BD70F64828D}">
      <dsp:nvSpPr>
        <dsp:cNvPr id="0" name=""/>
        <dsp:cNvSpPr/>
      </dsp:nvSpPr>
      <dsp:spPr>
        <a:xfrm>
          <a:off x="0" y="310630"/>
          <a:ext cx="2387238" cy="954895"/>
        </a:xfrm>
        <a:prstGeom prst="homePlat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en-US" sz="1600" b="1" kern="1200" dirty="0" smtClean="0"/>
            <a:t>OSCARS</a:t>
          </a:r>
          <a:r>
            <a:rPr lang="en-US" sz="1600" b="1" i="0" kern="1200" dirty="0" smtClean="0"/>
            <a:t>; </a:t>
          </a:r>
          <a:br>
            <a:rPr lang="en-US" sz="1600" b="1" i="0" kern="1200" dirty="0" smtClean="0"/>
          </a:br>
          <a:r>
            <a:rPr lang="en-US" sz="1600" b="1" i="0" kern="1200" dirty="0" smtClean="0"/>
            <a:t>R&amp;D100 Award 2013</a:t>
          </a:r>
          <a:endParaRPr lang="en-US" sz="1600" kern="1200" dirty="0"/>
        </a:p>
      </dsp:txBody>
      <dsp:txXfrm>
        <a:off x="0" y="310630"/>
        <a:ext cx="2148514" cy="954895"/>
      </dsp:txXfrm>
    </dsp:sp>
    <dsp:sp modelId="{F99B49EE-CB63-764B-AF76-AE6044484F0D}">
      <dsp:nvSpPr>
        <dsp:cNvPr id="0" name=""/>
        <dsp:cNvSpPr/>
      </dsp:nvSpPr>
      <dsp:spPr>
        <a:xfrm>
          <a:off x="1912169" y="297252"/>
          <a:ext cx="2387238" cy="954895"/>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RDMA over Ethernet with OF and NEC, 2011</a:t>
          </a:r>
        </a:p>
      </dsp:txBody>
      <dsp:txXfrm>
        <a:off x="2389617" y="297252"/>
        <a:ext cx="1432343" cy="954895"/>
      </dsp:txXfrm>
    </dsp:sp>
    <dsp:sp modelId="{E97546D5-CC37-0548-B9ED-4A93B520926F}">
      <dsp:nvSpPr>
        <dsp:cNvPr id="0" name=""/>
        <dsp:cNvSpPr/>
      </dsp:nvSpPr>
      <dsp:spPr>
        <a:xfrm>
          <a:off x="3821960" y="297252"/>
          <a:ext cx="2387238" cy="954895"/>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Zero Configuration Circuits, 2011</a:t>
          </a:r>
        </a:p>
      </dsp:txBody>
      <dsp:txXfrm>
        <a:off x="4299408" y="297252"/>
        <a:ext cx="1432343" cy="954895"/>
      </dsp:txXfrm>
    </dsp:sp>
    <dsp:sp modelId="{634098E4-14BF-A848-8505-80CD1FE43D0A}">
      <dsp:nvSpPr>
        <dsp:cNvPr id="0" name=""/>
        <dsp:cNvSpPr/>
      </dsp:nvSpPr>
      <dsp:spPr>
        <a:xfrm>
          <a:off x="5731750" y="297252"/>
          <a:ext cx="2387238" cy="954895"/>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Network Virtualization ‘One Switch’, Nov 2012</a:t>
          </a:r>
        </a:p>
      </dsp:txBody>
      <dsp:txXfrm>
        <a:off x="6209198" y="297252"/>
        <a:ext cx="1432343" cy="9548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12559-75CE-094B-A773-5BD70F64828D}">
      <dsp:nvSpPr>
        <dsp:cNvPr id="0" name=""/>
        <dsp:cNvSpPr/>
      </dsp:nvSpPr>
      <dsp:spPr>
        <a:xfrm>
          <a:off x="3560" y="0"/>
          <a:ext cx="3113161" cy="953564"/>
        </a:xfrm>
        <a:prstGeom prst="homePlat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World’s first Transport SDN,</a:t>
          </a:r>
          <a:br>
            <a:rPr lang="en-US" sz="1600" b="1" i="0" kern="1200" dirty="0" smtClean="0"/>
          </a:br>
          <a:r>
            <a:rPr lang="en-US" sz="1600" b="1" i="0" kern="1200" dirty="0" smtClean="0"/>
            <a:t> Dec 2012</a:t>
          </a:r>
          <a:endParaRPr lang="en-US" sz="1600" kern="1200" dirty="0"/>
        </a:p>
      </dsp:txBody>
      <dsp:txXfrm>
        <a:off x="3560" y="0"/>
        <a:ext cx="2874770" cy="953564"/>
      </dsp:txXfrm>
    </dsp:sp>
    <dsp:sp modelId="{748ADD3A-AE3C-4B43-B269-AACC5704A401}">
      <dsp:nvSpPr>
        <dsp:cNvPr id="0" name=""/>
        <dsp:cNvSpPr/>
      </dsp:nvSpPr>
      <dsp:spPr>
        <a:xfrm>
          <a:off x="2494089" y="0"/>
          <a:ext cx="3113161" cy="953564"/>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Software-Defined Exchange @ REANNZ/ESnet, April 2013</a:t>
          </a:r>
        </a:p>
      </dsp:txBody>
      <dsp:txXfrm>
        <a:off x="2970871" y="0"/>
        <a:ext cx="2159597" cy="953564"/>
      </dsp:txXfrm>
    </dsp:sp>
    <dsp:sp modelId="{EFF62AE8-90B2-7C41-B336-CE7B15F46343}">
      <dsp:nvSpPr>
        <dsp:cNvPr id="0" name=""/>
        <dsp:cNvSpPr/>
      </dsp:nvSpPr>
      <dsp:spPr>
        <a:xfrm>
          <a:off x="4984618" y="0"/>
          <a:ext cx="3113161" cy="953564"/>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Multi-domain Circuits with NSI, </a:t>
          </a:r>
          <a:br>
            <a:rPr lang="en-US" sz="1600" b="1" i="0" kern="1200" dirty="0" smtClean="0"/>
          </a:br>
          <a:r>
            <a:rPr lang="en-US" sz="1600" b="1" i="0" kern="1200" dirty="0" smtClean="0"/>
            <a:t>Oct 2013</a:t>
          </a:r>
        </a:p>
      </dsp:txBody>
      <dsp:txXfrm>
        <a:off x="5461400" y="0"/>
        <a:ext cx="2159597" cy="9535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12559-75CE-094B-A773-5BD70F64828D}">
      <dsp:nvSpPr>
        <dsp:cNvPr id="0" name=""/>
        <dsp:cNvSpPr/>
      </dsp:nvSpPr>
      <dsp:spPr>
        <a:xfrm>
          <a:off x="3568" y="0"/>
          <a:ext cx="3120857" cy="1059118"/>
        </a:xfrm>
        <a:prstGeom prst="homePlat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Multilayer Transport SDN Demonstration, </a:t>
          </a:r>
          <a:br>
            <a:rPr lang="en-US" sz="1600" b="1" i="0" kern="1200" dirty="0" smtClean="0"/>
          </a:br>
          <a:r>
            <a:rPr lang="en-US" sz="1600" b="1" i="0" kern="1200" dirty="0" smtClean="0"/>
            <a:t>Oct 2013</a:t>
          </a:r>
          <a:endParaRPr lang="en-US" sz="1600" kern="1200" dirty="0"/>
        </a:p>
      </dsp:txBody>
      <dsp:txXfrm>
        <a:off x="3568" y="0"/>
        <a:ext cx="2856078" cy="1059118"/>
      </dsp:txXfrm>
    </dsp:sp>
    <dsp:sp modelId="{698CAC75-C073-5C4C-AC41-BA00F5A84C73}">
      <dsp:nvSpPr>
        <dsp:cNvPr id="0" name=""/>
        <dsp:cNvSpPr/>
      </dsp:nvSpPr>
      <dsp:spPr>
        <a:xfrm>
          <a:off x="2500255" y="0"/>
          <a:ext cx="3120857" cy="1059118"/>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i="0" kern="1200" dirty="0" smtClean="0"/>
            <a:t>Scalable BGP ‘white-box’ Router, w/ </a:t>
          </a:r>
          <a:r>
            <a:rPr lang="en-US" sz="1600" b="1" i="0" kern="1200" dirty="0" err="1" smtClean="0"/>
            <a:t>Corsa</a:t>
          </a:r>
          <a:r>
            <a:rPr lang="en-US" sz="1600" b="1" i="0" kern="1200" dirty="0" smtClean="0"/>
            <a:t>, Aug 2014</a:t>
          </a:r>
          <a:endParaRPr lang="en-US" sz="1600" kern="1200" dirty="0"/>
        </a:p>
      </dsp:txBody>
      <dsp:txXfrm>
        <a:off x="3029814" y="0"/>
        <a:ext cx="2061739" cy="1059118"/>
      </dsp:txXfrm>
    </dsp:sp>
    <dsp:sp modelId="{11A98F6A-ED6C-7641-8CA0-3027CBB85334}">
      <dsp:nvSpPr>
        <dsp:cNvPr id="0" name=""/>
        <dsp:cNvSpPr/>
      </dsp:nvSpPr>
      <dsp:spPr>
        <a:xfrm>
          <a:off x="4996941" y="0"/>
          <a:ext cx="3120857" cy="1059118"/>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kern="1200" dirty="0" smtClean="0"/>
            <a:t>Dynamic L3 and L2, SDN router + NSI, </a:t>
          </a:r>
          <a:br>
            <a:rPr lang="en-US" sz="1600" b="1" kern="1200" dirty="0" smtClean="0"/>
          </a:br>
          <a:r>
            <a:rPr lang="en-US" sz="1600" b="1" kern="1200" dirty="0" smtClean="0"/>
            <a:t>Sept 2014</a:t>
          </a:r>
          <a:endParaRPr lang="en-US" sz="1600" b="1" kern="1200" dirty="0"/>
        </a:p>
      </dsp:txBody>
      <dsp:txXfrm>
        <a:off x="5526500" y="0"/>
        <a:ext cx="2061739" cy="10591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16A014-14E5-E046-AEE6-00C0E84499F6}">
      <dsp:nvSpPr>
        <dsp:cNvPr id="0" name=""/>
        <dsp:cNvSpPr/>
      </dsp:nvSpPr>
      <dsp:spPr>
        <a:xfrm>
          <a:off x="0" y="2379176"/>
          <a:ext cx="8902700" cy="13440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goals:</a:t>
          </a:r>
          <a:endParaRPr lang="en-US" sz="3200" kern="1200" dirty="0"/>
        </a:p>
      </dsp:txBody>
      <dsp:txXfrm>
        <a:off x="0" y="2379176"/>
        <a:ext cx="2670810" cy="1344099"/>
      </dsp:txXfrm>
    </dsp:sp>
    <dsp:sp modelId="{912A044B-DD65-2448-AF9E-1EB1ABD50AA4}">
      <dsp:nvSpPr>
        <dsp:cNvPr id="0" name=""/>
        <dsp:cNvSpPr/>
      </dsp:nvSpPr>
      <dsp:spPr>
        <a:xfrm>
          <a:off x="0" y="777243"/>
          <a:ext cx="8902700" cy="13440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t>vision:</a:t>
          </a:r>
          <a:endParaRPr lang="en-US" sz="3200" kern="1200" dirty="0"/>
        </a:p>
      </dsp:txBody>
      <dsp:txXfrm>
        <a:off x="0" y="777243"/>
        <a:ext cx="2670810" cy="1344099"/>
      </dsp:txXfrm>
    </dsp:sp>
    <dsp:sp modelId="{A3B3D4D3-B835-574B-BA2C-C0587DDB64C8}">
      <dsp:nvSpPr>
        <dsp:cNvPr id="0" name=""/>
        <dsp:cNvSpPr/>
      </dsp:nvSpPr>
      <dsp:spPr>
        <a:xfrm>
          <a:off x="4970167" y="889198"/>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Discovery is  unconstrained by geography.</a:t>
          </a:r>
          <a:endParaRPr lang="en-US" sz="1600" kern="1200" dirty="0"/>
        </a:p>
      </dsp:txBody>
      <dsp:txXfrm>
        <a:off x="5002973" y="922004"/>
        <a:ext cx="1614511" cy="1054470"/>
      </dsp:txXfrm>
    </dsp:sp>
    <dsp:sp modelId="{D9C6E965-A625-8443-BDAC-D99F535982CC}">
      <dsp:nvSpPr>
        <dsp:cNvPr id="0" name=""/>
        <dsp:cNvSpPr/>
      </dsp:nvSpPr>
      <dsp:spPr>
        <a:xfrm>
          <a:off x="3513567" y="2009280"/>
          <a:ext cx="2296662" cy="448033"/>
        </a:xfrm>
        <a:custGeom>
          <a:avLst/>
          <a:gdLst/>
          <a:ahLst/>
          <a:cxnLst/>
          <a:rect l="0" t="0" r="0" b="0"/>
          <a:pathLst>
            <a:path>
              <a:moveTo>
                <a:pt x="2296662" y="0"/>
              </a:moveTo>
              <a:lnTo>
                <a:pt x="2296662" y="224016"/>
              </a:lnTo>
              <a:lnTo>
                <a:pt x="0" y="224016"/>
              </a:lnTo>
              <a:lnTo>
                <a:pt x="0"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C2E5E5-4A96-5144-9CB3-CDCE807ADCA5}">
      <dsp:nvSpPr>
        <dsp:cNvPr id="0" name=""/>
        <dsp:cNvSpPr/>
      </dsp:nvSpPr>
      <dsp:spPr>
        <a:xfrm>
          <a:off x="2673505"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rgbClr val="FF0000"/>
              </a:solidFill>
            </a:rPr>
            <a:t>1. Improve networking practices globally.</a:t>
          </a:r>
          <a:endParaRPr lang="en-US" sz="1600" kern="1200" dirty="0">
            <a:solidFill>
              <a:srgbClr val="FF0000"/>
            </a:solidFill>
          </a:endParaRPr>
        </a:p>
      </dsp:txBody>
      <dsp:txXfrm>
        <a:off x="2706311" y="2490119"/>
        <a:ext cx="1614511" cy="1054470"/>
      </dsp:txXfrm>
    </dsp:sp>
    <dsp:sp modelId="{138B3E19-3248-0E46-806E-380646CD9A44}">
      <dsp:nvSpPr>
        <dsp:cNvPr id="0" name=""/>
        <dsp:cNvSpPr/>
      </dsp:nvSpPr>
      <dsp:spPr>
        <a:xfrm>
          <a:off x="5764509" y="2009280"/>
          <a:ext cx="91440" cy="448033"/>
        </a:xfrm>
        <a:custGeom>
          <a:avLst/>
          <a:gdLst/>
          <a:ahLst/>
          <a:cxnLst/>
          <a:rect l="0" t="0" r="0" b="0"/>
          <a:pathLst>
            <a:path>
              <a:moveTo>
                <a:pt x="45720" y="0"/>
              </a:moveTo>
              <a:lnTo>
                <a:pt x="45720" y="224016"/>
              </a:lnTo>
              <a:lnTo>
                <a:pt x="54238" y="224016"/>
              </a:lnTo>
              <a:lnTo>
                <a:pt x="54238"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6CD4F-3CA7-824F-B819-E1FA4865CF71}">
      <dsp:nvSpPr>
        <dsp:cNvPr id="0" name=""/>
        <dsp:cNvSpPr/>
      </dsp:nvSpPr>
      <dsp:spPr>
        <a:xfrm>
          <a:off x="4978685"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2. Provide information and tools for optimal network use.</a:t>
          </a:r>
        </a:p>
      </dsp:txBody>
      <dsp:txXfrm>
        <a:off x="5011491" y="2490119"/>
        <a:ext cx="1614511" cy="1054470"/>
      </dsp:txXfrm>
    </dsp:sp>
    <dsp:sp modelId="{EA3B4309-050A-3E4F-9D95-E07CDC2A1365}">
      <dsp:nvSpPr>
        <dsp:cNvPr id="0" name=""/>
        <dsp:cNvSpPr/>
      </dsp:nvSpPr>
      <dsp:spPr>
        <a:xfrm>
          <a:off x="5810229" y="2009280"/>
          <a:ext cx="2071659" cy="448033"/>
        </a:xfrm>
        <a:custGeom>
          <a:avLst/>
          <a:gdLst/>
          <a:ahLst/>
          <a:cxnLst/>
          <a:rect l="0" t="0" r="0" b="0"/>
          <a:pathLst>
            <a:path>
              <a:moveTo>
                <a:pt x="0" y="0"/>
              </a:moveTo>
              <a:lnTo>
                <a:pt x="0" y="224016"/>
              </a:lnTo>
              <a:lnTo>
                <a:pt x="2071659" y="224016"/>
              </a:lnTo>
              <a:lnTo>
                <a:pt x="2071659" y="448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BF062-AD47-4A48-AD3F-8001B559C33A}">
      <dsp:nvSpPr>
        <dsp:cNvPr id="0" name=""/>
        <dsp:cNvSpPr/>
      </dsp:nvSpPr>
      <dsp:spPr>
        <a:xfrm>
          <a:off x="7041827" y="2457313"/>
          <a:ext cx="1680123" cy="11200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3. Pioneer architectures, protocols, applications.</a:t>
          </a:r>
          <a:endParaRPr lang="en-US" sz="1600" kern="1200" dirty="0"/>
        </a:p>
      </dsp:txBody>
      <dsp:txXfrm>
        <a:off x="7074633" y="2490119"/>
        <a:ext cx="1614511" cy="105447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FC6163-EDEA-0546-AF8B-90BCB7258165}" type="datetimeFigureOut">
              <a:rPr lang="en-US" smtClean="0"/>
              <a:pPr/>
              <a:t>5/31/15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7E03296-974C-BA4E-96B6-8AAD18ECE722}" type="slidenum">
              <a:rPr lang="en-US" smtClean="0"/>
              <a:pPr/>
              <a:t>‹#›</a:t>
            </a:fld>
            <a:endParaRPr lang="en-US"/>
          </a:p>
        </p:txBody>
      </p:sp>
    </p:spTree>
    <p:extLst>
      <p:ext uri="{BB962C8B-B14F-4D97-AF65-F5344CB8AC3E}">
        <p14:creationId xmlns:p14="http://schemas.microsoft.com/office/powerpoint/2010/main" val="28239414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cs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cs typeface="Arial"/>
              </a:defRPr>
            </a:lvl1pPr>
          </a:lstStyle>
          <a:p>
            <a:fld id="{EBA3999B-581F-244C-A4ED-F2A64C4B4C60}" type="datetimeFigureOut">
              <a:rPr lang="en-US" smtClean="0"/>
              <a:pPr/>
              <a:t>5/31/15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cs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cs typeface="Arial"/>
              </a:defRPr>
            </a:lvl1pPr>
          </a:lstStyle>
          <a:p>
            <a:fld id="{203C2CCC-44D0-4B40-9343-1A28B1A2D90A}" type="slidenum">
              <a:rPr lang="en-US" smtClean="0"/>
              <a:pPr/>
              <a:t>‹#›</a:t>
            </a:fld>
            <a:endParaRPr lang="en-US"/>
          </a:p>
        </p:txBody>
      </p:sp>
    </p:spTree>
    <p:extLst>
      <p:ext uri="{BB962C8B-B14F-4D97-AF65-F5344CB8AC3E}">
        <p14:creationId xmlns:p14="http://schemas.microsoft.com/office/powerpoint/2010/main" val="24741417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Arial"/>
      </a:defRPr>
    </a:lvl1pPr>
    <a:lvl2pPr marL="457200" algn="l" defTabSz="457200" rtl="0" eaLnBrk="1" latinLnBrk="0" hangingPunct="1">
      <a:defRPr sz="1200" kern="1200">
        <a:solidFill>
          <a:schemeClr val="tx1"/>
        </a:solidFill>
        <a:latin typeface="Arial"/>
        <a:ea typeface="+mn-ea"/>
        <a:cs typeface="Arial"/>
      </a:defRPr>
    </a:lvl2pPr>
    <a:lvl3pPr marL="914400" algn="l" defTabSz="457200" rtl="0" eaLnBrk="1" latinLnBrk="0" hangingPunct="1">
      <a:defRPr sz="1200" kern="1200">
        <a:solidFill>
          <a:schemeClr val="tx1"/>
        </a:solidFill>
        <a:latin typeface="Arial"/>
        <a:ea typeface="+mn-ea"/>
        <a:cs typeface="Arial"/>
      </a:defRPr>
    </a:lvl3pPr>
    <a:lvl4pPr marL="1371600" algn="l" defTabSz="457200" rtl="0" eaLnBrk="1" latinLnBrk="0" hangingPunct="1">
      <a:defRPr sz="1200" kern="1200">
        <a:solidFill>
          <a:schemeClr val="tx1"/>
        </a:solidFill>
        <a:latin typeface="Arial"/>
        <a:ea typeface="+mn-ea"/>
        <a:cs typeface="Arial"/>
      </a:defRPr>
    </a:lvl4pPr>
    <a:lvl5pPr marL="1828800" algn="l" defTabSz="457200" rtl="0" eaLnBrk="1" latinLnBrk="0" hangingPunct="1">
      <a:defRPr sz="1200" kern="1200">
        <a:solidFill>
          <a:schemeClr val="tx1"/>
        </a:solidFill>
        <a:latin typeface="Arial"/>
        <a:ea typeface="+mn-ea"/>
        <a:cs typeface="Aria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a:t>
            </a:fld>
            <a:endParaRPr lang="en-US"/>
          </a:p>
        </p:txBody>
      </p:sp>
    </p:spTree>
    <p:extLst>
      <p:ext uri="{BB962C8B-B14F-4D97-AF65-F5344CB8AC3E}">
        <p14:creationId xmlns:p14="http://schemas.microsoft.com/office/powerpoint/2010/main" val="2461186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Strong recommendation to deploy and develop SDXs</a:t>
            </a:r>
            <a:endParaRPr lang="en-US" dirty="0"/>
          </a:p>
        </p:txBody>
      </p:sp>
      <p:sp>
        <p:nvSpPr>
          <p:cNvPr id="4" name="Slide Number Placeholder 3"/>
          <p:cNvSpPr>
            <a:spLocks noGrp="1"/>
          </p:cNvSpPr>
          <p:nvPr>
            <p:ph type="sldNum" sz="quarter" idx="10"/>
          </p:nvPr>
        </p:nvSpPr>
        <p:spPr/>
        <p:txBody>
          <a:bodyPr/>
          <a:lstStyle/>
          <a:p>
            <a:fld id="{72D3639E-E58B-D742-BDE6-8B931CBDCB87}" type="slidenum">
              <a:rPr lang="en-US" smtClean="0"/>
              <a:t>43</a:t>
            </a:fld>
            <a:endParaRPr lang="en-US"/>
          </a:p>
        </p:txBody>
      </p:sp>
    </p:spTree>
    <p:extLst>
      <p:ext uri="{BB962C8B-B14F-4D97-AF65-F5344CB8AC3E}">
        <p14:creationId xmlns:p14="http://schemas.microsoft.com/office/powerpoint/2010/main" val="3231773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developing the next generation network, we</a:t>
            </a:r>
            <a:r>
              <a:rPr lang="en-US" baseline="0" dirty="0" smtClean="0"/>
              <a:t> all look for innovation, or adopting innovation, but it is important to understand how we can help our end user. For us network innovation is only important if applied and helps science</a:t>
            </a:r>
          </a:p>
          <a:p>
            <a:pPr marL="0" marR="0" lvl="2" indent="0" algn="l" defTabSz="457200" rtl="0" eaLnBrk="1" fontAlgn="auto" latinLnBrk="0" hangingPunct="1">
              <a:lnSpc>
                <a:spcPct val="100000"/>
              </a:lnSpc>
              <a:spcBef>
                <a:spcPts val="0"/>
              </a:spcBef>
              <a:spcAft>
                <a:spcPts val="0"/>
              </a:spcAft>
              <a:buClrTx/>
              <a:buSzTx/>
              <a:buFontTx/>
              <a:buNone/>
              <a:tabLst/>
              <a:defRPr/>
            </a:pPr>
            <a:r>
              <a:rPr lang="en-US" baseline="0" dirty="0" smtClean="0"/>
              <a:t>Our vision: </a:t>
            </a:r>
            <a:r>
              <a:rPr lang="en-US" sz="2400" dirty="0" smtClean="0"/>
              <a:t>Scientific progress will be </a:t>
            </a:r>
            <a:r>
              <a:rPr lang="en-US" sz="2400" b="1" dirty="0" smtClean="0">
                <a:solidFill>
                  <a:schemeClr val="accent2"/>
                </a:solidFill>
              </a:rPr>
              <a:t>completely unconstrained </a:t>
            </a:r>
            <a:r>
              <a:rPr lang="en-US" sz="2400" dirty="0" smtClean="0"/>
              <a:t>by the physical location of instruments, people, computational resources, or data.  Does not have the name network in there.</a:t>
            </a:r>
          </a:p>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45</a:t>
            </a:fld>
            <a:endParaRPr lang="en-US"/>
          </a:p>
        </p:txBody>
      </p:sp>
    </p:spTree>
    <p:extLst>
      <p:ext uri="{BB962C8B-B14F-4D97-AF65-F5344CB8AC3E}">
        <p14:creationId xmlns:p14="http://schemas.microsoft.com/office/powerpoint/2010/main" val="3117850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47</a:t>
            </a:fld>
            <a:endParaRPr lang="en-US" dirty="0"/>
          </a:p>
        </p:txBody>
      </p:sp>
    </p:spTree>
    <p:extLst>
      <p:ext uri="{BB962C8B-B14F-4D97-AF65-F5344CB8AC3E}">
        <p14:creationId xmlns:p14="http://schemas.microsoft.com/office/powerpoint/2010/main" val="2574348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solidFill>
                  <a:prstClr val="black"/>
                </a:solidFill>
              </a:rPr>
              <a:pPr>
                <a:defRPr/>
              </a:pPr>
              <a:t>48</a:t>
            </a:fld>
            <a:endParaRPr lang="en-US" dirty="0">
              <a:solidFill>
                <a:prstClr val="black"/>
              </a:solidFill>
            </a:endParaRPr>
          </a:p>
        </p:txBody>
      </p:sp>
    </p:spTree>
    <p:extLst>
      <p:ext uri="{BB962C8B-B14F-4D97-AF65-F5344CB8AC3E}">
        <p14:creationId xmlns:p14="http://schemas.microsoft.com/office/powerpoint/2010/main" val="446580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49</a:t>
            </a:fld>
            <a:endParaRPr lang="en-US" dirty="0">
              <a:solidFill>
                <a:prstClr val="black"/>
              </a:solidFill>
            </a:endParaRPr>
          </a:p>
        </p:txBody>
      </p:sp>
    </p:spTree>
    <p:extLst>
      <p:ext uri="{BB962C8B-B14F-4D97-AF65-F5344CB8AC3E}">
        <p14:creationId xmlns:p14="http://schemas.microsoft.com/office/powerpoint/2010/main" val="1703565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50</a:t>
            </a:fld>
            <a:endParaRPr lang="en-US" dirty="0">
              <a:solidFill>
                <a:prstClr val="black"/>
              </a:solidFill>
            </a:endParaRPr>
          </a:p>
        </p:txBody>
      </p:sp>
    </p:spTree>
    <p:extLst>
      <p:ext uri="{BB962C8B-B14F-4D97-AF65-F5344CB8AC3E}">
        <p14:creationId xmlns:p14="http://schemas.microsoft.com/office/powerpoint/2010/main" val="1703565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51</a:t>
            </a:fld>
            <a:endParaRPr lang="en-US" dirty="0">
              <a:solidFill>
                <a:prstClr val="black"/>
              </a:solidFill>
            </a:endParaRPr>
          </a:p>
        </p:txBody>
      </p:sp>
    </p:spTree>
    <p:extLst>
      <p:ext uri="{BB962C8B-B14F-4D97-AF65-F5344CB8AC3E}">
        <p14:creationId xmlns:p14="http://schemas.microsoft.com/office/powerpoint/2010/main" val="4130357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52</a:t>
            </a:fld>
            <a:endParaRPr lang="en-US" dirty="0">
              <a:solidFill>
                <a:prstClr val="black"/>
              </a:solidFill>
            </a:endParaRPr>
          </a:p>
        </p:txBody>
      </p:sp>
    </p:spTree>
    <p:extLst>
      <p:ext uri="{BB962C8B-B14F-4D97-AF65-F5344CB8AC3E}">
        <p14:creationId xmlns:p14="http://schemas.microsoft.com/office/powerpoint/2010/main" val="1703565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a:t>
            </a:fld>
            <a:endParaRPr lang="en-US"/>
          </a:p>
        </p:txBody>
      </p:sp>
    </p:spTree>
    <p:extLst>
      <p:ext uri="{BB962C8B-B14F-4D97-AF65-F5344CB8AC3E}">
        <p14:creationId xmlns:p14="http://schemas.microsoft.com/office/powerpoint/2010/main" val="802113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4</a:t>
            </a:fld>
            <a:endParaRPr lang="en-US"/>
          </a:p>
        </p:txBody>
      </p:sp>
    </p:spTree>
    <p:extLst>
      <p:ext uri="{BB962C8B-B14F-4D97-AF65-F5344CB8AC3E}">
        <p14:creationId xmlns:p14="http://schemas.microsoft.com/office/powerpoint/2010/main" val="802113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5</a:t>
            </a:fld>
            <a:endParaRPr lang="en-US"/>
          </a:p>
        </p:txBody>
      </p:sp>
    </p:spTree>
    <p:extLst>
      <p:ext uri="{BB962C8B-B14F-4D97-AF65-F5344CB8AC3E}">
        <p14:creationId xmlns:p14="http://schemas.microsoft.com/office/powerpoint/2010/main" val="3306632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6</a:t>
            </a:fld>
            <a:endParaRPr lang="en-US" dirty="0"/>
          </a:p>
        </p:txBody>
      </p:sp>
    </p:spTree>
    <p:extLst>
      <p:ext uri="{BB962C8B-B14F-4D97-AF65-F5344CB8AC3E}">
        <p14:creationId xmlns:p14="http://schemas.microsoft.com/office/powerpoint/2010/main" val="3755491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7</a:t>
            </a:fld>
            <a:endParaRPr lang="en-US" dirty="0"/>
          </a:p>
        </p:txBody>
      </p:sp>
    </p:spTree>
    <p:extLst>
      <p:ext uri="{BB962C8B-B14F-4D97-AF65-F5344CB8AC3E}">
        <p14:creationId xmlns:p14="http://schemas.microsoft.com/office/powerpoint/2010/main" val="257434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plan</a:t>
            </a:r>
            <a:r>
              <a:rPr lang="en-US" baseline="0" dirty="0" smtClean="0"/>
              <a:t> to deploy these switches in eight locations within </a:t>
            </a:r>
            <a:r>
              <a:rPr lang="en-US" baseline="0" dirty="0" err="1" smtClean="0"/>
              <a:t>ESnet</a:t>
            </a:r>
            <a:r>
              <a:rPr lang="en-US" baseline="0" dirty="0" smtClean="0"/>
              <a:t>:  LBL, DENV, STAR, ATLA, AOFA, WASH, AMST, CERN.</a:t>
            </a:r>
          </a:p>
          <a:p>
            <a:endParaRPr lang="en-US" baseline="0" dirty="0" smtClean="0"/>
          </a:p>
          <a:p>
            <a:r>
              <a:rPr lang="en-US" baseline="0" dirty="0" smtClean="0"/>
              <a:t>Each location gets a “</a:t>
            </a:r>
            <a:r>
              <a:rPr lang="en-US" baseline="0" dirty="0" err="1" smtClean="0"/>
              <a:t>testbed</a:t>
            </a:r>
            <a:r>
              <a:rPr lang="en-US" baseline="0" dirty="0" smtClean="0"/>
              <a:t> node”.  It consists of a </a:t>
            </a:r>
            <a:r>
              <a:rPr lang="en-US" baseline="0" dirty="0" err="1" smtClean="0"/>
              <a:t>Corsa</a:t>
            </a:r>
            <a:r>
              <a:rPr lang="en-US" baseline="0" dirty="0" smtClean="0"/>
              <a:t> switch connected directly to an </a:t>
            </a:r>
            <a:r>
              <a:rPr lang="en-US" baseline="0" dirty="0" err="1" smtClean="0"/>
              <a:t>ESnet</a:t>
            </a:r>
            <a:r>
              <a:rPr lang="en-US" baseline="0" dirty="0" smtClean="0"/>
              <a:t> core router, as well as a </a:t>
            </a:r>
            <a:r>
              <a:rPr lang="en-US" baseline="0" dirty="0" err="1" smtClean="0"/>
              <a:t>testbed</a:t>
            </a:r>
            <a:r>
              <a:rPr lang="en-US" baseline="0" dirty="0" smtClean="0"/>
              <a:t> host. </a:t>
            </a:r>
          </a:p>
          <a:p>
            <a:endParaRPr lang="en-US" baseline="0" dirty="0" smtClean="0"/>
          </a:p>
          <a:p>
            <a:r>
              <a:rPr lang="en-US" baseline="0" dirty="0" smtClean="0"/>
              <a:t>The </a:t>
            </a:r>
            <a:r>
              <a:rPr lang="en-US" baseline="0" dirty="0" err="1" smtClean="0"/>
              <a:t>testbed</a:t>
            </a:r>
            <a:r>
              <a:rPr lang="en-US" baseline="0" dirty="0" smtClean="0"/>
              <a:t> host is a </a:t>
            </a:r>
            <a:r>
              <a:rPr lang="en-US" baseline="0" dirty="0" err="1" smtClean="0"/>
              <a:t>whitebox</a:t>
            </a:r>
            <a:r>
              <a:rPr lang="en-US" baseline="0" dirty="0" smtClean="0"/>
              <a:t> rack-mounted Linux server.  It is not a part of the </a:t>
            </a:r>
            <a:r>
              <a:rPr lang="en-US" baseline="0" dirty="0" err="1" smtClean="0"/>
              <a:t>dataplane</a:t>
            </a:r>
            <a:r>
              <a:rPr lang="en-US" baseline="0" dirty="0" smtClean="0"/>
              <a:t>, but is used for providing control plane network services. More about that shortly.</a:t>
            </a:r>
          </a:p>
          <a:p>
            <a:endParaRPr lang="en-US" baseline="0" dirty="0" smtClean="0"/>
          </a:p>
          <a:p>
            <a:r>
              <a:rPr lang="en-US" baseline="0" dirty="0" smtClean="0"/>
              <a:t>The </a:t>
            </a:r>
            <a:r>
              <a:rPr lang="en-US" baseline="0" dirty="0" err="1" smtClean="0"/>
              <a:t>testbed</a:t>
            </a:r>
            <a:r>
              <a:rPr lang="en-US" baseline="0" dirty="0" smtClean="0"/>
              <a:t> nodes are connected via a set of OSCARS circuits, in an overlay on the </a:t>
            </a:r>
            <a:r>
              <a:rPr lang="en-US" baseline="0" dirty="0" err="1" smtClean="0"/>
              <a:t>ESnet</a:t>
            </a:r>
            <a:r>
              <a:rPr lang="en-US" baseline="0" dirty="0" smtClean="0"/>
              <a:t> production network.  Similar to </a:t>
            </a:r>
            <a:r>
              <a:rPr lang="en-US" baseline="0" dirty="0" err="1" smtClean="0"/>
              <a:t>ESnet’s</a:t>
            </a:r>
            <a:r>
              <a:rPr lang="en-US" baseline="0" dirty="0" smtClean="0"/>
              <a:t> existing </a:t>
            </a:r>
            <a:r>
              <a:rPr lang="en-US" baseline="0" dirty="0" err="1" smtClean="0"/>
              <a:t>OpenFlow</a:t>
            </a:r>
            <a:r>
              <a:rPr lang="en-US" baseline="0" dirty="0" smtClean="0"/>
              <a:t> </a:t>
            </a:r>
            <a:r>
              <a:rPr lang="en-US" baseline="0" dirty="0" err="1" smtClean="0"/>
              <a:t>testbed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30</a:t>
            </a:fld>
            <a:endParaRPr lang="en-US"/>
          </a:p>
        </p:txBody>
      </p:sp>
    </p:spTree>
    <p:extLst>
      <p:ext uri="{BB962C8B-B14F-4D97-AF65-F5344CB8AC3E}">
        <p14:creationId xmlns:p14="http://schemas.microsoft.com/office/powerpoint/2010/main" val="2464333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this activity is somewhat difficult to summarize,</a:t>
            </a:r>
            <a:r>
              <a:rPr lang="en-US" baseline="0" dirty="0" smtClean="0"/>
              <a:t> and a couple of highlights already captured.  </a:t>
            </a:r>
            <a:endParaRPr lang="en-US" sz="1100" b="1" i="0" dirty="0" smtClean="0"/>
          </a:p>
          <a:p>
            <a:pPr algn="l"/>
            <a:endParaRPr lang="en-US" dirty="0" smtClean="0"/>
          </a:p>
          <a:p>
            <a:endParaRPr lang="en-US" dirty="0"/>
          </a:p>
        </p:txBody>
      </p:sp>
      <p:sp>
        <p:nvSpPr>
          <p:cNvPr id="4" name="Slide Number Placeholder 3"/>
          <p:cNvSpPr>
            <a:spLocks noGrp="1"/>
          </p:cNvSpPr>
          <p:nvPr>
            <p:ph type="sldNum" sz="quarter" idx="10"/>
          </p:nvPr>
        </p:nvSpPr>
        <p:spPr/>
        <p:txBody>
          <a:bodyPr/>
          <a:lstStyle/>
          <a:p>
            <a:fld id="{B509A36F-0152-5548-98EF-66F9B3645AF0}" type="slidenum">
              <a:rPr lang="en-US" smtClean="0"/>
              <a:t>32</a:t>
            </a:fld>
            <a:endParaRPr lang="en-US"/>
          </a:p>
        </p:txBody>
      </p:sp>
    </p:spTree>
    <p:extLst>
      <p:ext uri="{BB962C8B-B14F-4D97-AF65-F5344CB8AC3E}">
        <p14:creationId xmlns:p14="http://schemas.microsoft.com/office/powerpoint/2010/main" val="3107465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AC4C36-CEA9-C746-BED6-9F9F60DECEAF}" type="slidenum">
              <a:rPr lang="en-US" smtClean="0">
                <a:solidFill>
                  <a:prstClr val="black"/>
                </a:solidFill>
                <a:latin typeface="Calibri"/>
              </a:rPr>
              <a:pPr/>
              <a:t>35</a:t>
            </a:fld>
            <a:endParaRPr lang="en-US">
              <a:solidFill>
                <a:prstClr val="black"/>
              </a:solidFill>
              <a:latin typeface="Calibri"/>
            </a:endParaRPr>
          </a:p>
        </p:txBody>
      </p:sp>
    </p:spTree>
    <p:extLst>
      <p:ext uri="{BB962C8B-B14F-4D97-AF65-F5344CB8AC3E}">
        <p14:creationId xmlns:p14="http://schemas.microsoft.com/office/powerpoint/2010/main" val="10868803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399" y="2130425"/>
            <a:ext cx="7762875" cy="1470025"/>
          </a:xfrm>
        </p:spPr>
        <p:txBody>
          <a:bodyPr/>
          <a:lstStyle>
            <a:lvl1pPr>
              <a:defRPr sz="4400" b="0"/>
            </a:lvl1pPr>
          </a:lstStyle>
          <a:p>
            <a:r>
              <a:rPr lang="en-US" smtClean="0"/>
              <a:t>Click to edit Master title style</a:t>
            </a:r>
            <a:endParaRPr lang="en-US" dirty="0"/>
          </a:p>
        </p:txBody>
      </p:sp>
      <p:sp>
        <p:nvSpPr>
          <p:cNvPr id="3" name="Subtitle 2"/>
          <p:cNvSpPr>
            <a:spLocks noGrp="1"/>
          </p:cNvSpPr>
          <p:nvPr>
            <p:ph type="subTitle" idx="1"/>
          </p:nvPr>
        </p:nvSpPr>
        <p:spPr>
          <a:xfrm>
            <a:off x="914400" y="3869267"/>
            <a:ext cx="3597275" cy="1325033"/>
          </a:xfrm>
        </p:spPr>
        <p:txBody>
          <a:bodyPr anchor="b" anchorCtr="0">
            <a:noAutofit/>
          </a:bodyPr>
          <a:lstStyle>
            <a:lvl1pPr marL="0" indent="0" algn="l">
              <a:spcBef>
                <a:spcPts val="0"/>
              </a:spcBef>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6FCC22-31A9-5F4D-8313-F772C1EE39BB}"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a:t>
            </a:fld>
            <a:endParaRPr lang="en-US"/>
          </a:p>
        </p:txBody>
      </p:sp>
      <p:pic>
        <p:nvPicPr>
          <p:cNvPr id="7" name="Picture 6" descr="DOE_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04467" y="5832094"/>
            <a:ext cx="1572768" cy="524256"/>
          </a:xfrm>
          <a:prstGeom prst="rect">
            <a:avLst/>
          </a:prstGeom>
        </p:spPr>
      </p:pic>
      <p:pic>
        <p:nvPicPr>
          <p:cNvPr id="8" name="Picture 7" descr="Lab_Logo.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772400" y="5667502"/>
            <a:ext cx="908304" cy="688848"/>
          </a:xfrm>
          <a:prstGeom prst="rect">
            <a:avLst/>
          </a:prstGeom>
        </p:spPr>
      </p:pic>
      <p:pic>
        <p:nvPicPr>
          <p:cNvPr id="9" name="Picture 8" descr="ESnet_Logo_Header.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04333" y="651933"/>
            <a:ext cx="3288792" cy="960120"/>
          </a:xfrm>
          <a:prstGeom prst="rect">
            <a:avLst/>
          </a:prstGeom>
        </p:spPr>
      </p:pic>
      <p:sp>
        <p:nvSpPr>
          <p:cNvPr id="11" name="Text Placeholder 10"/>
          <p:cNvSpPr>
            <a:spLocks noGrp="1"/>
          </p:cNvSpPr>
          <p:nvPr>
            <p:ph type="body" sz="quarter" idx="13"/>
          </p:nvPr>
        </p:nvSpPr>
        <p:spPr>
          <a:xfrm>
            <a:off x="5116513" y="3868738"/>
            <a:ext cx="3570287" cy="1325562"/>
          </a:xfrm>
        </p:spPr>
        <p:txBody>
          <a:bodyPr anchor="b" anchorCtr="0">
            <a:noAutofit/>
          </a:bodyPr>
          <a:lstStyle>
            <a:lvl1pPr marL="0" indent="0">
              <a:buNone/>
              <a:defRPr sz="1400"/>
            </a:lvl1pPr>
            <a:lvl2pPr marL="230188" indent="0">
              <a:buNone/>
              <a:defRPr sz="1400"/>
            </a:lvl2pPr>
            <a:lvl3pPr marL="458787" indent="0">
              <a:buNone/>
              <a:defRPr sz="1400"/>
            </a:lvl3pPr>
            <a:lvl4pPr marL="684212" indent="0">
              <a:buNone/>
              <a:defRPr sz="1400"/>
            </a:lvl4pPr>
            <a:lvl5pPr marL="912812" indent="0">
              <a:buNone/>
              <a:defRPr sz="1400"/>
            </a:lvl5pPr>
          </a:lstStyle>
          <a:p>
            <a:pPr lvl="0"/>
            <a:r>
              <a:rPr lang="en-US" smtClean="0"/>
              <a:t>Click to edit Master text styles</a:t>
            </a:r>
          </a:p>
        </p:txBody>
      </p:sp>
    </p:spTree>
    <p:extLst>
      <p:ext uri="{BB962C8B-B14F-4D97-AF65-F5344CB8AC3E}">
        <p14:creationId xmlns:p14="http://schemas.microsoft.com/office/powerpoint/2010/main" val="1955860664"/>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0BEA20-4296-1F41-B5C0-947026B7619C}"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a:t>
            </a:fld>
            <a:endParaRPr lang="en-US"/>
          </a:p>
        </p:txBody>
      </p:sp>
    </p:spTree>
    <p:extLst>
      <p:ext uri="{BB962C8B-B14F-4D97-AF65-F5344CB8AC3E}">
        <p14:creationId xmlns:p14="http://schemas.microsoft.com/office/powerpoint/2010/main" val="161887828"/>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3832225"/>
            <a:ext cx="7772400" cy="1362075"/>
          </a:xfrm>
        </p:spPr>
        <p:txBody>
          <a:bodyPr anchor="t"/>
          <a:lstStyle>
            <a:lvl1pPr algn="l">
              <a:defRPr sz="44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914400" y="2024063"/>
            <a:ext cx="7772400" cy="1500187"/>
          </a:xfrm>
        </p:spPr>
        <p:txBody>
          <a:bodyPr tIns="45720" bIns="182880" anchor="b">
            <a:no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ACAC24-F311-C548-8BA4-8A2499F6EF02}"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a:t>
            </a:fld>
            <a:endParaRPr lang="en-US"/>
          </a:p>
        </p:txBody>
      </p:sp>
      <p:pic>
        <p:nvPicPr>
          <p:cNvPr id="7" name="Picture 6" descr="ESnet_Logo_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76744" y="6116410"/>
            <a:ext cx="1210056" cy="362712"/>
          </a:xfrm>
          <a:prstGeom prst="rect">
            <a:avLst/>
          </a:prstGeom>
        </p:spPr>
      </p:pic>
      <p:sp>
        <p:nvSpPr>
          <p:cNvPr id="8" name="Rectangle 7"/>
          <p:cNvSpPr/>
          <p:nvPr userDrawn="1"/>
        </p:nvSpPr>
        <p:spPr>
          <a:xfrm>
            <a:off x="0" y="0"/>
            <a:ext cx="137160" cy="68484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accent1"/>
              </a:solidFill>
            </a:endParaRPr>
          </a:p>
        </p:txBody>
      </p:sp>
    </p:spTree>
    <p:extLst>
      <p:ext uri="{BB962C8B-B14F-4D97-AF65-F5344CB8AC3E}">
        <p14:creationId xmlns:p14="http://schemas.microsoft.com/office/powerpoint/2010/main" val="304917724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48163"/>
          </a:xfrm>
        </p:spPr>
        <p:txBody>
          <a:bodyPr/>
          <a:lstStyle>
            <a:lvl1pPr marL="228600" indent="-228600">
              <a:defRPr sz="2000"/>
            </a:lvl1pPr>
            <a:lvl2pPr marL="457200" indent="-228600">
              <a:buClr>
                <a:schemeClr val="tx1"/>
              </a:buClr>
              <a:defRPr sz="1800"/>
            </a:lvl2pPr>
            <a:lvl3pPr marL="685800" indent="-228600">
              <a:buClr>
                <a:schemeClr val="tx1"/>
              </a:buClr>
              <a:defRPr sz="1600"/>
            </a:lvl3pPr>
            <a:lvl4pPr marL="914400" indent="-228600">
              <a:buClr>
                <a:schemeClr val="tx1"/>
              </a:buClr>
              <a:defRPr sz="1200"/>
            </a:lvl4pPr>
            <a:lvl5pPr marL="1143000" indent="-228600">
              <a:buClr>
                <a:schemeClr val="tx1"/>
              </a:buCl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348163"/>
          </a:xfrm>
        </p:spPr>
        <p:txBody>
          <a:bodyPr/>
          <a:lstStyle>
            <a:lvl1pPr marL="228600" indent="-228600">
              <a:defRPr sz="2000"/>
            </a:lvl1pPr>
            <a:lvl2pPr marL="457200" indent="-228600">
              <a:buClr>
                <a:schemeClr val="tx1"/>
              </a:buClr>
              <a:defRPr sz="1800"/>
            </a:lvl2pPr>
            <a:lvl3pPr marL="685800" indent="-228600">
              <a:buClr>
                <a:schemeClr val="tx1"/>
              </a:buClr>
              <a:defRPr sz="1600"/>
            </a:lvl3pPr>
            <a:lvl4pPr marL="914400" indent="-228600">
              <a:buClr>
                <a:schemeClr val="tx1"/>
              </a:buClr>
              <a:defRPr sz="1200"/>
            </a:lvl4pPr>
            <a:lvl5pPr marL="1143000" indent="-228600">
              <a:buClr>
                <a:schemeClr val="tx1"/>
              </a:buCl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F92CCB-F61C-654B-AF4D-73C61C68761F}" type="datetime1">
              <a:rPr lang="en-US" smtClean="0"/>
              <a:pPr/>
              <a:t>5/31/15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710A0-C33E-CC45-8305-B897475A1CD7}" type="slidenum">
              <a:rPr lang="en-US" smtClean="0"/>
              <a:pPr/>
              <a:t>‹#›</a:t>
            </a:fld>
            <a:endParaRPr lang="en-US"/>
          </a:p>
        </p:txBody>
      </p:sp>
    </p:spTree>
    <p:extLst>
      <p:ext uri="{BB962C8B-B14F-4D97-AF65-F5344CB8AC3E}">
        <p14:creationId xmlns:p14="http://schemas.microsoft.com/office/powerpoint/2010/main" val="319866980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773488"/>
          </a:xfrm>
        </p:spPr>
        <p:txBody>
          <a:bodyPr/>
          <a:lstStyle>
            <a:lvl1pPr>
              <a:defRPr sz="2000"/>
            </a:lvl1pPr>
            <a:lvl2pPr marL="457200" indent="-228600">
              <a:defRPr sz="1800"/>
            </a:lvl2pPr>
            <a:lvl3pPr marL="685800" indent="-228600">
              <a:defRPr sz="16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773488"/>
          </a:xfrm>
        </p:spPr>
        <p:txBody>
          <a:bodyPr/>
          <a:lstStyle>
            <a:lvl1pPr>
              <a:defRPr sz="2000"/>
            </a:lvl1pPr>
            <a:lvl2pPr marL="457200" indent="-228600">
              <a:defRPr sz="1800"/>
            </a:lvl2pPr>
            <a:lvl3pPr marL="685800" indent="-228600">
              <a:defRPr sz="16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BE3FF4A-E192-594D-85D2-961A895021F6}" type="datetime1">
              <a:rPr lang="en-US" smtClean="0"/>
              <a:pPr/>
              <a:t>5/31/15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7710A0-C33E-CC45-8305-B897475A1CD7}" type="slidenum">
              <a:rPr lang="en-US" smtClean="0"/>
              <a:pPr/>
              <a:t>‹#›</a:t>
            </a:fld>
            <a:endParaRPr lang="en-US"/>
          </a:p>
        </p:txBody>
      </p:sp>
    </p:spTree>
    <p:extLst>
      <p:ext uri="{BB962C8B-B14F-4D97-AF65-F5344CB8AC3E}">
        <p14:creationId xmlns:p14="http://schemas.microsoft.com/office/powerpoint/2010/main" val="361381624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a:t>
            </a:fld>
            <a:endParaRPr lang="en-US"/>
          </a:p>
        </p:txBody>
      </p:sp>
    </p:spTree>
    <p:extLst>
      <p:ext uri="{BB962C8B-B14F-4D97-AF65-F5344CB8AC3E}">
        <p14:creationId xmlns:p14="http://schemas.microsoft.com/office/powerpoint/2010/main" val="43897204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AB53A-4226-394C-9866-06ECB09BE5AD}" type="datetime1">
              <a:rPr lang="en-US" smtClean="0"/>
              <a:pPr/>
              <a:t>5/31/15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7710A0-C33E-CC45-8305-B897475A1CD7}" type="slidenum">
              <a:rPr lang="en-US" smtClean="0"/>
              <a:pPr/>
              <a:t>‹#›</a:t>
            </a:fld>
            <a:endParaRPr lang="en-US"/>
          </a:p>
        </p:txBody>
      </p:sp>
    </p:spTree>
    <p:extLst>
      <p:ext uri="{BB962C8B-B14F-4D97-AF65-F5344CB8AC3E}">
        <p14:creationId xmlns:p14="http://schemas.microsoft.com/office/powerpoint/2010/main" val="1812633994"/>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No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226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533ACE-8977-E448-B573-E31AF1B2E4CC}" type="datetime1">
              <a:rPr lang="en-US" smtClean="0">
                <a:solidFill>
                  <a:prstClr val="black">
                    <a:tint val="75000"/>
                  </a:prstClr>
                </a:solidFill>
                <a:latin typeface="Calibri"/>
              </a:rPr>
              <a:t>5/31/15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WRNP 2015</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1C3B16D-D09E-5E42-8E7E-1479CED4CE0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656971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3444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30274" y="6483355"/>
            <a:ext cx="1685925" cy="365125"/>
          </a:xfrm>
          <a:prstGeom prst="rect">
            <a:avLst/>
          </a:prstGeom>
        </p:spPr>
        <p:txBody>
          <a:bodyPr vert="horz" lIns="91440" tIns="45720" rIns="91440" bIns="45720" rtlCol="0" anchor="ctr"/>
          <a:lstStyle>
            <a:lvl1pPr algn="l">
              <a:defRPr sz="900">
                <a:solidFill>
                  <a:schemeClr val="tx1">
                    <a:lumMod val="50000"/>
                  </a:schemeClr>
                </a:solidFill>
                <a:latin typeface="Calibri"/>
                <a:cs typeface="Calibri"/>
              </a:defRPr>
            </a:lvl1pPr>
          </a:lstStyle>
          <a:p>
            <a:fld id="{FCE69097-F061-2345-96E4-2074114512F2}" type="datetime1">
              <a:rPr lang="en-US" smtClean="0"/>
              <a:pPr/>
              <a:t>5/31/15</a:t>
            </a:fld>
            <a:endParaRPr lang="en-US" dirty="0"/>
          </a:p>
        </p:txBody>
      </p:sp>
      <p:sp>
        <p:nvSpPr>
          <p:cNvPr id="5" name="Footer Placeholder 4"/>
          <p:cNvSpPr>
            <a:spLocks noGrp="1"/>
          </p:cNvSpPr>
          <p:nvPr>
            <p:ph type="ftr" sz="quarter" idx="3"/>
          </p:nvPr>
        </p:nvSpPr>
        <p:spPr>
          <a:xfrm>
            <a:off x="4572000" y="6483355"/>
            <a:ext cx="4114800" cy="365125"/>
          </a:xfrm>
          <a:prstGeom prst="rect">
            <a:avLst/>
          </a:prstGeom>
        </p:spPr>
        <p:txBody>
          <a:bodyPr vert="horz" lIns="91440" tIns="45720" rIns="91440" bIns="45720" rtlCol="0" anchor="ctr"/>
          <a:lstStyle>
            <a:lvl1pPr algn="r">
              <a:defRPr sz="900">
                <a:solidFill>
                  <a:schemeClr val="tx1">
                    <a:lumMod val="50000"/>
                  </a:schemeClr>
                </a:solidFill>
                <a:latin typeface="Calibri"/>
                <a:cs typeface="Calibri"/>
              </a:defRPr>
            </a:lvl1pPr>
          </a:lstStyle>
          <a:p>
            <a:endParaRPr lang="en-US" dirty="0"/>
          </a:p>
        </p:txBody>
      </p:sp>
      <p:sp>
        <p:nvSpPr>
          <p:cNvPr id="6" name="Slide Number Placeholder 5"/>
          <p:cNvSpPr>
            <a:spLocks noGrp="1"/>
          </p:cNvSpPr>
          <p:nvPr>
            <p:ph type="sldNum" sz="quarter" idx="4"/>
          </p:nvPr>
        </p:nvSpPr>
        <p:spPr>
          <a:xfrm>
            <a:off x="457200" y="6483355"/>
            <a:ext cx="447675" cy="365125"/>
          </a:xfrm>
          <a:prstGeom prst="rect">
            <a:avLst/>
          </a:prstGeom>
        </p:spPr>
        <p:txBody>
          <a:bodyPr vert="horz" lIns="91440" tIns="45720" rIns="91440" bIns="45720" rtlCol="0" anchor="ctr"/>
          <a:lstStyle>
            <a:lvl1pPr algn="l">
              <a:defRPr sz="900">
                <a:solidFill>
                  <a:schemeClr val="tx1">
                    <a:lumMod val="50000"/>
                  </a:schemeClr>
                </a:solidFill>
                <a:latin typeface="Calibri"/>
                <a:cs typeface="Calibri"/>
              </a:defRPr>
            </a:lvl1pPr>
          </a:lstStyle>
          <a:p>
            <a:fld id="{487710A0-C33E-CC45-8305-B897475A1CD7}" type="slidenum">
              <a:rPr lang="en-US" smtClean="0"/>
              <a:pPr/>
              <a:t>‹#›</a:t>
            </a:fld>
            <a:endParaRPr lang="en-US" dirty="0"/>
          </a:p>
        </p:txBody>
      </p:sp>
      <p:pic>
        <p:nvPicPr>
          <p:cNvPr id="7" name="Picture 6" descr="ESnet_Logo_Footer.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76744" y="6116410"/>
            <a:ext cx="1210056" cy="362712"/>
          </a:xfrm>
          <a:prstGeom prst="rect">
            <a:avLst/>
          </a:prstGeom>
        </p:spPr>
      </p:pic>
      <p:sp>
        <p:nvSpPr>
          <p:cNvPr id="8" name="Rectangle 7"/>
          <p:cNvSpPr/>
          <p:nvPr/>
        </p:nvSpPr>
        <p:spPr>
          <a:xfrm>
            <a:off x="0" y="0"/>
            <a:ext cx="137160" cy="68484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accent1"/>
              </a:solidFill>
            </a:endParaRPr>
          </a:p>
        </p:txBody>
      </p:sp>
    </p:spTree>
    <p:extLst>
      <p:ext uri="{BB962C8B-B14F-4D97-AF65-F5344CB8AC3E}">
        <p14:creationId xmlns:p14="http://schemas.microsoft.com/office/powerpoint/2010/main" val="2463886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Lst>
  <p:timing>
    <p:tnLst>
      <p:par>
        <p:cTn xmlns:p14="http://schemas.microsoft.com/office/powerpoint/2010/main" id="1" dur="indefinite" restart="never" nodeType="tmRoot"/>
      </p:par>
    </p:tnLst>
  </p:timing>
  <p:hf hdr="0"/>
  <p:txStyles>
    <p:titleStyle>
      <a:lvl1pPr algn="l" defTabSz="457200" rtl="0" eaLnBrk="1" latinLnBrk="0" hangingPunct="1">
        <a:spcBef>
          <a:spcPct val="0"/>
        </a:spcBef>
        <a:buNone/>
        <a:defRPr sz="3200" b="1" kern="1200">
          <a:solidFill>
            <a:schemeClr val="tx1"/>
          </a:solidFill>
          <a:latin typeface="+mj-lt"/>
          <a:ea typeface="+mj-ea"/>
          <a:cs typeface="+mj-cs"/>
        </a:defRPr>
      </a:lvl1pPr>
    </p:titleStyle>
    <p:bodyStyle>
      <a:lvl1pPr marL="228600" indent="-228600" algn="l" defTabSz="457200" rtl="0" eaLnBrk="1" latinLnBrk="0" hangingPunct="1">
        <a:spcBef>
          <a:spcPts val="880"/>
        </a:spcBef>
        <a:buClr>
          <a:schemeClr val="accent1"/>
        </a:buClr>
        <a:buFont typeface="Arial"/>
        <a:buChar char="•"/>
        <a:defRPr sz="2000" kern="1200">
          <a:solidFill>
            <a:schemeClr val="tx1"/>
          </a:solidFill>
          <a:latin typeface="+mn-lt"/>
          <a:ea typeface="+mn-ea"/>
          <a:cs typeface="+mn-cs"/>
        </a:defRPr>
      </a:lvl1pPr>
      <a:lvl2pPr marL="458788" indent="-228600" algn="l" defTabSz="457200" rtl="0" eaLnBrk="1" latinLnBrk="0" hangingPunct="1">
        <a:spcBef>
          <a:spcPct val="20000"/>
        </a:spcBef>
        <a:buClr>
          <a:schemeClr val="tx1">
            <a:lumMod val="50000"/>
          </a:schemeClr>
        </a:buClr>
        <a:buSzPct val="85000"/>
        <a:buFont typeface="Arial"/>
        <a:buChar char="–"/>
        <a:defRPr sz="2000" kern="1200">
          <a:solidFill>
            <a:schemeClr val="tx1"/>
          </a:solidFill>
          <a:latin typeface="+mn-lt"/>
          <a:ea typeface="+mn-ea"/>
          <a:cs typeface="+mn-cs"/>
        </a:defRPr>
      </a:lvl2pPr>
      <a:lvl3pPr marL="688975" indent="-230188" algn="l" defTabSz="457200" rtl="0" eaLnBrk="1" latinLnBrk="0" hangingPunct="1">
        <a:spcBef>
          <a:spcPct val="20000"/>
        </a:spcBef>
        <a:buClr>
          <a:schemeClr val="tx1">
            <a:lumMod val="50000"/>
          </a:schemeClr>
        </a:buClr>
        <a:buFont typeface="Arial"/>
        <a:buChar char="•"/>
        <a:defRPr sz="1800" kern="1200">
          <a:solidFill>
            <a:schemeClr val="tx1"/>
          </a:solidFill>
          <a:latin typeface="+mn-lt"/>
          <a:ea typeface="+mn-ea"/>
          <a:cs typeface="+mn-cs"/>
        </a:defRPr>
      </a:lvl3pPr>
      <a:lvl4pPr marL="969962" indent="-285750" algn="l" defTabSz="457200" rtl="0" eaLnBrk="1" latinLnBrk="0" hangingPunct="1">
        <a:spcBef>
          <a:spcPct val="20000"/>
        </a:spcBef>
        <a:buClr>
          <a:schemeClr val="tx1">
            <a:lumMod val="50000"/>
          </a:schemeClr>
        </a:buClr>
        <a:buFont typeface="Lucida Grande"/>
        <a:buChar char="–"/>
        <a:defRPr sz="1400" kern="1200">
          <a:solidFill>
            <a:schemeClr val="tx1"/>
          </a:solidFill>
          <a:latin typeface="+mn-lt"/>
          <a:ea typeface="+mn-ea"/>
          <a:cs typeface="+mn-cs"/>
        </a:defRPr>
      </a:lvl4pPr>
      <a:lvl5pPr marL="1143000" indent="-230188" algn="l" defTabSz="457200" rtl="0" eaLnBrk="1" latinLnBrk="0" hangingPunct="1">
        <a:spcBef>
          <a:spcPct val="20000"/>
        </a:spcBef>
        <a:buClr>
          <a:schemeClr val="tx1">
            <a:lumMod val="50000"/>
          </a:schemeClr>
        </a:buClr>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mailto:antg@es.net"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stats.es.net/ServicesDirector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fasterdata.es.net/performance-testing/network-troubleshooting-tools/iperf-and-iperf3/"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y.es.ne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oftware.es.net/esmond/"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1" Type="http://schemas.openxmlformats.org/officeDocument/2006/relationships/diagramColors" Target="../diagrams/colors4.xml"/><Relationship Id="rId12" Type="http://schemas.microsoft.com/office/2007/relationships/diagramDrawing" Target="../diagrams/drawing4.xml"/><Relationship Id="rId13" Type="http://schemas.openxmlformats.org/officeDocument/2006/relationships/diagramData" Target="../diagrams/data5.xml"/><Relationship Id="rId14" Type="http://schemas.openxmlformats.org/officeDocument/2006/relationships/diagramLayout" Target="../diagrams/layout5.xml"/><Relationship Id="rId15" Type="http://schemas.openxmlformats.org/officeDocument/2006/relationships/diagramQuickStyle" Target="../diagrams/quickStyle5.xml"/><Relationship Id="rId16" Type="http://schemas.openxmlformats.org/officeDocument/2006/relationships/diagramColors" Target="../diagrams/colors5.xml"/><Relationship Id="rId1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diagramData" Target="../diagrams/data4.xml"/><Relationship Id="rId9" Type="http://schemas.openxmlformats.org/officeDocument/2006/relationships/diagramLayout" Target="../diagrams/layout4.xml"/><Relationship Id="rId10"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25.jpg"/></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emf"/><Relationship Id="rId3"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0.png"/><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eg"/><Relationship Id="rId6" Type="http://schemas.openxmlformats.org/officeDocument/2006/relationships/image" Target="../media/image37.jpeg"/><Relationship Id="rId7" Type="http://schemas.openxmlformats.org/officeDocument/2006/relationships/image" Target="../media/image30.png"/><Relationship Id="rId1" Type="http://schemas.openxmlformats.org/officeDocument/2006/relationships/slideLayout" Target="../slideLayouts/slideLayout6.xml"/><Relationship Id="rId2" Type="http://schemas.openxmlformats.org/officeDocument/2006/relationships/image" Target="../media/image3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8.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39.jpg-large"/></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40.jpg"/></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jpeg"/><Relationship Id="rId5"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3.jpeg"/><Relationship Id="rId6" Type="http://schemas.openxmlformats.org/officeDocument/2006/relationships/image" Target="../media/image46.png"/><Relationship Id="rId7" Type="http://schemas.openxmlformats.org/officeDocument/2006/relationships/image" Target="../media/image47.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48.png"/></Relationships>
</file>

<file path=ppt/slides/_rels/slide52.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9.jpe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hyperlink" Target="http://www.es.net/news-and-publications/esnet-news/2015/esnet-paves-way-for-hpc-superfacility-real-time-beamline-experiments/"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hub.com/e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ESnet Update: </a:t>
            </a:r>
            <a:br>
              <a:rPr lang="en-US" dirty="0" smtClean="0"/>
            </a:br>
            <a:r>
              <a:rPr lang="en-US" dirty="0" smtClean="0"/>
              <a:t>with a focus on R&amp;D</a:t>
            </a:r>
            <a:endParaRPr lang="en-US" dirty="0"/>
          </a:p>
        </p:txBody>
      </p:sp>
      <p:sp>
        <p:nvSpPr>
          <p:cNvPr id="3" name="Subtitle 2"/>
          <p:cNvSpPr>
            <a:spLocks noGrp="1"/>
          </p:cNvSpPr>
          <p:nvPr>
            <p:ph type="subTitle" idx="1"/>
          </p:nvPr>
        </p:nvSpPr>
        <p:spPr/>
        <p:txBody>
          <a:bodyPr>
            <a:noAutofit/>
          </a:bodyPr>
          <a:lstStyle/>
          <a:p>
            <a:pPr>
              <a:spcBef>
                <a:spcPts val="300"/>
              </a:spcBef>
              <a:spcAft>
                <a:spcPts val="300"/>
              </a:spcAft>
            </a:pPr>
            <a:r>
              <a:rPr lang="en-US" sz="1800" dirty="0" smtClean="0"/>
              <a:t>Inder Monga</a:t>
            </a:r>
          </a:p>
          <a:p>
            <a:pPr>
              <a:spcBef>
                <a:spcPts val="300"/>
              </a:spcBef>
              <a:spcAft>
                <a:spcPts val="300"/>
              </a:spcAft>
            </a:pPr>
            <a:r>
              <a:rPr lang="en-US" sz="1800" dirty="0" smtClean="0"/>
              <a:t>Deputy of Technology, SND</a:t>
            </a:r>
          </a:p>
          <a:p>
            <a:pPr>
              <a:spcBef>
                <a:spcPts val="300"/>
              </a:spcBef>
              <a:spcAft>
                <a:spcPts val="300"/>
              </a:spcAft>
            </a:pPr>
            <a:r>
              <a:rPr lang="en-US" sz="1800" dirty="0" smtClean="0"/>
              <a:t>CTO, ESnet</a:t>
            </a:r>
          </a:p>
        </p:txBody>
      </p:sp>
      <p:sp>
        <p:nvSpPr>
          <p:cNvPr id="4" name="Text Placeholder 3"/>
          <p:cNvSpPr>
            <a:spLocks noGrp="1"/>
          </p:cNvSpPr>
          <p:nvPr>
            <p:ph type="body" sz="quarter" idx="13"/>
          </p:nvPr>
        </p:nvSpPr>
        <p:spPr/>
        <p:txBody>
          <a:bodyPr/>
          <a:lstStyle/>
          <a:p>
            <a:r>
              <a:rPr lang="en-US" dirty="0" smtClean="0"/>
              <a:t>LHCONE Meeting, Berkeley</a:t>
            </a:r>
          </a:p>
          <a:p>
            <a:r>
              <a:rPr lang="en-US" dirty="0" smtClean="0"/>
              <a:t>June 1, 2015</a:t>
            </a:r>
            <a:endParaRPr lang="en-US" dirty="0"/>
          </a:p>
          <a:p>
            <a:endParaRPr lang="en-US" dirty="0" smtClean="0"/>
          </a:p>
        </p:txBody>
      </p:sp>
      <p:cxnSp>
        <p:nvCxnSpPr>
          <p:cNvPr id="5" name="Straight Connector 4"/>
          <p:cNvCxnSpPr/>
          <p:nvPr/>
        </p:nvCxnSpPr>
        <p:spPr>
          <a:xfrm>
            <a:off x="4827303" y="3878507"/>
            <a:ext cx="0" cy="12842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83549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9206"/>
            <a:ext cx="8229600" cy="1143000"/>
          </a:xfrm>
        </p:spPr>
        <p:txBody>
          <a:bodyPr/>
          <a:lstStyle/>
          <a:p>
            <a:r>
              <a:rPr lang="en-US" dirty="0" smtClean="0"/>
              <a:t>Network Software</a:t>
            </a:r>
            <a:endParaRPr lang="en-US" dirty="0"/>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10</a:t>
            </a:fld>
            <a:endParaRPr lang="en-US"/>
          </a:p>
        </p:txBody>
      </p:sp>
    </p:spTree>
    <p:extLst>
      <p:ext uri="{BB962C8B-B14F-4D97-AF65-F5344CB8AC3E}">
        <p14:creationId xmlns:p14="http://schemas.microsoft.com/office/powerpoint/2010/main" val="769936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perfSONAR</a:t>
            </a:r>
            <a:endParaRPr lang="en-US" dirty="0"/>
          </a:p>
        </p:txBody>
      </p:sp>
      <p:sp>
        <p:nvSpPr>
          <p:cNvPr id="4" name="Date Placeholder 3"/>
          <p:cNvSpPr>
            <a:spLocks noGrp="1"/>
          </p:cNvSpPr>
          <p:nvPr>
            <p:ph type="dt" sz="half" idx="10"/>
          </p:nvPr>
        </p:nvSpPr>
        <p:spPr/>
        <p:txBody>
          <a:bodyPr/>
          <a:lstStyle/>
          <a:p>
            <a:fld id="{82206024-453B-3144-A369-46731B4F160D}" type="datetimeFigureOut">
              <a:rPr lang="en-US" smtClean="0"/>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6B13C-C9DD-EB42-AC87-6AD2A4126E48}" type="slidenum">
              <a:rPr lang="en-US" smtClean="0"/>
              <a:t>11</a:t>
            </a:fld>
            <a:endParaRPr lang="en-US"/>
          </a:p>
        </p:txBody>
      </p:sp>
      <p:sp>
        <p:nvSpPr>
          <p:cNvPr id="8" name="Text Placeholder 7"/>
          <p:cNvSpPr>
            <a:spLocks noGrp="1"/>
          </p:cNvSpPr>
          <p:nvPr>
            <p:ph type="body" idx="4294967295"/>
          </p:nvPr>
        </p:nvSpPr>
        <p:spPr>
          <a:xfrm>
            <a:off x="515144" y="1643063"/>
            <a:ext cx="8171656" cy="3981688"/>
          </a:xfrm>
        </p:spPr>
        <p:txBody>
          <a:bodyPr>
            <a:normAutofit fontScale="85000" lnSpcReduction="20000"/>
          </a:bodyPr>
          <a:lstStyle/>
          <a:p>
            <a:pPr marL="342900" indent="-342900">
              <a:buFont typeface="Arial"/>
              <a:buChar char="•"/>
            </a:pPr>
            <a:r>
              <a:rPr lang="en-US" sz="2400" dirty="0" smtClean="0">
                <a:solidFill>
                  <a:srgbClr val="800000"/>
                </a:solidFill>
              </a:rPr>
              <a:t>Re-invigorated collaboration with Internet2, </a:t>
            </a:r>
            <a:r>
              <a:rPr lang="en-US" sz="2400" dirty="0" smtClean="0">
                <a:solidFill>
                  <a:srgbClr val="800000"/>
                </a:solidFill>
              </a:rPr>
              <a:t>Indiana </a:t>
            </a:r>
            <a:r>
              <a:rPr lang="en-US" sz="2400" dirty="0" smtClean="0">
                <a:solidFill>
                  <a:srgbClr val="800000"/>
                </a:solidFill>
              </a:rPr>
              <a:t>University and GEANT </a:t>
            </a:r>
            <a:r>
              <a:rPr lang="en-US" sz="2400" dirty="0" smtClean="0">
                <a:solidFill>
                  <a:srgbClr val="800000"/>
                </a:solidFill>
              </a:rPr>
              <a:t>is resulting in consisten</a:t>
            </a:r>
            <a:r>
              <a:rPr lang="en-US" sz="2400" dirty="0" smtClean="0">
                <a:solidFill>
                  <a:srgbClr val="800000"/>
                </a:solidFill>
              </a:rPr>
              <a:t>t and operational software package</a:t>
            </a:r>
            <a:endParaRPr lang="en-US" sz="2400" dirty="0" smtClean="0">
              <a:solidFill>
                <a:srgbClr val="800000"/>
              </a:solidFill>
            </a:endParaRPr>
          </a:p>
          <a:p>
            <a:pPr marL="342900" indent="-342900">
              <a:buFont typeface="Arial"/>
              <a:buChar char="•"/>
            </a:pPr>
            <a:r>
              <a:rPr lang="en-US" sz="2400" dirty="0" err="1" smtClean="0">
                <a:solidFill>
                  <a:srgbClr val="800000"/>
                </a:solidFill>
              </a:rPr>
              <a:t>perfSONAR</a:t>
            </a:r>
            <a:r>
              <a:rPr lang="en-US" sz="2400" dirty="0" smtClean="0">
                <a:solidFill>
                  <a:srgbClr val="800000"/>
                </a:solidFill>
              </a:rPr>
              <a:t> 3.4 release full of great feature enhancements, notably, REST interface, security enhancements and new </a:t>
            </a:r>
            <a:r>
              <a:rPr lang="en-US" sz="2400" dirty="0" smtClean="0">
                <a:solidFill>
                  <a:srgbClr val="800000"/>
                </a:solidFill>
              </a:rPr>
              <a:t>graphs</a:t>
            </a:r>
          </a:p>
          <a:p>
            <a:pPr marL="342900" indent="-342900">
              <a:buFont typeface="Arial"/>
              <a:buChar char="•"/>
            </a:pPr>
            <a:r>
              <a:rPr lang="en-US" sz="2400" dirty="0" err="1" smtClean="0">
                <a:solidFill>
                  <a:srgbClr val="800000"/>
                </a:solidFill>
              </a:rPr>
              <a:t>perfSONAR</a:t>
            </a:r>
            <a:r>
              <a:rPr lang="en-US" sz="2400" dirty="0" smtClean="0">
                <a:solidFill>
                  <a:srgbClr val="800000"/>
                </a:solidFill>
              </a:rPr>
              <a:t> 3.5 planned for June 2015</a:t>
            </a:r>
          </a:p>
          <a:p>
            <a:pPr marL="573088" lvl="1" indent="-342900">
              <a:buFont typeface="Arial"/>
              <a:buChar char="•"/>
            </a:pPr>
            <a:r>
              <a:rPr lang="en-US" sz="2400" dirty="0" smtClean="0">
                <a:solidFill>
                  <a:srgbClr val="800000"/>
                </a:solidFill>
              </a:rPr>
              <a:t>Highlights include:</a:t>
            </a:r>
          </a:p>
          <a:p>
            <a:pPr marL="803275" lvl="2" indent="-342900"/>
            <a:r>
              <a:rPr lang="en-US" sz="2200" dirty="0" smtClean="0">
                <a:solidFill>
                  <a:srgbClr val="800000"/>
                </a:solidFill>
              </a:rPr>
              <a:t>GUI modernization</a:t>
            </a:r>
          </a:p>
          <a:p>
            <a:pPr marL="803275" lvl="2" indent="-342900"/>
            <a:r>
              <a:rPr lang="en-US" sz="2200" dirty="0" smtClean="0">
                <a:solidFill>
                  <a:srgbClr val="800000"/>
                </a:solidFill>
              </a:rPr>
              <a:t>Central Management and Node Auto-configuration</a:t>
            </a:r>
          </a:p>
          <a:p>
            <a:pPr marL="803275" lvl="2" indent="-342900"/>
            <a:r>
              <a:rPr lang="en-US" sz="2200" dirty="0" smtClean="0">
                <a:solidFill>
                  <a:srgbClr val="800000"/>
                </a:solidFill>
              </a:rPr>
              <a:t>Support for 1 inexpensive node platform (~$100 – $200)</a:t>
            </a:r>
          </a:p>
          <a:p>
            <a:pPr marL="803275" lvl="2" indent="-342900"/>
            <a:r>
              <a:rPr lang="en-US" sz="2200" dirty="0" err="1" smtClean="0">
                <a:solidFill>
                  <a:srgbClr val="800000"/>
                </a:solidFill>
              </a:rPr>
              <a:t>perfSONAR</a:t>
            </a:r>
            <a:r>
              <a:rPr lang="en-US" sz="2200" dirty="0" smtClean="0">
                <a:solidFill>
                  <a:srgbClr val="800000"/>
                </a:solidFill>
              </a:rPr>
              <a:t> Security Audit Completion</a:t>
            </a:r>
            <a:endParaRPr lang="en-US" sz="2200" dirty="0" smtClean="0">
              <a:solidFill>
                <a:srgbClr val="800000"/>
              </a:solidFill>
            </a:endParaRPr>
          </a:p>
          <a:p>
            <a:pPr marL="342900" indent="-342900">
              <a:buFont typeface="Arial"/>
              <a:buChar char="•"/>
            </a:pPr>
            <a:r>
              <a:rPr lang="en-US" sz="2400" dirty="0" smtClean="0">
                <a:solidFill>
                  <a:srgbClr val="800000"/>
                </a:solidFill>
              </a:rPr>
              <a:t>1300+ </a:t>
            </a:r>
            <a:r>
              <a:rPr lang="en-US" sz="2400" i="1" dirty="0" smtClean="0">
                <a:solidFill>
                  <a:srgbClr val="800000"/>
                </a:solidFill>
              </a:rPr>
              <a:t>public</a:t>
            </a:r>
            <a:r>
              <a:rPr lang="en-US" sz="2400" dirty="0" smtClean="0">
                <a:solidFill>
                  <a:srgbClr val="800000"/>
                </a:solidFill>
              </a:rPr>
              <a:t> </a:t>
            </a:r>
            <a:r>
              <a:rPr lang="en-US" sz="2400" dirty="0" err="1" smtClean="0">
                <a:solidFill>
                  <a:srgbClr val="800000"/>
                </a:solidFill>
              </a:rPr>
              <a:t>perfSONAR</a:t>
            </a:r>
            <a:r>
              <a:rPr lang="en-US" sz="2400" dirty="0" smtClean="0">
                <a:solidFill>
                  <a:srgbClr val="800000"/>
                </a:solidFill>
              </a:rPr>
              <a:t> hosts in 30 countries as adoption continues to rise</a:t>
            </a:r>
          </a:p>
          <a:p>
            <a:pPr marL="342900" indent="-342900">
              <a:buFont typeface="Arial"/>
              <a:buChar char="•"/>
            </a:pPr>
            <a:r>
              <a:rPr lang="en-US" sz="2400" dirty="0" smtClean="0">
                <a:solidFill>
                  <a:srgbClr val="800000"/>
                </a:solidFill>
              </a:rPr>
              <a:t>New </a:t>
            </a:r>
            <a:r>
              <a:rPr lang="en-US" sz="2400" dirty="0" err="1" smtClean="0">
                <a:solidFill>
                  <a:srgbClr val="800000"/>
                </a:solidFill>
              </a:rPr>
              <a:t>perfsonar.net</a:t>
            </a:r>
            <a:r>
              <a:rPr lang="en-US" sz="2400" dirty="0" smtClean="0">
                <a:solidFill>
                  <a:srgbClr val="800000"/>
                </a:solidFill>
              </a:rPr>
              <a:t> website and user-manual both written from scratch</a:t>
            </a:r>
          </a:p>
        </p:txBody>
      </p:sp>
    </p:spTree>
    <p:extLst>
      <p:ext uri="{BB962C8B-B14F-4D97-AF65-F5344CB8AC3E}">
        <p14:creationId xmlns:p14="http://schemas.microsoft.com/office/powerpoint/2010/main" val="2909989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is running </a:t>
            </a:r>
            <a:r>
              <a:rPr lang="en-US" dirty="0" err="1" smtClean="0"/>
              <a:t>perfSONAR</a:t>
            </a:r>
            <a:r>
              <a:rPr lang="en-US" dirty="0" smtClean="0"/>
              <a:t>?</a:t>
            </a:r>
            <a:endParaRPr lang="en-US" dirty="0"/>
          </a:p>
        </p:txBody>
      </p:sp>
      <p:sp>
        <p:nvSpPr>
          <p:cNvPr id="3" name="Content Placeholder 2"/>
          <p:cNvSpPr>
            <a:spLocks noGrp="1"/>
          </p:cNvSpPr>
          <p:nvPr>
            <p:ph idx="1"/>
          </p:nvPr>
        </p:nvSpPr>
        <p:spPr>
          <a:xfrm>
            <a:off x="430952" y="1221318"/>
            <a:ext cx="8576733" cy="499532"/>
          </a:xfrm>
        </p:spPr>
        <p:txBody>
          <a:bodyPr>
            <a:normAutofit/>
          </a:bodyPr>
          <a:lstStyle/>
          <a:p>
            <a:r>
              <a:rPr lang="en-US" dirty="0" smtClean="0"/>
              <a:t>Currently over 1300 deployments world-wide</a:t>
            </a:r>
          </a:p>
        </p:txBody>
      </p:sp>
      <p:sp>
        <p:nvSpPr>
          <p:cNvPr id="8" name="Rectangle 7"/>
          <p:cNvSpPr/>
          <p:nvPr/>
        </p:nvSpPr>
        <p:spPr>
          <a:xfrm>
            <a:off x="913569" y="5811239"/>
            <a:ext cx="6452431" cy="400110"/>
          </a:xfrm>
          <a:prstGeom prst="rect">
            <a:avLst/>
          </a:prstGeom>
        </p:spPr>
        <p:txBody>
          <a:bodyPr wrap="square">
            <a:spAutoFit/>
          </a:bodyPr>
          <a:lstStyle/>
          <a:p>
            <a:pPr algn="ctr"/>
            <a:r>
              <a:rPr lang="en-US" sz="2000" b="1" dirty="0" smtClean="0">
                <a:hlinkClick r:id="rId2"/>
              </a:rPr>
              <a:t>http://stats.es.net/ServicesDirectory/</a:t>
            </a:r>
            <a:r>
              <a:rPr lang="en-US" sz="2000" b="1" dirty="0" smtClean="0"/>
              <a:t> </a:t>
            </a:r>
            <a:endParaRPr lang="en-US" sz="2000" b="1" dirty="0"/>
          </a:p>
        </p:txBody>
      </p:sp>
      <p:sp>
        <p:nvSpPr>
          <p:cNvPr id="10" name="Date Placeholder 3"/>
          <p:cNvSpPr>
            <a:spLocks noGrp="1"/>
          </p:cNvSpPr>
          <p:nvPr>
            <p:ph type="dt" sz="quarter" idx="10"/>
          </p:nvPr>
        </p:nvSpPr>
        <p:spPr>
          <a:xfrm>
            <a:off x="204270" y="6617450"/>
            <a:ext cx="3478729" cy="182563"/>
          </a:xfrm>
        </p:spPr>
        <p:txBody>
          <a:bodyPr/>
          <a:lstStyle/>
          <a:p>
            <a:pPr>
              <a:defRPr/>
            </a:pPr>
            <a:fld id="{236CEE7D-BB2C-7C47-9FC4-2212AC015365}" type="slidenum">
              <a:rPr lang="en-US" sz="800">
                <a:solidFill>
                  <a:prstClr val="black"/>
                </a:solidFill>
              </a:rPr>
              <a:pPr>
                <a:defRPr/>
              </a:pPr>
              <a:t>12</a:t>
            </a:fld>
            <a:r>
              <a:rPr lang="en-US" sz="800" dirty="0">
                <a:solidFill>
                  <a:prstClr val="black"/>
                </a:solidFill>
              </a:rPr>
              <a:t> – ESnet </a:t>
            </a:r>
            <a:r>
              <a:rPr lang="en-US" sz="800" dirty="0" smtClean="0">
                <a:solidFill>
                  <a:prstClr val="black"/>
                </a:solidFill>
              </a:rPr>
              <a:t>Advanced Network Technologies (</a:t>
            </a:r>
            <a:r>
              <a:rPr lang="en-US" sz="800" dirty="0" smtClean="0">
                <a:solidFill>
                  <a:prstClr val="black"/>
                </a:solidFill>
                <a:hlinkClick r:id="rId3"/>
              </a:rPr>
              <a:t>antg@es.net</a:t>
            </a:r>
            <a:r>
              <a:rPr lang="en-US" sz="800" dirty="0" smtClean="0">
                <a:solidFill>
                  <a:prstClr val="black"/>
                </a:solidFill>
              </a:rPr>
              <a:t>) </a:t>
            </a:r>
            <a:r>
              <a:rPr lang="en-US" sz="800" dirty="0">
                <a:solidFill>
                  <a:prstClr val="black"/>
                </a:solidFill>
              </a:rPr>
              <a:t>- </a:t>
            </a:r>
            <a:fld id="{087BE274-2920-464F-BD83-825BA3315F3E}" type="datetime1">
              <a:rPr lang="en-US" sz="800">
                <a:solidFill>
                  <a:prstClr val="black"/>
                </a:solidFill>
              </a:rPr>
              <a:pPr>
                <a:defRPr/>
              </a:pPr>
              <a:t>5/31/15</a:t>
            </a:fld>
            <a:endParaRPr lang="en-US" sz="800" dirty="0">
              <a:solidFill>
                <a:prstClr val="black"/>
              </a:solidFill>
            </a:endParaRPr>
          </a:p>
        </p:txBody>
      </p:sp>
      <p:pic>
        <p:nvPicPr>
          <p:cNvPr id="4" name="Picture 3" descr="Screen Shot 2015-02-27 at 10.34.09 AM.pd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720850"/>
            <a:ext cx="9144000" cy="3947853"/>
          </a:xfrm>
          <a:prstGeom prst="rect">
            <a:avLst/>
          </a:prstGeom>
        </p:spPr>
      </p:pic>
    </p:spTree>
    <p:extLst>
      <p:ext uri="{BB962C8B-B14F-4D97-AF65-F5344CB8AC3E}">
        <p14:creationId xmlns:p14="http://schemas.microsoft.com/office/powerpoint/2010/main" val="8015934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perfSONAR Growth</a:t>
            </a:r>
            <a:endParaRPr lang="en-US"/>
          </a:p>
        </p:txBody>
      </p:sp>
      <p:pic>
        <p:nvPicPr>
          <p:cNvPr id="6" name="Content Placeholder 5" descr="20150220-pSDeployments-Poly.png"/>
          <p:cNvPicPr>
            <a:picLocks noGrp="1" noChangeAspect="1"/>
          </p:cNvPicPr>
          <p:nvPr>
            <p:ph idx="1"/>
          </p:nvPr>
        </p:nvPicPr>
        <p:blipFill>
          <a:blip r:embed="rId2" cstate="screen">
            <a:extLst>
              <a:ext uri="{28A0092B-C50C-407E-A947-70E740481C1C}">
                <a14:useLocalDpi xmlns:a14="http://schemas.microsoft.com/office/drawing/2010/main"/>
              </a:ext>
            </a:extLst>
          </a:blip>
          <a:srcRect t="1519" b="1519"/>
          <a:stretch>
            <a:fillRect/>
          </a:stretch>
        </p:blipFill>
        <p:spPr/>
      </p:pic>
      <p:sp>
        <p:nvSpPr>
          <p:cNvPr id="4" name="Date Placeholder 3"/>
          <p:cNvSpPr>
            <a:spLocks noGrp="1"/>
          </p:cNvSpPr>
          <p:nvPr>
            <p:ph type="dt" sz="half" idx="10"/>
          </p:nvPr>
        </p:nvSpPr>
        <p:spPr/>
        <p:txBody>
          <a:bodyPr/>
          <a:lstStyle/>
          <a:p>
            <a:pPr>
              <a:defRPr/>
            </a:pPr>
            <a:fld id="{087BE274-2920-464F-BD83-825BA3315F3E}" type="datetime1">
              <a:rPr lang="en-US" smtClean="0"/>
              <a:pPr>
                <a:defRPr/>
              </a:pPr>
              <a:t>5/31/15</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13</a:t>
            </a:fld>
            <a:endParaRPr lang="en-US" dirty="0"/>
          </a:p>
        </p:txBody>
      </p:sp>
    </p:spTree>
    <p:extLst>
      <p:ext uri="{BB962C8B-B14F-4D97-AF65-F5344CB8AC3E}">
        <p14:creationId xmlns:p14="http://schemas.microsoft.com/office/powerpoint/2010/main" val="2230959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ESnet Public DTNs and perfSONAR hosts</a:t>
            </a:r>
            <a:endParaRPr lang="en-US" dirty="0"/>
          </a:p>
        </p:txBody>
      </p:sp>
      <p:sp>
        <p:nvSpPr>
          <p:cNvPr id="3" name="Content Placeholder 2"/>
          <p:cNvSpPr>
            <a:spLocks noGrp="1"/>
          </p:cNvSpPr>
          <p:nvPr>
            <p:ph idx="1"/>
          </p:nvPr>
        </p:nvSpPr>
        <p:spPr>
          <a:xfrm>
            <a:off x="457200" y="1464227"/>
            <a:ext cx="8229600" cy="4580222"/>
          </a:xfrm>
        </p:spPr>
        <p:txBody>
          <a:bodyPr>
            <a:normAutofit fontScale="92500"/>
          </a:bodyPr>
          <a:lstStyle/>
          <a:p>
            <a:r>
              <a:rPr lang="en-US" dirty="0" smtClean="0"/>
              <a:t>Upgraded </a:t>
            </a:r>
            <a:r>
              <a:rPr lang="en-US" dirty="0" smtClean="0"/>
              <a:t>public </a:t>
            </a:r>
            <a:r>
              <a:rPr lang="en-US" dirty="0" smtClean="0"/>
              <a:t>test DTNs at LBL, ANL, and BNL, and </a:t>
            </a:r>
            <a:r>
              <a:rPr lang="en-US" dirty="0" smtClean="0"/>
              <a:t>with a </a:t>
            </a:r>
            <a:r>
              <a:rPr lang="en-US" dirty="0" smtClean="0"/>
              <a:t>new DTN at CERN</a:t>
            </a:r>
          </a:p>
          <a:p>
            <a:pPr lvl="1"/>
            <a:r>
              <a:rPr lang="en-US" dirty="0" smtClean="0"/>
              <a:t>Anonymous GridFTP hosts, Globus Online Endpoints</a:t>
            </a:r>
          </a:p>
          <a:p>
            <a:pPr lvl="1"/>
            <a:r>
              <a:rPr lang="en-US" dirty="0" smtClean="0"/>
              <a:t>Capable of &gt; 9Gbps from disk, single file read performance</a:t>
            </a:r>
          </a:p>
          <a:p>
            <a:pPr lvl="1"/>
            <a:r>
              <a:rPr lang="en-US" dirty="0" smtClean="0"/>
              <a:t>http</a:t>
            </a:r>
            <a:r>
              <a:rPr lang="en-US" dirty="0"/>
              <a:t>://</a:t>
            </a:r>
            <a:r>
              <a:rPr lang="en-US" dirty="0" err="1"/>
              <a:t>fasterdata.es.net</a:t>
            </a:r>
            <a:r>
              <a:rPr lang="en-US" dirty="0"/>
              <a:t>/performance-testing/DTNs/ </a:t>
            </a:r>
            <a:endParaRPr lang="en-US" dirty="0" smtClean="0"/>
          </a:p>
          <a:p>
            <a:pPr lvl="1"/>
            <a:endParaRPr lang="en-US" dirty="0" smtClean="0"/>
          </a:p>
          <a:p>
            <a:r>
              <a:rPr lang="en-US" dirty="0" smtClean="0"/>
              <a:t>40G perfSONAR host deployed in Boston</a:t>
            </a:r>
          </a:p>
          <a:p>
            <a:pPr lvl="1"/>
            <a:r>
              <a:rPr lang="en-US" dirty="0" smtClean="0"/>
              <a:t>First </a:t>
            </a:r>
            <a:r>
              <a:rPr lang="en-US" dirty="0" smtClean="0"/>
              <a:t>40G perfSONAR node on an R&amp;E backbone network</a:t>
            </a:r>
          </a:p>
          <a:p>
            <a:pPr lvl="1"/>
            <a:endParaRPr lang="en-US" dirty="0"/>
          </a:p>
          <a:p>
            <a:r>
              <a:rPr lang="en-US" dirty="0" smtClean="0"/>
              <a:t>Beginning hardware refresh of the &gt; 85 perfSONAR hosts we have deployed</a:t>
            </a:r>
          </a:p>
          <a:p>
            <a:pPr lvl="1"/>
            <a:r>
              <a:rPr lang="en-US" dirty="0" smtClean="0"/>
              <a:t>Many of the current perfSONAR hosts are &gt; 5 years old</a:t>
            </a:r>
          </a:p>
          <a:p>
            <a:pPr lvl="1"/>
            <a:r>
              <a:rPr lang="en-US" dirty="0" smtClean="0"/>
              <a:t>New design combines bandwidth and latency testing into a single host, each on a separate NIC</a:t>
            </a:r>
          </a:p>
          <a:p>
            <a:pPr lvl="2"/>
            <a:r>
              <a:rPr lang="en-US" dirty="0" smtClean="0"/>
              <a:t>Will reduce the number of hosts to manage by 50%</a:t>
            </a:r>
          </a:p>
          <a:p>
            <a:pPr lvl="1"/>
            <a:endParaRPr lang="en-US" dirty="0"/>
          </a:p>
        </p:txBody>
      </p:sp>
      <p:sp>
        <p:nvSpPr>
          <p:cNvPr id="4" name="Slide Number Placeholder 3"/>
          <p:cNvSpPr>
            <a:spLocks noGrp="1"/>
          </p:cNvSpPr>
          <p:nvPr>
            <p:ph type="sldNum" sz="quarter" idx="12"/>
          </p:nvPr>
        </p:nvSpPr>
        <p:spPr/>
        <p:txBody>
          <a:bodyPr/>
          <a:lstStyle/>
          <a:p>
            <a:fld id="{487710A0-C33E-CC45-8305-B897475A1CD7}" type="slidenum">
              <a:rPr lang="en-US" smtClean="0"/>
              <a:pPr/>
              <a:t>14</a:t>
            </a:fld>
            <a:endParaRPr lang="en-US"/>
          </a:p>
        </p:txBody>
      </p:sp>
    </p:spTree>
    <p:extLst>
      <p:ext uri="{BB962C8B-B14F-4D97-AF65-F5344CB8AC3E}">
        <p14:creationId xmlns:p14="http://schemas.microsoft.com/office/powerpoint/2010/main" val="79788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OSCARS</a:t>
            </a:r>
            <a:endParaRPr lang="en-US" dirty="0"/>
          </a:p>
        </p:txBody>
      </p:sp>
      <p:sp>
        <p:nvSpPr>
          <p:cNvPr id="4" name="Date Placeholder 3"/>
          <p:cNvSpPr>
            <a:spLocks noGrp="1"/>
          </p:cNvSpPr>
          <p:nvPr>
            <p:ph type="dt" sz="half" idx="10"/>
          </p:nvPr>
        </p:nvSpPr>
        <p:spPr/>
        <p:txBody>
          <a:bodyPr/>
          <a:lstStyle/>
          <a:p>
            <a:fld id="{82206024-453B-3144-A369-46731B4F160D}" type="datetimeFigureOut">
              <a:rPr lang="en-US" smtClean="0"/>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6B13C-C9DD-EB42-AC87-6AD2A4126E48}" type="slidenum">
              <a:rPr lang="en-US" smtClean="0"/>
              <a:t>15</a:t>
            </a:fld>
            <a:endParaRPr lang="en-US"/>
          </a:p>
        </p:txBody>
      </p:sp>
      <p:sp>
        <p:nvSpPr>
          <p:cNvPr id="8" name="Text Placeholder 7"/>
          <p:cNvSpPr>
            <a:spLocks noGrp="1"/>
          </p:cNvSpPr>
          <p:nvPr>
            <p:ph type="body" idx="4294967295"/>
          </p:nvPr>
        </p:nvSpPr>
        <p:spPr>
          <a:xfrm>
            <a:off x="558491" y="2798249"/>
            <a:ext cx="8113712" cy="3009900"/>
          </a:xfrm>
        </p:spPr>
        <p:txBody>
          <a:bodyPr vert="horz" lIns="91440" tIns="45720" rIns="91440" bIns="45720" rtlCol="0">
            <a:normAutofit/>
          </a:bodyPr>
          <a:lstStyle/>
          <a:p>
            <a:r>
              <a:rPr lang="en-US" dirty="0"/>
              <a:t>OSCARS contributions to networking technology and science continue to get recognized </a:t>
            </a:r>
          </a:p>
          <a:p>
            <a:pPr lvl="1">
              <a:buClr>
                <a:schemeClr val="tx1"/>
              </a:buClr>
            </a:pPr>
            <a:r>
              <a:rPr lang="en-US" dirty="0"/>
              <a:t>2014 </a:t>
            </a:r>
            <a:r>
              <a:rPr lang="en-US" dirty="0"/>
              <a:t>Secretary’s Honor Award from US Department of </a:t>
            </a:r>
            <a:r>
              <a:rPr lang="en-US" dirty="0"/>
              <a:t>Energy</a:t>
            </a:r>
          </a:p>
          <a:p>
            <a:r>
              <a:rPr lang="en-US" dirty="0" smtClean="0"/>
              <a:t>Focus of OSCARS software development is to support </a:t>
            </a:r>
            <a:r>
              <a:rPr lang="en-US" dirty="0"/>
              <a:t>LHCONE’s multi-domain virtual circuit </a:t>
            </a:r>
            <a:r>
              <a:rPr lang="en-US" dirty="0" smtClean="0"/>
              <a:t>experimentation</a:t>
            </a:r>
          </a:p>
          <a:p>
            <a:pPr lvl="1"/>
            <a:r>
              <a:rPr lang="en-US" dirty="0" smtClean="0"/>
              <a:t> </a:t>
            </a:r>
            <a:r>
              <a:rPr lang="en-US" dirty="0"/>
              <a:t>by implementing </a:t>
            </a:r>
            <a:r>
              <a:rPr lang="en-US" dirty="0" smtClean="0"/>
              <a:t>NSI</a:t>
            </a:r>
            <a:endParaRPr lang="en-US" dirty="0"/>
          </a:p>
          <a:p>
            <a:pPr lvl="1"/>
            <a:r>
              <a:rPr lang="en-US" dirty="0" smtClean="0"/>
              <a:t>building </a:t>
            </a:r>
            <a:r>
              <a:rPr lang="en-US" dirty="0"/>
              <a:t>community </a:t>
            </a:r>
            <a:r>
              <a:rPr lang="en-US" dirty="0" smtClean="0"/>
              <a:t>consensus</a:t>
            </a:r>
            <a:endParaRPr lang="en-US" dirty="0"/>
          </a:p>
          <a:p>
            <a:pPr lvl="1"/>
            <a:r>
              <a:rPr lang="en-US" dirty="0" smtClean="0"/>
              <a:t>and </a:t>
            </a:r>
            <a:r>
              <a:rPr lang="en-US" dirty="0"/>
              <a:t>helping with NSI deployments/ interoperability testing. </a:t>
            </a:r>
          </a:p>
        </p:txBody>
      </p:sp>
      <p:pic>
        <p:nvPicPr>
          <p:cNvPr id="9" name="Picture 8" descr="OSCARS-DOE-AWARD (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1510" y="13076"/>
            <a:ext cx="3310693" cy="2809123"/>
          </a:xfrm>
          <a:prstGeom prst="rect">
            <a:avLst/>
          </a:prstGeom>
        </p:spPr>
      </p:pic>
    </p:spTree>
    <p:extLst>
      <p:ext uri="{BB962C8B-B14F-4D97-AF65-F5344CB8AC3E}">
        <p14:creationId xmlns:p14="http://schemas.microsoft.com/office/powerpoint/2010/main" val="746961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OSCARS/NSI Latest Updates</a:t>
            </a:r>
            <a:endParaRPr lang="en-US" dirty="0"/>
          </a:p>
        </p:txBody>
      </p:sp>
      <p:sp>
        <p:nvSpPr>
          <p:cNvPr id="7" name="Content Placeholder 6"/>
          <p:cNvSpPr>
            <a:spLocks noGrp="1"/>
          </p:cNvSpPr>
          <p:nvPr>
            <p:ph idx="1"/>
          </p:nvPr>
        </p:nvSpPr>
        <p:spPr/>
        <p:txBody>
          <a:bodyPr>
            <a:normAutofit/>
          </a:bodyPr>
          <a:lstStyle/>
          <a:p>
            <a:r>
              <a:rPr lang="en-US" dirty="0" smtClean="0"/>
              <a:t>NSI Bridge</a:t>
            </a:r>
          </a:p>
          <a:p>
            <a:pPr lvl="1"/>
            <a:r>
              <a:rPr lang="en-US" dirty="0" smtClean="0"/>
              <a:t>Running in ESnet, WIX, MANLAN, RNP, </a:t>
            </a:r>
            <a:r>
              <a:rPr lang="en-US" dirty="0" err="1" smtClean="0"/>
              <a:t>UMich</a:t>
            </a:r>
            <a:r>
              <a:rPr lang="en-US" dirty="0" smtClean="0"/>
              <a:t>, </a:t>
            </a:r>
            <a:r>
              <a:rPr lang="en-US" dirty="0" err="1" smtClean="0"/>
              <a:t>CalTech</a:t>
            </a:r>
            <a:endParaRPr lang="en-US" dirty="0" smtClean="0"/>
          </a:p>
          <a:p>
            <a:pPr lvl="1"/>
            <a:r>
              <a:rPr lang="en-US" dirty="0" smtClean="0"/>
              <a:t>In process of being deployed at Internet2 AL2S</a:t>
            </a:r>
          </a:p>
          <a:p>
            <a:r>
              <a:rPr lang="en-US" dirty="0" smtClean="0"/>
              <a:t>NSI – Document Distribution Service</a:t>
            </a:r>
          </a:p>
          <a:p>
            <a:pPr lvl="1"/>
            <a:r>
              <a:rPr lang="en-US" dirty="0" smtClean="0"/>
              <a:t>Topology translator from NM to NML up and running</a:t>
            </a:r>
          </a:p>
          <a:p>
            <a:pPr lvl="1"/>
            <a:r>
              <a:rPr lang="en-US" dirty="0" smtClean="0"/>
              <a:t>Being used by </a:t>
            </a:r>
            <a:r>
              <a:rPr lang="en-US" dirty="0" err="1" smtClean="0"/>
              <a:t>ESnet’s</a:t>
            </a:r>
            <a:r>
              <a:rPr lang="en-US" dirty="0" smtClean="0"/>
              <a:t> OSCARS</a:t>
            </a:r>
          </a:p>
          <a:p>
            <a:pPr lvl="1"/>
            <a:r>
              <a:rPr lang="en-US" dirty="0" smtClean="0"/>
              <a:t>WIX, MANLAN, </a:t>
            </a:r>
            <a:r>
              <a:rPr lang="en-US" dirty="0" err="1" smtClean="0"/>
              <a:t>UMich</a:t>
            </a:r>
            <a:r>
              <a:rPr lang="en-US" dirty="0"/>
              <a:t> </a:t>
            </a:r>
            <a:r>
              <a:rPr lang="en-US" dirty="0" smtClean="0"/>
              <a:t>and </a:t>
            </a:r>
            <a:r>
              <a:rPr lang="en-US" dirty="0" err="1" smtClean="0"/>
              <a:t>CalTech</a:t>
            </a:r>
            <a:r>
              <a:rPr lang="en-US" dirty="0" smtClean="0"/>
              <a:t> also using this software</a:t>
            </a:r>
          </a:p>
          <a:p>
            <a:r>
              <a:rPr lang="en-US" dirty="0" err="1" smtClean="0"/>
              <a:t>SURFnet</a:t>
            </a:r>
            <a:r>
              <a:rPr lang="en-US" dirty="0" smtClean="0"/>
              <a:t>/ESnet NSI Aggregator</a:t>
            </a:r>
          </a:p>
          <a:p>
            <a:pPr lvl="1"/>
            <a:r>
              <a:rPr lang="en-US" dirty="0" smtClean="0"/>
              <a:t>Running in ESnet, </a:t>
            </a:r>
            <a:r>
              <a:rPr lang="en-US" dirty="0" err="1" smtClean="0"/>
              <a:t>SURFnet</a:t>
            </a:r>
            <a:r>
              <a:rPr lang="en-US" dirty="0" smtClean="0"/>
              <a:t>, </a:t>
            </a:r>
            <a:r>
              <a:rPr lang="en-US" dirty="0" err="1" smtClean="0"/>
              <a:t>iCAIR</a:t>
            </a:r>
            <a:r>
              <a:rPr lang="en-US" dirty="0" smtClean="0"/>
              <a:t> and RNP</a:t>
            </a:r>
          </a:p>
          <a:p>
            <a:pPr lvl="1"/>
            <a:endParaRPr lang="en-US" dirty="0"/>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16</a:t>
            </a:fld>
            <a:endParaRPr lang="en-US"/>
          </a:p>
        </p:txBody>
      </p:sp>
      <p:sp>
        <p:nvSpPr>
          <p:cNvPr id="8" name="Rectangle 7"/>
          <p:cNvSpPr/>
          <p:nvPr/>
        </p:nvSpPr>
        <p:spPr>
          <a:xfrm>
            <a:off x="6400800" y="1743535"/>
            <a:ext cx="4572000" cy="1200329"/>
          </a:xfrm>
          <a:prstGeom prst="rect">
            <a:avLst/>
          </a:prstGeom>
        </p:spPr>
        <p:txBody>
          <a:bodyPr>
            <a:spAutoFit/>
          </a:bodyPr>
          <a:lstStyle/>
          <a:p>
            <a:r>
              <a:rPr lang="en-US" sz="5400" dirty="0"/>
              <a:t> </a:t>
            </a:r>
            <a:endParaRPr lang="en-US" dirty="0"/>
          </a:p>
          <a:p>
            <a:r>
              <a:rPr lang="en-US" dirty="0" smtClean="0"/>
              <a:t>-</a:t>
            </a:r>
            <a:endParaRPr lang="en-US" dirty="0"/>
          </a:p>
        </p:txBody>
      </p:sp>
    </p:spTree>
    <p:extLst>
      <p:ext uri="{BB962C8B-B14F-4D97-AF65-F5344CB8AC3E}">
        <p14:creationId xmlns:p14="http://schemas.microsoft.com/office/powerpoint/2010/main" val="1262565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Operational use of OSCARS</a:t>
            </a:r>
            <a:endParaRPr lang="en-US" dirty="0"/>
          </a:p>
        </p:txBody>
      </p:sp>
      <p:sp>
        <p:nvSpPr>
          <p:cNvPr id="3" name="Content Placeholder 2"/>
          <p:cNvSpPr>
            <a:spLocks noGrp="1"/>
          </p:cNvSpPr>
          <p:nvPr>
            <p:ph idx="1"/>
          </p:nvPr>
        </p:nvSpPr>
        <p:spPr>
          <a:xfrm>
            <a:off x="151854" y="1214905"/>
            <a:ext cx="8848920" cy="4970065"/>
          </a:xfrm>
        </p:spPr>
        <p:txBody>
          <a:bodyPr>
            <a:normAutofit/>
          </a:bodyPr>
          <a:lstStyle/>
          <a:p>
            <a:pPr lvl="1"/>
            <a:endParaRPr lang="en-US" dirty="0" smtClean="0"/>
          </a:p>
          <a:p>
            <a:r>
              <a:rPr lang="en-US" dirty="0" smtClean="0"/>
              <a:t>New capabilities include:</a:t>
            </a:r>
          </a:p>
          <a:p>
            <a:endParaRPr lang="en-US" dirty="0"/>
          </a:p>
          <a:p>
            <a:pPr lvl="1"/>
            <a:r>
              <a:rPr lang="en-US" dirty="0" smtClean="0"/>
              <a:t>New </a:t>
            </a:r>
            <a:r>
              <a:rPr lang="en-US" dirty="0" err="1"/>
              <a:t>QoS</a:t>
            </a:r>
            <a:r>
              <a:rPr lang="en-US" dirty="0"/>
              <a:t> profile to handle best-effort circuits</a:t>
            </a:r>
          </a:p>
          <a:p>
            <a:pPr lvl="2"/>
            <a:r>
              <a:rPr lang="en-US" sz="1800" dirty="0"/>
              <a:t>User can now specify </a:t>
            </a:r>
            <a:r>
              <a:rPr lang="en-US" sz="1800" dirty="0" smtClean="0"/>
              <a:t>guaranteed </a:t>
            </a:r>
            <a:r>
              <a:rPr lang="en-US" sz="1800" dirty="0"/>
              <a:t>bandwidth or best-effort circuit</a:t>
            </a:r>
          </a:p>
          <a:p>
            <a:pPr lvl="1"/>
            <a:endParaRPr lang="en-US" sz="2000" dirty="0" smtClean="0"/>
          </a:p>
          <a:p>
            <a:pPr lvl="1"/>
            <a:r>
              <a:rPr lang="en-US" sz="2000" dirty="0" smtClean="0"/>
              <a:t>Policing </a:t>
            </a:r>
            <a:r>
              <a:rPr lang="en-US" sz="2000" dirty="0"/>
              <a:t>enhancements for hard or soft </a:t>
            </a:r>
            <a:r>
              <a:rPr lang="en-US" sz="2000" dirty="0" err="1"/>
              <a:t>QoS</a:t>
            </a:r>
            <a:endParaRPr lang="en-US" sz="2000" dirty="0"/>
          </a:p>
          <a:p>
            <a:pPr lvl="2"/>
            <a:r>
              <a:rPr lang="en-US" sz="1800" dirty="0"/>
              <a:t>Over-subscribed traffic dropped (Hard </a:t>
            </a:r>
            <a:r>
              <a:rPr lang="en-US" sz="1800" dirty="0" err="1"/>
              <a:t>QoS</a:t>
            </a:r>
            <a:r>
              <a:rPr lang="en-US" sz="1800" dirty="0"/>
              <a:t>), or marked for discard and allowed to burst (Soft </a:t>
            </a:r>
            <a:r>
              <a:rPr lang="en-US" sz="1800" dirty="0" err="1"/>
              <a:t>QoS</a:t>
            </a:r>
            <a:r>
              <a:rPr lang="en-US" sz="1800" dirty="0"/>
              <a:t>)</a:t>
            </a:r>
          </a:p>
          <a:p>
            <a:pPr lvl="1"/>
            <a:endParaRPr lang="en-US" sz="2000" dirty="0" smtClean="0"/>
          </a:p>
          <a:p>
            <a:pPr lvl="1"/>
            <a:r>
              <a:rPr lang="en-US" sz="2000" dirty="0" smtClean="0"/>
              <a:t>Circuit </a:t>
            </a:r>
            <a:r>
              <a:rPr lang="en-US" sz="2000" dirty="0"/>
              <a:t>Protection</a:t>
            </a:r>
          </a:p>
          <a:p>
            <a:pPr lvl="2"/>
            <a:r>
              <a:rPr lang="en-US" sz="1800" dirty="0"/>
              <a:t>Enhanced for EEX, protection circuits are best-effort circuits</a:t>
            </a:r>
          </a:p>
          <a:p>
            <a:endParaRPr lang="en-US" sz="2400" dirty="0"/>
          </a:p>
          <a:p>
            <a:endParaRPr lang="en-US" sz="2400" dirty="0"/>
          </a:p>
        </p:txBody>
      </p:sp>
      <p:sp>
        <p:nvSpPr>
          <p:cNvPr id="4" name="Date Placeholder 3"/>
          <p:cNvSpPr>
            <a:spLocks noGrp="1"/>
          </p:cNvSpPr>
          <p:nvPr>
            <p:ph type="dt" sz="half" idx="10"/>
          </p:nvPr>
        </p:nvSpPr>
        <p:spPr/>
        <p:txBody>
          <a:bodyPr/>
          <a:lstStyle/>
          <a:p>
            <a:pPr>
              <a:defRPr/>
            </a:pPr>
            <a:fld id="{DC2BA070-C317-9242-9F22-9571CC7F1A9D}" type="datetime1">
              <a:rPr lang="en-US" smtClean="0"/>
              <a:pPr>
                <a:defRPr/>
              </a:pPr>
              <a:t>5/31/15</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E752FB-DA03-D14D-B545-3889A4389154}" type="slidenum">
              <a:rPr lang="en-US" smtClean="0"/>
              <a:pPr>
                <a:defRPr/>
              </a:pPr>
              <a:t>17</a:t>
            </a:fld>
            <a:endParaRPr lang="en-US" dirty="0"/>
          </a:p>
        </p:txBody>
      </p:sp>
    </p:spTree>
    <p:extLst>
      <p:ext uri="{BB962C8B-B14F-4D97-AF65-F5344CB8AC3E}">
        <p14:creationId xmlns:p14="http://schemas.microsoft.com/office/powerpoint/2010/main" val="3113853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iPerf3	</a:t>
            </a:r>
            <a:endParaRPr lang="en-US" dirty="0"/>
          </a:p>
        </p:txBody>
      </p:sp>
      <p:sp>
        <p:nvSpPr>
          <p:cNvPr id="3" name="Content Placeholder 2"/>
          <p:cNvSpPr>
            <a:spLocks noGrp="1"/>
          </p:cNvSpPr>
          <p:nvPr>
            <p:ph idx="1"/>
          </p:nvPr>
        </p:nvSpPr>
        <p:spPr/>
        <p:txBody>
          <a:bodyPr/>
          <a:lstStyle/>
          <a:p>
            <a:r>
              <a:rPr lang="en-US" dirty="0" smtClean="0"/>
              <a:t>Maintained actively by ESnet, and helping answer community questions</a:t>
            </a:r>
          </a:p>
          <a:p>
            <a:pPr lvl="1"/>
            <a:r>
              <a:rPr lang="en-US" dirty="0">
                <a:hlinkClick r:id="rId2"/>
              </a:rPr>
              <a:t>https://fasterdata.es.net/performance-testing/network-troubleshooting-tools/iperf-and-iperf3</a:t>
            </a:r>
            <a:r>
              <a:rPr lang="en-US" dirty="0" smtClean="0">
                <a:hlinkClick r:id="rId2"/>
              </a:rPr>
              <a:t>/</a:t>
            </a:r>
            <a:endParaRPr lang="en-US" dirty="0" smtClean="0"/>
          </a:p>
          <a:p>
            <a:pPr lvl="1"/>
            <a:r>
              <a:rPr lang="en-US" dirty="0"/>
              <a:t>https://</a:t>
            </a:r>
            <a:r>
              <a:rPr lang="en-US" dirty="0" err="1"/>
              <a:t>github.com</a:t>
            </a:r>
            <a:r>
              <a:rPr lang="en-US" dirty="0"/>
              <a:t>/</a:t>
            </a:r>
            <a:r>
              <a:rPr lang="en-US" dirty="0" err="1"/>
              <a:t>esnet</a:t>
            </a:r>
            <a:r>
              <a:rPr lang="en-US" dirty="0"/>
              <a:t>/</a:t>
            </a:r>
            <a:r>
              <a:rPr lang="en-US" dirty="0" err="1"/>
              <a:t>iperf</a:t>
            </a:r>
            <a:endParaRPr lang="en-US" dirty="0" smtClean="0"/>
          </a:p>
          <a:p>
            <a:endParaRPr lang="en-US" dirty="0" smtClean="0"/>
          </a:p>
          <a:p>
            <a:r>
              <a:rPr lang="en-US" dirty="0" smtClean="0"/>
              <a:t>Good uptake by the community</a:t>
            </a:r>
          </a:p>
          <a:p>
            <a:pPr lvl="1"/>
            <a:r>
              <a:rPr lang="en-US" dirty="0" err="1" smtClean="0"/>
              <a:t>Docker</a:t>
            </a:r>
            <a:r>
              <a:rPr lang="en-US" dirty="0" smtClean="0"/>
              <a:t> build for iperf3 </a:t>
            </a:r>
          </a:p>
          <a:p>
            <a:pPr lvl="2"/>
            <a:r>
              <a:rPr lang="en-US" dirty="0" smtClean="0"/>
              <a:t>https</a:t>
            </a:r>
            <a:r>
              <a:rPr lang="en-US" dirty="0"/>
              <a:t>://</a:t>
            </a:r>
            <a:r>
              <a:rPr lang="en-US" dirty="0" err="1"/>
              <a:t>github.com</a:t>
            </a:r>
            <a:r>
              <a:rPr lang="en-US" dirty="0"/>
              <a:t>/</a:t>
            </a:r>
            <a:r>
              <a:rPr lang="en-US" dirty="0" err="1"/>
              <a:t>nerdalert</a:t>
            </a:r>
            <a:r>
              <a:rPr lang="en-US" dirty="0"/>
              <a:t>/iperf3</a:t>
            </a:r>
            <a:endParaRPr lang="en-US" dirty="0" smtClean="0"/>
          </a:p>
          <a:p>
            <a:pPr lvl="1"/>
            <a:endParaRPr lang="en-US" dirty="0" smtClean="0"/>
          </a:p>
          <a:p>
            <a:endParaRPr lang="en-US" dirty="0"/>
          </a:p>
        </p:txBody>
      </p:sp>
      <p:sp>
        <p:nvSpPr>
          <p:cNvPr id="4" name="Date Placeholder 3"/>
          <p:cNvSpPr>
            <a:spLocks noGrp="1"/>
          </p:cNvSpPr>
          <p:nvPr>
            <p:ph type="dt" sz="half" idx="10"/>
          </p:nvPr>
        </p:nvSpPr>
        <p:spPr/>
        <p:txBody>
          <a:bodyPr/>
          <a:lstStyle/>
          <a:p>
            <a:fld id="{4E0BEA20-4296-1F41-B5C0-947026B7619C}"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18</a:t>
            </a:fld>
            <a:endParaRPr lang="en-US"/>
          </a:p>
        </p:txBody>
      </p:sp>
    </p:spTree>
    <p:extLst>
      <p:ext uri="{BB962C8B-B14F-4D97-AF65-F5344CB8AC3E}">
        <p14:creationId xmlns:p14="http://schemas.microsoft.com/office/powerpoint/2010/main" val="564326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9206"/>
            <a:ext cx="8229600" cy="1143000"/>
          </a:xfrm>
        </p:spPr>
        <p:txBody>
          <a:bodyPr/>
          <a:lstStyle/>
          <a:p>
            <a:r>
              <a:rPr lang="en-US" dirty="0" smtClean="0"/>
              <a:t>Tools Development</a:t>
            </a:r>
            <a:endParaRPr lang="en-US" dirty="0"/>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19</a:t>
            </a:fld>
            <a:endParaRPr lang="en-US"/>
          </a:p>
        </p:txBody>
      </p:sp>
    </p:spTree>
    <p:extLst>
      <p:ext uri="{BB962C8B-B14F-4D97-AF65-F5344CB8AC3E}">
        <p14:creationId xmlns:p14="http://schemas.microsoft.com/office/powerpoint/2010/main" val="1647867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457200" y="274680"/>
            <a:ext cx="8229240" cy="1142640"/>
          </a:xfrm>
          <a:prstGeom prst="rect">
            <a:avLst/>
          </a:prstGeom>
          <a:noFill/>
          <a:ln>
            <a:noFill/>
          </a:ln>
        </p:spPr>
        <p:txBody>
          <a:bodyPr anchor="ctr"/>
          <a:lstStyle/>
          <a:p>
            <a:pPr algn="ctr">
              <a:lnSpc>
                <a:spcPct val="100000"/>
              </a:lnSpc>
            </a:pPr>
            <a:endParaRPr dirty="0"/>
          </a:p>
        </p:txBody>
      </p:sp>
      <p:sp>
        <p:nvSpPr>
          <p:cNvPr id="81" name="TextShape 2"/>
          <p:cNvSpPr txBox="1"/>
          <p:nvPr/>
        </p:nvSpPr>
        <p:spPr>
          <a:xfrm>
            <a:off x="457200" y="1548717"/>
            <a:ext cx="8229240" cy="4525560"/>
          </a:xfrm>
          <a:prstGeom prst="rect">
            <a:avLst/>
          </a:prstGeom>
          <a:noFill/>
          <a:ln>
            <a:noFill/>
          </a:ln>
        </p:spPr>
        <p:txBody>
          <a:bodyPr/>
          <a:lstStyle/>
          <a:p>
            <a:pPr marL="514350" indent="-514350">
              <a:lnSpc>
                <a:spcPct val="100000"/>
              </a:lnSpc>
              <a:buFont typeface="+mj-lt"/>
              <a:buAutoNum type="arabicPeriod"/>
            </a:pPr>
            <a:r>
              <a:rPr lang="en-US" sz="3200" dirty="0" smtClean="0">
                <a:solidFill>
                  <a:srgbClr val="000000"/>
                </a:solidFill>
                <a:latin typeface="Calibri"/>
              </a:rPr>
              <a:t>ESnet is a special-purpose </a:t>
            </a:r>
            <a:r>
              <a:rPr lang="en-US" sz="3200" dirty="0" smtClean="0">
                <a:solidFill>
                  <a:schemeClr val="accent2"/>
                </a:solidFill>
                <a:latin typeface="Calibri"/>
              </a:rPr>
              <a:t>mission network</a:t>
            </a:r>
            <a:r>
              <a:rPr lang="en-US" sz="3200" dirty="0" smtClean="0">
                <a:solidFill>
                  <a:srgbClr val="000000"/>
                </a:solidFill>
                <a:latin typeface="Calibri"/>
              </a:rPr>
              <a:t>, funded by the US Congress to support scientific goals of the Department of Energy.  </a:t>
            </a:r>
            <a:endParaRPr lang="en-US" sz="3200" dirty="0">
              <a:solidFill>
                <a:srgbClr val="000000"/>
              </a:solidFill>
              <a:latin typeface="Calibri"/>
            </a:endParaRPr>
          </a:p>
          <a:p>
            <a:pPr marL="514350" indent="-514350">
              <a:lnSpc>
                <a:spcPct val="100000"/>
              </a:lnSpc>
              <a:buFont typeface="+mj-lt"/>
              <a:buAutoNum type="arabicPeriod"/>
            </a:pPr>
            <a:r>
              <a:rPr lang="en-US" sz="3200" dirty="0" smtClean="0">
                <a:solidFill>
                  <a:srgbClr val="000000"/>
                </a:solidFill>
                <a:latin typeface="Calibri"/>
              </a:rPr>
              <a:t>We see networking as a means to an end:  </a:t>
            </a:r>
            <a:r>
              <a:rPr lang="en-US" sz="3200" dirty="0" smtClean="0">
                <a:solidFill>
                  <a:schemeClr val="accent2"/>
                </a:solidFill>
                <a:latin typeface="Calibri"/>
              </a:rPr>
              <a:t>scientific productivity</a:t>
            </a:r>
            <a:r>
              <a:rPr lang="en-US" sz="3200" dirty="0" smtClean="0">
                <a:solidFill>
                  <a:srgbClr val="000000"/>
                </a:solidFill>
                <a:latin typeface="Calibri"/>
              </a:rPr>
              <a:t>.</a:t>
            </a:r>
            <a:endParaRPr lang="en-US" sz="3200" dirty="0">
              <a:solidFill>
                <a:srgbClr val="000000"/>
              </a:solidFill>
              <a:latin typeface="Calibri"/>
            </a:endParaRPr>
          </a:p>
          <a:p>
            <a:pPr marL="514350" indent="-514350">
              <a:lnSpc>
                <a:spcPct val="100000"/>
              </a:lnSpc>
              <a:buFont typeface="+mj-lt"/>
              <a:buAutoNum type="arabicPeriod"/>
            </a:pPr>
            <a:r>
              <a:rPr lang="en-US" sz="3200" dirty="0" smtClean="0">
                <a:solidFill>
                  <a:srgbClr val="000000"/>
                </a:solidFill>
                <a:latin typeface="Calibri"/>
              </a:rPr>
              <a:t>We aim to create a world in which </a:t>
            </a:r>
            <a:r>
              <a:rPr lang="en-US" sz="3200" dirty="0" smtClean="0">
                <a:solidFill>
                  <a:schemeClr val="accent2"/>
                </a:solidFill>
                <a:latin typeface="Calibri"/>
              </a:rPr>
              <a:t>discovery is unconstrained by geography</a:t>
            </a:r>
            <a:r>
              <a:rPr lang="en-US" sz="3200" dirty="0" smtClean="0">
                <a:solidFill>
                  <a:srgbClr val="000000"/>
                </a:solidFill>
                <a:latin typeface="Calibri"/>
              </a:rPr>
              <a:t>. </a:t>
            </a:r>
            <a:endParaRPr lang="en-US" sz="3200" strike="noStrike" dirty="0" smtClean="0">
              <a:solidFill>
                <a:srgbClr val="000000"/>
              </a:solidFill>
              <a:latin typeface="Calibri"/>
            </a:endParaRPr>
          </a:p>
          <a:p>
            <a:pPr>
              <a:lnSpc>
                <a:spcPct val="100000"/>
              </a:lnSpc>
            </a:pPr>
            <a:endParaRPr lang="en-US" sz="3200" strike="noStrike" dirty="0" smtClean="0">
              <a:solidFill>
                <a:srgbClr val="000000"/>
              </a:solidFill>
              <a:latin typeface="Calibri"/>
            </a:endParaRPr>
          </a:p>
          <a:p>
            <a:pPr>
              <a:lnSpc>
                <a:spcPct val="100000"/>
              </a:lnSpc>
            </a:pPr>
            <a:endParaRPr lang="en-US" sz="3200" dirty="0">
              <a:solidFill>
                <a:srgbClr val="000000"/>
              </a:solidFill>
              <a:latin typeface="Calibri"/>
            </a:endParaRPr>
          </a:p>
          <a:p>
            <a:pPr marL="342900" indent="-342900">
              <a:lnSpc>
                <a:spcPct val="100000"/>
              </a:lnSpc>
              <a:buFont typeface="+mj-lt"/>
              <a:buAutoNum type="arabicPeriod"/>
            </a:pPr>
            <a:endParaRPr dirty="0"/>
          </a:p>
          <a:p>
            <a:pPr>
              <a:lnSpc>
                <a:spcPct val="100000"/>
              </a:lnSpc>
            </a:pPr>
            <a:endParaRPr dirty="0"/>
          </a:p>
        </p:txBody>
      </p:sp>
      <p:sp>
        <p:nvSpPr>
          <p:cNvPr id="2" name="Title 1"/>
          <p:cNvSpPr>
            <a:spLocks noGrp="1"/>
          </p:cNvSpPr>
          <p:nvPr>
            <p:ph type="title"/>
          </p:nvPr>
        </p:nvSpPr>
        <p:spPr/>
        <p:txBody>
          <a:bodyPr/>
          <a:lstStyle/>
          <a:p>
            <a:r>
              <a:rPr lang="en-US" dirty="0" smtClean="0"/>
              <a:t>ESnet Background</a:t>
            </a:r>
            <a:endParaRPr lang="en-US" dirty="0"/>
          </a:p>
        </p:txBody>
      </p:sp>
      <p:sp>
        <p:nvSpPr>
          <p:cNvPr id="3" name="Slide Number Placeholder 2"/>
          <p:cNvSpPr>
            <a:spLocks noGrp="1"/>
          </p:cNvSpPr>
          <p:nvPr>
            <p:ph type="sldNum" sz="quarter" idx="12"/>
          </p:nvPr>
        </p:nvSpPr>
        <p:spPr/>
        <p:txBody>
          <a:bodyPr/>
          <a:lstStyle/>
          <a:p>
            <a:fld id="{487710A0-C33E-CC45-8305-B897475A1CD7}" type="slidenum">
              <a:rPr lang="en-US" smtClean="0"/>
              <a:pPr/>
              <a:t>2</a:t>
            </a:fld>
            <a:endParaRPr lang="en-US"/>
          </a:p>
        </p:txBody>
      </p:sp>
    </p:spTree>
    <p:extLst>
      <p:ext uri="{BB962C8B-B14F-4D97-AF65-F5344CB8AC3E}">
        <p14:creationId xmlns:p14="http://schemas.microsoft.com/office/powerpoint/2010/main" val="17367120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myESnet</a:t>
            </a:r>
            <a:r>
              <a:rPr lang="en-US" dirty="0"/>
              <a:t> Portal - </a:t>
            </a:r>
            <a:r>
              <a:rPr lang="en-US" dirty="0">
                <a:hlinkClick r:id="rId2"/>
              </a:rPr>
              <a:t>https://</a:t>
            </a:r>
            <a:r>
              <a:rPr lang="en-US" dirty="0" err="1">
                <a:hlinkClick r:id="rId2"/>
              </a:rPr>
              <a:t>my.es.net</a:t>
            </a:r>
            <a:r>
              <a:rPr lang="en-US" dirty="0">
                <a:hlinkClick r:id="rId2"/>
              </a:rPr>
              <a:t>/</a:t>
            </a:r>
            <a:endParaRPr lang="en-US" dirty="0"/>
          </a:p>
        </p:txBody>
      </p:sp>
      <p:sp>
        <p:nvSpPr>
          <p:cNvPr id="6" name="Content Placeholder 5"/>
          <p:cNvSpPr>
            <a:spLocks noGrp="1"/>
          </p:cNvSpPr>
          <p:nvPr>
            <p:ph idx="1"/>
          </p:nvPr>
        </p:nvSpPr>
        <p:spPr/>
        <p:txBody>
          <a:bodyPr/>
          <a:lstStyle/>
          <a:p>
            <a:r>
              <a:rPr lang="en-US" dirty="0" smtClean="0"/>
              <a:t>Vision: Transform the way we visualize network information</a:t>
            </a:r>
          </a:p>
          <a:p>
            <a:r>
              <a:rPr lang="en-US" dirty="0" smtClean="0"/>
              <a:t>Lots of software work being developed, not all of it visible in the portal</a:t>
            </a:r>
          </a:p>
          <a:p>
            <a:r>
              <a:rPr lang="en-US" dirty="0" smtClean="0"/>
              <a:t>Based on ‘state of the art’ in industry</a:t>
            </a:r>
          </a:p>
          <a:p>
            <a:pPr lvl="1"/>
            <a:r>
              <a:rPr lang="en-US" dirty="0" smtClean="0"/>
              <a:t>Twitter Bootstrap</a:t>
            </a:r>
          </a:p>
          <a:p>
            <a:pPr lvl="1"/>
            <a:r>
              <a:rPr lang="en-US" dirty="0" err="1" smtClean="0"/>
              <a:t>Node.js</a:t>
            </a:r>
            <a:endParaRPr lang="en-US" dirty="0" smtClean="0"/>
          </a:p>
          <a:p>
            <a:pPr lvl="1"/>
            <a:r>
              <a:rPr lang="en-US" dirty="0" smtClean="0"/>
              <a:t>React and Flux</a:t>
            </a:r>
          </a:p>
          <a:p>
            <a:r>
              <a:rPr lang="en-US" dirty="0" smtClean="0"/>
              <a:t>Open-Source requests</a:t>
            </a:r>
          </a:p>
          <a:p>
            <a:pPr lvl="1"/>
            <a:r>
              <a:rPr lang="en-US" dirty="0" smtClean="0"/>
              <a:t>Code re-organized to make it modular and open-source</a:t>
            </a:r>
          </a:p>
          <a:p>
            <a:pPr lvl="1"/>
            <a:r>
              <a:rPr lang="en-US" dirty="0" smtClean="0"/>
              <a:t>Separating ESnet specific data from the portal code</a:t>
            </a:r>
          </a:p>
          <a:p>
            <a:pPr lvl="1"/>
            <a:r>
              <a:rPr lang="en-US" dirty="0" smtClean="0"/>
              <a:t>Plan to open-source modules by end of August</a:t>
            </a:r>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20</a:t>
            </a:fld>
            <a:endParaRPr lang="en-US"/>
          </a:p>
        </p:txBody>
      </p:sp>
    </p:spTree>
    <p:extLst>
      <p:ext uri="{BB962C8B-B14F-4D97-AF65-F5344CB8AC3E}">
        <p14:creationId xmlns:p14="http://schemas.microsoft.com/office/powerpoint/2010/main" val="3073299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DC2BA070-C317-9242-9F22-9571CC7F1A9D}" type="datetime1">
              <a:rPr lang="en-US" smtClean="0"/>
              <a:pPr>
                <a:defRPr/>
              </a:pPr>
              <a:t>5/31/15</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E752FB-DA03-D14D-B545-3889A4389154}" type="slidenum">
              <a:rPr lang="en-US" smtClean="0"/>
              <a:pPr>
                <a:defRPr/>
              </a:pPr>
              <a:t>21</a:t>
            </a:fld>
            <a:endParaRPr lang="en-US" dirty="0"/>
          </a:p>
        </p:txBody>
      </p:sp>
      <p:pic>
        <p:nvPicPr>
          <p:cNvPr id="7" name="image15.png" descr="frontpage2014.png"/>
          <p:cNvPicPr/>
          <p:nvPr/>
        </p:nvPicPr>
        <p:blipFill>
          <a:blip r:embed="rId2"/>
          <a:srcRect/>
          <a:stretch>
            <a:fillRect/>
          </a:stretch>
        </p:blipFill>
        <p:spPr>
          <a:xfrm>
            <a:off x="0" y="-1"/>
            <a:ext cx="9144000" cy="6848475"/>
          </a:xfrm>
          <a:prstGeom prst="rect">
            <a:avLst/>
          </a:prstGeom>
          <a:ln/>
        </p:spPr>
      </p:pic>
      <p:sp>
        <p:nvSpPr>
          <p:cNvPr id="9" name="Rectangle 8"/>
          <p:cNvSpPr/>
          <p:nvPr/>
        </p:nvSpPr>
        <p:spPr>
          <a:xfrm>
            <a:off x="2208778" y="331338"/>
            <a:ext cx="6935221" cy="1264086"/>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a:buChar char="•"/>
            </a:pPr>
            <a:r>
              <a:rPr lang="en-US" sz="1600" b="1" dirty="0" smtClean="0">
                <a:solidFill>
                  <a:srgbClr val="800000"/>
                </a:solidFill>
              </a:rPr>
              <a:t>New Visualization and improvements to the front page map software</a:t>
            </a:r>
          </a:p>
          <a:p>
            <a:pPr marL="742950" lvl="1" indent="-285750">
              <a:buFont typeface="Arial"/>
              <a:buChar char="•"/>
            </a:pPr>
            <a:r>
              <a:rPr lang="en-US" sz="1600" dirty="0" smtClean="0">
                <a:solidFill>
                  <a:srgbClr val="800000"/>
                </a:solidFill>
              </a:rPr>
              <a:t>New way to showcase charts on clicking a link</a:t>
            </a:r>
          </a:p>
          <a:p>
            <a:pPr marL="742950" lvl="1" indent="-285750">
              <a:buFont typeface="Arial"/>
              <a:buChar char="•"/>
            </a:pPr>
            <a:r>
              <a:rPr lang="en-US" sz="1600" dirty="0" smtClean="0">
                <a:solidFill>
                  <a:srgbClr val="800000"/>
                </a:solidFill>
              </a:rPr>
              <a:t>Improved response, layout and backend technologies</a:t>
            </a:r>
          </a:p>
          <a:p>
            <a:pPr marL="742950" lvl="1" indent="-285750">
              <a:buFont typeface="Arial"/>
              <a:buChar char="•"/>
            </a:pPr>
            <a:r>
              <a:rPr lang="en-US" sz="1600" dirty="0" smtClean="0">
                <a:solidFill>
                  <a:srgbClr val="800000"/>
                </a:solidFill>
              </a:rPr>
              <a:t>Expanded to showcase trans-</a:t>
            </a:r>
            <a:r>
              <a:rPr lang="en-US" sz="1600" dirty="0" err="1" smtClean="0">
                <a:solidFill>
                  <a:srgbClr val="800000"/>
                </a:solidFill>
              </a:rPr>
              <a:t>atlantic</a:t>
            </a:r>
            <a:r>
              <a:rPr lang="en-US" sz="1600" dirty="0" smtClean="0">
                <a:solidFill>
                  <a:srgbClr val="800000"/>
                </a:solidFill>
              </a:rPr>
              <a:t> network including presence in Europe</a:t>
            </a:r>
            <a:endParaRPr lang="en-US" sz="1600" dirty="0">
              <a:solidFill>
                <a:srgbClr val="800000"/>
              </a:solidFill>
            </a:endParaRPr>
          </a:p>
        </p:txBody>
      </p:sp>
    </p:spTree>
    <p:extLst>
      <p:ext uri="{BB962C8B-B14F-4D97-AF65-F5344CB8AC3E}">
        <p14:creationId xmlns:p14="http://schemas.microsoft.com/office/powerpoint/2010/main" val="4173357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21.png" descr="Screen Shot 2015-03-18 at 10.10.30 AM.png"/>
          <p:cNvPicPr/>
          <p:nvPr/>
        </p:nvPicPr>
        <p:blipFill>
          <a:blip r:embed="rId2"/>
          <a:srcRect/>
          <a:stretch>
            <a:fillRect/>
          </a:stretch>
        </p:blipFill>
        <p:spPr>
          <a:xfrm>
            <a:off x="457200" y="790314"/>
            <a:ext cx="7968524" cy="5839215"/>
          </a:xfrm>
          <a:prstGeom prst="rect">
            <a:avLst/>
          </a:prstGeom>
          <a:ln/>
        </p:spPr>
      </p:pic>
      <p:sp>
        <p:nvSpPr>
          <p:cNvPr id="4" name="Date Placeholder 3"/>
          <p:cNvSpPr>
            <a:spLocks noGrp="1"/>
          </p:cNvSpPr>
          <p:nvPr>
            <p:ph type="dt" sz="half" idx="10"/>
          </p:nvPr>
        </p:nvSpPr>
        <p:spPr/>
        <p:txBody>
          <a:bodyPr/>
          <a:lstStyle/>
          <a:p>
            <a:pPr>
              <a:defRPr/>
            </a:pPr>
            <a:fld id="{DC2BA070-C317-9242-9F22-9571CC7F1A9D}" type="datetime1">
              <a:rPr lang="en-US" smtClean="0"/>
              <a:pPr>
                <a:defRPr/>
              </a:pPr>
              <a:t>5/31/15</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E752FB-DA03-D14D-B545-3889A4389154}" type="slidenum">
              <a:rPr lang="en-US" smtClean="0"/>
              <a:pPr>
                <a:defRPr/>
              </a:pPr>
              <a:t>22</a:t>
            </a:fld>
            <a:endParaRPr lang="en-US" dirty="0"/>
          </a:p>
        </p:txBody>
      </p:sp>
      <p:sp>
        <p:nvSpPr>
          <p:cNvPr id="2" name="Title 1"/>
          <p:cNvSpPr>
            <a:spLocks noGrp="1"/>
          </p:cNvSpPr>
          <p:nvPr>
            <p:ph type="title" idx="4294967295"/>
          </p:nvPr>
        </p:nvSpPr>
        <p:spPr>
          <a:xfrm>
            <a:off x="237067" y="109277"/>
            <a:ext cx="9144000" cy="681038"/>
          </a:xfrm>
          <a:solidFill>
            <a:schemeClr val="bg1"/>
          </a:solidFill>
        </p:spPr>
        <p:txBody>
          <a:bodyPr/>
          <a:lstStyle/>
          <a:p>
            <a:r>
              <a:rPr lang="en-US" dirty="0" smtClean="0"/>
              <a:t>Visualization of Demos at SC14</a:t>
            </a:r>
            <a:endParaRPr lang="en-US" dirty="0"/>
          </a:p>
        </p:txBody>
      </p:sp>
    </p:spTree>
    <p:extLst>
      <p:ext uri="{BB962C8B-B14F-4D97-AF65-F5344CB8AC3E}">
        <p14:creationId xmlns:p14="http://schemas.microsoft.com/office/powerpoint/2010/main" val="3069340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esmond</a:t>
            </a:r>
            <a:r>
              <a:rPr lang="en-US" dirty="0" smtClean="0"/>
              <a:t> - ESnet </a:t>
            </a:r>
            <a:r>
              <a:rPr lang="en-US" dirty="0"/>
              <a:t>Monitoring Daemon</a:t>
            </a:r>
          </a:p>
        </p:txBody>
      </p:sp>
      <p:sp>
        <p:nvSpPr>
          <p:cNvPr id="6" name="Content Placeholder 5"/>
          <p:cNvSpPr>
            <a:spLocks noGrp="1"/>
          </p:cNvSpPr>
          <p:nvPr>
            <p:ph idx="1"/>
          </p:nvPr>
        </p:nvSpPr>
        <p:spPr/>
        <p:txBody>
          <a:bodyPr/>
          <a:lstStyle/>
          <a:p>
            <a:r>
              <a:rPr lang="en-US" dirty="0"/>
              <a:t>system for collecting, storing, visualizing and analyzing large sets of </a:t>
            </a:r>
            <a:r>
              <a:rPr lang="en-US" dirty="0" smtClean="0"/>
              <a:t>time-series data</a:t>
            </a:r>
          </a:p>
          <a:p>
            <a:r>
              <a:rPr lang="en-US" dirty="0"/>
              <a:t> </a:t>
            </a:r>
            <a:r>
              <a:rPr lang="en-US" dirty="0" err="1"/>
              <a:t>RESTful</a:t>
            </a:r>
            <a:r>
              <a:rPr lang="en-US" dirty="0"/>
              <a:t> API which allows easy access to the data which is </a:t>
            </a:r>
            <a:r>
              <a:rPr lang="en-US" dirty="0" smtClean="0"/>
              <a:t>collected</a:t>
            </a:r>
          </a:p>
          <a:p>
            <a:r>
              <a:rPr lang="en-US" dirty="0"/>
              <a:t> </a:t>
            </a:r>
            <a:r>
              <a:rPr lang="en-US" dirty="0" err="1"/>
              <a:t>perfSONAR</a:t>
            </a:r>
            <a:r>
              <a:rPr lang="en-US" dirty="0"/>
              <a:t> project has begun using </a:t>
            </a:r>
            <a:r>
              <a:rPr lang="en-US" dirty="0" err="1"/>
              <a:t>esmond</a:t>
            </a:r>
            <a:r>
              <a:rPr lang="en-US" dirty="0"/>
              <a:t> to store </a:t>
            </a:r>
            <a:r>
              <a:rPr lang="en-US" dirty="0" smtClean="0"/>
              <a:t>time-series </a:t>
            </a:r>
            <a:r>
              <a:rPr lang="en-US" dirty="0"/>
              <a:t>of network </a:t>
            </a:r>
            <a:r>
              <a:rPr lang="en-US" dirty="0" smtClean="0"/>
              <a:t>measurements</a:t>
            </a:r>
          </a:p>
          <a:p>
            <a:endParaRPr lang="en-US" dirty="0"/>
          </a:p>
          <a:p>
            <a:r>
              <a:rPr lang="en-US" dirty="0" smtClean="0"/>
              <a:t>Documentation</a:t>
            </a:r>
          </a:p>
          <a:p>
            <a:pPr lvl="1"/>
            <a:r>
              <a:rPr lang="en-US" dirty="0">
                <a:hlinkClick r:id="rId2"/>
              </a:rPr>
              <a:t>http://software.es.net/esmond</a:t>
            </a:r>
            <a:r>
              <a:rPr lang="en-US" dirty="0" smtClean="0">
                <a:hlinkClick r:id="rId2"/>
              </a:rPr>
              <a:t>/</a:t>
            </a:r>
            <a:endParaRPr lang="en-US" dirty="0" smtClean="0"/>
          </a:p>
          <a:p>
            <a:r>
              <a:rPr lang="en-US" dirty="0" smtClean="0"/>
              <a:t>Software</a:t>
            </a:r>
          </a:p>
          <a:p>
            <a:pPr lvl="1"/>
            <a:r>
              <a:rPr lang="en-US" dirty="0"/>
              <a:t>https://</a:t>
            </a:r>
            <a:r>
              <a:rPr lang="en-US" dirty="0" err="1"/>
              <a:t>github.com</a:t>
            </a:r>
            <a:r>
              <a:rPr lang="en-US" dirty="0"/>
              <a:t>/</a:t>
            </a:r>
            <a:r>
              <a:rPr lang="en-US" dirty="0" err="1"/>
              <a:t>esnet</a:t>
            </a:r>
            <a:r>
              <a:rPr lang="en-US" dirty="0"/>
              <a:t>/</a:t>
            </a:r>
            <a:r>
              <a:rPr lang="en-US" dirty="0" err="1"/>
              <a:t>esmond</a:t>
            </a:r>
            <a:endParaRPr lang="en-US" dirty="0"/>
          </a:p>
        </p:txBody>
      </p:sp>
      <p:sp>
        <p:nvSpPr>
          <p:cNvPr id="2" name="Date Placeholder 1"/>
          <p:cNvSpPr>
            <a:spLocks noGrp="1"/>
          </p:cNvSpPr>
          <p:nvPr>
            <p:ph type="dt" sz="half" idx="10"/>
          </p:nvPr>
        </p:nvSpPr>
        <p:spPr/>
        <p:txBody>
          <a:bodyPr/>
          <a:lstStyle/>
          <a:p>
            <a:fld id="{64FAB53A-4226-394C-9866-06ECB09BE5AD}" type="datetime1">
              <a:rPr lang="en-US" smtClean="0"/>
              <a:pPr/>
              <a:t>5/31/15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7710A0-C33E-CC45-8305-B897475A1CD7}" type="slidenum">
              <a:rPr lang="en-US" smtClean="0"/>
              <a:pPr/>
              <a:t>23</a:t>
            </a:fld>
            <a:endParaRPr lang="en-US"/>
          </a:p>
        </p:txBody>
      </p:sp>
    </p:spTree>
    <p:extLst>
      <p:ext uri="{BB962C8B-B14F-4D97-AF65-F5344CB8AC3E}">
        <p14:creationId xmlns:p14="http://schemas.microsoft.com/office/powerpoint/2010/main" val="1517136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ESnet Database (ESDB)</a:t>
            </a:r>
            <a:endParaRPr lang="en-US" dirty="0"/>
          </a:p>
        </p:txBody>
      </p:sp>
      <p:sp>
        <p:nvSpPr>
          <p:cNvPr id="4" name="Date Placeholder 3"/>
          <p:cNvSpPr>
            <a:spLocks noGrp="1"/>
          </p:cNvSpPr>
          <p:nvPr>
            <p:ph type="dt" sz="half" idx="10"/>
          </p:nvPr>
        </p:nvSpPr>
        <p:spPr/>
        <p:txBody>
          <a:bodyPr/>
          <a:lstStyle/>
          <a:p>
            <a:fld id="{82206024-453B-3144-A369-46731B4F160D}" type="datetimeFigureOut">
              <a:rPr lang="en-US" smtClean="0"/>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6B13C-C9DD-EB42-AC87-6AD2A4126E48}" type="slidenum">
              <a:rPr lang="en-US" smtClean="0"/>
              <a:t>24</a:t>
            </a:fld>
            <a:endParaRPr lang="en-US"/>
          </a:p>
        </p:txBody>
      </p:sp>
      <p:sp>
        <p:nvSpPr>
          <p:cNvPr id="8" name="Text Placeholder 7"/>
          <p:cNvSpPr>
            <a:spLocks noGrp="1"/>
          </p:cNvSpPr>
          <p:nvPr>
            <p:ph type="body" idx="4294967295"/>
          </p:nvPr>
        </p:nvSpPr>
        <p:spPr>
          <a:xfrm>
            <a:off x="685800" y="1694542"/>
            <a:ext cx="7772400" cy="4268936"/>
          </a:xfrm>
        </p:spPr>
        <p:txBody>
          <a:bodyPr>
            <a:normAutofit/>
          </a:bodyPr>
          <a:lstStyle/>
          <a:p>
            <a:pPr marL="0" indent="0">
              <a:buNone/>
            </a:pPr>
            <a:r>
              <a:rPr lang="en-US" dirty="0"/>
              <a:t>ESnet wide effort to build a common source of truth for core data sets</a:t>
            </a:r>
            <a:r>
              <a:rPr lang="en-US" dirty="0" smtClean="0"/>
              <a:t>:</a:t>
            </a:r>
            <a:endParaRPr lang="en-US" dirty="0"/>
          </a:p>
          <a:p>
            <a:pPr lvl="1"/>
            <a:r>
              <a:rPr lang="en-US" dirty="0"/>
              <a:t>Organizations</a:t>
            </a:r>
          </a:p>
          <a:p>
            <a:pPr lvl="1"/>
            <a:r>
              <a:rPr lang="en-US" dirty="0"/>
              <a:t>Contacts</a:t>
            </a:r>
          </a:p>
          <a:p>
            <a:pPr lvl="1"/>
            <a:r>
              <a:rPr lang="en-US" dirty="0"/>
              <a:t>Locations</a:t>
            </a:r>
          </a:p>
          <a:p>
            <a:pPr lvl="1"/>
            <a:r>
              <a:rPr lang="en-US" dirty="0" smtClean="0"/>
              <a:t>Circuits</a:t>
            </a:r>
            <a:endParaRPr lang="en-US" dirty="0"/>
          </a:p>
          <a:p>
            <a:pPr marL="0" indent="0">
              <a:buNone/>
            </a:pPr>
            <a:r>
              <a:rPr lang="en-US" dirty="0" smtClean="0"/>
              <a:t>Provides </a:t>
            </a:r>
            <a:r>
              <a:rPr lang="en-US" dirty="0"/>
              <a:t>a strong foundation for many internal and external processes</a:t>
            </a:r>
            <a:r>
              <a:rPr lang="en-US" dirty="0" smtClean="0"/>
              <a:t>.</a:t>
            </a:r>
            <a:endParaRPr lang="en-US" dirty="0" smtClean="0">
              <a:solidFill>
                <a:srgbClr val="800000"/>
              </a:solidFill>
            </a:endParaRPr>
          </a:p>
          <a:p>
            <a:r>
              <a:rPr lang="en-US" dirty="0"/>
              <a:t>Web based and REST API access – enables further automation with programmatic access to ESDB data</a:t>
            </a:r>
          </a:p>
          <a:p>
            <a:pPr marL="0" indent="0">
              <a:buNone/>
            </a:pPr>
            <a:endParaRPr lang="en-US" dirty="0" smtClean="0"/>
          </a:p>
          <a:p>
            <a:pPr marL="0" indent="0">
              <a:buNone/>
            </a:pPr>
            <a:r>
              <a:rPr lang="en-US" dirty="0" smtClean="0"/>
              <a:t>Internal Software only – no open-source planned</a:t>
            </a:r>
            <a:endParaRPr lang="en-US" dirty="0"/>
          </a:p>
        </p:txBody>
      </p:sp>
    </p:spTree>
    <p:extLst>
      <p:ext uri="{BB962C8B-B14F-4D97-AF65-F5344CB8AC3E}">
        <p14:creationId xmlns:p14="http://schemas.microsoft.com/office/powerpoint/2010/main" val="203499383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40362" y="0"/>
            <a:ext cx="8229600" cy="825120"/>
          </a:xfrm>
        </p:spPr>
        <p:txBody>
          <a:bodyPr/>
          <a:lstStyle/>
          <a:p>
            <a:r>
              <a:rPr lang="en-US" dirty="0" smtClean="0"/>
              <a:t>ESDB </a:t>
            </a:r>
            <a:r>
              <a:rPr lang="en-US" dirty="0" smtClean="0"/>
              <a:t>Contacts</a:t>
            </a:r>
            <a:endParaRPr lang="en-US" dirty="0"/>
          </a:p>
        </p:txBody>
      </p:sp>
      <p:sp>
        <p:nvSpPr>
          <p:cNvPr id="4" name="Date Placeholder 3"/>
          <p:cNvSpPr>
            <a:spLocks noGrp="1"/>
          </p:cNvSpPr>
          <p:nvPr>
            <p:ph type="dt" sz="half" idx="10"/>
          </p:nvPr>
        </p:nvSpPr>
        <p:spPr/>
        <p:txBody>
          <a:bodyPr/>
          <a:lstStyle/>
          <a:p>
            <a:pPr>
              <a:defRPr/>
            </a:pPr>
            <a:fld id="{A632C7FC-7DA3-224A-B814-4609BDC3D521}" type="datetime1">
              <a:rPr lang="en-US" smtClean="0"/>
              <a:pPr>
                <a:defRPr/>
              </a:pPr>
              <a:t>5/31/15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2EC84A7-9F83-FA42-AD77-1B3731E4E018}" type="slidenum">
              <a:rPr lang="en-US" smtClean="0"/>
              <a:pPr>
                <a:defRPr/>
              </a:pPr>
              <a:t>25</a:t>
            </a:fld>
            <a:endParaRPr lang="en-US"/>
          </a:p>
        </p:txBody>
      </p:sp>
      <p:pic>
        <p:nvPicPr>
          <p:cNvPr id="7" name="image07.png" descr="Screen Shot 2015-03-18 at 10.08.23 AM.png"/>
          <p:cNvPicPr/>
          <p:nvPr/>
        </p:nvPicPr>
        <p:blipFill>
          <a:blip r:embed="rId2"/>
          <a:srcRect/>
          <a:stretch>
            <a:fillRect/>
          </a:stretch>
        </p:blipFill>
        <p:spPr>
          <a:xfrm>
            <a:off x="457200" y="825120"/>
            <a:ext cx="6744934" cy="2379139"/>
          </a:xfrm>
          <a:prstGeom prst="rect">
            <a:avLst/>
          </a:prstGeom>
          <a:ln/>
        </p:spPr>
      </p:pic>
      <p:pic>
        <p:nvPicPr>
          <p:cNvPr id="8" name="Picture 7" descr="Screen Shot 2014-10-28 at 8.11.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927" y="3117285"/>
            <a:ext cx="4961107" cy="3731195"/>
          </a:xfrm>
          <a:prstGeom prst="rect">
            <a:avLst/>
          </a:prstGeom>
        </p:spPr>
      </p:pic>
      <p:sp>
        <p:nvSpPr>
          <p:cNvPr id="2" name="TextBox 1"/>
          <p:cNvSpPr txBox="1"/>
          <p:nvPr/>
        </p:nvSpPr>
        <p:spPr>
          <a:xfrm>
            <a:off x="5575846" y="4538439"/>
            <a:ext cx="3099025" cy="707886"/>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Not real-data, but shows</a:t>
            </a:r>
            <a:r>
              <a:rPr lang="en-US" sz="2000" dirty="0">
                <a:solidFill>
                  <a:srgbClr val="58585B"/>
                </a:solidFill>
              </a:rPr>
              <a:t/>
            </a:r>
            <a:br>
              <a:rPr lang="en-US" sz="2000" dirty="0">
                <a:solidFill>
                  <a:srgbClr val="58585B"/>
                </a:solidFill>
              </a:rPr>
            </a:br>
            <a:r>
              <a:rPr lang="en-US" sz="2000" dirty="0" smtClean="0">
                <a:solidFill>
                  <a:srgbClr val="58585B"/>
                </a:solidFill>
              </a:rPr>
              <a:t>the fields and possibilities</a:t>
            </a:r>
            <a:endParaRPr lang="en-US" sz="2000" dirty="0" smtClean="0">
              <a:solidFill>
                <a:srgbClr val="58585B"/>
              </a:solidFill>
            </a:endParaRPr>
          </a:p>
        </p:txBody>
      </p:sp>
    </p:spTree>
    <p:extLst>
      <p:ext uri="{BB962C8B-B14F-4D97-AF65-F5344CB8AC3E}">
        <p14:creationId xmlns:p14="http://schemas.microsoft.com/office/powerpoint/2010/main" val="96422130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95" y="-125894"/>
            <a:ext cx="8229600" cy="1143000"/>
          </a:xfrm>
        </p:spPr>
        <p:txBody>
          <a:bodyPr/>
          <a:lstStyle/>
          <a:p>
            <a:r>
              <a:rPr lang="en-US" dirty="0" smtClean="0"/>
              <a:t>Modular Forms software creates flexible information gathering interface</a:t>
            </a:r>
            <a:endParaRPr lang="en-US" dirty="0"/>
          </a:p>
        </p:txBody>
      </p:sp>
      <p:sp>
        <p:nvSpPr>
          <p:cNvPr id="3" name="Date Placeholder 2"/>
          <p:cNvSpPr>
            <a:spLocks noGrp="1"/>
          </p:cNvSpPr>
          <p:nvPr>
            <p:ph type="dt" sz="half" idx="10"/>
          </p:nvPr>
        </p:nvSpPr>
        <p:spPr/>
        <p:txBody>
          <a:bodyPr/>
          <a:lstStyle/>
          <a:p>
            <a:pPr>
              <a:defRPr/>
            </a:pPr>
            <a:fld id="{45A67E15-86BD-334E-9327-A1EE05D6E02F}" type="datetime1">
              <a:rPr lang="en-US" smtClean="0"/>
              <a:pPr>
                <a:defRPr/>
              </a:pPr>
              <a:t>5/31/15</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FF935CD-73E4-9B4F-B9BA-14C4A43C8F35}" type="slidenum">
              <a:rPr lang="en-US" smtClean="0"/>
              <a:pPr>
                <a:defRPr/>
              </a:pPr>
              <a:t>26</a:t>
            </a:fld>
            <a:endParaRPr lang="en-US" dirty="0"/>
          </a:p>
        </p:txBody>
      </p:sp>
      <p:pic>
        <p:nvPicPr>
          <p:cNvPr id="6" name="image23.png" descr="Screen Shot 2015-03-18 at 10.06.59 AM.png"/>
          <p:cNvPicPr/>
          <p:nvPr/>
        </p:nvPicPr>
        <p:blipFill>
          <a:blip r:embed="rId2"/>
          <a:srcRect/>
          <a:stretch>
            <a:fillRect/>
          </a:stretch>
        </p:blipFill>
        <p:spPr>
          <a:xfrm>
            <a:off x="1213664" y="1017106"/>
            <a:ext cx="5943600" cy="5854700"/>
          </a:xfrm>
          <a:prstGeom prst="rect">
            <a:avLst/>
          </a:prstGeom>
          <a:ln/>
        </p:spPr>
      </p:pic>
    </p:spTree>
    <p:extLst>
      <p:ext uri="{BB962C8B-B14F-4D97-AF65-F5344CB8AC3E}">
        <p14:creationId xmlns:p14="http://schemas.microsoft.com/office/powerpoint/2010/main" val="48429531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2743200" cy="4060364"/>
          </a:xfrm>
        </p:spPr>
        <p:txBody>
          <a:bodyPr/>
          <a:lstStyle/>
          <a:p>
            <a:r>
              <a:rPr lang="en-US" dirty="0" smtClean="0"/>
              <a:t>Inline</a:t>
            </a:r>
            <a:r>
              <a:rPr lang="en-US" dirty="0" smtClean="0"/>
              <a:t/>
            </a:r>
            <a:br>
              <a:rPr lang="en-US" dirty="0" smtClean="0"/>
            </a:br>
            <a:r>
              <a:rPr lang="en-US" dirty="0" smtClean="0"/>
              <a:t>circuit editing and visualization increases data accuracy and operational efficiency</a:t>
            </a:r>
            <a:endParaRPr lang="en-US" dirty="0"/>
          </a:p>
        </p:txBody>
      </p:sp>
      <p:sp>
        <p:nvSpPr>
          <p:cNvPr id="3" name="Date Placeholder 2"/>
          <p:cNvSpPr>
            <a:spLocks noGrp="1"/>
          </p:cNvSpPr>
          <p:nvPr>
            <p:ph type="dt" sz="half" idx="10"/>
          </p:nvPr>
        </p:nvSpPr>
        <p:spPr/>
        <p:txBody>
          <a:bodyPr/>
          <a:lstStyle/>
          <a:p>
            <a:pPr>
              <a:defRPr/>
            </a:pPr>
            <a:fld id="{45A67E15-86BD-334E-9327-A1EE05D6E02F}" type="datetime1">
              <a:rPr lang="en-US" smtClean="0"/>
              <a:pPr>
                <a:defRPr/>
              </a:pPr>
              <a:t>5/31/15</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FF935CD-73E4-9B4F-B9BA-14C4A43C8F35}" type="slidenum">
              <a:rPr lang="en-US" smtClean="0"/>
              <a:pPr>
                <a:defRPr/>
              </a:pPr>
              <a:t>27</a:t>
            </a:fld>
            <a:endParaRPr lang="en-US" dirty="0"/>
          </a:p>
        </p:txBody>
      </p:sp>
      <p:pic>
        <p:nvPicPr>
          <p:cNvPr id="6" name="image22.png" descr="Screen Shot 2015-03-18 at 10.04.31 AM.png"/>
          <p:cNvPicPr/>
          <p:nvPr/>
        </p:nvPicPr>
        <p:blipFill>
          <a:blip r:embed="rId2"/>
          <a:srcRect/>
          <a:stretch>
            <a:fillRect/>
          </a:stretch>
        </p:blipFill>
        <p:spPr>
          <a:xfrm>
            <a:off x="3200400" y="0"/>
            <a:ext cx="5943600" cy="6692900"/>
          </a:xfrm>
          <a:prstGeom prst="rect">
            <a:avLst/>
          </a:prstGeom>
          <a:ln/>
        </p:spPr>
      </p:pic>
    </p:spTree>
    <p:extLst>
      <p:ext uri="{BB962C8B-B14F-4D97-AF65-F5344CB8AC3E}">
        <p14:creationId xmlns:p14="http://schemas.microsoft.com/office/powerpoint/2010/main" val="194183651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9206"/>
            <a:ext cx="8229600" cy="1143000"/>
          </a:xfrm>
        </p:spPr>
        <p:txBody>
          <a:bodyPr/>
          <a:lstStyle/>
          <a:p>
            <a:r>
              <a:rPr lang="en-US" dirty="0" smtClean="0"/>
              <a:t>Next-Generation Architectures</a:t>
            </a:r>
            <a:br>
              <a:rPr lang="en-US" dirty="0" smtClean="0"/>
            </a:br>
            <a:r>
              <a:rPr lang="en-US" i="1" dirty="0" smtClean="0"/>
              <a:t>investigations only</a:t>
            </a:r>
            <a:endParaRPr lang="en-US" i="1" dirty="0"/>
          </a:p>
        </p:txBody>
      </p:sp>
      <p:sp>
        <p:nvSpPr>
          <p:cNvPr id="3" name="Date Placeholder 2"/>
          <p:cNvSpPr>
            <a:spLocks noGrp="1"/>
          </p:cNvSpPr>
          <p:nvPr>
            <p:ph type="dt" sz="half" idx="10"/>
          </p:nvPr>
        </p:nvSpPr>
        <p:spPr/>
        <p:txBody>
          <a:bodyPr/>
          <a:lstStyle/>
          <a:p>
            <a:fld id="{63101F21-67A6-0545-9EC8-D77229149F1E}" type="datetime1">
              <a:rPr lang="en-US" smtClean="0"/>
              <a:pPr/>
              <a:t>5/31/15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28</a:t>
            </a:fld>
            <a:endParaRPr lang="en-US"/>
          </a:p>
        </p:txBody>
      </p:sp>
    </p:spTree>
    <p:extLst>
      <p:ext uri="{BB962C8B-B14F-4D97-AF65-F5344CB8AC3E}">
        <p14:creationId xmlns:p14="http://schemas.microsoft.com/office/powerpoint/2010/main" val="55161540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i="1" dirty="0" smtClean="0">
                <a:solidFill>
                  <a:srgbClr val="FF6600"/>
                </a:solidFill>
              </a:rPr>
              <a:t>flexible </a:t>
            </a:r>
            <a:r>
              <a:rPr lang="en-US" dirty="0" smtClean="0"/>
              <a:t>platform</a:t>
            </a:r>
            <a:endParaRPr lang="en-US" dirty="0"/>
          </a:p>
        </p:txBody>
      </p:sp>
      <p:sp>
        <p:nvSpPr>
          <p:cNvPr id="3" name="Content Placeholder 2"/>
          <p:cNvSpPr>
            <a:spLocks noGrp="1"/>
          </p:cNvSpPr>
          <p:nvPr>
            <p:ph idx="1"/>
          </p:nvPr>
        </p:nvSpPr>
        <p:spPr/>
        <p:txBody>
          <a:bodyPr/>
          <a:lstStyle/>
          <a:p>
            <a:r>
              <a:rPr lang="en-US" dirty="0" smtClean="0"/>
              <a:t>a </a:t>
            </a:r>
            <a:r>
              <a:rPr lang="en-US" i="1" dirty="0" smtClean="0">
                <a:solidFill>
                  <a:srgbClr val="FF6600"/>
                </a:solidFill>
              </a:rPr>
              <a:t>flexible</a:t>
            </a:r>
            <a:r>
              <a:rPr lang="en-US" dirty="0" smtClean="0"/>
              <a:t> white-box hardware platform to support existing ESnet services and new abstractions</a:t>
            </a:r>
          </a:p>
        </p:txBody>
      </p:sp>
      <p:sp>
        <p:nvSpPr>
          <p:cNvPr id="4" name="Date Placeholder 3"/>
          <p:cNvSpPr>
            <a:spLocks noGrp="1"/>
          </p:cNvSpPr>
          <p:nvPr>
            <p:ph type="dt" sz="half" idx="10"/>
          </p:nvPr>
        </p:nvSpPr>
        <p:spPr/>
        <p:txBody>
          <a:bodyPr/>
          <a:lstStyle/>
          <a:p>
            <a:fld id="{7079141C-354B-6345-A6BA-53F78A8DB62D}"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29</a:t>
            </a:fld>
            <a:endParaRPr lang="en-US"/>
          </a:p>
        </p:txBody>
      </p:sp>
    </p:spTree>
    <p:extLst>
      <p:ext uri="{BB962C8B-B14F-4D97-AF65-F5344CB8AC3E}">
        <p14:creationId xmlns:p14="http://schemas.microsoft.com/office/powerpoint/2010/main" val="2329391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4Greg.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384300"/>
            <a:ext cx="9144000" cy="3474720"/>
          </a:xfrm>
          <a:prstGeom prst="rect">
            <a:avLst/>
          </a:prstGeom>
        </p:spPr>
      </p:pic>
      <p:sp>
        <p:nvSpPr>
          <p:cNvPr id="2" name="TextBox 1"/>
          <p:cNvSpPr txBox="1"/>
          <p:nvPr/>
        </p:nvSpPr>
        <p:spPr>
          <a:xfrm>
            <a:off x="440267" y="370353"/>
            <a:ext cx="3145412" cy="584776"/>
          </a:xfrm>
          <a:prstGeom prst="rect">
            <a:avLst/>
          </a:prstGeom>
          <a:noFill/>
        </p:spPr>
        <p:txBody>
          <a:bodyPr wrap="none" rtlCol="0">
            <a:spAutoFit/>
          </a:bodyPr>
          <a:lstStyle/>
          <a:p>
            <a:pPr marL="228600" indent="-228600">
              <a:spcBef>
                <a:spcPts val="880"/>
              </a:spcBef>
              <a:buClr>
                <a:srgbClr val="2DB2CF"/>
              </a:buClr>
            </a:pPr>
            <a:r>
              <a:rPr lang="en-US" sz="3200" b="1" dirty="0" smtClean="0">
                <a:solidFill>
                  <a:srgbClr val="58585B"/>
                </a:solidFill>
                <a:latin typeface="+mj-lt"/>
              </a:rPr>
              <a:t>This is not an ISP. </a:t>
            </a:r>
          </a:p>
        </p:txBody>
      </p:sp>
    </p:spTree>
    <p:extLst>
      <p:ext uri="{BB962C8B-B14F-4D97-AF65-F5344CB8AC3E}">
        <p14:creationId xmlns:p14="http://schemas.microsoft.com/office/powerpoint/2010/main" val="217224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snet-map-big-sites.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320792"/>
            <a:ext cx="9144000" cy="4251158"/>
          </a:xfrm>
          <a:prstGeom prst="rect">
            <a:avLst/>
          </a:prstGeom>
        </p:spPr>
      </p:pic>
      <p:cxnSp>
        <p:nvCxnSpPr>
          <p:cNvPr id="48" name="Straight Connector 47"/>
          <p:cNvCxnSpPr/>
          <p:nvPr/>
        </p:nvCxnSpPr>
        <p:spPr>
          <a:xfrm flipV="1">
            <a:off x="3055274" y="76762"/>
            <a:ext cx="1194422" cy="4119405"/>
          </a:xfrm>
          <a:prstGeom prst="line">
            <a:avLst/>
          </a:prstGeom>
          <a:ln w="63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flipV="1">
            <a:off x="2295814" y="76762"/>
            <a:ext cx="676843" cy="4119404"/>
          </a:xfrm>
          <a:prstGeom prst="line">
            <a:avLst/>
          </a:prstGeom>
          <a:ln w="63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2295814" y="76762"/>
            <a:ext cx="1953882" cy="3112349"/>
            <a:chOff x="2295814" y="76762"/>
            <a:chExt cx="1953882" cy="3112349"/>
          </a:xfrm>
        </p:grpSpPr>
        <p:sp>
          <p:nvSpPr>
            <p:cNvPr id="26" name="Rectangle 25"/>
            <p:cNvSpPr/>
            <p:nvPr/>
          </p:nvSpPr>
          <p:spPr>
            <a:xfrm>
              <a:off x="2295814" y="76762"/>
              <a:ext cx="1953882" cy="3112349"/>
            </a:xfrm>
            <a:prstGeom prst="rect">
              <a:avLst/>
            </a:prstGeom>
            <a:solidFill>
              <a:srgbClr val="FFFFFF"/>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2361749" y="1199852"/>
              <a:ext cx="1834470" cy="949084"/>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27358" y="1352241"/>
              <a:ext cx="903252" cy="218286"/>
            </a:xfrm>
            <a:prstGeom prst="rect">
              <a:avLst/>
            </a:prstGeom>
          </p:spPr>
        </p:pic>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30571" y="216329"/>
              <a:ext cx="1296826" cy="791064"/>
            </a:xfrm>
            <a:prstGeom prst="rect">
              <a:avLst/>
            </a:prstGeom>
          </p:spPr>
        </p:pic>
        <p:sp>
          <p:nvSpPr>
            <p:cNvPr id="10" name="TextBox 9"/>
            <p:cNvSpPr txBox="1"/>
            <p:nvPr/>
          </p:nvSpPr>
          <p:spPr>
            <a:xfrm>
              <a:off x="2698362" y="591058"/>
              <a:ext cx="1161245" cy="246221"/>
            </a:xfrm>
            <a:prstGeom prst="rect">
              <a:avLst/>
            </a:prstGeom>
            <a:noFill/>
          </p:spPr>
          <p:txBody>
            <a:bodyPr wrap="none" rtlCol="0">
              <a:spAutoFit/>
            </a:bodyPr>
            <a:lstStyle/>
            <a:p>
              <a:r>
                <a:rPr lang="en-US" sz="1000" dirty="0" err="1" smtClean="0">
                  <a:latin typeface="Arial"/>
                  <a:cs typeface="Arial"/>
                </a:rPr>
                <a:t>ESnet</a:t>
              </a:r>
              <a:r>
                <a:rPr lang="en-US" sz="1000" dirty="0" smtClean="0">
                  <a:latin typeface="Arial"/>
                  <a:cs typeface="Arial"/>
                </a:rPr>
                <a:t> PE Router</a:t>
              </a:r>
              <a:endParaRPr lang="en-US" sz="1000" dirty="0">
                <a:latin typeface="Arial"/>
                <a:cs typeface="Arial"/>
              </a:endParaRPr>
            </a:p>
          </p:txBody>
        </p:sp>
        <p:pic>
          <p:nvPicPr>
            <p:cNvPr id="11" name="Picture 10"/>
            <p:cNvPicPr>
              <a:picLocks noChangeAspect="1"/>
            </p:cNvPicPr>
            <p:nvPr/>
          </p:nvPicPr>
          <p:blipFill>
            <a:blip r:embed="rId7"/>
            <a:stretch>
              <a:fillRect/>
            </a:stretch>
          </p:blipFill>
          <p:spPr>
            <a:xfrm>
              <a:off x="2497657" y="2268371"/>
              <a:ext cx="1562655" cy="903622"/>
            </a:xfrm>
            <a:prstGeom prst="rect">
              <a:avLst/>
            </a:prstGeom>
          </p:spPr>
        </p:pic>
        <p:cxnSp>
          <p:nvCxnSpPr>
            <p:cNvPr id="13" name="Straight Connector 12"/>
            <p:cNvCxnSpPr/>
            <p:nvPr/>
          </p:nvCxnSpPr>
          <p:spPr>
            <a:xfrm>
              <a:off x="3278984" y="921015"/>
              <a:ext cx="0" cy="384333"/>
            </a:xfrm>
            <a:prstGeom prst="line">
              <a:avLst/>
            </a:prstGeom>
            <a:ln w="38100" cmpd="dbl">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278984" y="1884038"/>
              <a:ext cx="0" cy="384333"/>
            </a:xfrm>
            <a:prstGeom prst="line">
              <a:avLst/>
            </a:prstGeom>
            <a:ln w="76200" cmpd="tri">
              <a:solidFill>
                <a:schemeClr val="tx1"/>
              </a:solidFill>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937639" y="988170"/>
              <a:ext cx="838257" cy="246221"/>
            </a:xfrm>
            <a:prstGeom prst="rect">
              <a:avLst/>
            </a:prstGeom>
            <a:solidFill>
              <a:schemeClr val="bg1">
                <a:alpha val="50000"/>
              </a:schemeClr>
            </a:solidFill>
          </p:spPr>
          <p:txBody>
            <a:bodyPr wrap="none" rtlCol="0">
              <a:spAutoFit/>
            </a:bodyPr>
            <a:lstStyle/>
            <a:p>
              <a:r>
                <a:rPr lang="en-US" sz="1000" i="1" dirty="0" smtClean="0">
                  <a:latin typeface="Arial"/>
                  <a:cs typeface="Arial"/>
                </a:rPr>
                <a:t>(2+)x10GE</a:t>
              </a:r>
              <a:endParaRPr lang="en-US" sz="1000" i="1" dirty="0">
                <a:latin typeface="Arial"/>
                <a:cs typeface="Arial"/>
              </a:endParaRPr>
            </a:p>
          </p:txBody>
        </p:sp>
        <p:sp>
          <p:nvSpPr>
            <p:cNvPr id="22" name="TextBox 21"/>
            <p:cNvSpPr txBox="1"/>
            <p:nvPr/>
          </p:nvSpPr>
          <p:spPr>
            <a:xfrm>
              <a:off x="2940005" y="1961240"/>
              <a:ext cx="763367" cy="246221"/>
            </a:xfrm>
            <a:prstGeom prst="rect">
              <a:avLst/>
            </a:prstGeom>
            <a:solidFill>
              <a:schemeClr val="bg1">
                <a:alpha val="50000"/>
              </a:schemeClr>
            </a:solidFill>
          </p:spPr>
          <p:txBody>
            <a:bodyPr wrap="none" rtlCol="0">
              <a:spAutoFit/>
            </a:bodyPr>
            <a:lstStyle/>
            <a:p>
              <a:r>
                <a:rPr lang="en-US" sz="1000" i="1" dirty="0" smtClean="0">
                  <a:latin typeface="Arial"/>
                  <a:cs typeface="Arial"/>
                </a:rPr>
                <a:t>(n)x10GE</a:t>
              </a:r>
              <a:endParaRPr lang="en-US" sz="1000" i="1" dirty="0">
                <a:latin typeface="Arial"/>
                <a:cs typeface="Arial"/>
              </a:endParaRPr>
            </a:p>
          </p:txBody>
        </p:sp>
        <p:sp>
          <p:nvSpPr>
            <p:cNvPr id="23" name="TextBox 22"/>
            <p:cNvSpPr txBox="1"/>
            <p:nvPr/>
          </p:nvSpPr>
          <p:spPr>
            <a:xfrm>
              <a:off x="2808343" y="2264750"/>
              <a:ext cx="941283" cy="246221"/>
            </a:xfrm>
            <a:prstGeom prst="rect">
              <a:avLst/>
            </a:prstGeom>
            <a:noFill/>
          </p:spPr>
          <p:txBody>
            <a:bodyPr wrap="none" rtlCol="0">
              <a:spAutoFit/>
            </a:bodyPr>
            <a:lstStyle/>
            <a:p>
              <a:r>
                <a:rPr lang="en-US" sz="1000" dirty="0" err="1" smtClean="0">
                  <a:latin typeface="Arial"/>
                  <a:cs typeface="Arial"/>
                </a:rPr>
                <a:t>Testbed</a:t>
              </a:r>
              <a:r>
                <a:rPr lang="en-US" sz="1000" dirty="0" smtClean="0">
                  <a:latin typeface="Arial"/>
                  <a:cs typeface="Arial"/>
                </a:rPr>
                <a:t> Host</a:t>
              </a:r>
              <a:endParaRPr lang="en-US" sz="1000" dirty="0">
                <a:latin typeface="Arial"/>
                <a:cs typeface="Arial"/>
              </a:endParaRPr>
            </a:p>
          </p:txBody>
        </p:sp>
      </p:grpSp>
      <p:sp>
        <p:nvSpPr>
          <p:cNvPr id="29" name="Rectangle 28"/>
          <p:cNvSpPr/>
          <p:nvPr/>
        </p:nvSpPr>
        <p:spPr>
          <a:xfrm>
            <a:off x="621055" y="4830016"/>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2972656" y="4193859"/>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4639316" y="3808924"/>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5190590" y="5755891"/>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8700602" y="3990362"/>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8700602" y="4764214"/>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6048903" y="4874883"/>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6397811" y="4477862"/>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p:nvCxnSpPr>
        <p:spPr>
          <a:xfrm flipH="1" flipV="1">
            <a:off x="2295814" y="3184878"/>
            <a:ext cx="675822" cy="1136352"/>
          </a:xfrm>
          <a:prstGeom prst="line">
            <a:avLst/>
          </a:prstGeom>
          <a:ln w="63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3056296" y="3189111"/>
            <a:ext cx="1193400" cy="1136351"/>
          </a:xfrm>
          <a:prstGeom prst="line">
            <a:avLst/>
          </a:prstGeom>
          <a:ln w="63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29" idx="3"/>
            <a:endCxn id="30" idx="1"/>
          </p:cNvCxnSpPr>
          <p:nvPr/>
        </p:nvCxnSpPr>
        <p:spPr>
          <a:xfrm flipV="1">
            <a:off x="703673" y="4259661"/>
            <a:ext cx="2268983" cy="636157"/>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a:stCxn id="29" idx="3"/>
            <a:endCxn id="32" idx="1"/>
          </p:cNvCxnSpPr>
          <p:nvPr/>
        </p:nvCxnSpPr>
        <p:spPr>
          <a:xfrm>
            <a:off x="703673" y="4895818"/>
            <a:ext cx="4486917" cy="92587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a:stCxn id="30" idx="2"/>
            <a:endCxn id="32" idx="1"/>
          </p:cNvCxnSpPr>
          <p:nvPr/>
        </p:nvCxnSpPr>
        <p:spPr>
          <a:xfrm>
            <a:off x="3013965" y="4325462"/>
            <a:ext cx="2176625" cy="1496231"/>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a:stCxn id="30" idx="3"/>
            <a:endCxn id="31" idx="1"/>
          </p:cNvCxnSpPr>
          <p:nvPr/>
        </p:nvCxnSpPr>
        <p:spPr>
          <a:xfrm flipV="1">
            <a:off x="3055274" y="3874726"/>
            <a:ext cx="1584042" cy="38493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a:stCxn id="32" idx="0"/>
            <a:endCxn id="31" idx="2"/>
          </p:cNvCxnSpPr>
          <p:nvPr/>
        </p:nvCxnSpPr>
        <p:spPr>
          <a:xfrm flipH="1" flipV="1">
            <a:off x="4680625" y="3940527"/>
            <a:ext cx="551274" cy="1815364"/>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36" idx="1"/>
            <a:endCxn id="31" idx="3"/>
          </p:cNvCxnSpPr>
          <p:nvPr/>
        </p:nvCxnSpPr>
        <p:spPr>
          <a:xfrm flipH="1" flipV="1">
            <a:off x="4721934" y="3874726"/>
            <a:ext cx="1675877" cy="668938"/>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35" idx="1"/>
            <a:endCxn id="31" idx="2"/>
          </p:cNvCxnSpPr>
          <p:nvPr/>
        </p:nvCxnSpPr>
        <p:spPr>
          <a:xfrm flipH="1" flipV="1">
            <a:off x="4680625" y="3940527"/>
            <a:ext cx="1368278" cy="1000158"/>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32" idx="3"/>
            <a:endCxn id="35" idx="1"/>
          </p:cNvCxnSpPr>
          <p:nvPr/>
        </p:nvCxnSpPr>
        <p:spPr>
          <a:xfrm flipV="1">
            <a:off x="5273208" y="4940685"/>
            <a:ext cx="775695" cy="881008"/>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a:stCxn id="36" idx="3"/>
            <a:endCxn id="33" idx="1"/>
          </p:cNvCxnSpPr>
          <p:nvPr/>
        </p:nvCxnSpPr>
        <p:spPr>
          <a:xfrm flipV="1">
            <a:off x="6480429" y="4056164"/>
            <a:ext cx="2220173" cy="487500"/>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a:stCxn id="36" idx="1"/>
            <a:endCxn id="35" idx="0"/>
          </p:cNvCxnSpPr>
          <p:nvPr/>
        </p:nvCxnSpPr>
        <p:spPr>
          <a:xfrm flipH="1">
            <a:off x="6090212" y="4543664"/>
            <a:ext cx="307599" cy="331219"/>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a:stCxn id="35" idx="3"/>
            <a:endCxn id="34" idx="1"/>
          </p:cNvCxnSpPr>
          <p:nvPr/>
        </p:nvCxnSpPr>
        <p:spPr>
          <a:xfrm flipV="1">
            <a:off x="6131521" y="4830016"/>
            <a:ext cx="2569081" cy="110669"/>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a:stCxn id="34" idx="0"/>
            <a:endCxn id="33" idx="2"/>
          </p:cNvCxnSpPr>
          <p:nvPr/>
        </p:nvCxnSpPr>
        <p:spPr>
          <a:xfrm flipV="1">
            <a:off x="8741911" y="4121965"/>
            <a:ext cx="0" cy="642249"/>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grpSp>
        <p:nvGrpSpPr>
          <p:cNvPr id="112" name="Group 111"/>
          <p:cNvGrpSpPr/>
          <p:nvPr/>
        </p:nvGrpSpPr>
        <p:grpSpPr>
          <a:xfrm>
            <a:off x="5273208" y="1720850"/>
            <a:ext cx="2816692" cy="901700"/>
            <a:chOff x="5273208" y="1720850"/>
            <a:chExt cx="2816692" cy="901700"/>
          </a:xfrm>
        </p:grpSpPr>
        <p:sp>
          <p:nvSpPr>
            <p:cNvPr id="108" name="Rectangle 107"/>
            <p:cNvSpPr/>
            <p:nvPr/>
          </p:nvSpPr>
          <p:spPr>
            <a:xfrm>
              <a:off x="5273208" y="1720850"/>
              <a:ext cx="2816692" cy="901700"/>
            </a:xfrm>
            <a:prstGeom prst="rect">
              <a:avLst/>
            </a:prstGeom>
            <a:solidFill>
              <a:schemeClr val="bg1">
                <a:lumMod val="75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Rectangle 103"/>
            <p:cNvSpPr/>
            <p:nvPr/>
          </p:nvSpPr>
          <p:spPr>
            <a:xfrm>
              <a:off x="5490216" y="1895252"/>
              <a:ext cx="82618" cy="1316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5" name="Straight Connector 104"/>
            <p:cNvCxnSpPr/>
            <p:nvPr/>
          </p:nvCxnSpPr>
          <p:spPr>
            <a:xfrm flipH="1" flipV="1">
              <a:off x="5424399" y="2264750"/>
              <a:ext cx="173835" cy="3621"/>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107" name="TextBox 106"/>
            <p:cNvSpPr txBox="1"/>
            <p:nvPr/>
          </p:nvSpPr>
          <p:spPr>
            <a:xfrm>
              <a:off x="5624937" y="1838128"/>
              <a:ext cx="2395113" cy="707886"/>
            </a:xfrm>
            <a:prstGeom prst="rect">
              <a:avLst/>
            </a:prstGeom>
            <a:noFill/>
          </p:spPr>
          <p:txBody>
            <a:bodyPr wrap="square" rtlCol="0">
              <a:spAutoFit/>
            </a:bodyPr>
            <a:lstStyle/>
            <a:p>
              <a:r>
                <a:rPr lang="en-US" sz="1000" dirty="0" smtClean="0">
                  <a:latin typeface="Arial"/>
                  <a:cs typeface="Arial"/>
                </a:rPr>
                <a:t>Planned SDN </a:t>
              </a:r>
              <a:r>
                <a:rPr lang="en-US" sz="1000" dirty="0" err="1" smtClean="0">
                  <a:latin typeface="Arial"/>
                  <a:cs typeface="Arial"/>
                </a:rPr>
                <a:t>Testbed</a:t>
              </a:r>
              <a:r>
                <a:rPr lang="en-US" sz="1000" dirty="0" smtClean="0">
                  <a:latin typeface="Arial"/>
                  <a:cs typeface="Arial"/>
                </a:rPr>
                <a:t> node locations</a:t>
              </a:r>
            </a:p>
            <a:p>
              <a:endParaRPr lang="en-US" sz="1000" dirty="0">
                <a:latin typeface="Arial"/>
                <a:cs typeface="Arial"/>
              </a:endParaRPr>
            </a:p>
            <a:p>
              <a:r>
                <a:rPr lang="en-US" sz="1000" dirty="0" smtClean="0">
                  <a:latin typeface="Arial"/>
                  <a:cs typeface="Arial"/>
                </a:rPr>
                <a:t>Planned SDN </a:t>
              </a:r>
              <a:r>
                <a:rPr lang="en-US" sz="1000" dirty="0" err="1" smtClean="0">
                  <a:latin typeface="Arial"/>
                  <a:cs typeface="Arial"/>
                </a:rPr>
                <a:t>Testbed</a:t>
              </a:r>
              <a:r>
                <a:rPr lang="en-US" sz="1000" dirty="0" smtClean="0">
                  <a:latin typeface="Arial"/>
                  <a:cs typeface="Arial"/>
                </a:rPr>
                <a:t> connectivity overlay (using OSCARS circuits)</a:t>
              </a:r>
              <a:endParaRPr lang="en-US" sz="1000" dirty="0">
                <a:latin typeface="Arial"/>
                <a:cs typeface="Arial"/>
              </a:endParaRPr>
            </a:p>
          </p:txBody>
        </p:sp>
      </p:grpSp>
      <p:sp>
        <p:nvSpPr>
          <p:cNvPr id="46" name="Title 3"/>
          <p:cNvSpPr txBox="1">
            <a:spLocks/>
          </p:cNvSpPr>
          <p:nvPr/>
        </p:nvSpPr>
        <p:spPr>
          <a:xfrm>
            <a:off x="5363648" y="274638"/>
            <a:ext cx="3323152"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ESnet SDN Testbed</a:t>
            </a:r>
            <a:endParaRPr lang="en-US" dirty="0"/>
          </a:p>
        </p:txBody>
      </p:sp>
      <p:sp>
        <p:nvSpPr>
          <p:cNvPr id="3" name="TextBox 2"/>
          <p:cNvSpPr txBox="1"/>
          <p:nvPr/>
        </p:nvSpPr>
        <p:spPr>
          <a:xfrm>
            <a:off x="8383110" y="3474616"/>
            <a:ext cx="800219"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AMST</a:t>
            </a:r>
          </a:p>
        </p:txBody>
      </p:sp>
      <p:sp>
        <p:nvSpPr>
          <p:cNvPr id="4" name="TextBox 3"/>
          <p:cNvSpPr txBox="1"/>
          <p:nvPr/>
        </p:nvSpPr>
        <p:spPr>
          <a:xfrm>
            <a:off x="8324863" y="5089209"/>
            <a:ext cx="751478"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CERN</a:t>
            </a:r>
          </a:p>
        </p:txBody>
      </p:sp>
      <p:sp>
        <p:nvSpPr>
          <p:cNvPr id="5" name="TextBox 4"/>
          <p:cNvSpPr txBox="1"/>
          <p:nvPr/>
        </p:nvSpPr>
        <p:spPr>
          <a:xfrm>
            <a:off x="6010525" y="3874726"/>
            <a:ext cx="774571"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AOFA</a:t>
            </a:r>
          </a:p>
        </p:txBody>
      </p:sp>
      <p:sp>
        <p:nvSpPr>
          <p:cNvPr id="7" name="TextBox 6"/>
          <p:cNvSpPr txBox="1"/>
          <p:nvPr/>
        </p:nvSpPr>
        <p:spPr>
          <a:xfrm>
            <a:off x="6010525" y="5089209"/>
            <a:ext cx="838892"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WASH</a:t>
            </a:r>
          </a:p>
        </p:txBody>
      </p:sp>
      <p:sp>
        <p:nvSpPr>
          <p:cNvPr id="12" name="TextBox 11"/>
          <p:cNvSpPr txBox="1"/>
          <p:nvPr/>
        </p:nvSpPr>
        <p:spPr>
          <a:xfrm>
            <a:off x="4508624" y="3305362"/>
            <a:ext cx="723275"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STAR</a:t>
            </a:r>
          </a:p>
        </p:txBody>
      </p:sp>
      <p:sp>
        <p:nvSpPr>
          <p:cNvPr id="14" name="TextBox 13"/>
          <p:cNvSpPr txBox="1"/>
          <p:nvPr/>
        </p:nvSpPr>
        <p:spPr>
          <a:xfrm>
            <a:off x="5002010" y="6004628"/>
            <a:ext cx="723275"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ATLA</a:t>
            </a:r>
          </a:p>
        </p:txBody>
      </p:sp>
      <p:sp>
        <p:nvSpPr>
          <p:cNvPr id="15" name="TextBox 14"/>
          <p:cNvSpPr txBox="1"/>
          <p:nvPr/>
        </p:nvSpPr>
        <p:spPr>
          <a:xfrm>
            <a:off x="2150244" y="3866308"/>
            <a:ext cx="787395"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DENV</a:t>
            </a:r>
          </a:p>
        </p:txBody>
      </p:sp>
      <p:sp>
        <p:nvSpPr>
          <p:cNvPr id="16" name="TextBox 15"/>
          <p:cNvSpPr txBox="1"/>
          <p:nvPr/>
        </p:nvSpPr>
        <p:spPr>
          <a:xfrm>
            <a:off x="431803" y="4343609"/>
            <a:ext cx="543739"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LBL</a:t>
            </a:r>
          </a:p>
        </p:txBody>
      </p:sp>
      <p:sp>
        <p:nvSpPr>
          <p:cNvPr id="17" name="Date Placeholder 16"/>
          <p:cNvSpPr>
            <a:spLocks noGrp="1"/>
          </p:cNvSpPr>
          <p:nvPr>
            <p:ph type="dt" sz="half" idx="10"/>
          </p:nvPr>
        </p:nvSpPr>
        <p:spPr/>
        <p:txBody>
          <a:bodyPr/>
          <a:lstStyle/>
          <a:p>
            <a:fld id="{C3E4D101-4324-3840-B8DE-78AA778E4BB1}" type="datetime1">
              <a:rPr lang="en-US" smtClean="0">
                <a:solidFill>
                  <a:prstClr val="black">
                    <a:tint val="75000"/>
                  </a:prstClr>
                </a:solidFill>
                <a:latin typeface="Calibri"/>
              </a:rPr>
              <a:t>5/31/15</a:t>
            </a:fld>
            <a:endParaRPr lang="en-US">
              <a:solidFill>
                <a:prstClr val="black">
                  <a:tint val="75000"/>
                </a:prstClr>
              </a:solidFill>
              <a:latin typeface="Calibri"/>
            </a:endParaRPr>
          </a:p>
        </p:txBody>
      </p:sp>
      <p:sp>
        <p:nvSpPr>
          <p:cNvPr id="18" name="Footer Placeholder 17"/>
          <p:cNvSpPr>
            <a:spLocks noGrp="1"/>
          </p:cNvSpPr>
          <p:nvPr>
            <p:ph type="ftr" sz="quarter" idx="11"/>
          </p:nvPr>
        </p:nvSpPr>
        <p:spPr/>
        <p:txBody>
          <a:bodyPr/>
          <a:lstStyle/>
          <a:p>
            <a:r>
              <a:rPr lang="en-US" smtClean="0">
                <a:solidFill>
                  <a:prstClr val="black">
                    <a:tint val="75000"/>
                  </a:prstClr>
                </a:solidFill>
                <a:latin typeface="Calibri"/>
              </a:rPr>
              <a:t>WRNP 2015</a:t>
            </a:r>
            <a:endParaRPr lang="en-US">
              <a:solidFill>
                <a:prstClr val="black">
                  <a:tint val="75000"/>
                </a:prstClr>
              </a:solidFill>
              <a:latin typeface="Calibri"/>
            </a:endParaRPr>
          </a:p>
        </p:txBody>
      </p:sp>
      <p:sp>
        <p:nvSpPr>
          <p:cNvPr id="20" name="Slide Number Placeholder 19"/>
          <p:cNvSpPr>
            <a:spLocks noGrp="1"/>
          </p:cNvSpPr>
          <p:nvPr>
            <p:ph type="sldNum" sz="quarter" idx="12"/>
          </p:nvPr>
        </p:nvSpPr>
        <p:spPr/>
        <p:txBody>
          <a:bodyPr/>
          <a:lstStyle/>
          <a:p>
            <a:fld id="{81C3B16D-D09E-5E42-8E7E-1479CED4CE05}" type="slidenum">
              <a:rPr lang="en-US" smtClean="0">
                <a:solidFill>
                  <a:prstClr val="black">
                    <a:tint val="75000"/>
                  </a:prstClr>
                </a:solidFill>
                <a:latin typeface="Calibri"/>
              </a:rPr>
              <a:pPr/>
              <a:t>30</a:t>
            </a:fld>
            <a:endParaRPr lang="en-US">
              <a:solidFill>
                <a:prstClr val="black">
                  <a:tint val="75000"/>
                </a:prstClr>
              </a:solidFill>
              <a:latin typeface="Calibri"/>
            </a:endParaRPr>
          </a:p>
        </p:txBody>
      </p:sp>
    </p:spTree>
    <p:extLst>
      <p:ext uri="{BB962C8B-B14F-4D97-AF65-F5344CB8AC3E}">
        <p14:creationId xmlns:p14="http://schemas.microsoft.com/office/powerpoint/2010/main" val="96900427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a:t>
            </a:r>
            <a:r>
              <a:rPr lang="en-US" i="1" dirty="0" smtClean="0">
                <a:solidFill>
                  <a:srgbClr val="800000"/>
                </a:solidFill>
              </a:rPr>
              <a:t>flexible</a:t>
            </a:r>
            <a:r>
              <a:rPr lang="en-US" i="1" dirty="0" smtClean="0">
                <a:solidFill>
                  <a:srgbClr val="FF6600"/>
                </a:solidFill>
              </a:rPr>
              <a:t>, programmable </a:t>
            </a:r>
            <a:r>
              <a:rPr lang="en-US" dirty="0"/>
              <a:t>platform</a:t>
            </a:r>
            <a:endParaRPr lang="en-US" i="1" dirty="0">
              <a:solidFill>
                <a:srgbClr val="FF6600"/>
              </a:solidFill>
            </a:endParaRPr>
          </a:p>
        </p:txBody>
      </p:sp>
      <p:sp>
        <p:nvSpPr>
          <p:cNvPr id="3" name="Content Placeholder 2"/>
          <p:cNvSpPr>
            <a:spLocks noGrp="1"/>
          </p:cNvSpPr>
          <p:nvPr>
            <p:ph idx="1"/>
          </p:nvPr>
        </p:nvSpPr>
        <p:spPr/>
        <p:txBody>
          <a:bodyPr/>
          <a:lstStyle/>
          <a:p>
            <a:r>
              <a:rPr lang="en-US" dirty="0" smtClean="0"/>
              <a:t>a </a:t>
            </a:r>
            <a:r>
              <a:rPr lang="en-US" i="1" dirty="0" smtClean="0">
                <a:solidFill>
                  <a:srgbClr val="FF6600"/>
                </a:solidFill>
              </a:rPr>
              <a:t>flexible</a:t>
            </a:r>
            <a:r>
              <a:rPr lang="en-US" dirty="0" smtClean="0"/>
              <a:t> hardware platform to support existing ESnet services and new abstractions</a:t>
            </a:r>
          </a:p>
          <a:p>
            <a:endParaRPr lang="en-US" dirty="0" smtClean="0"/>
          </a:p>
          <a:p>
            <a:r>
              <a:rPr lang="en-US" dirty="0" smtClean="0"/>
              <a:t>an </a:t>
            </a:r>
            <a:r>
              <a:rPr lang="en-US" i="1" dirty="0" smtClean="0">
                <a:solidFill>
                  <a:srgbClr val="FF6600"/>
                </a:solidFill>
              </a:rPr>
              <a:t>environment</a:t>
            </a:r>
            <a:r>
              <a:rPr lang="en-US" dirty="0" smtClean="0"/>
              <a:t> to support ‘the right’ abstractions for science applications</a:t>
            </a:r>
            <a:endParaRPr lang="en-US" dirty="0"/>
          </a:p>
        </p:txBody>
      </p:sp>
      <p:sp>
        <p:nvSpPr>
          <p:cNvPr id="4" name="Date Placeholder 3"/>
          <p:cNvSpPr>
            <a:spLocks noGrp="1"/>
          </p:cNvSpPr>
          <p:nvPr>
            <p:ph type="dt" sz="half" idx="10"/>
          </p:nvPr>
        </p:nvSpPr>
        <p:spPr/>
        <p:txBody>
          <a:bodyPr/>
          <a:lstStyle/>
          <a:p>
            <a:fld id="{D2DEF1C0-5313-344D-962B-AA71CEC76517}"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31</a:t>
            </a:fld>
            <a:endParaRPr lang="en-US"/>
          </a:p>
        </p:txBody>
      </p:sp>
    </p:spTree>
    <p:extLst>
      <p:ext uri="{BB962C8B-B14F-4D97-AF65-F5344CB8AC3E}">
        <p14:creationId xmlns:p14="http://schemas.microsoft.com/office/powerpoint/2010/main" val="103930612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ESnet SDN </a:t>
            </a:r>
            <a:r>
              <a:rPr lang="en-US" dirty="0" smtClean="0"/>
              <a:t>investigations, </a:t>
            </a:r>
            <a:r>
              <a:rPr lang="en-US" dirty="0" smtClean="0"/>
              <a:t>in a nutshell:</a:t>
            </a:r>
            <a:endParaRPr lang="en-US" dirty="0"/>
          </a:p>
        </p:txBody>
      </p:sp>
      <p:graphicFrame>
        <p:nvGraphicFramePr>
          <p:cNvPr id="2" name="Diagram 1"/>
          <p:cNvGraphicFramePr/>
          <p:nvPr>
            <p:extLst>
              <p:ext uri="{D42A27DB-BD31-4B8C-83A1-F6EECF244321}">
                <p14:modId xmlns:p14="http://schemas.microsoft.com/office/powerpoint/2010/main" val="2430594465"/>
              </p:ext>
            </p:extLst>
          </p:nvPr>
        </p:nvGraphicFramePr>
        <p:xfrm>
          <a:off x="656872" y="1468438"/>
          <a:ext cx="8121368" cy="154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extLst>
              <p:ext uri="{D42A27DB-BD31-4B8C-83A1-F6EECF244321}">
                <p14:modId xmlns:p14="http://schemas.microsoft.com/office/powerpoint/2010/main" val="3124795244"/>
              </p:ext>
            </p:extLst>
          </p:nvPr>
        </p:nvGraphicFramePr>
        <p:xfrm>
          <a:off x="676900" y="3217893"/>
          <a:ext cx="8101340" cy="9535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933856" y="1417638"/>
            <a:ext cx="652542" cy="400110"/>
          </a:xfrm>
          <a:prstGeom prst="rect">
            <a:avLst/>
          </a:prstGeom>
          <a:noFill/>
        </p:spPr>
        <p:txBody>
          <a:bodyPr wrap="none" rtlCol="0">
            <a:spAutoFit/>
          </a:bodyPr>
          <a:lstStyle/>
          <a:p>
            <a:pPr>
              <a:spcBef>
                <a:spcPts val="880"/>
              </a:spcBef>
              <a:buClr>
                <a:schemeClr val="accent1"/>
              </a:buClr>
            </a:pPr>
            <a:r>
              <a:rPr lang="en-US" sz="2000" dirty="0" smtClean="0"/>
              <a:t>2006</a:t>
            </a:r>
          </a:p>
        </p:txBody>
      </p:sp>
      <p:sp>
        <p:nvSpPr>
          <p:cNvPr id="11" name="TextBox 10"/>
          <p:cNvSpPr txBox="1"/>
          <p:nvPr/>
        </p:nvSpPr>
        <p:spPr>
          <a:xfrm>
            <a:off x="6995826" y="1369983"/>
            <a:ext cx="652542" cy="400110"/>
          </a:xfrm>
          <a:prstGeom prst="rect">
            <a:avLst/>
          </a:prstGeom>
          <a:noFill/>
        </p:spPr>
        <p:txBody>
          <a:bodyPr wrap="none" rtlCol="0">
            <a:spAutoFit/>
          </a:bodyPr>
          <a:lstStyle/>
          <a:p>
            <a:pPr>
              <a:spcBef>
                <a:spcPts val="880"/>
              </a:spcBef>
              <a:buClr>
                <a:schemeClr val="accent1"/>
              </a:buClr>
            </a:pPr>
            <a:r>
              <a:rPr lang="en-US" sz="2000" dirty="0" smtClean="0"/>
              <a:t>2012</a:t>
            </a:r>
          </a:p>
        </p:txBody>
      </p:sp>
      <p:sp>
        <p:nvSpPr>
          <p:cNvPr id="12" name="TextBox 11"/>
          <p:cNvSpPr txBox="1"/>
          <p:nvPr/>
        </p:nvSpPr>
        <p:spPr>
          <a:xfrm>
            <a:off x="933856" y="2817783"/>
            <a:ext cx="652542" cy="400110"/>
          </a:xfrm>
          <a:prstGeom prst="rect">
            <a:avLst/>
          </a:prstGeom>
          <a:noFill/>
        </p:spPr>
        <p:txBody>
          <a:bodyPr wrap="none" rtlCol="0">
            <a:spAutoFit/>
          </a:bodyPr>
          <a:lstStyle/>
          <a:p>
            <a:pPr>
              <a:spcBef>
                <a:spcPts val="880"/>
              </a:spcBef>
              <a:buClr>
                <a:schemeClr val="accent1"/>
              </a:buClr>
            </a:pPr>
            <a:r>
              <a:rPr lang="en-US" sz="2000" dirty="0" smtClean="0"/>
              <a:t>2012</a:t>
            </a:r>
          </a:p>
        </p:txBody>
      </p:sp>
      <p:sp>
        <p:nvSpPr>
          <p:cNvPr id="13" name="TextBox 12"/>
          <p:cNvSpPr txBox="1"/>
          <p:nvPr/>
        </p:nvSpPr>
        <p:spPr>
          <a:xfrm>
            <a:off x="6995826" y="2817783"/>
            <a:ext cx="652542" cy="400110"/>
          </a:xfrm>
          <a:prstGeom prst="rect">
            <a:avLst/>
          </a:prstGeom>
          <a:noFill/>
        </p:spPr>
        <p:txBody>
          <a:bodyPr wrap="none" rtlCol="0">
            <a:spAutoFit/>
          </a:bodyPr>
          <a:lstStyle/>
          <a:p>
            <a:pPr>
              <a:spcBef>
                <a:spcPts val="880"/>
              </a:spcBef>
              <a:buClr>
                <a:schemeClr val="accent1"/>
              </a:buClr>
            </a:pPr>
            <a:r>
              <a:rPr lang="en-US" sz="2000" dirty="0" smtClean="0"/>
              <a:t>2013</a:t>
            </a:r>
          </a:p>
        </p:txBody>
      </p:sp>
      <p:graphicFrame>
        <p:nvGraphicFramePr>
          <p:cNvPr id="14" name="Diagram 13"/>
          <p:cNvGraphicFramePr/>
          <p:nvPr>
            <p:extLst>
              <p:ext uri="{D42A27DB-BD31-4B8C-83A1-F6EECF244321}">
                <p14:modId xmlns:p14="http://schemas.microsoft.com/office/powerpoint/2010/main" val="501089121"/>
              </p:ext>
            </p:extLst>
          </p:nvPr>
        </p:nvGraphicFramePr>
        <p:xfrm>
          <a:off x="656872" y="4679856"/>
          <a:ext cx="8121368" cy="10591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5" name="TextBox 14"/>
          <p:cNvSpPr txBox="1"/>
          <p:nvPr/>
        </p:nvSpPr>
        <p:spPr>
          <a:xfrm>
            <a:off x="1022135" y="4323683"/>
            <a:ext cx="652542" cy="400110"/>
          </a:xfrm>
          <a:prstGeom prst="rect">
            <a:avLst/>
          </a:prstGeom>
          <a:noFill/>
        </p:spPr>
        <p:txBody>
          <a:bodyPr wrap="none" rtlCol="0">
            <a:spAutoFit/>
          </a:bodyPr>
          <a:lstStyle/>
          <a:p>
            <a:pPr>
              <a:spcBef>
                <a:spcPts val="880"/>
              </a:spcBef>
              <a:buClr>
                <a:schemeClr val="accent1"/>
              </a:buClr>
            </a:pPr>
            <a:r>
              <a:rPr lang="en-US" sz="2000" dirty="0" smtClean="0"/>
              <a:t>2013</a:t>
            </a:r>
          </a:p>
        </p:txBody>
      </p:sp>
      <p:sp>
        <p:nvSpPr>
          <p:cNvPr id="16" name="TextBox 15"/>
          <p:cNvSpPr txBox="1"/>
          <p:nvPr/>
        </p:nvSpPr>
        <p:spPr>
          <a:xfrm>
            <a:off x="6995826" y="4290106"/>
            <a:ext cx="652542" cy="400110"/>
          </a:xfrm>
          <a:prstGeom prst="rect">
            <a:avLst/>
          </a:prstGeom>
          <a:noFill/>
        </p:spPr>
        <p:txBody>
          <a:bodyPr wrap="none" rtlCol="0">
            <a:spAutoFit/>
          </a:bodyPr>
          <a:lstStyle/>
          <a:p>
            <a:pPr>
              <a:spcBef>
                <a:spcPts val="880"/>
              </a:spcBef>
              <a:buClr>
                <a:schemeClr val="accent1"/>
              </a:buClr>
            </a:pPr>
            <a:r>
              <a:rPr lang="en-US" sz="2000" dirty="0" smtClean="0"/>
              <a:t>2014</a:t>
            </a:r>
          </a:p>
        </p:txBody>
      </p:sp>
      <p:sp>
        <p:nvSpPr>
          <p:cNvPr id="5" name="Date Placeholder 4"/>
          <p:cNvSpPr>
            <a:spLocks noGrp="1"/>
          </p:cNvSpPr>
          <p:nvPr>
            <p:ph type="dt" sz="half" idx="10"/>
          </p:nvPr>
        </p:nvSpPr>
        <p:spPr/>
        <p:txBody>
          <a:bodyPr/>
          <a:lstStyle/>
          <a:p>
            <a:fld id="{71DE88E4-E009-A24A-9CDA-9CDCB9B7ABC7}" type="datetime1">
              <a:rPr lang="en-US" smtClean="0"/>
              <a:t>5/31/15</a:t>
            </a:fld>
            <a:endParaRPr lang="en-US"/>
          </a:p>
        </p:txBody>
      </p:sp>
      <p:sp>
        <p:nvSpPr>
          <p:cNvPr id="6" name="Footer Placeholder 5"/>
          <p:cNvSpPr>
            <a:spLocks noGrp="1"/>
          </p:cNvSpPr>
          <p:nvPr>
            <p:ph type="ftr" sz="quarter" idx="11"/>
          </p:nvPr>
        </p:nvSpPr>
        <p:spPr/>
        <p:txBody>
          <a:bodyPr/>
          <a:lstStyle/>
          <a:p>
            <a:r>
              <a:rPr lang="en-US" smtClean="0"/>
              <a:t>WRNP 2015</a:t>
            </a:r>
            <a:endParaRPr lang="en-US" dirty="0"/>
          </a:p>
        </p:txBody>
      </p:sp>
      <p:sp>
        <p:nvSpPr>
          <p:cNvPr id="7" name="Slide Number Placeholder 6"/>
          <p:cNvSpPr>
            <a:spLocks noGrp="1"/>
          </p:cNvSpPr>
          <p:nvPr>
            <p:ph type="sldNum" sz="quarter" idx="12"/>
          </p:nvPr>
        </p:nvSpPr>
        <p:spPr/>
        <p:txBody>
          <a:bodyPr/>
          <a:lstStyle/>
          <a:p>
            <a:fld id="{487710A0-C33E-CC45-8305-B897475A1CD7}" type="slidenum">
              <a:rPr lang="en-US" smtClean="0"/>
              <a:pPr/>
              <a:t>32</a:t>
            </a:fld>
            <a:endParaRPr lang="en-US"/>
          </a:p>
        </p:txBody>
      </p:sp>
    </p:spTree>
    <p:extLst>
      <p:ext uri="{BB962C8B-B14F-4D97-AF65-F5344CB8AC3E}">
        <p14:creationId xmlns:p14="http://schemas.microsoft.com/office/powerpoint/2010/main" val="1276000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ESnet Operating System</a:t>
            </a:r>
            <a:endParaRPr lang="en-US" dirty="0"/>
          </a:p>
        </p:txBody>
      </p:sp>
      <p:sp>
        <p:nvSpPr>
          <p:cNvPr id="3" name="Content Placeholder 2"/>
          <p:cNvSpPr>
            <a:spLocks noGrp="1"/>
          </p:cNvSpPr>
          <p:nvPr>
            <p:ph idx="1"/>
          </p:nvPr>
        </p:nvSpPr>
        <p:spPr/>
        <p:txBody>
          <a:bodyPr/>
          <a:lstStyle/>
          <a:p>
            <a:r>
              <a:rPr lang="en-US" dirty="0" smtClean="0"/>
              <a:t>Software platform with capabilities to run multiple science applications</a:t>
            </a:r>
          </a:p>
          <a:p>
            <a:endParaRPr lang="en-US" dirty="0" smtClean="0"/>
          </a:p>
          <a:p>
            <a:r>
              <a:rPr lang="en-US" dirty="0" smtClean="0"/>
              <a:t>Integrating the capabilities from above point-demonstrations, into a working platform running </a:t>
            </a:r>
            <a:r>
              <a:rPr lang="en-US" dirty="0" smtClean="0"/>
              <a:t>on </a:t>
            </a:r>
            <a:r>
              <a:rPr lang="en-US" dirty="0" smtClean="0"/>
              <a:t>flexible hardware infrastructure</a:t>
            </a:r>
          </a:p>
          <a:p>
            <a:endParaRPr lang="en-US" dirty="0" smtClean="0"/>
          </a:p>
          <a:p>
            <a:r>
              <a:rPr lang="en-US" dirty="0"/>
              <a:t>C</a:t>
            </a:r>
            <a:r>
              <a:rPr lang="en-US" dirty="0" smtClean="0"/>
              <a:t>oncept still under development, </a:t>
            </a:r>
            <a:r>
              <a:rPr lang="en-US" dirty="0" smtClean="0"/>
              <a:t>presentations and paper by </a:t>
            </a:r>
            <a:r>
              <a:rPr lang="en-US" dirty="0" smtClean="0"/>
              <a:t>the end of the year</a:t>
            </a:r>
          </a:p>
        </p:txBody>
      </p:sp>
      <p:sp>
        <p:nvSpPr>
          <p:cNvPr id="4" name="Date Placeholder 3"/>
          <p:cNvSpPr>
            <a:spLocks noGrp="1"/>
          </p:cNvSpPr>
          <p:nvPr>
            <p:ph type="dt" sz="half" idx="10"/>
          </p:nvPr>
        </p:nvSpPr>
        <p:spPr/>
        <p:txBody>
          <a:bodyPr/>
          <a:lstStyle/>
          <a:p>
            <a:fld id="{3C9BB3B7-3CB3-4049-854C-244449631F4C}"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33</a:t>
            </a:fld>
            <a:endParaRPr lang="en-US"/>
          </a:p>
        </p:txBody>
      </p:sp>
      <p:pic>
        <p:nvPicPr>
          <p:cNvPr id="9" name="Content Placeholder 10" descr="iridium-9555_B8V6346.jpg"/>
          <p:cNvPicPr>
            <a:picLocks noChangeAspect="1"/>
          </p:cNvPicPr>
          <p:nvPr/>
        </p:nvPicPr>
        <p:blipFill rotWithShape="1">
          <a:blip r:embed="rId2" cstate="screen">
            <a:extLst>
              <a:ext uri="{28A0092B-C50C-407E-A947-70E740481C1C}">
                <a14:useLocalDpi xmlns:a14="http://schemas.microsoft.com/office/drawing/2010/main"/>
              </a:ext>
            </a:extLst>
          </a:blip>
          <a:srcRect l="-5104" r="-3336"/>
          <a:stretch/>
        </p:blipFill>
        <p:spPr>
          <a:xfrm>
            <a:off x="1576480" y="4449541"/>
            <a:ext cx="1662107" cy="1095034"/>
          </a:xfrm>
          <a:prstGeom prst="rect">
            <a:avLst/>
          </a:prstGeom>
        </p:spPr>
      </p:pic>
      <p:pic>
        <p:nvPicPr>
          <p:cNvPr id="10" name="Content Placeholder 13" descr="iphone_6_curved1-800x884.jpg"/>
          <p:cNvPicPr>
            <a:picLocks noChangeAspect="1"/>
          </p:cNvPicPr>
          <p:nvPr/>
        </p:nvPicPr>
        <p:blipFill rotWithShape="1">
          <a:blip r:embed="rId3" cstate="screen">
            <a:extLst>
              <a:ext uri="{28A0092B-C50C-407E-A947-70E740481C1C}">
                <a14:useLocalDpi xmlns:a14="http://schemas.microsoft.com/office/drawing/2010/main"/>
              </a:ext>
            </a:extLst>
          </a:blip>
          <a:srcRect t="-6690"/>
          <a:stretch/>
        </p:blipFill>
        <p:spPr>
          <a:xfrm>
            <a:off x="5476321" y="4294541"/>
            <a:ext cx="1233560" cy="1401337"/>
          </a:xfrm>
          <a:prstGeom prst="rect">
            <a:avLst/>
          </a:prstGeom>
        </p:spPr>
      </p:pic>
      <p:sp>
        <p:nvSpPr>
          <p:cNvPr id="11" name="TextBox 10"/>
          <p:cNvSpPr txBox="1"/>
          <p:nvPr/>
        </p:nvSpPr>
        <p:spPr>
          <a:xfrm>
            <a:off x="1585388" y="5683135"/>
            <a:ext cx="1279216"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Single App</a:t>
            </a:r>
          </a:p>
        </p:txBody>
      </p:sp>
      <p:sp>
        <p:nvSpPr>
          <p:cNvPr id="12" name="Right Arrow 11"/>
          <p:cNvSpPr/>
          <p:nvPr/>
        </p:nvSpPr>
        <p:spPr>
          <a:xfrm>
            <a:off x="3238587" y="5683135"/>
            <a:ext cx="1698352" cy="400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476321" y="5683135"/>
            <a:ext cx="1637888" cy="400110"/>
          </a:xfrm>
          <a:prstGeom prst="rect">
            <a:avLst/>
          </a:prstGeom>
          <a:noFill/>
        </p:spPr>
        <p:txBody>
          <a:bodyPr wrap="none" rtlCol="0">
            <a:spAutoFit/>
          </a:bodyPr>
          <a:lstStyle/>
          <a:p>
            <a:pPr marL="228600" indent="-228600">
              <a:spcBef>
                <a:spcPts val="880"/>
              </a:spcBef>
              <a:buClr>
                <a:srgbClr val="2DB2CF"/>
              </a:buClr>
            </a:pPr>
            <a:r>
              <a:rPr lang="en-US" sz="2000" dirty="0" smtClean="0">
                <a:solidFill>
                  <a:srgbClr val="58585B"/>
                </a:solidFill>
              </a:rPr>
              <a:t>Multiple Apps</a:t>
            </a:r>
          </a:p>
        </p:txBody>
      </p:sp>
    </p:spTree>
    <p:extLst>
      <p:ext uri="{BB962C8B-B14F-4D97-AF65-F5344CB8AC3E}">
        <p14:creationId xmlns:p14="http://schemas.microsoft.com/office/powerpoint/2010/main" val="14504642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dissolve">
                                      <p:cBhvr>
                                        <p:cTn id="16" dur="500"/>
                                        <p:tgtEl>
                                          <p:spTgt spid="13"/>
                                        </p:tgtEl>
                                      </p:cBhvr>
                                    </p:animEffect>
                                  </p:childTnLst>
                                </p:cTn>
                              </p:par>
                              <p:par>
                                <p:cTn id="17" presetID="9"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i="1" dirty="0">
                <a:solidFill>
                  <a:srgbClr val="800000"/>
                </a:solidFill>
              </a:rPr>
              <a:t>flexible</a:t>
            </a:r>
            <a:r>
              <a:rPr lang="en-US" dirty="0" smtClean="0"/>
              <a:t>, </a:t>
            </a:r>
            <a:r>
              <a:rPr lang="en-US" i="1" dirty="0" smtClean="0">
                <a:solidFill>
                  <a:srgbClr val="800000"/>
                </a:solidFill>
              </a:rPr>
              <a:t>programmable</a:t>
            </a:r>
            <a:r>
              <a:rPr lang="en-US" i="1" dirty="0" smtClean="0">
                <a:solidFill>
                  <a:srgbClr val="FF6600"/>
                </a:solidFill>
              </a:rPr>
              <a:t>, content</a:t>
            </a:r>
            <a:r>
              <a:rPr lang="en-US" dirty="0" smtClean="0">
                <a:solidFill>
                  <a:srgbClr val="FF6600"/>
                </a:solidFill>
              </a:rPr>
              <a:t> </a:t>
            </a:r>
            <a:r>
              <a:rPr lang="en-US" dirty="0" smtClean="0"/>
              <a:t>platform</a:t>
            </a:r>
            <a:endParaRPr lang="en-US" dirty="0"/>
          </a:p>
        </p:txBody>
      </p:sp>
      <p:sp>
        <p:nvSpPr>
          <p:cNvPr id="3" name="Content Placeholder 2"/>
          <p:cNvSpPr>
            <a:spLocks noGrp="1"/>
          </p:cNvSpPr>
          <p:nvPr>
            <p:ph idx="1"/>
          </p:nvPr>
        </p:nvSpPr>
        <p:spPr/>
        <p:txBody>
          <a:bodyPr/>
          <a:lstStyle/>
          <a:p>
            <a:r>
              <a:rPr lang="en-US" dirty="0" smtClean="0"/>
              <a:t>a </a:t>
            </a:r>
            <a:r>
              <a:rPr lang="en-US" i="1" dirty="0" smtClean="0">
                <a:solidFill>
                  <a:srgbClr val="FF6600"/>
                </a:solidFill>
              </a:rPr>
              <a:t>flexible</a:t>
            </a:r>
            <a:r>
              <a:rPr lang="en-US" dirty="0" smtClean="0"/>
              <a:t> hardware platform to support existing ESnet services and new abstractions</a:t>
            </a:r>
          </a:p>
          <a:p>
            <a:endParaRPr lang="en-US" dirty="0" smtClean="0"/>
          </a:p>
          <a:p>
            <a:r>
              <a:rPr lang="en-US" dirty="0"/>
              <a:t>an </a:t>
            </a:r>
            <a:r>
              <a:rPr lang="en-US" i="1" dirty="0">
                <a:solidFill>
                  <a:srgbClr val="FF6600"/>
                </a:solidFill>
              </a:rPr>
              <a:t>environment</a:t>
            </a:r>
            <a:r>
              <a:rPr lang="en-US" dirty="0"/>
              <a:t> to support ‘the right’ abstractions for science </a:t>
            </a:r>
            <a:r>
              <a:rPr lang="en-US" dirty="0" smtClean="0"/>
              <a:t>applications</a:t>
            </a:r>
          </a:p>
          <a:p>
            <a:endParaRPr lang="en-US" dirty="0"/>
          </a:p>
          <a:p>
            <a:r>
              <a:rPr lang="en-US" dirty="0"/>
              <a:t>a </a:t>
            </a:r>
            <a:r>
              <a:rPr lang="en-US" i="1" dirty="0">
                <a:solidFill>
                  <a:srgbClr val="FF6600"/>
                </a:solidFill>
              </a:rPr>
              <a:t>content</a:t>
            </a:r>
            <a:r>
              <a:rPr lang="en-US" dirty="0">
                <a:solidFill>
                  <a:srgbClr val="FF6600"/>
                </a:solidFill>
              </a:rPr>
              <a:t> </a:t>
            </a:r>
            <a:r>
              <a:rPr lang="en-US" dirty="0"/>
              <a:t>platform to abstract the placement and retrieval of content</a:t>
            </a:r>
          </a:p>
          <a:p>
            <a:pPr marL="0" indent="0">
              <a:buNone/>
            </a:pPr>
            <a:endParaRPr lang="en-US" dirty="0"/>
          </a:p>
          <a:p>
            <a:endParaRPr lang="en-US" dirty="0"/>
          </a:p>
          <a:p>
            <a:endParaRPr lang="en-US" dirty="0"/>
          </a:p>
          <a:p>
            <a:endParaRPr lang="en-US" dirty="0"/>
          </a:p>
        </p:txBody>
      </p:sp>
      <p:sp>
        <p:nvSpPr>
          <p:cNvPr id="4" name="Date Placeholder 3"/>
          <p:cNvSpPr>
            <a:spLocks noGrp="1"/>
          </p:cNvSpPr>
          <p:nvPr>
            <p:ph type="dt" sz="half" idx="10"/>
          </p:nvPr>
        </p:nvSpPr>
        <p:spPr/>
        <p:txBody>
          <a:bodyPr/>
          <a:lstStyle/>
          <a:p>
            <a:fld id="{0FA0E37A-0779-324B-A7FF-34369DFA7EEA}"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34</a:t>
            </a:fld>
            <a:endParaRPr lang="en-US"/>
          </a:p>
        </p:txBody>
      </p:sp>
    </p:spTree>
    <p:extLst>
      <p:ext uri="{BB962C8B-B14F-4D97-AF65-F5344CB8AC3E}">
        <p14:creationId xmlns:p14="http://schemas.microsoft.com/office/powerpoint/2010/main" val="13585235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movingtoward.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489554"/>
            <a:ext cx="9144000" cy="4066807"/>
          </a:xfrm>
          <a:prstGeom prst="rect">
            <a:avLst/>
          </a:prstGeom>
        </p:spPr>
      </p:pic>
      <p:sp>
        <p:nvSpPr>
          <p:cNvPr id="4" name="TextBox 3"/>
          <p:cNvSpPr txBox="1"/>
          <p:nvPr/>
        </p:nvSpPr>
        <p:spPr>
          <a:xfrm>
            <a:off x="266702" y="356904"/>
            <a:ext cx="8686798" cy="584776"/>
          </a:xfrm>
          <a:prstGeom prst="rect">
            <a:avLst/>
          </a:prstGeom>
          <a:noFill/>
        </p:spPr>
        <p:txBody>
          <a:bodyPr wrap="square" rtlCol="0">
            <a:spAutoFit/>
          </a:bodyPr>
          <a:lstStyle/>
          <a:p>
            <a:pPr>
              <a:spcBef>
                <a:spcPts val="880"/>
              </a:spcBef>
              <a:buClr>
                <a:srgbClr val="2DB2CF"/>
              </a:buClr>
            </a:pPr>
            <a:r>
              <a:rPr lang="en-US" sz="3200" b="1" dirty="0" smtClean="0">
                <a:solidFill>
                  <a:srgbClr val="58585B"/>
                </a:solidFill>
                <a:latin typeface="Calibri"/>
              </a:rPr>
              <a:t>Named-Data Networking (NDN)</a:t>
            </a:r>
          </a:p>
        </p:txBody>
      </p:sp>
      <p:sp>
        <p:nvSpPr>
          <p:cNvPr id="3" name="Rectangle 2"/>
          <p:cNvSpPr/>
          <p:nvPr/>
        </p:nvSpPr>
        <p:spPr>
          <a:xfrm>
            <a:off x="266701" y="5718675"/>
            <a:ext cx="7499491" cy="923330"/>
          </a:xfrm>
          <a:prstGeom prst="rect">
            <a:avLst/>
          </a:prstGeom>
        </p:spPr>
        <p:txBody>
          <a:bodyPr wrap="square">
            <a:spAutoFit/>
          </a:bodyPr>
          <a:lstStyle/>
          <a:p>
            <a:pPr marL="285750" indent="-285750">
              <a:buFont typeface="Arial"/>
              <a:buChar char="•"/>
            </a:pPr>
            <a:r>
              <a:rPr lang="en-US" dirty="0"/>
              <a:t>The new idea: </a:t>
            </a:r>
            <a:r>
              <a:rPr lang="en-US" b="1" dirty="0">
                <a:solidFill>
                  <a:srgbClr val="FF6600"/>
                </a:solidFill>
              </a:rPr>
              <a:t>Name the data, not the hosts!</a:t>
            </a:r>
          </a:p>
          <a:p>
            <a:pPr marL="285750" indent="-285750">
              <a:buFont typeface="Arial"/>
              <a:buChar char="•"/>
            </a:pPr>
            <a:r>
              <a:rPr lang="en-US" dirty="0"/>
              <a:t>..so you can ask the network directly for the data</a:t>
            </a:r>
            <a:r>
              <a:rPr lang="en-US" dirty="0" smtClean="0"/>
              <a:t>!</a:t>
            </a:r>
          </a:p>
          <a:p>
            <a:pPr marL="285750" indent="-285750">
              <a:buFont typeface="Arial"/>
              <a:buChar char="•"/>
            </a:pPr>
            <a:r>
              <a:rPr lang="en-US" dirty="0" smtClean="0"/>
              <a:t>New abstractions for science applications looking for data</a:t>
            </a:r>
          </a:p>
        </p:txBody>
      </p:sp>
      <p:sp>
        <p:nvSpPr>
          <p:cNvPr id="6" name="Right Arrow 5"/>
          <p:cNvSpPr/>
          <p:nvPr/>
        </p:nvSpPr>
        <p:spPr>
          <a:xfrm>
            <a:off x="3256266" y="3256024"/>
            <a:ext cx="1693258" cy="586084"/>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6657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NDN for Climate </a:t>
            </a:r>
            <a:r>
              <a:rPr lang="en-US" dirty="0" err="1" smtClean="0"/>
              <a:t>Testbed</a:t>
            </a:r>
            <a:r>
              <a:rPr lang="en-US" dirty="0" smtClean="0"/>
              <a:t> with Colorado State University</a:t>
            </a:r>
            <a:endParaRPr lang="en-US" dirty="0"/>
          </a:p>
        </p:txBody>
      </p:sp>
      <p:pic>
        <p:nvPicPr>
          <p:cNvPr id="6" name="Content Placeholder 5" descr="atmos-testbed-2.png"/>
          <p:cNvPicPr>
            <a:picLocks noGrp="1" noChangeAspect="1"/>
          </p:cNvPicPr>
          <p:nvPr>
            <p:ph sz="quarter" idx="1"/>
          </p:nvPr>
        </p:nvPicPr>
        <p:blipFill>
          <a:blip r:embed="rId2"/>
          <a:stretch>
            <a:fillRect/>
          </a:stretch>
        </p:blipFill>
        <p:spPr>
          <a:xfrm>
            <a:off x="211955" y="1523076"/>
            <a:ext cx="8772588" cy="4709494"/>
          </a:xfrm>
        </p:spPr>
      </p:pic>
      <p:sp>
        <p:nvSpPr>
          <p:cNvPr id="2" name="Slide Number Placeholder 1"/>
          <p:cNvSpPr>
            <a:spLocks noGrp="1"/>
          </p:cNvSpPr>
          <p:nvPr>
            <p:ph type="sldNum" sz="quarter" idx="10"/>
          </p:nvPr>
        </p:nvSpPr>
        <p:spPr/>
        <p:txBody>
          <a:bodyPr/>
          <a:lstStyle/>
          <a:p>
            <a:fld id="{41974390-3076-47CE-8F5C-19CA77908760}" type="slidenum">
              <a:rPr lang="en-US" altLang="zh-CN" smtClean="0"/>
              <a:pPr/>
              <a:t>36</a:t>
            </a:fld>
            <a:endParaRPr lang="en-US" altLang="zh-CN"/>
          </a:p>
        </p:txBody>
      </p:sp>
      <p:pic>
        <p:nvPicPr>
          <p:cNvPr id="8" name="Picture 7" descr="nsf_logo.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52665" y="4291181"/>
            <a:ext cx="910335" cy="914399"/>
          </a:xfrm>
          <a:prstGeom prst="rect">
            <a:avLst/>
          </a:prstGeom>
        </p:spPr>
      </p:pic>
      <p:pic>
        <p:nvPicPr>
          <p:cNvPr id="9" name="Picture 8" descr="esnet_logo.png"/>
          <p:cNvPicPr>
            <a:picLocks noChangeAspect="1"/>
          </p:cNvPicPr>
          <p:nvPr/>
        </p:nvPicPr>
        <p:blipFill>
          <a:blip r:embed="rId4"/>
          <a:stretch>
            <a:fillRect/>
          </a:stretch>
        </p:blipFill>
        <p:spPr>
          <a:xfrm>
            <a:off x="6810239" y="5278702"/>
            <a:ext cx="2264334" cy="664205"/>
          </a:xfrm>
          <a:prstGeom prst="rect">
            <a:avLst/>
          </a:prstGeom>
        </p:spPr>
      </p:pic>
    </p:spTree>
    <p:extLst>
      <p:ext uri="{BB962C8B-B14F-4D97-AF65-F5344CB8AC3E}">
        <p14:creationId xmlns:p14="http://schemas.microsoft.com/office/powerpoint/2010/main" val="147710508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i="1" dirty="0" smtClean="0">
                <a:solidFill>
                  <a:srgbClr val="FF6600"/>
                </a:solidFill>
              </a:rPr>
              <a:t>converged</a:t>
            </a:r>
            <a:r>
              <a:rPr lang="en-US" dirty="0" smtClean="0"/>
              <a:t>, </a:t>
            </a:r>
            <a:r>
              <a:rPr lang="en-US" i="1" dirty="0" smtClean="0">
                <a:solidFill>
                  <a:srgbClr val="800000"/>
                </a:solidFill>
              </a:rPr>
              <a:t>flexible, p</a:t>
            </a:r>
            <a:r>
              <a:rPr lang="en-US" i="1" dirty="0" smtClean="0">
                <a:solidFill>
                  <a:srgbClr val="800000"/>
                </a:solidFill>
              </a:rPr>
              <a:t>rogrammable</a:t>
            </a:r>
            <a:r>
              <a:rPr lang="en-US" i="1" dirty="0" smtClean="0">
                <a:solidFill>
                  <a:srgbClr val="800000"/>
                </a:solidFill>
              </a:rPr>
              <a:t>, content</a:t>
            </a:r>
            <a:r>
              <a:rPr lang="en-US" dirty="0" smtClean="0">
                <a:solidFill>
                  <a:srgbClr val="800000"/>
                </a:solidFill>
              </a:rPr>
              <a:t> </a:t>
            </a:r>
            <a:r>
              <a:rPr lang="en-US" dirty="0" smtClean="0"/>
              <a:t>platform</a:t>
            </a:r>
            <a:endParaRPr lang="en-US" dirty="0"/>
          </a:p>
        </p:txBody>
      </p:sp>
      <p:sp>
        <p:nvSpPr>
          <p:cNvPr id="3" name="Content Placeholder 2"/>
          <p:cNvSpPr>
            <a:spLocks noGrp="1"/>
          </p:cNvSpPr>
          <p:nvPr>
            <p:ph idx="1"/>
          </p:nvPr>
        </p:nvSpPr>
        <p:spPr/>
        <p:txBody>
          <a:bodyPr/>
          <a:lstStyle/>
          <a:p>
            <a:r>
              <a:rPr lang="en-US" dirty="0" smtClean="0"/>
              <a:t>a </a:t>
            </a:r>
            <a:r>
              <a:rPr lang="en-US" i="1" dirty="0" smtClean="0">
                <a:solidFill>
                  <a:srgbClr val="FF6600"/>
                </a:solidFill>
              </a:rPr>
              <a:t>flexible</a:t>
            </a:r>
            <a:r>
              <a:rPr lang="en-US" dirty="0" smtClean="0"/>
              <a:t> hardware platform to support existing ESnet services and new abstractions</a:t>
            </a:r>
          </a:p>
          <a:p>
            <a:endParaRPr lang="en-US" dirty="0" smtClean="0"/>
          </a:p>
          <a:p>
            <a:r>
              <a:rPr lang="en-US" dirty="0"/>
              <a:t>an </a:t>
            </a:r>
            <a:r>
              <a:rPr lang="en-US" i="1" dirty="0">
                <a:solidFill>
                  <a:srgbClr val="FF6600"/>
                </a:solidFill>
              </a:rPr>
              <a:t>environment</a:t>
            </a:r>
            <a:r>
              <a:rPr lang="en-US" dirty="0"/>
              <a:t> to support ‘the right’ abstractions for science </a:t>
            </a:r>
            <a:r>
              <a:rPr lang="en-US" dirty="0" smtClean="0"/>
              <a:t>applications</a:t>
            </a:r>
          </a:p>
          <a:p>
            <a:endParaRPr lang="en-US" dirty="0"/>
          </a:p>
          <a:p>
            <a:r>
              <a:rPr lang="en-US" dirty="0"/>
              <a:t>a </a:t>
            </a:r>
            <a:r>
              <a:rPr lang="en-US" i="1" dirty="0">
                <a:solidFill>
                  <a:srgbClr val="FF6600"/>
                </a:solidFill>
              </a:rPr>
              <a:t>content</a:t>
            </a:r>
            <a:r>
              <a:rPr lang="en-US" dirty="0">
                <a:solidFill>
                  <a:srgbClr val="FF6600"/>
                </a:solidFill>
              </a:rPr>
              <a:t> </a:t>
            </a:r>
            <a:r>
              <a:rPr lang="en-US" dirty="0"/>
              <a:t>platform to abstract the placement and retrieval of </a:t>
            </a:r>
            <a:r>
              <a:rPr lang="en-US" dirty="0" smtClean="0"/>
              <a:t>content</a:t>
            </a:r>
          </a:p>
          <a:p>
            <a:endParaRPr lang="en-US" dirty="0"/>
          </a:p>
          <a:p>
            <a:r>
              <a:rPr lang="en-US" dirty="0"/>
              <a:t>a </a:t>
            </a:r>
            <a:r>
              <a:rPr lang="en-US" i="1" dirty="0">
                <a:solidFill>
                  <a:srgbClr val="FF6600"/>
                </a:solidFill>
              </a:rPr>
              <a:t>converged</a:t>
            </a:r>
            <a:r>
              <a:rPr lang="en-US" dirty="0"/>
              <a:t> platform to optimize the cost of the moving bits end-to-end</a:t>
            </a:r>
          </a:p>
          <a:p>
            <a:endParaRPr lang="en-US" dirty="0"/>
          </a:p>
          <a:p>
            <a:endParaRPr lang="en-US" dirty="0"/>
          </a:p>
          <a:p>
            <a:endParaRPr lang="en-US" dirty="0"/>
          </a:p>
          <a:p>
            <a:endParaRPr lang="en-US" dirty="0"/>
          </a:p>
        </p:txBody>
      </p:sp>
      <p:sp>
        <p:nvSpPr>
          <p:cNvPr id="4" name="Date Placeholder 3"/>
          <p:cNvSpPr>
            <a:spLocks noGrp="1"/>
          </p:cNvSpPr>
          <p:nvPr>
            <p:ph type="dt" sz="half" idx="10"/>
          </p:nvPr>
        </p:nvSpPr>
        <p:spPr/>
        <p:txBody>
          <a:bodyPr/>
          <a:lstStyle/>
          <a:p>
            <a:fld id="{12EA2E8E-EA6A-ED46-AEC6-FC1C89F8FB55}"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37</a:t>
            </a:fld>
            <a:endParaRPr lang="en-US"/>
          </a:p>
        </p:txBody>
      </p:sp>
    </p:spTree>
    <p:extLst>
      <p:ext uri="{BB962C8B-B14F-4D97-AF65-F5344CB8AC3E}">
        <p14:creationId xmlns:p14="http://schemas.microsoft.com/office/powerpoint/2010/main" val="278776879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Packet-Optical </a:t>
            </a:r>
            <a:r>
              <a:rPr lang="en-US" dirty="0" smtClean="0"/>
              <a:t>convergence</a:t>
            </a:r>
            <a:endParaRPr lang="en-US" dirty="0"/>
          </a:p>
        </p:txBody>
      </p:sp>
      <p:sp>
        <p:nvSpPr>
          <p:cNvPr id="4" name="Date Placeholder 3"/>
          <p:cNvSpPr>
            <a:spLocks noGrp="1"/>
          </p:cNvSpPr>
          <p:nvPr>
            <p:ph type="dt" sz="half" idx="10"/>
          </p:nvPr>
        </p:nvSpPr>
        <p:spPr/>
        <p:txBody>
          <a:bodyPr/>
          <a:lstStyle/>
          <a:p>
            <a:fld id="{462C15AA-04CF-8940-9D75-6C85D3677603}"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38</a:t>
            </a:fld>
            <a:endParaRPr lang="en-US"/>
          </a:p>
        </p:txBody>
      </p:sp>
      <p:pic>
        <p:nvPicPr>
          <p:cNvPr id="8" name="Picture 7"/>
          <p:cNvPicPr>
            <a:picLocks noChangeAspect="1"/>
          </p:cNvPicPr>
          <p:nvPr/>
        </p:nvPicPr>
        <p:blipFill>
          <a:blip r:embed="rId2"/>
          <a:stretch>
            <a:fillRect/>
          </a:stretch>
        </p:blipFill>
        <p:spPr>
          <a:xfrm>
            <a:off x="1397000" y="1872703"/>
            <a:ext cx="6350000" cy="4076700"/>
          </a:xfrm>
          <a:prstGeom prst="rect">
            <a:avLst/>
          </a:prstGeom>
        </p:spPr>
      </p:pic>
      <p:sp>
        <p:nvSpPr>
          <p:cNvPr id="9" name="TextBox 8"/>
          <p:cNvSpPr txBox="1"/>
          <p:nvPr/>
        </p:nvSpPr>
        <p:spPr>
          <a:xfrm>
            <a:off x="3009936" y="6329466"/>
            <a:ext cx="2834931" cy="307777"/>
          </a:xfrm>
          <a:prstGeom prst="rect">
            <a:avLst/>
          </a:prstGeom>
          <a:noFill/>
        </p:spPr>
        <p:txBody>
          <a:bodyPr wrap="none" rtlCol="0">
            <a:spAutoFit/>
          </a:bodyPr>
          <a:lstStyle/>
          <a:p>
            <a:pPr marL="228600" indent="-228600">
              <a:spcBef>
                <a:spcPts val="880"/>
              </a:spcBef>
              <a:buClr>
                <a:srgbClr val="2DB2CF"/>
              </a:buClr>
            </a:pPr>
            <a:r>
              <a:rPr lang="en-US" sz="1400" dirty="0" smtClean="0">
                <a:solidFill>
                  <a:srgbClr val="58585B"/>
                </a:solidFill>
              </a:rPr>
              <a:t>From Chris Tracy’s OFC presentation</a:t>
            </a:r>
          </a:p>
        </p:txBody>
      </p:sp>
      <p:pic>
        <p:nvPicPr>
          <p:cNvPr id="10" name="Picture 9" descr="juniper_black.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63726" y="6199214"/>
            <a:ext cx="1111452" cy="303123"/>
          </a:xfrm>
          <a:prstGeom prst="rect">
            <a:avLst/>
          </a:prstGeom>
        </p:spPr>
      </p:pic>
    </p:spTree>
    <p:extLst>
      <p:ext uri="{BB962C8B-B14F-4D97-AF65-F5344CB8AC3E}">
        <p14:creationId xmlns:p14="http://schemas.microsoft.com/office/powerpoint/2010/main" val="192370281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Trial of ONT4 Router Interfaces</a:t>
            </a:r>
            <a:endParaRPr lang="en-US" dirty="0"/>
          </a:p>
        </p:txBody>
      </p:sp>
      <p:sp>
        <p:nvSpPr>
          <p:cNvPr id="3" name="Date Placeholder 2"/>
          <p:cNvSpPr>
            <a:spLocks noGrp="1"/>
          </p:cNvSpPr>
          <p:nvPr>
            <p:ph type="dt" sz="half" idx="10"/>
          </p:nvPr>
        </p:nvSpPr>
        <p:spPr/>
        <p:txBody>
          <a:bodyPr/>
          <a:lstStyle/>
          <a:p>
            <a:fld id="{A27D400D-98CA-B34F-87D5-B2A5CBE174AD}" type="datetime1">
              <a:rPr lang="en-US" smtClean="0"/>
              <a:t>5/31/15</a:t>
            </a:fld>
            <a:endParaRPr lang="en-US"/>
          </a:p>
        </p:txBody>
      </p:sp>
      <p:sp>
        <p:nvSpPr>
          <p:cNvPr id="4" name="Footer Placeholder 3"/>
          <p:cNvSpPr>
            <a:spLocks noGrp="1"/>
          </p:cNvSpPr>
          <p:nvPr>
            <p:ph type="ftr" sz="quarter" idx="11"/>
          </p:nvPr>
        </p:nvSpPr>
        <p:spPr/>
        <p:txBody>
          <a:bodyPr/>
          <a:lstStyle/>
          <a:p>
            <a:r>
              <a:rPr lang="en-US" smtClean="0"/>
              <a:t>WRNP 2015</a:t>
            </a:r>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39</a:t>
            </a:fld>
            <a:endParaRPr lang="en-US"/>
          </a:p>
        </p:txBody>
      </p:sp>
      <p:grpSp>
        <p:nvGrpSpPr>
          <p:cNvPr id="6" name="Group 5"/>
          <p:cNvGrpSpPr/>
          <p:nvPr/>
        </p:nvGrpSpPr>
        <p:grpSpPr>
          <a:xfrm>
            <a:off x="607011" y="1727095"/>
            <a:ext cx="5213909" cy="4453137"/>
            <a:chOff x="533400" y="1066799"/>
            <a:chExt cx="5943600" cy="5095071"/>
          </a:xfrm>
        </p:grpSpPr>
        <p:pic>
          <p:nvPicPr>
            <p:cNvPr id="7" name="Picture 2" descr="C:\Users\tmueller\Documents\01 Customers and Projects\ESnet\bayexpress_fiber_map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3400" y="1066799"/>
              <a:ext cx="5943600" cy="5095071"/>
            </a:xfrm>
            <a:prstGeom prst="rect">
              <a:avLst/>
            </a:prstGeom>
            <a:noFill/>
          </p:spPr>
        </p:pic>
        <p:pic>
          <p:nvPicPr>
            <p:cNvPr id="8"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5800" y="1295400"/>
              <a:ext cx="914400" cy="265142"/>
            </a:xfrm>
            <a:prstGeom prst="rect">
              <a:avLst/>
            </a:prstGeom>
            <a:noFill/>
            <a:ln w="9525">
              <a:noFill/>
              <a:miter lim="800000"/>
              <a:headEnd/>
              <a:tailEnd/>
            </a:ln>
          </p:spPr>
        </p:pic>
      </p:grpSp>
      <p:pic>
        <p:nvPicPr>
          <p:cNvPr id="9" name="Picture 8" descr="juniper_black.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01024" y="6180232"/>
            <a:ext cx="1111452" cy="303123"/>
          </a:xfrm>
          <a:prstGeom prst="rect">
            <a:avLst/>
          </a:prstGeom>
        </p:spPr>
      </p:pic>
    </p:spTree>
    <p:extLst>
      <p:ext uri="{BB962C8B-B14F-4D97-AF65-F5344CB8AC3E}">
        <p14:creationId xmlns:p14="http://schemas.microsoft.com/office/powerpoint/2010/main" val="35862046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4Greg.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384300"/>
            <a:ext cx="9144000" cy="3474720"/>
          </a:xfrm>
          <a:prstGeom prst="rect">
            <a:avLst/>
          </a:prstGeom>
        </p:spPr>
      </p:pic>
      <p:sp>
        <p:nvSpPr>
          <p:cNvPr id="2" name="TextBox 1"/>
          <p:cNvSpPr txBox="1"/>
          <p:nvPr/>
        </p:nvSpPr>
        <p:spPr>
          <a:xfrm>
            <a:off x="266702" y="192553"/>
            <a:ext cx="8686798" cy="1077218"/>
          </a:xfrm>
          <a:prstGeom prst="rect">
            <a:avLst/>
          </a:prstGeom>
          <a:noFill/>
        </p:spPr>
        <p:txBody>
          <a:bodyPr wrap="square" rtlCol="0">
            <a:spAutoFit/>
          </a:bodyPr>
          <a:lstStyle/>
          <a:p>
            <a:pPr>
              <a:spcBef>
                <a:spcPts val="880"/>
              </a:spcBef>
              <a:buClr>
                <a:srgbClr val="2DB2CF"/>
              </a:buClr>
            </a:pPr>
            <a:r>
              <a:rPr lang="en-US" sz="3200" b="1" dirty="0" smtClean="0">
                <a:solidFill>
                  <a:srgbClr val="58585B"/>
                </a:solidFill>
                <a:latin typeface="+mj-lt"/>
              </a:rPr>
              <a:t>It’s a DOE user facility designed to overcome the constraints of geography. </a:t>
            </a:r>
          </a:p>
        </p:txBody>
      </p:sp>
      <p:sp>
        <p:nvSpPr>
          <p:cNvPr id="6" name="TextBox 5"/>
          <p:cNvSpPr txBox="1"/>
          <p:nvPr/>
        </p:nvSpPr>
        <p:spPr>
          <a:xfrm>
            <a:off x="846667" y="5132853"/>
            <a:ext cx="7827433" cy="1384995"/>
          </a:xfrm>
          <a:prstGeom prst="rect">
            <a:avLst/>
          </a:prstGeom>
          <a:noFill/>
        </p:spPr>
        <p:txBody>
          <a:bodyPr wrap="square" rtlCol="0">
            <a:spAutoFit/>
          </a:bodyPr>
          <a:lstStyle/>
          <a:p>
            <a:pPr algn="r">
              <a:spcBef>
                <a:spcPts val="880"/>
              </a:spcBef>
              <a:buClr>
                <a:srgbClr val="2DB2CF"/>
              </a:buClr>
            </a:pPr>
            <a:r>
              <a:rPr lang="en-US" sz="2800" dirty="0" smtClean="0">
                <a:solidFill>
                  <a:srgbClr val="58585B"/>
                </a:solidFill>
              </a:rPr>
              <a:t>We do this by offering unique capabilities, and optimizing the facility for data acquisition, data placement, data sharing, data mobility.</a:t>
            </a:r>
          </a:p>
        </p:txBody>
      </p:sp>
    </p:spTree>
    <p:extLst>
      <p:ext uri="{BB962C8B-B14F-4D97-AF65-F5344CB8AC3E}">
        <p14:creationId xmlns:p14="http://schemas.microsoft.com/office/powerpoint/2010/main" val="740901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on live, 1400 km Bay Area Loop</a:t>
            </a:r>
            <a:endParaRPr lang="en-US" dirty="0"/>
          </a:p>
        </p:txBody>
      </p:sp>
      <p:sp>
        <p:nvSpPr>
          <p:cNvPr id="3" name="Date Placeholder 2"/>
          <p:cNvSpPr>
            <a:spLocks noGrp="1"/>
          </p:cNvSpPr>
          <p:nvPr>
            <p:ph type="dt" sz="half" idx="10"/>
          </p:nvPr>
        </p:nvSpPr>
        <p:spPr/>
        <p:txBody>
          <a:bodyPr/>
          <a:lstStyle/>
          <a:p>
            <a:fld id="{E8A1C590-3119-4B48-8FAE-058BA15CE2C4}" type="datetime1">
              <a:rPr lang="en-US" smtClean="0"/>
              <a:t>5/31/15</a:t>
            </a:fld>
            <a:endParaRPr lang="en-US"/>
          </a:p>
        </p:txBody>
      </p:sp>
      <p:sp>
        <p:nvSpPr>
          <p:cNvPr id="4" name="Footer Placeholder 3"/>
          <p:cNvSpPr>
            <a:spLocks noGrp="1"/>
          </p:cNvSpPr>
          <p:nvPr>
            <p:ph type="ftr" sz="quarter" idx="11"/>
          </p:nvPr>
        </p:nvSpPr>
        <p:spPr/>
        <p:txBody>
          <a:bodyPr/>
          <a:lstStyle/>
          <a:p>
            <a:r>
              <a:rPr lang="en-US" smtClean="0"/>
              <a:t>WRNP 2015</a:t>
            </a:r>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40</a:t>
            </a:fld>
            <a:endParaRPr lang="en-US"/>
          </a:p>
        </p:txBody>
      </p:sp>
      <p:grpSp>
        <p:nvGrpSpPr>
          <p:cNvPr id="6" name="Group 5"/>
          <p:cNvGrpSpPr/>
          <p:nvPr/>
        </p:nvGrpSpPr>
        <p:grpSpPr>
          <a:xfrm>
            <a:off x="0" y="1544842"/>
            <a:ext cx="8671147" cy="4438650"/>
            <a:chOff x="0" y="1143000"/>
            <a:chExt cx="8671147" cy="4438650"/>
          </a:xfrm>
        </p:grpSpPr>
        <p:grpSp>
          <p:nvGrpSpPr>
            <p:cNvPr id="7" name="Group 88"/>
            <p:cNvGrpSpPr/>
            <p:nvPr/>
          </p:nvGrpSpPr>
          <p:grpSpPr>
            <a:xfrm flipV="1">
              <a:off x="2094344" y="2286000"/>
              <a:ext cx="381000" cy="914400"/>
              <a:chOff x="3352800" y="2286000"/>
              <a:chExt cx="381000" cy="914400"/>
            </a:xfrm>
          </p:grpSpPr>
          <p:sp>
            <p:nvSpPr>
              <p:cNvPr id="152" name="Oval 151"/>
              <p:cNvSpPr/>
              <p:nvPr/>
            </p:nvSpPr>
            <p:spPr>
              <a:xfrm rot="16200000">
                <a:off x="35814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53" name="Group 87"/>
              <p:cNvGrpSpPr/>
              <p:nvPr/>
            </p:nvGrpSpPr>
            <p:grpSpPr>
              <a:xfrm>
                <a:off x="3505200" y="2286000"/>
                <a:ext cx="228600" cy="914400"/>
                <a:chOff x="3962400" y="2286000"/>
                <a:chExt cx="228600" cy="1143000"/>
              </a:xfrm>
            </p:grpSpPr>
            <p:cxnSp>
              <p:nvCxnSpPr>
                <p:cNvPr id="155" name="Straight Arrow Connector 154"/>
                <p:cNvCxnSpPr/>
                <p:nvPr/>
              </p:nvCxnSpPr>
              <p:spPr>
                <a:xfrm rot="16200000">
                  <a:off x="36195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16200000" flipH="1">
                  <a:off x="33909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54" name="Oval 153"/>
              <p:cNvSpPr/>
              <p:nvPr/>
            </p:nvSpPr>
            <p:spPr>
              <a:xfrm rot="16200000">
                <a:off x="33528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8" name="Group 89"/>
            <p:cNvGrpSpPr/>
            <p:nvPr/>
          </p:nvGrpSpPr>
          <p:grpSpPr>
            <a:xfrm flipV="1">
              <a:off x="2140527" y="3657600"/>
              <a:ext cx="381000" cy="914400"/>
              <a:chOff x="3352800" y="2286000"/>
              <a:chExt cx="381000" cy="914400"/>
            </a:xfrm>
          </p:grpSpPr>
          <p:sp>
            <p:nvSpPr>
              <p:cNvPr id="147" name="Oval 146"/>
              <p:cNvSpPr/>
              <p:nvPr/>
            </p:nvSpPr>
            <p:spPr>
              <a:xfrm rot="16200000">
                <a:off x="35814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48" name="Group 91"/>
              <p:cNvGrpSpPr/>
              <p:nvPr/>
            </p:nvGrpSpPr>
            <p:grpSpPr>
              <a:xfrm>
                <a:off x="3505200" y="2286000"/>
                <a:ext cx="228600" cy="914400"/>
                <a:chOff x="3962400" y="2286000"/>
                <a:chExt cx="228600" cy="1143000"/>
              </a:xfrm>
            </p:grpSpPr>
            <p:cxnSp>
              <p:nvCxnSpPr>
                <p:cNvPr id="150" name="Straight Arrow Connector 149"/>
                <p:cNvCxnSpPr/>
                <p:nvPr/>
              </p:nvCxnSpPr>
              <p:spPr>
                <a:xfrm rot="16200000">
                  <a:off x="36195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rot="16200000" flipH="1">
                  <a:off x="33909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9" name="Oval 148"/>
              <p:cNvSpPr/>
              <p:nvPr/>
            </p:nvSpPr>
            <p:spPr>
              <a:xfrm rot="16200000">
                <a:off x="33528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9" name="Group 2"/>
            <p:cNvGrpSpPr/>
            <p:nvPr/>
          </p:nvGrpSpPr>
          <p:grpSpPr>
            <a:xfrm>
              <a:off x="2071947" y="2895600"/>
              <a:ext cx="601980" cy="741158"/>
              <a:chOff x="8153400" y="2971800"/>
              <a:chExt cx="601980" cy="741158"/>
            </a:xfrm>
          </p:grpSpPr>
          <p:pic>
            <p:nvPicPr>
              <p:cNvPr id="145" name="Picture 144"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46" name="TextBox 145"/>
              <p:cNvSpPr txBox="1"/>
              <p:nvPr/>
            </p:nvSpPr>
            <p:spPr>
              <a:xfrm>
                <a:off x="8162161" y="2971800"/>
                <a:ext cx="538930" cy="261610"/>
              </a:xfrm>
              <a:prstGeom prst="rect">
                <a:avLst/>
              </a:prstGeom>
              <a:noFill/>
            </p:spPr>
            <p:txBody>
              <a:bodyPr wrap="none" rtlCol="0">
                <a:spAutoFit/>
              </a:bodyPr>
              <a:lstStyle/>
              <a:p>
                <a:pPr algn="ctr"/>
                <a:r>
                  <a:rPr lang="en-US" sz="1100" dirty="0" smtClean="0"/>
                  <a:t>LBNL</a:t>
                </a:r>
                <a:endParaRPr lang="en-US" sz="1100" dirty="0"/>
              </a:p>
            </p:txBody>
          </p:sp>
        </p:grpSp>
        <p:pic>
          <p:nvPicPr>
            <p:cNvPr id="10" name="Picture 9" descr="PTX50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0115" y="2819400"/>
              <a:ext cx="313491" cy="838200"/>
            </a:xfrm>
            <a:prstGeom prst="rect">
              <a:avLst/>
            </a:prstGeom>
          </p:spPr>
        </p:pic>
        <p:sp>
          <p:nvSpPr>
            <p:cNvPr id="11" name="TextBox 10"/>
            <p:cNvSpPr txBox="1"/>
            <p:nvPr/>
          </p:nvSpPr>
          <p:spPr>
            <a:xfrm>
              <a:off x="1377406" y="2438400"/>
              <a:ext cx="679994" cy="430887"/>
            </a:xfrm>
            <a:prstGeom prst="rect">
              <a:avLst/>
            </a:prstGeom>
            <a:noFill/>
          </p:spPr>
          <p:txBody>
            <a:bodyPr wrap="none" rtlCol="0">
              <a:spAutoFit/>
            </a:bodyPr>
            <a:lstStyle/>
            <a:p>
              <a:pPr algn="ctr"/>
              <a:r>
                <a:rPr lang="en-US" sz="1100" dirty="0" smtClean="0"/>
                <a:t>100G </a:t>
              </a:r>
              <a:br>
                <a:rPr lang="en-US" sz="1100" dirty="0" smtClean="0"/>
              </a:br>
              <a:r>
                <a:rPr lang="en-US" sz="1100" dirty="0" smtClean="0"/>
                <a:t>Colored</a:t>
              </a:r>
              <a:endParaRPr lang="en-US" sz="1100" dirty="0"/>
            </a:p>
          </p:txBody>
        </p:sp>
        <p:sp>
          <p:nvSpPr>
            <p:cNvPr id="12" name="TextBox 11"/>
            <p:cNvSpPr txBox="1"/>
            <p:nvPr/>
          </p:nvSpPr>
          <p:spPr>
            <a:xfrm>
              <a:off x="570326" y="2819400"/>
              <a:ext cx="623890" cy="261610"/>
            </a:xfrm>
            <a:prstGeom prst="rect">
              <a:avLst/>
            </a:prstGeom>
            <a:noFill/>
          </p:spPr>
          <p:txBody>
            <a:bodyPr wrap="none" rtlCol="0">
              <a:spAutoFit/>
            </a:bodyPr>
            <a:lstStyle/>
            <a:p>
              <a:pPr algn="ctr"/>
              <a:r>
                <a:rPr lang="en-US" sz="1100" dirty="0" smtClean="0"/>
                <a:t>100GE</a:t>
              </a:r>
              <a:endParaRPr lang="en-US" sz="1100" dirty="0"/>
            </a:p>
          </p:txBody>
        </p:sp>
        <p:sp>
          <p:nvSpPr>
            <p:cNvPr id="13" name="TextBox 12"/>
            <p:cNvSpPr txBox="1"/>
            <p:nvPr/>
          </p:nvSpPr>
          <p:spPr>
            <a:xfrm>
              <a:off x="1072606" y="3657600"/>
              <a:ext cx="460382" cy="261610"/>
            </a:xfrm>
            <a:prstGeom prst="rect">
              <a:avLst/>
            </a:prstGeom>
            <a:noFill/>
          </p:spPr>
          <p:txBody>
            <a:bodyPr wrap="none" rtlCol="0">
              <a:spAutoFit/>
            </a:bodyPr>
            <a:lstStyle/>
            <a:p>
              <a:pPr algn="ctr"/>
              <a:r>
                <a:rPr lang="en-US" sz="1100" dirty="0" smtClean="0"/>
                <a:t>PTX</a:t>
              </a:r>
              <a:endParaRPr lang="en-US" sz="1100" dirty="0"/>
            </a:p>
          </p:txBody>
        </p:sp>
        <p:sp>
          <p:nvSpPr>
            <p:cNvPr id="14" name="TextBox 13"/>
            <p:cNvSpPr txBox="1"/>
            <p:nvPr/>
          </p:nvSpPr>
          <p:spPr>
            <a:xfrm>
              <a:off x="0" y="1371600"/>
              <a:ext cx="1595309" cy="646331"/>
            </a:xfrm>
            <a:prstGeom prst="rect">
              <a:avLst/>
            </a:prstGeom>
            <a:noFill/>
          </p:spPr>
          <p:txBody>
            <a:bodyPr wrap="none" rtlCol="0">
              <a:spAutoFit/>
            </a:bodyPr>
            <a:lstStyle/>
            <a:p>
              <a:pPr algn="ctr"/>
              <a:r>
                <a:rPr lang="en-US" dirty="0" smtClean="0"/>
                <a:t>BER </a:t>
              </a:r>
              <a:br>
                <a:rPr lang="en-US" dirty="0" smtClean="0"/>
              </a:br>
              <a:r>
                <a:rPr lang="en-US" dirty="0" smtClean="0"/>
                <a:t>Measurement</a:t>
              </a:r>
              <a:endParaRPr lang="en-US" dirty="0"/>
            </a:p>
          </p:txBody>
        </p:sp>
        <p:grpSp>
          <p:nvGrpSpPr>
            <p:cNvPr id="15" name="Group 137"/>
            <p:cNvGrpSpPr>
              <a:grpSpLocks noChangeAspect="1"/>
            </p:cNvGrpSpPr>
            <p:nvPr/>
          </p:nvGrpSpPr>
          <p:grpSpPr>
            <a:xfrm>
              <a:off x="609600" y="5105400"/>
              <a:ext cx="1123132" cy="476250"/>
              <a:chOff x="311393" y="5486400"/>
              <a:chExt cx="1841935" cy="781050"/>
            </a:xfrm>
          </p:grpSpPr>
          <p:grpSp>
            <p:nvGrpSpPr>
              <p:cNvPr id="139" name="Group 5"/>
              <p:cNvGrpSpPr/>
              <p:nvPr/>
            </p:nvGrpSpPr>
            <p:grpSpPr>
              <a:xfrm>
                <a:off x="1178381" y="5486400"/>
                <a:ext cx="974947" cy="781050"/>
                <a:chOff x="3603978" y="3352800"/>
                <a:chExt cx="974947" cy="781050"/>
              </a:xfrm>
            </p:grpSpPr>
            <p:sp>
              <p:nvSpPr>
                <p:cNvPr id="143" name="TextBox 142"/>
                <p:cNvSpPr txBox="1"/>
                <p:nvPr/>
              </p:nvSpPr>
              <p:spPr>
                <a:xfrm>
                  <a:off x="3603978" y="3352800"/>
                  <a:ext cx="974947" cy="328090"/>
                </a:xfrm>
                <a:prstGeom prst="rect">
                  <a:avLst/>
                </a:prstGeom>
                <a:noFill/>
              </p:spPr>
              <p:txBody>
                <a:bodyPr wrap="square" rtlCol="0">
                  <a:spAutoFit/>
                </a:bodyPr>
                <a:lstStyle/>
                <a:p>
                  <a:pPr algn="ctr"/>
                  <a:r>
                    <a:rPr lang="en-US" sz="700" dirty="0" smtClean="0"/>
                    <a:t>ILA</a:t>
                  </a:r>
                  <a:endParaRPr lang="en-US" sz="700" dirty="0"/>
                </a:p>
              </p:txBody>
            </p:sp>
            <p:pic>
              <p:nvPicPr>
                <p:cNvPr id="144" name="Picture 143" descr="ILA.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140" name="Group 21"/>
              <p:cNvGrpSpPr/>
              <p:nvPr/>
            </p:nvGrpSpPr>
            <p:grpSpPr>
              <a:xfrm>
                <a:off x="311393" y="5525656"/>
                <a:ext cx="849668" cy="741158"/>
                <a:chOff x="8006793" y="2971800"/>
                <a:chExt cx="849668" cy="741158"/>
              </a:xfrm>
            </p:grpSpPr>
            <p:pic>
              <p:nvPicPr>
                <p:cNvPr id="141" name="Picture 140" descr="ROADM.JPG"/>
                <p:cNvPicPr>
                  <a:picLocks noChangeAspect="1"/>
                </p:cNvPicPr>
                <p:nvPr/>
              </p:nvPicPr>
              <p:blipFill>
                <a:blip r:embed="rId5"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42" name="TextBox 141"/>
                <p:cNvSpPr txBox="1"/>
                <p:nvPr/>
              </p:nvSpPr>
              <p:spPr>
                <a:xfrm>
                  <a:off x="8006793" y="2971800"/>
                  <a:ext cx="849668" cy="328090"/>
                </a:xfrm>
                <a:prstGeom prst="rect">
                  <a:avLst/>
                </a:prstGeom>
                <a:noFill/>
              </p:spPr>
              <p:txBody>
                <a:bodyPr wrap="none" rtlCol="0">
                  <a:spAutoFit/>
                </a:bodyPr>
                <a:lstStyle/>
                <a:p>
                  <a:pPr algn="ctr"/>
                  <a:r>
                    <a:rPr lang="en-US" sz="700" dirty="0" smtClean="0"/>
                    <a:t>ROADM</a:t>
                  </a:r>
                  <a:endParaRPr lang="en-US" sz="700" dirty="0"/>
                </a:p>
              </p:txBody>
            </p:sp>
          </p:grpSp>
        </p:grpSp>
        <p:grpSp>
          <p:nvGrpSpPr>
            <p:cNvPr id="16" name="Group 24"/>
            <p:cNvGrpSpPr/>
            <p:nvPr/>
          </p:nvGrpSpPr>
          <p:grpSpPr>
            <a:xfrm>
              <a:off x="2071947" y="1544842"/>
              <a:ext cx="601980" cy="741158"/>
              <a:chOff x="8153400" y="2971800"/>
              <a:chExt cx="601980" cy="741158"/>
            </a:xfrm>
          </p:grpSpPr>
          <p:pic>
            <p:nvPicPr>
              <p:cNvPr id="137" name="Picture 136"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38" name="TextBox 137"/>
              <p:cNvSpPr txBox="1"/>
              <p:nvPr/>
            </p:nvSpPr>
            <p:spPr>
              <a:xfrm>
                <a:off x="8230289" y="2971800"/>
                <a:ext cx="402675" cy="261610"/>
              </a:xfrm>
              <a:prstGeom prst="rect">
                <a:avLst/>
              </a:prstGeom>
              <a:noFill/>
            </p:spPr>
            <p:txBody>
              <a:bodyPr wrap="none" rtlCol="0">
                <a:spAutoFit/>
              </a:bodyPr>
              <a:lstStyle/>
              <a:p>
                <a:pPr algn="ctr"/>
                <a:r>
                  <a:rPr lang="en-US" sz="1100" dirty="0" smtClean="0"/>
                  <a:t>JGI</a:t>
                </a:r>
                <a:endParaRPr lang="en-US" sz="1100" dirty="0"/>
              </a:p>
            </p:txBody>
          </p:sp>
        </p:grpSp>
        <p:grpSp>
          <p:nvGrpSpPr>
            <p:cNvPr id="17" name="Group 27"/>
            <p:cNvGrpSpPr/>
            <p:nvPr/>
          </p:nvGrpSpPr>
          <p:grpSpPr>
            <a:xfrm>
              <a:off x="3352800" y="1468642"/>
              <a:ext cx="974947" cy="781050"/>
              <a:chOff x="3603978" y="3352800"/>
              <a:chExt cx="974947" cy="781050"/>
            </a:xfrm>
          </p:grpSpPr>
          <p:sp>
            <p:nvSpPr>
              <p:cNvPr id="135" name="TextBox 134"/>
              <p:cNvSpPr txBox="1"/>
              <p:nvPr/>
            </p:nvSpPr>
            <p:spPr>
              <a:xfrm>
                <a:off x="3603978" y="3352800"/>
                <a:ext cx="974947" cy="261610"/>
              </a:xfrm>
              <a:prstGeom prst="rect">
                <a:avLst/>
              </a:prstGeom>
              <a:noFill/>
            </p:spPr>
            <p:txBody>
              <a:bodyPr wrap="square" rtlCol="0">
                <a:spAutoFit/>
              </a:bodyPr>
              <a:lstStyle/>
              <a:p>
                <a:pPr algn="ctr"/>
                <a:r>
                  <a:rPr lang="en-US" sz="1100" dirty="0" smtClean="0"/>
                  <a:t>Suisun City</a:t>
                </a:r>
                <a:endParaRPr lang="en-US" sz="1100" dirty="0"/>
              </a:p>
            </p:txBody>
          </p:sp>
          <p:pic>
            <p:nvPicPr>
              <p:cNvPr id="136" name="Picture 135" descr="IL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18" name="Group 30"/>
            <p:cNvGrpSpPr/>
            <p:nvPr/>
          </p:nvGrpSpPr>
          <p:grpSpPr>
            <a:xfrm>
              <a:off x="4862113" y="1544842"/>
              <a:ext cx="944489" cy="741158"/>
              <a:chOff x="7959384" y="2971800"/>
              <a:chExt cx="944489" cy="741158"/>
            </a:xfrm>
          </p:grpSpPr>
          <p:pic>
            <p:nvPicPr>
              <p:cNvPr id="133" name="Picture 132"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34" name="TextBox 133"/>
              <p:cNvSpPr txBox="1"/>
              <p:nvPr/>
            </p:nvSpPr>
            <p:spPr>
              <a:xfrm>
                <a:off x="7959384" y="2971800"/>
                <a:ext cx="944489" cy="261610"/>
              </a:xfrm>
              <a:prstGeom prst="rect">
                <a:avLst/>
              </a:prstGeom>
              <a:noFill/>
            </p:spPr>
            <p:txBody>
              <a:bodyPr wrap="none" rtlCol="0">
                <a:spAutoFit/>
              </a:bodyPr>
              <a:lstStyle/>
              <a:p>
                <a:pPr algn="ctr"/>
                <a:r>
                  <a:rPr lang="en-US" sz="1100" dirty="0" smtClean="0"/>
                  <a:t>Sacramento</a:t>
                </a:r>
                <a:endParaRPr lang="en-US" sz="1100" dirty="0"/>
              </a:p>
            </p:txBody>
          </p:sp>
        </p:grpSp>
        <p:grpSp>
          <p:nvGrpSpPr>
            <p:cNvPr id="19" name="Group 33"/>
            <p:cNvGrpSpPr/>
            <p:nvPr/>
          </p:nvGrpSpPr>
          <p:grpSpPr>
            <a:xfrm>
              <a:off x="2009375" y="4267200"/>
              <a:ext cx="681597" cy="741158"/>
              <a:chOff x="8090828" y="2971800"/>
              <a:chExt cx="681597" cy="741158"/>
            </a:xfrm>
          </p:grpSpPr>
          <p:pic>
            <p:nvPicPr>
              <p:cNvPr id="131" name="Picture 130"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32" name="TextBox 131"/>
              <p:cNvSpPr txBox="1"/>
              <p:nvPr/>
            </p:nvSpPr>
            <p:spPr>
              <a:xfrm>
                <a:off x="8090828" y="2971800"/>
                <a:ext cx="681597" cy="261610"/>
              </a:xfrm>
              <a:prstGeom prst="rect">
                <a:avLst/>
              </a:prstGeom>
              <a:noFill/>
            </p:spPr>
            <p:txBody>
              <a:bodyPr wrap="none" rtlCol="0">
                <a:spAutoFit/>
              </a:bodyPr>
              <a:lstStyle/>
              <a:p>
                <a:pPr algn="ctr"/>
                <a:r>
                  <a:rPr lang="en-US" sz="1100" dirty="0" smtClean="0"/>
                  <a:t>NERSC</a:t>
                </a:r>
                <a:endParaRPr lang="en-US" sz="1100" dirty="0"/>
              </a:p>
            </p:txBody>
          </p:sp>
        </p:grpSp>
        <p:grpSp>
          <p:nvGrpSpPr>
            <p:cNvPr id="20" name="Group 36"/>
            <p:cNvGrpSpPr/>
            <p:nvPr/>
          </p:nvGrpSpPr>
          <p:grpSpPr>
            <a:xfrm>
              <a:off x="6400800" y="4246358"/>
              <a:ext cx="601980" cy="741158"/>
              <a:chOff x="8153400" y="2971800"/>
              <a:chExt cx="601980" cy="741158"/>
            </a:xfrm>
          </p:grpSpPr>
          <p:pic>
            <p:nvPicPr>
              <p:cNvPr id="129" name="Picture 128"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30" name="TextBox 129"/>
              <p:cNvSpPr txBox="1"/>
              <p:nvPr/>
            </p:nvSpPr>
            <p:spPr>
              <a:xfrm>
                <a:off x="8162161" y="2971800"/>
                <a:ext cx="538930" cy="261610"/>
              </a:xfrm>
              <a:prstGeom prst="rect">
                <a:avLst/>
              </a:prstGeom>
              <a:noFill/>
            </p:spPr>
            <p:txBody>
              <a:bodyPr wrap="none" rtlCol="0">
                <a:spAutoFit/>
              </a:bodyPr>
              <a:lstStyle/>
              <a:p>
                <a:pPr algn="ctr"/>
                <a:r>
                  <a:rPr lang="en-US" sz="1100" dirty="0" smtClean="0"/>
                  <a:t>SNLL</a:t>
                </a:r>
                <a:endParaRPr lang="en-US" sz="1100" dirty="0"/>
              </a:p>
            </p:txBody>
          </p:sp>
        </p:grpSp>
        <p:grpSp>
          <p:nvGrpSpPr>
            <p:cNvPr id="21" name="Group 39"/>
            <p:cNvGrpSpPr/>
            <p:nvPr/>
          </p:nvGrpSpPr>
          <p:grpSpPr>
            <a:xfrm>
              <a:off x="3505200" y="4267200"/>
              <a:ext cx="601980" cy="741158"/>
              <a:chOff x="8153400" y="2971800"/>
              <a:chExt cx="601980" cy="741158"/>
            </a:xfrm>
          </p:grpSpPr>
          <p:pic>
            <p:nvPicPr>
              <p:cNvPr id="127" name="Picture 126"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28" name="TextBox 127"/>
              <p:cNvSpPr txBox="1"/>
              <p:nvPr/>
            </p:nvSpPr>
            <p:spPr>
              <a:xfrm>
                <a:off x="8154146" y="2971800"/>
                <a:ext cx="554960" cy="261610"/>
              </a:xfrm>
              <a:prstGeom prst="rect">
                <a:avLst/>
              </a:prstGeom>
              <a:noFill/>
            </p:spPr>
            <p:txBody>
              <a:bodyPr wrap="none" rtlCol="0">
                <a:spAutoFit/>
              </a:bodyPr>
              <a:lstStyle/>
              <a:p>
                <a:pPr algn="ctr"/>
                <a:r>
                  <a:rPr lang="en-US" sz="1100" dirty="0" smtClean="0"/>
                  <a:t>SLAC</a:t>
                </a:r>
                <a:endParaRPr lang="en-US" sz="1100" dirty="0"/>
              </a:p>
            </p:txBody>
          </p:sp>
        </p:grpSp>
        <p:grpSp>
          <p:nvGrpSpPr>
            <p:cNvPr id="22" name="Group 152"/>
            <p:cNvGrpSpPr/>
            <p:nvPr/>
          </p:nvGrpSpPr>
          <p:grpSpPr>
            <a:xfrm>
              <a:off x="2667000" y="1773442"/>
              <a:ext cx="762000" cy="381000"/>
              <a:chOff x="2667000" y="1600200"/>
              <a:chExt cx="762000" cy="381000"/>
            </a:xfrm>
          </p:grpSpPr>
          <p:grpSp>
            <p:nvGrpSpPr>
              <p:cNvPr id="121" name="Group 151"/>
              <p:cNvGrpSpPr/>
              <p:nvPr/>
            </p:nvGrpSpPr>
            <p:grpSpPr>
              <a:xfrm>
                <a:off x="2667000" y="1752600"/>
                <a:ext cx="762000" cy="228600"/>
                <a:chOff x="4724400" y="4038600"/>
                <a:chExt cx="1143000" cy="228600"/>
              </a:xfrm>
            </p:grpSpPr>
            <p:cxnSp>
              <p:nvCxnSpPr>
                <p:cNvPr id="125" name="Straight Arrow Connector 124"/>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22" name="Group 150"/>
              <p:cNvGrpSpPr/>
              <p:nvPr/>
            </p:nvGrpSpPr>
            <p:grpSpPr>
              <a:xfrm>
                <a:off x="2971800" y="1600200"/>
                <a:ext cx="152400" cy="381000"/>
                <a:chOff x="5181600" y="3886200"/>
                <a:chExt cx="152400" cy="381000"/>
              </a:xfrm>
            </p:grpSpPr>
            <p:sp>
              <p:nvSpPr>
                <p:cNvPr id="123" name="Oval 122"/>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Oval 123"/>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23" name="TextBox 22"/>
            <p:cNvSpPr txBox="1"/>
            <p:nvPr/>
          </p:nvSpPr>
          <p:spPr>
            <a:xfrm>
              <a:off x="1143000" y="4343400"/>
              <a:ext cx="761747" cy="646331"/>
            </a:xfrm>
            <a:prstGeom prst="rect">
              <a:avLst/>
            </a:prstGeom>
            <a:noFill/>
          </p:spPr>
          <p:txBody>
            <a:bodyPr wrap="none" rtlCol="0">
              <a:spAutoFit/>
            </a:bodyPr>
            <a:lstStyle/>
            <a:p>
              <a:r>
                <a:rPr lang="en-US" dirty="0" smtClean="0"/>
                <a:t>Loop </a:t>
              </a:r>
              <a:br>
                <a:rPr lang="en-US" dirty="0" smtClean="0"/>
              </a:br>
              <a:r>
                <a:rPr lang="en-US" dirty="0" smtClean="0"/>
                <a:t>Back</a:t>
              </a:r>
              <a:endParaRPr lang="en-US" dirty="0"/>
            </a:p>
          </p:txBody>
        </p:sp>
        <p:sp>
          <p:nvSpPr>
            <p:cNvPr id="24" name="TextBox 23"/>
            <p:cNvSpPr txBox="1"/>
            <p:nvPr/>
          </p:nvSpPr>
          <p:spPr>
            <a:xfrm>
              <a:off x="2590800" y="1219200"/>
              <a:ext cx="1218603" cy="276999"/>
            </a:xfrm>
            <a:prstGeom prst="rect">
              <a:avLst/>
            </a:prstGeom>
            <a:solidFill>
              <a:srgbClr val="FFC000"/>
            </a:solidFill>
          </p:spPr>
          <p:txBody>
            <a:bodyPr wrap="none" rtlCol="0">
              <a:spAutoFit/>
            </a:bodyPr>
            <a:lstStyle/>
            <a:p>
              <a:r>
                <a:rPr lang="en-US" sz="1200" dirty="0" smtClean="0"/>
                <a:t>83 km/ 18.6 dB</a:t>
              </a:r>
              <a:endParaRPr lang="en-US" sz="1200" dirty="0"/>
            </a:p>
          </p:txBody>
        </p:sp>
        <p:grpSp>
          <p:nvGrpSpPr>
            <p:cNvPr id="25" name="Group 27"/>
            <p:cNvGrpSpPr/>
            <p:nvPr/>
          </p:nvGrpSpPr>
          <p:grpSpPr>
            <a:xfrm>
              <a:off x="6172200" y="1468642"/>
              <a:ext cx="974947" cy="781050"/>
              <a:chOff x="3603978" y="3352800"/>
              <a:chExt cx="974947" cy="781050"/>
            </a:xfrm>
          </p:grpSpPr>
          <p:sp>
            <p:nvSpPr>
              <p:cNvPr id="119" name="TextBox 118"/>
              <p:cNvSpPr txBox="1"/>
              <p:nvPr/>
            </p:nvSpPr>
            <p:spPr>
              <a:xfrm>
                <a:off x="3603978" y="3352800"/>
                <a:ext cx="974947" cy="261610"/>
              </a:xfrm>
              <a:prstGeom prst="rect">
                <a:avLst/>
              </a:prstGeom>
              <a:noFill/>
            </p:spPr>
            <p:txBody>
              <a:bodyPr wrap="square" rtlCol="0">
                <a:spAutoFit/>
              </a:bodyPr>
              <a:lstStyle/>
              <a:p>
                <a:pPr algn="ctr"/>
                <a:r>
                  <a:rPr lang="en-US" sz="1100" dirty="0" smtClean="0"/>
                  <a:t>Galt</a:t>
                </a:r>
                <a:endParaRPr lang="en-US" sz="1100" dirty="0"/>
              </a:p>
            </p:txBody>
          </p:sp>
          <p:pic>
            <p:nvPicPr>
              <p:cNvPr id="120" name="Picture 119" descr="IL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26" name="Group 27"/>
            <p:cNvGrpSpPr/>
            <p:nvPr/>
          </p:nvGrpSpPr>
          <p:grpSpPr>
            <a:xfrm>
              <a:off x="7635653" y="1468642"/>
              <a:ext cx="974947" cy="781050"/>
              <a:chOff x="3603978" y="3352800"/>
              <a:chExt cx="974947" cy="781050"/>
            </a:xfrm>
          </p:grpSpPr>
          <p:sp>
            <p:nvSpPr>
              <p:cNvPr id="117" name="TextBox 116"/>
              <p:cNvSpPr txBox="1"/>
              <p:nvPr/>
            </p:nvSpPr>
            <p:spPr>
              <a:xfrm>
                <a:off x="3603978" y="3352800"/>
                <a:ext cx="974947" cy="261610"/>
              </a:xfrm>
              <a:prstGeom prst="rect">
                <a:avLst/>
              </a:prstGeom>
              <a:noFill/>
            </p:spPr>
            <p:txBody>
              <a:bodyPr wrap="square" rtlCol="0">
                <a:spAutoFit/>
              </a:bodyPr>
              <a:lstStyle/>
              <a:p>
                <a:pPr algn="ctr"/>
                <a:r>
                  <a:rPr lang="en-US" sz="1100" dirty="0" smtClean="0"/>
                  <a:t>Stockton</a:t>
                </a:r>
                <a:endParaRPr lang="en-US" sz="1100" dirty="0"/>
              </a:p>
            </p:txBody>
          </p:sp>
          <p:pic>
            <p:nvPicPr>
              <p:cNvPr id="118" name="Picture 117" descr="IL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27" name="Group 27"/>
            <p:cNvGrpSpPr/>
            <p:nvPr/>
          </p:nvGrpSpPr>
          <p:grpSpPr>
            <a:xfrm>
              <a:off x="7696200" y="2819400"/>
              <a:ext cx="974947" cy="781050"/>
              <a:chOff x="3603978" y="3352800"/>
              <a:chExt cx="974947" cy="781050"/>
            </a:xfrm>
          </p:grpSpPr>
          <p:sp>
            <p:nvSpPr>
              <p:cNvPr id="115" name="TextBox 114"/>
              <p:cNvSpPr txBox="1"/>
              <p:nvPr/>
            </p:nvSpPr>
            <p:spPr>
              <a:xfrm>
                <a:off x="3603978" y="3352800"/>
                <a:ext cx="974947" cy="261610"/>
              </a:xfrm>
              <a:prstGeom prst="rect">
                <a:avLst/>
              </a:prstGeom>
              <a:noFill/>
            </p:spPr>
            <p:txBody>
              <a:bodyPr wrap="square" rtlCol="0">
                <a:spAutoFit/>
              </a:bodyPr>
              <a:lstStyle/>
              <a:p>
                <a:pPr algn="ctr"/>
                <a:r>
                  <a:rPr lang="en-US" sz="1100" dirty="0" smtClean="0"/>
                  <a:t>Modesto</a:t>
                </a:r>
                <a:endParaRPr lang="en-US" sz="1100" dirty="0"/>
              </a:p>
            </p:txBody>
          </p:sp>
          <p:pic>
            <p:nvPicPr>
              <p:cNvPr id="116" name="Picture 115" descr="IL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28" name="Group 27"/>
            <p:cNvGrpSpPr/>
            <p:nvPr/>
          </p:nvGrpSpPr>
          <p:grpSpPr>
            <a:xfrm>
              <a:off x="7680040" y="4167846"/>
              <a:ext cx="974947" cy="781050"/>
              <a:chOff x="3603978" y="3352800"/>
              <a:chExt cx="974947" cy="781050"/>
            </a:xfrm>
          </p:grpSpPr>
          <p:sp>
            <p:nvSpPr>
              <p:cNvPr id="113" name="TextBox 112"/>
              <p:cNvSpPr txBox="1"/>
              <p:nvPr/>
            </p:nvSpPr>
            <p:spPr>
              <a:xfrm>
                <a:off x="3603978" y="3352800"/>
                <a:ext cx="974947" cy="261610"/>
              </a:xfrm>
              <a:prstGeom prst="rect">
                <a:avLst/>
              </a:prstGeom>
              <a:noFill/>
            </p:spPr>
            <p:txBody>
              <a:bodyPr wrap="square" rtlCol="0">
                <a:spAutoFit/>
              </a:bodyPr>
              <a:lstStyle/>
              <a:p>
                <a:pPr algn="ctr"/>
                <a:r>
                  <a:rPr lang="en-US" sz="1100" dirty="0" smtClean="0"/>
                  <a:t>Tracy</a:t>
                </a:r>
                <a:endParaRPr lang="en-US" sz="1100" dirty="0"/>
              </a:p>
            </p:txBody>
          </p:sp>
          <p:pic>
            <p:nvPicPr>
              <p:cNvPr id="114" name="Picture 113" descr="IL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5702" y="3733800"/>
                <a:ext cx="780098" cy="400050"/>
              </a:xfrm>
              <a:prstGeom prst="rect">
                <a:avLst/>
              </a:prstGeom>
            </p:spPr>
          </p:pic>
        </p:grpSp>
        <p:grpSp>
          <p:nvGrpSpPr>
            <p:cNvPr id="29" name="Group 39"/>
            <p:cNvGrpSpPr/>
            <p:nvPr/>
          </p:nvGrpSpPr>
          <p:grpSpPr>
            <a:xfrm>
              <a:off x="4801012" y="4246358"/>
              <a:ext cx="845103" cy="741158"/>
              <a:chOff x="8009076" y="2971800"/>
              <a:chExt cx="845103" cy="741158"/>
            </a:xfrm>
          </p:grpSpPr>
          <p:pic>
            <p:nvPicPr>
              <p:cNvPr id="111" name="Picture 110" descr="ROADM.JPG"/>
              <p:cNvPicPr>
                <a:picLocks noChangeAspect="1"/>
              </p:cNvPicPr>
              <p:nvPr/>
            </p:nvPicPr>
            <p:blipFill>
              <a:blip r:embed="rId2" cstate="screen">
                <a:lum/>
                <a:extLst>
                  <a:ext uri="{28A0092B-C50C-407E-A947-70E740481C1C}">
                    <a14:useLocalDpi xmlns:a14="http://schemas.microsoft.com/office/drawing/2010/main"/>
                  </a:ext>
                </a:extLst>
              </a:blip>
              <a:stretch>
                <a:fillRect/>
              </a:stretch>
            </p:blipFill>
            <p:spPr>
              <a:xfrm>
                <a:off x="8153400" y="3276600"/>
                <a:ext cx="601980" cy="436358"/>
              </a:xfrm>
              <a:prstGeom prst="rect">
                <a:avLst/>
              </a:prstGeom>
            </p:spPr>
          </p:pic>
          <p:sp>
            <p:nvSpPr>
              <p:cNvPr id="112" name="TextBox 111"/>
              <p:cNvSpPr txBox="1"/>
              <p:nvPr/>
            </p:nvSpPr>
            <p:spPr>
              <a:xfrm>
                <a:off x="8009076" y="2971800"/>
                <a:ext cx="845103" cy="261610"/>
              </a:xfrm>
              <a:prstGeom prst="rect">
                <a:avLst/>
              </a:prstGeom>
              <a:noFill/>
            </p:spPr>
            <p:txBody>
              <a:bodyPr wrap="none" rtlCol="0">
                <a:spAutoFit/>
              </a:bodyPr>
              <a:lstStyle/>
              <a:p>
                <a:pPr algn="ctr"/>
                <a:r>
                  <a:rPr lang="en-US" sz="1100" dirty="0" smtClean="0"/>
                  <a:t>Sunnyvale</a:t>
                </a:r>
                <a:endParaRPr lang="en-US" sz="1100" dirty="0"/>
              </a:p>
            </p:txBody>
          </p:sp>
        </p:grpSp>
        <p:grpSp>
          <p:nvGrpSpPr>
            <p:cNvPr id="30" name="Group 153"/>
            <p:cNvGrpSpPr/>
            <p:nvPr/>
          </p:nvGrpSpPr>
          <p:grpSpPr>
            <a:xfrm>
              <a:off x="4267200" y="1773442"/>
              <a:ext cx="762000" cy="381000"/>
              <a:chOff x="2667000" y="1600200"/>
              <a:chExt cx="762000" cy="381000"/>
            </a:xfrm>
          </p:grpSpPr>
          <p:grpSp>
            <p:nvGrpSpPr>
              <p:cNvPr id="105" name="Group 154"/>
              <p:cNvGrpSpPr/>
              <p:nvPr/>
            </p:nvGrpSpPr>
            <p:grpSpPr>
              <a:xfrm>
                <a:off x="2667000" y="1752600"/>
                <a:ext cx="762000" cy="228600"/>
                <a:chOff x="4724400" y="4038600"/>
                <a:chExt cx="1143000" cy="228600"/>
              </a:xfrm>
            </p:grpSpPr>
            <p:cxnSp>
              <p:nvCxnSpPr>
                <p:cNvPr id="109" name="Straight Arrow Connector 108"/>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06" name="Group 155"/>
              <p:cNvGrpSpPr/>
              <p:nvPr/>
            </p:nvGrpSpPr>
            <p:grpSpPr>
              <a:xfrm>
                <a:off x="2971800" y="1600200"/>
                <a:ext cx="152400" cy="381000"/>
                <a:chOff x="5181600" y="3886200"/>
                <a:chExt cx="152400" cy="381000"/>
              </a:xfrm>
            </p:grpSpPr>
            <p:sp>
              <p:nvSpPr>
                <p:cNvPr id="107" name="Oval 106"/>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Oval 107"/>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1" name="Group 202"/>
            <p:cNvGrpSpPr/>
            <p:nvPr/>
          </p:nvGrpSpPr>
          <p:grpSpPr>
            <a:xfrm>
              <a:off x="5638801" y="1773442"/>
              <a:ext cx="609600" cy="381000"/>
              <a:chOff x="5638801" y="1773442"/>
              <a:chExt cx="609600" cy="381000"/>
            </a:xfrm>
          </p:grpSpPr>
          <p:grpSp>
            <p:nvGrpSpPr>
              <p:cNvPr id="99" name="Group 161"/>
              <p:cNvGrpSpPr/>
              <p:nvPr/>
            </p:nvGrpSpPr>
            <p:grpSpPr>
              <a:xfrm>
                <a:off x="5638801" y="1925842"/>
                <a:ext cx="609600" cy="228600"/>
                <a:chOff x="4724400" y="4038600"/>
                <a:chExt cx="1143000" cy="228600"/>
              </a:xfrm>
            </p:grpSpPr>
            <p:cxnSp>
              <p:nvCxnSpPr>
                <p:cNvPr id="103" name="Straight Arrow Connector 102"/>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00" name="Group 162"/>
              <p:cNvGrpSpPr/>
              <p:nvPr/>
            </p:nvGrpSpPr>
            <p:grpSpPr>
              <a:xfrm>
                <a:off x="5867400" y="1773442"/>
                <a:ext cx="152400" cy="381000"/>
                <a:chOff x="5181600" y="3886200"/>
                <a:chExt cx="152400" cy="381000"/>
              </a:xfrm>
            </p:grpSpPr>
            <p:sp>
              <p:nvSpPr>
                <p:cNvPr id="101" name="Oval 100"/>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Oval 101"/>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2" name="Group 167"/>
            <p:cNvGrpSpPr/>
            <p:nvPr/>
          </p:nvGrpSpPr>
          <p:grpSpPr>
            <a:xfrm>
              <a:off x="2667000" y="4474958"/>
              <a:ext cx="762000" cy="381000"/>
              <a:chOff x="2667000" y="1600200"/>
              <a:chExt cx="762000" cy="381000"/>
            </a:xfrm>
          </p:grpSpPr>
          <p:grpSp>
            <p:nvGrpSpPr>
              <p:cNvPr id="93" name="Group 168"/>
              <p:cNvGrpSpPr/>
              <p:nvPr/>
            </p:nvGrpSpPr>
            <p:grpSpPr>
              <a:xfrm>
                <a:off x="2667000" y="1752600"/>
                <a:ext cx="762000" cy="228600"/>
                <a:chOff x="4724400" y="4038600"/>
                <a:chExt cx="1143000" cy="228600"/>
              </a:xfrm>
            </p:grpSpPr>
            <p:cxnSp>
              <p:nvCxnSpPr>
                <p:cNvPr id="97" name="Straight Arrow Connector 96"/>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94" name="Group 169"/>
              <p:cNvGrpSpPr/>
              <p:nvPr/>
            </p:nvGrpSpPr>
            <p:grpSpPr>
              <a:xfrm>
                <a:off x="2971800" y="1600200"/>
                <a:ext cx="152400" cy="381000"/>
                <a:chOff x="5181600" y="3886200"/>
                <a:chExt cx="152400" cy="381000"/>
              </a:xfrm>
            </p:grpSpPr>
            <p:sp>
              <p:nvSpPr>
                <p:cNvPr id="95" name="Oval 94"/>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Oval 95"/>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3" name="Group 174"/>
            <p:cNvGrpSpPr/>
            <p:nvPr/>
          </p:nvGrpSpPr>
          <p:grpSpPr>
            <a:xfrm>
              <a:off x="4114800" y="4474958"/>
              <a:ext cx="762000" cy="381000"/>
              <a:chOff x="2667000" y="1600200"/>
              <a:chExt cx="762000" cy="381000"/>
            </a:xfrm>
          </p:grpSpPr>
          <p:grpSp>
            <p:nvGrpSpPr>
              <p:cNvPr id="87" name="Group 175"/>
              <p:cNvGrpSpPr/>
              <p:nvPr/>
            </p:nvGrpSpPr>
            <p:grpSpPr>
              <a:xfrm>
                <a:off x="2667000" y="1752600"/>
                <a:ext cx="762000" cy="228600"/>
                <a:chOff x="4724400" y="4038600"/>
                <a:chExt cx="1143000" cy="228600"/>
              </a:xfrm>
            </p:grpSpPr>
            <p:cxnSp>
              <p:nvCxnSpPr>
                <p:cNvPr id="91" name="Straight Arrow Connector 90"/>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88" name="Group 176"/>
              <p:cNvGrpSpPr/>
              <p:nvPr/>
            </p:nvGrpSpPr>
            <p:grpSpPr>
              <a:xfrm>
                <a:off x="2971800" y="1600200"/>
                <a:ext cx="152400" cy="381000"/>
                <a:chOff x="5181600" y="3886200"/>
                <a:chExt cx="152400" cy="381000"/>
              </a:xfrm>
            </p:grpSpPr>
            <p:sp>
              <p:nvSpPr>
                <p:cNvPr id="89" name="Oval 88"/>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Oval 89"/>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4" name="Group 181"/>
            <p:cNvGrpSpPr/>
            <p:nvPr/>
          </p:nvGrpSpPr>
          <p:grpSpPr>
            <a:xfrm>
              <a:off x="5562600" y="4474958"/>
              <a:ext cx="762000" cy="381000"/>
              <a:chOff x="2667000" y="1600200"/>
              <a:chExt cx="762000" cy="381000"/>
            </a:xfrm>
          </p:grpSpPr>
          <p:grpSp>
            <p:nvGrpSpPr>
              <p:cNvPr id="81" name="Group 182"/>
              <p:cNvGrpSpPr/>
              <p:nvPr/>
            </p:nvGrpSpPr>
            <p:grpSpPr>
              <a:xfrm>
                <a:off x="2667000" y="1752600"/>
                <a:ext cx="762000" cy="228600"/>
                <a:chOff x="4724400" y="4038600"/>
                <a:chExt cx="1143000" cy="228600"/>
              </a:xfrm>
            </p:grpSpPr>
            <p:cxnSp>
              <p:nvCxnSpPr>
                <p:cNvPr id="85" name="Straight Arrow Connector 84"/>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82" name="Group 183"/>
              <p:cNvGrpSpPr/>
              <p:nvPr/>
            </p:nvGrpSpPr>
            <p:grpSpPr>
              <a:xfrm>
                <a:off x="2971800" y="1600200"/>
                <a:ext cx="152400" cy="381000"/>
                <a:chOff x="5181600" y="3886200"/>
                <a:chExt cx="152400" cy="381000"/>
              </a:xfrm>
            </p:grpSpPr>
            <p:sp>
              <p:nvSpPr>
                <p:cNvPr id="83" name="Oval 82"/>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Oval 83"/>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5" name="Group 203"/>
            <p:cNvGrpSpPr/>
            <p:nvPr/>
          </p:nvGrpSpPr>
          <p:grpSpPr>
            <a:xfrm>
              <a:off x="7038108" y="1773442"/>
              <a:ext cx="734291" cy="381000"/>
              <a:chOff x="7038108" y="1773442"/>
              <a:chExt cx="734291" cy="381000"/>
            </a:xfrm>
          </p:grpSpPr>
          <p:grpSp>
            <p:nvGrpSpPr>
              <p:cNvPr id="75" name="Group 189"/>
              <p:cNvGrpSpPr/>
              <p:nvPr/>
            </p:nvGrpSpPr>
            <p:grpSpPr>
              <a:xfrm>
                <a:off x="7038108" y="1925842"/>
                <a:ext cx="734291" cy="228600"/>
                <a:chOff x="4724400" y="4038600"/>
                <a:chExt cx="1143000" cy="228600"/>
              </a:xfrm>
            </p:grpSpPr>
            <p:cxnSp>
              <p:nvCxnSpPr>
                <p:cNvPr id="79" name="Straight Arrow Connector 78"/>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76" name="Group 190"/>
              <p:cNvGrpSpPr/>
              <p:nvPr/>
            </p:nvGrpSpPr>
            <p:grpSpPr>
              <a:xfrm>
                <a:off x="7315200" y="1773442"/>
                <a:ext cx="152400" cy="381000"/>
                <a:chOff x="5181600" y="3886200"/>
                <a:chExt cx="152400" cy="381000"/>
              </a:xfrm>
            </p:grpSpPr>
            <p:sp>
              <p:nvSpPr>
                <p:cNvPr id="77" name="Oval 76"/>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Oval 77"/>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6" name="Group 195"/>
            <p:cNvGrpSpPr/>
            <p:nvPr/>
          </p:nvGrpSpPr>
          <p:grpSpPr>
            <a:xfrm>
              <a:off x="7010400" y="4474958"/>
              <a:ext cx="762000" cy="381000"/>
              <a:chOff x="2667000" y="1600200"/>
              <a:chExt cx="762000" cy="381000"/>
            </a:xfrm>
          </p:grpSpPr>
          <p:grpSp>
            <p:nvGrpSpPr>
              <p:cNvPr id="69" name="Group 196"/>
              <p:cNvGrpSpPr/>
              <p:nvPr/>
            </p:nvGrpSpPr>
            <p:grpSpPr>
              <a:xfrm>
                <a:off x="2667000" y="1752600"/>
                <a:ext cx="762000" cy="228600"/>
                <a:chOff x="4724400" y="4038600"/>
                <a:chExt cx="1143000" cy="228600"/>
              </a:xfrm>
            </p:grpSpPr>
            <p:cxnSp>
              <p:nvCxnSpPr>
                <p:cNvPr id="73" name="Straight Arrow Connector 72"/>
                <p:cNvCxnSpPr/>
                <p:nvPr/>
              </p:nvCxnSpPr>
              <p:spPr>
                <a:xfrm>
                  <a:off x="4724400" y="40386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4724400" y="42672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70" name="Group 197"/>
              <p:cNvGrpSpPr/>
              <p:nvPr/>
            </p:nvGrpSpPr>
            <p:grpSpPr>
              <a:xfrm>
                <a:off x="2971800" y="1600200"/>
                <a:ext cx="152400" cy="381000"/>
                <a:chOff x="5181600" y="3886200"/>
                <a:chExt cx="152400" cy="381000"/>
              </a:xfrm>
            </p:grpSpPr>
            <p:sp>
              <p:nvSpPr>
                <p:cNvPr id="71" name="Oval 70"/>
                <p:cNvSpPr/>
                <p:nvPr/>
              </p:nvSpPr>
              <p:spPr>
                <a:xfrm>
                  <a:off x="5181600" y="3886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Oval 71"/>
                <p:cNvSpPr/>
                <p:nvPr/>
              </p:nvSpPr>
              <p:spPr>
                <a:xfrm>
                  <a:off x="5181600" y="41148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37" name="TextBox 36"/>
            <p:cNvSpPr txBox="1"/>
            <p:nvPr/>
          </p:nvSpPr>
          <p:spPr>
            <a:xfrm>
              <a:off x="3962400" y="1143000"/>
              <a:ext cx="1261884" cy="276999"/>
            </a:xfrm>
            <a:prstGeom prst="rect">
              <a:avLst/>
            </a:prstGeom>
            <a:solidFill>
              <a:srgbClr val="FFC000"/>
            </a:solidFill>
          </p:spPr>
          <p:txBody>
            <a:bodyPr wrap="none" rtlCol="0">
              <a:spAutoFit/>
            </a:bodyPr>
            <a:lstStyle/>
            <a:p>
              <a:r>
                <a:rPr lang="en-US" sz="1200" dirty="0" smtClean="0"/>
                <a:t>85 km/ 19.1 dB</a:t>
              </a:r>
              <a:endParaRPr lang="en-US" sz="1200" dirty="0"/>
            </a:p>
          </p:txBody>
        </p:sp>
        <p:grpSp>
          <p:nvGrpSpPr>
            <p:cNvPr id="38" name="Group 88"/>
            <p:cNvGrpSpPr/>
            <p:nvPr/>
          </p:nvGrpSpPr>
          <p:grpSpPr>
            <a:xfrm flipV="1">
              <a:off x="7894780" y="2237508"/>
              <a:ext cx="381000" cy="914400"/>
              <a:chOff x="3352800" y="2286000"/>
              <a:chExt cx="381000" cy="914400"/>
            </a:xfrm>
          </p:grpSpPr>
          <p:sp>
            <p:nvSpPr>
              <p:cNvPr id="64" name="Oval 63"/>
              <p:cNvSpPr/>
              <p:nvPr/>
            </p:nvSpPr>
            <p:spPr>
              <a:xfrm rot="16200000">
                <a:off x="35814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65" name="Group 87"/>
              <p:cNvGrpSpPr/>
              <p:nvPr/>
            </p:nvGrpSpPr>
            <p:grpSpPr>
              <a:xfrm>
                <a:off x="3505200" y="2286000"/>
                <a:ext cx="228600" cy="914400"/>
                <a:chOff x="3962400" y="2286000"/>
                <a:chExt cx="228600" cy="1143000"/>
              </a:xfrm>
            </p:grpSpPr>
            <p:cxnSp>
              <p:nvCxnSpPr>
                <p:cNvPr id="67" name="Straight Arrow Connector 66"/>
                <p:cNvCxnSpPr/>
                <p:nvPr/>
              </p:nvCxnSpPr>
              <p:spPr>
                <a:xfrm rot="16200000">
                  <a:off x="36195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33909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66" name="Oval 65"/>
              <p:cNvSpPr/>
              <p:nvPr/>
            </p:nvSpPr>
            <p:spPr>
              <a:xfrm rot="16200000">
                <a:off x="33528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9" name="Group 88"/>
            <p:cNvGrpSpPr/>
            <p:nvPr/>
          </p:nvGrpSpPr>
          <p:grpSpPr>
            <a:xfrm flipV="1">
              <a:off x="7894780" y="3581400"/>
              <a:ext cx="381000" cy="914400"/>
              <a:chOff x="3352800" y="2286000"/>
              <a:chExt cx="381000" cy="914400"/>
            </a:xfrm>
          </p:grpSpPr>
          <p:sp>
            <p:nvSpPr>
              <p:cNvPr id="59" name="Oval 58"/>
              <p:cNvSpPr/>
              <p:nvPr/>
            </p:nvSpPr>
            <p:spPr>
              <a:xfrm rot="16200000">
                <a:off x="35814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60" name="Group 87"/>
              <p:cNvGrpSpPr/>
              <p:nvPr/>
            </p:nvGrpSpPr>
            <p:grpSpPr>
              <a:xfrm>
                <a:off x="3505200" y="2286000"/>
                <a:ext cx="228600" cy="914400"/>
                <a:chOff x="3962400" y="2286000"/>
                <a:chExt cx="228600" cy="1143000"/>
              </a:xfrm>
            </p:grpSpPr>
            <p:cxnSp>
              <p:nvCxnSpPr>
                <p:cNvPr id="62" name="Straight Arrow Connector 61"/>
                <p:cNvCxnSpPr/>
                <p:nvPr/>
              </p:nvCxnSpPr>
              <p:spPr>
                <a:xfrm rot="16200000">
                  <a:off x="36195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6200000" flipH="1">
                  <a:off x="3390900" y="2857500"/>
                  <a:ext cx="1143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61" name="Oval 60"/>
              <p:cNvSpPr/>
              <p:nvPr/>
            </p:nvSpPr>
            <p:spPr>
              <a:xfrm rot="16200000">
                <a:off x="3352800" y="2743200"/>
                <a:ext cx="152400" cy="152400"/>
              </a:xfrm>
              <a:prstGeom prst="ellipse">
                <a:avLst/>
              </a:prstGeom>
              <a:ln>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0" name="TextBox 39"/>
            <p:cNvSpPr txBox="1"/>
            <p:nvPr/>
          </p:nvSpPr>
          <p:spPr>
            <a:xfrm>
              <a:off x="5486400" y="1219200"/>
              <a:ext cx="1261884" cy="276999"/>
            </a:xfrm>
            <a:prstGeom prst="rect">
              <a:avLst/>
            </a:prstGeom>
            <a:solidFill>
              <a:srgbClr val="FFC000"/>
            </a:solidFill>
          </p:spPr>
          <p:txBody>
            <a:bodyPr wrap="none" rtlCol="0">
              <a:spAutoFit/>
            </a:bodyPr>
            <a:lstStyle/>
            <a:p>
              <a:r>
                <a:rPr lang="en-US" sz="1200" dirty="0" smtClean="0"/>
                <a:t>68 km/ 13.5 dB</a:t>
              </a:r>
              <a:endParaRPr lang="en-US" sz="1200" dirty="0"/>
            </a:p>
          </p:txBody>
        </p:sp>
        <p:sp>
          <p:nvSpPr>
            <p:cNvPr id="41" name="TextBox 40"/>
            <p:cNvSpPr txBox="1"/>
            <p:nvPr/>
          </p:nvSpPr>
          <p:spPr>
            <a:xfrm>
              <a:off x="7010400" y="1219200"/>
              <a:ext cx="1335430" cy="276999"/>
            </a:xfrm>
            <a:prstGeom prst="rect">
              <a:avLst/>
            </a:prstGeom>
            <a:solidFill>
              <a:srgbClr val="FFC000"/>
            </a:solidFill>
          </p:spPr>
          <p:txBody>
            <a:bodyPr wrap="none" rtlCol="0">
              <a:spAutoFit/>
            </a:bodyPr>
            <a:lstStyle/>
            <a:p>
              <a:r>
                <a:rPr lang="en-US" sz="1200" dirty="0" smtClean="0"/>
                <a:t>57. km/ 11.65 dB</a:t>
              </a:r>
              <a:endParaRPr lang="en-US" sz="1200" dirty="0"/>
            </a:p>
          </p:txBody>
        </p:sp>
        <p:sp>
          <p:nvSpPr>
            <p:cNvPr id="42" name="TextBox 41"/>
            <p:cNvSpPr txBox="1"/>
            <p:nvPr/>
          </p:nvSpPr>
          <p:spPr>
            <a:xfrm>
              <a:off x="2133600" y="5257800"/>
              <a:ext cx="1346844" cy="276999"/>
            </a:xfrm>
            <a:prstGeom prst="rect">
              <a:avLst/>
            </a:prstGeom>
            <a:solidFill>
              <a:srgbClr val="FFC000"/>
            </a:solidFill>
          </p:spPr>
          <p:txBody>
            <a:bodyPr wrap="none" rtlCol="0">
              <a:spAutoFit/>
            </a:bodyPr>
            <a:lstStyle/>
            <a:p>
              <a:r>
                <a:rPr lang="en-US" sz="1200" dirty="0" smtClean="0"/>
                <a:t>93 km/ 20.59 dB</a:t>
              </a:r>
              <a:endParaRPr lang="en-US" sz="1200" dirty="0"/>
            </a:p>
          </p:txBody>
        </p:sp>
        <p:sp>
          <p:nvSpPr>
            <p:cNvPr id="43" name="TextBox 42"/>
            <p:cNvSpPr txBox="1"/>
            <p:nvPr/>
          </p:nvSpPr>
          <p:spPr>
            <a:xfrm>
              <a:off x="3810000" y="5105400"/>
              <a:ext cx="1269899" cy="276999"/>
            </a:xfrm>
            <a:prstGeom prst="rect">
              <a:avLst/>
            </a:prstGeom>
            <a:solidFill>
              <a:srgbClr val="FFC000"/>
            </a:solidFill>
          </p:spPr>
          <p:txBody>
            <a:bodyPr wrap="none" rtlCol="0">
              <a:spAutoFit/>
            </a:bodyPr>
            <a:lstStyle/>
            <a:p>
              <a:r>
                <a:rPr lang="en-US" sz="1200" dirty="0" smtClean="0"/>
                <a:t>31` km/ 8.14 dB</a:t>
              </a:r>
              <a:endParaRPr lang="en-US" sz="1200" dirty="0"/>
            </a:p>
          </p:txBody>
        </p:sp>
        <p:sp>
          <p:nvSpPr>
            <p:cNvPr id="44" name="TextBox 43"/>
            <p:cNvSpPr txBox="1"/>
            <p:nvPr/>
          </p:nvSpPr>
          <p:spPr>
            <a:xfrm>
              <a:off x="5486400" y="5105400"/>
              <a:ext cx="1303562" cy="276999"/>
            </a:xfrm>
            <a:prstGeom prst="rect">
              <a:avLst/>
            </a:prstGeom>
            <a:solidFill>
              <a:srgbClr val="FFC000"/>
            </a:solidFill>
          </p:spPr>
          <p:txBody>
            <a:bodyPr wrap="none" rtlCol="0">
              <a:spAutoFit/>
            </a:bodyPr>
            <a:lstStyle/>
            <a:p>
              <a:r>
                <a:rPr lang="en-US" sz="1200" dirty="0" smtClean="0"/>
                <a:t>97 km/ 21.49 dB</a:t>
              </a:r>
              <a:endParaRPr lang="en-US" sz="1200" dirty="0"/>
            </a:p>
          </p:txBody>
        </p:sp>
        <p:sp>
          <p:nvSpPr>
            <p:cNvPr id="45" name="TextBox 44"/>
            <p:cNvSpPr txBox="1"/>
            <p:nvPr/>
          </p:nvSpPr>
          <p:spPr>
            <a:xfrm>
              <a:off x="7010400" y="5105400"/>
              <a:ext cx="1218603" cy="276999"/>
            </a:xfrm>
            <a:prstGeom prst="rect">
              <a:avLst/>
            </a:prstGeom>
            <a:solidFill>
              <a:srgbClr val="FFC000"/>
            </a:solidFill>
          </p:spPr>
          <p:txBody>
            <a:bodyPr wrap="none" rtlCol="0">
              <a:spAutoFit/>
            </a:bodyPr>
            <a:lstStyle/>
            <a:p>
              <a:r>
                <a:rPr lang="en-US" sz="1200" dirty="0" smtClean="0"/>
                <a:t>32 km/ 6.55 dB</a:t>
              </a:r>
              <a:endParaRPr lang="en-US" sz="1200" dirty="0"/>
            </a:p>
          </p:txBody>
        </p:sp>
        <p:sp>
          <p:nvSpPr>
            <p:cNvPr id="46" name="TextBox 45"/>
            <p:cNvSpPr txBox="1"/>
            <p:nvPr/>
          </p:nvSpPr>
          <p:spPr>
            <a:xfrm>
              <a:off x="2590800" y="3886200"/>
              <a:ext cx="1133644" cy="276999"/>
            </a:xfrm>
            <a:prstGeom prst="rect">
              <a:avLst/>
            </a:prstGeom>
            <a:solidFill>
              <a:srgbClr val="FFC000"/>
            </a:solidFill>
          </p:spPr>
          <p:txBody>
            <a:bodyPr wrap="none" rtlCol="0">
              <a:spAutoFit/>
            </a:bodyPr>
            <a:lstStyle/>
            <a:p>
              <a:r>
                <a:rPr lang="en-US" sz="1200" dirty="0" smtClean="0"/>
                <a:t>12 km/ 2.6 dB</a:t>
              </a:r>
              <a:endParaRPr lang="en-US" sz="1200" dirty="0"/>
            </a:p>
          </p:txBody>
        </p:sp>
        <p:sp>
          <p:nvSpPr>
            <p:cNvPr id="47" name="TextBox 46"/>
            <p:cNvSpPr txBox="1"/>
            <p:nvPr/>
          </p:nvSpPr>
          <p:spPr>
            <a:xfrm>
              <a:off x="2590800" y="2590800"/>
              <a:ext cx="1133644" cy="276999"/>
            </a:xfrm>
            <a:prstGeom prst="rect">
              <a:avLst/>
            </a:prstGeom>
            <a:solidFill>
              <a:srgbClr val="FFC000"/>
            </a:solidFill>
          </p:spPr>
          <p:txBody>
            <a:bodyPr wrap="none" rtlCol="0">
              <a:spAutoFit/>
            </a:bodyPr>
            <a:lstStyle/>
            <a:p>
              <a:r>
                <a:rPr lang="en-US" sz="1200" dirty="0" smtClean="0"/>
                <a:t>36 km/ 7.9 dB</a:t>
              </a:r>
              <a:endParaRPr lang="en-US" sz="1200" dirty="0"/>
            </a:p>
          </p:txBody>
        </p:sp>
        <p:sp>
          <p:nvSpPr>
            <p:cNvPr id="48" name="TextBox 47"/>
            <p:cNvSpPr txBox="1"/>
            <p:nvPr/>
          </p:nvSpPr>
          <p:spPr>
            <a:xfrm>
              <a:off x="6477000" y="3657600"/>
              <a:ext cx="1346844" cy="276999"/>
            </a:xfrm>
            <a:prstGeom prst="rect">
              <a:avLst/>
            </a:prstGeom>
            <a:solidFill>
              <a:srgbClr val="FFC000"/>
            </a:solidFill>
          </p:spPr>
          <p:txBody>
            <a:bodyPr wrap="none" rtlCol="0">
              <a:spAutoFit/>
            </a:bodyPr>
            <a:lstStyle/>
            <a:p>
              <a:r>
                <a:rPr lang="en-US" sz="1200" dirty="0" smtClean="0"/>
                <a:t>72 km/ 15.15 dB</a:t>
              </a:r>
              <a:endParaRPr lang="en-US" sz="1200" dirty="0"/>
            </a:p>
          </p:txBody>
        </p:sp>
        <p:sp>
          <p:nvSpPr>
            <p:cNvPr id="49" name="TextBox 48"/>
            <p:cNvSpPr txBox="1"/>
            <p:nvPr/>
          </p:nvSpPr>
          <p:spPr>
            <a:xfrm>
              <a:off x="6324600" y="2590800"/>
              <a:ext cx="1335430" cy="276999"/>
            </a:xfrm>
            <a:prstGeom prst="rect">
              <a:avLst/>
            </a:prstGeom>
            <a:solidFill>
              <a:srgbClr val="FFC000"/>
            </a:solidFill>
          </p:spPr>
          <p:txBody>
            <a:bodyPr wrap="none" rtlCol="0">
              <a:spAutoFit/>
            </a:bodyPr>
            <a:lstStyle/>
            <a:p>
              <a:r>
                <a:rPr lang="en-US" sz="1200" dirty="0" smtClean="0"/>
                <a:t>56 km/ 11.09 dB</a:t>
              </a:r>
              <a:endParaRPr lang="en-US" sz="1200" dirty="0"/>
            </a:p>
          </p:txBody>
        </p:sp>
        <p:sp>
          <p:nvSpPr>
            <p:cNvPr id="50" name="Freeform 49"/>
            <p:cNvSpPr/>
            <p:nvPr/>
          </p:nvSpPr>
          <p:spPr>
            <a:xfrm>
              <a:off x="1459345" y="1782618"/>
              <a:ext cx="6927273" cy="3617576"/>
            </a:xfrm>
            <a:custGeom>
              <a:avLst/>
              <a:gdLst>
                <a:gd name="connsiteX0" fmla="*/ 0 w 6927273"/>
                <a:gd name="connsiteY0" fmla="*/ 1265382 h 3251200"/>
                <a:gd name="connsiteX1" fmla="*/ 766619 w 6927273"/>
                <a:gd name="connsiteY1" fmla="*/ 1505527 h 3251200"/>
                <a:gd name="connsiteX2" fmla="*/ 785091 w 6927273"/>
                <a:gd name="connsiteY2" fmla="*/ 18473 h 3251200"/>
                <a:gd name="connsiteX3" fmla="*/ 6927273 w 6927273"/>
                <a:gd name="connsiteY3" fmla="*/ 0 h 3251200"/>
                <a:gd name="connsiteX4" fmla="*/ 6927273 w 6927273"/>
                <a:gd name="connsiteY4" fmla="*/ 3195782 h 3251200"/>
                <a:gd name="connsiteX5" fmla="*/ 785091 w 6927273"/>
                <a:gd name="connsiteY5" fmla="*/ 3251200 h 3251200"/>
                <a:gd name="connsiteX6" fmla="*/ 775855 w 6927273"/>
                <a:gd name="connsiteY6" fmla="*/ 1681018 h 3251200"/>
                <a:gd name="connsiteX7" fmla="*/ 0 w 6927273"/>
                <a:gd name="connsiteY7" fmla="*/ 1560946 h 3251200"/>
                <a:gd name="connsiteX0" fmla="*/ 0 w 6927273"/>
                <a:gd name="connsiteY0" fmla="*/ 1265382 h 3251200"/>
                <a:gd name="connsiteX1" fmla="*/ 766619 w 6927273"/>
                <a:gd name="connsiteY1" fmla="*/ 1505527 h 3251200"/>
                <a:gd name="connsiteX2" fmla="*/ 785091 w 6927273"/>
                <a:gd name="connsiteY2" fmla="*/ 18473 h 3251200"/>
                <a:gd name="connsiteX3" fmla="*/ 6927273 w 6927273"/>
                <a:gd name="connsiteY3" fmla="*/ 0 h 3251200"/>
                <a:gd name="connsiteX4" fmla="*/ 6927273 w 6927273"/>
                <a:gd name="connsiteY4" fmla="*/ 3195782 h 3251200"/>
                <a:gd name="connsiteX5" fmla="*/ 785091 w 6927273"/>
                <a:gd name="connsiteY5" fmla="*/ 3251200 h 3251200"/>
                <a:gd name="connsiteX6" fmla="*/ 750455 w 6927273"/>
                <a:gd name="connsiteY6" fmla="*/ 1722582 h 3251200"/>
                <a:gd name="connsiteX7" fmla="*/ 0 w 6927273"/>
                <a:gd name="connsiteY7" fmla="*/ 1560946 h 3251200"/>
                <a:gd name="connsiteX0" fmla="*/ 0 w 6927273"/>
                <a:gd name="connsiteY0" fmla="*/ 1265382 h 3246582"/>
                <a:gd name="connsiteX1" fmla="*/ 766619 w 6927273"/>
                <a:gd name="connsiteY1" fmla="*/ 1505527 h 3246582"/>
                <a:gd name="connsiteX2" fmla="*/ 785091 w 6927273"/>
                <a:gd name="connsiteY2" fmla="*/ 18473 h 3246582"/>
                <a:gd name="connsiteX3" fmla="*/ 6927273 w 6927273"/>
                <a:gd name="connsiteY3" fmla="*/ 0 h 3246582"/>
                <a:gd name="connsiteX4" fmla="*/ 6927273 w 6927273"/>
                <a:gd name="connsiteY4" fmla="*/ 3195782 h 3246582"/>
                <a:gd name="connsiteX5" fmla="*/ 750455 w 6927273"/>
                <a:gd name="connsiteY5" fmla="*/ 3246582 h 3246582"/>
                <a:gd name="connsiteX6" fmla="*/ 750455 w 6927273"/>
                <a:gd name="connsiteY6" fmla="*/ 1722582 h 3246582"/>
                <a:gd name="connsiteX7" fmla="*/ 0 w 6927273"/>
                <a:gd name="connsiteY7" fmla="*/ 1560946 h 3246582"/>
                <a:gd name="connsiteX0" fmla="*/ 0 w 6927273"/>
                <a:gd name="connsiteY0" fmla="*/ 1265382 h 3246582"/>
                <a:gd name="connsiteX1" fmla="*/ 766619 w 6927273"/>
                <a:gd name="connsiteY1" fmla="*/ 1505527 h 3246582"/>
                <a:gd name="connsiteX2" fmla="*/ 785091 w 6927273"/>
                <a:gd name="connsiteY2" fmla="*/ 18473 h 3246582"/>
                <a:gd name="connsiteX3" fmla="*/ 6927273 w 6927273"/>
                <a:gd name="connsiteY3" fmla="*/ 0 h 3246582"/>
                <a:gd name="connsiteX4" fmla="*/ 6927273 w 6927273"/>
                <a:gd name="connsiteY4" fmla="*/ 3195782 h 3246582"/>
                <a:gd name="connsiteX5" fmla="*/ 750455 w 6927273"/>
                <a:gd name="connsiteY5" fmla="*/ 3246582 h 3246582"/>
                <a:gd name="connsiteX6" fmla="*/ 750455 w 6927273"/>
                <a:gd name="connsiteY6" fmla="*/ 1722582 h 3246582"/>
                <a:gd name="connsiteX7" fmla="*/ 521855 w 6927273"/>
                <a:gd name="connsiteY7" fmla="*/ 1722582 h 3246582"/>
                <a:gd name="connsiteX0" fmla="*/ 0 w 6927273"/>
                <a:gd name="connsiteY0" fmla="*/ 1265382 h 3246582"/>
                <a:gd name="connsiteX1" fmla="*/ 766619 w 6927273"/>
                <a:gd name="connsiteY1" fmla="*/ 1505527 h 3246582"/>
                <a:gd name="connsiteX2" fmla="*/ 785091 w 6927273"/>
                <a:gd name="connsiteY2" fmla="*/ 18473 h 3246582"/>
                <a:gd name="connsiteX3" fmla="*/ 6927273 w 6927273"/>
                <a:gd name="connsiteY3" fmla="*/ 0 h 3246582"/>
                <a:gd name="connsiteX4" fmla="*/ 6927273 w 6927273"/>
                <a:gd name="connsiteY4" fmla="*/ 3195782 h 3246582"/>
                <a:gd name="connsiteX5" fmla="*/ 750455 w 6927273"/>
                <a:gd name="connsiteY5" fmla="*/ 3246582 h 3246582"/>
                <a:gd name="connsiteX6" fmla="*/ 750455 w 6927273"/>
                <a:gd name="connsiteY6" fmla="*/ 1798782 h 3246582"/>
                <a:gd name="connsiteX7" fmla="*/ 521855 w 6927273"/>
                <a:gd name="connsiteY7" fmla="*/ 1722582 h 3246582"/>
                <a:gd name="connsiteX0" fmla="*/ 0 w 6927273"/>
                <a:gd name="connsiteY0" fmla="*/ 1265382 h 3246582"/>
                <a:gd name="connsiteX1" fmla="*/ 766619 w 6927273"/>
                <a:gd name="connsiteY1" fmla="*/ 1505527 h 3246582"/>
                <a:gd name="connsiteX2" fmla="*/ 785091 w 6927273"/>
                <a:gd name="connsiteY2" fmla="*/ 18473 h 3246582"/>
                <a:gd name="connsiteX3" fmla="*/ 6927273 w 6927273"/>
                <a:gd name="connsiteY3" fmla="*/ 0 h 3246582"/>
                <a:gd name="connsiteX4" fmla="*/ 6927273 w 6927273"/>
                <a:gd name="connsiteY4" fmla="*/ 3195782 h 3246582"/>
                <a:gd name="connsiteX5" fmla="*/ 750455 w 6927273"/>
                <a:gd name="connsiteY5" fmla="*/ 3246582 h 3246582"/>
                <a:gd name="connsiteX6" fmla="*/ 750455 w 6927273"/>
                <a:gd name="connsiteY6" fmla="*/ 1798782 h 3246582"/>
                <a:gd name="connsiteX7" fmla="*/ 521855 w 6927273"/>
                <a:gd name="connsiteY7" fmla="*/ 1798782 h 3246582"/>
                <a:gd name="connsiteX0" fmla="*/ 0 w 6927273"/>
                <a:gd name="connsiteY0" fmla="*/ 1265382 h 3617576"/>
                <a:gd name="connsiteX1" fmla="*/ 766619 w 6927273"/>
                <a:gd name="connsiteY1" fmla="*/ 1505527 h 3617576"/>
                <a:gd name="connsiteX2" fmla="*/ 785091 w 6927273"/>
                <a:gd name="connsiteY2" fmla="*/ 18473 h 3617576"/>
                <a:gd name="connsiteX3" fmla="*/ 6927273 w 6927273"/>
                <a:gd name="connsiteY3" fmla="*/ 0 h 3617576"/>
                <a:gd name="connsiteX4" fmla="*/ 6927273 w 6927273"/>
                <a:gd name="connsiteY4" fmla="*/ 3195782 h 3617576"/>
                <a:gd name="connsiteX5" fmla="*/ 750455 w 6927273"/>
                <a:gd name="connsiteY5" fmla="*/ 3246582 h 3617576"/>
                <a:gd name="connsiteX6" fmla="*/ 750455 w 6927273"/>
                <a:gd name="connsiteY6" fmla="*/ 3094182 h 3617576"/>
                <a:gd name="connsiteX7" fmla="*/ 521855 w 6927273"/>
                <a:gd name="connsiteY7" fmla="*/ 1798782 h 3617576"/>
                <a:gd name="connsiteX0" fmla="*/ 0 w 6927273"/>
                <a:gd name="connsiteY0" fmla="*/ 1265382 h 3617576"/>
                <a:gd name="connsiteX1" fmla="*/ 766619 w 6927273"/>
                <a:gd name="connsiteY1" fmla="*/ 1505527 h 3617576"/>
                <a:gd name="connsiteX2" fmla="*/ 785091 w 6927273"/>
                <a:gd name="connsiteY2" fmla="*/ 18473 h 3617576"/>
                <a:gd name="connsiteX3" fmla="*/ 6927273 w 6927273"/>
                <a:gd name="connsiteY3" fmla="*/ 0 h 3617576"/>
                <a:gd name="connsiteX4" fmla="*/ 6927273 w 6927273"/>
                <a:gd name="connsiteY4" fmla="*/ 3195782 h 3617576"/>
                <a:gd name="connsiteX5" fmla="*/ 750455 w 6927273"/>
                <a:gd name="connsiteY5" fmla="*/ 3246582 h 3617576"/>
                <a:gd name="connsiteX6" fmla="*/ 750455 w 6927273"/>
                <a:gd name="connsiteY6" fmla="*/ 3094182 h 3617576"/>
                <a:gd name="connsiteX7" fmla="*/ 445655 w 6927273"/>
                <a:gd name="connsiteY7" fmla="*/ 3094182 h 361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27273" h="3617576">
                  <a:moveTo>
                    <a:pt x="0" y="1265382"/>
                  </a:moveTo>
                  <a:lnTo>
                    <a:pt x="766619" y="1505527"/>
                  </a:lnTo>
                  <a:lnTo>
                    <a:pt x="785091" y="18473"/>
                  </a:lnTo>
                  <a:lnTo>
                    <a:pt x="6927273" y="0"/>
                  </a:lnTo>
                  <a:lnTo>
                    <a:pt x="6927273" y="3195782"/>
                  </a:lnTo>
                  <a:lnTo>
                    <a:pt x="750455" y="3246582"/>
                  </a:lnTo>
                  <a:cubicBezTo>
                    <a:pt x="747376" y="2723188"/>
                    <a:pt x="753534" y="3617576"/>
                    <a:pt x="750455" y="3094182"/>
                  </a:cubicBezTo>
                  <a:lnTo>
                    <a:pt x="445655" y="309418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Straight Arrow Connector 50"/>
            <p:cNvCxnSpPr/>
            <p:nvPr/>
          </p:nvCxnSpPr>
          <p:spPr>
            <a:xfrm>
              <a:off x="1671573" y="3115581"/>
              <a:ext cx="186190" cy="6206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1524001" y="3325504"/>
              <a:ext cx="229736" cy="45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Freeform 52"/>
            <p:cNvSpPr/>
            <p:nvPr/>
          </p:nvSpPr>
          <p:spPr>
            <a:xfrm>
              <a:off x="1439839" y="2204113"/>
              <a:ext cx="6489510" cy="2748887"/>
            </a:xfrm>
            <a:custGeom>
              <a:avLst/>
              <a:gdLst>
                <a:gd name="connsiteX0" fmla="*/ 545910 w 6489510"/>
                <a:gd name="connsiteY0" fmla="*/ 1296538 h 2326944"/>
                <a:gd name="connsiteX1" fmla="*/ 545910 w 6489510"/>
                <a:gd name="connsiteY1" fmla="*/ 1201003 h 2326944"/>
                <a:gd name="connsiteX2" fmla="*/ 1180531 w 6489510"/>
                <a:gd name="connsiteY2" fmla="*/ 1201003 h 2326944"/>
                <a:gd name="connsiteX3" fmla="*/ 1194179 w 6489510"/>
                <a:gd name="connsiteY3" fmla="*/ 2313296 h 2326944"/>
                <a:gd name="connsiteX4" fmla="*/ 6489510 w 6489510"/>
                <a:gd name="connsiteY4" fmla="*/ 2326944 h 2326944"/>
                <a:gd name="connsiteX5" fmla="*/ 6482686 w 6489510"/>
                <a:gd name="connsiteY5" fmla="*/ 0 h 2326944"/>
                <a:gd name="connsiteX6" fmla="*/ 1132764 w 6489510"/>
                <a:gd name="connsiteY6" fmla="*/ 6824 h 2326944"/>
                <a:gd name="connsiteX7" fmla="*/ 1132764 w 6489510"/>
                <a:gd name="connsiteY7" fmla="*/ 1030406 h 2326944"/>
                <a:gd name="connsiteX8" fmla="*/ 1139588 w 6489510"/>
                <a:gd name="connsiteY8" fmla="*/ 1132765 h 2326944"/>
                <a:gd name="connsiteX9" fmla="*/ 0 w 6489510"/>
                <a:gd name="connsiteY9" fmla="*/ 1125941 h 2326944"/>
                <a:gd name="connsiteX0" fmla="*/ 545910 w 6489510"/>
                <a:gd name="connsiteY0" fmla="*/ 1296538 h 2326944"/>
                <a:gd name="connsiteX1" fmla="*/ 545910 w 6489510"/>
                <a:gd name="connsiteY1" fmla="*/ 1201003 h 2326944"/>
                <a:gd name="connsiteX2" fmla="*/ 1194179 w 6489510"/>
                <a:gd name="connsiteY2" fmla="*/ 2313296 h 2326944"/>
                <a:gd name="connsiteX3" fmla="*/ 6489510 w 6489510"/>
                <a:gd name="connsiteY3" fmla="*/ 2326944 h 2326944"/>
                <a:gd name="connsiteX4" fmla="*/ 6482686 w 6489510"/>
                <a:gd name="connsiteY4" fmla="*/ 0 h 2326944"/>
                <a:gd name="connsiteX5" fmla="*/ 1132764 w 6489510"/>
                <a:gd name="connsiteY5" fmla="*/ 6824 h 2326944"/>
                <a:gd name="connsiteX6" fmla="*/ 1132764 w 6489510"/>
                <a:gd name="connsiteY6" fmla="*/ 1030406 h 2326944"/>
                <a:gd name="connsiteX7" fmla="*/ 1139588 w 6489510"/>
                <a:gd name="connsiteY7" fmla="*/ 1132765 h 2326944"/>
                <a:gd name="connsiteX8" fmla="*/ 0 w 6489510"/>
                <a:gd name="connsiteY8" fmla="*/ 1125941 h 2326944"/>
                <a:gd name="connsiteX0" fmla="*/ 465161 w 6489510"/>
                <a:gd name="connsiteY0" fmla="*/ 2748887 h 2748887"/>
                <a:gd name="connsiteX1" fmla="*/ 545910 w 6489510"/>
                <a:gd name="connsiteY1" fmla="*/ 1201003 h 2748887"/>
                <a:gd name="connsiteX2" fmla="*/ 1194179 w 6489510"/>
                <a:gd name="connsiteY2" fmla="*/ 2313296 h 2748887"/>
                <a:gd name="connsiteX3" fmla="*/ 6489510 w 6489510"/>
                <a:gd name="connsiteY3" fmla="*/ 2326944 h 2748887"/>
                <a:gd name="connsiteX4" fmla="*/ 6482686 w 6489510"/>
                <a:gd name="connsiteY4" fmla="*/ 0 h 2748887"/>
                <a:gd name="connsiteX5" fmla="*/ 1132764 w 6489510"/>
                <a:gd name="connsiteY5" fmla="*/ 6824 h 2748887"/>
                <a:gd name="connsiteX6" fmla="*/ 1132764 w 6489510"/>
                <a:gd name="connsiteY6" fmla="*/ 1030406 h 2748887"/>
                <a:gd name="connsiteX7" fmla="*/ 1139588 w 6489510"/>
                <a:gd name="connsiteY7" fmla="*/ 1132765 h 2748887"/>
                <a:gd name="connsiteX8" fmla="*/ 0 w 6489510"/>
                <a:gd name="connsiteY8" fmla="*/ 1125941 h 2748887"/>
                <a:gd name="connsiteX0" fmla="*/ 465161 w 6489510"/>
                <a:gd name="connsiteY0" fmla="*/ 2748887 h 2748887"/>
                <a:gd name="connsiteX1" fmla="*/ 465161 w 6489510"/>
                <a:gd name="connsiteY1" fmla="*/ 2367887 h 2748887"/>
                <a:gd name="connsiteX2" fmla="*/ 1194179 w 6489510"/>
                <a:gd name="connsiteY2" fmla="*/ 2313296 h 2748887"/>
                <a:gd name="connsiteX3" fmla="*/ 6489510 w 6489510"/>
                <a:gd name="connsiteY3" fmla="*/ 2326944 h 2748887"/>
                <a:gd name="connsiteX4" fmla="*/ 6482686 w 6489510"/>
                <a:gd name="connsiteY4" fmla="*/ 0 h 2748887"/>
                <a:gd name="connsiteX5" fmla="*/ 1132764 w 6489510"/>
                <a:gd name="connsiteY5" fmla="*/ 6824 h 2748887"/>
                <a:gd name="connsiteX6" fmla="*/ 1132764 w 6489510"/>
                <a:gd name="connsiteY6" fmla="*/ 1030406 h 2748887"/>
                <a:gd name="connsiteX7" fmla="*/ 1139588 w 6489510"/>
                <a:gd name="connsiteY7" fmla="*/ 1132765 h 2748887"/>
                <a:gd name="connsiteX8" fmla="*/ 0 w 6489510"/>
                <a:gd name="connsiteY8" fmla="*/ 1125941 h 2748887"/>
                <a:gd name="connsiteX0" fmla="*/ 465161 w 6489510"/>
                <a:gd name="connsiteY0" fmla="*/ 2748887 h 2748887"/>
                <a:gd name="connsiteX1" fmla="*/ 465161 w 6489510"/>
                <a:gd name="connsiteY1" fmla="*/ 2367887 h 2748887"/>
                <a:gd name="connsiteX2" fmla="*/ 1150961 w 6489510"/>
                <a:gd name="connsiteY2" fmla="*/ 2367887 h 2748887"/>
                <a:gd name="connsiteX3" fmla="*/ 6489510 w 6489510"/>
                <a:gd name="connsiteY3" fmla="*/ 2326944 h 2748887"/>
                <a:gd name="connsiteX4" fmla="*/ 6482686 w 6489510"/>
                <a:gd name="connsiteY4" fmla="*/ 0 h 2748887"/>
                <a:gd name="connsiteX5" fmla="*/ 1132764 w 6489510"/>
                <a:gd name="connsiteY5" fmla="*/ 6824 h 2748887"/>
                <a:gd name="connsiteX6" fmla="*/ 1132764 w 6489510"/>
                <a:gd name="connsiteY6" fmla="*/ 1030406 h 2748887"/>
                <a:gd name="connsiteX7" fmla="*/ 1139588 w 6489510"/>
                <a:gd name="connsiteY7" fmla="*/ 1132765 h 2748887"/>
                <a:gd name="connsiteX8" fmla="*/ 0 w 6489510"/>
                <a:gd name="connsiteY8" fmla="*/ 1125941 h 274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9510" h="2748887">
                  <a:moveTo>
                    <a:pt x="465161" y="2748887"/>
                  </a:moveTo>
                  <a:lnTo>
                    <a:pt x="465161" y="2367887"/>
                  </a:lnTo>
                  <a:lnTo>
                    <a:pt x="1150961" y="2367887"/>
                  </a:lnTo>
                  <a:lnTo>
                    <a:pt x="6489510" y="2326944"/>
                  </a:lnTo>
                  <a:cubicBezTo>
                    <a:pt x="6487235" y="1551296"/>
                    <a:pt x="6484961" y="775648"/>
                    <a:pt x="6482686" y="0"/>
                  </a:cubicBezTo>
                  <a:lnTo>
                    <a:pt x="1132764" y="6824"/>
                  </a:lnTo>
                  <a:lnTo>
                    <a:pt x="1132764" y="1030406"/>
                  </a:lnTo>
                  <a:lnTo>
                    <a:pt x="1139588" y="1132765"/>
                  </a:lnTo>
                  <a:lnTo>
                    <a:pt x="0" y="1125941"/>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Straight Arrow Connector 53"/>
            <p:cNvCxnSpPr/>
            <p:nvPr/>
          </p:nvCxnSpPr>
          <p:spPr>
            <a:xfrm flipV="1">
              <a:off x="1905000" y="4572000"/>
              <a:ext cx="0" cy="18765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228600" y="3048000"/>
              <a:ext cx="914400" cy="533400"/>
              <a:chOff x="228600" y="3048000"/>
              <a:chExt cx="914400" cy="533400"/>
            </a:xfrm>
          </p:grpSpPr>
          <p:sp>
            <p:nvSpPr>
              <p:cNvPr id="56" name="Rectangle 55"/>
              <p:cNvSpPr/>
              <p:nvPr/>
            </p:nvSpPr>
            <p:spPr>
              <a:xfrm>
                <a:off x="228600" y="30480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IXIA</a:t>
                </a:r>
                <a:endParaRPr lang="en-US" sz="1600" dirty="0"/>
              </a:p>
            </p:txBody>
          </p:sp>
          <p:cxnSp>
            <p:nvCxnSpPr>
              <p:cNvPr id="57" name="Straight Connector 56"/>
              <p:cNvCxnSpPr/>
              <p:nvPr/>
            </p:nvCxnSpPr>
            <p:spPr>
              <a:xfrm>
                <a:off x="914400" y="32004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914400" y="3276600"/>
                <a:ext cx="228600" cy="0"/>
              </a:xfrm>
              <a:prstGeom prst="line">
                <a:avLst/>
              </a:prstGeom>
            </p:spPr>
            <p:style>
              <a:lnRef idx="1">
                <a:schemeClr val="accent1"/>
              </a:lnRef>
              <a:fillRef idx="0">
                <a:schemeClr val="accent1"/>
              </a:fillRef>
              <a:effectRef idx="0">
                <a:schemeClr val="accent1"/>
              </a:effectRef>
              <a:fontRef idx="minor">
                <a:schemeClr val="tx1"/>
              </a:fontRef>
            </p:style>
          </p:cxnSp>
        </p:grpSp>
      </p:grpSp>
      <p:pic>
        <p:nvPicPr>
          <p:cNvPr id="157" name="Picture 156" descr="juniper_black.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01024" y="6180232"/>
            <a:ext cx="1111452" cy="303123"/>
          </a:xfrm>
          <a:prstGeom prst="rect">
            <a:avLst/>
          </a:prstGeom>
        </p:spPr>
      </p:pic>
    </p:spTree>
    <p:extLst>
      <p:ext uri="{BB962C8B-B14F-4D97-AF65-F5344CB8AC3E}">
        <p14:creationId xmlns:p14="http://schemas.microsoft.com/office/powerpoint/2010/main" val="113203473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Field Test Results</a:t>
            </a:r>
            <a:endParaRPr lang="en-US" dirty="0"/>
          </a:p>
        </p:txBody>
      </p:sp>
      <p:sp>
        <p:nvSpPr>
          <p:cNvPr id="7" name="Content Placeholder 6"/>
          <p:cNvSpPr>
            <a:spLocks noGrp="1"/>
          </p:cNvSpPr>
          <p:nvPr>
            <p:ph idx="1"/>
          </p:nvPr>
        </p:nvSpPr>
        <p:spPr>
          <a:xfrm>
            <a:off x="457200" y="1600201"/>
            <a:ext cx="8229600" cy="4883154"/>
          </a:xfrm>
        </p:spPr>
        <p:txBody>
          <a:bodyPr>
            <a:normAutofit lnSpcReduction="10000"/>
          </a:bodyPr>
          <a:lstStyle/>
          <a:p>
            <a:r>
              <a:rPr lang="en-US" dirty="0"/>
              <a:t>Demonstrated: </a:t>
            </a:r>
          </a:p>
          <a:p>
            <a:pPr lvl="1"/>
            <a:r>
              <a:rPr lang="en-US" dirty="0" smtClean="0"/>
              <a:t>Error</a:t>
            </a:r>
            <a:r>
              <a:rPr lang="en-US" dirty="0"/>
              <a:t>-free transmission of integrated DWDM optics in the router over entire distance </a:t>
            </a:r>
          </a:p>
          <a:p>
            <a:pPr lvl="1"/>
            <a:r>
              <a:rPr lang="en-US" dirty="0" smtClean="0"/>
              <a:t>over </a:t>
            </a:r>
            <a:r>
              <a:rPr lang="en-US" dirty="0"/>
              <a:t>mix of fiber types (1400km was LEAF + SMF-28), and - in a multi-vendor environment </a:t>
            </a:r>
          </a:p>
          <a:p>
            <a:r>
              <a:rPr lang="en-US" dirty="0" smtClean="0"/>
              <a:t>Bit</a:t>
            </a:r>
            <a:r>
              <a:rPr lang="en-US" dirty="0"/>
              <a:t>-error Rates (BER) of production wavelengths were not </a:t>
            </a:r>
            <a:r>
              <a:rPr lang="en-US" dirty="0" smtClean="0"/>
              <a:t>affected</a:t>
            </a:r>
          </a:p>
          <a:p>
            <a:r>
              <a:rPr lang="en-US" dirty="0" smtClean="0"/>
              <a:t>Operational </a:t>
            </a:r>
            <a:r>
              <a:rPr lang="en-US" dirty="0"/>
              <a:t>integration of integrated DWDM router optics with third</a:t>
            </a:r>
            <a:r>
              <a:rPr lang="en-US" dirty="0" smtClean="0"/>
              <a:t>-party </a:t>
            </a:r>
            <a:r>
              <a:rPr lang="en-US" dirty="0"/>
              <a:t>DWDM system </a:t>
            </a:r>
            <a:endParaRPr lang="en-US" dirty="0" smtClean="0"/>
          </a:p>
          <a:p>
            <a:pPr lvl="1"/>
            <a:r>
              <a:rPr lang="en-US" dirty="0" smtClean="0"/>
              <a:t>Optically</a:t>
            </a:r>
            <a:r>
              <a:rPr lang="en-US" dirty="0"/>
              <a:t>, the transport system treated like any other </a:t>
            </a:r>
            <a:r>
              <a:rPr lang="en-US" dirty="0" smtClean="0"/>
              <a:t>wavelength</a:t>
            </a:r>
          </a:p>
          <a:p>
            <a:pPr lvl="1"/>
            <a:r>
              <a:rPr lang="en-US" dirty="0" smtClean="0"/>
              <a:t>Fully </a:t>
            </a:r>
            <a:r>
              <a:rPr lang="en-US" dirty="0"/>
              <a:t>automated provisioning/teardown via optical control </a:t>
            </a:r>
            <a:r>
              <a:rPr lang="en-US" dirty="0" smtClean="0"/>
              <a:t>plane</a:t>
            </a:r>
          </a:p>
          <a:p>
            <a:pPr lvl="1"/>
            <a:r>
              <a:rPr lang="en-US" dirty="0" smtClean="0"/>
              <a:t>Fully </a:t>
            </a:r>
            <a:r>
              <a:rPr lang="en-US" dirty="0"/>
              <a:t>automated power balancing/equalization, gain adjustments, etc</a:t>
            </a:r>
            <a:r>
              <a:rPr lang="en-US" dirty="0" smtClean="0"/>
              <a:t>.</a:t>
            </a:r>
          </a:p>
          <a:p>
            <a:endParaRPr lang="en-US" dirty="0"/>
          </a:p>
          <a:p>
            <a:r>
              <a:rPr lang="en-US" dirty="0" smtClean="0"/>
              <a:t>More work to be done to incorporate this architecture into the programmable, content, platform envisioned </a:t>
            </a:r>
            <a:endParaRPr lang="en-US" dirty="0"/>
          </a:p>
          <a:p>
            <a:endParaRPr lang="en-US" dirty="0"/>
          </a:p>
        </p:txBody>
      </p:sp>
      <p:sp>
        <p:nvSpPr>
          <p:cNvPr id="3" name="Date Placeholder 2"/>
          <p:cNvSpPr>
            <a:spLocks noGrp="1"/>
          </p:cNvSpPr>
          <p:nvPr>
            <p:ph type="dt" sz="half" idx="10"/>
          </p:nvPr>
        </p:nvSpPr>
        <p:spPr/>
        <p:txBody>
          <a:bodyPr/>
          <a:lstStyle/>
          <a:p>
            <a:fld id="{C50A4A01-D3E0-0745-89A3-93B81A598E1A}" type="datetime1">
              <a:rPr lang="en-US" smtClean="0"/>
              <a:t>5/31/15</a:t>
            </a:fld>
            <a:endParaRPr lang="en-US"/>
          </a:p>
        </p:txBody>
      </p:sp>
      <p:sp>
        <p:nvSpPr>
          <p:cNvPr id="4" name="Footer Placeholder 3"/>
          <p:cNvSpPr>
            <a:spLocks noGrp="1"/>
          </p:cNvSpPr>
          <p:nvPr>
            <p:ph type="ftr" sz="quarter" idx="11"/>
          </p:nvPr>
        </p:nvSpPr>
        <p:spPr/>
        <p:txBody>
          <a:bodyPr/>
          <a:lstStyle/>
          <a:p>
            <a:r>
              <a:rPr lang="en-US" smtClean="0"/>
              <a:t>WRNP 2015</a:t>
            </a:r>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41</a:t>
            </a:fld>
            <a:endParaRPr lang="en-US"/>
          </a:p>
        </p:txBody>
      </p:sp>
    </p:spTree>
    <p:extLst>
      <p:ext uri="{BB962C8B-B14F-4D97-AF65-F5344CB8AC3E}">
        <p14:creationId xmlns:p14="http://schemas.microsoft.com/office/powerpoint/2010/main" val="311324037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i="1" dirty="0" smtClean="0">
                <a:solidFill>
                  <a:srgbClr val="FF6600"/>
                </a:solidFill>
              </a:rPr>
              <a:t>operationally supportable</a:t>
            </a:r>
            <a:r>
              <a:rPr lang="en-US" dirty="0" smtClean="0"/>
              <a:t>, </a:t>
            </a:r>
            <a:r>
              <a:rPr lang="en-US" i="1" dirty="0" smtClean="0">
                <a:solidFill>
                  <a:srgbClr val="800000"/>
                </a:solidFill>
              </a:rPr>
              <a:t>converged</a:t>
            </a:r>
            <a:r>
              <a:rPr lang="en-US" dirty="0" smtClean="0"/>
              <a:t>, </a:t>
            </a:r>
            <a:r>
              <a:rPr lang="en-US" i="1" dirty="0" smtClean="0">
                <a:solidFill>
                  <a:srgbClr val="800000"/>
                </a:solidFill>
              </a:rPr>
              <a:t>flexible, p</a:t>
            </a:r>
            <a:r>
              <a:rPr lang="en-US" i="1" dirty="0" smtClean="0">
                <a:solidFill>
                  <a:srgbClr val="800000"/>
                </a:solidFill>
              </a:rPr>
              <a:t>rogrammable</a:t>
            </a:r>
            <a:r>
              <a:rPr lang="en-US" i="1" dirty="0" smtClean="0">
                <a:solidFill>
                  <a:srgbClr val="800000"/>
                </a:solidFill>
              </a:rPr>
              <a:t>, content</a:t>
            </a:r>
            <a:r>
              <a:rPr lang="en-US" dirty="0" smtClean="0">
                <a:solidFill>
                  <a:srgbClr val="800000"/>
                </a:solidFill>
              </a:rPr>
              <a:t> </a:t>
            </a:r>
            <a:r>
              <a:rPr lang="en-US" dirty="0" smtClean="0"/>
              <a:t>platform</a:t>
            </a:r>
            <a:endParaRPr lang="en-US" dirty="0"/>
          </a:p>
        </p:txBody>
      </p:sp>
      <p:sp>
        <p:nvSpPr>
          <p:cNvPr id="3" name="Content Placeholder 2"/>
          <p:cNvSpPr>
            <a:spLocks noGrp="1"/>
          </p:cNvSpPr>
          <p:nvPr>
            <p:ph idx="1"/>
          </p:nvPr>
        </p:nvSpPr>
        <p:spPr/>
        <p:txBody>
          <a:bodyPr/>
          <a:lstStyle/>
          <a:p>
            <a:r>
              <a:rPr lang="en-US" dirty="0" smtClean="0"/>
              <a:t>a </a:t>
            </a:r>
            <a:r>
              <a:rPr lang="en-US" i="1" dirty="0" smtClean="0">
                <a:solidFill>
                  <a:srgbClr val="FF6600"/>
                </a:solidFill>
              </a:rPr>
              <a:t>flexible</a:t>
            </a:r>
            <a:r>
              <a:rPr lang="en-US" dirty="0" smtClean="0"/>
              <a:t> hardware platform to support existing ESnet services and new abstractions</a:t>
            </a:r>
          </a:p>
          <a:p>
            <a:endParaRPr lang="en-US" dirty="0" smtClean="0"/>
          </a:p>
          <a:p>
            <a:r>
              <a:rPr lang="en-US" dirty="0"/>
              <a:t>an </a:t>
            </a:r>
            <a:r>
              <a:rPr lang="en-US" i="1" dirty="0">
                <a:solidFill>
                  <a:srgbClr val="FF6600"/>
                </a:solidFill>
              </a:rPr>
              <a:t>environment</a:t>
            </a:r>
            <a:r>
              <a:rPr lang="en-US" dirty="0"/>
              <a:t> to support ‘the right’ abstractions for science </a:t>
            </a:r>
            <a:r>
              <a:rPr lang="en-US" dirty="0" smtClean="0"/>
              <a:t>applications</a:t>
            </a:r>
          </a:p>
          <a:p>
            <a:endParaRPr lang="en-US" dirty="0"/>
          </a:p>
          <a:p>
            <a:r>
              <a:rPr lang="en-US" dirty="0"/>
              <a:t>a </a:t>
            </a:r>
            <a:r>
              <a:rPr lang="en-US" i="1" dirty="0">
                <a:solidFill>
                  <a:srgbClr val="FF6600"/>
                </a:solidFill>
              </a:rPr>
              <a:t>content</a:t>
            </a:r>
            <a:r>
              <a:rPr lang="en-US" dirty="0">
                <a:solidFill>
                  <a:srgbClr val="FF6600"/>
                </a:solidFill>
              </a:rPr>
              <a:t> </a:t>
            </a:r>
            <a:r>
              <a:rPr lang="en-US" dirty="0"/>
              <a:t>platform to abstract the placement and retrieval of </a:t>
            </a:r>
            <a:r>
              <a:rPr lang="en-US" dirty="0" smtClean="0"/>
              <a:t>content</a:t>
            </a:r>
          </a:p>
          <a:p>
            <a:endParaRPr lang="en-US" dirty="0"/>
          </a:p>
          <a:p>
            <a:r>
              <a:rPr lang="en-US" dirty="0"/>
              <a:t>a </a:t>
            </a:r>
            <a:r>
              <a:rPr lang="en-US" i="1" dirty="0">
                <a:solidFill>
                  <a:srgbClr val="FF6600"/>
                </a:solidFill>
              </a:rPr>
              <a:t>converged</a:t>
            </a:r>
            <a:r>
              <a:rPr lang="en-US" dirty="0"/>
              <a:t> platform to optimize the cost of the moving bits end-to-end</a:t>
            </a:r>
          </a:p>
          <a:p>
            <a:endParaRPr lang="en-US" dirty="0"/>
          </a:p>
          <a:p>
            <a:r>
              <a:rPr lang="en-US" dirty="0"/>
              <a:t>an </a:t>
            </a:r>
            <a:r>
              <a:rPr lang="en-US" i="1" dirty="0">
                <a:solidFill>
                  <a:srgbClr val="FF6600"/>
                </a:solidFill>
              </a:rPr>
              <a:t>operationally supportable </a:t>
            </a:r>
            <a:r>
              <a:rPr lang="en-US" dirty="0"/>
              <a:t>platform with abstractions suitable for automation and analytics</a:t>
            </a:r>
          </a:p>
          <a:p>
            <a:endParaRPr lang="en-US" dirty="0"/>
          </a:p>
          <a:p>
            <a:endParaRPr lang="en-US" dirty="0"/>
          </a:p>
          <a:p>
            <a:endParaRPr lang="en-US" dirty="0"/>
          </a:p>
        </p:txBody>
      </p:sp>
      <p:sp>
        <p:nvSpPr>
          <p:cNvPr id="4" name="Date Placeholder 3"/>
          <p:cNvSpPr>
            <a:spLocks noGrp="1"/>
          </p:cNvSpPr>
          <p:nvPr>
            <p:ph type="dt" sz="half" idx="10"/>
          </p:nvPr>
        </p:nvSpPr>
        <p:spPr/>
        <p:txBody>
          <a:bodyPr/>
          <a:lstStyle/>
          <a:p>
            <a:fld id="{740CFD06-8821-464A-93D0-466E4761F661}" type="datetime1">
              <a:rPr lang="en-US" smtClean="0"/>
              <a:t>5/31/15</a:t>
            </a:fld>
            <a:endParaRPr lang="en-US"/>
          </a:p>
        </p:txBody>
      </p:sp>
      <p:sp>
        <p:nvSpPr>
          <p:cNvPr id="5" name="Footer Placeholder 4"/>
          <p:cNvSpPr>
            <a:spLocks noGrp="1"/>
          </p:cNvSpPr>
          <p:nvPr>
            <p:ph type="ftr" sz="quarter" idx="11"/>
          </p:nvPr>
        </p:nvSpPr>
        <p:spPr/>
        <p:txBody>
          <a:bodyPr/>
          <a:lstStyle/>
          <a:p>
            <a:r>
              <a:rPr lang="en-US" smtClean="0"/>
              <a:t>WRNP 2015</a:t>
            </a:r>
            <a:endParaRPr lang="en-US" dirty="0"/>
          </a:p>
        </p:txBody>
      </p:sp>
      <p:sp>
        <p:nvSpPr>
          <p:cNvPr id="6" name="Slide Number Placeholder 5"/>
          <p:cNvSpPr>
            <a:spLocks noGrp="1"/>
          </p:cNvSpPr>
          <p:nvPr>
            <p:ph type="sldNum" sz="quarter" idx="12"/>
          </p:nvPr>
        </p:nvSpPr>
        <p:spPr/>
        <p:txBody>
          <a:bodyPr/>
          <a:lstStyle/>
          <a:p>
            <a:fld id="{487710A0-C33E-CC45-8305-B897475A1CD7}" type="slidenum">
              <a:rPr lang="en-US" smtClean="0"/>
              <a:pPr/>
              <a:t>42</a:t>
            </a:fld>
            <a:endParaRPr lang="en-US"/>
          </a:p>
        </p:txBody>
      </p:sp>
    </p:spTree>
    <p:extLst>
      <p:ext uri="{BB962C8B-B14F-4D97-AF65-F5344CB8AC3E}">
        <p14:creationId xmlns:p14="http://schemas.microsoft.com/office/powerpoint/2010/main" val="219759275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Operationalizing SDN: Calling attention to Manageability, Implementation and Security</a:t>
            </a:r>
            <a:endParaRPr lang="en-US" dirty="0"/>
          </a:p>
        </p:txBody>
      </p:sp>
      <p:pic>
        <p:nvPicPr>
          <p:cNvPr id="3" name="Picture 2"/>
          <p:cNvPicPr>
            <a:picLocks noChangeAspect="1"/>
          </p:cNvPicPr>
          <p:nvPr/>
        </p:nvPicPr>
        <p:blipFill>
          <a:blip r:embed="rId3"/>
          <a:stretch>
            <a:fillRect/>
          </a:stretch>
        </p:blipFill>
        <p:spPr>
          <a:xfrm>
            <a:off x="542849" y="1417638"/>
            <a:ext cx="4114926" cy="5288470"/>
          </a:xfrm>
          <a:prstGeom prst="rect">
            <a:avLst/>
          </a:prstGeom>
        </p:spPr>
      </p:pic>
      <p:sp>
        <p:nvSpPr>
          <p:cNvPr id="25" name="Slide Number Placeholder 24"/>
          <p:cNvSpPr>
            <a:spLocks noGrp="1"/>
          </p:cNvSpPr>
          <p:nvPr>
            <p:ph type="sldNum" sz="quarter" idx="12"/>
          </p:nvPr>
        </p:nvSpPr>
        <p:spPr/>
        <p:txBody>
          <a:bodyPr/>
          <a:lstStyle/>
          <a:p>
            <a:fld id="{89275443-F33C-864C-95AC-00F258F25FE5}" type="slidenum">
              <a:rPr lang="en-US" smtClean="0"/>
              <a:t>43</a:t>
            </a:fld>
            <a:endParaRPr lang="en-US"/>
          </a:p>
        </p:txBody>
      </p:sp>
      <p:sp>
        <p:nvSpPr>
          <p:cNvPr id="4" name="Rectangle 3"/>
          <p:cNvSpPr/>
          <p:nvPr/>
        </p:nvSpPr>
        <p:spPr>
          <a:xfrm>
            <a:off x="4794615" y="3611418"/>
            <a:ext cx="3976085" cy="646331"/>
          </a:xfrm>
          <a:prstGeom prst="rect">
            <a:avLst/>
          </a:prstGeom>
        </p:spPr>
        <p:txBody>
          <a:bodyPr wrap="square">
            <a:spAutoFit/>
          </a:bodyPr>
          <a:lstStyle/>
          <a:p>
            <a:r>
              <a:rPr lang="en-US" dirty="0"/>
              <a:t>https://</a:t>
            </a:r>
            <a:r>
              <a:rPr lang="en-US" dirty="0" err="1"/>
              <a:t>www.orau.gov</a:t>
            </a:r>
            <a:r>
              <a:rPr lang="en-US" dirty="0"/>
              <a:t>/sdnpr2013/</a:t>
            </a:r>
            <a:r>
              <a:rPr lang="en-US" dirty="0" err="1"/>
              <a:t>default.htm</a:t>
            </a:r>
            <a:endParaRPr lang="en-US" dirty="0"/>
          </a:p>
        </p:txBody>
      </p:sp>
      <p:sp>
        <p:nvSpPr>
          <p:cNvPr id="5" name="Date Placeholder 4"/>
          <p:cNvSpPr>
            <a:spLocks noGrp="1"/>
          </p:cNvSpPr>
          <p:nvPr>
            <p:ph type="dt" sz="half" idx="10"/>
          </p:nvPr>
        </p:nvSpPr>
        <p:spPr/>
        <p:txBody>
          <a:bodyPr/>
          <a:lstStyle/>
          <a:p>
            <a:fld id="{6784E343-0475-9246-BA8A-5F597C244682}" type="datetime1">
              <a:rPr lang="en-US" smtClean="0"/>
              <a:t>5/31/15</a:t>
            </a:fld>
            <a:endParaRPr lang="en-US"/>
          </a:p>
        </p:txBody>
      </p:sp>
      <p:sp>
        <p:nvSpPr>
          <p:cNvPr id="6" name="Footer Placeholder 5"/>
          <p:cNvSpPr>
            <a:spLocks noGrp="1"/>
          </p:cNvSpPr>
          <p:nvPr>
            <p:ph type="ftr" sz="quarter" idx="11"/>
          </p:nvPr>
        </p:nvSpPr>
        <p:spPr/>
        <p:txBody>
          <a:bodyPr/>
          <a:lstStyle/>
          <a:p>
            <a:r>
              <a:rPr lang="en-US" smtClean="0"/>
              <a:t>WRNP 2015</a:t>
            </a:r>
            <a:endParaRPr lang="en-US"/>
          </a:p>
        </p:txBody>
      </p:sp>
    </p:spTree>
    <p:extLst>
      <p:ext uri="{BB962C8B-B14F-4D97-AF65-F5344CB8AC3E}">
        <p14:creationId xmlns:p14="http://schemas.microsoft.com/office/powerpoint/2010/main" val="135788670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 to Operational SDN</a:t>
            </a:r>
            <a:endParaRPr lang="en-US" dirty="0"/>
          </a:p>
        </p:txBody>
      </p:sp>
      <p:sp>
        <p:nvSpPr>
          <p:cNvPr id="3" name="Content Placeholder 2"/>
          <p:cNvSpPr>
            <a:spLocks noGrp="1"/>
          </p:cNvSpPr>
          <p:nvPr>
            <p:ph idx="1"/>
          </p:nvPr>
        </p:nvSpPr>
        <p:spPr/>
        <p:txBody>
          <a:bodyPr/>
          <a:lstStyle/>
          <a:p>
            <a:r>
              <a:rPr lang="en-US" dirty="0" smtClean="0"/>
              <a:t>July 14 – 16</a:t>
            </a:r>
            <a:r>
              <a:rPr lang="en-US" baseline="30000" dirty="0" smtClean="0"/>
              <a:t>th</a:t>
            </a:r>
            <a:r>
              <a:rPr lang="en-US" dirty="0" smtClean="0"/>
              <a:t> @ Berkeley</a:t>
            </a:r>
            <a:endParaRPr lang="en-US" dirty="0"/>
          </a:p>
        </p:txBody>
      </p:sp>
      <p:sp>
        <p:nvSpPr>
          <p:cNvPr id="4" name="Date Placeholder 3"/>
          <p:cNvSpPr>
            <a:spLocks noGrp="1"/>
          </p:cNvSpPr>
          <p:nvPr>
            <p:ph type="dt" sz="half" idx="10"/>
          </p:nvPr>
        </p:nvSpPr>
        <p:spPr/>
        <p:txBody>
          <a:bodyPr/>
          <a:lstStyle/>
          <a:p>
            <a:fld id="{4E0BEA20-4296-1F41-B5C0-947026B7619C}"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44</a:t>
            </a:fld>
            <a:endParaRPr lang="en-US"/>
          </a:p>
        </p:txBody>
      </p:sp>
    </p:spTree>
    <p:extLst>
      <p:ext uri="{BB962C8B-B14F-4D97-AF65-F5344CB8AC3E}">
        <p14:creationId xmlns:p14="http://schemas.microsoft.com/office/powerpoint/2010/main" val="22430258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073"/>
            <a:ext cx="8229600" cy="662609"/>
          </a:xfrm>
        </p:spPr>
        <p:txBody>
          <a:bodyPr/>
          <a:lstStyle/>
          <a:p>
            <a:r>
              <a:rPr lang="en-US" dirty="0" smtClean="0"/>
              <a:t>Thank you!</a:t>
            </a:r>
            <a:endParaRPr lang="en-US" dirty="0"/>
          </a:p>
        </p:txBody>
      </p:sp>
      <p:sp>
        <p:nvSpPr>
          <p:cNvPr id="3" name="Date Placeholder 2"/>
          <p:cNvSpPr>
            <a:spLocks noGrp="1"/>
          </p:cNvSpPr>
          <p:nvPr>
            <p:ph type="dt" sz="half" idx="10"/>
          </p:nvPr>
        </p:nvSpPr>
        <p:spPr/>
        <p:txBody>
          <a:bodyPr/>
          <a:lstStyle/>
          <a:p>
            <a:fld id="{C63BC8FB-FB43-4A41-B620-CA5E43BE08AB}" type="datetime1">
              <a:rPr lang="en-US" smtClean="0"/>
              <a:t>5/31/15</a:t>
            </a:fld>
            <a:endParaRPr lang="en-US"/>
          </a:p>
        </p:txBody>
      </p:sp>
      <p:sp>
        <p:nvSpPr>
          <p:cNvPr id="4" name="Footer Placeholder 3"/>
          <p:cNvSpPr>
            <a:spLocks noGrp="1"/>
          </p:cNvSpPr>
          <p:nvPr>
            <p:ph type="ftr" sz="quarter" idx="11"/>
          </p:nvPr>
        </p:nvSpPr>
        <p:spPr/>
        <p:txBody>
          <a:bodyPr/>
          <a:lstStyle/>
          <a:p>
            <a:r>
              <a:rPr lang="en-US" smtClean="0"/>
              <a:t>WRNP 2015</a:t>
            </a:r>
            <a:endParaRPr lang="en-US"/>
          </a:p>
        </p:txBody>
      </p:sp>
      <p:sp>
        <p:nvSpPr>
          <p:cNvPr id="5" name="Slide Number Placeholder 4"/>
          <p:cNvSpPr>
            <a:spLocks noGrp="1"/>
          </p:cNvSpPr>
          <p:nvPr>
            <p:ph type="sldNum" sz="quarter" idx="12"/>
          </p:nvPr>
        </p:nvSpPr>
        <p:spPr/>
        <p:txBody>
          <a:bodyPr/>
          <a:lstStyle/>
          <a:p>
            <a:fld id="{487710A0-C33E-CC45-8305-B897475A1CD7}" type="slidenum">
              <a:rPr lang="en-US" smtClean="0"/>
              <a:pPr/>
              <a:t>45</a:t>
            </a:fld>
            <a:endParaRPr lang="en-US"/>
          </a:p>
        </p:txBody>
      </p:sp>
      <p:pic>
        <p:nvPicPr>
          <p:cNvPr id="6" name="Picture 5" descr="CFPK8sUVIAEHSVb.jpg-large"/>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929373"/>
            <a:ext cx="9144000" cy="5125641"/>
          </a:xfrm>
          <a:prstGeom prst="rect">
            <a:avLst/>
          </a:prstGeom>
        </p:spPr>
      </p:pic>
    </p:spTree>
    <p:extLst>
      <p:ext uri="{BB962C8B-B14F-4D97-AF65-F5344CB8AC3E}">
        <p14:creationId xmlns:p14="http://schemas.microsoft.com/office/powerpoint/2010/main" val="372334730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4" name="Date Placeholder 3"/>
          <p:cNvSpPr>
            <a:spLocks noGrp="1"/>
          </p:cNvSpPr>
          <p:nvPr>
            <p:ph type="dt" sz="half" idx="10"/>
          </p:nvPr>
        </p:nvSpPr>
        <p:spPr/>
        <p:txBody>
          <a:bodyPr/>
          <a:lstStyle/>
          <a:p>
            <a:fld id="{4E0BEA20-4296-1F41-B5C0-947026B7619C}"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46</a:t>
            </a:fld>
            <a:endParaRPr lang="en-US"/>
          </a:p>
        </p:txBody>
      </p:sp>
      <p:sp>
        <p:nvSpPr>
          <p:cNvPr id="12" name="Content Placeholder 11"/>
          <p:cNvSpPr>
            <a:spLocks noGrp="1"/>
          </p:cNvSpPr>
          <p:nvPr>
            <p:ph idx="1"/>
          </p:nvPr>
        </p:nvSpPr>
        <p:spPr/>
        <p:txBody>
          <a:bodyPr/>
          <a:lstStyle/>
          <a:p>
            <a:endParaRPr lang="en-US"/>
          </a:p>
        </p:txBody>
      </p:sp>
    </p:spTree>
    <p:extLst>
      <p:ext uri="{BB962C8B-B14F-4D97-AF65-F5344CB8AC3E}">
        <p14:creationId xmlns:p14="http://schemas.microsoft.com/office/powerpoint/2010/main" val="1407701133"/>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1571"/>
            <a:ext cx="7992533" cy="1143000"/>
          </a:xfrm>
        </p:spPr>
        <p:txBody>
          <a:bodyPr>
            <a:normAutofit/>
          </a:bodyPr>
          <a:lstStyle/>
          <a:p>
            <a:r>
              <a:rPr lang="en-US" dirty="0" smtClean="0"/>
              <a:t>ESnet </a:t>
            </a:r>
            <a:r>
              <a:rPr lang="en-US" dirty="0" smtClean="0"/>
              <a:t>Vision and Goals</a:t>
            </a:r>
            <a:r>
              <a:rPr lang="en-US" dirty="0" smtClean="0"/>
              <a:t/>
            </a:r>
            <a:br>
              <a:rPr lang="en-US" dirty="0" smtClean="0"/>
            </a:br>
            <a:r>
              <a:rPr lang="en-US" dirty="0" smtClean="0"/>
              <a:t>(in addition to world-class operations…)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30650283"/>
              </p:ext>
            </p:extLst>
          </p:nvPr>
        </p:nvGraphicFramePr>
        <p:xfrm>
          <a:off x="127000" y="1333500"/>
          <a:ext cx="8902700" cy="5211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87710A0-C33E-CC45-8305-B897475A1CD7}" type="slidenum">
              <a:rPr lang="en-US" smtClean="0"/>
              <a:pPr/>
              <a:t>47</a:t>
            </a:fld>
            <a:endParaRPr lang="en-US"/>
          </a:p>
        </p:txBody>
      </p:sp>
    </p:spTree>
    <p:extLst>
      <p:ext uri="{BB962C8B-B14F-4D97-AF65-F5344CB8AC3E}">
        <p14:creationId xmlns:p14="http://schemas.microsoft.com/office/powerpoint/2010/main" val="3950919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HCONE - intermediate detail v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65813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576"/>
            <a:ext cx="8255000" cy="1143000"/>
          </a:xfrm>
        </p:spPr>
        <p:txBody>
          <a:bodyPr/>
          <a:lstStyle/>
          <a:p>
            <a:r>
              <a:rPr lang="en-US" dirty="0" smtClean="0"/>
              <a:t>This architecture (instruments and computational resources coupled by networks) now spreading outside HEP: ‘super-facilities.’</a:t>
            </a:r>
            <a:endParaRPr lang="en-US" dirty="0"/>
          </a:p>
        </p:txBody>
      </p:sp>
      <p:sp>
        <p:nvSpPr>
          <p:cNvPr id="3" name="Content Placeholder 2"/>
          <p:cNvSpPr>
            <a:spLocks noGrp="1"/>
          </p:cNvSpPr>
          <p:nvPr>
            <p:ph idx="1"/>
          </p:nvPr>
        </p:nvSpPr>
        <p:spPr>
          <a:xfrm>
            <a:off x="419101" y="2506138"/>
            <a:ext cx="4343398" cy="4525963"/>
          </a:xfrm>
        </p:spPr>
        <p:txBody>
          <a:bodyPr>
            <a:normAutofit/>
          </a:bodyPr>
          <a:lstStyle/>
          <a:p>
            <a:pPr lvl="2"/>
            <a:endParaRPr lang="en-US" dirty="0" smtClean="0">
              <a:solidFill>
                <a:srgbClr val="FF0000"/>
              </a:solidFill>
            </a:endParaRPr>
          </a:p>
          <a:p>
            <a:pPr lvl="2"/>
            <a:endParaRPr lang="en-US" dirty="0" smtClean="0"/>
          </a:p>
          <a:p>
            <a:pPr>
              <a:buFont typeface="Arial"/>
              <a:buChar char="•"/>
            </a:pPr>
            <a:endParaRPr lang="en-US" dirty="0" smtClean="0"/>
          </a:p>
          <a:p>
            <a:pPr>
              <a:buFont typeface="Arial"/>
              <a:buChar char="•"/>
            </a:pPr>
            <a:endParaRPr lang="en-US" dirty="0"/>
          </a:p>
        </p:txBody>
      </p:sp>
      <p:sp>
        <p:nvSpPr>
          <p:cNvPr id="7" name="Rectangle 6"/>
          <p:cNvSpPr/>
          <p:nvPr/>
        </p:nvSpPr>
        <p:spPr>
          <a:xfrm>
            <a:off x="587998" y="1941545"/>
            <a:ext cx="8011239" cy="707886"/>
          </a:xfrm>
          <a:prstGeom prst="rect">
            <a:avLst/>
          </a:prstGeom>
          <a:solidFill>
            <a:schemeClr val="tx2">
              <a:lumMod val="20000"/>
              <a:lumOff val="80000"/>
            </a:schemeClr>
          </a:solidFill>
        </p:spPr>
        <p:txBody>
          <a:bodyPr wrap="square">
            <a:spAutoFit/>
          </a:bodyPr>
          <a:lstStyle/>
          <a:p>
            <a:pPr fontAlgn="auto">
              <a:spcBef>
                <a:spcPts val="0"/>
              </a:spcBef>
              <a:spcAft>
                <a:spcPts val="0"/>
              </a:spcAft>
            </a:pPr>
            <a:r>
              <a:rPr lang="en-US" sz="2000" b="1" dirty="0" smtClean="0">
                <a:solidFill>
                  <a:prstClr val="black"/>
                </a:solidFill>
                <a:latin typeface="Calibri"/>
              </a:rPr>
              <a:t>Experimental facilities are being transformed by new detectors, advanced mathematics, robotics, automation</a:t>
            </a:r>
            <a:r>
              <a:rPr lang="en-US" sz="2000" b="1" dirty="0">
                <a:solidFill>
                  <a:prstClr val="black"/>
                </a:solidFill>
                <a:latin typeface="Calibri"/>
              </a:rPr>
              <a:t>, </a:t>
            </a:r>
            <a:r>
              <a:rPr lang="en-US" sz="2000" b="1" dirty="0" smtClean="0">
                <a:solidFill>
                  <a:prstClr val="black"/>
                </a:solidFill>
                <a:latin typeface="Calibri"/>
              </a:rPr>
              <a:t>advanced networks. </a:t>
            </a:r>
            <a:endParaRPr lang="en-US" sz="2000" b="1" dirty="0">
              <a:solidFill>
                <a:prstClr val="black"/>
              </a:solidFill>
              <a:latin typeface="Calibri"/>
            </a:endParaRPr>
          </a:p>
        </p:txBody>
      </p:sp>
      <p:pic>
        <p:nvPicPr>
          <p:cNvPr id="10" name="Content Placeholder 6"/>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57200" y="3623733"/>
            <a:ext cx="2781972" cy="1633013"/>
          </a:xfrm>
          <a:prstGeom prst="rect">
            <a:avLst/>
          </a:prstGeom>
        </p:spPr>
      </p:pic>
      <p:pic>
        <p:nvPicPr>
          <p:cNvPr id="6" name="Picture 5" descr="hpc.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92262" y="3241678"/>
            <a:ext cx="1376471" cy="2336800"/>
          </a:xfrm>
          <a:prstGeom prst="rect">
            <a:avLst/>
          </a:prstGeom>
        </p:spPr>
      </p:pic>
      <p:pic>
        <p:nvPicPr>
          <p:cNvPr id="14" name="Picture 13" descr="ESnet_Blue_Circle_Stamp_RGB.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95680" y="3467551"/>
            <a:ext cx="1877568" cy="1877568"/>
          </a:xfrm>
          <a:prstGeom prst="rect">
            <a:avLst/>
          </a:prstGeom>
        </p:spPr>
      </p:pic>
      <p:cxnSp>
        <p:nvCxnSpPr>
          <p:cNvPr id="18" name="Straight Arrow Connector 17"/>
          <p:cNvCxnSpPr/>
          <p:nvPr/>
        </p:nvCxnSpPr>
        <p:spPr>
          <a:xfrm>
            <a:off x="5960535" y="4440240"/>
            <a:ext cx="474133" cy="0"/>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326088" y="4440240"/>
            <a:ext cx="474133" cy="0"/>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fld id="{487710A0-C33E-CC45-8305-B897475A1CD7}" type="slidenum">
              <a:rPr lang="en-US" smtClean="0"/>
              <a:pPr/>
              <a:t>49</a:t>
            </a:fld>
            <a:endParaRPr lang="en-US"/>
          </a:p>
        </p:txBody>
      </p:sp>
    </p:spTree>
    <p:extLst>
      <p:ext uri="{BB962C8B-B14F-4D97-AF65-F5344CB8AC3E}">
        <p14:creationId xmlns:p14="http://schemas.microsoft.com/office/powerpoint/2010/main" val="2285516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4Greg.jpg"/>
          <p:cNvPicPr>
            <a:picLocks noChangeAspect="1"/>
          </p:cNvPicPr>
          <p:nvPr/>
        </p:nvPicPr>
        <p:blipFill rotWithShape="1">
          <a:blip r:embed="rId3" cstate="print">
            <a:extLst>
              <a:ext uri="{28A0092B-C50C-407E-A947-70E740481C1C}">
                <a14:useLocalDpi xmlns:a14="http://schemas.microsoft.com/office/drawing/2010/main"/>
              </a:ext>
            </a:extLst>
          </a:blip>
          <a:srcRect b="21999"/>
          <a:stretch/>
        </p:blipFill>
        <p:spPr>
          <a:xfrm>
            <a:off x="-9782" y="1308100"/>
            <a:ext cx="9144000" cy="3566160"/>
          </a:xfrm>
          <a:prstGeom prst="rect">
            <a:avLst/>
          </a:prstGeom>
        </p:spPr>
      </p:pic>
      <p:sp>
        <p:nvSpPr>
          <p:cNvPr id="2" name="TextBox 1"/>
          <p:cNvSpPr txBox="1"/>
          <p:nvPr/>
        </p:nvSpPr>
        <p:spPr>
          <a:xfrm>
            <a:off x="762000" y="685800"/>
            <a:ext cx="184666" cy="400110"/>
          </a:xfrm>
          <a:prstGeom prst="rect">
            <a:avLst/>
          </a:prstGeom>
          <a:noFill/>
        </p:spPr>
        <p:txBody>
          <a:bodyPr wrap="none" rtlCol="0">
            <a:spAutoFit/>
          </a:bodyPr>
          <a:lstStyle/>
          <a:p>
            <a:pPr marL="228600" indent="-228600">
              <a:spcBef>
                <a:spcPts val="880"/>
              </a:spcBef>
              <a:buClr>
                <a:srgbClr val="2DB2CF"/>
              </a:buClr>
            </a:pPr>
            <a:endParaRPr lang="en-US" sz="2000" dirty="0" smtClean="0">
              <a:solidFill>
                <a:srgbClr val="58585B"/>
              </a:solidFill>
            </a:endParaRPr>
          </a:p>
        </p:txBody>
      </p:sp>
      <p:cxnSp>
        <p:nvCxnSpPr>
          <p:cNvPr id="6" name="Straight Arrow Connector 5"/>
          <p:cNvCxnSpPr/>
          <p:nvPr/>
        </p:nvCxnSpPr>
        <p:spPr>
          <a:xfrm flipH="1" flipV="1">
            <a:off x="669667" y="1587500"/>
            <a:ext cx="184666" cy="4826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V="1">
            <a:off x="959366" y="1485900"/>
            <a:ext cx="136267" cy="6350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H="1" flipV="1">
            <a:off x="314068" y="1879600"/>
            <a:ext cx="540265" cy="2413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H="1" flipV="1">
            <a:off x="314068" y="2192867"/>
            <a:ext cx="447933" cy="1"/>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29" name="Straight Arrow Connector 28"/>
          <p:cNvCxnSpPr/>
          <p:nvPr/>
        </p:nvCxnSpPr>
        <p:spPr>
          <a:xfrm flipH="1" flipV="1">
            <a:off x="90101" y="2923119"/>
            <a:ext cx="487233" cy="80431"/>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flipH="1">
            <a:off x="221733" y="3187700"/>
            <a:ext cx="355601" cy="165102"/>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flipV="1">
            <a:off x="1035050" y="1638300"/>
            <a:ext cx="355600" cy="4318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flipV="1">
            <a:off x="3441184" y="2222500"/>
            <a:ext cx="355600" cy="4318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38" name="Straight Arrow Connector 37"/>
          <p:cNvCxnSpPr/>
          <p:nvPr/>
        </p:nvCxnSpPr>
        <p:spPr>
          <a:xfrm flipV="1">
            <a:off x="3346450" y="2070100"/>
            <a:ext cx="83066" cy="5842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41" name="Straight Arrow Connector 40"/>
          <p:cNvCxnSpPr/>
          <p:nvPr/>
        </p:nvCxnSpPr>
        <p:spPr>
          <a:xfrm flipH="1" flipV="1">
            <a:off x="3181866" y="2070100"/>
            <a:ext cx="107434" cy="5842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flipV="1">
            <a:off x="3441184" y="2324100"/>
            <a:ext cx="508000" cy="4254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48" name="Straight Arrow Connector 47"/>
          <p:cNvCxnSpPr/>
          <p:nvPr/>
        </p:nvCxnSpPr>
        <p:spPr>
          <a:xfrm flipV="1">
            <a:off x="4673084" y="2032000"/>
            <a:ext cx="508000" cy="4254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flipV="1">
            <a:off x="4616450" y="1879601"/>
            <a:ext cx="273050" cy="525992"/>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51" name="Straight Arrow Connector 50"/>
          <p:cNvCxnSpPr/>
          <p:nvPr/>
        </p:nvCxnSpPr>
        <p:spPr>
          <a:xfrm flipV="1">
            <a:off x="4546084" y="1727201"/>
            <a:ext cx="70366" cy="5969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55" name="Straight Arrow Connector 54"/>
          <p:cNvCxnSpPr/>
          <p:nvPr/>
        </p:nvCxnSpPr>
        <p:spPr>
          <a:xfrm flipH="1" flipV="1">
            <a:off x="4305300" y="1638300"/>
            <a:ext cx="139700" cy="767293"/>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57" name="Straight Arrow Connector 56"/>
          <p:cNvCxnSpPr/>
          <p:nvPr/>
        </p:nvCxnSpPr>
        <p:spPr>
          <a:xfrm>
            <a:off x="3886200" y="3803650"/>
            <a:ext cx="247650" cy="6159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60" name="Straight Arrow Connector 59"/>
          <p:cNvCxnSpPr/>
          <p:nvPr/>
        </p:nvCxnSpPr>
        <p:spPr>
          <a:xfrm flipH="1">
            <a:off x="3517900" y="3905250"/>
            <a:ext cx="209550" cy="6223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65" name="Straight Arrow Connector 64"/>
          <p:cNvCxnSpPr/>
          <p:nvPr/>
        </p:nvCxnSpPr>
        <p:spPr>
          <a:xfrm>
            <a:off x="1892300" y="4038600"/>
            <a:ext cx="0" cy="6223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68" name="Straight Arrow Connector 67"/>
          <p:cNvCxnSpPr/>
          <p:nvPr/>
        </p:nvCxnSpPr>
        <p:spPr>
          <a:xfrm flipH="1">
            <a:off x="2508250" y="4171950"/>
            <a:ext cx="209550" cy="6223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69" name="Straight Arrow Connector 68"/>
          <p:cNvCxnSpPr/>
          <p:nvPr/>
        </p:nvCxnSpPr>
        <p:spPr>
          <a:xfrm>
            <a:off x="2838450" y="4254500"/>
            <a:ext cx="0" cy="5397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71" name="Straight Arrow Connector 70"/>
          <p:cNvCxnSpPr/>
          <p:nvPr/>
        </p:nvCxnSpPr>
        <p:spPr>
          <a:xfrm flipV="1">
            <a:off x="2203450" y="2584450"/>
            <a:ext cx="355600" cy="4318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72" name="Straight Arrow Connector 71"/>
          <p:cNvCxnSpPr/>
          <p:nvPr/>
        </p:nvCxnSpPr>
        <p:spPr>
          <a:xfrm flipV="1">
            <a:off x="2108200" y="2457450"/>
            <a:ext cx="0" cy="5461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75" name="Straight Arrow Connector 74"/>
          <p:cNvCxnSpPr/>
          <p:nvPr/>
        </p:nvCxnSpPr>
        <p:spPr>
          <a:xfrm flipV="1">
            <a:off x="7778234" y="1638300"/>
            <a:ext cx="508000" cy="4254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76" name="Straight Arrow Connector 75"/>
          <p:cNvCxnSpPr/>
          <p:nvPr/>
        </p:nvCxnSpPr>
        <p:spPr>
          <a:xfrm>
            <a:off x="7950200" y="2749550"/>
            <a:ext cx="431800" cy="2667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79" name="Straight Arrow Connector 78"/>
          <p:cNvCxnSpPr/>
          <p:nvPr/>
        </p:nvCxnSpPr>
        <p:spPr>
          <a:xfrm>
            <a:off x="8070334" y="2616200"/>
            <a:ext cx="431800" cy="381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flipH="1">
            <a:off x="7359134" y="2770719"/>
            <a:ext cx="419100" cy="3810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83" name="Straight Arrow Connector 82"/>
          <p:cNvCxnSpPr/>
          <p:nvPr/>
        </p:nvCxnSpPr>
        <p:spPr>
          <a:xfrm>
            <a:off x="7854434" y="2870200"/>
            <a:ext cx="95766" cy="3619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85" name="Straight Arrow Connector 84"/>
          <p:cNvCxnSpPr/>
          <p:nvPr/>
        </p:nvCxnSpPr>
        <p:spPr>
          <a:xfrm flipV="1">
            <a:off x="7708900" y="1644650"/>
            <a:ext cx="0" cy="3873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88" name="Straight Arrow Connector 87"/>
          <p:cNvCxnSpPr/>
          <p:nvPr/>
        </p:nvCxnSpPr>
        <p:spPr>
          <a:xfrm flipH="1" flipV="1">
            <a:off x="7461766" y="1651000"/>
            <a:ext cx="132834" cy="40005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90" name="Straight Arrow Connector 89"/>
          <p:cNvCxnSpPr/>
          <p:nvPr/>
        </p:nvCxnSpPr>
        <p:spPr>
          <a:xfrm flipH="1" flipV="1">
            <a:off x="7124700" y="1790700"/>
            <a:ext cx="337066" cy="266700"/>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cxnSp>
        <p:nvCxnSpPr>
          <p:cNvPr id="94" name="Straight Arrow Connector 93"/>
          <p:cNvCxnSpPr/>
          <p:nvPr/>
        </p:nvCxnSpPr>
        <p:spPr>
          <a:xfrm flipV="1">
            <a:off x="8166100" y="2324101"/>
            <a:ext cx="431800" cy="133349"/>
          </a:xfrm>
          <a:prstGeom prst="straightConnector1">
            <a:avLst/>
          </a:prstGeom>
          <a:ln>
            <a:solidFill>
              <a:srgbClr val="FF6600"/>
            </a:solidFill>
            <a:tailEnd type="arrow"/>
          </a:ln>
        </p:spPr>
        <p:style>
          <a:lnRef idx="1">
            <a:schemeClr val="dk1"/>
          </a:lnRef>
          <a:fillRef idx="0">
            <a:schemeClr val="dk1"/>
          </a:fillRef>
          <a:effectRef idx="0">
            <a:schemeClr val="dk1"/>
          </a:effectRef>
          <a:fontRef idx="minor">
            <a:schemeClr val="tx1"/>
          </a:fontRef>
        </p:style>
      </p:cxnSp>
      <p:sp>
        <p:nvSpPr>
          <p:cNvPr id="3" name="Slide Number Placeholder 2"/>
          <p:cNvSpPr>
            <a:spLocks noGrp="1"/>
          </p:cNvSpPr>
          <p:nvPr>
            <p:ph type="sldNum" sz="quarter" idx="12"/>
          </p:nvPr>
        </p:nvSpPr>
        <p:spPr/>
        <p:txBody>
          <a:bodyPr/>
          <a:lstStyle/>
          <a:p>
            <a:fld id="{487710A0-C33E-CC45-8305-B897475A1CD7}" type="slidenum">
              <a:rPr lang="en-US" smtClean="0"/>
              <a:pPr/>
              <a:t>5</a:t>
            </a:fld>
            <a:endParaRPr lang="en-US"/>
          </a:p>
        </p:txBody>
      </p:sp>
      <p:sp>
        <p:nvSpPr>
          <p:cNvPr id="36" name="TextBox 35"/>
          <p:cNvSpPr txBox="1"/>
          <p:nvPr/>
        </p:nvSpPr>
        <p:spPr>
          <a:xfrm>
            <a:off x="440268" y="150211"/>
            <a:ext cx="8466666" cy="1077218"/>
          </a:xfrm>
          <a:prstGeom prst="rect">
            <a:avLst/>
          </a:prstGeom>
          <a:noFill/>
        </p:spPr>
        <p:txBody>
          <a:bodyPr wrap="square" rtlCol="0">
            <a:spAutoFit/>
          </a:bodyPr>
          <a:lstStyle/>
          <a:p>
            <a:pPr>
              <a:spcBef>
                <a:spcPts val="880"/>
              </a:spcBef>
              <a:buClr>
                <a:srgbClr val="2DB2CF"/>
              </a:buClr>
            </a:pPr>
            <a:r>
              <a:rPr lang="en-US" sz="3200" b="1" dirty="0" smtClean="0">
                <a:solidFill>
                  <a:srgbClr val="58585B"/>
                </a:solidFill>
                <a:latin typeface="+mj-lt"/>
              </a:rPr>
              <a:t>80% of ESnet traffic originates or terminates outside the DOE complex.</a:t>
            </a:r>
          </a:p>
        </p:txBody>
      </p:sp>
      <p:sp>
        <p:nvSpPr>
          <p:cNvPr id="39" name="TextBox 38"/>
          <p:cNvSpPr txBox="1"/>
          <p:nvPr/>
        </p:nvSpPr>
        <p:spPr>
          <a:xfrm>
            <a:off x="221733" y="5014322"/>
            <a:ext cx="8541268" cy="1384995"/>
          </a:xfrm>
          <a:prstGeom prst="rect">
            <a:avLst/>
          </a:prstGeom>
          <a:noFill/>
        </p:spPr>
        <p:txBody>
          <a:bodyPr wrap="square" rtlCol="0">
            <a:spAutoFit/>
          </a:bodyPr>
          <a:lstStyle/>
          <a:p>
            <a:pPr algn="r">
              <a:spcBef>
                <a:spcPts val="880"/>
              </a:spcBef>
              <a:buClr>
                <a:srgbClr val="2DB2CF"/>
              </a:buClr>
            </a:pPr>
            <a:r>
              <a:rPr lang="en-US" sz="2800" dirty="0" err="1" smtClean="0">
                <a:solidFill>
                  <a:srgbClr val="58585B"/>
                </a:solidFill>
              </a:rPr>
              <a:t>ESnet’s</a:t>
            </a:r>
            <a:r>
              <a:rPr lang="en-US" sz="2800" dirty="0" smtClean="0">
                <a:solidFill>
                  <a:srgbClr val="58585B"/>
                </a:solidFill>
              </a:rPr>
              <a:t> success is </a:t>
            </a:r>
            <a:r>
              <a:rPr lang="en-US" sz="2800" b="1" dirty="0" smtClean="0">
                <a:solidFill>
                  <a:srgbClr val="58585B"/>
                </a:solidFill>
              </a:rPr>
              <a:t>necessary but not sufficie</a:t>
            </a:r>
            <a:r>
              <a:rPr lang="en-US" sz="2800" dirty="0" smtClean="0">
                <a:solidFill>
                  <a:srgbClr val="58585B"/>
                </a:solidFill>
              </a:rPr>
              <a:t>nt for DOE,  because networks </a:t>
            </a:r>
            <a:r>
              <a:rPr lang="en-US" sz="2800" dirty="0" smtClean="0"/>
              <a:t>share fate</a:t>
            </a:r>
            <a:r>
              <a:rPr lang="en-US" sz="2800" dirty="0" smtClean="0">
                <a:solidFill>
                  <a:srgbClr val="58585B"/>
                </a:solidFill>
              </a:rPr>
              <a:t>. SC invests nearly $1B/year in university research: </a:t>
            </a:r>
            <a:r>
              <a:rPr lang="en-US" sz="2800" b="1" dirty="0" smtClean="0">
                <a:solidFill>
                  <a:srgbClr val="58585B"/>
                </a:solidFill>
              </a:rPr>
              <a:t>campus networks </a:t>
            </a:r>
            <a:r>
              <a:rPr lang="en-US" sz="2800" b="1" dirty="0" smtClean="0"/>
              <a:t>matter</a:t>
            </a:r>
            <a:r>
              <a:rPr lang="en-US" sz="2800" dirty="0" smtClean="0">
                <a:solidFill>
                  <a:srgbClr val="58585B"/>
                </a:solidFill>
              </a:rPr>
              <a:t>. </a:t>
            </a:r>
          </a:p>
        </p:txBody>
      </p:sp>
    </p:spTree>
    <p:extLst>
      <p:ext uri="{BB962C8B-B14F-4D97-AF65-F5344CB8AC3E}">
        <p14:creationId xmlns:p14="http://schemas.microsoft.com/office/powerpoint/2010/main" val="1348507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cls-logo.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8666" y="3519467"/>
            <a:ext cx="3161872" cy="1778553"/>
          </a:xfrm>
          <a:prstGeom prst="rect">
            <a:avLst/>
          </a:prstGeom>
        </p:spPr>
      </p:pic>
      <p:pic>
        <p:nvPicPr>
          <p:cNvPr id="15" name="Picture 16" descr="PSII.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2542414" y="3309030"/>
            <a:ext cx="1567347" cy="794136"/>
          </a:xfrm>
          <a:prstGeom prst="rect">
            <a:avLst/>
          </a:prstGeom>
          <a:noFill/>
          <a:ln w="9525">
            <a:noFill/>
            <a:miter lim="800000"/>
            <a:headEnd/>
            <a:tailEnd/>
          </a:ln>
          <a:effectLst>
            <a:softEdge rad="76200"/>
          </a:effectLst>
        </p:spPr>
      </p:pic>
      <p:sp>
        <p:nvSpPr>
          <p:cNvPr id="2" name="Title 1"/>
          <p:cNvSpPr>
            <a:spLocks noGrp="1"/>
          </p:cNvSpPr>
          <p:nvPr>
            <p:ph type="title"/>
          </p:nvPr>
        </p:nvSpPr>
        <p:spPr>
          <a:xfrm>
            <a:off x="457200" y="282576"/>
            <a:ext cx="8255000" cy="1143000"/>
          </a:xfrm>
        </p:spPr>
        <p:txBody>
          <a:bodyPr/>
          <a:lstStyle/>
          <a:p>
            <a:r>
              <a:rPr lang="en-US" dirty="0" smtClean="0"/>
              <a:t>Super-facility example #1:</a:t>
            </a:r>
            <a:endParaRPr lang="en-US" dirty="0"/>
          </a:p>
        </p:txBody>
      </p:sp>
      <p:sp>
        <p:nvSpPr>
          <p:cNvPr id="3" name="Content Placeholder 2"/>
          <p:cNvSpPr>
            <a:spLocks noGrp="1"/>
          </p:cNvSpPr>
          <p:nvPr>
            <p:ph idx="1"/>
          </p:nvPr>
        </p:nvSpPr>
        <p:spPr>
          <a:xfrm>
            <a:off x="419101" y="2506138"/>
            <a:ext cx="4343398" cy="4525963"/>
          </a:xfrm>
        </p:spPr>
        <p:txBody>
          <a:bodyPr>
            <a:normAutofit/>
          </a:bodyPr>
          <a:lstStyle/>
          <a:p>
            <a:pPr lvl="2"/>
            <a:endParaRPr lang="en-US" dirty="0" smtClean="0">
              <a:solidFill>
                <a:srgbClr val="FF0000"/>
              </a:solidFill>
            </a:endParaRPr>
          </a:p>
          <a:p>
            <a:pPr lvl="2"/>
            <a:endParaRPr lang="en-US" dirty="0" smtClean="0"/>
          </a:p>
          <a:p>
            <a:pPr>
              <a:buFont typeface="Arial"/>
              <a:buChar char="•"/>
            </a:pPr>
            <a:endParaRPr lang="en-US" dirty="0" smtClean="0"/>
          </a:p>
          <a:p>
            <a:pPr>
              <a:buFont typeface="Arial"/>
              <a:buChar char="•"/>
            </a:pPr>
            <a:endParaRPr lang="en-US" dirty="0"/>
          </a:p>
        </p:txBody>
      </p:sp>
      <p:sp>
        <p:nvSpPr>
          <p:cNvPr id="7" name="Rectangle 6"/>
          <p:cNvSpPr/>
          <p:nvPr/>
        </p:nvSpPr>
        <p:spPr>
          <a:xfrm>
            <a:off x="587998" y="1700245"/>
            <a:ext cx="8011239" cy="1015663"/>
          </a:xfrm>
          <a:prstGeom prst="rect">
            <a:avLst/>
          </a:prstGeom>
          <a:solidFill>
            <a:schemeClr val="tx2">
              <a:lumMod val="20000"/>
              <a:lumOff val="80000"/>
            </a:schemeClr>
          </a:solidFill>
        </p:spPr>
        <p:txBody>
          <a:bodyPr wrap="square">
            <a:spAutoFit/>
          </a:bodyPr>
          <a:lstStyle/>
          <a:p>
            <a:pPr fontAlgn="auto">
              <a:spcBef>
                <a:spcPts val="0"/>
              </a:spcBef>
              <a:spcAft>
                <a:spcPts val="0"/>
              </a:spcAft>
            </a:pPr>
            <a:r>
              <a:rPr lang="en-US" sz="2000" b="1" dirty="0" smtClean="0">
                <a:solidFill>
                  <a:prstClr val="black"/>
                </a:solidFill>
                <a:latin typeface="Calibri"/>
              </a:rPr>
              <a:t>Researchers from Berkeley Lab and SLAC conducted protein crystallography experiments at LCLS to investigate </a:t>
            </a:r>
            <a:r>
              <a:rPr lang="en-US" sz="2000" b="1" dirty="0" err="1" smtClean="0">
                <a:solidFill>
                  <a:prstClr val="black"/>
                </a:solidFill>
                <a:latin typeface="Calibri"/>
              </a:rPr>
              <a:t>photoexcited</a:t>
            </a:r>
            <a:r>
              <a:rPr lang="en-US" sz="2000" b="1" dirty="0" smtClean="0">
                <a:solidFill>
                  <a:prstClr val="black"/>
                </a:solidFill>
                <a:latin typeface="Calibri"/>
              </a:rPr>
              <a:t>        states of PSII, with near-real-time computational analysis at NERSC.  </a:t>
            </a:r>
            <a:endParaRPr lang="en-US" sz="2000" b="1" dirty="0">
              <a:solidFill>
                <a:prstClr val="black"/>
              </a:solidFill>
              <a:latin typeface="Calibri"/>
            </a:endParaRPr>
          </a:p>
        </p:txBody>
      </p:sp>
      <p:pic>
        <p:nvPicPr>
          <p:cNvPr id="14" name="Picture 13" descr="ESnet_Blue_Circle_Stamp_RGB.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95680" y="3467551"/>
            <a:ext cx="1877568" cy="1877568"/>
          </a:xfrm>
          <a:prstGeom prst="rect">
            <a:avLst/>
          </a:prstGeom>
        </p:spPr>
      </p:pic>
      <p:cxnSp>
        <p:nvCxnSpPr>
          <p:cNvPr id="18" name="Straight Arrow Connector 17"/>
          <p:cNvCxnSpPr/>
          <p:nvPr/>
        </p:nvCxnSpPr>
        <p:spPr>
          <a:xfrm>
            <a:off x="5960535" y="4440240"/>
            <a:ext cx="474133" cy="0"/>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326088" y="4440240"/>
            <a:ext cx="474133" cy="0"/>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fld id="{487710A0-C33E-CC45-8305-B897475A1CD7}" type="slidenum">
              <a:rPr lang="en-US" smtClean="0"/>
              <a:pPr/>
              <a:t>50</a:t>
            </a:fld>
            <a:endParaRPr lang="en-US"/>
          </a:p>
        </p:txBody>
      </p:sp>
      <p:pic>
        <p:nvPicPr>
          <p:cNvPr id="8" name="Picture 7" descr="NERSC.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895312" y="3794982"/>
            <a:ext cx="1291954" cy="1290515"/>
          </a:xfrm>
          <a:prstGeom prst="rect">
            <a:avLst/>
          </a:prstGeom>
        </p:spPr>
      </p:pic>
      <p:sp>
        <p:nvSpPr>
          <p:cNvPr id="9" name="Rectangle 8"/>
          <p:cNvSpPr/>
          <p:nvPr/>
        </p:nvSpPr>
        <p:spPr>
          <a:xfrm>
            <a:off x="3106756" y="5679313"/>
            <a:ext cx="3159080" cy="954107"/>
          </a:xfrm>
          <a:prstGeom prst="rect">
            <a:avLst/>
          </a:prstGeom>
        </p:spPr>
        <p:txBody>
          <a:bodyPr wrap="square">
            <a:spAutoFit/>
          </a:bodyPr>
          <a:lstStyle/>
          <a:p>
            <a:r>
              <a:rPr lang="en-US" sz="1400" dirty="0" smtClean="0"/>
              <a:t>“Taking </a:t>
            </a:r>
            <a:r>
              <a:rPr lang="en-US" sz="1400" dirty="0"/>
              <a:t>snapshots of photosynthetic water oxidation using femtosecond X-ray diffraction and </a:t>
            </a:r>
            <a:r>
              <a:rPr lang="en-US" sz="1400" dirty="0" smtClean="0"/>
              <a:t>spectroscopy,” </a:t>
            </a:r>
            <a:r>
              <a:rPr lang="en-US" sz="1400" i="1" dirty="0" smtClean="0"/>
              <a:t>Nature Communications </a:t>
            </a:r>
            <a:r>
              <a:rPr lang="en-US" sz="1400" dirty="0" smtClean="0"/>
              <a:t>5, 4371 (9 July 2014)</a:t>
            </a:r>
            <a:endParaRPr lang="en-US" sz="1400" dirty="0"/>
          </a:p>
        </p:txBody>
      </p:sp>
      <p:pic>
        <p:nvPicPr>
          <p:cNvPr id="11" name="Picture 10" descr="resizedimage300199-Berkeleyteam.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12334" y="5465987"/>
            <a:ext cx="1710267" cy="1134477"/>
          </a:xfrm>
          <a:prstGeom prst="rect">
            <a:avLst/>
          </a:prstGeom>
        </p:spPr>
      </p:pic>
    </p:spTree>
    <p:extLst>
      <p:ext uri="{BB962C8B-B14F-4D97-AF65-F5344CB8AC3E}">
        <p14:creationId xmlns:p14="http://schemas.microsoft.com/office/powerpoint/2010/main" val="846527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ersc-lcls.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200" y="1230948"/>
            <a:ext cx="7962900" cy="5260340"/>
          </a:xfrm>
          <a:prstGeom prst="rect">
            <a:avLst/>
          </a:prstGeom>
        </p:spPr>
      </p:pic>
      <p:sp>
        <p:nvSpPr>
          <p:cNvPr id="4" name="Slide Number Placeholder 3"/>
          <p:cNvSpPr>
            <a:spLocks noGrp="1"/>
          </p:cNvSpPr>
          <p:nvPr>
            <p:ph type="sldNum" sz="quarter" idx="12"/>
          </p:nvPr>
        </p:nvSpPr>
        <p:spPr/>
        <p:txBody>
          <a:bodyPr/>
          <a:lstStyle/>
          <a:p>
            <a:pPr>
              <a:defRPr/>
            </a:pPr>
            <a:fld id="{994CF6C2-875D-8741-96F2-AB275F5C2CAF}" type="slidenum">
              <a:rPr lang="en-US" smtClean="0">
                <a:solidFill>
                  <a:prstClr val="black"/>
                </a:solidFill>
                <a:latin typeface="Arial"/>
              </a:rPr>
              <a:pPr>
                <a:defRPr/>
              </a:pPr>
              <a:t>51</a:t>
            </a:fld>
            <a:endParaRPr lang="en-US" dirty="0">
              <a:solidFill>
                <a:prstClr val="black"/>
              </a:solidFill>
              <a:latin typeface="Arial"/>
            </a:endParaRPr>
          </a:p>
        </p:txBody>
      </p:sp>
      <p:sp>
        <p:nvSpPr>
          <p:cNvPr id="2" name="Title 1"/>
          <p:cNvSpPr>
            <a:spLocks noGrp="1"/>
          </p:cNvSpPr>
          <p:nvPr>
            <p:ph type="title" idx="4294967295"/>
          </p:nvPr>
        </p:nvSpPr>
        <p:spPr>
          <a:xfrm>
            <a:off x="493053" y="110287"/>
            <a:ext cx="7927047" cy="1143000"/>
          </a:xfrm>
        </p:spPr>
        <p:txBody>
          <a:bodyPr/>
          <a:lstStyle/>
          <a:p>
            <a:r>
              <a:rPr lang="en-US" dirty="0"/>
              <a:t>D</a:t>
            </a:r>
            <a:r>
              <a:rPr lang="en-US" dirty="0" smtClean="0"/>
              <a:t>ata flow from single LCLS detector </a:t>
            </a:r>
            <a:r>
              <a:rPr lang="en-US" i="1" dirty="0" smtClean="0"/>
              <a:t>tripled</a:t>
            </a:r>
            <a:r>
              <a:rPr lang="en-US" dirty="0" smtClean="0"/>
              <a:t> </a:t>
            </a:r>
            <a:r>
              <a:rPr lang="en-US" dirty="0"/>
              <a:t>n</a:t>
            </a:r>
            <a:r>
              <a:rPr lang="en-US" dirty="0" smtClean="0"/>
              <a:t>etwork utilization for </a:t>
            </a:r>
            <a:r>
              <a:rPr lang="en-US" dirty="0"/>
              <a:t>m</a:t>
            </a:r>
            <a:r>
              <a:rPr lang="en-US" dirty="0" smtClean="0"/>
              <a:t>ajor HPC center. </a:t>
            </a:r>
            <a:endParaRPr lang="en-US" dirty="0"/>
          </a:p>
        </p:txBody>
      </p:sp>
    </p:spTree>
    <p:extLst>
      <p:ext uri="{BB962C8B-B14F-4D97-AF65-F5344CB8AC3E}">
        <p14:creationId xmlns:p14="http://schemas.microsoft.com/office/powerpoint/2010/main" val="3827996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576"/>
            <a:ext cx="8255000" cy="1143000"/>
          </a:xfrm>
        </p:spPr>
        <p:txBody>
          <a:bodyPr/>
          <a:lstStyle/>
          <a:p>
            <a:r>
              <a:rPr lang="en-US" dirty="0" smtClean="0"/>
              <a:t>Super-facility example #2:</a:t>
            </a:r>
            <a:endParaRPr lang="en-US" dirty="0"/>
          </a:p>
        </p:txBody>
      </p:sp>
      <p:sp>
        <p:nvSpPr>
          <p:cNvPr id="3" name="Content Placeholder 2"/>
          <p:cNvSpPr>
            <a:spLocks noGrp="1"/>
          </p:cNvSpPr>
          <p:nvPr>
            <p:ph idx="1"/>
          </p:nvPr>
        </p:nvSpPr>
        <p:spPr>
          <a:xfrm>
            <a:off x="419101" y="2506138"/>
            <a:ext cx="4343398" cy="4525963"/>
          </a:xfrm>
        </p:spPr>
        <p:txBody>
          <a:bodyPr>
            <a:normAutofit/>
          </a:bodyPr>
          <a:lstStyle/>
          <a:p>
            <a:pPr lvl="2"/>
            <a:endParaRPr lang="en-US" dirty="0" smtClean="0">
              <a:solidFill>
                <a:srgbClr val="FF0000"/>
              </a:solidFill>
            </a:endParaRPr>
          </a:p>
          <a:p>
            <a:pPr lvl="2"/>
            <a:endParaRPr lang="en-US" dirty="0" smtClean="0"/>
          </a:p>
          <a:p>
            <a:pPr>
              <a:buFont typeface="Arial"/>
              <a:buChar char="•"/>
            </a:pPr>
            <a:endParaRPr lang="en-US" dirty="0" smtClean="0"/>
          </a:p>
          <a:p>
            <a:pPr>
              <a:buFont typeface="Arial"/>
              <a:buChar char="•"/>
            </a:pPr>
            <a:endParaRPr lang="en-US" dirty="0"/>
          </a:p>
        </p:txBody>
      </p:sp>
      <p:sp>
        <p:nvSpPr>
          <p:cNvPr id="7" name="Rectangle 6"/>
          <p:cNvSpPr/>
          <p:nvPr/>
        </p:nvSpPr>
        <p:spPr>
          <a:xfrm>
            <a:off x="587998" y="1700245"/>
            <a:ext cx="8011239" cy="1015663"/>
          </a:xfrm>
          <a:prstGeom prst="rect">
            <a:avLst/>
          </a:prstGeom>
          <a:solidFill>
            <a:schemeClr val="tx2">
              <a:lumMod val="20000"/>
              <a:lumOff val="80000"/>
            </a:schemeClr>
          </a:solidFill>
        </p:spPr>
        <p:txBody>
          <a:bodyPr wrap="square">
            <a:spAutoFit/>
          </a:bodyPr>
          <a:lstStyle/>
          <a:p>
            <a:pPr fontAlgn="auto">
              <a:spcBef>
                <a:spcPts val="0"/>
              </a:spcBef>
              <a:spcAft>
                <a:spcPts val="0"/>
              </a:spcAft>
            </a:pPr>
            <a:r>
              <a:rPr lang="en-US" sz="2000" b="1" dirty="0" smtClean="0">
                <a:solidFill>
                  <a:prstClr val="black"/>
                </a:solidFill>
                <a:latin typeface="Calibri"/>
              </a:rPr>
              <a:t>Real-time analysis of ‘slot-die’ technique for printing organic </a:t>
            </a:r>
            <a:r>
              <a:rPr lang="en-US" sz="2000" b="1" dirty="0" err="1" smtClean="0">
                <a:solidFill>
                  <a:prstClr val="black"/>
                </a:solidFill>
                <a:latin typeface="Calibri"/>
              </a:rPr>
              <a:t>photovoltaics</a:t>
            </a:r>
            <a:r>
              <a:rPr lang="en-US" sz="2000" b="1" dirty="0" smtClean="0">
                <a:solidFill>
                  <a:prstClr val="black"/>
                </a:solidFill>
                <a:latin typeface="Calibri"/>
              </a:rPr>
              <a:t>, using ALS + NERSC (SPOT Suite for reduction, </a:t>
            </a:r>
            <a:r>
              <a:rPr lang="en-US" sz="2000" b="1" dirty="0" err="1" smtClean="0">
                <a:solidFill>
                  <a:prstClr val="black"/>
                </a:solidFill>
                <a:latin typeface="Calibri"/>
              </a:rPr>
              <a:t>remeshing</a:t>
            </a:r>
            <a:r>
              <a:rPr lang="en-US" sz="2000" b="1" dirty="0" smtClean="0">
                <a:solidFill>
                  <a:prstClr val="black"/>
                </a:solidFill>
                <a:latin typeface="Calibri"/>
              </a:rPr>
              <a:t>, analysis) +</a:t>
            </a:r>
            <a:r>
              <a:rPr lang="en-US" sz="2000" b="1" dirty="0">
                <a:solidFill>
                  <a:prstClr val="black"/>
                </a:solidFill>
                <a:latin typeface="Calibri"/>
              </a:rPr>
              <a:t> </a:t>
            </a:r>
            <a:r>
              <a:rPr lang="en-US" sz="2000" b="1" dirty="0" smtClean="0">
                <a:solidFill>
                  <a:prstClr val="black"/>
                </a:solidFill>
                <a:latin typeface="Calibri"/>
              </a:rPr>
              <a:t>OLCF (</a:t>
            </a:r>
            <a:r>
              <a:rPr lang="en-US" sz="2000" b="1" dirty="0" err="1" smtClean="0">
                <a:solidFill>
                  <a:prstClr val="black"/>
                </a:solidFill>
                <a:latin typeface="Calibri"/>
              </a:rPr>
              <a:t>HipGISAXS</a:t>
            </a:r>
            <a:r>
              <a:rPr lang="en-US" sz="2000" b="1" dirty="0" smtClean="0">
                <a:solidFill>
                  <a:prstClr val="black"/>
                </a:solidFill>
                <a:latin typeface="Calibri"/>
              </a:rPr>
              <a:t> running on Titan w/ 8000 GPUs).  </a:t>
            </a:r>
            <a:endParaRPr lang="en-US" sz="2000" b="1" dirty="0">
              <a:solidFill>
                <a:prstClr val="black"/>
              </a:solidFill>
              <a:latin typeface="Calibri"/>
            </a:endParaRPr>
          </a:p>
        </p:txBody>
      </p:sp>
      <p:pic>
        <p:nvPicPr>
          <p:cNvPr id="14" name="Picture 13" descr="ESnet_Blue_Circle_Stamp_RGB.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95680" y="3467551"/>
            <a:ext cx="1877568" cy="1877568"/>
          </a:xfrm>
          <a:prstGeom prst="rect">
            <a:avLst/>
          </a:prstGeom>
        </p:spPr>
      </p:pic>
      <p:cxnSp>
        <p:nvCxnSpPr>
          <p:cNvPr id="18" name="Straight Arrow Connector 17"/>
          <p:cNvCxnSpPr/>
          <p:nvPr/>
        </p:nvCxnSpPr>
        <p:spPr>
          <a:xfrm flipV="1">
            <a:off x="5773248" y="3805240"/>
            <a:ext cx="568286" cy="318027"/>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326088" y="4440240"/>
            <a:ext cx="474133" cy="0"/>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fld id="{487710A0-C33E-CC45-8305-B897475A1CD7}" type="slidenum">
              <a:rPr lang="en-US" smtClean="0"/>
              <a:pPr/>
              <a:t>52</a:t>
            </a:fld>
            <a:endParaRPr lang="en-US"/>
          </a:p>
        </p:txBody>
      </p:sp>
      <p:pic>
        <p:nvPicPr>
          <p:cNvPr id="4" name="Picture 3" descr="ALS-logo.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19745" y="3844243"/>
            <a:ext cx="1736722" cy="1191994"/>
          </a:xfrm>
          <a:prstGeom prst="rect">
            <a:avLst/>
          </a:prstGeom>
        </p:spPr>
      </p:pic>
      <p:cxnSp>
        <p:nvCxnSpPr>
          <p:cNvPr id="13" name="Straight Arrow Connector 12"/>
          <p:cNvCxnSpPr/>
          <p:nvPr/>
        </p:nvCxnSpPr>
        <p:spPr>
          <a:xfrm>
            <a:off x="5773248" y="4758267"/>
            <a:ext cx="568286" cy="270933"/>
          </a:xfrm>
          <a:prstGeom prst="straightConnector1">
            <a:avLst/>
          </a:prstGeom>
          <a:ln w="34925">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pic>
        <p:nvPicPr>
          <p:cNvPr id="12" name="Picture 11" descr="NERSC.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25167" y="3232159"/>
            <a:ext cx="859366" cy="858409"/>
          </a:xfrm>
          <a:prstGeom prst="rect">
            <a:avLst/>
          </a:prstGeom>
        </p:spPr>
      </p:pic>
      <p:pic>
        <p:nvPicPr>
          <p:cNvPr id="15" name="Picture 14" descr="OLCF logo.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72761" y="4902200"/>
            <a:ext cx="2578105" cy="400584"/>
          </a:xfrm>
          <a:prstGeom prst="rect">
            <a:avLst/>
          </a:prstGeom>
        </p:spPr>
      </p:pic>
      <p:sp>
        <p:nvSpPr>
          <p:cNvPr id="16" name="TextBox 15"/>
          <p:cNvSpPr txBox="1"/>
          <p:nvPr/>
        </p:nvSpPr>
        <p:spPr>
          <a:xfrm>
            <a:off x="5849574" y="3661364"/>
            <a:ext cx="288661" cy="338554"/>
          </a:xfrm>
          <a:prstGeom prst="rect">
            <a:avLst/>
          </a:prstGeom>
          <a:noFill/>
        </p:spPr>
        <p:txBody>
          <a:bodyPr wrap="none" rtlCol="0">
            <a:spAutoFit/>
          </a:bodyPr>
          <a:lstStyle/>
          <a:p>
            <a:pPr marL="228600" indent="-228600">
              <a:spcBef>
                <a:spcPts val="880"/>
              </a:spcBef>
              <a:buClr>
                <a:srgbClr val="2DB2CF"/>
              </a:buClr>
            </a:pPr>
            <a:r>
              <a:rPr lang="en-US" sz="1600" dirty="0" smtClean="0">
                <a:solidFill>
                  <a:srgbClr val="58585B"/>
                </a:solidFill>
              </a:rPr>
              <a:t>1</a:t>
            </a:r>
          </a:p>
        </p:txBody>
      </p:sp>
      <p:sp>
        <p:nvSpPr>
          <p:cNvPr id="19" name="TextBox 18"/>
          <p:cNvSpPr txBox="1"/>
          <p:nvPr/>
        </p:nvSpPr>
        <p:spPr>
          <a:xfrm>
            <a:off x="5969001" y="4580581"/>
            <a:ext cx="288661" cy="338554"/>
          </a:xfrm>
          <a:prstGeom prst="rect">
            <a:avLst/>
          </a:prstGeom>
          <a:noFill/>
        </p:spPr>
        <p:txBody>
          <a:bodyPr wrap="none" rtlCol="0">
            <a:spAutoFit/>
          </a:bodyPr>
          <a:lstStyle/>
          <a:p>
            <a:pPr marL="228600" indent="-228600">
              <a:spcBef>
                <a:spcPts val="880"/>
              </a:spcBef>
              <a:buClr>
                <a:srgbClr val="2DB2CF"/>
              </a:buClr>
            </a:pPr>
            <a:r>
              <a:rPr lang="en-US" sz="1600" dirty="0" smtClean="0">
                <a:solidFill>
                  <a:srgbClr val="58585B"/>
                </a:solidFill>
              </a:rPr>
              <a:t>2</a:t>
            </a:r>
          </a:p>
        </p:txBody>
      </p:sp>
      <p:sp>
        <p:nvSpPr>
          <p:cNvPr id="17" name="TextBox 16"/>
          <p:cNvSpPr txBox="1"/>
          <p:nvPr/>
        </p:nvSpPr>
        <p:spPr>
          <a:xfrm>
            <a:off x="566195" y="5494856"/>
            <a:ext cx="6799802" cy="1179810"/>
          </a:xfrm>
          <a:prstGeom prst="rect">
            <a:avLst/>
          </a:prstGeom>
          <a:noFill/>
        </p:spPr>
        <p:txBody>
          <a:bodyPr wrap="square" rtlCol="0">
            <a:spAutoFit/>
          </a:bodyPr>
          <a:lstStyle/>
          <a:p>
            <a:pPr>
              <a:spcBef>
                <a:spcPts val="880"/>
              </a:spcBef>
              <a:buClr>
                <a:srgbClr val="2DB2CF"/>
              </a:buClr>
            </a:pPr>
            <a:r>
              <a:rPr lang="en-US" sz="1400" dirty="0">
                <a:solidFill>
                  <a:srgbClr val="58585B"/>
                </a:solidFill>
                <a:hlinkClick r:id="rId7"/>
              </a:rPr>
              <a:t>http://www.es.net/news-and-publications/esnet-news/2015/esnet-paves-way-for-hpc-superfacility-real-time-beamline-experiments</a:t>
            </a:r>
            <a:r>
              <a:rPr lang="en-US" sz="1400" dirty="0" smtClean="0">
                <a:solidFill>
                  <a:srgbClr val="58585B"/>
                </a:solidFill>
                <a:hlinkClick r:id="rId7"/>
              </a:rPr>
              <a:t>/</a:t>
            </a:r>
            <a:endParaRPr lang="en-US" sz="1400" dirty="0" smtClean="0">
              <a:solidFill>
                <a:srgbClr val="58585B"/>
              </a:solidFill>
            </a:endParaRPr>
          </a:p>
          <a:p>
            <a:pPr>
              <a:spcBef>
                <a:spcPts val="880"/>
              </a:spcBef>
              <a:buClr>
                <a:srgbClr val="2DB2CF"/>
              </a:buClr>
            </a:pPr>
            <a:r>
              <a:rPr lang="en-US" sz="1400" dirty="0" smtClean="0">
                <a:solidFill>
                  <a:srgbClr val="58585B"/>
                </a:solidFill>
              </a:rPr>
              <a:t>Results presented at March 2015 meeting of American Physical Society by Alex Hexemer.  </a:t>
            </a:r>
          </a:p>
          <a:p>
            <a:pPr>
              <a:spcBef>
                <a:spcPts val="880"/>
              </a:spcBef>
              <a:buClr>
                <a:srgbClr val="2DB2CF"/>
              </a:buClr>
            </a:pPr>
            <a:r>
              <a:rPr lang="en-US" sz="1400" dirty="0" smtClean="0">
                <a:solidFill>
                  <a:srgbClr val="58585B"/>
                </a:solidFill>
              </a:rPr>
              <a:t>Additional DOE contributions: </a:t>
            </a:r>
            <a:r>
              <a:rPr lang="en-US" sz="1400" b="1" dirty="0" smtClean="0">
                <a:solidFill>
                  <a:srgbClr val="58585B"/>
                </a:solidFill>
              </a:rPr>
              <a:t>GLOBUS</a:t>
            </a:r>
            <a:r>
              <a:rPr lang="en-US" sz="1400" dirty="0" smtClean="0">
                <a:solidFill>
                  <a:srgbClr val="58585B"/>
                </a:solidFill>
              </a:rPr>
              <a:t> (ANL), </a:t>
            </a:r>
            <a:r>
              <a:rPr lang="en-US" sz="1400" b="1" dirty="0" smtClean="0">
                <a:solidFill>
                  <a:srgbClr val="58585B"/>
                </a:solidFill>
              </a:rPr>
              <a:t>CAMERA</a:t>
            </a:r>
            <a:r>
              <a:rPr lang="en-US" sz="1400" dirty="0" smtClean="0">
                <a:solidFill>
                  <a:srgbClr val="58585B"/>
                </a:solidFill>
              </a:rPr>
              <a:t> (Berkeley Lab)</a:t>
            </a:r>
          </a:p>
        </p:txBody>
      </p:sp>
    </p:spTree>
    <p:extLst>
      <p:ext uri="{BB962C8B-B14F-4D97-AF65-F5344CB8AC3E}">
        <p14:creationId xmlns:p14="http://schemas.microsoft.com/office/powerpoint/2010/main" val="3940525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738"/>
            <a:ext cx="8229600" cy="1143000"/>
          </a:xfrm>
        </p:spPr>
        <p:txBody>
          <a:bodyPr/>
          <a:lstStyle/>
          <a:p>
            <a:r>
              <a:rPr lang="en-US" dirty="0" smtClean="0"/>
              <a:t>Super-facility-on-demand demo at NSF GENI </a:t>
            </a:r>
            <a:r>
              <a:rPr lang="en-US" dirty="0" smtClean="0"/>
              <a:t>conference </a:t>
            </a:r>
            <a:endParaRPr lang="en-US" dirty="0"/>
          </a:p>
        </p:txBody>
      </p:sp>
      <p:sp>
        <p:nvSpPr>
          <p:cNvPr id="4" name="Rectangle 3"/>
          <p:cNvSpPr/>
          <p:nvPr/>
        </p:nvSpPr>
        <p:spPr>
          <a:xfrm>
            <a:off x="457201" y="5992708"/>
            <a:ext cx="6390208" cy="584776"/>
          </a:xfrm>
          <a:prstGeom prst="rect">
            <a:avLst/>
          </a:prstGeom>
        </p:spPr>
        <p:txBody>
          <a:bodyPr wrap="square">
            <a:spAutoFit/>
          </a:bodyPr>
          <a:lstStyle/>
          <a:p>
            <a:r>
              <a:rPr lang="en-US" sz="1600" i="1" dirty="0" smtClean="0"/>
              <a:t>In collaboration </a:t>
            </a:r>
            <a:r>
              <a:rPr lang="en-US" sz="1600" b="1" i="1" dirty="0" smtClean="0"/>
              <a:t>with </a:t>
            </a:r>
            <a:r>
              <a:rPr lang="en-US" sz="1600" b="1" i="1" dirty="0" err="1" smtClean="0"/>
              <a:t>Ilya</a:t>
            </a:r>
            <a:r>
              <a:rPr lang="en-US" sz="1600" b="1" i="1" dirty="0" smtClean="0"/>
              <a:t> </a:t>
            </a:r>
            <a:r>
              <a:rPr lang="en-US" sz="1600" b="1" i="1" dirty="0" err="1" smtClean="0"/>
              <a:t>Baldine</a:t>
            </a:r>
            <a:r>
              <a:rPr lang="en-US" sz="1600" b="1" i="1" dirty="0" smtClean="0"/>
              <a:t> and his team from RENCI </a:t>
            </a:r>
            <a:r>
              <a:rPr lang="en-US" sz="1600" i="1" dirty="0" smtClean="0"/>
              <a:t>and </a:t>
            </a:r>
            <a:r>
              <a:rPr lang="en-US" sz="1600" b="1" i="1" dirty="0" smtClean="0"/>
              <a:t>Craig </a:t>
            </a:r>
            <a:r>
              <a:rPr lang="en-US" sz="1600" b="1" i="1" dirty="0" err="1" smtClean="0"/>
              <a:t>Tull</a:t>
            </a:r>
            <a:r>
              <a:rPr lang="en-US" sz="1600" b="1" i="1" dirty="0" smtClean="0"/>
              <a:t> and his team from CRD</a:t>
            </a:r>
            <a:r>
              <a:rPr lang="en-US" sz="1600" i="1" dirty="0" smtClean="0"/>
              <a:t>. http</a:t>
            </a:r>
            <a:r>
              <a:rPr lang="en-US" sz="1600" i="1" dirty="0"/>
              <a:t>://</a:t>
            </a:r>
            <a:r>
              <a:rPr lang="en-US" sz="1600" i="1" dirty="0" err="1"/>
              <a:t>portal.nersc.gov</a:t>
            </a:r>
            <a:r>
              <a:rPr lang="en-US" sz="1600" i="1" dirty="0"/>
              <a:t>/project/</a:t>
            </a:r>
            <a:r>
              <a:rPr lang="en-US" sz="1600" i="1" dirty="0" err="1"/>
              <a:t>als</a:t>
            </a:r>
            <a:r>
              <a:rPr lang="en-US" sz="1600" i="1" dirty="0"/>
              <a:t>/sc14/</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3400" y="1498600"/>
            <a:ext cx="1208048" cy="990600"/>
          </a:xfrm>
          <a:prstGeom prst="rect">
            <a:avLst/>
          </a:prstGeom>
        </p:spPr>
      </p:pic>
      <p:sp>
        <p:nvSpPr>
          <p:cNvPr id="6" name="Right Arrow 5"/>
          <p:cNvSpPr/>
          <p:nvPr/>
        </p:nvSpPr>
        <p:spPr>
          <a:xfrm>
            <a:off x="1981200" y="1955800"/>
            <a:ext cx="838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3721100"/>
            <a:ext cx="1141483" cy="762000"/>
          </a:xfrm>
          <a:prstGeom prst="rect">
            <a:avLst/>
          </a:prstGeom>
        </p:spPr>
      </p:pic>
      <p:sp>
        <p:nvSpPr>
          <p:cNvPr id="8" name="Right Arrow 7"/>
          <p:cNvSpPr/>
          <p:nvPr/>
        </p:nvSpPr>
        <p:spPr>
          <a:xfrm rot="16200000">
            <a:off x="914400" y="3022600"/>
            <a:ext cx="533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71800" y="1460500"/>
            <a:ext cx="801806" cy="1714500"/>
          </a:xfrm>
          <a:prstGeom prst="rect">
            <a:avLst/>
          </a:prstGeom>
        </p:spPr>
      </p:pic>
      <p:sp>
        <p:nvSpPr>
          <p:cNvPr id="10" name="TextBox 9"/>
          <p:cNvSpPr txBox="1"/>
          <p:nvPr/>
        </p:nvSpPr>
        <p:spPr>
          <a:xfrm>
            <a:off x="596900" y="4546600"/>
            <a:ext cx="1225766" cy="523220"/>
          </a:xfrm>
          <a:prstGeom prst="rect">
            <a:avLst/>
          </a:prstGeom>
          <a:noFill/>
        </p:spPr>
        <p:txBody>
          <a:bodyPr wrap="none" rtlCol="0">
            <a:spAutoFit/>
          </a:bodyPr>
          <a:lstStyle/>
          <a:p>
            <a:r>
              <a:rPr lang="en-US" sz="1400" dirty="0" smtClean="0"/>
              <a:t>Data from ALS</a:t>
            </a:r>
            <a:br>
              <a:rPr lang="en-US" sz="1400" dirty="0" smtClean="0"/>
            </a:br>
            <a:r>
              <a:rPr lang="en-US" sz="1400" dirty="0" err="1" smtClean="0"/>
              <a:t>beamline</a:t>
            </a:r>
            <a:endParaRPr lang="en-US" sz="1400" dirty="0"/>
          </a:p>
        </p:txBody>
      </p:sp>
      <p:sp>
        <p:nvSpPr>
          <p:cNvPr id="11" name="TextBox 10"/>
          <p:cNvSpPr txBox="1"/>
          <p:nvPr/>
        </p:nvSpPr>
        <p:spPr>
          <a:xfrm>
            <a:off x="457200" y="2489200"/>
            <a:ext cx="1515058" cy="523220"/>
          </a:xfrm>
          <a:prstGeom prst="rect">
            <a:avLst/>
          </a:prstGeom>
          <a:noFill/>
        </p:spPr>
        <p:txBody>
          <a:bodyPr wrap="none" rtlCol="0">
            <a:spAutoFit/>
          </a:bodyPr>
          <a:lstStyle/>
          <a:p>
            <a:r>
              <a:rPr lang="en-US" sz="1400" dirty="0" smtClean="0"/>
              <a:t>SPADE instance - </a:t>
            </a:r>
          </a:p>
          <a:p>
            <a:r>
              <a:rPr lang="en-US" sz="1400" dirty="0"/>
              <a:t>s</a:t>
            </a:r>
            <a:r>
              <a:rPr lang="en-US" sz="1400" dirty="0" smtClean="0"/>
              <a:t>erver at Argonne</a:t>
            </a:r>
            <a:endParaRPr lang="en-US" sz="1400" dirty="0"/>
          </a:p>
        </p:txBody>
      </p:sp>
      <p:sp>
        <p:nvSpPr>
          <p:cNvPr id="12" name="TextBox 11"/>
          <p:cNvSpPr txBox="1"/>
          <p:nvPr/>
        </p:nvSpPr>
        <p:spPr>
          <a:xfrm>
            <a:off x="2414269" y="3403600"/>
            <a:ext cx="2129497" cy="523220"/>
          </a:xfrm>
          <a:prstGeom prst="rect">
            <a:avLst/>
          </a:prstGeom>
          <a:noFill/>
        </p:spPr>
        <p:txBody>
          <a:bodyPr wrap="none" rtlCol="0">
            <a:spAutoFit/>
          </a:bodyPr>
          <a:lstStyle/>
          <a:p>
            <a:pPr algn="ctr"/>
            <a:r>
              <a:rPr lang="en-US" sz="1400" dirty="0" err="1" smtClean="0"/>
              <a:t>ExoGENI</a:t>
            </a:r>
            <a:r>
              <a:rPr lang="en-US" sz="1400" dirty="0" smtClean="0"/>
              <a:t> SPADE VM @</a:t>
            </a:r>
            <a:br>
              <a:rPr lang="en-US" sz="1400" dirty="0" smtClean="0"/>
            </a:br>
            <a:r>
              <a:rPr lang="en-US" sz="1400" dirty="0" smtClean="0"/>
              <a:t>Starlight, Chicago</a:t>
            </a:r>
            <a:endParaRPr lang="en-US" sz="1400" dirty="0"/>
          </a:p>
        </p:txBody>
      </p:sp>
      <p:sp>
        <p:nvSpPr>
          <p:cNvPr id="13" name="Right Arrow 12"/>
          <p:cNvSpPr/>
          <p:nvPr/>
        </p:nvSpPr>
        <p:spPr>
          <a:xfrm>
            <a:off x="3975100" y="1955800"/>
            <a:ext cx="2209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4600" y="1422400"/>
            <a:ext cx="801806" cy="1714500"/>
          </a:xfrm>
          <a:prstGeom prst="rect">
            <a:avLst/>
          </a:prstGeom>
        </p:spPr>
      </p:pic>
      <p:sp>
        <p:nvSpPr>
          <p:cNvPr id="16" name="TextBox 15"/>
          <p:cNvSpPr txBox="1"/>
          <p:nvPr/>
        </p:nvSpPr>
        <p:spPr>
          <a:xfrm>
            <a:off x="4660900" y="1574800"/>
            <a:ext cx="673745" cy="307777"/>
          </a:xfrm>
          <a:prstGeom prst="rect">
            <a:avLst/>
          </a:prstGeom>
          <a:noFill/>
        </p:spPr>
        <p:txBody>
          <a:bodyPr wrap="none" rtlCol="0">
            <a:spAutoFit/>
          </a:bodyPr>
          <a:lstStyle/>
          <a:p>
            <a:pPr algn="ctr"/>
            <a:r>
              <a:rPr lang="en-US" sz="1400" dirty="0" smtClean="0"/>
              <a:t>ESnet</a:t>
            </a:r>
            <a:endParaRPr lang="en-US" sz="1400" dirty="0"/>
          </a:p>
        </p:txBody>
      </p:sp>
      <p:sp>
        <p:nvSpPr>
          <p:cNvPr id="17" name="TextBox 16"/>
          <p:cNvSpPr txBox="1"/>
          <p:nvPr/>
        </p:nvSpPr>
        <p:spPr>
          <a:xfrm>
            <a:off x="5562600" y="3327400"/>
            <a:ext cx="2129497" cy="523220"/>
          </a:xfrm>
          <a:prstGeom prst="rect">
            <a:avLst/>
          </a:prstGeom>
          <a:noFill/>
        </p:spPr>
        <p:txBody>
          <a:bodyPr wrap="none" rtlCol="0">
            <a:spAutoFit/>
          </a:bodyPr>
          <a:lstStyle/>
          <a:p>
            <a:pPr algn="ctr"/>
            <a:r>
              <a:rPr lang="en-US" sz="1400" dirty="0" err="1" smtClean="0"/>
              <a:t>ExoGENI</a:t>
            </a:r>
            <a:r>
              <a:rPr lang="en-US" sz="1400" dirty="0" smtClean="0"/>
              <a:t> SPADE VM @</a:t>
            </a:r>
            <a:br>
              <a:rPr lang="en-US" sz="1400" dirty="0" smtClean="0"/>
            </a:br>
            <a:r>
              <a:rPr lang="en-US" sz="1400" dirty="0" smtClean="0"/>
              <a:t>Oakland, California</a:t>
            </a:r>
            <a:endParaRPr lang="en-US" sz="1400" dirty="0"/>
          </a:p>
        </p:txBody>
      </p:sp>
      <p:sp>
        <p:nvSpPr>
          <p:cNvPr id="20" name="TextBox 19"/>
          <p:cNvSpPr txBox="1"/>
          <p:nvPr/>
        </p:nvSpPr>
        <p:spPr>
          <a:xfrm>
            <a:off x="7542013" y="5346700"/>
            <a:ext cx="1582484" cy="523220"/>
          </a:xfrm>
          <a:prstGeom prst="rect">
            <a:avLst/>
          </a:prstGeom>
          <a:noFill/>
        </p:spPr>
        <p:txBody>
          <a:bodyPr wrap="none" rtlCol="0">
            <a:spAutoFit/>
          </a:bodyPr>
          <a:lstStyle/>
          <a:p>
            <a:pPr algn="ctr"/>
            <a:r>
              <a:rPr lang="en-US" sz="1400" dirty="0" smtClean="0"/>
              <a:t>Compute Cluster </a:t>
            </a:r>
          </a:p>
          <a:p>
            <a:pPr algn="ctr"/>
            <a:r>
              <a:rPr lang="en-US" sz="1400" dirty="0" smtClean="0"/>
              <a:t>NERSC, LBL</a:t>
            </a:r>
            <a:endParaRPr lang="en-US" sz="1400" dirty="0"/>
          </a:p>
        </p:txBody>
      </p:sp>
      <p:sp>
        <p:nvSpPr>
          <p:cNvPr id="22" name="Bent Arrow 21"/>
          <p:cNvSpPr/>
          <p:nvPr/>
        </p:nvSpPr>
        <p:spPr>
          <a:xfrm rot="5400000">
            <a:off x="7285697" y="2326620"/>
            <a:ext cx="1524000" cy="990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3" name="Picture 22"/>
          <p:cNvPicPr>
            <a:picLocks noChangeAspect="1"/>
          </p:cNvPicPr>
          <p:nvPr/>
        </p:nvPicPr>
        <p:blipFill>
          <a:blip r:embed="rId5"/>
          <a:stretch>
            <a:fillRect/>
          </a:stretch>
        </p:blipFill>
        <p:spPr>
          <a:xfrm>
            <a:off x="7692097" y="3708400"/>
            <a:ext cx="1241620" cy="1587500"/>
          </a:xfrm>
          <a:prstGeom prst="rect">
            <a:avLst/>
          </a:prstGeom>
        </p:spPr>
      </p:pic>
      <p:sp>
        <p:nvSpPr>
          <p:cNvPr id="24" name="TextBox 23"/>
          <p:cNvSpPr txBox="1"/>
          <p:nvPr/>
        </p:nvSpPr>
        <p:spPr>
          <a:xfrm>
            <a:off x="1797970" y="1397000"/>
            <a:ext cx="1046830" cy="523220"/>
          </a:xfrm>
          <a:prstGeom prst="rect">
            <a:avLst/>
          </a:prstGeom>
          <a:noFill/>
        </p:spPr>
        <p:txBody>
          <a:bodyPr wrap="square" rtlCol="0">
            <a:spAutoFit/>
          </a:bodyPr>
          <a:lstStyle/>
          <a:p>
            <a:pPr algn="ctr"/>
            <a:r>
              <a:rPr lang="en-US" sz="1400" dirty="0" smtClean="0"/>
              <a:t>ESnet, Internet2</a:t>
            </a:r>
            <a:endParaRPr lang="en-US" sz="1400" dirty="0"/>
          </a:p>
        </p:txBody>
      </p:sp>
      <p:sp>
        <p:nvSpPr>
          <p:cNvPr id="26" name="Rectangle 25"/>
          <p:cNvSpPr/>
          <p:nvPr/>
        </p:nvSpPr>
        <p:spPr>
          <a:xfrm>
            <a:off x="2187912" y="4185215"/>
            <a:ext cx="4559301" cy="1754327"/>
          </a:xfrm>
          <a:prstGeom prst="rect">
            <a:avLst/>
          </a:prstGeom>
          <a:noFill/>
        </p:spPr>
        <p:txBody>
          <a:bodyPr wrap="square">
            <a:spAutoFit/>
          </a:bodyPr>
          <a:lstStyle/>
          <a:p>
            <a:pPr marL="285750" indent="-285750" fontAlgn="auto">
              <a:spcBef>
                <a:spcPts val="0"/>
              </a:spcBef>
              <a:spcAft>
                <a:spcPts val="0"/>
              </a:spcAft>
              <a:buFont typeface="Arial"/>
              <a:buChar char="•"/>
            </a:pPr>
            <a:r>
              <a:rPr lang="en-US" dirty="0">
                <a:solidFill>
                  <a:prstClr val="black"/>
                </a:solidFill>
                <a:latin typeface="Calibri"/>
              </a:rPr>
              <a:t>f</a:t>
            </a:r>
            <a:r>
              <a:rPr lang="en-US" dirty="0" smtClean="0">
                <a:solidFill>
                  <a:prstClr val="black"/>
                </a:solidFill>
                <a:latin typeface="Calibri"/>
              </a:rPr>
              <a:t>ictional - but realistic - workflow</a:t>
            </a:r>
          </a:p>
          <a:p>
            <a:pPr marL="285750" indent="-285750" fontAlgn="auto">
              <a:spcBef>
                <a:spcPts val="0"/>
              </a:spcBef>
              <a:spcAft>
                <a:spcPts val="0"/>
              </a:spcAft>
              <a:buFont typeface="Arial"/>
              <a:buChar char="•"/>
            </a:pPr>
            <a:r>
              <a:rPr lang="en-US" b="1" dirty="0" smtClean="0">
                <a:solidFill>
                  <a:prstClr val="black"/>
                </a:solidFill>
                <a:latin typeface="Calibri"/>
              </a:rPr>
              <a:t>dedicated systems for data transfer</a:t>
            </a:r>
            <a:r>
              <a:rPr lang="en-US" dirty="0" smtClean="0">
                <a:solidFill>
                  <a:prstClr val="black"/>
                </a:solidFill>
                <a:latin typeface="Calibri"/>
              </a:rPr>
              <a:t> and </a:t>
            </a:r>
            <a:r>
              <a:rPr lang="en-US" b="1" dirty="0" smtClean="0">
                <a:solidFill>
                  <a:prstClr val="black"/>
                </a:solidFill>
                <a:latin typeface="Calibri"/>
              </a:rPr>
              <a:t>network circuits </a:t>
            </a:r>
            <a:r>
              <a:rPr lang="en-US" dirty="0" smtClean="0">
                <a:solidFill>
                  <a:prstClr val="black"/>
                </a:solidFill>
                <a:latin typeface="Calibri"/>
              </a:rPr>
              <a:t>created </a:t>
            </a:r>
            <a:r>
              <a:rPr lang="en-US" i="1" dirty="0" smtClean="0">
                <a:solidFill>
                  <a:prstClr val="black"/>
                </a:solidFill>
                <a:latin typeface="Calibri"/>
              </a:rPr>
              <a:t>programmatically</a:t>
            </a:r>
          </a:p>
          <a:p>
            <a:pPr marL="285750" indent="-285750" fontAlgn="auto">
              <a:spcBef>
                <a:spcPts val="0"/>
              </a:spcBef>
              <a:spcAft>
                <a:spcPts val="0"/>
              </a:spcAft>
              <a:buFont typeface="Arial"/>
              <a:buChar char="•"/>
            </a:pPr>
            <a:r>
              <a:rPr lang="en-US" dirty="0">
                <a:solidFill>
                  <a:prstClr val="black"/>
                </a:solidFill>
                <a:latin typeface="Calibri"/>
              </a:rPr>
              <a:t>f</a:t>
            </a:r>
            <a:r>
              <a:rPr lang="en-US" dirty="0" smtClean="0">
                <a:solidFill>
                  <a:prstClr val="black"/>
                </a:solidFill>
                <a:latin typeface="Calibri"/>
              </a:rPr>
              <a:t>uture vision: application declares </a:t>
            </a:r>
            <a:r>
              <a:rPr lang="en-US" i="1" dirty="0" smtClean="0">
                <a:solidFill>
                  <a:prstClr val="black"/>
                </a:solidFill>
                <a:latin typeface="Calibri"/>
              </a:rPr>
              <a:t>intention</a:t>
            </a:r>
            <a:r>
              <a:rPr lang="en-US" dirty="0" smtClean="0">
                <a:solidFill>
                  <a:prstClr val="black"/>
                </a:solidFill>
                <a:latin typeface="Calibri"/>
              </a:rPr>
              <a:t> for super-facility, network responds</a:t>
            </a:r>
          </a:p>
          <a:p>
            <a:pPr marL="285750" indent="-285750" fontAlgn="auto">
              <a:spcBef>
                <a:spcPts val="0"/>
              </a:spcBef>
              <a:spcAft>
                <a:spcPts val="0"/>
              </a:spcAft>
              <a:buFont typeface="Arial"/>
              <a:buChar char="•"/>
            </a:pPr>
            <a:r>
              <a:rPr lang="en-US" dirty="0" smtClean="0">
                <a:solidFill>
                  <a:prstClr val="black"/>
                </a:solidFill>
                <a:latin typeface="Calibri"/>
              </a:rPr>
              <a:t>“Science DMZ </a:t>
            </a:r>
            <a:r>
              <a:rPr lang="en-US" dirty="0">
                <a:solidFill>
                  <a:prstClr val="black"/>
                </a:solidFill>
                <a:latin typeface="Calibri"/>
              </a:rPr>
              <a:t>as a </a:t>
            </a:r>
            <a:r>
              <a:rPr lang="en-US" dirty="0" smtClean="0">
                <a:solidFill>
                  <a:prstClr val="black"/>
                </a:solidFill>
                <a:latin typeface="Calibri"/>
              </a:rPr>
              <a:t>service” </a:t>
            </a:r>
            <a:endParaRPr lang="en-US" dirty="0">
              <a:solidFill>
                <a:prstClr val="black"/>
              </a:solidFill>
              <a:latin typeface="Calibri"/>
            </a:endParaRPr>
          </a:p>
        </p:txBody>
      </p:sp>
    </p:spTree>
    <p:extLst>
      <p:ext uri="{BB962C8B-B14F-4D97-AF65-F5344CB8AC3E}">
        <p14:creationId xmlns:p14="http://schemas.microsoft.com/office/powerpoint/2010/main" val="2513819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p:bldP spid="11" grpId="0"/>
      <p:bldP spid="12" grpId="0"/>
      <p:bldP spid="13" grpId="0" animBg="1"/>
      <p:bldP spid="16" grpId="0"/>
      <p:bldP spid="17" grpId="0"/>
      <p:bldP spid="20" grpId="0"/>
      <p:bldP spid="22" grpId="0" animBg="1"/>
      <p:bldP spid="24"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affic graph - Omni - l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667" y="1253485"/>
            <a:ext cx="8314267" cy="5690833"/>
          </a:xfrm>
          <a:prstGeom prst="rect">
            <a:avLst/>
          </a:prstGeom>
        </p:spPr>
      </p:pic>
      <p:sp>
        <p:nvSpPr>
          <p:cNvPr id="3" name="TextBox 2"/>
          <p:cNvSpPr txBox="1"/>
          <p:nvPr/>
        </p:nvSpPr>
        <p:spPr>
          <a:xfrm>
            <a:off x="440268" y="150211"/>
            <a:ext cx="8466666" cy="1077218"/>
          </a:xfrm>
          <a:prstGeom prst="rect">
            <a:avLst/>
          </a:prstGeom>
          <a:noFill/>
        </p:spPr>
        <p:txBody>
          <a:bodyPr wrap="square" rtlCol="0">
            <a:spAutoFit/>
          </a:bodyPr>
          <a:lstStyle/>
          <a:p>
            <a:pPr>
              <a:spcBef>
                <a:spcPts val="880"/>
              </a:spcBef>
              <a:buClr>
                <a:srgbClr val="2DB2CF"/>
              </a:buClr>
            </a:pPr>
            <a:r>
              <a:rPr lang="en-US" sz="3200" b="1" dirty="0">
                <a:solidFill>
                  <a:srgbClr val="58585B"/>
                </a:solidFill>
                <a:latin typeface="Calibri"/>
              </a:rPr>
              <a:t>E</a:t>
            </a:r>
            <a:r>
              <a:rPr lang="en-US" sz="3200" b="1" dirty="0" smtClean="0">
                <a:solidFill>
                  <a:srgbClr val="58585B"/>
                </a:solidFill>
                <a:latin typeface="Calibri"/>
              </a:rPr>
              <a:t>xponential growth rate slowing, but still double that of commercial Internet. </a:t>
            </a:r>
            <a:endParaRPr lang="en-US" sz="3200" b="1" dirty="0">
              <a:solidFill>
                <a:srgbClr val="58585B"/>
              </a:solidFill>
              <a:latin typeface="Calibri"/>
            </a:endParaRPr>
          </a:p>
        </p:txBody>
      </p:sp>
      <p:sp>
        <p:nvSpPr>
          <p:cNvPr id="4" name="TextBox 3"/>
          <p:cNvSpPr txBox="1"/>
          <p:nvPr/>
        </p:nvSpPr>
        <p:spPr>
          <a:xfrm>
            <a:off x="6275998" y="2855376"/>
            <a:ext cx="2262158" cy="369332"/>
          </a:xfrm>
          <a:prstGeom prst="rect">
            <a:avLst/>
          </a:prstGeom>
          <a:noFill/>
        </p:spPr>
        <p:txBody>
          <a:bodyPr wrap="none" rtlCol="0">
            <a:spAutoFit/>
          </a:bodyPr>
          <a:lstStyle/>
          <a:p>
            <a:r>
              <a:rPr lang="en-US" dirty="0" smtClean="0"/>
              <a:t>~10x every 48 months</a:t>
            </a:r>
            <a:endParaRPr lang="en-US" dirty="0"/>
          </a:p>
        </p:txBody>
      </p:sp>
      <p:sp>
        <p:nvSpPr>
          <p:cNvPr id="5" name="TextBox 4"/>
          <p:cNvSpPr txBox="1"/>
          <p:nvPr/>
        </p:nvSpPr>
        <p:spPr>
          <a:xfrm>
            <a:off x="6399593" y="1073035"/>
            <a:ext cx="1118691" cy="438582"/>
          </a:xfrm>
          <a:prstGeom prst="rect">
            <a:avLst/>
          </a:prstGeom>
          <a:noFill/>
        </p:spPr>
        <p:txBody>
          <a:bodyPr wrap="none" rtlCol="0">
            <a:spAutoFit/>
          </a:bodyPr>
          <a:lstStyle/>
          <a:p>
            <a:pPr marL="228600" indent="-228600" algn="ctr">
              <a:lnSpc>
                <a:spcPct val="50000"/>
              </a:lnSpc>
              <a:spcBef>
                <a:spcPts val="880"/>
              </a:spcBef>
              <a:buClr>
                <a:srgbClr val="2DB2CF"/>
              </a:buClr>
            </a:pPr>
            <a:r>
              <a:rPr lang="en-US" sz="1400" dirty="0" smtClean="0">
                <a:solidFill>
                  <a:srgbClr val="660066"/>
                </a:solidFill>
                <a:latin typeface="Calibri"/>
              </a:rPr>
              <a:t>March 2015: </a:t>
            </a:r>
          </a:p>
          <a:p>
            <a:pPr marL="228600" indent="-228600" algn="ctr">
              <a:lnSpc>
                <a:spcPct val="50000"/>
              </a:lnSpc>
              <a:spcBef>
                <a:spcPts val="880"/>
              </a:spcBef>
              <a:buClr>
                <a:srgbClr val="2DB2CF"/>
              </a:buClr>
            </a:pPr>
            <a:r>
              <a:rPr lang="en-US" sz="1400" dirty="0" smtClean="0">
                <a:solidFill>
                  <a:srgbClr val="660066"/>
                </a:solidFill>
                <a:latin typeface="Calibri"/>
              </a:rPr>
              <a:t>18.5 PB</a:t>
            </a:r>
          </a:p>
        </p:txBody>
      </p:sp>
      <p:cxnSp>
        <p:nvCxnSpPr>
          <p:cNvPr id="6" name="Straight Arrow Connector 5"/>
          <p:cNvCxnSpPr/>
          <p:nvPr/>
        </p:nvCxnSpPr>
        <p:spPr>
          <a:xfrm>
            <a:off x="7315630" y="1360939"/>
            <a:ext cx="1024467" cy="643466"/>
          </a:xfrm>
          <a:prstGeom prst="straightConnector1">
            <a:avLst/>
          </a:prstGeom>
          <a:ln w="19050">
            <a:solidFill>
              <a:srgbClr val="660066"/>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6608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1571"/>
            <a:ext cx="7992533" cy="1143000"/>
          </a:xfrm>
        </p:spPr>
        <p:txBody>
          <a:bodyPr>
            <a:normAutofit/>
          </a:bodyPr>
          <a:lstStyle/>
          <a:p>
            <a:r>
              <a:rPr lang="en-US" dirty="0" smtClean="0"/>
              <a:t>ESnet </a:t>
            </a:r>
            <a:r>
              <a:rPr lang="en-US" dirty="0" smtClean="0"/>
              <a:t>Vision and Goals</a:t>
            </a:r>
            <a:r>
              <a:rPr lang="en-US" dirty="0" smtClean="0"/>
              <a:t/>
            </a:r>
            <a:br>
              <a:rPr lang="en-US" dirty="0" smtClean="0"/>
            </a:br>
            <a:r>
              <a:rPr lang="en-US" dirty="0" smtClean="0"/>
              <a:t>(in addition to world-class operations…)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46469991"/>
              </p:ext>
            </p:extLst>
          </p:nvPr>
        </p:nvGraphicFramePr>
        <p:xfrm>
          <a:off x="127000" y="1333500"/>
          <a:ext cx="8902700" cy="5211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87710A0-C33E-CC45-8305-B897475A1CD7}" type="slidenum">
              <a:rPr lang="en-US" smtClean="0"/>
              <a:pPr/>
              <a:t>7</a:t>
            </a:fld>
            <a:endParaRPr lang="en-US"/>
          </a:p>
        </p:txBody>
      </p:sp>
    </p:spTree>
    <p:extLst>
      <p:ext uri="{BB962C8B-B14F-4D97-AF65-F5344CB8AC3E}">
        <p14:creationId xmlns:p14="http://schemas.microsoft.com/office/powerpoint/2010/main" val="2023750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866" y="0"/>
            <a:ext cx="8229600" cy="1143000"/>
          </a:xfrm>
        </p:spPr>
        <p:txBody>
          <a:bodyPr/>
          <a:lstStyle/>
          <a:p>
            <a:r>
              <a:rPr lang="en-US" dirty="0" smtClean="0"/>
              <a:t>ESnet Research and Software Development Portfolio</a:t>
            </a:r>
            <a:endParaRPr lang="en-US" dirty="0"/>
          </a:p>
        </p:txBody>
      </p:sp>
      <p:graphicFrame>
        <p:nvGraphicFramePr>
          <p:cNvPr id="5" name="Diagram 4"/>
          <p:cNvGraphicFramePr/>
          <p:nvPr>
            <p:extLst>
              <p:ext uri="{D42A27DB-BD31-4B8C-83A1-F6EECF244321}">
                <p14:modId xmlns:p14="http://schemas.microsoft.com/office/powerpoint/2010/main" val="1512253823"/>
              </p:ext>
            </p:extLst>
          </p:nvPr>
        </p:nvGraphicFramePr>
        <p:xfrm>
          <a:off x="423866" y="1123053"/>
          <a:ext cx="8404179" cy="5588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43692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ESnet adopts </a:t>
            </a:r>
            <a:r>
              <a:rPr lang="en-US" dirty="0" err="1" smtClean="0"/>
              <a:t>Github</a:t>
            </a:r>
            <a:endParaRPr lang="en-US" dirty="0"/>
          </a:p>
        </p:txBody>
      </p:sp>
      <p:sp>
        <p:nvSpPr>
          <p:cNvPr id="3" name="Content Placeholder 2"/>
          <p:cNvSpPr>
            <a:spLocks noGrp="1"/>
          </p:cNvSpPr>
          <p:nvPr>
            <p:ph idx="1"/>
          </p:nvPr>
        </p:nvSpPr>
        <p:spPr/>
        <p:txBody>
          <a:bodyPr/>
          <a:lstStyle/>
          <a:p>
            <a:r>
              <a:rPr lang="en-US" dirty="0" smtClean="0"/>
              <a:t>Commitment to make it easy for the community to discover and collaborate on software</a:t>
            </a:r>
          </a:p>
          <a:p>
            <a:endParaRPr lang="en-US" dirty="0" smtClean="0"/>
          </a:p>
          <a:p>
            <a:r>
              <a:rPr lang="en-US" dirty="0" smtClean="0"/>
              <a:t>All ESnet public repositories are on </a:t>
            </a:r>
            <a:r>
              <a:rPr lang="en-US" dirty="0" err="1" smtClean="0"/>
              <a:t>Github</a:t>
            </a:r>
            <a:endParaRPr lang="en-US" dirty="0" smtClean="0"/>
          </a:p>
          <a:p>
            <a:pPr lvl="1"/>
            <a:r>
              <a:rPr lang="en-US" dirty="0">
                <a:hlinkClick r:id="rId2"/>
              </a:rPr>
              <a:t>https://github.com/</a:t>
            </a:r>
            <a:r>
              <a:rPr lang="en-US" dirty="0" smtClean="0">
                <a:hlinkClick r:id="rId2"/>
              </a:rPr>
              <a:t>esnet</a:t>
            </a:r>
            <a:endParaRPr lang="en-US" dirty="0" smtClean="0"/>
          </a:p>
          <a:p>
            <a:endParaRPr lang="en-US" dirty="0"/>
          </a:p>
          <a:p>
            <a:r>
              <a:rPr lang="en-US" dirty="0" smtClean="0"/>
              <a:t>Documentation for the projects</a:t>
            </a:r>
          </a:p>
          <a:p>
            <a:pPr lvl="1"/>
            <a:r>
              <a:rPr lang="en-US" dirty="0"/>
              <a:t>http://</a:t>
            </a:r>
            <a:r>
              <a:rPr lang="en-US" dirty="0" err="1"/>
              <a:t>software.es.net</a:t>
            </a:r>
            <a:r>
              <a:rPr lang="en-US" dirty="0"/>
              <a:t>/</a:t>
            </a:r>
          </a:p>
        </p:txBody>
      </p:sp>
      <p:sp>
        <p:nvSpPr>
          <p:cNvPr id="4" name="Date Placeholder 3"/>
          <p:cNvSpPr>
            <a:spLocks noGrp="1"/>
          </p:cNvSpPr>
          <p:nvPr>
            <p:ph type="dt" sz="half" idx="10"/>
          </p:nvPr>
        </p:nvSpPr>
        <p:spPr/>
        <p:txBody>
          <a:bodyPr/>
          <a:lstStyle/>
          <a:p>
            <a:fld id="{4E0BEA20-4296-1F41-B5C0-947026B7619C}" type="datetime1">
              <a:rPr lang="en-US" smtClean="0"/>
              <a:pPr/>
              <a:t>5/31/15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9</a:t>
            </a:fld>
            <a:endParaRPr lang="en-US"/>
          </a:p>
        </p:txBody>
      </p:sp>
    </p:spTree>
    <p:extLst>
      <p:ext uri="{BB962C8B-B14F-4D97-AF65-F5344CB8AC3E}">
        <p14:creationId xmlns:p14="http://schemas.microsoft.com/office/powerpoint/2010/main" val="54833826"/>
      </p:ext>
    </p:extLst>
  </p:cSld>
  <p:clrMapOvr>
    <a:masterClrMapping/>
  </p:clrMapOvr>
</p:sld>
</file>

<file path=ppt/theme/theme1.xml><?xml version="1.0" encoding="utf-8"?>
<a:theme xmlns:a="http://schemas.openxmlformats.org/drawingml/2006/main" name="ESnet_ppt_blank_template_080714">
  <a:themeElements>
    <a:clrScheme name="ESnet theme colors 080714">
      <a:dk1>
        <a:srgbClr val="6D6E71"/>
      </a:dk1>
      <a:lt1>
        <a:sysClr val="window" lastClr="FFFFFF"/>
      </a:lt1>
      <a:dk2>
        <a:srgbClr val="6D6E71"/>
      </a:dk2>
      <a:lt2>
        <a:srgbClr val="C9CACC"/>
      </a:lt2>
      <a:accent1>
        <a:srgbClr val="4EC1E0"/>
      </a:accent1>
      <a:accent2>
        <a:srgbClr val="003A5D"/>
      </a:accent2>
      <a:accent3>
        <a:srgbClr val="FF4E00"/>
      </a:accent3>
      <a:accent4>
        <a:srgbClr val="C9CACC"/>
      </a:accent4>
      <a:accent5>
        <a:srgbClr val="58585B"/>
      </a:accent5>
      <a:accent6>
        <a:srgbClr val="D2E9EE"/>
      </a:accent6>
      <a:hlink>
        <a:srgbClr val="266782"/>
      </a:hlink>
      <a:folHlink>
        <a:srgbClr val="504F8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228600" indent="-228600">
          <a:spcBef>
            <a:spcPts val="880"/>
          </a:spcBef>
          <a:buClr>
            <a:srgbClr val="2DB2CF"/>
          </a:buClr>
          <a:defRPr sz="2000" dirty="0" smtClean="0">
            <a:solidFill>
              <a:srgbClr val="58585B"/>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ESnet_ppt_blank_template_080714.pptx</Template>
  <TotalTime>1517</TotalTime>
  <Words>2512</Words>
  <Application>Microsoft Macintosh PowerPoint</Application>
  <PresentationFormat>On-screen Show (4:3)</PresentationFormat>
  <Paragraphs>446</Paragraphs>
  <Slides>53</Slides>
  <Notes>17</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ESnet_ppt_blank_template_080714</vt:lpstr>
      <vt:lpstr>ESnet Update:  with a focus on R&amp;D</vt:lpstr>
      <vt:lpstr>ESnet Background</vt:lpstr>
      <vt:lpstr>PowerPoint Presentation</vt:lpstr>
      <vt:lpstr>PowerPoint Presentation</vt:lpstr>
      <vt:lpstr>PowerPoint Presentation</vt:lpstr>
      <vt:lpstr>PowerPoint Presentation</vt:lpstr>
      <vt:lpstr>ESnet Vision and Goals (in addition to world-class operations…)</vt:lpstr>
      <vt:lpstr>ESnet Research and Software Development Portfolio</vt:lpstr>
      <vt:lpstr>ESnet adopts Github</vt:lpstr>
      <vt:lpstr>Network Software</vt:lpstr>
      <vt:lpstr>perfSONAR</vt:lpstr>
      <vt:lpstr>Who is running perfSONAR?</vt:lpstr>
      <vt:lpstr>perfSONAR Growth</vt:lpstr>
      <vt:lpstr>ESnet Public DTNs and perfSONAR hosts</vt:lpstr>
      <vt:lpstr>OSCARS</vt:lpstr>
      <vt:lpstr>OSCARS/NSI Latest Updates</vt:lpstr>
      <vt:lpstr>Focus on Operational use of OSCARS</vt:lpstr>
      <vt:lpstr>iPerf3 </vt:lpstr>
      <vt:lpstr>Tools Development</vt:lpstr>
      <vt:lpstr>myESnet Portal - https://my.es.net/</vt:lpstr>
      <vt:lpstr>PowerPoint Presentation</vt:lpstr>
      <vt:lpstr>Visualization of Demos at SC14</vt:lpstr>
      <vt:lpstr>esmond - ESnet Monitoring Daemon</vt:lpstr>
      <vt:lpstr>ESnet Database (ESDB)</vt:lpstr>
      <vt:lpstr>ESDB Contacts</vt:lpstr>
      <vt:lpstr>Modular Forms software creates flexible information gathering interface</vt:lpstr>
      <vt:lpstr>Inline circuit editing and visualization increases data accuracy and operational efficiency</vt:lpstr>
      <vt:lpstr>Next-Generation Architectures investigations only</vt:lpstr>
      <vt:lpstr>a flexible platform</vt:lpstr>
      <vt:lpstr>PowerPoint Presentation</vt:lpstr>
      <vt:lpstr>a flexible, programmable platform</vt:lpstr>
      <vt:lpstr>ESnet SDN investigations, in a nutshell:</vt:lpstr>
      <vt:lpstr>ESnet Operating System</vt:lpstr>
      <vt:lpstr>a flexible, programmable, content platform</vt:lpstr>
      <vt:lpstr>PowerPoint Presentation</vt:lpstr>
      <vt:lpstr>NDN for Climate Testbed with Colorado State University</vt:lpstr>
      <vt:lpstr>a converged, flexible, programmable, content platform</vt:lpstr>
      <vt:lpstr>Packet-Optical convergence</vt:lpstr>
      <vt:lpstr>Field Trial of ONT4 Router Interfaces</vt:lpstr>
      <vt:lpstr>Testing on live, 1400 km Bay Area Loop</vt:lpstr>
      <vt:lpstr>Field Test Results</vt:lpstr>
      <vt:lpstr>a operationally supportable, converged, flexible, programmable, content platform</vt:lpstr>
      <vt:lpstr>Operationalizing SDN: Calling attention to Manageability, Implementation and Security</vt:lpstr>
      <vt:lpstr>Roadmap to Operational SDN</vt:lpstr>
      <vt:lpstr>Thank you!</vt:lpstr>
      <vt:lpstr>Backup</vt:lpstr>
      <vt:lpstr>ESnet Vision and Goals (in addition to world-class operations…)</vt:lpstr>
      <vt:lpstr>PowerPoint Presentation</vt:lpstr>
      <vt:lpstr>This architecture (instruments and computational resources coupled by networks) now spreading outside HEP: ‘super-facilities.’</vt:lpstr>
      <vt:lpstr>Super-facility example #1:</vt:lpstr>
      <vt:lpstr>Data flow from single LCLS detector tripled network utilization for major HPC center. </vt:lpstr>
      <vt:lpstr>Super-facility example #2:</vt:lpstr>
      <vt:lpstr>Super-facility-on-demand demo at NSF GENI conference </vt:lpstr>
    </vt:vector>
  </TitlesOfParts>
  <Manager/>
  <Company>Lawrence Berkekley Nationl Lab</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teid05</dc:creator>
  <cp:keywords/>
  <dc:description/>
  <cp:lastModifiedBy>Inder Monga</cp:lastModifiedBy>
  <cp:revision>88</cp:revision>
  <cp:lastPrinted>2014-05-19T17:57:32Z</cp:lastPrinted>
  <dcterms:created xsi:type="dcterms:W3CDTF">2014-07-28T21:57:32Z</dcterms:created>
  <dcterms:modified xsi:type="dcterms:W3CDTF">2015-06-01T07:50:59Z</dcterms:modified>
  <cp:category/>
</cp:coreProperties>
</file>