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32" r:id="rId2"/>
    <p:sldId id="379" r:id="rId3"/>
    <p:sldId id="390" r:id="rId4"/>
    <p:sldId id="391" r:id="rId5"/>
    <p:sldId id="387" r:id="rId6"/>
    <p:sldId id="395" r:id="rId7"/>
    <p:sldId id="393" r:id="rId8"/>
    <p:sldId id="394" r:id="rId9"/>
    <p:sldId id="397" r:id="rId10"/>
    <p:sldId id="382" r:id="rId11"/>
    <p:sldId id="396" r:id="rId12"/>
    <p:sldId id="385" r:id="rId13"/>
    <p:sldId id="386" r:id="rId14"/>
    <p:sldId id="39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EE4367"/>
    <a:srgbClr val="4FB3CF"/>
    <a:srgbClr val="17BD8B"/>
    <a:srgbClr val="33CC33"/>
    <a:srgbClr val="9CDEFC"/>
    <a:srgbClr val="FFFF99"/>
    <a:srgbClr val="99FF99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66" autoAdjust="0"/>
  </p:normalViewPr>
  <p:slideViewPr>
    <p:cSldViewPr>
      <p:cViewPr varScale="1">
        <p:scale>
          <a:sx n="87" d="100"/>
          <a:sy n="87" d="100"/>
        </p:scale>
        <p:origin x="-17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FF4A7-1093-BF49-9C42-54C7D23FA532}" type="datetime1">
              <a:rPr lang="en-US" smtClean="0"/>
              <a:pPr/>
              <a:t>02-06-15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C64D4-572A-7F4D-B7A7-6C063E7F31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99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B43EE-3F82-EC41-86FD-8B415FD91FA5}" type="datetime1">
              <a:rPr lang="en-US" smtClean="0"/>
              <a:pPr/>
              <a:t>02-06-15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E7940-C0F7-8441-9008-70287E7007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04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4FB3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FB3CF"/>
              </a:buCl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8" name="Afgeronde rechthoek 9"/>
          <p:cNvSpPr/>
          <p:nvPr userDrawn="1"/>
        </p:nvSpPr>
        <p:spPr>
          <a:xfrm>
            <a:off x="372818" y="1600200"/>
            <a:ext cx="8466382" cy="4572000"/>
          </a:xfrm>
          <a:prstGeom prst="roundRect">
            <a:avLst>
              <a:gd name="adj" fmla="val 3364"/>
            </a:avLst>
          </a:prstGeom>
          <a:noFill/>
          <a:ln>
            <a:solidFill>
              <a:srgbClr val="4FB3C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/>
          <p:cNvSpPr>
            <a:spLocks/>
          </p:cNvSpPr>
          <p:nvPr userDrawn="1"/>
        </p:nvSpPr>
        <p:spPr bwMode="auto">
          <a:xfrm>
            <a:off x="381000" y="228600"/>
            <a:ext cx="8458200" cy="12319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buClr>
                <a:srgbClr val="4FB3CF"/>
              </a:buCl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3" name="Picture 12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72818" y="6302507"/>
            <a:ext cx="8542582" cy="479293"/>
          </a:xfrm>
          <a:prstGeom prst="roundRect">
            <a:avLst>
              <a:gd name="adj" fmla="val 37374"/>
            </a:avLst>
          </a:prstGeom>
          <a:solidFill>
            <a:srgbClr val="4FB3CF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4495800" cy="34925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674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0" name="Picture 9" descr="SURF_NET_fc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90234" y="6400800"/>
            <a:ext cx="729916" cy="304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7"/>
          <p:cNvSpPr/>
          <p:nvPr userDrawn="1"/>
        </p:nvSpPr>
        <p:spPr>
          <a:xfrm>
            <a:off x="304800" y="381000"/>
            <a:ext cx="8610600" cy="6172200"/>
          </a:xfrm>
          <a:prstGeom prst="roundRect">
            <a:avLst>
              <a:gd name="adj" fmla="val 3015"/>
            </a:avLst>
          </a:prstGeom>
          <a:solidFill>
            <a:srgbClr val="5FAF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7" name="Picture 16" descr="SURFnet%20transpara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705600" y="5486400"/>
            <a:ext cx="1905000" cy="7810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144000"/>
            <a:ext cx="8856000" cy="1151814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42875" y="1441450"/>
            <a:ext cx="8856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84325"/>
            <a:ext cx="8568000" cy="49831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0" y="76186"/>
            <a:ext cx="1323430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55223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nnovatie-regeling-578x3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2401"/>
            <a:ext cx="9144000" cy="5029200"/>
          </a:xfrm>
          <a:prstGeom prst="rect">
            <a:avLst/>
          </a:prstGeom>
        </p:spPr>
      </p:pic>
      <p:pic>
        <p:nvPicPr>
          <p:cNvPr id="8" name="Afbeelding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10" y="0"/>
            <a:ext cx="9144000" cy="6858000"/>
          </a:xfrm>
          <a:prstGeom prst="rect">
            <a:avLst/>
          </a:prstGeom>
        </p:spPr>
      </p:pic>
      <p:sp>
        <p:nvSpPr>
          <p:cNvPr id="9" name="AutoShape 2"/>
          <p:cNvSpPr>
            <a:spLocks/>
          </p:cNvSpPr>
          <p:nvPr/>
        </p:nvSpPr>
        <p:spPr bwMode="auto">
          <a:xfrm>
            <a:off x="533400" y="533400"/>
            <a:ext cx="8153400" cy="685800"/>
          </a:xfrm>
          <a:prstGeom prst="roundRect">
            <a:avLst>
              <a:gd name="adj" fmla="val 15000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LHCONE Point2Point Service ‘BGP solution’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5213960"/>
            <a:ext cx="7443860" cy="1320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nl-NL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the Netherlands: </a:t>
            </a:r>
            <a:r>
              <a:rPr lang="nl-NL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Freek Dijkstra, Sander </a:t>
            </a:r>
            <a:r>
              <a:rPr lang="nl-NL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Boele</a:t>
            </a:r>
            <a:r>
              <a:rPr lang="nl-NL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nl-NL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Hans Trompert </a:t>
            </a:r>
            <a:r>
              <a:rPr lang="nl-NL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nl-NL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Gerben van Malenstein</a:t>
            </a:r>
            <a:endParaRPr lang="nl-NL" sz="2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nl-N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LHCOPN - LHCONE meeting at LBL - </a:t>
            </a:r>
            <a:r>
              <a:rPr lang="nl-NL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June</a:t>
            </a:r>
            <a:r>
              <a:rPr lang="nl-N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2, 2015 – Berkeley, CA, USA</a:t>
            </a:r>
            <a:endParaRPr lang="nl-NL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SURFnet%20transpara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5615060"/>
            <a:ext cx="1689100" cy="69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89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Traffic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1020763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~ 200M steady over dynamic </a:t>
            </a:r>
            <a:r>
              <a:rPr lang="en-US" dirty="0" smtClean="0">
                <a:solidFill>
                  <a:srgbClr val="000000"/>
                </a:solidFill>
              </a:rPr>
              <a:t>circuit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Most traffic from BNL to </a:t>
            </a:r>
            <a:r>
              <a:rPr lang="en-US" dirty="0" err="1" smtClean="0">
                <a:solidFill>
                  <a:srgbClr val="000000"/>
                </a:solidFill>
              </a:rPr>
              <a:t>SURFsara</a:t>
            </a:r>
            <a:r>
              <a:rPr lang="en-US" dirty="0" smtClean="0">
                <a:solidFill>
                  <a:srgbClr val="000000"/>
                </a:solidFill>
              </a:rPr>
              <a:t>, while expected opposite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10</a:t>
            </a:fld>
            <a:endParaRPr lang="nl-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828800"/>
            <a:ext cx="6248400" cy="321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761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perfSONAR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5352" b="5352"/>
          <a:stretch>
            <a:fillRect/>
          </a:stretch>
        </p:blipFill>
        <p:spPr>
          <a:xfrm>
            <a:off x="533400" y="1629398"/>
            <a:ext cx="8229600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9830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BGP scale?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BNL-</a:t>
            </a:r>
            <a:r>
              <a:rPr lang="en-US" dirty="0" err="1"/>
              <a:t>SURFsara</a:t>
            </a:r>
            <a:r>
              <a:rPr lang="en-US" dirty="0"/>
              <a:t> BGP session </a:t>
            </a:r>
            <a:r>
              <a:rPr lang="en-US" dirty="0" smtClean="0"/>
              <a:t>in this scenario is essentially </a:t>
            </a:r>
            <a:r>
              <a:rPr lang="en-US" dirty="0"/>
              <a:t>just a direct BGP </a:t>
            </a:r>
            <a:r>
              <a:rPr lang="en-US" dirty="0" smtClean="0"/>
              <a:t>peering over a circuit.</a:t>
            </a:r>
          </a:p>
          <a:p>
            <a:pPr lvl="1"/>
            <a:r>
              <a:rPr lang="en-US" dirty="0" smtClean="0"/>
              <a:t>A regular IP peering has </a:t>
            </a:r>
            <a:r>
              <a:rPr lang="en-US" dirty="0" smtClean="0"/>
              <a:t>larger </a:t>
            </a:r>
            <a:r>
              <a:rPr lang="en-US" dirty="0"/>
              <a:t>latency between the two </a:t>
            </a:r>
            <a:r>
              <a:rPr lang="en-US" dirty="0" smtClean="0"/>
              <a:t>peers.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dynamic circuit (</a:t>
            </a:r>
            <a:r>
              <a:rPr lang="en-US" dirty="0"/>
              <a:t>and </a:t>
            </a:r>
            <a:r>
              <a:rPr lang="en-US" dirty="0" smtClean="0"/>
              <a:t>thus its </a:t>
            </a:r>
            <a:r>
              <a:rPr lang="en-US" dirty="0"/>
              <a:t>BGP session) may be down for prolonged periods of time for dynamic circuits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Technically</a:t>
            </a:r>
            <a:r>
              <a:rPr lang="en-US" dirty="0"/>
              <a:t>, BGP scales for hundreds of </a:t>
            </a:r>
            <a:r>
              <a:rPr lang="en-US" dirty="0" smtClean="0"/>
              <a:t>peers</a:t>
            </a:r>
          </a:p>
          <a:p>
            <a:r>
              <a:rPr lang="en-US" dirty="0" smtClean="0"/>
              <a:t>Manual maintenance </a:t>
            </a:r>
            <a:r>
              <a:rPr lang="en-US" dirty="0"/>
              <a:t>only scales for up to 10-20 </a:t>
            </a:r>
            <a:r>
              <a:rPr lang="en-US" dirty="0" smtClean="0"/>
              <a:t>peers</a:t>
            </a:r>
          </a:p>
          <a:p>
            <a:pPr lvl="1"/>
            <a:r>
              <a:rPr lang="en-US" dirty="0" smtClean="0"/>
              <a:t>After </a:t>
            </a:r>
            <a:r>
              <a:rPr lang="en-US" dirty="0"/>
              <a:t>that, it becomes tedious, and one likes to make preset-agreements on e.g. BGP peering IP addresses.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4265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BGP scale?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Internet Exchanges have faced the same scaling issues, and found solutions like route servers. This can't be used </a:t>
            </a:r>
            <a:r>
              <a:rPr lang="en-US" dirty="0" smtClean="0"/>
              <a:t>without any </a:t>
            </a:r>
            <a:r>
              <a:rPr lang="en-US" dirty="0" smtClean="0"/>
              <a:t>changes </a:t>
            </a:r>
            <a:r>
              <a:rPr lang="en-US" dirty="0" smtClean="0"/>
              <a:t>in </a:t>
            </a:r>
            <a:r>
              <a:rPr lang="en-US" dirty="0"/>
              <a:t>this </a:t>
            </a:r>
            <a:r>
              <a:rPr lang="en-US" dirty="0" smtClean="0"/>
              <a:t>scenario, since route </a:t>
            </a:r>
            <a:r>
              <a:rPr lang="en-US" dirty="0"/>
              <a:t>servers assume that </a:t>
            </a:r>
            <a:r>
              <a:rPr lang="en-US" dirty="0" smtClean="0"/>
              <a:t>all routers </a:t>
            </a:r>
            <a:r>
              <a:rPr lang="en-US" dirty="0"/>
              <a:t>are in the same </a:t>
            </a:r>
            <a:r>
              <a:rPr lang="en-US" dirty="0" smtClean="0"/>
              <a:t>VLAN.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big advantages of circuits is that there is no </a:t>
            </a:r>
            <a:r>
              <a:rPr lang="en-US" dirty="0" smtClean="0"/>
              <a:t>fixed central </a:t>
            </a:r>
            <a:r>
              <a:rPr lang="en-US" dirty="0"/>
              <a:t>infrastructure (like LHCONE), and traffic engineering (e.g. avoiding TCP congestion control to kick in) is easier.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Scalability falls </a:t>
            </a:r>
            <a:r>
              <a:rPr lang="en-US" dirty="0"/>
              <a:t>between: </a:t>
            </a:r>
            <a:endParaRPr lang="en-US" dirty="0" smtClean="0"/>
          </a:p>
          <a:p>
            <a:pPr lvl="1"/>
            <a:r>
              <a:rPr lang="en-US" b="1" dirty="0" smtClean="0"/>
              <a:t>LHCONE</a:t>
            </a:r>
            <a:r>
              <a:rPr lang="en-US" dirty="0" smtClean="0"/>
              <a:t>: </a:t>
            </a:r>
            <a:r>
              <a:rPr lang="en-US" dirty="0"/>
              <a:t>does not need configuration </a:t>
            </a:r>
            <a:r>
              <a:rPr lang="en-US" dirty="0" smtClean="0"/>
              <a:t>templates, </a:t>
            </a:r>
            <a:r>
              <a:rPr lang="en-US" dirty="0" err="1" smtClean="0"/>
              <a:t>config</a:t>
            </a:r>
            <a:r>
              <a:rPr lang="en-US" dirty="0" smtClean="0"/>
              <a:t> once</a:t>
            </a:r>
            <a:endParaRPr lang="en-US" dirty="0" smtClean="0"/>
          </a:p>
          <a:p>
            <a:pPr lvl="1"/>
            <a:r>
              <a:rPr lang="en-US" b="1" dirty="0" smtClean="0"/>
              <a:t>(Dynamic</a:t>
            </a:r>
            <a:r>
              <a:rPr lang="en-US" b="1" dirty="0"/>
              <a:t>) </a:t>
            </a:r>
            <a:r>
              <a:rPr lang="en-US" b="1" dirty="0" smtClean="0"/>
              <a:t>Circuits:</a:t>
            </a:r>
            <a:r>
              <a:rPr lang="en-US" dirty="0" smtClean="0"/>
              <a:t> needs </a:t>
            </a:r>
            <a:r>
              <a:rPr lang="en-US" dirty="0"/>
              <a:t>configuration templates after &gt;10-20 </a:t>
            </a:r>
            <a:r>
              <a:rPr lang="en-US" dirty="0" smtClean="0"/>
              <a:t>sites connected (BGP sessions)</a:t>
            </a:r>
            <a:endParaRPr lang="en-US" dirty="0" smtClean="0"/>
          </a:p>
          <a:p>
            <a:pPr lvl="1"/>
            <a:r>
              <a:rPr lang="en-US" b="1" dirty="0" smtClean="0"/>
              <a:t>OpenFlow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always needs automated scripts to configure, even for a few flows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1837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what extend does BGP scale when using dynamic circuits?</a:t>
            </a:r>
          </a:p>
          <a:p>
            <a:endParaRPr lang="en-US" dirty="0"/>
          </a:p>
          <a:p>
            <a:r>
              <a:rPr lang="en-US" dirty="0" smtClean="0"/>
              <a:t>How to scale this scenario to partial mesh (including route server)?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862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Earlier experience by </a:t>
            </a:r>
            <a:r>
              <a:rPr lang="en-US" b="0" dirty="0" err="1" smtClean="0"/>
              <a:t>SURFsara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Life Science Grid (NL, 2011)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868363"/>
          </a:xfrm>
        </p:spPr>
        <p:txBody>
          <a:bodyPr>
            <a:normAutofit/>
          </a:bodyPr>
          <a:lstStyle/>
          <a:p>
            <a:r>
              <a:rPr lang="en-US" dirty="0" smtClean="0"/>
              <a:t>Regular IP connectivity between two sites</a:t>
            </a:r>
            <a:endParaRPr lang="en-US" dirty="0"/>
          </a:p>
        </p:txBody>
      </p:sp>
      <p:pic>
        <p:nvPicPr>
          <p:cNvPr id="6" name="Picture 4" descr="DLP_visio_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6245225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7919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Earlier experience by </a:t>
            </a:r>
            <a:r>
              <a:rPr lang="en-US" b="0" dirty="0" err="1"/>
              <a:t>SURFsara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Life Science Grid (NL, 2011)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6096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Automatically (scripted) routing traffic into dynamic circuit</a:t>
            </a:r>
          </a:p>
          <a:p>
            <a:endParaRPr lang="en-US" dirty="0"/>
          </a:p>
        </p:txBody>
      </p:sp>
      <p:pic>
        <p:nvPicPr>
          <p:cNvPr id="7" name="Picture 3" descr="DLP_visio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6245225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72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76200" y="0"/>
            <a:ext cx="92202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9" name="Content Placeholder 3" descr="DRAC setup SARA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4" r="2293" b="-60"/>
          <a:stretch>
            <a:fillRect/>
          </a:stretch>
        </p:blipFill>
        <p:spPr>
          <a:xfrm>
            <a:off x="1676400" y="7938"/>
            <a:ext cx="5989638" cy="6850062"/>
          </a:xfrm>
        </p:spPr>
      </p:pic>
      <p:sp>
        <p:nvSpPr>
          <p:cNvPr id="2" name="TextBox 1"/>
          <p:cNvSpPr txBox="1"/>
          <p:nvPr/>
        </p:nvSpPr>
        <p:spPr>
          <a:xfrm>
            <a:off x="6781800" y="58674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NL, 2011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78771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Scenario </a:t>
            </a:r>
            <a:r>
              <a:rPr lang="en-US" dirty="0"/>
              <a:t>and </a:t>
            </a:r>
            <a:r>
              <a:rPr lang="en-US" dirty="0" smtClean="0"/>
              <a:t>result 2015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sz="3100" b="0" dirty="0" smtClean="0"/>
              <a:t>LHCONE Point2Point Service</a:t>
            </a:r>
            <a:br>
              <a:rPr lang="en-US" sz="3100" b="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Exchanging production traffic between Brookhaven National Laboratory (US) and </a:t>
            </a:r>
            <a:r>
              <a:rPr lang="en-US" dirty="0" err="1" smtClean="0"/>
              <a:t>SURFsara</a:t>
            </a:r>
            <a:r>
              <a:rPr lang="en-US" dirty="0" smtClean="0"/>
              <a:t> (NL) via a dynamic layer 2 path while using BGP to put traffic into the path.</a:t>
            </a:r>
          </a:p>
          <a:p>
            <a:endParaRPr lang="en-US" dirty="0"/>
          </a:p>
          <a:p>
            <a:r>
              <a:rPr lang="en-US" dirty="0" smtClean="0"/>
              <a:t>Test was executed last week of May 2015, </a:t>
            </a:r>
            <a:r>
              <a:rPr lang="en-US" dirty="0" smtClean="0"/>
              <a:t>successfully, </a:t>
            </a:r>
            <a:r>
              <a:rPr lang="en-US" dirty="0" smtClean="0"/>
              <a:t>since production traffic was routed over the created dynamic path.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3996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52400" y="-152400"/>
            <a:ext cx="9525000" cy="71628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19277" y="-3959"/>
            <a:ext cx="4905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LHCONE P2P Experiment (BNL – </a:t>
            </a:r>
            <a:r>
              <a:rPr lang="en-US" dirty="0" err="1" smtClean="0">
                <a:latin typeface="Arial"/>
                <a:cs typeface="Arial"/>
              </a:rPr>
              <a:t>SURFSara</a:t>
            </a:r>
            <a:r>
              <a:rPr lang="en-US" dirty="0" smtClean="0">
                <a:latin typeface="Arial"/>
                <a:cs typeface="Arial"/>
              </a:rPr>
              <a:t>) </a:t>
            </a:r>
          </a:p>
          <a:p>
            <a:pPr algn="ctr"/>
            <a:r>
              <a:rPr lang="en-US" sz="1000" i="1" dirty="0" smtClean="0">
                <a:latin typeface="Arial"/>
                <a:cs typeface="Arial"/>
              </a:rPr>
              <a:t>(Test Setup May 2015)</a:t>
            </a:r>
          </a:p>
        </p:txBody>
      </p:sp>
      <p:grpSp>
        <p:nvGrpSpPr>
          <p:cNvPr id="5" name="Group 42"/>
          <p:cNvGrpSpPr/>
          <p:nvPr/>
        </p:nvGrpSpPr>
        <p:grpSpPr>
          <a:xfrm>
            <a:off x="708461" y="1283404"/>
            <a:ext cx="1156993" cy="533400"/>
            <a:chOff x="406121" y="2321442"/>
            <a:chExt cx="1156993" cy="533400"/>
          </a:xfrm>
        </p:grpSpPr>
        <p:pic>
          <p:nvPicPr>
            <p:cNvPr id="6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32536" y="726285"/>
            <a:ext cx="1914387" cy="1647638"/>
          </a:xfrm>
          <a:prstGeom prst="roundRect">
            <a:avLst>
              <a:gd name="adj" fmla="val 894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BNL (AS43)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33332" y="3243385"/>
            <a:ext cx="1913591" cy="3295382"/>
          </a:xfrm>
          <a:prstGeom prst="roundRect">
            <a:avLst>
              <a:gd name="adj" fmla="val 894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"/>
                <a:cs typeface="Arial"/>
              </a:rPr>
              <a:t>ESnet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10" name="Group 42"/>
          <p:cNvGrpSpPr/>
          <p:nvPr/>
        </p:nvGrpSpPr>
        <p:grpSpPr>
          <a:xfrm>
            <a:off x="708461" y="3491664"/>
            <a:ext cx="1156993" cy="533400"/>
            <a:chOff x="406121" y="2321442"/>
            <a:chExt cx="1156993" cy="533400"/>
          </a:xfrm>
        </p:grpSpPr>
        <p:pic>
          <p:nvPicPr>
            <p:cNvPr id="11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/>
                  <a:cs typeface="Arial"/>
                </a:rPr>
                <a:t>a</a:t>
              </a:r>
              <a:r>
                <a:rPr lang="en-US" sz="1000" dirty="0" smtClean="0">
                  <a:latin typeface="Arial"/>
                  <a:cs typeface="Arial"/>
                </a:rPr>
                <a:t>ofa-cr5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13" name="Group 42"/>
          <p:cNvGrpSpPr/>
          <p:nvPr/>
        </p:nvGrpSpPr>
        <p:grpSpPr>
          <a:xfrm>
            <a:off x="708461" y="5441603"/>
            <a:ext cx="1156993" cy="533400"/>
            <a:chOff x="406121" y="2321442"/>
            <a:chExt cx="1156993" cy="533400"/>
          </a:xfrm>
        </p:grpSpPr>
        <p:pic>
          <p:nvPicPr>
            <p:cNvPr id="14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amst-cr5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16" name="Rounded Rectangle 15"/>
          <p:cNvSpPr/>
          <p:nvPr/>
        </p:nvSpPr>
        <p:spPr>
          <a:xfrm>
            <a:off x="3459481" y="4891182"/>
            <a:ext cx="3127586" cy="1647638"/>
          </a:xfrm>
          <a:prstGeom prst="roundRect">
            <a:avLst>
              <a:gd name="adj" fmla="val 894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"/>
                <a:cs typeface="Arial"/>
              </a:rPr>
              <a:t>NetherLight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17" name="Group 42"/>
          <p:cNvGrpSpPr/>
          <p:nvPr/>
        </p:nvGrpSpPr>
        <p:grpSpPr>
          <a:xfrm>
            <a:off x="3409633" y="5449620"/>
            <a:ext cx="1156993" cy="533400"/>
            <a:chOff x="406121" y="2321442"/>
            <a:chExt cx="1156993" cy="533400"/>
          </a:xfrm>
        </p:grpSpPr>
        <p:pic>
          <p:nvPicPr>
            <p:cNvPr id="18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</p:grpSp>
      <p:cxnSp>
        <p:nvCxnSpPr>
          <p:cNvPr id="26" name="Straight Connector 25"/>
          <p:cNvCxnSpPr>
            <a:stCxn id="6" idx="2"/>
            <a:endCxn id="11" idx="0"/>
          </p:cNvCxnSpPr>
          <p:nvPr/>
        </p:nvCxnSpPr>
        <p:spPr>
          <a:xfrm>
            <a:off x="1286957" y="1816804"/>
            <a:ext cx="0" cy="167486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1" idx="2"/>
            <a:endCxn id="14" idx="0"/>
          </p:cNvCxnSpPr>
          <p:nvPr/>
        </p:nvCxnSpPr>
        <p:spPr>
          <a:xfrm>
            <a:off x="1286957" y="4025064"/>
            <a:ext cx="0" cy="141653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8" idx="1"/>
            <a:endCxn id="14" idx="3"/>
          </p:cNvCxnSpPr>
          <p:nvPr/>
        </p:nvCxnSpPr>
        <p:spPr>
          <a:xfrm flipH="1" flipV="1">
            <a:off x="1740188" y="5708303"/>
            <a:ext cx="1794710" cy="801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6992030" y="3243438"/>
            <a:ext cx="1913591" cy="3295382"/>
          </a:xfrm>
          <a:prstGeom prst="roundRect">
            <a:avLst>
              <a:gd name="adj" fmla="val 894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"/>
                <a:cs typeface="Arial"/>
              </a:rPr>
              <a:t>SURFnet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36" name="Group 42"/>
          <p:cNvGrpSpPr/>
          <p:nvPr/>
        </p:nvGrpSpPr>
        <p:grpSpPr>
          <a:xfrm>
            <a:off x="7367159" y="3491717"/>
            <a:ext cx="1156993" cy="533400"/>
            <a:chOff x="406121" y="2321442"/>
            <a:chExt cx="1156993" cy="533400"/>
          </a:xfrm>
        </p:grpSpPr>
        <p:pic>
          <p:nvPicPr>
            <p:cNvPr id="37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39" name="Group 42"/>
          <p:cNvGrpSpPr/>
          <p:nvPr/>
        </p:nvGrpSpPr>
        <p:grpSpPr>
          <a:xfrm>
            <a:off x="7367159" y="5441656"/>
            <a:ext cx="1156993" cy="533400"/>
            <a:chOff x="406121" y="2321442"/>
            <a:chExt cx="1156993" cy="533400"/>
          </a:xfrm>
        </p:grpSpPr>
        <p:pic>
          <p:nvPicPr>
            <p:cNvPr id="40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</p:grpSp>
      <p:cxnSp>
        <p:nvCxnSpPr>
          <p:cNvPr id="42" name="Straight Connector 41"/>
          <p:cNvCxnSpPr>
            <a:stCxn id="37" idx="2"/>
            <a:endCxn id="40" idx="0"/>
          </p:cNvCxnSpPr>
          <p:nvPr/>
        </p:nvCxnSpPr>
        <p:spPr>
          <a:xfrm>
            <a:off x="7945655" y="4025117"/>
            <a:ext cx="0" cy="1416539"/>
          </a:xfrm>
          <a:prstGeom prst="line">
            <a:avLst/>
          </a:prstGeom>
          <a:ln>
            <a:solidFill>
              <a:srgbClr val="40404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40" idx="1"/>
            <a:endCxn id="18" idx="3"/>
          </p:cNvCxnSpPr>
          <p:nvPr/>
        </p:nvCxnSpPr>
        <p:spPr>
          <a:xfrm flipH="1">
            <a:off x="4441360" y="5708356"/>
            <a:ext cx="3051064" cy="7964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8" name="Group 42"/>
          <p:cNvGrpSpPr/>
          <p:nvPr/>
        </p:nvGrpSpPr>
        <p:grpSpPr>
          <a:xfrm>
            <a:off x="7356744" y="1283404"/>
            <a:ext cx="1156993" cy="533400"/>
            <a:chOff x="406121" y="2321442"/>
            <a:chExt cx="1156993" cy="533400"/>
          </a:xfrm>
        </p:grpSpPr>
        <p:pic>
          <p:nvPicPr>
            <p:cNvPr id="49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49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51" name="Rounded Rectangle 50"/>
          <p:cNvSpPr/>
          <p:nvPr/>
        </p:nvSpPr>
        <p:spPr>
          <a:xfrm>
            <a:off x="6980819" y="726285"/>
            <a:ext cx="1914387" cy="1647638"/>
          </a:xfrm>
          <a:prstGeom prst="roundRect">
            <a:avLst>
              <a:gd name="adj" fmla="val 8942"/>
            </a:avLst>
          </a:prstGeom>
          <a:noFill/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 err="1" smtClean="0">
                <a:solidFill>
                  <a:srgbClr val="000000"/>
                </a:solidFill>
                <a:latin typeface="Arial"/>
                <a:cs typeface="Arial"/>
              </a:rPr>
              <a:t>SURFSara</a:t>
            </a:r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 (AS1162)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52" name="Straight Connector 51"/>
          <p:cNvCxnSpPr>
            <a:stCxn id="49" idx="2"/>
            <a:endCxn id="37" idx="0"/>
          </p:cNvCxnSpPr>
          <p:nvPr/>
        </p:nvCxnSpPr>
        <p:spPr>
          <a:xfrm>
            <a:off x="7935240" y="1816804"/>
            <a:ext cx="10415" cy="1674913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33332" y="1785605"/>
            <a:ext cx="1003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 Narrow"/>
                <a:cs typeface="Arial Narrow"/>
              </a:rPr>
              <a:t>145.100.0.126/30</a:t>
            </a:r>
          </a:p>
          <a:p>
            <a:pPr algn="r"/>
            <a:r>
              <a:rPr lang="en-US" sz="1000" dirty="0" smtClean="0">
                <a:latin typeface="Arial Narrow"/>
                <a:cs typeface="Arial Narrow"/>
              </a:rPr>
              <a:t>[VLAN 3901]</a:t>
            </a:r>
            <a:endParaRPr lang="en-US" sz="1000" dirty="0">
              <a:latin typeface="Arial Narrow"/>
              <a:cs typeface="Arial Narrow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02171" y="1785605"/>
            <a:ext cx="10034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Narrow"/>
                <a:cs typeface="Arial Narrow"/>
              </a:rPr>
              <a:t>145.100.0.125/30</a:t>
            </a:r>
          </a:p>
          <a:p>
            <a:r>
              <a:rPr lang="en-US" sz="1000" dirty="0" smtClean="0">
                <a:latin typeface="Arial Narrow"/>
                <a:cs typeface="Arial Narrow"/>
              </a:rPr>
              <a:t>[VLAN 3901]</a:t>
            </a:r>
            <a:endParaRPr lang="en-US" sz="1000" dirty="0">
              <a:latin typeface="Arial Narrow"/>
              <a:cs typeface="Arial Narrow"/>
            </a:endParaRPr>
          </a:p>
        </p:txBody>
      </p:sp>
      <p:sp>
        <p:nvSpPr>
          <p:cNvPr id="57" name="Rectangular Callout 56"/>
          <p:cNvSpPr/>
          <p:nvPr/>
        </p:nvSpPr>
        <p:spPr>
          <a:xfrm>
            <a:off x="2373922" y="1157689"/>
            <a:ext cx="988236" cy="784830"/>
          </a:xfrm>
          <a:prstGeom prst="wedgeRectCallout">
            <a:avLst>
              <a:gd name="adj1" fmla="val -157910"/>
              <a:gd name="adj2" fmla="val 3351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BGP (AS43) Route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Announcements: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  130.199.48.0</a:t>
            </a:r>
            <a:r>
              <a:rPr lang="en-US" sz="900" dirty="0">
                <a:solidFill>
                  <a:srgbClr val="000000"/>
                </a:solidFill>
                <a:latin typeface="Arial Narrow"/>
                <a:cs typeface="Arial Narrow"/>
              </a:rPr>
              <a:t>/23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  130.199.185.0</a:t>
            </a:r>
            <a:r>
              <a:rPr lang="en-US" sz="900" dirty="0">
                <a:solidFill>
                  <a:srgbClr val="000000"/>
                </a:solidFill>
                <a:latin typeface="Arial Narrow"/>
                <a:cs typeface="Arial Narrow"/>
              </a:rPr>
              <a:t>/24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  192.12.15.0</a:t>
            </a:r>
            <a:r>
              <a:rPr lang="en-US" sz="900" dirty="0">
                <a:solidFill>
                  <a:srgbClr val="000000"/>
                </a:solidFill>
                <a:latin typeface="Arial Narrow"/>
                <a:cs typeface="Arial Narrow"/>
              </a:rPr>
              <a:t>/</a:t>
            </a:r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24</a:t>
            </a:r>
          </a:p>
        </p:txBody>
      </p:sp>
      <p:sp>
        <p:nvSpPr>
          <p:cNvPr id="58" name="Rectangular Callout 57"/>
          <p:cNvSpPr/>
          <p:nvPr/>
        </p:nvSpPr>
        <p:spPr>
          <a:xfrm>
            <a:off x="5761789" y="1157689"/>
            <a:ext cx="1101838" cy="784830"/>
          </a:xfrm>
          <a:prstGeom prst="wedgeRectCallout">
            <a:avLst>
              <a:gd name="adj1" fmla="val 147680"/>
              <a:gd name="adj2" fmla="val 33490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rtlCol="0" anchor="ctr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BGP (AS1162) Route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Announcements: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  145.100.17.0</a:t>
            </a:r>
            <a:r>
              <a:rPr lang="en-US" sz="900" dirty="0">
                <a:solidFill>
                  <a:srgbClr val="000000"/>
                </a:solidFill>
                <a:latin typeface="Arial Narrow"/>
                <a:cs typeface="Arial Narrow"/>
              </a:rPr>
              <a:t>/28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  145.100.32.0</a:t>
            </a:r>
            <a:r>
              <a:rPr lang="en-US" sz="900" dirty="0">
                <a:solidFill>
                  <a:srgbClr val="000000"/>
                </a:solidFill>
                <a:latin typeface="Arial Narrow"/>
                <a:cs typeface="Arial Narrow"/>
              </a:rPr>
              <a:t>/22</a:t>
            </a:r>
          </a:p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  194.171.96.128</a:t>
            </a:r>
            <a:r>
              <a:rPr lang="en-US" sz="900" dirty="0">
                <a:solidFill>
                  <a:srgbClr val="000000"/>
                </a:solidFill>
                <a:latin typeface="Arial Narrow"/>
                <a:cs typeface="Arial Narrow"/>
              </a:rPr>
              <a:t>/</a:t>
            </a:r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25</a:t>
            </a:r>
            <a:endParaRPr lang="en-US" sz="9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26967" y="3267449"/>
            <a:ext cx="4186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 Narrow"/>
                <a:cs typeface="Arial Narrow"/>
              </a:rPr>
              <a:t>4/2/1</a:t>
            </a:r>
          </a:p>
        </p:txBody>
      </p:sp>
      <p:sp>
        <p:nvSpPr>
          <p:cNvPr id="77" name="TextBox 76"/>
          <p:cNvSpPr txBox="1"/>
          <p:nvPr/>
        </p:nvSpPr>
        <p:spPr>
          <a:xfrm rot="16200000">
            <a:off x="782552" y="2803147"/>
            <a:ext cx="7224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 Narrow"/>
                <a:cs typeface="Arial Narrow"/>
              </a:rPr>
              <a:t>VLAN 3901</a:t>
            </a:r>
            <a:endParaRPr lang="en-US" sz="1000" dirty="0">
              <a:latin typeface="Arial Narrow"/>
              <a:cs typeface="Arial Narrow"/>
            </a:endParaRPr>
          </a:p>
        </p:txBody>
      </p:sp>
      <p:sp>
        <p:nvSpPr>
          <p:cNvPr id="78" name="Rectangular Callout 77"/>
          <p:cNvSpPr/>
          <p:nvPr/>
        </p:nvSpPr>
        <p:spPr>
          <a:xfrm>
            <a:off x="1921377" y="3390559"/>
            <a:ext cx="1942097" cy="246221"/>
          </a:xfrm>
          <a:prstGeom prst="wedgeRectCallout">
            <a:avLst>
              <a:gd name="adj1" fmla="val -81190"/>
              <a:gd name="adj2" fmla="val -6032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NSI STPID: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urn:ogf:network:es.net:2013::aofa-cr5:4_2_1:+</a:t>
            </a:r>
            <a:endParaRPr lang="en-US" sz="8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79" name="Rectangular Callout 78"/>
          <p:cNvSpPr/>
          <p:nvPr/>
        </p:nvSpPr>
        <p:spPr>
          <a:xfrm>
            <a:off x="1430980" y="5073644"/>
            <a:ext cx="1931178" cy="246221"/>
          </a:xfrm>
          <a:prstGeom prst="wedgeRectCallout">
            <a:avLst>
              <a:gd name="adj1" fmla="val -34597"/>
              <a:gd name="adj2" fmla="val 200780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NSI STPID: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urn:ogf:network:es.net:2013::amst-cr5:3_1_1:+</a:t>
            </a:r>
            <a:endParaRPr lang="en-US" sz="8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366755" y="5407004"/>
            <a:ext cx="9914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 Narrow"/>
                <a:cs typeface="Arial Narrow"/>
              </a:rPr>
              <a:t>VLAN 1000-1019</a:t>
            </a:r>
            <a:endParaRPr lang="en-US" sz="1000" dirty="0">
              <a:latin typeface="Arial Narrow"/>
              <a:cs typeface="Arial Narrow"/>
            </a:endParaRPr>
          </a:p>
        </p:txBody>
      </p:sp>
      <p:sp>
        <p:nvSpPr>
          <p:cNvPr id="82" name="TextBox 81"/>
          <p:cNvSpPr txBox="1"/>
          <p:nvPr/>
        </p:nvSpPr>
        <p:spPr>
          <a:xfrm rot="16200000">
            <a:off x="7431186" y="2818864"/>
            <a:ext cx="7224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 Narrow"/>
                <a:cs typeface="Arial Narrow"/>
              </a:rPr>
              <a:t>VLAN 3901</a:t>
            </a:r>
            <a:endParaRPr lang="en-US" sz="1000" dirty="0">
              <a:latin typeface="Arial Narrow"/>
              <a:cs typeface="Arial Narrow"/>
            </a:endParaRPr>
          </a:p>
        </p:txBody>
      </p:sp>
      <p:sp>
        <p:nvSpPr>
          <p:cNvPr id="84" name="Rectangular Callout 83"/>
          <p:cNvSpPr/>
          <p:nvPr/>
        </p:nvSpPr>
        <p:spPr>
          <a:xfrm>
            <a:off x="2119277" y="2565014"/>
            <a:ext cx="1592782" cy="507831"/>
          </a:xfrm>
          <a:prstGeom prst="wedgeRectCallout">
            <a:avLst>
              <a:gd name="adj1" fmla="val -99656"/>
              <a:gd name="adj2" fmla="val -36576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en-US" sz="900" dirty="0" smtClean="0">
                <a:solidFill>
                  <a:srgbClr val="000000"/>
                </a:solidFill>
                <a:latin typeface="Arial Narrow"/>
                <a:cs typeface="Arial Narrow"/>
              </a:rPr>
              <a:t>10Gbps Guaranteed Ethernet VLAN tagged multi-domain circuit between BNL and </a:t>
            </a:r>
            <a:r>
              <a:rPr lang="en-US" sz="900" dirty="0" err="1" smtClean="0">
                <a:solidFill>
                  <a:srgbClr val="000000"/>
                </a:solidFill>
                <a:latin typeface="Arial Narrow"/>
                <a:cs typeface="Arial Narrow"/>
              </a:rPr>
              <a:t>SURFSara</a:t>
            </a:r>
            <a:endParaRPr lang="en-US" sz="900" dirty="0" smtClean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834105" y="5653225"/>
            <a:ext cx="250970" cy="123111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100G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 rot="16200000">
            <a:off x="1154789" y="2769260"/>
            <a:ext cx="250970" cy="123111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100G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1288181" y="2613526"/>
            <a:ext cx="6657474" cy="3094777"/>
          </a:xfrm>
          <a:custGeom>
            <a:avLst/>
            <a:gdLst>
              <a:gd name="connsiteX0" fmla="*/ 0 w 6657474"/>
              <a:gd name="connsiteY0" fmla="*/ 0 h 2767263"/>
              <a:gd name="connsiteX1" fmla="*/ 0 w 6657474"/>
              <a:gd name="connsiteY1" fmla="*/ 2767263 h 2767263"/>
              <a:gd name="connsiteX2" fmla="*/ 6650790 w 6657474"/>
              <a:gd name="connsiteY2" fmla="*/ 2767263 h 2767263"/>
              <a:gd name="connsiteX3" fmla="*/ 6657474 w 6657474"/>
              <a:gd name="connsiteY3" fmla="*/ 0 h 27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57474" h="2767263">
                <a:moveTo>
                  <a:pt x="0" y="0"/>
                </a:moveTo>
                <a:lnTo>
                  <a:pt x="0" y="2767263"/>
                </a:lnTo>
                <a:lnTo>
                  <a:pt x="6650790" y="2767263"/>
                </a:lnTo>
                <a:lnTo>
                  <a:pt x="6657474" y="0"/>
                </a:lnTo>
              </a:path>
            </a:pathLst>
          </a:custGeom>
          <a:ln w="127000" cmpd="sng">
            <a:solidFill>
              <a:srgbClr val="3366FF">
                <a:alpha val="5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ular Callout 88"/>
          <p:cNvSpPr/>
          <p:nvPr/>
        </p:nvSpPr>
        <p:spPr>
          <a:xfrm>
            <a:off x="2366755" y="6125564"/>
            <a:ext cx="2125021" cy="246221"/>
          </a:xfrm>
          <a:prstGeom prst="wedgeRectCallout">
            <a:avLst>
              <a:gd name="adj1" fmla="val 3193"/>
              <a:gd name="adj2" fmla="val -209867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Physical Connection: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SURFNET:S145-ODF18/38:Asd001A_8700_07:10/2</a:t>
            </a:r>
            <a:endParaRPr lang="en-US" sz="8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90" name="Rectangular Callout 89"/>
          <p:cNvSpPr/>
          <p:nvPr/>
        </p:nvSpPr>
        <p:spPr>
          <a:xfrm>
            <a:off x="413774" y="5983020"/>
            <a:ext cx="1609888" cy="246221"/>
          </a:xfrm>
          <a:prstGeom prst="wedgeRectCallout">
            <a:avLst>
              <a:gd name="adj1" fmla="val 33280"/>
              <a:gd name="adj2" fmla="val -149419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rIns="91440" bIns="0" rtlCol="0" anchor="ctr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Physical Connection: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AMST-HUB:AMST-FDP:A7/8:FRONT</a:t>
            </a:r>
            <a:endParaRPr lang="en-US" sz="8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grpSp>
        <p:nvGrpSpPr>
          <p:cNvPr id="53" name="Group 42"/>
          <p:cNvGrpSpPr/>
          <p:nvPr/>
        </p:nvGrpSpPr>
        <p:grpSpPr>
          <a:xfrm>
            <a:off x="5349343" y="5448714"/>
            <a:ext cx="1156993" cy="533400"/>
            <a:chOff x="406121" y="2321442"/>
            <a:chExt cx="1156993" cy="533400"/>
          </a:xfrm>
        </p:grpSpPr>
        <p:pic>
          <p:nvPicPr>
            <p:cNvPr id="54" name="Picture 3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1386" y="2321442"/>
              <a:ext cx="906462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TextBox 59"/>
            <p:cNvSpPr txBox="1"/>
            <p:nvPr/>
          </p:nvSpPr>
          <p:spPr>
            <a:xfrm>
              <a:off x="406121" y="2567653"/>
              <a:ext cx="1156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65" name="Rectangular Callout 64"/>
          <p:cNvSpPr/>
          <p:nvPr/>
        </p:nvSpPr>
        <p:spPr>
          <a:xfrm>
            <a:off x="6059986" y="4544137"/>
            <a:ext cx="2864876" cy="246221"/>
          </a:xfrm>
          <a:prstGeom prst="wedgeRectCallout">
            <a:avLst>
              <a:gd name="adj1" fmla="val -861"/>
              <a:gd name="adj2" fmla="val 395334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0" rtlCol="0" anchor="ctr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Arial Narrow"/>
                <a:cs typeface="Arial Narrow"/>
              </a:rPr>
              <a:t>Asd001A_5410_01 5/</a:t>
            </a:r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8</a:t>
            </a:r>
          </a:p>
          <a:p>
            <a:r>
              <a:rPr lang="en-US" sz="800" dirty="0">
                <a:solidFill>
                  <a:srgbClr val="000000"/>
                </a:solidFill>
                <a:latin typeface="Arial Narrow"/>
                <a:cs typeface="Arial Narrow"/>
              </a:rPr>
              <a:t>urn:ogf:network:surfnet.nl:1990:production7:netherlight-1?vlan=2-</a:t>
            </a:r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4094</a:t>
            </a:r>
            <a:endParaRPr lang="en-US" sz="8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66" name="Rectangular Callout 65"/>
          <p:cNvSpPr/>
          <p:nvPr/>
        </p:nvSpPr>
        <p:spPr>
          <a:xfrm>
            <a:off x="3262340" y="4155566"/>
            <a:ext cx="3043572" cy="246221"/>
          </a:xfrm>
          <a:prstGeom prst="wedgeRectCallout">
            <a:avLst>
              <a:gd name="adj1" fmla="val 21914"/>
              <a:gd name="adj2" fmla="val 55007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0" rtlCol="0" anchor="ctr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Asd001A_5410_03 9/10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urn:ogf:network:netherlight.net</a:t>
            </a:r>
            <a:r>
              <a:rPr lang="en-US" sz="800" dirty="0">
                <a:solidFill>
                  <a:srgbClr val="000000"/>
                </a:solidFill>
                <a:latin typeface="Arial Narrow"/>
                <a:cs typeface="Arial Narrow"/>
              </a:rPr>
              <a:t>:2013:production7</a:t>
            </a:r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:esnet-</a:t>
            </a:r>
            <a:r>
              <a:rPr lang="en-US" sz="800" dirty="0">
                <a:solidFill>
                  <a:srgbClr val="000000"/>
                </a:solidFill>
                <a:latin typeface="Arial Narrow"/>
                <a:cs typeface="Arial Narrow"/>
              </a:rPr>
              <a:t>1?vlan</a:t>
            </a:r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=1000-1019</a:t>
            </a:r>
          </a:p>
        </p:txBody>
      </p:sp>
      <p:sp>
        <p:nvSpPr>
          <p:cNvPr id="64" name="Rectangular Callout 63"/>
          <p:cNvSpPr/>
          <p:nvPr/>
        </p:nvSpPr>
        <p:spPr>
          <a:xfrm>
            <a:off x="4491776" y="4950533"/>
            <a:ext cx="2864876" cy="246221"/>
          </a:xfrm>
          <a:prstGeom prst="wedgeRectCallout">
            <a:avLst>
              <a:gd name="adj1" fmla="val 17463"/>
              <a:gd name="adj2" fmla="val 247472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0" rtlCol="0" anchor="ctr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Asd001A_5410_03 3/6</a:t>
            </a:r>
          </a:p>
          <a:p>
            <a:r>
              <a:rPr lang="en-US" sz="800" dirty="0">
                <a:solidFill>
                  <a:srgbClr val="000000"/>
                </a:solidFill>
                <a:latin typeface="Arial Narrow"/>
                <a:cs typeface="Arial Narrow"/>
              </a:rPr>
              <a:t>urn:ogf:network:netherlight.net:2013:production7:surfnet-1?vlan=2-</a:t>
            </a:r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4094</a:t>
            </a:r>
            <a:endParaRPr lang="en-US" sz="800" dirty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55209" y="5407004"/>
            <a:ext cx="9914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 Narrow"/>
                <a:cs typeface="Arial Narrow"/>
              </a:rPr>
              <a:t>VLAN 1000-1019</a:t>
            </a:r>
            <a:endParaRPr lang="en-US" sz="1000" dirty="0">
              <a:latin typeface="Arial Narrow"/>
              <a:cs typeface="Arial Narrow"/>
            </a:endParaRPr>
          </a:p>
        </p:txBody>
      </p:sp>
      <p:sp>
        <p:nvSpPr>
          <p:cNvPr id="69" name="Rectangular Callout 68"/>
          <p:cNvSpPr/>
          <p:nvPr/>
        </p:nvSpPr>
        <p:spPr>
          <a:xfrm>
            <a:off x="4625746" y="6064008"/>
            <a:ext cx="1283987" cy="123111"/>
          </a:xfrm>
          <a:prstGeom prst="wedgeRectCallout">
            <a:avLst>
              <a:gd name="adj1" fmla="val -62571"/>
              <a:gd name="adj2" fmla="val -295833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0" rtlCol="0" anchor="ctr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Arial Narrow"/>
                <a:cs typeface="Arial Narrow"/>
              </a:rPr>
              <a:t>Asd001A_8700_07 5/12</a:t>
            </a:r>
          </a:p>
        </p:txBody>
      </p:sp>
      <p:sp>
        <p:nvSpPr>
          <p:cNvPr id="70" name="Rectangular Callout 69"/>
          <p:cNvSpPr/>
          <p:nvPr/>
        </p:nvSpPr>
        <p:spPr>
          <a:xfrm>
            <a:off x="4538200" y="2886613"/>
            <a:ext cx="3043572" cy="123111"/>
          </a:xfrm>
          <a:prstGeom prst="wedgeRectCallout">
            <a:avLst>
              <a:gd name="adj1" fmla="val 58356"/>
              <a:gd name="adj2" fmla="val 412528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tIns="0" bIns="0" rtlCol="0" anchor="ctr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Arial Narrow"/>
                <a:cs typeface="Arial Narrow"/>
              </a:rPr>
              <a:t>urn:ogf:network:surfnet.nl:1990:production7:96292?vlan=3901</a:t>
            </a:r>
            <a:endParaRPr lang="en-US" sz="800" dirty="0" smtClean="0">
              <a:solidFill>
                <a:srgbClr val="000000"/>
              </a:solidFill>
              <a:latin typeface="Arial Narrow"/>
              <a:cs typeface="Arial Narrow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795800" y="5603610"/>
            <a:ext cx="3437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latin typeface="Arial Narrow"/>
                <a:cs typeface="Arial Narrow"/>
              </a:rPr>
              <a:t>10G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597514" y="5597486"/>
            <a:ext cx="3437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latin typeface="Arial Narrow"/>
                <a:cs typeface="Arial Narrow"/>
              </a:rPr>
              <a:t>10G</a:t>
            </a:r>
            <a:endParaRPr lang="en-US" sz="800" dirty="0">
              <a:latin typeface="Arial Narrow"/>
              <a:cs typeface="Arial Narrow"/>
            </a:endParaRPr>
          </a:p>
        </p:txBody>
      </p:sp>
      <p:sp>
        <p:nvSpPr>
          <p:cNvPr id="73" name="TextBox 72"/>
          <p:cNvSpPr txBox="1"/>
          <p:nvPr/>
        </p:nvSpPr>
        <p:spPr>
          <a:xfrm rot="16200000">
            <a:off x="7766124" y="2778890"/>
            <a:ext cx="3437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dirty="0" smtClean="0">
                <a:latin typeface="Arial Narrow"/>
                <a:cs typeface="Arial Narrow"/>
              </a:rPr>
              <a:t>10G</a:t>
            </a:r>
            <a:endParaRPr lang="en-US" sz="800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358848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BNL–SURFsara: </a:t>
            </a:r>
            <a:r>
              <a:rPr lang="en-US" dirty="0" err="1" smtClean="0">
                <a:solidFill>
                  <a:srgbClr val="FFFFFF"/>
                </a:solidFill>
              </a:rPr>
              <a:t>SURFsara</a:t>
            </a:r>
            <a:r>
              <a:rPr lang="en-US" dirty="0" smtClean="0">
                <a:solidFill>
                  <a:srgbClr val="FFFFFF"/>
                </a:solidFill>
              </a:rPr>
              <a:t> L2 details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4" name="Cloud 13"/>
          <p:cNvSpPr/>
          <p:nvPr/>
        </p:nvSpPr>
        <p:spPr>
          <a:xfrm>
            <a:off x="2028988" y="1600200"/>
            <a:ext cx="6886412" cy="3657600"/>
          </a:xfrm>
          <a:prstGeom prst="cloud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469694" y="2454367"/>
            <a:ext cx="1287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SURFsara</a:t>
            </a:r>
            <a:endParaRPr lang="en-US" b="1" dirty="0"/>
          </a:p>
        </p:txBody>
      </p:sp>
      <p:sp>
        <p:nvSpPr>
          <p:cNvPr id="12" name="Cloud 11"/>
          <p:cNvSpPr/>
          <p:nvPr/>
        </p:nvSpPr>
        <p:spPr>
          <a:xfrm>
            <a:off x="-1223588" y="1796789"/>
            <a:ext cx="2973785" cy="483274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17436" y="2454367"/>
            <a:ext cx="132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NetherLight</a:t>
            </a:r>
            <a:endParaRPr lang="en-US" b="1" dirty="0"/>
          </a:p>
        </p:txBody>
      </p:sp>
      <p:cxnSp>
        <p:nvCxnSpPr>
          <p:cNvPr id="40" name="Straight Connector 39"/>
          <p:cNvCxnSpPr>
            <a:stCxn id="27" idx="1"/>
            <a:endCxn id="10" idx="3"/>
          </p:cNvCxnSpPr>
          <p:nvPr/>
        </p:nvCxnSpPr>
        <p:spPr>
          <a:xfrm flipH="1" flipV="1">
            <a:off x="4476165" y="3986440"/>
            <a:ext cx="669048" cy="129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6721992" y="3128890"/>
            <a:ext cx="882842" cy="6660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6536130" y="4337075"/>
            <a:ext cx="1037727" cy="12236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2664016" y="3374602"/>
            <a:ext cx="1812149" cy="1223675"/>
            <a:chOff x="2664016" y="3361234"/>
            <a:chExt cx="1812149" cy="1223675"/>
          </a:xfrm>
        </p:grpSpPr>
        <p:sp>
          <p:nvSpPr>
            <p:cNvPr id="10" name="Rounded Rectangle 9"/>
            <p:cNvSpPr/>
            <p:nvPr/>
          </p:nvSpPr>
          <p:spPr>
            <a:xfrm>
              <a:off x="2664016" y="3361234"/>
              <a:ext cx="1812149" cy="1223675"/>
            </a:xfrm>
            <a:prstGeom prst="roundRect">
              <a:avLst/>
            </a:prstGeom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2865026" y="3656016"/>
              <a:ext cx="918237" cy="45719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867354 w 867354"/>
                <a:gd name="connsiteY2" fmla="*/ 495666 h 495666"/>
                <a:gd name="connsiteX0" fmla="*/ 0 w 247815"/>
                <a:gd name="connsiteY0" fmla="*/ 0 h 0"/>
                <a:gd name="connsiteX1" fmla="*/ 247815 w 247815"/>
                <a:gd name="connsiteY1" fmla="*/ 0 h 0"/>
                <a:gd name="connsiteX0" fmla="*/ 0 w 29420"/>
                <a:gd name="connsiteY0" fmla="*/ 0 h 0"/>
                <a:gd name="connsiteX1" fmla="*/ 29420 w 294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20">
                  <a:moveTo>
                    <a:pt x="0" y="0"/>
                  </a:moveTo>
                  <a:lnTo>
                    <a:pt x="29420" y="0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2857005" y="4129258"/>
              <a:ext cx="918237" cy="45719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867354 w 867354"/>
                <a:gd name="connsiteY2" fmla="*/ 495666 h 495666"/>
                <a:gd name="connsiteX0" fmla="*/ 0 w 247815"/>
                <a:gd name="connsiteY0" fmla="*/ 0 h 0"/>
                <a:gd name="connsiteX1" fmla="*/ 247815 w 247815"/>
                <a:gd name="connsiteY1" fmla="*/ 0 h 0"/>
                <a:gd name="connsiteX0" fmla="*/ 0 w 29420"/>
                <a:gd name="connsiteY0" fmla="*/ 0 h 0"/>
                <a:gd name="connsiteX1" fmla="*/ 29420 w 294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20">
                  <a:moveTo>
                    <a:pt x="0" y="0"/>
                  </a:moveTo>
                  <a:lnTo>
                    <a:pt x="29420" y="0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0800000">
              <a:off x="3258058" y="3848522"/>
              <a:ext cx="918237" cy="45719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867354 w 867354"/>
                <a:gd name="connsiteY2" fmla="*/ 495666 h 495666"/>
                <a:gd name="connsiteX0" fmla="*/ 0 w 247815"/>
                <a:gd name="connsiteY0" fmla="*/ 0 h 0"/>
                <a:gd name="connsiteX1" fmla="*/ 247815 w 247815"/>
                <a:gd name="connsiteY1" fmla="*/ 0 h 0"/>
                <a:gd name="connsiteX0" fmla="*/ 0 w 29420"/>
                <a:gd name="connsiteY0" fmla="*/ 0 h 0"/>
                <a:gd name="connsiteX1" fmla="*/ 29420 w 294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20">
                  <a:moveTo>
                    <a:pt x="0" y="0"/>
                  </a:moveTo>
                  <a:lnTo>
                    <a:pt x="29420" y="0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Freeform 63"/>
            <p:cNvSpPr/>
            <p:nvPr/>
          </p:nvSpPr>
          <p:spPr>
            <a:xfrm rot="10800000">
              <a:off x="3250037" y="4321764"/>
              <a:ext cx="918237" cy="45719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867354 w 867354"/>
                <a:gd name="connsiteY2" fmla="*/ 495666 h 495666"/>
                <a:gd name="connsiteX0" fmla="*/ 0 w 247815"/>
                <a:gd name="connsiteY0" fmla="*/ 0 h 0"/>
                <a:gd name="connsiteX1" fmla="*/ 247815 w 247815"/>
                <a:gd name="connsiteY1" fmla="*/ 0 h 0"/>
                <a:gd name="connsiteX0" fmla="*/ 0 w 29420"/>
                <a:gd name="connsiteY0" fmla="*/ 0 h 0"/>
                <a:gd name="connsiteX1" fmla="*/ 29420 w 2942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20">
                  <a:moveTo>
                    <a:pt x="0" y="0"/>
                  </a:moveTo>
                  <a:lnTo>
                    <a:pt x="29420" y="0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Can 29"/>
          <p:cNvSpPr/>
          <p:nvPr/>
        </p:nvSpPr>
        <p:spPr>
          <a:xfrm>
            <a:off x="7186646" y="2245984"/>
            <a:ext cx="1254565" cy="128176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n 30"/>
          <p:cNvSpPr/>
          <p:nvPr/>
        </p:nvSpPr>
        <p:spPr>
          <a:xfrm>
            <a:off x="7215138" y="5294931"/>
            <a:ext cx="1254565" cy="128176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020250" y="2983468"/>
            <a:ext cx="105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rt-core-2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562600" y="3015871"/>
            <a:ext cx="85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grid-r1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7370249" y="2667000"/>
            <a:ext cx="888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Grid </a:t>
            </a:r>
          </a:p>
          <a:p>
            <a:pPr algn="ctr"/>
            <a:r>
              <a:rPr lang="en-US" dirty="0" smtClean="0"/>
              <a:t>storage</a:t>
            </a:r>
            <a:endParaRPr lang="en-US" dirty="0"/>
          </a:p>
        </p:txBody>
      </p:sp>
      <p:sp>
        <p:nvSpPr>
          <p:cNvPr id="55" name="Cloud 54"/>
          <p:cNvSpPr/>
          <p:nvPr/>
        </p:nvSpPr>
        <p:spPr>
          <a:xfrm>
            <a:off x="2787922" y="5334000"/>
            <a:ext cx="6489665" cy="1524000"/>
          </a:xfrm>
          <a:prstGeom prst="cloud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4467210" y="5879068"/>
            <a:ext cx="1043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NIKHEF</a:t>
            </a:r>
            <a:endParaRPr lang="en-US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7402655" y="5739870"/>
            <a:ext cx="888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Grid </a:t>
            </a:r>
          </a:p>
          <a:p>
            <a:pPr algn="ctr"/>
            <a:r>
              <a:rPr lang="en-US" dirty="0" smtClean="0"/>
              <a:t>storage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4237949" y="4675083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VLAN 3901</a:t>
            </a:r>
          </a:p>
          <a:p>
            <a:r>
              <a:rPr lang="en-US" sz="1200" dirty="0" smtClean="0"/>
              <a:t>in 30 Gb/s trunk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1609720" y="4675083"/>
            <a:ext cx="1463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VLAN 3901 </a:t>
            </a:r>
            <a:br>
              <a:rPr lang="en-US" sz="1200" dirty="0" smtClean="0"/>
            </a:br>
            <a:r>
              <a:rPr lang="en-US" sz="1200" dirty="0" smtClean="0"/>
              <a:t>(4 Gb/s dedicated)</a:t>
            </a:r>
          </a:p>
          <a:p>
            <a:r>
              <a:rPr lang="en-US" sz="1200" dirty="0" smtClean="0"/>
              <a:t>in 10 Gb/s MSP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3085593" y="4675083"/>
            <a:ext cx="1285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VLAN 3901 is forwarded on layer 2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5286037" y="4680431"/>
            <a:ext cx="1441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NL-T1 (routing VRF)</a:t>
            </a:r>
            <a:endParaRPr lang="en-US" sz="1200" b="1" dirty="0"/>
          </a:p>
        </p:txBody>
      </p:sp>
      <p:cxnSp>
        <p:nvCxnSpPr>
          <p:cNvPr id="73" name="Straight Connector 72"/>
          <p:cNvCxnSpPr/>
          <p:nvPr/>
        </p:nvCxnSpPr>
        <p:spPr>
          <a:xfrm flipH="1" flipV="1">
            <a:off x="6604000" y="4104105"/>
            <a:ext cx="975895" cy="802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5145213" y="3387595"/>
            <a:ext cx="1812149" cy="1223675"/>
            <a:chOff x="8487327" y="3815385"/>
            <a:chExt cx="1812149" cy="1223675"/>
          </a:xfrm>
        </p:grpSpPr>
        <p:sp>
          <p:nvSpPr>
            <p:cNvPr id="27" name="Rounded Rectangle 26"/>
            <p:cNvSpPr/>
            <p:nvPr/>
          </p:nvSpPr>
          <p:spPr>
            <a:xfrm>
              <a:off x="8487327" y="3815385"/>
              <a:ext cx="1812149" cy="1223675"/>
            </a:xfrm>
            <a:prstGeom prst="roundRect">
              <a:avLst/>
            </a:prstGeom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8719653" y="4109686"/>
              <a:ext cx="1301030" cy="650562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354" h="495666">
                  <a:moveTo>
                    <a:pt x="0" y="0"/>
                  </a:moveTo>
                  <a:lnTo>
                    <a:pt x="247815" y="0"/>
                  </a:lnTo>
                  <a:lnTo>
                    <a:pt x="619538" y="495666"/>
                  </a:lnTo>
                  <a:lnTo>
                    <a:pt x="867354" y="495666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 flipV="1">
              <a:off x="8701680" y="4109686"/>
              <a:ext cx="1301030" cy="650561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354" h="495666">
                  <a:moveTo>
                    <a:pt x="0" y="0"/>
                  </a:moveTo>
                  <a:lnTo>
                    <a:pt x="247815" y="0"/>
                  </a:lnTo>
                  <a:lnTo>
                    <a:pt x="619538" y="495666"/>
                  </a:lnTo>
                  <a:lnTo>
                    <a:pt x="867354" y="495666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Rounded Rectangle 70"/>
          <p:cNvSpPr/>
          <p:nvPr/>
        </p:nvSpPr>
        <p:spPr>
          <a:xfrm>
            <a:off x="7259052" y="3782810"/>
            <a:ext cx="1096211" cy="740229"/>
          </a:xfrm>
          <a:prstGeom prst="roundRect">
            <a:avLst/>
          </a:prstGeom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7183644" y="3964953"/>
            <a:ext cx="123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perfSONAR</a:t>
            </a:r>
            <a:endParaRPr lang="en-US" dirty="0"/>
          </a:p>
        </p:txBody>
      </p:sp>
      <p:sp>
        <p:nvSpPr>
          <p:cNvPr id="82" name="Rounded Rectangle 81"/>
          <p:cNvSpPr/>
          <p:nvPr/>
        </p:nvSpPr>
        <p:spPr>
          <a:xfrm>
            <a:off x="-646005" y="3406685"/>
            <a:ext cx="1812149" cy="1223675"/>
          </a:xfrm>
          <a:prstGeom prst="roundRect">
            <a:avLst/>
          </a:prstGeom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267368" y="2972150"/>
            <a:ext cx="828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200" dirty="0" smtClean="0"/>
              <a:t>Asd001A</a:t>
            </a:r>
            <a:br>
              <a:rPr lang="nl-NL" sz="1200" dirty="0" smtClean="0"/>
            </a:br>
            <a:r>
              <a:rPr lang="nl-NL" sz="1200" dirty="0" smtClean="0"/>
              <a:t>5410_03 </a:t>
            </a:r>
            <a:r>
              <a:rPr lang="nl-NL" sz="1200" dirty="0" err="1" smtClean="0"/>
              <a:t>intf</a:t>
            </a:r>
            <a:r>
              <a:rPr lang="nl-NL" sz="1200" dirty="0" smtClean="0"/>
              <a:t> 3/4</a:t>
            </a:r>
            <a:endParaRPr lang="en-US" sz="1200" dirty="0"/>
          </a:p>
        </p:txBody>
      </p:sp>
      <p:sp>
        <p:nvSpPr>
          <p:cNvPr id="80" name="Rectangle 79"/>
          <p:cNvSpPr/>
          <p:nvPr/>
        </p:nvSpPr>
        <p:spPr>
          <a:xfrm>
            <a:off x="1277586" y="3114846"/>
            <a:ext cx="12356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200" dirty="0" smtClean="0"/>
              <a:t>ODF 18 </a:t>
            </a:r>
            <a:r>
              <a:rPr lang="nl-NL" sz="1200" dirty="0"/>
              <a:t>port 41 S145/N17</a:t>
            </a:r>
            <a:endParaRPr lang="en-US" sz="1200" dirty="0"/>
          </a:p>
        </p:txBody>
      </p:sp>
      <p:cxnSp>
        <p:nvCxnSpPr>
          <p:cNvPr id="34" name="Straight Connector 33"/>
          <p:cNvCxnSpPr>
            <a:stCxn id="10" idx="1"/>
            <a:endCxn id="82" idx="3"/>
          </p:cNvCxnSpPr>
          <p:nvPr/>
        </p:nvCxnSpPr>
        <p:spPr>
          <a:xfrm flipH="1">
            <a:off x="1166144" y="3986440"/>
            <a:ext cx="1497872" cy="320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80" idx="2"/>
          </p:cNvCxnSpPr>
          <p:nvPr/>
        </p:nvCxnSpPr>
        <p:spPr>
          <a:xfrm flipH="1">
            <a:off x="1778000" y="3576511"/>
            <a:ext cx="117425" cy="3805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828842" y="3556000"/>
            <a:ext cx="254000" cy="374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091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BNL–SURFsara: Layer 3 details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88805" y="2173069"/>
            <a:ext cx="12879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SURFsara</a:t>
            </a:r>
          </a:p>
          <a:p>
            <a:r>
              <a:rPr lang="en-US" b="1" dirty="0" smtClean="0"/>
              <a:t>(AS 1162)</a:t>
            </a:r>
            <a:endParaRPr lang="en-US" b="1" dirty="0"/>
          </a:p>
        </p:txBody>
      </p:sp>
      <p:cxnSp>
        <p:nvCxnSpPr>
          <p:cNvPr id="40" name="Straight Connector 39"/>
          <p:cNvCxnSpPr>
            <a:stCxn id="27" idx="1"/>
            <a:endCxn id="42" idx="3"/>
          </p:cNvCxnSpPr>
          <p:nvPr/>
        </p:nvCxnSpPr>
        <p:spPr>
          <a:xfrm flipH="1" flipV="1">
            <a:off x="2524432" y="3991412"/>
            <a:ext cx="1431029" cy="80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5532240" y="3048000"/>
            <a:ext cx="1927339" cy="7469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 flipV="1">
            <a:off x="5601368" y="4465053"/>
            <a:ext cx="1972490" cy="10956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an 29"/>
          <p:cNvSpPr/>
          <p:nvPr/>
        </p:nvSpPr>
        <p:spPr>
          <a:xfrm>
            <a:off x="7186646" y="2245984"/>
            <a:ext cx="1254565" cy="128176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an 30"/>
          <p:cNvSpPr/>
          <p:nvPr/>
        </p:nvSpPr>
        <p:spPr>
          <a:xfrm>
            <a:off x="7215138" y="5294931"/>
            <a:ext cx="1254565" cy="1281761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7341053" y="2706469"/>
            <a:ext cx="888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Grid </a:t>
            </a:r>
          </a:p>
          <a:p>
            <a:pPr algn="ctr"/>
            <a:r>
              <a:rPr lang="en-US" dirty="0" smtClean="0"/>
              <a:t>storage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189315" y="6376503"/>
            <a:ext cx="44984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i="1" dirty="0" smtClean="0"/>
              <a:t>IPv6 for some inexplicable reason ignored... again</a:t>
            </a:r>
            <a:endParaRPr lang="en-US" sz="1400" b="1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7404149" y="5639158"/>
            <a:ext cx="889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NIKHEF</a:t>
            </a:r>
          </a:p>
          <a:p>
            <a:pPr algn="ctr"/>
            <a:r>
              <a:rPr lang="en-US" dirty="0" smtClean="0"/>
              <a:t>Grid </a:t>
            </a:r>
          </a:p>
          <a:p>
            <a:pPr algn="ctr"/>
            <a:r>
              <a:rPr lang="en-US" dirty="0" smtClean="0"/>
              <a:t>storage</a:t>
            </a:r>
            <a:endParaRPr lang="en-US" dirty="0"/>
          </a:p>
        </p:txBody>
      </p:sp>
      <p:cxnSp>
        <p:nvCxnSpPr>
          <p:cNvPr id="73" name="Straight Connector 72"/>
          <p:cNvCxnSpPr>
            <a:stCxn id="78" idx="1"/>
          </p:cNvCxnSpPr>
          <p:nvPr/>
        </p:nvCxnSpPr>
        <p:spPr>
          <a:xfrm flipH="1" flipV="1">
            <a:off x="5348105" y="4104107"/>
            <a:ext cx="1842384" cy="455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>
            <a:off x="3955461" y="3387595"/>
            <a:ext cx="1812149" cy="1223675"/>
            <a:chOff x="8487327" y="3815385"/>
            <a:chExt cx="1812149" cy="1223675"/>
          </a:xfrm>
        </p:grpSpPr>
        <p:sp>
          <p:nvSpPr>
            <p:cNvPr id="27" name="Rounded Rectangle 26"/>
            <p:cNvSpPr/>
            <p:nvPr/>
          </p:nvSpPr>
          <p:spPr>
            <a:xfrm>
              <a:off x="8487327" y="3815385"/>
              <a:ext cx="1812149" cy="1223675"/>
            </a:xfrm>
            <a:prstGeom prst="roundRect">
              <a:avLst/>
            </a:prstGeom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8719653" y="4109686"/>
              <a:ext cx="1301030" cy="650562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354" h="495666">
                  <a:moveTo>
                    <a:pt x="0" y="0"/>
                  </a:moveTo>
                  <a:lnTo>
                    <a:pt x="247815" y="0"/>
                  </a:lnTo>
                  <a:lnTo>
                    <a:pt x="619538" y="495666"/>
                  </a:lnTo>
                  <a:lnTo>
                    <a:pt x="867354" y="495666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 flipV="1">
              <a:off x="8701680" y="4109686"/>
              <a:ext cx="1301030" cy="650561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354" h="495666">
                  <a:moveTo>
                    <a:pt x="0" y="0"/>
                  </a:moveTo>
                  <a:lnTo>
                    <a:pt x="247815" y="0"/>
                  </a:lnTo>
                  <a:lnTo>
                    <a:pt x="619538" y="495666"/>
                  </a:lnTo>
                  <a:lnTo>
                    <a:pt x="867354" y="495666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Rounded Rectangle 70"/>
          <p:cNvSpPr/>
          <p:nvPr/>
        </p:nvSpPr>
        <p:spPr>
          <a:xfrm>
            <a:off x="7259052" y="3782810"/>
            <a:ext cx="1096211" cy="740229"/>
          </a:xfrm>
          <a:prstGeom prst="roundRect">
            <a:avLst/>
          </a:prstGeom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7190489" y="3964953"/>
            <a:ext cx="123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perfSONAR</a:t>
            </a:r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712283" y="3379574"/>
            <a:ext cx="1812149" cy="1223675"/>
            <a:chOff x="8487327" y="3815385"/>
            <a:chExt cx="1812149" cy="1223675"/>
          </a:xfrm>
        </p:grpSpPr>
        <p:sp>
          <p:nvSpPr>
            <p:cNvPr id="42" name="Rounded Rectangle 41"/>
            <p:cNvSpPr/>
            <p:nvPr/>
          </p:nvSpPr>
          <p:spPr>
            <a:xfrm>
              <a:off x="8487327" y="3815385"/>
              <a:ext cx="1812149" cy="1223675"/>
            </a:xfrm>
            <a:prstGeom prst="roundRect">
              <a:avLst/>
            </a:prstGeom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8719653" y="4109686"/>
              <a:ext cx="1301030" cy="650562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354" h="495666">
                  <a:moveTo>
                    <a:pt x="0" y="0"/>
                  </a:moveTo>
                  <a:lnTo>
                    <a:pt x="247815" y="0"/>
                  </a:lnTo>
                  <a:lnTo>
                    <a:pt x="619538" y="495666"/>
                  </a:lnTo>
                  <a:lnTo>
                    <a:pt x="867354" y="495666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 flipV="1">
              <a:off x="8701680" y="4109686"/>
              <a:ext cx="1301030" cy="650561"/>
            </a:xfrm>
            <a:custGeom>
              <a:avLst/>
              <a:gdLst>
                <a:gd name="connsiteX0" fmla="*/ 0 w 867354"/>
                <a:gd name="connsiteY0" fmla="*/ 0 h 495666"/>
                <a:gd name="connsiteX1" fmla="*/ 247815 w 867354"/>
                <a:gd name="connsiteY1" fmla="*/ 0 h 495666"/>
                <a:gd name="connsiteX2" fmla="*/ 619538 w 867354"/>
                <a:gd name="connsiteY2" fmla="*/ 495666 h 495666"/>
                <a:gd name="connsiteX3" fmla="*/ 867354 w 867354"/>
                <a:gd name="connsiteY3" fmla="*/ 495666 h 49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7354" h="495666">
                  <a:moveTo>
                    <a:pt x="0" y="0"/>
                  </a:moveTo>
                  <a:lnTo>
                    <a:pt x="247815" y="0"/>
                  </a:lnTo>
                  <a:lnTo>
                    <a:pt x="619538" y="495666"/>
                  </a:lnTo>
                  <a:lnTo>
                    <a:pt x="867354" y="495666"/>
                  </a:lnTo>
                </a:path>
              </a:pathLst>
            </a:custGeom>
            <a:ln w="41275">
              <a:solidFill>
                <a:schemeClr val="bg1"/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457200" y="2173069"/>
            <a:ext cx="9799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BNL</a:t>
            </a:r>
          </a:p>
          <a:p>
            <a:r>
              <a:rPr lang="en-US" b="1" dirty="0" smtClean="0"/>
              <a:t>(AS 43)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403726" y="4800600"/>
            <a:ext cx="23394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130.199.48.0/23</a:t>
            </a:r>
          </a:p>
          <a:p>
            <a:r>
              <a:rPr lang="en-US" sz="1400" dirty="0" smtClean="0"/>
              <a:t>130.199.185.0/24</a:t>
            </a:r>
          </a:p>
          <a:p>
            <a:r>
              <a:rPr lang="en-US" sz="1400" dirty="0" smtClean="0"/>
              <a:t>192.12.15.0/24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3352800" y="4800600"/>
            <a:ext cx="48393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145.100.32.0</a:t>
            </a:r>
            <a:r>
              <a:rPr lang="en-US" sz="1400" dirty="0"/>
              <a:t>/22 = grid-storage-cluster</a:t>
            </a:r>
            <a:endParaRPr lang="en-US" sz="1400" dirty="0" smtClean="0"/>
          </a:p>
          <a:p>
            <a:r>
              <a:rPr lang="en-US" sz="1400" dirty="0"/>
              <a:t>145.100.17.0/28 = </a:t>
            </a:r>
            <a:r>
              <a:rPr lang="en-US" sz="1400" dirty="0" err="1"/>
              <a:t>perfSONAR-lhcopn-lan</a:t>
            </a:r>
            <a:endParaRPr lang="en-US" sz="1400" dirty="0"/>
          </a:p>
          <a:p>
            <a:r>
              <a:rPr lang="en-US" sz="1400" dirty="0" smtClean="0"/>
              <a:t>194.171.96.128</a:t>
            </a:r>
            <a:r>
              <a:rPr lang="en-US" sz="1400" dirty="0"/>
              <a:t>/</a:t>
            </a:r>
            <a:r>
              <a:rPr lang="en-US" sz="1400" dirty="0" smtClean="0"/>
              <a:t>25 = NIKHEF-</a:t>
            </a:r>
            <a:r>
              <a:rPr lang="en-US" sz="1400" dirty="0"/>
              <a:t>NL-T1-</a:t>
            </a:r>
            <a:r>
              <a:rPr lang="en-US" sz="1400" dirty="0" smtClean="0"/>
              <a:t>grid</a:t>
            </a:r>
          </a:p>
        </p:txBody>
      </p:sp>
      <p:sp>
        <p:nvSpPr>
          <p:cNvPr id="9" name="Rectangle 8"/>
          <p:cNvSpPr/>
          <p:nvPr/>
        </p:nvSpPr>
        <p:spPr>
          <a:xfrm>
            <a:off x="3600810" y="2923492"/>
            <a:ext cx="15823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145.100.0.125/</a:t>
            </a:r>
            <a:r>
              <a:rPr lang="en-US" sz="1400" dirty="0"/>
              <a:t>30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567853" y="2928839"/>
            <a:ext cx="15823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145.100.0.126/</a:t>
            </a:r>
            <a:r>
              <a:rPr lang="en-US" sz="1400" dirty="0"/>
              <a:t>30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2580106" y="3261895"/>
            <a:ext cx="240631" cy="6684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3769895" y="3248526"/>
            <a:ext cx="85559" cy="6737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013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circuit created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1156" r="1156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5D4A3-EC48-4948-B56B-369ED226E95B}" type="slidenum">
              <a:rPr lang="nl-NL" smtClean="0"/>
              <a:pPr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5144613"/>
      </p:ext>
    </p:extLst>
  </p:cSld>
  <p:clrMapOvr>
    <a:masterClrMapping/>
  </p:clrMapOvr>
</p:sld>
</file>

<file path=ppt/theme/theme1.xml><?xml version="1.0" encoding="utf-8"?>
<a:theme xmlns:a="http://schemas.openxmlformats.org/drawingml/2006/main" name="SURFne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SURFnet template</Template>
  <TotalTime>1896</TotalTime>
  <Words>781</Words>
  <Application>Microsoft Macintosh PowerPoint</Application>
  <PresentationFormat>On-screen Show (4:3)</PresentationFormat>
  <Paragraphs>137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SURFnet template</vt:lpstr>
      <vt:lpstr>PowerPoint Presentation</vt:lpstr>
      <vt:lpstr>Earlier experience by SURFsara Life Science Grid (NL, 2011)</vt:lpstr>
      <vt:lpstr>Earlier experience by SURFsara Life Science Grid (NL, 2011)</vt:lpstr>
      <vt:lpstr>PowerPoint Presentation</vt:lpstr>
      <vt:lpstr> Scenario and result 2015 LHCONE Point2Point Service </vt:lpstr>
      <vt:lpstr>PowerPoint Presentation</vt:lpstr>
      <vt:lpstr>BNL–SURFsara: SURFsara L2 details</vt:lpstr>
      <vt:lpstr>BNL–SURFsara: Layer 3 details</vt:lpstr>
      <vt:lpstr>Dynamic circuit created</vt:lpstr>
      <vt:lpstr>Traffic</vt:lpstr>
      <vt:lpstr>perfSONAR</vt:lpstr>
      <vt:lpstr>How does BGP scale?</vt:lpstr>
      <vt:lpstr>How does BGP scale?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 Trompert</dc:creator>
  <cp:lastModifiedBy>Gerben van Malenstein</cp:lastModifiedBy>
  <cp:revision>552</cp:revision>
  <cp:lastPrinted>2012-09-11T14:26:00Z</cp:lastPrinted>
  <dcterms:created xsi:type="dcterms:W3CDTF">2012-09-11T11:35:27Z</dcterms:created>
  <dcterms:modified xsi:type="dcterms:W3CDTF">2015-06-02T15:20:59Z</dcterms:modified>
</cp:coreProperties>
</file>