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sldIdLst>
    <p:sldId id="256" r:id="rId2"/>
    <p:sldId id="283" r:id="rId3"/>
    <p:sldId id="284" r:id="rId4"/>
    <p:sldId id="285" r:id="rId5"/>
    <p:sldId id="289" r:id="rId6"/>
    <p:sldId id="292" r:id="rId7"/>
    <p:sldId id="287" r:id="rId8"/>
    <p:sldId id="290" r:id="rId9"/>
    <p:sldId id="286" r:id="rId10"/>
    <p:sldId id="288" r:id="rId11"/>
    <p:sldId id="291" r:id="rId12"/>
    <p:sldId id="302" r:id="rId13"/>
    <p:sldId id="311" r:id="rId14"/>
    <p:sldId id="293" r:id="rId15"/>
    <p:sldId id="294" r:id="rId16"/>
    <p:sldId id="295" r:id="rId17"/>
    <p:sldId id="296" r:id="rId18"/>
    <p:sldId id="297" r:id="rId19"/>
    <p:sldId id="298" r:id="rId20"/>
    <p:sldId id="300" r:id="rId21"/>
    <p:sldId id="310" r:id="rId22"/>
    <p:sldId id="313" r:id="rId23"/>
    <p:sldId id="301" r:id="rId24"/>
    <p:sldId id="303" r:id="rId25"/>
    <p:sldId id="305" r:id="rId26"/>
    <p:sldId id="299" r:id="rId27"/>
    <p:sldId id="308" r:id="rId28"/>
    <p:sldId id="306" r:id="rId29"/>
    <p:sldId id="312" r:id="rId30"/>
  </p:sldIdLst>
  <p:sldSz cx="9144000" cy="6858000" type="screen4x3"/>
  <p:notesSz cx="6727825" cy="985996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99"/>
    <a:srgbClr val="EA16D1"/>
    <a:srgbClr val="A32FD1"/>
    <a:srgbClr val="94B9F0"/>
    <a:srgbClr val="36B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1" autoAdjust="0"/>
    <p:restoredTop sz="94643" autoAdjust="0"/>
  </p:normalViewPr>
  <p:slideViewPr>
    <p:cSldViewPr>
      <p:cViewPr varScale="1">
        <p:scale>
          <a:sx n="127" d="100"/>
          <a:sy n="127" d="100"/>
        </p:scale>
        <p:origin x="-402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36" y="12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811588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0113" y="739775"/>
            <a:ext cx="4913312" cy="368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6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3125"/>
            <a:ext cx="5365750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x-none" altLang="x-none" smtClean="0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11588" y="9364663"/>
            <a:ext cx="2898775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3222648F-31A1-4026-9FF7-A356CDB321C7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505417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E2D7401-3E27-4F70-B184-9E2690D706E7}" type="slidenum">
              <a:rPr lang="en-US" altLang="x-none"/>
              <a:pPr/>
              <a:t>1</a:t>
            </a:fld>
            <a:endParaRPr lang="en-US" altLang="x-none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3811588" y="9364663"/>
            <a:ext cx="29083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r">
              <a:buClrTx/>
              <a:buFontTx/>
              <a:buNone/>
            </a:pPr>
            <a:fld id="{F605ED2E-785F-43EB-AFED-759FC12CF2DA}" type="slidenum">
              <a:rPr lang="en-US" altLang="x-non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</a:t>
            </a:fld>
            <a:endParaRPr lang="en-US" altLang="x-none" sz="1200">
              <a:solidFill>
                <a:srgbClr val="000000"/>
              </a:solidFill>
            </a:endParaRP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811588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r">
              <a:buClrTx/>
              <a:buFontTx/>
              <a:buNone/>
            </a:pPr>
            <a:fld id="{80B8E91A-27D6-4120-8AE5-1D31DE078401}" type="slidenum">
              <a:rPr lang="en-US" altLang="x-non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</a:t>
            </a:fld>
            <a:endParaRPr lang="en-US" altLang="x-none" sz="1200">
              <a:solidFill>
                <a:srgbClr val="000000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901700" y="739775"/>
            <a:ext cx="4922838" cy="369728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73100" y="4683125"/>
            <a:ext cx="5370513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21:02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A8E6DE8-81B4-457E-A0C1-CD87CC200D7B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2239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D5389D6-8769-4CB0-B18F-09D2D485BCB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2284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8" y="0"/>
            <a:ext cx="2205037" cy="6110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5888" cy="6110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23669EF-A8A0-4B26-A87C-E4D0E5BAAE5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07002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1BB79DE-101E-4B01-A63A-D10B04EC40A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7240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7D52D9D-B1D8-4BCA-A54B-E37DADC4608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7651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35463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143000"/>
            <a:ext cx="4335462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C89876A-1640-419A-937D-1B509708C1CE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5827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0642DD2-9E4C-4F27-B215-62A32BEEFDC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0002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0D561BB-CEC2-4CC7-AD06-C227A1D899F0}" type="slidenum">
              <a:rPr lang="en-US" altLang="x-none"/>
              <a:pPr/>
              <a:t>‹#›</a:t>
            </a:fld>
            <a:endParaRPr lang="en-US" altLang="x-none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486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>
            <a:off x="1066800" y="0"/>
            <a:ext cx="7010400" cy="106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94B9F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>
              <a:buClrTx/>
              <a:buFontTx/>
              <a:buNone/>
            </a:pPr>
            <a:endParaRPr lang="en-US" altLang="x-none" sz="3200" b="1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 algn="r">
              <a:defRPr/>
            </a:lvl1pPr>
          </a:lstStyle>
          <a:p>
            <a:fld id="{38C331FB-1204-45F7-AF99-0247136FFEC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994525" cy="10509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alibri" pitchFamily="34" charset="0"/>
                <a:cs typeface="Calibri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alibri" pitchFamily="34" charset="0"/>
                <a:cs typeface="Calibri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alibri" pitchFamily="34" charset="0"/>
                <a:cs typeface="Calibri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alibri" pitchFamily="34" charset="0"/>
                <a:cs typeface="Calibri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alibri" pitchFamily="34" charset="0"/>
                <a:cs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14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E273EF5-815E-4680-95A6-6386C2D763A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0063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E18B7E7-2E37-4FF3-B7BE-BB50155980E2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02953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" y="0"/>
            <a:ext cx="1226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94B9F0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077200" y="0"/>
            <a:ext cx="1066800" cy="1066800"/>
          </a:xfrm>
          <a:prstGeom prst="rect">
            <a:avLst/>
          </a:prstGeom>
          <a:solidFill>
            <a:srgbClr val="DDDDDD">
              <a:alpha val="81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0"/>
            <a:ext cx="699452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23325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Click to edit the outline text format</a:t>
            </a:r>
          </a:p>
          <a:p>
            <a:pPr lvl="1"/>
            <a:r>
              <a:rPr lang="en-GB" altLang="x-none" smtClean="0"/>
              <a:t>Second Outline Level</a:t>
            </a:r>
          </a:p>
          <a:p>
            <a:pPr lvl="2"/>
            <a:r>
              <a:rPr lang="en-GB" altLang="x-none" smtClean="0"/>
              <a:t>Third Outline Level</a:t>
            </a:r>
          </a:p>
          <a:p>
            <a:pPr lvl="3"/>
            <a:r>
              <a:rPr lang="en-GB" altLang="x-none" smtClean="0"/>
              <a:t>Fourth Outline Level</a:t>
            </a:r>
          </a:p>
          <a:p>
            <a:pPr lvl="4"/>
            <a:r>
              <a:rPr lang="en-GB" altLang="x-none" smtClean="0"/>
              <a:t>Fifth Outline Level</a:t>
            </a:r>
          </a:p>
          <a:p>
            <a:pPr lvl="4"/>
            <a:r>
              <a:rPr lang="en-GB" altLang="x-none" smtClean="0"/>
              <a:t>Sixth Outline Level</a:t>
            </a:r>
          </a:p>
          <a:p>
            <a:pPr lvl="4"/>
            <a:r>
              <a:rPr lang="en-GB" altLang="x-none" smtClean="0"/>
              <a:t>Seventh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37325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37325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</a:defRPr>
            </a:lvl1pPr>
          </a:lstStyle>
          <a:p>
            <a:fld id="{3D5C44B6-36BC-4EBF-8D4D-DC8BE3769EC3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" b="7993"/>
          <a:stretch>
            <a:fillRect/>
          </a:stretch>
        </p:blipFill>
        <p:spPr bwMode="auto">
          <a:xfrm>
            <a:off x="8067675" y="0"/>
            <a:ext cx="1076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210" b="799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62000" y="1219200"/>
            <a:ext cx="7696200" cy="514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00"/>
              </a:spcBef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Parameters and tolerances for aperture </a:t>
            </a:r>
            <a:r>
              <a:rPr lang="en-US" altLang="x-none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margin evaluation </a:t>
            </a:r>
            <a:r>
              <a:rPr lang="en-US" altLang="x-none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injection</a:t>
            </a:r>
            <a:endParaRPr lang="en-US" altLang="x-none" sz="2600" u="sng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x-none" sz="2600" u="sng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Bruce, </a:t>
            </a: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</a:t>
            </a:r>
            <a:r>
              <a:rPr lang="en-US" altLang="x-none" sz="2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Giovannozzi</a:t>
            </a: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V. </a:t>
            </a:r>
            <a:r>
              <a:rPr lang="en-US" altLang="x-none" sz="2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Kain</a:t>
            </a: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S. </a:t>
            </a:r>
            <a:r>
              <a:rPr lang="en-US" altLang="x-none" sz="2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Redaelli</a:t>
            </a: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b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Tomas, F. </a:t>
            </a:r>
            <a:r>
              <a:rPr lang="en-US" altLang="x-none" sz="2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Velotti</a:t>
            </a: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J. </a:t>
            </a:r>
            <a:r>
              <a:rPr lang="en-US" altLang="x-none" sz="2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Wenninger</a:t>
            </a:r>
            <a:endParaRPr lang="en-US" altLang="x-none" sz="26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x-none" sz="26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Acknowledgement: P</a:t>
            </a:r>
            <a:r>
              <a:rPr lang="en-US" altLang="x-none" sz="2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n-US" altLang="x-none" sz="2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Baudrenghien</a:t>
            </a: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R. de Maria, M. </a:t>
            </a:r>
            <a:r>
              <a:rPr lang="en-US" altLang="x-none" sz="2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Fiascaris</a:t>
            </a:r>
            <a:endParaRPr lang="en-US" altLang="x-none" sz="26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2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>
              <a:buClrTx/>
              <a:buFontTx/>
              <a:buNone/>
            </a:pPr>
            <a:r>
              <a:rPr lang="en-US" altLang="x-none" sz="1400" dirty="0" smtClean="0">
                <a:solidFill>
                  <a:srgbClr val="000000"/>
                </a:solidFill>
              </a:rPr>
              <a:t>R. Bruce, 2015.03.03</a:t>
            </a:r>
            <a:endParaRPr lang="en-US" altLang="x-none" sz="14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2015.03.03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0A8E6DE8-81B4-457E-A0C1-CD87CC200D7B}" type="slidenum">
              <a:rPr lang="en-US" altLang="x-none" smtClean="0"/>
              <a:pPr/>
              <a:t>1</a:t>
            </a:fld>
            <a:endParaRPr lang="en-US" altLang="x-non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10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 </a:t>
            </a:r>
            <a:r>
              <a:rPr lang="en-US" dirty="0"/>
              <a:t>far used 4 mm closed orbit tolerance</a:t>
            </a:r>
          </a:p>
          <a:p>
            <a:pPr>
              <a:defRPr/>
            </a:pPr>
            <a:r>
              <a:rPr lang="en-US" dirty="0"/>
              <a:t>Could be decreased to 2 mm, but need to add 1.75 mm for injection oscillations</a:t>
            </a:r>
          </a:p>
          <a:p>
            <a:pPr lvl="1">
              <a:defRPr/>
            </a:pPr>
            <a:r>
              <a:rPr lang="en-US" dirty="0"/>
              <a:t>Closed orbit tolerance could be decreased to 1 mm but at the expense of availability </a:t>
            </a:r>
            <a:br>
              <a:rPr lang="en-US" dirty="0"/>
            </a:br>
            <a:r>
              <a:rPr lang="en-US" dirty="0"/>
              <a:t>(need of immediate corrector repair if not all available</a:t>
            </a:r>
            <a:r>
              <a:rPr lang="en-US" dirty="0" smtClean="0"/>
              <a:t>)</a:t>
            </a:r>
          </a:p>
          <a:p>
            <a:pPr lvl="1">
              <a:defRPr/>
            </a:pPr>
            <a:r>
              <a:rPr lang="en-US" dirty="0" smtClean="0"/>
              <a:t>transfer </a:t>
            </a:r>
            <a:r>
              <a:rPr lang="en-US" dirty="0"/>
              <a:t>line re-steering needed </a:t>
            </a:r>
            <a:r>
              <a:rPr lang="en-US" dirty="0" smtClean="0"/>
              <a:t>above 1.75 mm</a:t>
            </a:r>
            <a:endParaRPr lang="en-US" dirty="0"/>
          </a:p>
          <a:p>
            <a:pPr marL="342900" lvl="1">
              <a:buFontTx/>
              <a:buChar char="•"/>
              <a:defRPr/>
            </a:pPr>
            <a:r>
              <a:rPr lang="en-US" sz="2400" dirty="0" smtClean="0">
                <a:solidFill>
                  <a:srgbClr val="0000FF"/>
                </a:solidFill>
              </a:rPr>
              <a:t>Proposal: </a:t>
            </a:r>
            <a:r>
              <a:rPr lang="en-US" sz="2400" dirty="0">
                <a:solidFill>
                  <a:srgbClr val="FF0000"/>
                </a:solidFill>
              </a:rPr>
              <a:t>Keep 4 mm orbit tolerance</a:t>
            </a:r>
            <a:endParaRPr lang="en-US" sz="2400" dirty="0">
              <a:solidFill>
                <a:srgbClr val="0000FF"/>
              </a:solidFill>
            </a:endParaRPr>
          </a:p>
          <a:p>
            <a:pPr>
              <a:defRPr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12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11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Dp</a:t>
            </a:r>
            <a:r>
              <a:rPr lang="en-US" dirty="0" smtClean="0"/>
              <a:t>/p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FF0000"/>
                </a:solidFill>
              </a:rPr>
              <a:t>Dp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at </a:t>
            </a:r>
            <a:r>
              <a:rPr lang="en-US" dirty="0" smtClean="0">
                <a:solidFill>
                  <a:srgbClr val="FF0000"/>
                </a:solidFill>
              </a:rPr>
              <a:t>collision decreased </a:t>
            </a:r>
            <a:r>
              <a:rPr lang="en-US" dirty="0"/>
              <a:t>from 8.6e-4 </a:t>
            </a:r>
            <a:r>
              <a:rPr lang="en-US" dirty="0">
                <a:solidFill>
                  <a:srgbClr val="FF0000"/>
                </a:solidFill>
              </a:rPr>
              <a:t>to 2e-4 : </a:t>
            </a:r>
            <a:r>
              <a:rPr lang="en-US" dirty="0"/>
              <a:t>no chromaticity measurements with full beam</a:t>
            </a:r>
          </a:p>
          <a:p>
            <a:pPr lvl="1">
              <a:defRPr/>
            </a:pPr>
            <a:r>
              <a:rPr lang="en-US" dirty="0"/>
              <a:t>Using </a:t>
            </a:r>
            <a:r>
              <a:rPr lang="en-US" dirty="0">
                <a:solidFill>
                  <a:srgbClr val="FF0000"/>
                </a:solidFill>
              </a:rPr>
              <a:t>3 </a:t>
            </a:r>
            <a:r>
              <a:rPr lang="en-US" dirty="0" err="1">
                <a:solidFill>
                  <a:srgbClr val="FF0000"/>
                </a:solidFill>
              </a:rPr>
              <a:t>twiss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evaluations for +</a:t>
            </a:r>
            <a:r>
              <a:rPr lang="el-GR" dirty="0"/>
              <a:t>δ</a:t>
            </a:r>
            <a:r>
              <a:rPr lang="en-US" dirty="0"/>
              <a:t>, -</a:t>
            </a:r>
            <a:r>
              <a:rPr lang="el-GR" dirty="0"/>
              <a:t>δ</a:t>
            </a:r>
            <a:r>
              <a:rPr lang="en-US" dirty="0"/>
              <a:t>, 0 and taking the minimum</a:t>
            </a:r>
          </a:p>
          <a:p>
            <a:pPr>
              <a:defRPr/>
            </a:pPr>
            <a:r>
              <a:rPr lang="en-US" dirty="0"/>
              <a:t>For </a:t>
            </a:r>
            <a:r>
              <a:rPr lang="en-US" dirty="0" smtClean="0"/>
              <a:t>injection (previously</a:t>
            </a:r>
            <a:r>
              <a:rPr lang="en-US" dirty="0"/>
              <a:t>: </a:t>
            </a:r>
            <a:r>
              <a:rPr lang="en-US" dirty="0" err="1"/>
              <a:t>dp</a:t>
            </a:r>
            <a:r>
              <a:rPr lang="en-US" dirty="0"/>
              <a:t> was set to </a:t>
            </a:r>
            <a:r>
              <a:rPr lang="en-US" dirty="0" smtClean="0"/>
              <a:t>1.5e-3):</a:t>
            </a:r>
          </a:p>
          <a:p>
            <a:pPr lvl="1">
              <a:defRPr/>
            </a:pPr>
            <a:r>
              <a:rPr lang="en-US" dirty="0" smtClean="0"/>
              <a:t>Also no chromaticity measurements – do not need full bucket height</a:t>
            </a:r>
          </a:p>
          <a:p>
            <a:pPr lvl="1">
              <a:defRPr/>
            </a:pPr>
            <a:r>
              <a:rPr lang="en-US" dirty="0" smtClean="0"/>
              <a:t>Take 1 </a:t>
            </a:r>
            <a:r>
              <a:rPr lang="el-GR" dirty="0" smtClean="0"/>
              <a:t>σ</a:t>
            </a:r>
            <a:r>
              <a:rPr lang="en-US" dirty="0" smtClean="0"/>
              <a:t> momentum spread ≈ 4e-4</a:t>
            </a:r>
          </a:p>
          <a:p>
            <a:pPr lvl="1">
              <a:defRPr/>
            </a:pPr>
            <a:r>
              <a:rPr lang="en-US" dirty="0" smtClean="0"/>
              <a:t>Add 2e-4 for energy oscillations</a:t>
            </a:r>
          </a:p>
          <a:p>
            <a:pPr>
              <a:defRPr/>
            </a:pPr>
            <a:r>
              <a:rPr lang="en-US" dirty="0" smtClean="0">
                <a:solidFill>
                  <a:schemeClr val="accent2"/>
                </a:solidFill>
              </a:rPr>
              <a:t>Proposal: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Decrease </a:t>
            </a:r>
            <a:r>
              <a:rPr lang="en-US" dirty="0" err="1" smtClean="0">
                <a:solidFill>
                  <a:srgbClr val="FF0000"/>
                </a:solidFill>
              </a:rPr>
              <a:t>dp</a:t>
            </a:r>
            <a:r>
              <a:rPr lang="en-US" dirty="0" smtClean="0">
                <a:solidFill>
                  <a:srgbClr val="FF0000"/>
                </a:solidFill>
              </a:rPr>
              <a:t>/p to 6e-4</a:t>
            </a:r>
            <a:endParaRPr lang="en-US" dirty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01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12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parameters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538894"/>
              </p:ext>
            </p:extLst>
          </p:nvPr>
        </p:nvGraphicFramePr>
        <p:xfrm>
          <a:off x="2667000" y="1295400"/>
          <a:ext cx="4038600" cy="468376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677219"/>
                <a:gridCol w="684981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 value </a:t>
                      </a:r>
                      <a:r>
                        <a:rPr lang="en-US" dirty="0" smtClean="0"/>
                        <a:t>@ injection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Primary halo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 smtClean="0"/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6.0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Sec. halo,</a:t>
                      </a:r>
                      <a:r>
                        <a:rPr lang="en-US" baseline="0" dirty="0" smtClean="0"/>
                        <a:t> H/V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 smtClean="0"/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6.0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Sec. halo,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 smtClean="0"/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6.0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Normalized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3.5 (2.5?)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Closed</a:t>
                      </a:r>
                      <a:r>
                        <a:rPr lang="en-US" baseline="0" dirty="0" smtClean="0"/>
                        <a:t> orbit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4.0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Momentum offset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6e-4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-beat (beam size)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1.05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Parasitic dispersion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0.14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577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13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comparison of obtained apertures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Example: 500m of the arc</a:t>
            </a:r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8352691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3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14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8763000" cy="4967288"/>
          </a:xfrm>
        </p:spPr>
        <p:txBody>
          <a:bodyPr/>
          <a:lstStyle/>
          <a:p>
            <a:r>
              <a:rPr lang="en-US" dirty="0" smtClean="0"/>
              <a:t>Introduction: need for update of parameters</a:t>
            </a:r>
          </a:p>
          <a:p>
            <a:r>
              <a:rPr lang="en-US" dirty="0" smtClean="0"/>
              <a:t>Updated tolerances</a:t>
            </a:r>
          </a:p>
          <a:p>
            <a:r>
              <a:rPr lang="en-US" dirty="0" smtClean="0"/>
              <a:t>Updated criterion for allowed aperture</a:t>
            </a:r>
          </a:p>
          <a:p>
            <a:r>
              <a:rPr lang="en-US" dirty="0" smtClean="0"/>
              <a:t>Summary</a:t>
            </a:r>
          </a:p>
          <a:p>
            <a:endParaRPr lang="en-US" dirty="0"/>
          </a:p>
        </p:txBody>
      </p:sp>
      <p:sp>
        <p:nvSpPr>
          <p:cNvPr id="6" name="Right Arrow 5"/>
          <p:cNvSpPr/>
          <p:nvPr/>
        </p:nvSpPr>
        <p:spPr bwMode="auto">
          <a:xfrm>
            <a:off x="76200" y="2209800"/>
            <a:ext cx="6096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158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15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Estimating allowed aperture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Aperture must be protected by collimation system during all relevant loss scenarios</a:t>
            </a:r>
          </a:p>
          <a:p>
            <a:r>
              <a:rPr lang="en-US" dirty="0" smtClean="0"/>
              <a:t>In the past, considered only halo cleaning in n1 model</a:t>
            </a:r>
          </a:p>
          <a:p>
            <a:r>
              <a:rPr lang="en-US" dirty="0" smtClean="0"/>
              <a:t>At top energy, potential damage during asynchronous dumps was driving the allowed aperture </a:t>
            </a:r>
          </a:p>
          <a:p>
            <a:r>
              <a:rPr lang="en-US" dirty="0" smtClean="0"/>
              <a:t>At injection: </a:t>
            </a:r>
            <a:r>
              <a:rPr lang="en-US" dirty="0" smtClean="0">
                <a:solidFill>
                  <a:srgbClr val="FF0000"/>
                </a:solidFill>
              </a:rPr>
              <a:t>evaluate minimum allowed aperture for different loss scenarios</a:t>
            </a:r>
            <a:r>
              <a:rPr lang="en-US" dirty="0" smtClean="0"/>
              <a:t>, and take the maximum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Asynchronous beam dumps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Injection failure</a:t>
            </a:r>
            <a:r>
              <a:rPr lang="en-US" dirty="0" smtClean="0"/>
              <a:t> (talk F. </a:t>
            </a:r>
            <a:r>
              <a:rPr lang="en-US" dirty="0" err="1" smtClean="0"/>
              <a:t>Velotti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Halo cleaning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31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16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beam dump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Single-module pre-fire simulated with </a:t>
            </a:r>
            <a:r>
              <a:rPr lang="en-US" dirty="0" err="1" smtClean="0">
                <a:solidFill>
                  <a:srgbClr val="FF0000"/>
                </a:solidFill>
              </a:rPr>
              <a:t>SixTrack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at injection with full collimation system in place</a:t>
            </a:r>
          </a:p>
          <a:p>
            <a:r>
              <a:rPr lang="en-US" dirty="0" smtClean="0"/>
              <a:t>25 ns bunch structure, each bunch in train simulated</a:t>
            </a:r>
          </a:p>
          <a:p>
            <a:r>
              <a:rPr lang="en-US" dirty="0" smtClean="0"/>
              <a:t>Assuming 3.5 um </a:t>
            </a:r>
            <a:r>
              <a:rPr lang="en-US" dirty="0" err="1" smtClean="0"/>
              <a:t>emittance</a:t>
            </a:r>
            <a:r>
              <a:rPr lang="en-US" dirty="0" smtClean="0"/>
              <a:t>, 7 </a:t>
            </a:r>
            <a:r>
              <a:rPr lang="en-US" dirty="0" err="1" smtClean="0"/>
              <a:t>TeV</a:t>
            </a:r>
            <a:r>
              <a:rPr lang="en-US" dirty="0" smtClean="0"/>
              <a:t>: worse case than 2.5 um</a:t>
            </a:r>
          </a:p>
          <a:p>
            <a:r>
              <a:rPr lang="en-US" dirty="0" smtClean="0"/>
              <a:t>Standard nominal collimator settings for injection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Studying several different cases: </a:t>
            </a:r>
            <a:r>
              <a:rPr lang="en-US" dirty="0" smtClean="0"/>
              <a:t>HL-LHC B1 &amp;B2, nominal LHC, using a perfect Gaussian and measured tails, error on TCDQ retraction</a:t>
            </a:r>
          </a:p>
          <a:p>
            <a:r>
              <a:rPr lang="en-US" dirty="0" smtClean="0"/>
              <a:t>Example illustration on next slide</a:t>
            </a:r>
          </a:p>
          <a:p>
            <a:pPr lvl="1"/>
            <a:r>
              <a:rPr lang="en-US" dirty="0" smtClean="0"/>
              <a:t>bunch-by-bunch </a:t>
            </a:r>
            <a:r>
              <a:rPr lang="en-US" dirty="0"/>
              <a:t>distribution </a:t>
            </a:r>
            <a:r>
              <a:rPr lang="en-US" dirty="0" smtClean="0"/>
              <a:t>of normalized </a:t>
            </a:r>
            <a:r>
              <a:rPr lang="en-US" dirty="0" err="1" smtClean="0"/>
              <a:t>betatron</a:t>
            </a:r>
            <a:r>
              <a:rPr lang="en-US" dirty="0" smtClean="0"/>
              <a:t> amplitude of particles escaping dump protection in IR6 for HL B1 with perfect Gaussian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85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17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Escaping population bunch by bunch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799"/>
            <a:ext cx="9067800" cy="550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74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18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Quantifying allowed aperture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Idea: </a:t>
            </a:r>
          </a:p>
          <a:p>
            <a:pPr lvl="1"/>
            <a:r>
              <a:rPr lang="en-US" dirty="0" smtClean="0"/>
              <a:t>Study distribution </a:t>
            </a:r>
            <a:r>
              <a:rPr lang="en-US" dirty="0"/>
              <a:t>of escaping </a:t>
            </a:r>
            <a:r>
              <a:rPr lang="en-US" dirty="0" err="1"/>
              <a:t>betatron</a:t>
            </a:r>
            <a:r>
              <a:rPr lang="en-US" dirty="0"/>
              <a:t> amplitudes out of </a:t>
            </a:r>
            <a:r>
              <a:rPr lang="en-US" dirty="0" smtClean="0"/>
              <a:t>IR6, summed over all bunches</a:t>
            </a:r>
            <a:endParaRPr lang="en-US" dirty="0"/>
          </a:p>
          <a:p>
            <a:pPr lvl="1"/>
            <a:r>
              <a:rPr lang="en-US" dirty="0" smtClean="0"/>
              <a:t>Study as survival function: </a:t>
            </a:r>
            <a:r>
              <a:rPr lang="en-US" dirty="0" smtClean="0">
                <a:solidFill>
                  <a:schemeClr val="accent2"/>
                </a:solidFill>
              </a:rPr>
              <a:t>Integrate escaping population </a:t>
            </a:r>
            <a:r>
              <a:rPr lang="en-US" dirty="0">
                <a:solidFill>
                  <a:schemeClr val="accent2"/>
                </a:solidFill>
              </a:rPr>
              <a:t>from </a:t>
            </a:r>
            <a:r>
              <a:rPr lang="en-US" i="1" dirty="0">
                <a:solidFill>
                  <a:schemeClr val="accent2"/>
                </a:solidFill>
              </a:rPr>
              <a:t>N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l-GR" dirty="0">
                <a:solidFill>
                  <a:schemeClr val="accent2"/>
                </a:solidFill>
              </a:rPr>
              <a:t>σ</a:t>
            </a:r>
            <a:r>
              <a:rPr lang="en-US" dirty="0">
                <a:solidFill>
                  <a:schemeClr val="accent2"/>
                </a:solidFill>
              </a:rPr>
              <a:t> to </a:t>
            </a:r>
            <a:r>
              <a:rPr lang="en-US" dirty="0" smtClean="0">
                <a:solidFill>
                  <a:schemeClr val="accent2"/>
                </a:solidFill>
              </a:rPr>
              <a:t>infinity. This </a:t>
            </a:r>
            <a:r>
              <a:rPr lang="en-US" dirty="0">
                <a:solidFill>
                  <a:schemeClr val="accent2"/>
                </a:solidFill>
              </a:rPr>
              <a:t>is the maximum number of impacting protons that is possible at an aperture at level </a:t>
            </a:r>
            <a:r>
              <a:rPr lang="en-US" i="1" dirty="0" smtClean="0">
                <a:solidFill>
                  <a:schemeClr val="accent2"/>
                </a:solidFill>
              </a:rPr>
              <a:t>N</a:t>
            </a:r>
          </a:p>
          <a:p>
            <a:pPr lvl="2"/>
            <a:r>
              <a:rPr lang="en-US" dirty="0" smtClean="0"/>
              <a:t>This is a pessimistic estimate – most likely the losses will be distributed</a:t>
            </a:r>
          </a:p>
          <a:p>
            <a:pPr lvl="1"/>
            <a:r>
              <a:rPr lang="en-US" dirty="0" smtClean="0"/>
              <a:t>Normalize to HL bunch population of 2.2e11 p/bunch</a:t>
            </a:r>
            <a:endParaRPr lang="en-US" dirty="0"/>
          </a:p>
          <a:p>
            <a:pPr lvl="1"/>
            <a:r>
              <a:rPr lang="en-US" dirty="0"/>
              <a:t>Compare with damage level used for setup beam </a:t>
            </a:r>
            <a:r>
              <a:rPr lang="en-US" dirty="0" smtClean="0"/>
              <a:t>flag </a:t>
            </a:r>
            <a:endParaRPr lang="en-US" dirty="0"/>
          </a:p>
          <a:p>
            <a:pPr lvl="1"/>
            <a:r>
              <a:rPr lang="en-US" dirty="0"/>
              <a:t>If integrated population is below, the aperture is allowed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52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19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population above given aperture cut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052512"/>
            <a:ext cx="8763000" cy="4967288"/>
          </a:xfrm>
        </p:spPr>
        <p:txBody>
          <a:bodyPr/>
          <a:lstStyle/>
          <a:p>
            <a:r>
              <a:rPr lang="en-US" sz="2000" dirty="0" smtClean="0"/>
              <a:t>Survival function equals setup beam flag at </a:t>
            </a:r>
            <a:r>
              <a:rPr lang="en-US" sz="2000" dirty="0"/>
              <a:t>≤</a:t>
            </a:r>
            <a:r>
              <a:rPr lang="en-US" sz="2000" dirty="0" smtClean="0"/>
              <a:t>6.5</a:t>
            </a:r>
            <a:r>
              <a:rPr lang="el-GR" sz="2000" dirty="0" smtClean="0"/>
              <a:t>σ</a:t>
            </a:r>
            <a:r>
              <a:rPr lang="en-US" sz="2000" dirty="0" smtClean="0"/>
              <a:t> for all studied cases</a:t>
            </a:r>
          </a:p>
          <a:p>
            <a:r>
              <a:rPr lang="en-US" sz="2000" dirty="0" smtClean="0"/>
              <a:t>Differences between cases seen mainly in the tail</a:t>
            </a:r>
          </a:p>
          <a:p>
            <a:pPr marL="0" indent="0">
              <a:buNone/>
            </a:pPr>
            <a:endParaRPr lang="en-US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914400" y="1905000"/>
            <a:ext cx="7696200" cy="4876800"/>
            <a:chOff x="38100" y="1143000"/>
            <a:chExt cx="6949440" cy="432020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941"/>
            <a:stretch/>
          </p:blipFill>
          <p:spPr bwMode="auto">
            <a:xfrm>
              <a:off x="38100" y="1143000"/>
              <a:ext cx="6949440" cy="4320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162" t="28044" b="27508"/>
            <a:stretch/>
          </p:blipFill>
          <p:spPr bwMode="auto">
            <a:xfrm>
              <a:off x="1020580" y="3303104"/>
              <a:ext cx="2522220" cy="14678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7653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Updated tolerances</a:t>
            </a:r>
          </a:p>
          <a:p>
            <a:r>
              <a:rPr lang="en-US" dirty="0" smtClean="0"/>
              <a:t>Updated criterion for allowed aperture</a:t>
            </a:r>
          </a:p>
          <a:p>
            <a:r>
              <a:rPr lang="en-US" dirty="0" smtClean="0"/>
              <a:t>Summary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01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20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errors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Could thus allow ~6.5 </a:t>
            </a:r>
            <a:r>
              <a:rPr lang="el-GR" dirty="0" smtClean="0"/>
              <a:t>σ</a:t>
            </a:r>
            <a:r>
              <a:rPr lang="en-US" dirty="0" smtClean="0"/>
              <a:t> aperture with perfect IR6. </a:t>
            </a:r>
            <a:r>
              <a:rPr lang="en-US" dirty="0" smtClean="0">
                <a:solidFill>
                  <a:schemeClr val="accent2"/>
                </a:solidFill>
              </a:rPr>
              <a:t>Should on top account for imperfections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Orbit drifts </a:t>
            </a:r>
            <a:r>
              <a:rPr lang="en-US" dirty="0" smtClean="0"/>
              <a:t>at the dump protection=&gt; TCSG/TCDQ could be at a larger effective setting than simulated:</a:t>
            </a:r>
          </a:p>
          <a:p>
            <a:pPr lvl="1"/>
            <a:r>
              <a:rPr lang="en-US" dirty="0" smtClean="0"/>
              <a:t>Use 3.5 mm as worst case: it is the allowed excursion by the BPMS interlock. Translates to </a:t>
            </a:r>
            <a:r>
              <a:rPr lang="en-US" dirty="0" smtClean="0">
                <a:solidFill>
                  <a:srgbClr val="FF0000"/>
                </a:solidFill>
              </a:rPr>
              <a:t>about 1.8 </a:t>
            </a:r>
            <a:r>
              <a:rPr lang="el-GR" dirty="0" smtClean="0"/>
              <a:t>σ</a:t>
            </a:r>
            <a:r>
              <a:rPr lang="en-US" dirty="0" smtClean="0"/>
              <a:t> for all studies optics </a:t>
            </a:r>
          </a:p>
          <a:p>
            <a:r>
              <a:rPr lang="en-US" dirty="0" smtClean="0"/>
              <a:t>Account for additional errors: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10% </a:t>
            </a:r>
            <a:r>
              <a:rPr lang="el-GR" dirty="0" smtClean="0">
                <a:solidFill>
                  <a:srgbClr val="FF0000"/>
                </a:solidFill>
              </a:rPr>
              <a:t>β</a:t>
            </a:r>
            <a:r>
              <a:rPr lang="en-US" dirty="0" smtClean="0">
                <a:solidFill>
                  <a:srgbClr val="FF0000"/>
                </a:solidFill>
              </a:rPr>
              <a:t>-beat =&gt;  0.4 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en-US" dirty="0" smtClean="0"/>
              <a:t>Setup and positioning errors negligible at injection (&lt;0.03</a:t>
            </a:r>
            <a:r>
              <a:rPr lang="el-GR" dirty="0" smtClean="0"/>
              <a:t>σ</a:t>
            </a:r>
            <a:r>
              <a:rPr lang="en-US" dirty="0" smtClean="0"/>
              <a:t>)</a:t>
            </a:r>
          </a:p>
          <a:p>
            <a:r>
              <a:rPr lang="en-US" dirty="0"/>
              <a:t>Conclusion: accounting for imperfections, </a:t>
            </a:r>
            <a:r>
              <a:rPr lang="en-US" dirty="0">
                <a:solidFill>
                  <a:srgbClr val="FF0000"/>
                </a:solidFill>
              </a:rPr>
              <a:t>allowed aperture </a:t>
            </a:r>
            <a:r>
              <a:rPr lang="en-US" dirty="0" smtClean="0">
                <a:solidFill>
                  <a:srgbClr val="FF0000"/>
                </a:solidFill>
              </a:rPr>
              <a:t>for </a:t>
            </a:r>
            <a:r>
              <a:rPr lang="en-US" dirty="0" err="1" smtClean="0">
                <a:solidFill>
                  <a:srgbClr val="FF0000"/>
                </a:solidFill>
              </a:rPr>
              <a:t>asynch</a:t>
            </a:r>
            <a:r>
              <a:rPr lang="en-US" dirty="0" smtClean="0">
                <a:solidFill>
                  <a:srgbClr val="FF0000"/>
                </a:solidFill>
              </a:rPr>
              <a:t>. dump </a:t>
            </a:r>
            <a:r>
              <a:rPr lang="en-US" dirty="0" smtClean="0"/>
              <a:t>goes </a:t>
            </a:r>
            <a:r>
              <a:rPr lang="en-US" dirty="0"/>
              <a:t>to ~8.7 </a:t>
            </a:r>
            <a:r>
              <a:rPr lang="el-GR" dirty="0"/>
              <a:t>σ</a:t>
            </a:r>
            <a:r>
              <a:rPr lang="en-US" dirty="0"/>
              <a:t>. Round to </a:t>
            </a:r>
            <a:r>
              <a:rPr lang="en-US" dirty="0">
                <a:solidFill>
                  <a:srgbClr val="FF0000"/>
                </a:solidFill>
              </a:rPr>
              <a:t>9 </a:t>
            </a:r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/>
              <a:t> =&gt; </a:t>
            </a:r>
            <a:r>
              <a:rPr lang="en-US" dirty="0" smtClean="0"/>
              <a:t>additional </a:t>
            </a:r>
            <a:r>
              <a:rPr lang="en-US" dirty="0"/>
              <a:t>safety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852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 rot="21171304">
            <a:off x="1503934" y="5053508"/>
            <a:ext cx="2637026" cy="838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21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principle to qualify aperture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052512"/>
            <a:ext cx="8763000" cy="4967288"/>
          </a:xfrm>
        </p:spPr>
        <p:txBody>
          <a:bodyPr/>
          <a:lstStyle/>
          <a:p>
            <a:r>
              <a:rPr lang="en-US" sz="2000" dirty="0" smtClean="0"/>
              <a:t>Calculate worst-case aperture from imperfections </a:t>
            </a:r>
            <a:r>
              <a:rPr lang="en-US" sz="2000" dirty="0"/>
              <a:t>(locally) with updated parameters in </a:t>
            </a:r>
            <a:r>
              <a:rPr lang="en-US" sz="2000" dirty="0" smtClean="0"/>
              <a:t>MAD</a:t>
            </a:r>
            <a:r>
              <a:rPr lang="en-US" sz="2000" dirty="0"/>
              <a:t> </a:t>
            </a:r>
            <a:r>
              <a:rPr lang="en-US" sz="2000" dirty="0" smtClean="0"/>
              <a:t>from previous slides</a:t>
            </a:r>
          </a:p>
          <a:p>
            <a:r>
              <a:rPr lang="en-US" sz="2000" dirty="0" smtClean="0"/>
              <a:t>Compare with max amplitude of dangerous beam escaping IR6, including local imperfections there to say if OK or not</a:t>
            </a:r>
          </a:p>
          <a:p>
            <a:endParaRPr lang="en-US" sz="20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2057400" y="4419600"/>
            <a:ext cx="1754520" cy="8382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TCDQ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21219733">
            <a:off x="523092" y="4885675"/>
            <a:ext cx="1613109" cy="14859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Mis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-kicked Beam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 rot="-480000">
            <a:off x="3831201" y="5012987"/>
            <a:ext cx="3429487" cy="516978"/>
          </a:xfrm>
          <a:prstGeom prst="rect">
            <a:avLst/>
          </a:prstGeom>
          <a:gradFill>
            <a:gsLst>
              <a:gs pos="0">
                <a:schemeClr val="bg1"/>
              </a:gs>
              <a:gs pos="58000">
                <a:srgbClr val="FF0000"/>
              </a:gs>
              <a:gs pos="100000">
                <a:srgbClr val="FF0000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dirty="0" smtClean="0"/>
              <a:t>   Escaping beam (</a:t>
            </a:r>
            <a:r>
              <a:rPr lang="en-US" sz="2000" dirty="0" err="1" smtClean="0"/>
              <a:t>perf</a:t>
            </a:r>
            <a:r>
              <a:rPr lang="en-US" sz="2000" dirty="0" smtClean="0"/>
              <a:t>. IR6)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096000" y="2667000"/>
            <a:ext cx="2438400" cy="762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Cold aperture (perfect)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-480000">
            <a:off x="3829287" y="4428491"/>
            <a:ext cx="3429487" cy="516978"/>
          </a:xfrm>
          <a:prstGeom prst="rect">
            <a:avLst/>
          </a:prstGeom>
          <a:gradFill>
            <a:gsLst>
              <a:gs pos="0">
                <a:schemeClr val="bg1"/>
              </a:gs>
              <a:gs pos="58000">
                <a:srgbClr val="FF9999"/>
              </a:gs>
              <a:gs pos="100000">
                <a:srgbClr val="FF9999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2000" dirty="0" smtClean="0"/>
              <a:t>   Escaping beam (</a:t>
            </a:r>
            <a:r>
              <a:rPr lang="en-US" sz="2000" dirty="0" err="1" smtClean="0"/>
              <a:t>imperf</a:t>
            </a:r>
            <a:r>
              <a:rPr lang="en-US" sz="2000" dirty="0" smtClean="0"/>
              <a:t>.)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 rot="5400000">
            <a:off x="3467100" y="4762500"/>
            <a:ext cx="990600" cy="304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TCSG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096000" y="3429000"/>
            <a:ext cx="2438400" cy="762000"/>
          </a:xfrm>
          <a:prstGeom prst="rect">
            <a:avLst/>
          </a:prstGeom>
          <a:solidFill>
            <a:srgbClr val="00B8FF">
              <a:alpha val="3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(local imperfect.)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V="1">
            <a:off x="381000" y="2819400"/>
            <a:ext cx="0" cy="32766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398600" y="2743200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Aperture (</a:t>
            </a:r>
            <a:r>
              <a:rPr lang="el-GR" sz="1800" dirty="0" smtClean="0">
                <a:solidFill>
                  <a:schemeClr val="tx1"/>
                </a:solidFill>
              </a:rPr>
              <a:t>σ</a:t>
            </a:r>
            <a:r>
              <a:rPr lang="en-US" sz="1800" dirty="0" smtClean="0">
                <a:solidFill>
                  <a:schemeClr val="tx1"/>
                </a:solidFill>
              </a:rPr>
              <a:t>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52880" y="5587425"/>
            <a:ext cx="18149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Dangerous beam 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can extend to 9 </a:t>
            </a:r>
            <a:r>
              <a:rPr lang="el-GR" sz="1600" dirty="0" smtClean="0">
                <a:solidFill>
                  <a:schemeClr val="tx1"/>
                </a:solidFill>
              </a:rPr>
              <a:t>σ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In worst case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20" name="Elbow Connector 19"/>
          <p:cNvCxnSpPr>
            <a:stCxn id="18" idx="0"/>
            <a:endCxn id="12" idx="3"/>
          </p:cNvCxnSpPr>
          <p:nvPr/>
        </p:nvCxnSpPr>
        <p:spPr bwMode="auto">
          <a:xfrm rot="16200000" flipV="1">
            <a:off x="7131668" y="4558753"/>
            <a:ext cx="1139091" cy="918254"/>
          </a:xfrm>
          <a:prstGeom prst="bentConnector2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8427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uiExpand="1" build="p"/>
      <p:bldP spid="6" grpId="0" animBg="1"/>
      <p:bldP spid="8" grpId="0" animBg="1"/>
      <p:bldP spid="10" grpId="0" animBg="1"/>
      <p:bldP spid="11" grpId="0" animBg="1"/>
      <p:bldP spid="12" grpId="0" animBg="1"/>
      <p:bldP spid="7" grpId="0" animBg="1"/>
      <p:bldP spid="14" grpId="0" animBg="1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22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Comparison: old n1 </a:t>
            </a:r>
            <a:r>
              <a:rPr lang="en-US" dirty="0" err="1" smtClean="0"/>
              <a:t>vs</a:t>
            </a:r>
            <a:r>
              <a:rPr lang="en-US" dirty="0" smtClean="0"/>
              <a:t> new aperture calculation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Comparing ratio of obtained aperture (or n1) to the criterion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8361456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847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23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204912"/>
            <a:ext cx="8763000" cy="4967288"/>
          </a:xfrm>
        </p:spPr>
        <p:txBody>
          <a:bodyPr/>
          <a:lstStyle/>
          <a:p>
            <a:r>
              <a:rPr lang="en-US" dirty="0" smtClean="0"/>
              <a:t>Pessimistic estimate : </a:t>
            </a:r>
            <a:r>
              <a:rPr lang="en-US" dirty="0" smtClean="0">
                <a:solidFill>
                  <a:srgbClr val="FF0000"/>
                </a:solidFill>
              </a:rPr>
              <a:t>Look at outgoing halo population downstream of IR7 </a:t>
            </a:r>
            <a:r>
              <a:rPr lang="en-US" dirty="0" smtClean="0"/>
              <a:t>simulated with </a:t>
            </a:r>
            <a:r>
              <a:rPr lang="en-US" dirty="0" err="1" smtClean="0"/>
              <a:t>SixTrack</a:t>
            </a:r>
            <a:r>
              <a:rPr lang="en-US" dirty="0" smtClean="0"/>
              <a:t> without aperture</a:t>
            </a:r>
          </a:p>
          <a:p>
            <a:pPr lvl="1"/>
            <a:r>
              <a:rPr lang="en-US" dirty="0" smtClean="0"/>
              <a:t>Sum halo over 200 turns: Assuming a constant loss rate, this is the convolution of the losses from previous turns. Gives the instantaneous halo population at any given moment. Assume this can be lost per turn – very pessimistic!</a:t>
            </a:r>
          </a:p>
          <a:p>
            <a:pPr lvl="1"/>
            <a:r>
              <a:rPr lang="en-US" dirty="0" smtClean="0"/>
              <a:t>Re-normalize to loss rate during lifetime drop to 12 minutes (collimation design criterion)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Integrate halo population from any given aperture cut X to infinity: an aperture at X 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 cannot intercept a higher loss rate</a:t>
            </a:r>
          </a:p>
          <a:p>
            <a:pPr lvl="1"/>
            <a:r>
              <a:rPr lang="en-US" dirty="0" smtClean="0"/>
              <a:t>In reality, losses are distributed: not all lost on one bottleneck</a:t>
            </a:r>
          </a:p>
          <a:p>
            <a:pPr lvl="1"/>
            <a:r>
              <a:rPr lang="en-US" dirty="0" smtClean="0"/>
              <a:t>Compare with pessimistic design quench limit – real quench limit is higher!</a:t>
            </a:r>
          </a:p>
        </p:txBody>
      </p:sp>
    </p:spTree>
    <p:extLst>
      <p:ext uri="{BB962C8B-B14F-4D97-AF65-F5344CB8AC3E}">
        <p14:creationId xmlns:p14="http://schemas.microsoft.com/office/powerpoint/2010/main" val="163645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24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Survival function for cleaning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763000" cy="4967288"/>
          </a:xfrm>
        </p:spPr>
        <p:txBody>
          <a:bodyPr/>
          <a:lstStyle/>
          <a:p>
            <a:r>
              <a:rPr lang="en-US" dirty="0" smtClean="0"/>
              <a:t>Similar to cleaning inefficiency curves studied in the past </a:t>
            </a:r>
          </a:p>
          <a:p>
            <a:r>
              <a:rPr lang="en-US" dirty="0" smtClean="0"/>
              <a:t>IR7 secondary collimators give limit around 6.7 </a:t>
            </a:r>
            <a:r>
              <a:rPr lang="el-GR" dirty="0" smtClean="0"/>
              <a:t>σ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514600"/>
            <a:ext cx="6450333" cy="392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28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25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constraints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357312"/>
            <a:ext cx="8763000" cy="4967288"/>
          </a:xfrm>
        </p:spPr>
        <p:txBody>
          <a:bodyPr/>
          <a:lstStyle/>
          <a:p>
            <a:r>
              <a:rPr lang="en-US" sz="2000" dirty="0" smtClean="0"/>
              <a:t>Extremely </a:t>
            </a:r>
            <a:r>
              <a:rPr lang="en-US" sz="2000" dirty="0" smtClean="0">
                <a:solidFill>
                  <a:srgbClr val="FF0000"/>
                </a:solidFill>
              </a:rPr>
              <a:t>pessimistic assumptions</a:t>
            </a:r>
            <a:r>
              <a:rPr lang="en-US" sz="2000" dirty="0" smtClean="0"/>
              <a:t>: losing on every turn the whole integrated instantaneous halo at given bottleneck</a:t>
            </a:r>
          </a:p>
          <a:p>
            <a:r>
              <a:rPr lang="en-US" sz="2000" dirty="0" smtClean="0"/>
              <a:t>Not straightforward to include imperfections</a:t>
            </a:r>
          </a:p>
          <a:p>
            <a:pPr lvl="1"/>
            <a:r>
              <a:rPr lang="en-US" sz="1800" dirty="0" smtClean="0"/>
              <a:t>almost impossible that all TCSGs are simultaneously misaligned </a:t>
            </a:r>
          </a:p>
          <a:p>
            <a:pPr lvl="1"/>
            <a:r>
              <a:rPr lang="en-US" sz="1800" dirty="0" smtClean="0"/>
              <a:t>Could nevertheless increase a bit the halo population by order of factor ~2 (peak DS losses in previous </a:t>
            </a:r>
            <a:r>
              <a:rPr lang="en-US" sz="1800" dirty="0" err="1" smtClean="0"/>
              <a:t>SixTrack</a:t>
            </a:r>
            <a:r>
              <a:rPr lang="en-US" sz="1800" dirty="0" smtClean="0"/>
              <a:t> studies with imperfections)</a:t>
            </a:r>
          </a:p>
          <a:p>
            <a:r>
              <a:rPr lang="en-US" sz="2000" dirty="0" smtClean="0"/>
              <a:t>However, very steep curve =&gt; almost impossible that limit goes as high as 9 </a:t>
            </a:r>
            <a:r>
              <a:rPr lang="el-GR" sz="2000" dirty="0" smtClean="0"/>
              <a:t>σ</a:t>
            </a:r>
            <a:endParaRPr lang="en-US" sz="2000" dirty="0" smtClean="0"/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Cleaning is less critical than </a:t>
            </a:r>
            <a:r>
              <a:rPr lang="en-US" sz="1800" dirty="0" err="1" smtClean="0">
                <a:solidFill>
                  <a:srgbClr val="FF0000"/>
                </a:solidFill>
              </a:rPr>
              <a:t>asynch</a:t>
            </a:r>
            <a:r>
              <a:rPr lang="en-US" sz="1800" dirty="0" smtClean="0">
                <a:solidFill>
                  <a:srgbClr val="FF0000"/>
                </a:solidFill>
              </a:rPr>
              <a:t>. dumps</a:t>
            </a:r>
          </a:p>
          <a:p>
            <a:r>
              <a:rPr lang="en-US" sz="2000" dirty="0" smtClean="0"/>
              <a:t>In the future: look at 2D halo distribution in </a:t>
            </a:r>
            <a:r>
              <a:rPr lang="en-US" sz="2000" dirty="0" err="1" smtClean="0"/>
              <a:t>betatron</a:t>
            </a:r>
            <a:r>
              <a:rPr lang="en-US" sz="2000" dirty="0" smtClean="0"/>
              <a:t> amplitude and energy offset</a:t>
            </a:r>
          </a:p>
          <a:p>
            <a:r>
              <a:rPr lang="en-US" sz="2000" dirty="0" smtClean="0"/>
              <a:t>Similar studies ongoing for FCC (M. </a:t>
            </a:r>
            <a:r>
              <a:rPr lang="en-US" sz="2000" dirty="0" err="1" smtClean="0"/>
              <a:t>Fiascaris</a:t>
            </a:r>
            <a:r>
              <a:rPr lang="en-US" sz="2000" dirty="0" smtClean="0"/>
              <a:t>)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399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26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8763000" cy="496728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New tolerances for aperture calculations at injection </a:t>
            </a:r>
            <a:r>
              <a:rPr lang="en-US" dirty="0" smtClean="0"/>
              <a:t>estimated based on Run 1 experience and expectations for the future</a:t>
            </a:r>
          </a:p>
          <a:p>
            <a:r>
              <a:rPr lang="en-US" dirty="0" smtClean="0"/>
              <a:t>Criterion for allowed aperture: </a:t>
            </a:r>
            <a:r>
              <a:rPr lang="en-US" dirty="0" smtClean="0">
                <a:solidFill>
                  <a:srgbClr val="FF0000"/>
                </a:solidFill>
              </a:rPr>
              <a:t>studying several loss scenarios, and taking the most critical one</a:t>
            </a:r>
          </a:p>
          <a:p>
            <a:pPr lvl="1"/>
            <a:r>
              <a:rPr lang="en-US" dirty="0" err="1" smtClean="0"/>
              <a:t>Asynch</a:t>
            </a:r>
            <a:r>
              <a:rPr lang="en-US" dirty="0" smtClean="0"/>
              <a:t>. dumps more critical than cleaning: </a:t>
            </a:r>
            <a:r>
              <a:rPr lang="en-US" dirty="0" smtClean="0">
                <a:solidFill>
                  <a:schemeClr val="accent2"/>
                </a:solidFill>
              </a:rPr>
              <a:t>allowed aperture of 9 </a:t>
            </a:r>
            <a:r>
              <a:rPr lang="el-GR" dirty="0" smtClean="0">
                <a:solidFill>
                  <a:schemeClr val="accent2"/>
                </a:solidFill>
              </a:rPr>
              <a:t>σ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r>
              <a:rPr lang="en-US" b="1" dirty="0" smtClean="0"/>
              <a:t>Still to be compared with injection failure: see talk F. </a:t>
            </a:r>
            <a:r>
              <a:rPr lang="en-US" b="1" dirty="0" err="1" smtClean="0"/>
              <a:t>Velotti</a:t>
            </a:r>
            <a:endParaRPr lang="en-US" b="1" dirty="0" smtClean="0"/>
          </a:p>
          <a:p>
            <a:pPr lvl="1"/>
            <a:r>
              <a:rPr lang="en-US" dirty="0" smtClean="0"/>
              <a:t>As for the case of the top-energy triplet aperture, the allowed value depends on the collimator settings</a:t>
            </a:r>
          </a:p>
          <a:p>
            <a:r>
              <a:rPr lang="en-US" dirty="0" smtClean="0"/>
              <a:t>The presented criterion is valid for all apertures in the ring but pessimistic. </a:t>
            </a:r>
          </a:p>
          <a:p>
            <a:pPr lvl="1"/>
            <a:r>
              <a:rPr lang="en-US" dirty="0" smtClean="0"/>
              <a:t>If the injection aperture limits performance, could consider local collimation studies to qualify smaller apertures at specific locations </a:t>
            </a:r>
            <a:br>
              <a:rPr lang="en-US" dirty="0" smtClean="0"/>
            </a:br>
            <a:r>
              <a:rPr lang="en-US" dirty="0" smtClean="0"/>
              <a:t>(as done for triplets with squeezed optics)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571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27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parameters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790697"/>
              </p:ext>
            </p:extLst>
          </p:nvPr>
        </p:nvGraphicFramePr>
        <p:xfrm>
          <a:off x="152400" y="1143000"/>
          <a:ext cx="8839199" cy="468376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677219"/>
                <a:gridCol w="684981"/>
                <a:gridCol w="1600200"/>
                <a:gridCol w="1600200"/>
                <a:gridCol w="1676400"/>
                <a:gridCol w="16001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 value @ injection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 value @ collision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 value </a:t>
                      </a:r>
                      <a:r>
                        <a:rPr lang="en-US" dirty="0" smtClean="0"/>
                        <a:t>@ injection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 value </a:t>
                      </a:r>
                      <a:r>
                        <a:rPr lang="en-US" dirty="0" smtClean="0"/>
                        <a:t>@ collision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Primary halo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 smtClean="0"/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6.0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Sec. halo,</a:t>
                      </a:r>
                      <a:r>
                        <a:rPr lang="en-US" baseline="0" dirty="0" smtClean="0"/>
                        <a:t> H/V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 smtClean="0"/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6.0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Sec. halo,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 smtClean="0"/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6.0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Normalized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3.5 (2.5?)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3.5 (2.5?)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Closed</a:t>
                      </a:r>
                      <a:r>
                        <a:rPr lang="en-US" baseline="0" dirty="0" smtClean="0"/>
                        <a:t> orbit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4.0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Momentum offset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1.5e-3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8.6e-4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6e-4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2e-4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-beat (beam size)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1.05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Parasitic dispersion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0.14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5867400"/>
            <a:ext cx="8342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Criterion: </a:t>
            </a:r>
            <a:r>
              <a:rPr lang="en-US" sz="2000" b="1" dirty="0" smtClean="0">
                <a:solidFill>
                  <a:srgbClr val="FF0000"/>
                </a:solidFill>
              </a:rPr>
              <a:t>obtained aperture should be &gt; 9 </a:t>
            </a:r>
            <a:r>
              <a:rPr lang="el-GR" sz="2000" b="1" dirty="0" smtClean="0">
                <a:solidFill>
                  <a:srgbClr val="FF0000"/>
                </a:solidFill>
              </a:rPr>
              <a:t>σ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/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i="1" dirty="0" smtClean="0">
                <a:solidFill>
                  <a:schemeClr val="tx1"/>
                </a:solidFill>
              </a:rPr>
              <a:t>(possibly to be updated based on requirements for injection failure)</a:t>
            </a:r>
            <a:endParaRPr lang="en-US" sz="2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02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28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9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29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13182"/>
            <a:ext cx="8763000" cy="4226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378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3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357312"/>
            <a:ext cx="8763000" cy="4967288"/>
          </a:xfrm>
        </p:spPr>
        <p:txBody>
          <a:bodyPr/>
          <a:lstStyle/>
          <a:p>
            <a:r>
              <a:rPr lang="en-US" altLang="x-none" dirty="0"/>
              <a:t>Available aperture in experimental insertions defines reach in </a:t>
            </a:r>
            <a:r>
              <a:rPr lang="el-GR" altLang="x-none" dirty="0"/>
              <a:t>β</a:t>
            </a:r>
            <a:r>
              <a:rPr lang="en-US" altLang="x-none" dirty="0"/>
              <a:t>*</a:t>
            </a:r>
          </a:p>
          <a:p>
            <a:r>
              <a:rPr lang="en-US" altLang="x-none" dirty="0"/>
              <a:t>Aperture calculations traditionally carried out with n1 model, including different tolerances</a:t>
            </a:r>
          </a:p>
          <a:p>
            <a:r>
              <a:rPr lang="en-US" altLang="x-none" dirty="0"/>
              <a:t>Aperture measurements and beam measurements (orbit, optics,...) in running machine allows to refine tolerances</a:t>
            </a:r>
          </a:p>
          <a:p>
            <a:pPr lvl="1"/>
            <a:r>
              <a:rPr lang="en-US" altLang="x-none" dirty="0"/>
              <a:t>Done last year for collision (</a:t>
            </a:r>
            <a:r>
              <a:rPr lang="en-US" altLang="x-none" dirty="0">
                <a:solidFill>
                  <a:srgbClr val="0000FF"/>
                </a:solidFill>
              </a:rPr>
              <a:t>CERN-ACC-2014-0044</a:t>
            </a:r>
            <a:r>
              <a:rPr lang="en-US" altLang="x-none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45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4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calculation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x-none" dirty="0"/>
              <a:t>Injection aperture also to be evaluated for </a:t>
            </a:r>
            <a:r>
              <a:rPr lang="en-US" altLang="x-none" dirty="0" smtClean="0"/>
              <a:t>LHC and HL-LHC</a:t>
            </a:r>
            <a:endParaRPr lang="en-US" altLang="x-none" dirty="0"/>
          </a:p>
          <a:p>
            <a:r>
              <a:rPr lang="en-US" altLang="x-none" dirty="0"/>
              <a:t>Applications:</a:t>
            </a:r>
          </a:p>
          <a:p>
            <a:pPr lvl="1"/>
            <a:r>
              <a:rPr lang="en-US" altLang="x-none" dirty="0">
                <a:solidFill>
                  <a:srgbClr val="FF0000"/>
                </a:solidFill>
              </a:rPr>
              <a:t>Global aperture:</a:t>
            </a:r>
            <a:r>
              <a:rPr lang="en-US" altLang="x-none" dirty="0"/>
              <a:t> Calculation to be used to determine whether an optics (globally) gives enough aperture margin</a:t>
            </a:r>
          </a:p>
          <a:p>
            <a:pPr lvl="1"/>
            <a:r>
              <a:rPr lang="en-US" altLang="x-none" dirty="0">
                <a:solidFill>
                  <a:srgbClr val="FF0000"/>
                </a:solidFill>
              </a:rPr>
              <a:t>Injection at smaller </a:t>
            </a:r>
            <a:r>
              <a:rPr lang="el-GR" altLang="x-none" dirty="0">
                <a:solidFill>
                  <a:srgbClr val="FF0000"/>
                </a:solidFill>
              </a:rPr>
              <a:t>β</a:t>
            </a:r>
            <a:r>
              <a:rPr lang="en-US" altLang="x-none" dirty="0">
                <a:solidFill>
                  <a:srgbClr val="FF0000"/>
                </a:solidFill>
              </a:rPr>
              <a:t>*: </a:t>
            </a:r>
            <a:r>
              <a:rPr lang="en-US" altLang="x-none" dirty="0"/>
              <a:t>Updated aperture calculations to be used to determine triplet aperture and </a:t>
            </a:r>
            <a:r>
              <a:rPr lang="el-GR" altLang="x-none" dirty="0"/>
              <a:t>β</a:t>
            </a:r>
            <a:r>
              <a:rPr lang="en-US" altLang="x-none" dirty="0"/>
              <a:t>* for injection – similar calculation as in </a:t>
            </a:r>
            <a:r>
              <a:rPr lang="en-US" altLang="x-none" dirty="0" smtClean="0"/>
              <a:t>collision</a:t>
            </a:r>
          </a:p>
          <a:p>
            <a:r>
              <a:rPr lang="en-US" altLang="x-none" dirty="0" smtClean="0"/>
              <a:t>To update calculation parameters, need</a:t>
            </a:r>
          </a:p>
          <a:p>
            <a:pPr lvl="1"/>
            <a:r>
              <a:rPr lang="en-US" altLang="x-none" dirty="0" smtClean="0">
                <a:solidFill>
                  <a:schemeClr val="accent2"/>
                </a:solidFill>
              </a:rPr>
              <a:t>Updated error tolerances </a:t>
            </a:r>
          </a:p>
          <a:p>
            <a:pPr lvl="1"/>
            <a:r>
              <a:rPr lang="en-US" altLang="x-none" dirty="0" smtClean="0">
                <a:solidFill>
                  <a:schemeClr val="accent2"/>
                </a:solidFill>
              </a:rPr>
              <a:t>Updated criterion of allowed aperture</a:t>
            </a:r>
            <a:endParaRPr lang="en-US" altLang="x-none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48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5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parameters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52400" y="1036637"/>
            <a:ext cx="8839200" cy="498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0" fontAlgn="base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400" b="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800100" indent="-342900" algn="l" defTabSz="457200" rtl="0" eaLnBrk="0" fontAlgn="base" hangingPunct="0">
              <a:lnSpc>
                <a:spcPct val="105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257300" indent="-342900" algn="l" defTabSz="457200" rtl="0" eaLnBrk="0" fontAlgn="base" hangingPunct="0">
              <a:lnSpc>
                <a:spcPct val="105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0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573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16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1145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1600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US" altLang="x-none" dirty="0" smtClean="0"/>
              <a:t>During design, used same parameters at injection and collision except closed orbit and momentum offset</a:t>
            </a:r>
          </a:p>
          <a:p>
            <a:endParaRPr lang="en-US" altLang="x-none" dirty="0"/>
          </a:p>
          <a:p>
            <a:endParaRPr lang="en-US" altLang="x-none" dirty="0" smtClean="0"/>
          </a:p>
          <a:p>
            <a:endParaRPr lang="en-US" altLang="x-none" dirty="0"/>
          </a:p>
          <a:p>
            <a:endParaRPr lang="en-US" altLang="x-none" dirty="0" smtClean="0"/>
          </a:p>
          <a:p>
            <a:endParaRPr lang="en-US" altLang="x-none" dirty="0"/>
          </a:p>
          <a:p>
            <a:endParaRPr lang="en-US" altLang="x-none" dirty="0" smtClean="0"/>
          </a:p>
          <a:p>
            <a:endParaRPr lang="en-US" altLang="x-none" dirty="0"/>
          </a:p>
          <a:p>
            <a:endParaRPr lang="en-US" altLang="x-none" dirty="0" smtClean="0"/>
          </a:p>
          <a:p>
            <a:r>
              <a:rPr lang="en-US" altLang="x-none" dirty="0" smtClean="0"/>
              <a:t>Criterion: n1≥7</a:t>
            </a:r>
          </a:p>
          <a:p>
            <a:endParaRPr lang="en-US" altLang="x-none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611070"/>
              </p:ext>
            </p:extLst>
          </p:nvPr>
        </p:nvGraphicFramePr>
        <p:xfrm>
          <a:off x="762000" y="2108200"/>
          <a:ext cx="7696200" cy="36068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456180"/>
                <a:gridCol w="1353820"/>
                <a:gridCol w="19812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 value @ injection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 value @ collision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Primary halo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 smtClean="0"/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Sec. halo,</a:t>
                      </a:r>
                      <a:r>
                        <a:rPr lang="en-US" baseline="0" dirty="0" smtClean="0"/>
                        <a:t> H/V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 smtClean="0"/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Sec. halo,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 smtClean="0"/>
                        <a:t>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Normalized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Closed</a:t>
                      </a:r>
                      <a:r>
                        <a:rPr lang="en-US" baseline="0" dirty="0" smtClean="0"/>
                        <a:t> orbit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Momentum offset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1.5e-3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8.6e-4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-beat (beam size)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Parasitic dispersion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0.27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609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6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8763000" cy="4967288"/>
          </a:xfrm>
        </p:spPr>
        <p:txBody>
          <a:bodyPr/>
          <a:lstStyle/>
          <a:p>
            <a:r>
              <a:rPr lang="en-US" dirty="0" smtClean="0"/>
              <a:t>Introduction: need for update of parameters</a:t>
            </a:r>
          </a:p>
          <a:p>
            <a:r>
              <a:rPr lang="en-US" dirty="0" smtClean="0"/>
              <a:t>Updated tolerances</a:t>
            </a:r>
          </a:p>
          <a:p>
            <a:r>
              <a:rPr lang="en-US" dirty="0" smtClean="0"/>
              <a:t>Updated criterion for allowed aperture</a:t>
            </a:r>
          </a:p>
          <a:p>
            <a:r>
              <a:rPr lang="en-US" dirty="0" smtClean="0"/>
              <a:t>Summary</a:t>
            </a:r>
          </a:p>
          <a:p>
            <a:endParaRPr lang="en-US" dirty="0"/>
          </a:p>
        </p:txBody>
      </p:sp>
      <p:sp>
        <p:nvSpPr>
          <p:cNvPr id="6" name="Right Arrow 5"/>
          <p:cNvSpPr/>
          <p:nvPr/>
        </p:nvSpPr>
        <p:spPr bwMode="auto">
          <a:xfrm>
            <a:off x="76200" y="1676400"/>
            <a:ext cx="6096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534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7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error tolerances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Discussions with various experts based on </a:t>
            </a:r>
            <a:r>
              <a:rPr lang="en-US" dirty="0" smtClean="0"/>
              <a:t>Run 1 experience and expectations </a:t>
            </a:r>
            <a:r>
              <a:rPr lang="en-US" dirty="0"/>
              <a:t>for </a:t>
            </a:r>
            <a:r>
              <a:rPr lang="en-US" dirty="0" smtClean="0"/>
              <a:t>HL-LHC</a:t>
            </a:r>
          </a:p>
          <a:p>
            <a:r>
              <a:rPr lang="en-US" dirty="0" smtClean="0"/>
              <a:t>Concerned parameters: </a:t>
            </a:r>
          </a:p>
          <a:p>
            <a:pPr lvl="1"/>
            <a:r>
              <a:rPr lang="en-US" dirty="0" smtClean="0"/>
              <a:t>Halo shape</a:t>
            </a:r>
          </a:p>
          <a:p>
            <a:pPr lvl="1"/>
            <a:r>
              <a:rPr lang="en-US" dirty="0" err="1"/>
              <a:t>Emittance</a:t>
            </a:r>
            <a:r>
              <a:rPr lang="en-US" dirty="0"/>
              <a:t> </a:t>
            </a:r>
            <a:r>
              <a:rPr lang="en-US" dirty="0" smtClean="0"/>
              <a:t>: only overall scaling factor as long as other constraints (impedance, machine protection margins) limit the collimator settings</a:t>
            </a:r>
          </a:p>
          <a:p>
            <a:pPr lvl="1"/>
            <a:r>
              <a:rPr lang="en-US" dirty="0" smtClean="0"/>
              <a:t>Optics (</a:t>
            </a:r>
            <a:r>
              <a:rPr lang="el-GR" dirty="0" smtClean="0"/>
              <a:t>β</a:t>
            </a:r>
            <a:r>
              <a:rPr lang="en-US" dirty="0" smtClean="0"/>
              <a:t>-beat, parasitic dispersion)</a:t>
            </a:r>
          </a:p>
          <a:p>
            <a:pPr lvl="1"/>
            <a:r>
              <a:rPr lang="en-US" dirty="0" smtClean="0"/>
              <a:t>Orbit</a:t>
            </a:r>
          </a:p>
          <a:p>
            <a:pPr lvl="1"/>
            <a:r>
              <a:rPr lang="en-US" dirty="0" smtClean="0"/>
              <a:t>Momentum offset</a:t>
            </a:r>
          </a:p>
        </p:txBody>
      </p:sp>
    </p:spTree>
    <p:extLst>
      <p:ext uri="{BB962C8B-B14F-4D97-AF65-F5344CB8AC3E}">
        <p14:creationId xmlns:p14="http://schemas.microsoft.com/office/powerpoint/2010/main" val="53192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8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 and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763000" cy="49672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Old </a:t>
            </a:r>
            <a:r>
              <a:rPr lang="en-US" dirty="0"/>
              <a:t>halo </a:t>
            </a:r>
            <a:r>
              <a:rPr lang="en-US" dirty="0" smtClean="0"/>
              <a:t>definition: </a:t>
            </a:r>
            <a:r>
              <a:rPr lang="en-US" dirty="0" smtClean="0">
                <a:solidFill>
                  <a:schemeClr val="tx1"/>
                </a:solidFill>
              </a:rPr>
              <a:t>Very </a:t>
            </a:r>
            <a:r>
              <a:rPr lang="en-US" dirty="0">
                <a:solidFill>
                  <a:schemeClr val="tx1"/>
                </a:solidFill>
              </a:rPr>
              <a:t>rough assumption of secondary halo without tail, not accounting for tertiary halo - not adequate for the modeling of the real cleaning bottlenecks in the DS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accent2"/>
                </a:solidFill>
              </a:rPr>
              <a:t>Proposal</a:t>
            </a:r>
            <a:r>
              <a:rPr lang="en-US" dirty="0">
                <a:solidFill>
                  <a:schemeClr val="accent2"/>
                </a:solidFill>
              </a:rPr>
              <a:t>:</a:t>
            </a:r>
            <a:r>
              <a:rPr lang="en-US" dirty="0"/>
              <a:t> use round </a:t>
            </a:r>
            <a:r>
              <a:rPr lang="en-US" dirty="0">
                <a:solidFill>
                  <a:srgbClr val="FF0000"/>
                </a:solidFill>
              </a:rPr>
              <a:t>halo={6,6,6}</a:t>
            </a:r>
            <a:r>
              <a:rPr lang="en-US" dirty="0"/>
              <a:t> so that the </a:t>
            </a:r>
            <a:r>
              <a:rPr lang="en-US" dirty="0">
                <a:solidFill>
                  <a:srgbClr val="FF0000"/>
                </a:solidFill>
              </a:rPr>
              <a:t>calculation gives the aperture and not n1</a:t>
            </a:r>
          </a:p>
          <a:p>
            <a:pPr lvl="1">
              <a:defRPr/>
            </a:pPr>
            <a:r>
              <a:rPr lang="en-US" dirty="0"/>
              <a:t>As done for collision</a:t>
            </a:r>
          </a:p>
          <a:p>
            <a:r>
              <a:rPr lang="en-US" dirty="0" err="1" smtClean="0"/>
              <a:t>Emittance</a:t>
            </a:r>
            <a:r>
              <a:rPr lang="en-US" dirty="0" smtClean="0"/>
              <a:t>: overall scaling factor in aperture calculation. Either </a:t>
            </a:r>
          </a:p>
          <a:p>
            <a:pPr lvl="1"/>
            <a:r>
              <a:rPr lang="en-US" dirty="0" smtClean="0"/>
              <a:t>keep present design </a:t>
            </a:r>
            <a:r>
              <a:rPr lang="en-US" dirty="0" err="1" smtClean="0"/>
              <a:t>emittance</a:t>
            </a:r>
            <a:r>
              <a:rPr lang="en-US" dirty="0" smtClean="0"/>
              <a:t> of </a:t>
            </a:r>
            <a:r>
              <a:rPr lang="en-US" dirty="0" smtClean="0">
                <a:solidFill>
                  <a:srgbClr val="FF0000"/>
                </a:solidFill>
              </a:rPr>
              <a:t>3.5 µm </a:t>
            </a:r>
            <a:r>
              <a:rPr lang="en-US" dirty="0" smtClean="0"/>
              <a:t>=&gt; Easy comparison with present machine (done so far for HL-LHC collimation), or</a:t>
            </a:r>
          </a:p>
          <a:p>
            <a:pPr lvl="1"/>
            <a:r>
              <a:rPr lang="en-US" dirty="0" smtClean="0"/>
              <a:t>Use the HL-LHC design </a:t>
            </a:r>
            <a:r>
              <a:rPr lang="en-US" dirty="0" err="1" smtClean="0"/>
              <a:t>emittance</a:t>
            </a:r>
            <a:r>
              <a:rPr lang="en-US" dirty="0" smtClean="0"/>
              <a:t> of </a:t>
            </a:r>
            <a:r>
              <a:rPr lang="en-US" dirty="0" smtClean="0">
                <a:solidFill>
                  <a:srgbClr val="FF0000"/>
                </a:solidFill>
              </a:rPr>
              <a:t>2.5 µm</a:t>
            </a:r>
            <a:r>
              <a:rPr lang="en-US" dirty="0" smtClean="0"/>
              <a:t> =&gt; Consistency within HL-LHC </a:t>
            </a:r>
            <a:br>
              <a:rPr lang="en-US" dirty="0" smtClean="0"/>
            </a:br>
            <a:r>
              <a:rPr lang="en-US" dirty="0" smtClean="0"/>
              <a:t>(all collimator settings in sigma would then need to be rescaled)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6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2015.03.03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9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Philosophy </a:t>
            </a:r>
            <a:r>
              <a:rPr lang="en-US" dirty="0"/>
              <a:t>to base parameters for future machines on what has been achieved so far in the LHC. Include any expected worsening on top</a:t>
            </a:r>
          </a:p>
          <a:p>
            <a:pPr>
              <a:defRPr/>
            </a:pPr>
            <a:r>
              <a:rPr lang="en-US" dirty="0"/>
              <a:t>Run 1: achieved about 10% beta-beat and 14% spurious dispersion at injection. </a:t>
            </a:r>
          </a:p>
          <a:p>
            <a:pPr lvl="1">
              <a:defRPr/>
            </a:pPr>
            <a:r>
              <a:rPr lang="en-US" dirty="0" smtClean="0"/>
              <a:t>Reduced </a:t>
            </a:r>
            <a:r>
              <a:rPr lang="en-US" dirty="0"/>
              <a:t>to half of the design </a:t>
            </a:r>
            <a:r>
              <a:rPr lang="en-US" dirty="0" smtClean="0"/>
              <a:t>parameters!</a:t>
            </a:r>
            <a:endParaRPr lang="en-US" dirty="0"/>
          </a:p>
          <a:p>
            <a:pPr>
              <a:defRPr/>
            </a:pPr>
            <a:r>
              <a:rPr lang="en-US" dirty="0"/>
              <a:t>Similar philosophy used at collision: better beta-beat than nominal achieved, but correction expected to be worse for HL due to high </a:t>
            </a:r>
            <a:r>
              <a:rPr lang="el-GR" dirty="0"/>
              <a:t>β</a:t>
            </a:r>
            <a:r>
              <a:rPr lang="en-US" dirty="0"/>
              <a:t>-functions in the arcs</a:t>
            </a:r>
          </a:p>
          <a:p>
            <a:pPr lvl="2">
              <a:defRPr/>
            </a:pPr>
            <a:r>
              <a:rPr lang="en-US" dirty="0"/>
              <a:t>Kept design parameter of 20%</a:t>
            </a:r>
          </a:p>
          <a:p>
            <a:pPr marL="342900" lvl="1">
              <a:buFontTx/>
              <a:buChar char="•"/>
              <a:defRPr/>
            </a:pPr>
            <a:r>
              <a:rPr lang="en-US" sz="2400" dirty="0" smtClean="0">
                <a:solidFill>
                  <a:srgbClr val="0000FF"/>
                </a:solidFill>
              </a:rPr>
              <a:t>Proposal: </a:t>
            </a:r>
            <a:r>
              <a:rPr lang="en-US" sz="2400" dirty="0">
                <a:solidFill>
                  <a:srgbClr val="FF0000"/>
                </a:solidFill>
              </a:rPr>
              <a:t>10% beta-beat </a:t>
            </a: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</a:rPr>
              <a:t>bbeat</a:t>
            </a:r>
            <a:r>
              <a:rPr lang="en-US" sz="2400" dirty="0" smtClean="0">
                <a:solidFill>
                  <a:schemeClr val="tx1"/>
                </a:solidFill>
              </a:rPr>
              <a:t>=1.05) </a:t>
            </a:r>
            <a:r>
              <a:rPr lang="en-US" sz="2400" dirty="0" smtClean="0"/>
              <a:t>and </a:t>
            </a:r>
            <a:r>
              <a:rPr lang="en-US" sz="2400" dirty="0">
                <a:solidFill>
                  <a:srgbClr val="FF0000"/>
                </a:solidFill>
              </a:rPr>
              <a:t>14% spurious </a:t>
            </a:r>
            <a:r>
              <a:rPr lang="en-US" sz="2400" dirty="0" smtClean="0">
                <a:solidFill>
                  <a:srgbClr val="FF0000"/>
                </a:solidFill>
              </a:rPr>
              <a:t>dispersion</a:t>
            </a:r>
            <a:endParaRPr lang="en-US" sz="2400" dirty="0">
              <a:solidFill>
                <a:srgbClr val="0000FF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24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79781</TotalTime>
  <Words>1842</Words>
  <Application>Microsoft Office PowerPoint</Application>
  <PresentationFormat>On-screen Show (4:3)</PresentationFormat>
  <Paragraphs>345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Outline</vt:lpstr>
      <vt:lpstr>Introduction</vt:lpstr>
      <vt:lpstr>Injection calculation</vt:lpstr>
      <vt:lpstr>Previous parameters</vt:lpstr>
      <vt:lpstr>Outline</vt:lpstr>
      <vt:lpstr>Updated error tolerances</vt:lpstr>
      <vt:lpstr>Halo and emittance</vt:lpstr>
      <vt:lpstr>Optics</vt:lpstr>
      <vt:lpstr>Orbit</vt:lpstr>
      <vt:lpstr>Dp/p</vt:lpstr>
      <vt:lpstr>Summary of parameters</vt:lpstr>
      <vt:lpstr>Example comparison of obtained apertures</vt:lpstr>
      <vt:lpstr>Outline</vt:lpstr>
      <vt:lpstr>Estimating allowed aperture</vt:lpstr>
      <vt:lpstr>Asynchronous beam dump</vt:lpstr>
      <vt:lpstr>Escaping population bunch by bunch</vt:lpstr>
      <vt:lpstr>Quantifying allowed aperture</vt:lpstr>
      <vt:lpstr>Integrated population above given aperture cut</vt:lpstr>
      <vt:lpstr>Adding errors</vt:lpstr>
      <vt:lpstr>Calculation principle to qualify aperture</vt:lpstr>
      <vt:lpstr>Comparison: old n1 vs new aperture calculation</vt:lpstr>
      <vt:lpstr>Cleaning</vt:lpstr>
      <vt:lpstr>Survival function for cleaning</vt:lpstr>
      <vt:lpstr>Cleaning constraints</vt:lpstr>
      <vt:lpstr>Summary</vt:lpstr>
      <vt:lpstr>Summary of parameters</vt:lpstr>
      <vt:lpstr>Backup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rbruce</dc:creator>
  <cp:lastModifiedBy>roderik</cp:lastModifiedBy>
  <cp:revision>1138</cp:revision>
  <cp:lastPrinted>1601-01-01T00:00:00Z</cp:lastPrinted>
  <dcterms:created xsi:type="dcterms:W3CDTF">2006-01-30T12:50:40Z</dcterms:created>
  <dcterms:modified xsi:type="dcterms:W3CDTF">2015-04-17T13:54:41Z</dcterms:modified>
</cp:coreProperties>
</file>