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tiff" ContentType="image/tiff"/>
  <Default Extension="emf" ContentType="image/x-emf"/>
  <Default Extension="rels" ContentType="application/vnd.openxmlformats-package.relationships+xml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  <p:sldMasterId id="2147483785" r:id="rId2"/>
  </p:sldMasterIdLst>
  <p:notesMasterIdLst>
    <p:notesMasterId r:id="rId19"/>
  </p:notesMasterIdLst>
  <p:handoutMasterIdLst>
    <p:handoutMasterId r:id="rId20"/>
  </p:handoutMasterIdLst>
  <p:sldIdLst>
    <p:sldId id="260" r:id="rId3"/>
    <p:sldId id="503" r:id="rId4"/>
    <p:sldId id="499" r:id="rId5"/>
    <p:sldId id="500" r:id="rId6"/>
    <p:sldId id="497" r:id="rId7"/>
    <p:sldId id="488" r:id="rId8"/>
    <p:sldId id="498" r:id="rId9"/>
    <p:sldId id="429" r:id="rId10"/>
    <p:sldId id="507" r:id="rId11"/>
    <p:sldId id="508" r:id="rId12"/>
    <p:sldId id="509" r:id="rId13"/>
    <p:sldId id="510" r:id="rId14"/>
    <p:sldId id="511" r:id="rId15"/>
    <p:sldId id="446" r:id="rId16"/>
    <p:sldId id="502" r:id="rId17"/>
    <p:sldId id="501" r:id="rId18"/>
  </p:sldIdLst>
  <p:sldSz cx="9144000" cy="6858000" type="screen4x3"/>
  <p:notesSz cx="6858000" cy="9144000"/>
  <p:defaultTextStyle>
    <a:defPPr>
      <a:defRPr lang="en-US"/>
    </a:defPPr>
    <a:lvl1pPr marL="0" algn="l" defTabSz="91430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153" algn="l" defTabSz="91430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305" algn="l" defTabSz="91430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458" algn="l" defTabSz="91430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610" algn="l" defTabSz="91430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763" algn="l" defTabSz="91430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2915" algn="l" defTabSz="91430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068" algn="l" defTabSz="91430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220" algn="l" defTabSz="91430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95" autoAdjust="0"/>
    <p:restoredTop sz="94586" autoAdjust="0"/>
  </p:normalViewPr>
  <p:slideViewPr>
    <p:cSldViewPr snapToGrid="0" snapToObjects="1">
      <p:cViewPr varScale="1">
        <p:scale>
          <a:sx n="122" d="100"/>
          <a:sy n="122" d="100"/>
        </p:scale>
        <p:origin x="-776" y="-1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720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20" Type="http://schemas.openxmlformats.org/officeDocument/2006/relationships/handoutMaster" Target="handoutMasters/handoutMaster1.xml"/><Relationship Id="rId21" Type="http://schemas.openxmlformats.org/officeDocument/2006/relationships/printerSettings" Target="printerSettings/printerSettings1.bin"/><Relationship Id="rId22" Type="http://schemas.openxmlformats.org/officeDocument/2006/relationships/presProps" Target="presProps.xml"/><Relationship Id="rId23" Type="http://schemas.openxmlformats.org/officeDocument/2006/relationships/viewProps" Target="viewProps.xml"/><Relationship Id="rId24" Type="http://schemas.openxmlformats.org/officeDocument/2006/relationships/theme" Target="theme/theme1.xml"/><Relationship Id="rId25" Type="http://schemas.openxmlformats.org/officeDocument/2006/relationships/tableStyles" Target="tableStyles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slide" Target="slides/slide15.xml"/><Relationship Id="rId18" Type="http://schemas.openxmlformats.org/officeDocument/2006/relationships/slide" Target="slides/slide16.xml"/><Relationship Id="rId1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76C6F9A-3A53-0046-87B9-3576D2494A40}" type="datetimeFigureOut">
              <a:rPr lang="en-US" smtClean="0"/>
              <a:t>02/03/15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0517C78-9B14-FA4C-BE1D-CCC45736713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208559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0A18D10-DC2C-844D-82FF-ED096188BB25}" type="datetimeFigureOut">
              <a:rPr lang="en-US" smtClean="0"/>
              <a:t>02/03/15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22B2B5-DEB0-B047-98DB-310A4991C9F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5364646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15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153" algn="l" defTabSz="45715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305" algn="l" defTabSz="45715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458" algn="l" defTabSz="45715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610" algn="l" defTabSz="45715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763" algn="l" defTabSz="45715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915" algn="l" defTabSz="45715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068" algn="l" defTabSz="45715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220" algn="l" defTabSz="45715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emf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4" Type="http://schemas.openxmlformats.org/officeDocument/2006/relationships/image" Target="../media/image10.tiff"/><Relationship Id="rId5" Type="http://schemas.openxmlformats.org/officeDocument/2006/relationships/image" Target="../media/image11.jpeg"/><Relationship Id="rId6" Type="http://schemas.openxmlformats.org/officeDocument/2006/relationships/image" Target="../media/image12.tiff"/><Relationship Id="rId7" Type="http://schemas.openxmlformats.org/officeDocument/2006/relationships/image" Target="../media/image13.jpe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8.jpeg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4" Type="http://schemas.openxmlformats.org/officeDocument/2006/relationships/image" Target="../media/image10.tiff"/><Relationship Id="rId5" Type="http://schemas.openxmlformats.org/officeDocument/2006/relationships/image" Target="../media/image11.jpeg"/><Relationship Id="rId6" Type="http://schemas.openxmlformats.org/officeDocument/2006/relationships/image" Target="../media/image12.tiff"/><Relationship Id="rId7" Type="http://schemas.openxmlformats.org/officeDocument/2006/relationships/image" Target="../media/image13.jpe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4.jpeg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4.emf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5.emf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emf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6.emf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7.emf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emf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4" Type="http://schemas.openxmlformats.org/officeDocument/2006/relationships/image" Target="../media/image10.tiff"/><Relationship Id="rId5" Type="http://schemas.openxmlformats.org/officeDocument/2006/relationships/image" Target="../media/image11.jpeg"/><Relationship Id="rId6" Type="http://schemas.openxmlformats.org/officeDocument/2006/relationships/image" Target="../media/image12.tiff"/><Relationship Id="rId7" Type="http://schemas.openxmlformats.org/officeDocument/2006/relationships/image" Target="../media/image13.jpeg"/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8.jpeg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4" Type="http://schemas.openxmlformats.org/officeDocument/2006/relationships/image" Target="../media/image10.tiff"/><Relationship Id="rId5" Type="http://schemas.openxmlformats.org/officeDocument/2006/relationships/image" Target="../media/image11.jpeg"/><Relationship Id="rId6" Type="http://schemas.openxmlformats.org/officeDocument/2006/relationships/image" Target="../media/image12.tiff"/><Relationship Id="rId7" Type="http://schemas.openxmlformats.org/officeDocument/2006/relationships/image" Target="../media/image13.jpeg"/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4.jpeg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emf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99208" y="2169000"/>
            <a:ext cx="2556000" cy="2530312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8"/>
            <a:ext cx="2133600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March 3, 2015</a:t>
            </a:r>
            <a:endParaRPr lang="en-US" dirty="0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1"/>
            <a:ext cx="2895600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Ian.Bird@cern.ch</a:t>
            </a:r>
            <a:endParaRPr lang="en-US" dirty="0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7" y="6356351"/>
            <a:ext cx="501424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5"/>
            <a:ext cx="2743200" cy="914400"/>
          </a:xfrm>
        </p:spPr>
        <p:txBody>
          <a:bodyPr lIns="45715" tIns="0" rIns="45715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6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8"/>
            <a:ext cx="2133600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March 3, 2015</a:t>
            </a:r>
            <a:endParaRPr lang="en-US" dirty="0"/>
          </a:p>
        </p:txBody>
      </p:sp>
      <p:sp>
        <p:nvSpPr>
          <p:cNvPr id="7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1"/>
            <a:ext cx="2895600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Ian.Bird@cern.ch</a:t>
            </a:r>
            <a:endParaRPr lang="en-US" dirty="0"/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7" y="6356351"/>
            <a:ext cx="501424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8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CH" smtClean="0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15" rIns="45715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6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8"/>
            <a:ext cx="2133600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March 3, 2015</a:t>
            </a:r>
            <a:endParaRPr lang="en-US" dirty="0"/>
          </a:p>
        </p:txBody>
      </p:sp>
      <p:sp>
        <p:nvSpPr>
          <p:cNvPr id="7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1"/>
            <a:ext cx="2895600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Ian.Bird@cern.ch</a:t>
            </a:r>
            <a:endParaRPr lang="en-US" dirty="0"/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7" y="6356351"/>
            <a:ext cx="501424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8"/>
            <a:ext cx="2133600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March 3, 2015</a:t>
            </a:r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1"/>
            <a:ext cx="2895600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Ian.Bird@cern.ch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7" y="6356351"/>
            <a:ext cx="501424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1" y="274639"/>
            <a:ext cx="2057400" cy="5851525"/>
          </a:xfrm>
        </p:spPr>
        <p:txBody>
          <a:bodyPr vert="eaVert"/>
          <a:lstStyle/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8"/>
            <a:ext cx="2133600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March 3, 2015</a:t>
            </a:r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1"/>
            <a:ext cx="2895600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Ian.Bird@cern.ch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7" y="6356351"/>
            <a:ext cx="501424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wo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914400"/>
            <a:ext cx="8382000" cy="5211763"/>
          </a:xfrm>
        </p:spPr>
        <p:txBody>
          <a:bodyPr/>
          <a:lstStyle>
            <a:lvl1pPr>
              <a:defRPr lang="en-US" sz="3200" kern="1200" dirty="0" smtClean="0">
                <a:solidFill>
                  <a:srgbClr val="0000FF"/>
                </a:solidFill>
                <a:latin typeface="+mn-lt"/>
                <a:ea typeface="+mn-ea"/>
                <a:cs typeface="+mn-cs"/>
              </a:defRPr>
            </a:lvl1pPr>
            <a:lvl2pPr>
              <a:defRPr lang="en-US" sz="2800" kern="1200" dirty="0" smtClean="0">
                <a:solidFill>
                  <a:schemeClr val="accent6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>
              <a:defRPr sz="20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52800" y="6356350"/>
            <a:ext cx="2895600" cy="365125"/>
          </a:xfrm>
        </p:spPr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Ian.Bird@cern.ch</a:t>
            </a:r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81800" y="6356350"/>
            <a:ext cx="2133600" cy="365125"/>
          </a:xfrm>
        </p:spPr>
        <p:txBody>
          <a:bodyPr/>
          <a:lstStyle/>
          <a:p>
            <a:fld id="{8FA168C2-9F18-4032-8801-50E4CEA0EAF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8" name="Rectangle 7"/>
          <p:cNvSpPr/>
          <p:nvPr userDrawn="1"/>
        </p:nvSpPr>
        <p:spPr>
          <a:xfrm rot="16200000">
            <a:off x="-3124200" y="3124201"/>
            <a:ext cx="6858000" cy="6096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/>
            </a:endParaRPr>
          </a:p>
        </p:txBody>
      </p:sp>
      <p:pic>
        <p:nvPicPr>
          <p:cNvPr id="9" name="Picture 8" descr="WLCG-TextOnly_black.jpg"/>
          <p:cNvPicPr>
            <a:picLocks noChangeAspect="1"/>
          </p:cNvPicPr>
          <p:nvPr userDrawn="1"/>
        </p:nvPicPr>
        <p:blipFill>
          <a:blip r:embed="rId2" cstate="screen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16200000">
            <a:off x="-588020" y="5250180"/>
            <a:ext cx="1752600" cy="548640"/>
          </a:xfrm>
          <a:prstGeom prst="rect">
            <a:avLst/>
          </a:prstGeom>
        </p:spPr>
      </p:pic>
      <p:pic>
        <p:nvPicPr>
          <p:cNvPr id="10" name="Picture 9" descr="WLCG-logo.jpg"/>
          <p:cNvPicPr>
            <a:picLocks noChangeAspect="1"/>
          </p:cNvPicPr>
          <p:nvPr userDrawn="1"/>
        </p:nvPicPr>
        <p:blipFill>
          <a:blip r:embed="rId3" cstate="screen"/>
          <a:stretch>
            <a:fillRect/>
          </a:stretch>
        </p:blipFill>
        <p:spPr>
          <a:xfrm>
            <a:off x="76200" y="6324600"/>
            <a:ext cx="457200" cy="457200"/>
          </a:xfrm>
          <a:prstGeom prst="rect">
            <a:avLst/>
          </a:prstGeom>
        </p:spPr>
      </p:pic>
      <p:pic>
        <p:nvPicPr>
          <p:cNvPr id="13" name="Picture 12" descr="01 nyte - globe encounters.tif"/>
          <p:cNvPicPr>
            <a:picLocks noChangeAspect="1"/>
          </p:cNvPicPr>
          <p:nvPr userDrawn="1"/>
        </p:nvPicPr>
        <p:blipFill>
          <a:blip r:embed="rId4" cstate="screen">
            <a:lum contrast="-10000"/>
          </a:blip>
          <a:srcRect/>
          <a:stretch>
            <a:fillRect/>
          </a:stretch>
        </p:blipFill>
        <p:spPr>
          <a:xfrm>
            <a:off x="7951" y="2057400"/>
            <a:ext cx="601649" cy="914400"/>
          </a:xfrm>
          <a:prstGeom prst="rect">
            <a:avLst/>
          </a:prstGeom>
        </p:spPr>
      </p:pic>
      <p:pic>
        <p:nvPicPr>
          <p:cNvPr id="14" name="Picture 13" descr="stacks_banner.jpg"/>
          <p:cNvPicPr>
            <a:picLocks noChangeAspect="1"/>
          </p:cNvPicPr>
          <p:nvPr userDrawn="1"/>
        </p:nvPicPr>
        <p:blipFill>
          <a:blip r:embed="rId5" cstate="screen"/>
          <a:srcRect/>
          <a:stretch>
            <a:fillRect/>
          </a:stretch>
        </p:blipFill>
        <p:spPr>
          <a:xfrm>
            <a:off x="0" y="0"/>
            <a:ext cx="609600" cy="762000"/>
          </a:xfrm>
          <a:prstGeom prst="rect">
            <a:avLst/>
          </a:prstGeom>
        </p:spPr>
      </p:pic>
      <p:pic>
        <p:nvPicPr>
          <p:cNvPr id="15" name="Picture 14" descr="0804041_30.tif"/>
          <p:cNvPicPr>
            <a:picLocks noChangeAspect="1"/>
          </p:cNvPicPr>
          <p:nvPr userDrawn="1"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1371600"/>
            <a:ext cx="609600" cy="685800"/>
          </a:xfrm>
          <a:prstGeom prst="rect">
            <a:avLst/>
          </a:prstGeom>
        </p:spPr>
      </p:pic>
      <p:pic>
        <p:nvPicPr>
          <p:cNvPr id="16" name="Picture 15" descr="blueinstall.jpg"/>
          <p:cNvPicPr>
            <a:picLocks noChangeAspect="1"/>
          </p:cNvPicPr>
          <p:nvPr userDrawn="1"/>
        </p:nvPicPr>
        <p:blipFill>
          <a:blip r:embed="rId7" cstate="screen"/>
          <a:srcRect/>
          <a:stretch>
            <a:fillRect/>
          </a:stretch>
        </p:blipFill>
        <p:spPr>
          <a:xfrm>
            <a:off x="0" y="762000"/>
            <a:ext cx="609600" cy="609600"/>
          </a:xfrm>
          <a:prstGeom prst="rect">
            <a:avLst/>
          </a:prstGeom>
        </p:spPr>
      </p:pic>
      <p:sp>
        <p:nvSpPr>
          <p:cNvPr id="18" name="Rectangle 17"/>
          <p:cNvSpPr/>
          <p:nvPr userDrawn="1"/>
        </p:nvSpPr>
        <p:spPr>
          <a:xfrm>
            <a:off x="609600" y="0"/>
            <a:ext cx="8534400" cy="7620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  <a:scene3d>
            <a:camera prst="orthographic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9" name="Title 1"/>
          <p:cNvSpPr>
            <a:spLocks noGrp="1"/>
          </p:cNvSpPr>
          <p:nvPr>
            <p:ph type="title"/>
          </p:nvPr>
        </p:nvSpPr>
        <p:spPr>
          <a:xfrm>
            <a:off x="762000" y="0"/>
            <a:ext cx="7924800" cy="762000"/>
          </a:xfrm>
        </p:spPr>
        <p:txBody>
          <a:bodyPr/>
          <a:lstStyle>
            <a:lvl1pPr>
              <a:defRPr b="1">
                <a:solidFill>
                  <a:schemeClr val="bg1"/>
                </a:solidFill>
                <a:latin typeface="Candara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054857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8050279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wo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1" y="914400"/>
            <a:ext cx="8382000" cy="5211763"/>
          </a:xfrm>
        </p:spPr>
        <p:txBody>
          <a:bodyPr/>
          <a:lstStyle>
            <a:lvl1pPr>
              <a:defRPr lang="en-US" sz="3200" kern="1200" dirty="0" smtClean="0">
                <a:solidFill>
                  <a:srgbClr val="003399"/>
                </a:solidFill>
                <a:latin typeface="+mn-lt"/>
                <a:ea typeface="+mn-ea"/>
                <a:cs typeface="+mn-cs"/>
              </a:defRPr>
            </a:lvl1pPr>
            <a:lvl2pPr>
              <a:defRPr lang="en-US" sz="2800" kern="1200" dirty="0" smtClean="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>
              <a:defRPr sz="20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52800" y="6356351"/>
            <a:ext cx="2895600" cy="365125"/>
          </a:xfrm>
          <a:prstGeom prst="rect">
            <a:avLst/>
          </a:prstGeom>
        </p:spPr>
        <p:txBody>
          <a:bodyPr lIns="91430" tIns="45715" rIns="91430" bIns="45715"/>
          <a:lstStyle/>
          <a:p>
            <a:pPr defTabSz="457153"/>
            <a:r>
              <a:rPr lang="en-US" smtClean="0">
                <a:solidFill>
                  <a:srgbClr val="0C377B"/>
                </a:solidFill>
                <a:latin typeface="Arial"/>
              </a:rPr>
              <a:t>Ian.Bird@cern.ch</a:t>
            </a:r>
            <a:endParaRPr lang="en-US" dirty="0">
              <a:solidFill>
                <a:srgbClr val="0C377B"/>
              </a:solidFill>
              <a:latin typeface="Arial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81800" y="6356351"/>
            <a:ext cx="2133600" cy="365125"/>
          </a:xfrm>
          <a:prstGeom prst="rect">
            <a:avLst/>
          </a:prstGeom>
        </p:spPr>
        <p:txBody>
          <a:bodyPr lIns="91430" tIns="45715" rIns="91430" bIns="45715"/>
          <a:lstStyle/>
          <a:p>
            <a:pPr defTabSz="457153"/>
            <a:fld id="{8FA168C2-9F18-4032-8801-50E4CEA0EAFB}" type="slidenum">
              <a:rPr lang="en-US" smtClean="0">
                <a:solidFill>
                  <a:srgbClr val="0C377B"/>
                </a:solidFill>
                <a:latin typeface="Arial"/>
              </a:rPr>
              <a:pPr defTabSz="457153"/>
              <a:t>‹#›</a:t>
            </a:fld>
            <a:endParaRPr lang="en-US" dirty="0">
              <a:solidFill>
                <a:srgbClr val="0C377B"/>
              </a:solidFill>
              <a:latin typeface="Arial"/>
            </a:endParaRPr>
          </a:p>
        </p:txBody>
      </p:sp>
      <p:sp>
        <p:nvSpPr>
          <p:cNvPr id="8" name="Rectangle 7"/>
          <p:cNvSpPr/>
          <p:nvPr userDrawn="1"/>
        </p:nvSpPr>
        <p:spPr>
          <a:xfrm rot="16200000">
            <a:off x="-3124200" y="3124201"/>
            <a:ext cx="6858000" cy="6096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0" tIns="45715" rIns="91430" bIns="45715" rtlCol="0" anchor="ctr"/>
          <a:lstStyle/>
          <a:p>
            <a:pPr algn="ctr" defTabSz="457153"/>
            <a:endParaRPr lang="en-US">
              <a:solidFill>
                <a:srgbClr val="FFFFFF"/>
              </a:solidFill>
              <a:latin typeface="Arial"/>
            </a:endParaRPr>
          </a:p>
        </p:txBody>
      </p:sp>
      <p:pic>
        <p:nvPicPr>
          <p:cNvPr id="9" name="Picture 8" descr="WLCG-TextOnly_black.jpg"/>
          <p:cNvPicPr>
            <a:picLocks noChangeAspect="1"/>
          </p:cNvPicPr>
          <p:nvPr userDrawn="1"/>
        </p:nvPicPr>
        <p:blipFill>
          <a:blip r:embed="rId2" cstate="screen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16200000">
            <a:off x="-588020" y="5250180"/>
            <a:ext cx="1752600" cy="548640"/>
          </a:xfrm>
          <a:prstGeom prst="rect">
            <a:avLst/>
          </a:prstGeom>
        </p:spPr>
      </p:pic>
      <p:pic>
        <p:nvPicPr>
          <p:cNvPr id="10" name="Picture 9" descr="WLCG-logo.jpg"/>
          <p:cNvPicPr>
            <a:picLocks noChangeAspect="1"/>
          </p:cNvPicPr>
          <p:nvPr userDrawn="1"/>
        </p:nvPicPr>
        <p:blipFill>
          <a:blip r:embed="rId3" cstate="screen"/>
          <a:stretch>
            <a:fillRect/>
          </a:stretch>
        </p:blipFill>
        <p:spPr>
          <a:xfrm>
            <a:off x="76200" y="6324600"/>
            <a:ext cx="457200" cy="457200"/>
          </a:xfrm>
          <a:prstGeom prst="rect">
            <a:avLst/>
          </a:prstGeom>
        </p:spPr>
      </p:pic>
      <p:pic>
        <p:nvPicPr>
          <p:cNvPr id="13" name="Picture 12" descr="01 nyte - globe encounters.tif"/>
          <p:cNvPicPr>
            <a:picLocks noChangeAspect="1"/>
          </p:cNvPicPr>
          <p:nvPr userDrawn="1"/>
        </p:nvPicPr>
        <p:blipFill>
          <a:blip r:embed="rId4" cstate="screen">
            <a:lum contrast="-10000"/>
          </a:blip>
          <a:srcRect/>
          <a:stretch>
            <a:fillRect/>
          </a:stretch>
        </p:blipFill>
        <p:spPr>
          <a:xfrm>
            <a:off x="7951" y="2057400"/>
            <a:ext cx="601649" cy="914400"/>
          </a:xfrm>
          <a:prstGeom prst="rect">
            <a:avLst/>
          </a:prstGeom>
        </p:spPr>
      </p:pic>
      <p:pic>
        <p:nvPicPr>
          <p:cNvPr id="14" name="Picture 13" descr="stacks_banner.jpg"/>
          <p:cNvPicPr>
            <a:picLocks noChangeAspect="1"/>
          </p:cNvPicPr>
          <p:nvPr userDrawn="1"/>
        </p:nvPicPr>
        <p:blipFill>
          <a:blip r:embed="rId5" cstate="screen"/>
          <a:srcRect/>
          <a:stretch>
            <a:fillRect/>
          </a:stretch>
        </p:blipFill>
        <p:spPr>
          <a:xfrm>
            <a:off x="0" y="0"/>
            <a:ext cx="609600" cy="762000"/>
          </a:xfrm>
          <a:prstGeom prst="rect">
            <a:avLst/>
          </a:prstGeom>
        </p:spPr>
      </p:pic>
      <p:pic>
        <p:nvPicPr>
          <p:cNvPr id="15" name="Picture 14" descr="0804041_30.tif"/>
          <p:cNvPicPr>
            <a:picLocks noChangeAspect="1"/>
          </p:cNvPicPr>
          <p:nvPr userDrawn="1"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1371600"/>
            <a:ext cx="609600" cy="685800"/>
          </a:xfrm>
          <a:prstGeom prst="rect">
            <a:avLst/>
          </a:prstGeom>
        </p:spPr>
      </p:pic>
      <p:pic>
        <p:nvPicPr>
          <p:cNvPr id="16" name="Picture 15" descr="blueinstall.jpg"/>
          <p:cNvPicPr>
            <a:picLocks noChangeAspect="1"/>
          </p:cNvPicPr>
          <p:nvPr userDrawn="1"/>
        </p:nvPicPr>
        <p:blipFill>
          <a:blip r:embed="rId7" cstate="screen"/>
          <a:srcRect/>
          <a:stretch>
            <a:fillRect/>
          </a:stretch>
        </p:blipFill>
        <p:spPr>
          <a:xfrm>
            <a:off x="0" y="762001"/>
            <a:ext cx="609600" cy="609600"/>
          </a:xfrm>
          <a:prstGeom prst="rect">
            <a:avLst/>
          </a:prstGeom>
        </p:spPr>
      </p:pic>
      <p:sp>
        <p:nvSpPr>
          <p:cNvPr id="18" name="Rectangle 17"/>
          <p:cNvSpPr/>
          <p:nvPr userDrawn="1"/>
        </p:nvSpPr>
        <p:spPr>
          <a:xfrm>
            <a:off x="609601" y="0"/>
            <a:ext cx="8534400" cy="7620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  <a:scene3d>
            <a:camera prst="orthographic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0" tIns="45715" rIns="91430" bIns="45715" rtlCol="0" anchor="ctr"/>
          <a:lstStyle/>
          <a:p>
            <a:pPr algn="ctr" defTabSz="457153"/>
            <a:endParaRPr lang="en-US">
              <a:solidFill>
                <a:srgbClr val="FFFFFF"/>
              </a:solidFill>
              <a:latin typeface="Arial"/>
            </a:endParaRPr>
          </a:p>
        </p:txBody>
      </p:sp>
      <p:sp>
        <p:nvSpPr>
          <p:cNvPr id="19" name="Title 1"/>
          <p:cNvSpPr>
            <a:spLocks noGrp="1"/>
          </p:cNvSpPr>
          <p:nvPr>
            <p:ph type="title"/>
          </p:nvPr>
        </p:nvSpPr>
        <p:spPr>
          <a:xfrm>
            <a:off x="762000" y="0"/>
            <a:ext cx="7924800" cy="762000"/>
          </a:xfrm>
        </p:spPr>
        <p:txBody>
          <a:bodyPr/>
          <a:lstStyle>
            <a:lvl1pPr>
              <a:defRPr b="1">
                <a:solidFill>
                  <a:schemeClr val="bg1"/>
                </a:solidFill>
                <a:latin typeface="Candara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413800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99208" y="2169000"/>
            <a:ext cx="2556000" cy="25303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478370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96269" y="2703285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887852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96268" y="2703285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908749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68104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80"/>
            <a:ext cx="2133600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C377B">
                    <a:tint val="75000"/>
                  </a:srgbClr>
                </a:solidFill>
                <a:latin typeface="Arial"/>
              </a:rPr>
              <a:t>March 3, 2015</a:t>
            </a:r>
            <a:endParaRPr lang="en-US" dirty="0">
              <a:solidFill>
                <a:srgbClr val="0C377B">
                  <a:tint val="75000"/>
                </a:srgbClr>
              </a:solidFill>
              <a:latin typeface="Arial"/>
            </a:endParaRPr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3"/>
            <a:ext cx="2895600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C377B">
                    <a:tint val="75000"/>
                  </a:srgbClr>
                </a:solidFill>
                <a:latin typeface="Arial"/>
              </a:rPr>
              <a:t>Ian.Bird@cern.ch</a:t>
            </a:r>
            <a:endParaRPr lang="en-US" dirty="0">
              <a:solidFill>
                <a:srgbClr val="0C377B">
                  <a:tint val="75000"/>
                </a:srgbClr>
              </a:solidFill>
              <a:latin typeface="Arial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8" y="6356353"/>
            <a:ext cx="501424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C377B">
                    <a:tint val="75000"/>
                  </a:srgbClr>
                </a:solidFill>
                <a:latin typeface="Arial"/>
              </a:rPr>
              <a:pPr/>
              <a:t>‹#›</a:t>
            </a:fld>
            <a:endParaRPr lang="en-US" dirty="0">
              <a:solidFill>
                <a:srgbClr val="0C377B">
                  <a:tint val="75000"/>
                </a:srgb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6930826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31801" y="2515821"/>
            <a:ext cx="8265984" cy="1826363"/>
          </a:xfrm>
        </p:spPr>
        <p:txBody>
          <a:bodyPr tIns="0" bIns="0" anchor="t"/>
          <a:lstStyle>
            <a:lvl1pPr algn="l">
              <a:buNone/>
              <a:defRPr kumimoji="0" lang="en-US" sz="4600" b="1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31801" y="1329869"/>
            <a:ext cx="6629400" cy="1066688"/>
          </a:xfrm>
        </p:spPr>
        <p:txBody>
          <a:bodyPr lIns="45715" tIns="0" rIns="45715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80"/>
            <a:ext cx="2133600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C377B">
                    <a:tint val="75000"/>
                  </a:srgbClr>
                </a:solidFill>
                <a:latin typeface="Arial"/>
              </a:rPr>
              <a:t>March 3, 2015</a:t>
            </a:r>
            <a:endParaRPr lang="en-US" dirty="0">
              <a:solidFill>
                <a:srgbClr val="0C377B">
                  <a:tint val="75000"/>
                </a:srgbClr>
              </a:solidFill>
              <a:latin typeface="Arial"/>
            </a:endParaRPr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3"/>
            <a:ext cx="2895600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C377B">
                    <a:tint val="75000"/>
                  </a:srgbClr>
                </a:solidFill>
                <a:latin typeface="Arial"/>
              </a:rPr>
              <a:t>Ian.Bird@cern.ch</a:t>
            </a:r>
            <a:endParaRPr lang="en-US" dirty="0">
              <a:solidFill>
                <a:srgbClr val="0C377B">
                  <a:tint val="75000"/>
                </a:srgbClr>
              </a:solidFill>
              <a:latin typeface="Arial"/>
            </a:endParaRPr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8" y="6356353"/>
            <a:ext cx="501424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C377B">
                    <a:tint val="75000"/>
                  </a:srgbClr>
                </a:solidFill>
                <a:latin typeface="Arial"/>
              </a:rPr>
              <a:pPr/>
              <a:t>‹#›</a:t>
            </a:fld>
            <a:endParaRPr lang="en-US" dirty="0">
              <a:solidFill>
                <a:srgbClr val="0C377B">
                  <a:tint val="75000"/>
                </a:srgb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2753206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3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3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6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80"/>
            <a:ext cx="2133600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C377B">
                    <a:tint val="75000"/>
                  </a:srgbClr>
                </a:solidFill>
                <a:latin typeface="Arial"/>
              </a:rPr>
              <a:t>March 3, 2015</a:t>
            </a:r>
            <a:endParaRPr lang="en-US" dirty="0">
              <a:solidFill>
                <a:srgbClr val="0C377B">
                  <a:tint val="75000"/>
                </a:srgbClr>
              </a:solidFill>
              <a:latin typeface="Arial"/>
            </a:endParaRPr>
          </a:p>
        </p:txBody>
      </p:sp>
      <p:sp>
        <p:nvSpPr>
          <p:cNvPr id="7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3"/>
            <a:ext cx="2895600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C377B">
                    <a:tint val="75000"/>
                  </a:srgbClr>
                </a:solidFill>
                <a:latin typeface="Arial"/>
              </a:rPr>
              <a:t>Ian.Bird@cern.ch</a:t>
            </a:r>
            <a:endParaRPr lang="en-US" dirty="0">
              <a:solidFill>
                <a:srgbClr val="0C377B">
                  <a:tint val="75000"/>
                </a:srgbClr>
              </a:solidFill>
              <a:latin typeface="Arial"/>
            </a:endParaRPr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8" y="6356353"/>
            <a:ext cx="501424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C377B">
                    <a:tint val="75000"/>
                  </a:srgbClr>
                </a:solidFill>
                <a:latin typeface="Arial"/>
              </a:rPr>
              <a:pPr/>
              <a:t>‹#›</a:t>
            </a:fld>
            <a:endParaRPr lang="en-US" dirty="0">
              <a:solidFill>
                <a:srgbClr val="0C377B">
                  <a:tint val="75000"/>
                </a:srgb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9093955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3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6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80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6" y="1269780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80"/>
            <a:ext cx="2133600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C377B">
                    <a:tint val="75000"/>
                  </a:srgbClr>
                </a:solidFill>
                <a:latin typeface="Arial"/>
              </a:rPr>
              <a:t>March 3, 2015</a:t>
            </a:r>
            <a:endParaRPr lang="en-US" dirty="0">
              <a:solidFill>
                <a:srgbClr val="0C377B">
                  <a:tint val="75000"/>
                </a:srgbClr>
              </a:solidFill>
              <a:latin typeface="Arial"/>
            </a:endParaRPr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3"/>
            <a:ext cx="2895600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C377B">
                    <a:tint val="75000"/>
                  </a:srgbClr>
                </a:solidFill>
                <a:latin typeface="Arial"/>
              </a:rPr>
              <a:t>Ian.Bird@cern.ch</a:t>
            </a:r>
            <a:endParaRPr lang="en-US" dirty="0">
              <a:solidFill>
                <a:srgbClr val="0C377B">
                  <a:tint val="75000"/>
                </a:srgbClr>
              </a:solidFill>
              <a:latin typeface="Arial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8" y="6356353"/>
            <a:ext cx="501424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C377B">
                    <a:tint val="75000"/>
                  </a:srgbClr>
                </a:solidFill>
                <a:latin typeface="Arial"/>
              </a:rPr>
              <a:pPr/>
              <a:t>‹#›</a:t>
            </a:fld>
            <a:endParaRPr lang="en-US" dirty="0">
              <a:solidFill>
                <a:srgbClr val="0C377B">
                  <a:tint val="75000"/>
                </a:srgb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050329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80"/>
            <a:ext cx="2133600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C377B">
                    <a:tint val="75000"/>
                  </a:srgbClr>
                </a:solidFill>
                <a:latin typeface="Arial"/>
              </a:rPr>
              <a:t>March 3, 2015</a:t>
            </a:r>
            <a:endParaRPr lang="en-US" dirty="0">
              <a:solidFill>
                <a:srgbClr val="0C377B">
                  <a:tint val="75000"/>
                </a:srgbClr>
              </a:solidFill>
              <a:latin typeface="Arial"/>
            </a:endParaRP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3"/>
            <a:ext cx="2895600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C377B">
                    <a:tint val="75000"/>
                  </a:srgbClr>
                </a:solidFill>
                <a:latin typeface="Arial"/>
              </a:rPr>
              <a:t>Ian.Bird@cern.ch</a:t>
            </a:r>
            <a:endParaRPr lang="en-US" dirty="0">
              <a:solidFill>
                <a:srgbClr val="0C377B">
                  <a:tint val="75000"/>
                </a:srgbClr>
              </a:solidFill>
              <a:latin typeface="Arial"/>
            </a:endParaRP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8" y="6356353"/>
            <a:ext cx="501424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C377B">
                    <a:tint val="75000"/>
                  </a:srgbClr>
                </a:solidFill>
                <a:latin typeface="Arial"/>
              </a:rPr>
              <a:pPr/>
              <a:t>‹#›</a:t>
            </a:fld>
            <a:endParaRPr lang="en-US" dirty="0">
              <a:solidFill>
                <a:srgbClr val="0C377B">
                  <a:tint val="75000"/>
                </a:srgb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6128366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80"/>
            <a:ext cx="2133600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C377B">
                    <a:tint val="75000"/>
                  </a:srgbClr>
                </a:solidFill>
                <a:latin typeface="Arial"/>
              </a:rPr>
              <a:t>March 3, 2015</a:t>
            </a:r>
            <a:endParaRPr lang="en-US" dirty="0">
              <a:solidFill>
                <a:srgbClr val="0C377B">
                  <a:tint val="75000"/>
                </a:srgbClr>
              </a:solidFill>
              <a:latin typeface="Arial"/>
            </a:endParaRPr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3"/>
            <a:ext cx="2895600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C377B">
                    <a:tint val="75000"/>
                  </a:srgbClr>
                </a:solidFill>
                <a:latin typeface="Arial"/>
              </a:rPr>
              <a:t>Ian.Bird@cern.ch</a:t>
            </a:r>
            <a:endParaRPr lang="en-US" dirty="0">
              <a:solidFill>
                <a:srgbClr val="0C377B">
                  <a:tint val="75000"/>
                </a:srgbClr>
              </a:solidFill>
              <a:latin typeface="Arial"/>
            </a:endParaRPr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8" y="6356353"/>
            <a:ext cx="501424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C377B">
                    <a:tint val="75000"/>
                  </a:srgbClr>
                </a:solidFill>
                <a:latin typeface="Arial"/>
              </a:rPr>
              <a:pPr/>
              <a:t>‹#›</a:t>
            </a:fld>
            <a:endParaRPr lang="en-US" dirty="0">
              <a:solidFill>
                <a:srgbClr val="0C377B">
                  <a:tint val="75000"/>
                </a:srgb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2507610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5"/>
            <a:ext cx="2743200" cy="914400"/>
          </a:xfrm>
        </p:spPr>
        <p:txBody>
          <a:bodyPr lIns="45715" tIns="0" rIns="45715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6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80"/>
            <a:ext cx="2133600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C377B">
                    <a:tint val="75000"/>
                  </a:srgbClr>
                </a:solidFill>
                <a:latin typeface="Arial"/>
              </a:rPr>
              <a:t>March 3, 2015</a:t>
            </a:r>
            <a:endParaRPr lang="en-US" dirty="0">
              <a:solidFill>
                <a:srgbClr val="0C377B">
                  <a:tint val="75000"/>
                </a:srgbClr>
              </a:solidFill>
              <a:latin typeface="Arial"/>
            </a:endParaRPr>
          </a:p>
        </p:txBody>
      </p:sp>
      <p:sp>
        <p:nvSpPr>
          <p:cNvPr id="7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3"/>
            <a:ext cx="2895600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C377B">
                    <a:tint val="75000"/>
                  </a:srgbClr>
                </a:solidFill>
                <a:latin typeface="Arial"/>
              </a:rPr>
              <a:t>Ian.Bird@cern.ch</a:t>
            </a:r>
            <a:endParaRPr lang="en-US" dirty="0">
              <a:solidFill>
                <a:srgbClr val="0C377B">
                  <a:tint val="75000"/>
                </a:srgbClr>
              </a:solidFill>
              <a:latin typeface="Arial"/>
            </a:endParaRPr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8" y="6356353"/>
            <a:ext cx="501424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C377B">
                    <a:tint val="75000"/>
                  </a:srgbClr>
                </a:solidFill>
                <a:latin typeface="Arial"/>
              </a:rPr>
              <a:pPr/>
              <a:t>‹#›</a:t>
            </a:fld>
            <a:endParaRPr lang="en-US" dirty="0">
              <a:solidFill>
                <a:srgbClr val="0C377B">
                  <a:tint val="75000"/>
                </a:srgb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7275498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8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CH" smtClean="0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15" rIns="45715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6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80"/>
            <a:ext cx="2133600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C377B">
                    <a:tint val="75000"/>
                  </a:srgbClr>
                </a:solidFill>
                <a:latin typeface="Arial"/>
              </a:rPr>
              <a:t>March 3, 2015</a:t>
            </a:r>
            <a:endParaRPr lang="en-US" dirty="0">
              <a:solidFill>
                <a:srgbClr val="0C377B">
                  <a:tint val="75000"/>
                </a:srgbClr>
              </a:solidFill>
              <a:latin typeface="Arial"/>
            </a:endParaRPr>
          </a:p>
        </p:txBody>
      </p:sp>
      <p:sp>
        <p:nvSpPr>
          <p:cNvPr id="7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3"/>
            <a:ext cx="2895600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C377B">
                    <a:tint val="75000"/>
                  </a:srgbClr>
                </a:solidFill>
                <a:latin typeface="Arial"/>
              </a:rPr>
              <a:t>Ian.Bird@cern.ch</a:t>
            </a:r>
            <a:endParaRPr lang="en-US" dirty="0">
              <a:solidFill>
                <a:srgbClr val="0C377B">
                  <a:tint val="75000"/>
                </a:srgbClr>
              </a:solidFill>
              <a:latin typeface="Arial"/>
            </a:endParaRPr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8" y="6356353"/>
            <a:ext cx="501424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C377B">
                    <a:tint val="75000"/>
                  </a:srgbClr>
                </a:solidFill>
                <a:latin typeface="Arial"/>
              </a:rPr>
              <a:pPr/>
              <a:t>‹#›</a:t>
            </a:fld>
            <a:endParaRPr lang="en-US" dirty="0">
              <a:solidFill>
                <a:srgbClr val="0C377B">
                  <a:tint val="75000"/>
                </a:srgb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5802263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494160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80"/>
            <a:ext cx="2133600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C377B">
                    <a:tint val="75000"/>
                  </a:srgbClr>
                </a:solidFill>
                <a:latin typeface="Arial"/>
              </a:rPr>
              <a:t>March 3, 2015</a:t>
            </a:r>
            <a:endParaRPr lang="en-US" dirty="0">
              <a:solidFill>
                <a:srgbClr val="0C377B">
                  <a:tint val="75000"/>
                </a:srgbClr>
              </a:solidFill>
              <a:latin typeface="Arial"/>
            </a:endParaRPr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3"/>
            <a:ext cx="2895600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C377B">
                    <a:tint val="75000"/>
                  </a:srgbClr>
                </a:solidFill>
                <a:latin typeface="Arial"/>
              </a:rPr>
              <a:t>Ian.Bird@cern.ch</a:t>
            </a:r>
            <a:endParaRPr lang="en-US" dirty="0">
              <a:solidFill>
                <a:srgbClr val="0C377B">
                  <a:tint val="75000"/>
                </a:srgbClr>
              </a:solidFill>
              <a:latin typeface="Arial"/>
            </a:endParaRPr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8" y="6356353"/>
            <a:ext cx="501424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C377B">
                    <a:tint val="75000"/>
                  </a:srgbClr>
                </a:solidFill>
                <a:latin typeface="Arial"/>
              </a:rPr>
              <a:pPr/>
              <a:t>‹#›</a:t>
            </a:fld>
            <a:endParaRPr lang="en-US" dirty="0">
              <a:solidFill>
                <a:srgbClr val="0C377B">
                  <a:tint val="75000"/>
                </a:srgb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3323964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1" y="274641"/>
            <a:ext cx="2057400" cy="5851525"/>
          </a:xfrm>
        </p:spPr>
        <p:txBody>
          <a:bodyPr vert="eaVert"/>
          <a:lstStyle/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80"/>
            <a:ext cx="2133600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C377B">
                    <a:tint val="75000"/>
                  </a:srgbClr>
                </a:solidFill>
                <a:latin typeface="Arial"/>
              </a:rPr>
              <a:t>March 3, 2015</a:t>
            </a:r>
            <a:endParaRPr lang="en-US" dirty="0">
              <a:solidFill>
                <a:srgbClr val="0C377B">
                  <a:tint val="75000"/>
                </a:srgbClr>
              </a:solidFill>
              <a:latin typeface="Arial"/>
            </a:endParaRPr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3"/>
            <a:ext cx="2895600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C377B">
                    <a:tint val="75000"/>
                  </a:srgbClr>
                </a:solidFill>
                <a:latin typeface="Arial"/>
              </a:rPr>
              <a:t>Ian.Bird@cern.ch</a:t>
            </a:r>
            <a:endParaRPr lang="en-US" dirty="0">
              <a:solidFill>
                <a:srgbClr val="0C377B">
                  <a:tint val="75000"/>
                </a:srgbClr>
              </a:solidFill>
              <a:latin typeface="Arial"/>
            </a:endParaRPr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8" y="6356353"/>
            <a:ext cx="501424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C377B">
                    <a:tint val="75000"/>
                  </a:srgbClr>
                </a:solidFill>
                <a:latin typeface="Arial"/>
              </a:rPr>
              <a:pPr/>
              <a:t>‹#›</a:t>
            </a:fld>
            <a:endParaRPr lang="en-US" dirty="0">
              <a:solidFill>
                <a:srgbClr val="0C377B">
                  <a:tint val="75000"/>
                </a:srgb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177406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wo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914402"/>
            <a:ext cx="8382000" cy="5211763"/>
          </a:xfrm>
        </p:spPr>
        <p:txBody>
          <a:bodyPr/>
          <a:lstStyle>
            <a:lvl1pPr>
              <a:defRPr lang="en-US" sz="3200" kern="1200" dirty="0" smtClean="0">
                <a:solidFill>
                  <a:srgbClr val="0000FF"/>
                </a:solidFill>
                <a:latin typeface="+mn-lt"/>
                <a:ea typeface="+mn-ea"/>
                <a:cs typeface="+mn-cs"/>
              </a:defRPr>
            </a:lvl1pPr>
            <a:lvl2pPr>
              <a:defRPr lang="en-US" sz="2800" kern="1200" dirty="0" smtClean="0">
                <a:solidFill>
                  <a:schemeClr val="accent6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>
              <a:defRPr sz="20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52800" y="6356352"/>
            <a:ext cx="2895600" cy="365125"/>
          </a:xfrm>
        </p:spPr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Ian.Bird@cern.ch</a:t>
            </a:r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81800" y="6356352"/>
            <a:ext cx="2133600" cy="365125"/>
          </a:xfrm>
        </p:spPr>
        <p:txBody>
          <a:bodyPr/>
          <a:lstStyle/>
          <a:p>
            <a:fld id="{8FA168C2-9F18-4032-8801-50E4CEA0EAF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8" name="Rectangle 7"/>
          <p:cNvSpPr/>
          <p:nvPr userDrawn="1"/>
        </p:nvSpPr>
        <p:spPr>
          <a:xfrm rot="16200000">
            <a:off x="-3124200" y="3124201"/>
            <a:ext cx="6858000" cy="6096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/>
            </a:endParaRPr>
          </a:p>
        </p:txBody>
      </p:sp>
      <p:pic>
        <p:nvPicPr>
          <p:cNvPr id="9" name="Picture 8" descr="WLCG-TextOnly_black.jpg"/>
          <p:cNvPicPr>
            <a:picLocks noChangeAspect="1"/>
          </p:cNvPicPr>
          <p:nvPr userDrawn="1"/>
        </p:nvPicPr>
        <p:blipFill>
          <a:blip r:embed="rId2" cstate="screen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16200000">
            <a:off x="-588020" y="5250180"/>
            <a:ext cx="1752600" cy="548640"/>
          </a:xfrm>
          <a:prstGeom prst="rect">
            <a:avLst/>
          </a:prstGeom>
        </p:spPr>
      </p:pic>
      <p:pic>
        <p:nvPicPr>
          <p:cNvPr id="10" name="Picture 9" descr="WLCG-logo.jpg"/>
          <p:cNvPicPr>
            <a:picLocks noChangeAspect="1"/>
          </p:cNvPicPr>
          <p:nvPr userDrawn="1"/>
        </p:nvPicPr>
        <p:blipFill>
          <a:blip r:embed="rId3" cstate="screen"/>
          <a:stretch>
            <a:fillRect/>
          </a:stretch>
        </p:blipFill>
        <p:spPr>
          <a:xfrm>
            <a:off x="76200" y="6324600"/>
            <a:ext cx="457200" cy="457200"/>
          </a:xfrm>
          <a:prstGeom prst="rect">
            <a:avLst/>
          </a:prstGeom>
        </p:spPr>
      </p:pic>
      <p:pic>
        <p:nvPicPr>
          <p:cNvPr id="13" name="Picture 12" descr="01 nyte - globe encounters.tif"/>
          <p:cNvPicPr>
            <a:picLocks noChangeAspect="1"/>
          </p:cNvPicPr>
          <p:nvPr userDrawn="1"/>
        </p:nvPicPr>
        <p:blipFill>
          <a:blip r:embed="rId4" cstate="screen">
            <a:lum contrast="-10000"/>
          </a:blip>
          <a:srcRect/>
          <a:stretch>
            <a:fillRect/>
          </a:stretch>
        </p:blipFill>
        <p:spPr>
          <a:xfrm>
            <a:off x="7951" y="2057400"/>
            <a:ext cx="601649" cy="914400"/>
          </a:xfrm>
          <a:prstGeom prst="rect">
            <a:avLst/>
          </a:prstGeom>
        </p:spPr>
      </p:pic>
      <p:pic>
        <p:nvPicPr>
          <p:cNvPr id="14" name="Picture 13" descr="stacks_banner.jpg"/>
          <p:cNvPicPr>
            <a:picLocks noChangeAspect="1"/>
          </p:cNvPicPr>
          <p:nvPr userDrawn="1"/>
        </p:nvPicPr>
        <p:blipFill>
          <a:blip r:embed="rId5" cstate="screen"/>
          <a:srcRect/>
          <a:stretch>
            <a:fillRect/>
          </a:stretch>
        </p:blipFill>
        <p:spPr>
          <a:xfrm>
            <a:off x="0" y="0"/>
            <a:ext cx="609600" cy="762000"/>
          </a:xfrm>
          <a:prstGeom prst="rect">
            <a:avLst/>
          </a:prstGeom>
        </p:spPr>
      </p:pic>
      <p:pic>
        <p:nvPicPr>
          <p:cNvPr id="15" name="Picture 14" descr="0804041_30.tif"/>
          <p:cNvPicPr>
            <a:picLocks noChangeAspect="1"/>
          </p:cNvPicPr>
          <p:nvPr userDrawn="1"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1371600"/>
            <a:ext cx="609600" cy="685800"/>
          </a:xfrm>
          <a:prstGeom prst="rect">
            <a:avLst/>
          </a:prstGeom>
        </p:spPr>
      </p:pic>
      <p:pic>
        <p:nvPicPr>
          <p:cNvPr id="16" name="Picture 15" descr="blueinstall.jpg"/>
          <p:cNvPicPr>
            <a:picLocks noChangeAspect="1"/>
          </p:cNvPicPr>
          <p:nvPr userDrawn="1"/>
        </p:nvPicPr>
        <p:blipFill>
          <a:blip r:embed="rId7" cstate="screen"/>
          <a:srcRect/>
          <a:stretch>
            <a:fillRect/>
          </a:stretch>
        </p:blipFill>
        <p:spPr>
          <a:xfrm>
            <a:off x="0" y="762000"/>
            <a:ext cx="609600" cy="609600"/>
          </a:xfrm>
          <a:prstGeom prst="rect">
            <a:avLst/>
          </a:prstGeom>
        </p:spPr>
      </p:pic>
      <p:sp>
        <p:nvSpPr>
          <p:cNvPr id="18" name="Rectangle 17"/>
          <p:cNvSpPr/>
          <p:nvPr userDrawn="1"/>
        </p:nvSpPr>
        <p:spPr>
          <a:xfrm>
            <a:off x="609600" y="0"/>
            <a:ext cx="8534400" cy="7620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  <a:scene3d>
            <a:camera prst="orthographic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9" name="Title 1"/>
          <p:cNvSpPr>
            <a:spLocks noGrp="1"/>
          </p:cNvSpPr>
          <p:nvPr>
            <p:ph type="title"/>
          </p:nvPr>
        </p:nvSpPr>
        <p:spPr>
          <a:xfrm>
            <a:off x="762000" y="0"/>
            <a:ext cx="7924800" cy="762000"/>
          </a:xfrm>
        </p:spPr>
        <p:txBody>
          <a:bodyPr/>
          <a:lstStyle>
            <a:lvl1pPr>
              <a:defRPr b="1">
                <a:solidFill>
                  <a:schemeClr val="bg1"/>
                </a:solidFill>
                <a:latin typeface="Candara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740896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4001538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wo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1" y="914402"/>
            <a:ext cx="8382000" cy="5211763"/>
          </a:xfrm>
        </p:spPr>
        <p:txBody>
          <a:bodyPr/>
          <a:lstStyle>
            <a:lvl1pPr>
              <a:defRPr lang="en-US" sz="3200" kern="1200" dirty="0" smtClean="0">
                <a:solidFill>
                  <a:srgbClr val="003399"/>
                </a:solidFill>
                <a:latin typeface="+mn-lt"/>
                <a:ea typeface="+mn-ea"/>
                <a:cs typeface="+mn-cs"/>
              </a:defRPr>
            </a:lvl1pPr>
            <a:lvl2pPr>
              <a:defRPr lang="en-US" sz="2800" kern="1200" dirty="0" smtClean="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>
              <a:defRPr sz="20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52800" y="6356353"/>
            <a:ext cx="2895600" cy="365125"/>
          </a:xfrm>
          <a:prstGeom prst="rect">
            <a:avLst/>
          </a:prstGeom>
        </p:spPr>
        <p:txBody>
          <a:bodyPr lIns="91430" tIns="45715" rIns="91430" bIns="45715"/>
          <a:lstStyle/>
          <a:p>
            <a:pPr defTabSz="457153"/>
            <a:r>
              <a:rPr lang="en-US" smtClean="0">
                <a:solidFill>
                  <a:srgbClr val="0C377B"/>
                </a:solidFill>
                <a:latin typeface="Arial"/>
              </a:rPr>
              <a:t>Ian.Bird@cern.ch</a:t>
            </a:r>
            <a:endParaRPr lang="en-US" dirty="0">
              <a:solidFill>
                <a:srgbClr val="0C377B"/>
              </a:solidFill>
              <a:latin typeface="Arial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81800" y="6356353"/>
            <a:ext cx="2133600" cy="365125"/>
          </a:xfrm>
          <a:prstGeom prst="rect">
            <a:avLst/>
          </a:prstGeom>
        </p:spPr>
        <p:txBody>
          <a:bodyPr lIns="91430" tIns="45715" rIns="91430" bIns="45715"/>
          <a:lstStyle/>
          <a:p>
            <a:pPr defTabSz="457153"/>
            <a:fld id="{8FA168C2-9F18-4032-8801-50E4CEA0EAFB}" type="slidenum">
              <a:rPr lang="en-US" smtClean="0">
                <a:solidFill>
                  <a:srgbClr val="0C377B"/>
                </a:solidFill>
                <a:latin typeface="Arial"/>
              </a:rPr>
              <a:pPr defTabSz="457153"/>
              <a:t>‹#›</a:t>
            </a:fld>
            <a:endParaRPr lang="en-US" dirty="0">
              <a:solidFill>
                <a:srgbClr val="0C377B"/>
              </a:solidFill>
              <a:latin typeface="Arial"/>
            </a:endParaRPr>
          </a:p>
        </p:txBody>
      </p:sp>
      <p:sp>
        <p:nvSpPr>
          <p:cNvPr id="8" name="Rectangle 7"/>
          <p:cNvSpPr/>
          <p:nvPr userDrawn="1"/>
        </p:nvSpPr>
        <p:spPr>
          <a:xfrm rot="16200000">
            <a:off x="-3124200" y="3124201"/>
            <a:ext cx="6858000" cy="6096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0" tIns="45715" rIns="91430" bIns="45715" rtlCol="0" anchor="ctr"/>
          <a:lstStyle/>
          <a:p>
            <a:pPr algn="ctr" defTabSz="457153"/>
            <a:endParaRPr lang="en-US">
              <a:solidFill>
                <a:srgbClr val="FFFFFF"/>
              </a:solidFill>
              <a:latin typeface="Arial"/>
            </a:endParaRPr>
          </a:p>
        </p:txBody>
      </p:sp>
      <p:pic>
        <p:nvPicPr>
          <p:cNvPr id="9" name="Picture 8" descr="WLCG-TextOnly_black.jpg"/>
          <p:cNvPicPr>
            <a:picLocks noChangeAspect="1"/>
          </p:cNvPicPr>
          <p:nvPr userDrawn="1"/>
        </p:nvPicPr>
        <p:blipFill>
          <a:blip r:embed="rId2" cstate="screen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16200000">
            <a:off x="-588020" y="5250180"/>
            <a:ext cx="1752600" cy="548640"/>
          </a:xfrm>
          <a:prstGeom prst="rect">
            <a:avLst/>
          </a:prstGeom>
        </p:spPr>
      </p:pic>
      <p:pic>
        <p:nvPicPr>
          <p:cNvPr id="10" name="Picture 9" descr="WLCG-logo.jpg"/>
          <p:cNvPicPr>
            <a:picLocks noChangeAspect="1"/>
          </p:cNvPicPr>
          <p:nvPr userDrawn="1"/>
        </p:nvPicPr>
        <p:blipFill>
          <a:blip r:embed="rId3" cstate="screen"/>
          <a:stretch>
            <a:fillRect/>
          </a:stretch>
        </p:blipFill>
        <p:spPr>
          <a:xfrm>
            <a:off x="76200" y="6324600"/>
            <a:ext cx="457200" cy="457200"/>
          </a:xfrm>
          <a:prstGeom prst="rect">
            <a:avLst/>
          </a:prstGeom>
        </p:spPr>
      </p:pic>
      <p:pic>
        <p:nvPicPr>
          <p:cNvPr id="13" name="Picture 12" descr="01 nyte - globe encounters.tif"/>
          <p:cNvPicPr>
            <a:picLocks noChangeAspect="1"/>
          </p:cNvPicPr>
          <p:nvPr userDrawn="1"/>
        </p:nvPicPr>
        <p:blipFill>
          <a:blip r:embed="rId4" cstate="screen">
            <a:lum contrast="-10000"/>
          </a:blip>
          <a:srcRect/>
          <a:stretch>
            <a:fillRect/>
          </a:stretch>
        </p:blipFill>
        <p:spPr>
          <a:xfrm>
            <a:off x="7951" y="2057400"/>
            <a:ext cx="601649" cy="914400"/>
          </a:xfrm>
          <a:prstGeom prst="rect">
            <a:avLst/>
          </a:prstGeom>
        </p:spPr>
      </p:pic>
      <p:pic>
        <p:nvPicPr>
          <p:cNvPr id="14" name="Picture 13" descr="stacks_banner.jpg"/>
          <p:cNvPicPr>
            <a:picLocks noChangeAspect="1"/>
          </p:cNvPicPr>
          <p:nvPr userDrawn="1"/>
        </p:nvPicPr>
        <p:blipFill>
          <a:blip r:embed="rId5" cstate="screen"/>
          <a:srcRect/>
          <a:stretch>
            <a:fillRect/>
          </a:stretch>
        </p:blipFill>
        <p:spPr>
          <a:xfrm>
            <a:off x="0" y="0"/>
            <a:ext cx="609600" cy="762000"/>
          </a:xfrm>
          <a:prstGeom prst="rect">
            <a:avLst/>
          </a:prstGeom>
        </p:spPr>
      </p:pic>
      <p:pic>
        <p:nvPicPr>
          <p:cNvPr id="15" name="Picture 14" descr="0804041_30.tif"/>
          <p:cNvPicPr>
            <a:picLocks noChangeAspect="1"/>
          </p:cNvPicPr>
          <p:nvPr userDrawn="1"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1371600"/>
            <a:ext cx="609600" cy="685800"/>
          </a:xfrm>
          <a:prstGeom prst="rect">
            <a:avLst/>
          </a:prstGeom>
        </p:spPr>
      </p:pic>
      <p:pic>
        <p:nvPicPr>
          <p:cNvPr id="16" name="Picture 15" descr="blueinstall.jpg"/>
          <p:cNvPicPr>
            <a:picLocks noChangeAspect="1"/>
          </p:cNvPicPr>
          <p:nvPr userDrawn="1"/>
        </p:nvPicPr>
        <p:blipFill>
          <a:blip r:embed="rId7" cstate="screen"/>
          <a:srcRect/>
          <a:stretch>
            <a:fillRect/>
          </a:stretch>
        </p:blipFill>
        <p:spPr>
          <a:xfrm>
            <a:off x="0" y="762001"/>
            <a:ext cx="609600" cy="609600"/>
          </a:xfrm>
          <a:prstGeom prst="rect">
            <a:avLst/>
          </a:prstGeom>
        </p:spPr>
      </p:pic>
      <p:sp>
        <p:nvSpPr>
          <p:cNvPr id="18" name="Rectangle 17"/>
          <p:cNvSpPr/>
          <p:nvPr userDrawn="1"/>
        </p:nvSpPr>
        <p:spPr>
          <a:xfrm>
            <a:off x="609601" y="0"/>
            <a:ext cx="8534400" cy="7620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  <a:scene3d>
            <a:camera prst="orthographic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0" tIns="45715" rIns="91430" bIns="45715" rtlCol="0" anchor="ctr"/>
          <a:lstStyle/>
          <a:p>
            <a:pPr algn="ctr" defTabSz="457153"/>
            <a:endParaRPr lang="en-US">
              <a:solidFill>
                <a:srgbClr val="FFFFFF"/>
              </a:solidFill>
              <a:latin typeface="Arial"/>
            </a:endParaRPr>
          </a:p>
        </p:txBody>
      </p:sp>
      <p:sp>
        <p:nvSpPr>
          <p:cNvPr id="19" name="Title 1"/>
          <p:cNvSpPr>
            <a:spLocks noGrp="1"/>
          </p:cNvSpPr>
          <p:nvPr>
            <p:ph type="title"/>
          </p:nvPr>
        </p:nvSpPr>
        <p:spPr>
          <a:xfrm>
            <a:off x="762000" y="0"/>
            <a:ext cx="7924800" cy="762000"/>
          </a:xfrm>
        </p:spPr>
        <p:txBody>
          <a:bodyPr/>
          <a:lstStyle>
            <a:lvl1pPr>
              <a:defRPr b="1">
                <a:solidFill>
                  <a:schemeClr val="bg1"/>
                </a:solidFill>
                <a:latin typeface="Candara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005164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0C377B">
                    <a:tint val="75000"/>
                  </a:srgbClr>
                </a:solidFill>
                <a:latin typeface="Arial"/>
              </a:rPr>
              <a:t>March 3, 2015</a:t>
            </a:r>
            <a:endParaRPr lang="en-US" dirty="0">
              <a:solidFill>
                <a:srgbClr val="0C377B">
                  <a:tint val="75000"/>
                </a:srgbClr>
              </a:solidFill>
              <a:latin typeface="Arial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rgbClr val="0C377B">
                    <a:tint val="75000"/>
                  </a:srgbClr>
                </a:solidFill>
                <a:latin typeface="Arial"/>
              </a:rPr>
              <a:t>Ian.Bird@cern.ch</a:t>
            </a:r>
            <a:endParaRPr lang="en-US" dirty="0">
              <a:solidFill>
                <a:srgbClr val="0C377B">
                  <a:tint val="75000"/>
                </a:srgbClr>
              </a:solidFill>
              <a:latin typeface="Arial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013588-88BB-40FD-A30C-D647F9CA2D02}" type="slidenum">
              <a:rPr lang="en-US" smtClean="0">
                <a:solidFill>
                  <a:srgbClr val="0C377B">
                    <a:tint val="75000"/>
                  </a:srgbClr>
                </a:solidFill>
                <a:latin typeface="Arial"/>
              </a:rPr>
              <a:pPr/>
              <a:t>‹#›</a:t>
            </a:fld>
            <a:endParaRPr lang="en-US" dirty="0">
              <a:solidFill>
                <a:srgbClr val="0C377B">
                  <a:tint val="75000"/>
                </a:srgb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585932606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2400" y="1196752"/>
            <a:ext cx="4343400" cy="4248472"/>
          </a:xfrm>
        </p:spPr>
        <p:txBody>
          <a:bodyPr>
            <a:normAutofit/>
          </a:bodyPr>
          <a:lstStyle>
            <a:lvl1pPr marL="91440" indent="-182880">
              <a:defRPr sz="2400">
                <a:latin typeface="Arial" pitchFamily="34" charset="0"/>
                <a:cs typeface="Arial" pitchFamily="34" charset="0"/>
              </a:defRPr>
            </a:lvl1pPr>
            <a:lvl2pPr marL="548640" indent="-182880">
              <a:defRPr sz="2000">
                <a:latin typeface="Arial" pitchFamily="34" charset="0"/>
                <a:cs typeface="Arial" pitchFamily="34" charset="0"/>
              </a:defRPr>
            </a:lvl2pPr>
            <a:lvl3pPr marL="822960" indent="-182880">
              <a:defRPr sz="1800">
                <a:latin typeface="Arial" pitchFamily="34" charset="0"/>
                <a:cs typeface="Arial" pitchFamily="34" charset="0"/>
              </a:defRPr>
            </a:lvl3pPr>
            <a:lvl4pPr marL="1097280" indent="-182880">
              <a:defRPr sz="1600">
                <a:latin typeface="Arial" pitchFamily="34" charset="0"/>
                <a:cs typeface="Arial" pitchFamily="34" charset="0"/>
              </a:defRPr>
            </a:lvl4pPr>
            <a:lvl5pPr marL="1371600" indent="-182880">
              <a:defRPr sz="16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sz="half" idx="12"/>
          </p:nvPr>
        </p:nvSpPr>
        <p:spPr>
          <a:xfrm>
            <a:off x="4648200" y="1196752"/>
            <a:ext cx="4343400" cy="4248472"/>
          </a:xfrm>
        </p:spPr>
        <p:txBody>
          <a:bodyPr>
            <a:normAutofit/>
          </a:bodyPr>
          <a:lstStyle>
            <a:lvl1pPr marL="91440" indent="-182880">
              <a:defRPr sz="2400">
                <a:latin typeface="Arial" pitchFamily="34" charset="0"/>
                <a:cs typeface="Arial" pitchFamily="34" charset="0"/>
              </a:defRPr>
            </a:lvl1pPr>
            <a:lvl2pPr marL="548640" indent="-182880">
              <a:defRPr sz="2000">
                <a:latin typeface="Arial" pitchFamily="34" charset="0"/>
                <a:cs typeface="Arial" pitchFamily="34" charset="0"/>
              </a:defRPr>
            </a:lvl2pPr>
            <a:lvl3pPr marL="822960" indent="-182880">
              <a:defRPr sz="1800">
                <a:latin typeface="Arial" pitchFamily="34" charset="0"/>
                <a:cs typeface="Arial" pitchFamily="34" charset="0"/>
              </a:defRPr>
            </a:lvl3pPr>
            <a:lvl4pPr marL="1097280" indent="-182880">
              <a:defRPr sz="1600">
                <a:latin typeface="Arial" pitchFamily="34" charset="0"/>
                <a:cs typeface="Arial" pitchFamily="34" charset="0"/>
              </a:defRPr>
            </a:lvl4pPr>
            <a:lvl5pPr marL="1371600" indent="-182880">
              <a:defRPr sz="16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0"/>
          </p:nvPr>
        </p:nvSpPr>
        <p:spPr>
          <a:xfrm>
            <a:off x="8686800" y="128"/>
            <a:ext cx="457200" cy="365125"/>
          </a:xfrm>
        </p:spPr>
        <p:txBody>
          <a:bodyPr/>
          <a:lstStyle/>
          <a:p>
            <a:fld id="{72AC53DF-4216-466D-99A7-94400E6C2A25}" type="slidenum">
              <a:rPr lang="en-US" smtClean="0">
                <a:solidFill>
                  <a:srgbClr val="0C377B">
                    <a:tint val="75000"/>
                  </a:srgbClr>
                </a:solidFill>
                <a:latin typeface="Arial"/>
              </a:rPr>
              <a:pPr/>
              <a:t>‹#›</a:t>
            </a:fld>
            <a:endParaRPr lang="en-US">
              <a:solidFill>
                <a:srgbClr val="0C377B">
                  <a:tint val="75000"/>
                </a:srgbClr>
              </a:solidFill>
              <a:latin typeface="Arial"/>
            </a:endParaRPr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185057" y="5551958"/>
            <a:ext cx="8840367" cy="1117455"/>
          </a:xfrm>
        </p:spPr>
        <p:txBody>
          <a:bodyPr/>
          <a:lstStyle>
            <a:lvl1pPr marL="91440" indent="-182880">
              <a:defRPr sz="2000">
                <a:latin typeface="Arial" pitchFamily="34" charset="0"/>
                <a:cs typeface="Arial" pitchFamily="34" charset="0"/>
              </a:defRPr>
            </a:lvl1pPr>
            <a:lvl2pPr marL="548640" indent="-182880">
              <a:defRPr sz="1800">
                <a:latin typeface="Arial" pitchFamily="34" charset="0"/>
                <a:cs typeface="Arial" pitchFamily="34" charset="0"/>
              </a:defRPr>
            </a:lvl2pPr>
            <a:lvl3pPr marL="822960" indent="-182880">
              <a:defRPr sz="1600">
                <a:latin typeface="Arial" pitchFamily="34" charset="0"/>
                <a:cs typeface="Arial" pitchFamily="34" charset="0"/>
              </a:defRPr>
            </a:lvl3pPr>
            <a:lvl4pPr marL="1097280" indent="-182880">
              <a:defRPr sz="1400">
                <a:latin typeface="Arial" pitchFamily="34" charset="0"/>
                <a:cs typeface="Arial" pitchFamily="34" charset="0"/>
              </a:defRPr>
            </a:lvl4pPr>
            <a:lvl5pPr marL="1371600" indent="-182880">
              <a:defRPr sz="14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4659559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0600"/>
            <a:ext cx="8686800" cy="5562600"/>
          </a:xfr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  <a:lvl2pPr>
              <a:defRPr>
                <a:solidFill>
                  <a:srgbClr val="8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9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93096-5B34-4342-9326-69289CEAE4C2}" type="slidenum">
              <a:rPr lang="en-US" smtClean="0">
                <a:solidFill>
                  <a:srgbClr val="0C377B">
                    <a:tint val="75000"/>
                  </a:srgbClr>
                </a:solidFill>
                <a:latin typeface="Arial"/>
              </a:rPr>
              <a:pPr/>
              <a:t>‹#›</a:t>
            </a:fld>
            <a:endParaRPr lang="en-US">
              <a:solidFill>
                <a:srgbClr val="0C377B">
                  <a:tint val="75000"/>
                </a:srgbClr>
              </a:solidFill>
              <a:latin typeface="Arial"/>
            </a:endParaRPr>
          </a:p>
        </p:txBody>
      </p:sp>
      <p:sp>
        <p:nvSpPr>
          <p:cNvPr id="7" name="Title Placeholder 28"/>
          <p:cNvSpPr>
            <a:spLocks noGrp="1"/>
          </p:cNvSpPr>
          <p:nvPr>
            <p:ph type="title"/>
          </p:nvPr>
        </p:nvSpPr>
        <p:spPr>
          <a:xfrm>
            <a:off x="838200" y="0"/>
            <a:ext cx="7620000" cy="914400"/>
          </a:xfrm>
          <a:prstGeom prst="rect">
            <a:avLst/>
          </a:prstGeom>
        </p:spPr>
        <p:txBody>
          <a:bodyPr vert="horz" lIns="91407" tIns="45704" rIns="91407" bIns="45704" rtlCol="0" anchor="ctr">
            <a:normAutofit/>
          </a:bodyPr>
          <a:lstStyle>
            <a:lvl1pPr>
              <a:defRPr sz="4400">
                <a:solidFill>
                  <a:srgbClr val="0D0D0D"/>
                </a:solidFill>
                <a:effectLst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83833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126423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8"/>
            <a:ext cx="2133600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March 3, 2015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1"/>
            <a:ext cx="2895600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Ian.Bird@cern.ch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7" y="6356351"/>
            <a:ext cx="501424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31801" y="2515819"/>
            <a:ext cx="8265984" cy="1826363"/>
          </a:xfrm>
        </p:spPr>
        <p:txBody>
          <a:bodyPr tIns="0" bIns="0" anchor="t"/>
          <a:lstStyle>
            <a:lvl1pPr algn="l">
              <a:buNone/>
              <a:defRPr kumimoji="0" lang="en-US" sz="4600" b="1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31801" y="1329869"/>
            <a:ext cx="6629400" cy="1066688"/>
          </a:xfrm>
        </p:spPr>
        <p:txBody>
          <a:bodyPr lIns="45715" tIns="0" rIns="45715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8"/>
            <a:ext cx="2133600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March 3, 2015</a:t>
            </a:r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1"/>
            <a:ext cx="2895600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Ian.Bird@cern.ch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7" y="6356351"/>
            <a:ext cx="501424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1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6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8"/>
            <a:ext cx="2133600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March 3, 2015</a:t>
            </a:r>
            <a:endParaRPr lang="en-US" dirty="0"/>
          </a:p>
        </p:txBody>
      </p:sp>
      <p:sp>
        <p:nvSpPr>
          <p:cNvPr id="7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1"/>
            <a:ext cx="2895600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Ian.Bird@cern.ch</a:t>
            </a:r>
            <a:endParaRPr lang="en-US" dirty="0"/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7" y="6356351"/>
            <a:ext cx="501424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1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8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8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8"/>
            <a:ext cx="2133600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March 3, 2015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1"/>
            <a:ext cx="2895600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Ian.Bird@cern.ch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7" y="6356351"/>
            <a:ext cx="501424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8"/>
            <a:ext cx="2133600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March 3, 2015</a:t>
            </a:r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1"/>
            <a:ext cx="2895600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Ian.Bird@cern.ch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7" y="6356351"/>
            <a:ext cx="501424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20" Type="http://schemas.openxmlformats.org/officeDocument/2006/relationships/image" Target="../media/image2.png"/><Relationship Id="rId21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theme" Target="../theme/theme1.xml"/><Relationship Id="rId19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6.xml"/><Relationship Id="rId20" Type="http://schemas.openxmlformats.org/officeDocument/2006/relationships/slideLayout" Target="../slideLayouts/slideLayout37.xml"/><Relationship Id="rId21" Type="http://schemas.openxmlformats.org/officeDocument/2006/relationships/theme" Target="../theme/theme2.xml"/><Relationship Id="rId22" Type="http://schemas.openxmlformats.org/officeDocument/2006/relationships/image" Target="../media/image1.emf"/><Relationship Id="rId23" Type="http://schemas.openxmlformats.org/officeDocument/2006/relationships/image" Target="../media/image2.png"/><Relationship Id="rId24" Type="http://schemas.openxmlformats.org/officeDocument/2006/relationships/image" Target="../media/image3.png"/><Relationship Id="rId10" Type="http://schemas.openxmlformats.org/officeDocument/2006/relationships/slideLayout" Target="../slideLayouts/slideLayout27.xml"/><Relationship Id="rId11" Type="http://schemas.openxmlformats.org/officeDocument/2006/relationships/slideLayout" Target="../slideLayouts/slideLayout28.xml"/><Relationship Id="rId12" Type="http://schemas.openxmlformats.org/officeDocument/2006/relationships/slideLayout" Target="../slideLayouts/slideLayout29.xml"/><Relationship Id="rId13" Type="http://schemas.openxmlformats.org/officeDocument/2006/relationships/slideLayout" Target="../slideLayouts/slideLayout30.xml"/><Relationship Id="rId14" Type="http://schemas.openxmlformats.org/officeDocument/2006/relationships/slideLayout" Target="../slideLayouts/slideLayout31.xml"/><Relationship Id="rId15" Type="http://schemas.openxmlformats.org/officeDocument/2006/relationships/slideLayout" Target="../slideLayouts/slideLayout32.xml"/><Relationship Id="rId16" Type="http://schemas.openxmlformats.org/officeDocument/2006/relationships/slideLayout" Target="../slideLayouts/slideLayout33.xml"/><Relationship Id="rId17" Type="http://schemas.openxmlformats.org/officeDocument/2006/relationships/slideLayout" Target="../slideLayouts/slideLayout34.xml"/><Relationship Id="rId18" Type="http://schemas.openxmlformats.org/officeDocument/2006/relationships/slideLayout" Target="../slideLayouts/slideLayout35.xml"/><Relationship Id="rId19" Type="http://schemas.openxmlformats.org/officeDocument/2006/relationships/slideLayout" Target="../slideLayouts/slideLayout36.xml"/><Relationship Id="rId1" Type="http://schemas.openxmlformats.org/officeDocument/2006/relationships/slideLayout" Target="../slideLayouts/slideLayout18.xml"/><Relationship Id="rId2" Type="http://schemas.openxmlformats.org/officeDocument/2006/relationships/slideLayout" Target="../slideLayouts/slideLayout19.xml"/><Relationship Id="rId3" Type="http://schemas.openxmlformats.org/officeDocument/2006/relationships/slideLayout" Target="../slideLayouts/slideLayout20.xml"/><Relationship Id="rId4" Type="http://schemas.openxmlformats.org/officeDocument/2006/relationships/slideLayout" Target="../slideLayouts/slideLayout21.xml"/><Relationship Id="rId5" Type="http://schemas.openxmlformats.org/officeDocument/2006/relationships/slideLayout" Target="../slideLayouts/slideLayout22.xml"/><Relationship Id="rId6" Type="http://schemas.openxmlformats.org/officeDocument/2006/relationships/slideLayout" Target="../slideLayouts/slideLayout23.xml"/><Relationship Id="rId7" Type="http://schemas.openxmlformats.org/officeDocument/2006/relationships/slideLayout" Target="../slideLayouts/slideLayout24.xml"/><Relationship Id="rId8" Type="http://schemas.openxmlformats.org/officeDocument/2006/relationships/slideLayout" Target="../slideLayouts/slideLayout2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15" tIns="45715" rIns="45715" bIns="45715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7"/>
            <a:ext cx="8226854" cy="4667421"/>
          </a:xfrm>
          <a:prstGeom prst="rect">
            <a:avLst/>
          </a:prstGeom>
        </p:spPr>
        <p:txBody>
          <a:bodyPr vert="horz" lIns="91430" tIns="45715" rIns="91430" bIns="45715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3" name="Image 2" descr="bande-02.eps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8401"/>
          <a:stretch/>
        </p:blipFill>
        <p:spPr>
          <a:xfrm>
            <a:off x="774891" y="6124203"/>
            <a:ext cx="8375757" cy="707202"/>
          </a:xfrm>
          <a:prstGeom prst="rect">
            <a:avLst/>
          </a:prstGeom>
        </p:spPr>
      </p:pic>
      <p:sp>
        <p:nvSpPr>
          <p:cNvPr id="5" name="Espace réservé pour une image  4"/>
          <p:cNvSpPr txBox="1">
            <a:spLocks/>
          </p:cNvSpPr>
          <p:nvPr/>
        </p:nvSpPr>
        <p:spPr>
          <a:xfrm>
            <a:off x="996950" y="6238680"/>
            <a:ext cx="2513062" cy="552450"/>
          </a:xfrm>
          <a:prstGeom prst="rect">
            <a:avLst/>
          </a:prstGeom>
        </p:spPr>
        <p:txBody>
          <a:bodyPr lIns="91430" tIns="45715" rIns="91430" bIns="45715">
            <a:normAutofit/>
          </a:bodyPr>
          <a:lstStyle>
            <a:lvl1pPr marL="36576" indent="0" algn="l" rtl="0" eaLnBrk="1" latinLnBrk="0" hangingPunct="1">
              <a:lnSpc>
                <a:spcPct val="200000"/>
              </a:lnSpc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None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FR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8"/>
            <a:ext cx="2133600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March 3, 2015</a:t>
            </a:r>
            <a:endParaRPr lang="fr-FR" noProof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1"/>
            <a:ext cx="2895600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Ian.Bird@cern.ch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7" y="6356351"/>
            <a:ext cx="501424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r">
              <a:defRPr sz="9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9273" y="6142013"/>
            <a:ext cx="886541" cy="657980"/>
          </a:xfrm>
          <a:prstGeom prst="rect">
            <a:avLst/>
          </a:prstGeom>
        </p:spPr>
      </p:pic>
      <p:pic>
        <p:nvPicPr>
          <p:cNvPr id="11" name="Picture 10" descr="CERN-60.png"/>
          <p:cNvPicPr>
            <a:picLocks noChangeAspect="1"/>
          </p:cNvPicPr>
          <p:nvPr userDrawn="1"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238680"/>
            <a:ext cx="718147" cy="619319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4" r:id="rId2"/>
    <p:sldLayoutId id="2147483675" r:id="rId3"/>
    <p:sldLayoutId id="2147483673" r:id="rId4"/>
    <p:sldLayoutId id="2147483662" r:id="rId5"/>
    <p:sldLayoutId id="2147483663" r:id="rId6"/>
    <p:sldLayoutId id="2147483664" r:id="rId7"/>
    <p:sldLayoutId id="2147483665" r:id="rId8"/>
    <p:sldLayoutId id="2147483666" r:id="rId9"/>
    <p:sldLayoutId id="2147483667" r:id="rId10"/>
    <p:sldLayoutId id="2147483668" r:id="rId11"/>
    <p:sldLayoutId id="2147483669" r:id="rId12"/>
    <p:sldLayoutId id="2147483670" r:id="rId13"/>
    <p:sldLayoutId id="2147483671" r:id="rId14"/>
    <p:sldLayoutId id="2147483784" r:id="rId15"/>
    <p:sldLayoutId id="2147483690" r:id="rId16"/>
    <p:sldLayoutId id="2147483702" r:id="rId17"/>
  </p:sldLayoutIdLst>
  <p:timing>
    <p:tnLst>
      <p:par>
        <p:cTn xmlns:p14="http://schemas.microsoft.com/office/powerpoint/2010/main"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latin typeface="+mj-lt"/>
          <a:ea typeface="+mj-ea"/>
          <a:cs typeface="+mj-cs"/>
        </a:defRPr>
      </a:lvl1pPr>
    </p:titleStyle>
    <p:bodyStyle>
      <a:lvl1pPr marL="493725" indent="-457153" algn="l" rtl="0" eaLnBrk="1" latinLnBrk="0" hangingPunct="1">
        <a:spcBef>
          <a:spcPct val="20000"/>
        </a:spcBef>
        <a:buClr>
          <a:schemeClr val="tx2">
            <a:lumMod val="40000"/>
            <a:lumOff val="60000"/>
          </a:schemeClr>
        </a:buClr>
        <a:buSzPct val="80000"/>
        <a:buFont typeface="Wingdings" charset="2"/>
        <a:buChar char="q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162" indent="-457153" algn="l" rtl="0" eaLnBrk="1" latinLnBrk="0" hangingPunct="1">
        <a:spcBef>
          <a:spcPct val="20000"/>
        </a:spcBef>
        <a:buClr>
          <a:srgbClr val="800000"/>
        </a:buClr>
        <a:buSzPct val="90000"/>
        <a:buFont typeface="Wingdings" charset="2"/>
        <a:buChar char="§"/>
        <a:defRPr kumimoji="0" sz="2600" u="none" kern="1200">
          <a:solidFill>
            <a:schemeClr val="tx1"/>
          </a:solidFill>
          <a:latin typeface="+mn-lt"/>
          <a:ea typeface="+mn-ea"/>
          <a:cs typeface="+mn-cs"/>
        </a:defRPr>
      </a:lvl2pPr>
      <a:lvl3pPr marL="1092595" indent="-342865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173" indent="-342865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321" indent="-342865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607" indent="-182861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041" indent="-182861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474" indent="-182861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478" indent="-182861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153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30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58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1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5763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291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68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22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4"/>
            <a:ext cx="8226854" cy="940443"/>
          </a:xfrm>
          <a:prstGeom prst="rect">
            <a:avLst/>
          </a:prstGeom>
        </p:spPr>
        <p:txBody>
          <a:bodyPr vert="horz" lIns="45715" tIns="45715" rIns="45715" bIns="45715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9"/>
            <a:ext cx="8226854" cy="4667421"/>
          </a:xfrm>
          <a:prstGeom prst="rect">
            <a:avLst/>
          </a:prstGeom>
        </p:spPr>
        <p:txBody>
          <a:bodyPr vert="horz" lIns="91430" tIns="45715" rIns="91430" bIns="45715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3" name="Image 2" descr="bande-02.eps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8401"/>
          <a:stretch/>
        </p:blipFill>
        <p:spPr>
          <a:xfrm>
            <a:off x="774892" y="6124203"/>
            <a:ext cx="8375757" cy="707202"/>
          </a:xfrm>
          <a:prstGeom prst="rect">
            <a:avLst/>
          </a:prstGeom>
        </p:spPr>
      </p:pic>
      <p:sp>
        <p:nvSpPr>
          <p:cNvPr id="5" name="Espace réservé pour une image  4"/>
          <p:cNvSpPr txBox="1">
            <a:spLocks/>
          </p:cNvSpPr>
          <p:nvPr/>
        </p:nvSpPr>
        <p:spPr>
          <a:xfrm>
            <a:off x="996950" y="6238680"/>
            <a:ext cx="2513062" cy="552450"/>
          </a:xfrm>
          <a:prstGeom prst="rect">
            <a:avLst/>
          </a:prstGeom>
        </p:spPr>
        <p:txBody>
          <a:bodyPr lIns="91430" tIns="45715" rIns="91430" bIns="45715">
            <a:normAutofit/>
          </a:bodyPr>
          <a:lstStyle>
            <a:lvl1pPr marL="36576" indent="0" algn="l" rtl="0" eaLnBrk="1" latinLnBrk="0" hangingPunct="1">
              <a:lnSpc>
                <a:spcPct val="200000"/>
              </a:lnSpc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None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DDDDDD"/>
              </a:buClr>
            </a:pPr>
            <a:endParaRPr lang="fr-FR" dirty="0">
              <a:solidFill>
                <a:srgbClr val="0C377B"/>
              </a:solidFill>
              <a:latin typeface="Arial"/>
            </a:endParaRPr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80"/>
            <a:ext cx="2133600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C377B">
                    <a:tint val="75000"/>
                  </a:srgbClr>
                </a:solidFill>
                <a:latin typeface="Arial"/>
              </a:rPr>
              <a:t>March 3, 2015</a:t>
            </a:r>
            <a:endParaRPr lang="fr-FR">
              <a:solidFill>
                <a:srgbClr val="0C377B">
                  <a:tint val="75000"/>
                </a:srgbClr>
              </a:solidFill>
              <a:latin typeface="Arial"/>
            </a:endParaRPr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3"/>
            <a:ext cx="2895600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C377B">
                    <a:tint val="75000"/>
                  </a:srgbClr>
                </a:solidFill>
                <a:latin typeface="Arial"/>
              </a:rPr>
              <a:t>Ian.Bird@cern.ch</a:t>
            </a:r>
            <a:endParaRPr lang="en-US" dirty="0">
              <a:solidFill>
                <a:srgbClr val="0C377B">
                  <a:tint val="75000"/>
                </a:srgbClr>
              </a:solidFill>
              <a:latin typeface="Arial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8" y="6356353"/>
            <a:ext cx="501424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r">
              <a:defRPr sz="9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C377B">
                    <a:tint val="75000"/>
                  </a:srgbClr>
                </a:solidFill>
                <a:latin typeface="Arial"/>
              </a:rPr>
              <a:pPr/>
              <a:t>‹#›</a:t>
            </a:fld>
            <a:endParaRPr lang="en-US" dirty="0">
              <a:solidFill>
                <a:srgbClr val="0C377B">
                  <a:tint val="75000"/>
                </a:srgbClr>
              </a:solidFill>
              <a:latin typeface="Arial"/>
            </a:endParaRPr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9274" y="6142013"/>
            <a:ext cx="886541" cy="657980"/>
          </a:xfrm>
          <a:prstGeom prst="rect">
            <a:avLst/>
          </a:prstGeom>
        </p:spPr>
      </p:pic>
      <p:pic>
        <p:nvPicPr>
          <p:cNvPr id="11" name="Picture 10" descr="CERN-60.png"/>
          <p:cNvPicPr>
            <a:picLocks noChangeAspect="1"/>
          </p:cNvPicPr>
          <p:nvPr userDrawn="1"/>
        </p:nvPicPr>
        <p:blipFill>
          <a:blip r:embed="rId2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6238682"/>
            <a:ext cx="718147" cy="6193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83670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6" r:id="rId1"/>
    <p:sldLayoutId id="2147483787" r:id="rId2"/>
    <p:sldLayoutId id="2147483788" r:id="rId3"/>
    <p:sldLayoutId id="2147483789" r:id="rId4"/>
    <p:sldLayoutId id="2147483790" r:id="rId5"/>
    <p:sldLayoutId id="2147483791" r:id="rId6"/>
    <p:sldLayoutId id="2147483792" r:id="rId7"/>
    <p:sldLayoutId id="2147483793" r:id="rId8"/>
    <p:sldLayoutId id="2147483794" r:id="rId9"/>
    <p:sldLayoutId id="2147483795" r:id="rId10"/>
    <p:sldLayoutId id="2147483796" r:id="rId11"/>
    <p:sldLayoutId id="2147483797" r:id="rId12"/>
    <p:sldLayoutId id="2147483798" r:id="rId13"/>
    <p:sldLayoutId id="2147483799" r:id="rId14"/>
    <p:sldLayoutId id="2147483800" r:id="rId15"/>
    <p:sldLayoutId id="2147483801" r:id="rId16"/>
    <p:sldLayoutId id="2147483802" r:id="rId17"/>
    <p:sldLayoutId id="2147483803" r:id="rId18"/>
    <p:sldLayoutId id="2147483804" r:id="rId19"/>
    <p:sldLayoutId id="2147483805" r:id="rId20"/>
  </p:sldLayoutIdLst>
  <p:timing>
    <p:tnLst>
      <p:par>
        <p:cTn xmlns:p14="http://schemas.microsoft.com/office/powerpoint/2010/main"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latin typeface="+mj-lt"/>
          <a:ea typeface="+mj-ea"/>
          <a:cs typeface="+mj-cs"/>
        </a:defRPr>
      </a:lvl1pPr>
    </p:titleStyle>
    <p:bodyStyle>
      <a:lvl1pPr marL="493725" indent="-457153" algn="l" rtl="0" eaLnBrk="1" latinLnBrk="0" hangingPunct="1">
        <a:spcBef>
          <a:spcPct val="20000"/>
        </a:spcBef>
        <a:buClr>
          <a:schemeClr val="tx2">
            <a:lumMod val="40000"/>
            <a:lumOff val="60000"/>
          </a:schemeClr>
        </a:buClr>
        <a:buSzPct val="80000"/>
        <a:buFont typeface="Wingdings" charset="2"/>
        <a:buChar char="q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162" indent="-457153" algn="l" rtl="0" eaLnBrk="1" latinLnBrk="0" hangingPunct="1">
        <a:spcBef>
          <a:spcPct val="20000"/>
        </a:spcBef>
        <a:buClr>
          <a:srgbClr val="800000"/>
        </a:buClr>
        <a:buSzPct val="90000"/>
        <a:buFont typeface="Wingdings" charset="2"/>
        <a:buChar char="§"/>
        <a:defRPr kumimoji="0" sz="2600" u="none" kern="1200">
          <a:solidFill>
            <a:schemeClr val="tx1"/>
          </a:solidFill>
          <a:latin typeface="+mn-lt"/>
          <a:ea typeface="+mn-ea"/>
          <a:cs typeface="+mn-cs"/>
        </a:defRPr>
      </a:lvl2pPr>
      <a:lvl3pPr marL="1092595" indent="-342865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173" indent="-342865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321" indent="-342865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607" indent="-182861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041" indent="-182861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474" indent="-182861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478" indent="-182861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153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30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58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1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5763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291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68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22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Relationship Id="rId2" Type="http://schemas.openxmlformats.org/officeDocument/2006/relationships/image" Target="../media/image15.png"/><Relationship Id="rId3" Type="http://schemas.openxmlformats.org/officeDocument/2006/relationships/image" Target="../media/image1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4" Type="http://schemas.openxmlformats.org/officeDocument/2006/relationships/image" Target="../media/image19.emf"/><Relationship Id="rId5" Type="http://schemas.openxmlformats.org/officeDocument/2006/relationships/image" Target="../media/image20.emf"/><Relationship Id="rId1" Type="http://schemas.openxmlformats.org/officeDocument/2006/relationships/slideLayout" Target="../slideLayouts/slideLayout27.xml"/><Relationship Id="rId2" Type="http://schemas.openxmlformats.org/officeDocument/2006/relationships/image" Target="../media/image17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4" Type="http://schemas.openxmlformats.org/officeDocument/2006/relationships/image" Target="../media/image23.png"/><Relationship Id="rId5" Type="http://schemas.openxmlformats.org/officeDocument/2006/relationships/image" Target="../media/image24.png"/><Relationship Id="rId1" Type="http://schemas.openxmlformats.org/officeDocument/2006/relationships/slideLayout" Target="../slideLayouts/slideLayout26.xml"/><Relationship Id="rId2" Type="http://schemas.openxmlformats.org/officeDocument/2006/relationships/image" Target="../media/image21.em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image" Target="../media/image25.png"/><Relationship Id="rId3" Type="http://schemas.openxmlformats.org/officeDocument/2006/relationships/image" Target="../media/image26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7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8.png"/><Relationship Id="rId3" Type="http://schemas.openxmlformats.org/officeDocument/2006/relationships/hyperlink" Target="http://www.gotw.ca/copyright.htm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Project Status Report</a:t>
            </a:r>
            <a:endParaRPr lang="en-GB" dirty="0">
              <a:effectLst>
                <a:outerShdw blurRad="50800" dist="38100" dir="27000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Ian Bird</a:t>
            </a:r>
          </a:p>
          <a:p>
            <a:r>
              <a:rPr lang="en-GB" dirty="0" smtClean="0"/>
              <a:t>LHCC Referees’ meeting;  </a:t>
            </a:r>
          </a:p>
          <a:p>
            <a:r>
              <a:rPr lang="en-GB" dirty="0" smtClean="0"/>
              <a:t>CERN, </a:t>
            </a:r>
            <a:r>
              <a:rPr lang="en-GB" dirty="0" smtClean="0"/>
              <a:t>3</a:t>
            </a:r>
            <a:r>
              <a:rPr lang="en-GB" baseline="30000" dirty="0" smtClean="0"/>
              <a:t>rd</a:t>
            </a:r>
            <a:r>
              <a:rPr lang="en-GB" dirty="0"/>
              <a:t> </a:t>
            </a:r>
            <a:r>
              <a:rPr lang="en-GB" dirty="0" smtClean="0"/>
              <a:t>March 2015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408807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GB" dirty="0" smtClean="0"/>
              <a:t>HEP SW foundation: Goals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lvl="0"/>
            <a:r>
              <a:rPr lang="en-GB" dirty="0" smtClean="0"/>
              <a:t>Goals of the initiative are to:</a:t>
            </a:r>
          </a:p>
          <a:p>
            <a:pPr lvl="1"/>
            <a:r>
              <a:rPr lang="en-GB" dirty="0" smtClean="0"/>
              <a:t>better meet the rapidly growing needs for simulation, reconstruction and analysis of current and future HEP experiments,</a:t>
            </a:r>
          </a:p>
          <a:p>
            <a:pPr lvl="1"/>
            <a:r>
              <a:rPr lang="en-GB" dirty="0" smtClean="0"/>
              <a:t>further promote the maintenance and development of common software projects and components for use in current and future HEP experiments,</a:t>
            </a:r>
          </a:p>
          <a:p>
            <a:pPr lvl="1"/>
            <a:r>
              <a:rPr lang="en-GB" dirty="0" smtClean="0"/>
              <a:t>enable the emergence of new projects that aim to adapt to new technologies, improve the performance, provide innovative capabilities or reduce the maintenance effort</a:t>
            </a:r>
          </a:p>
          <a:p>
            <a:pPr lvl="1"/>
            <a:r>
              <a:rPr lang="en-GB" dirty="0" smtClean="0"/>
              <a:t>enable potential new collaborators to become involved</a:t>
            </a:r>
          </a:p>
          <a:p>
            <a:pPr lvl="1"/>
            <a:r>
              <a:rPr lang="en-GB" dirty="0" smtClean="0"/>
              <a:t>identify priorities and roadmaps</a:t>
            </a:r>
          </a:p>
          <a:p>
            <a:pPr lvl="1"/>
            <a:r>
              <a:rPr lang="en-GB" dirty="0" smtClean="0"/>
              <a:t>promote collaboration with other scientific and software domains.</a:t>
            </a:r>
          </a:p>
          <a:p>
            <a:pPr lvl="0"/>
            <a:endParaRPr lang="en-GB" dirty="0" smtClean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October 14, 2014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Ian.Bird@cern.ch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418DEA5-2ACC-4F41-A7E1-5D3476F5BD99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66206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HSF - timeline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GB" dirty="0" smtClean="0"/>
              <a:t>April 2014:</a:t>
            </a:r>
          </a:p>
          <a:p>
            <a:pPr lvl="1"/>
            <a:r>
              <a:rPr lang="en-GB" dirty="0" smtClean="0"/>
              <a:t>Initial workshop – to initiate discussions</a:t>
            </a:r>
          </a:p>
          <a:p>
            <a:pPr lvl="2"/>
            <a:r>
              <a:rPr lang="en-GB" dirty="0" smtClean="0"/>
              <a:t>Resulted in a 12 whitepapers to explore what/how</a:t>
            </a:r>
          </a:p>
          <a:p>
            <a:r>
              <a:rPr lang="en-GB" dirty="0" smtClean="0"/>
              <a:t>Summer 2014:</a:t>
            </a:r>
          </a:p>
          <a:p>
            <a:pPr lvl="1"/>
            <a:r>
              <a:rPr lang="en-GB" dirty="0" err="1" smtClean="0"/>
              <a:t>Startup</a:t>
            </a:r>
            <a:r>
              <a:rPr lang="en-GB" dirty="0" smtClean="0"/>
              <a:t> team put in place: led by Pere </a:t>
            </a:r>
            <a:r>
              <a:rPr lang="en-GB" dirty="0" err="1" smtClean="0"/>
              <a:t>Mato</a:t>
            </a:r>
            <a:r>
              <a:rPr lang="en-GB" dirty="0" smtClean="0"/>
              <a:t> (CERN), Torre </a:t>
            </a:r>
            <a:r>
              <a:rPr lang="en-GB" dirty="0" err="1" smtClean="0"/>
              <a:t>Wenaus</a:t>
            </a:r>
            <a:r>
              <a:rPr lang="en-GB" dirty="0" smtClean="0"/>
              <a:t> (BNL)</a:t>
            </a:r>
          </a:p>
          <a:p>
            <a:pPr lvl="2"/>
            <a:r>
              <a:rPr lang="en-GB" dirty="0" smtClean="0"/>
              <a:t>Consolidated whitepaper input – draft of goals </a:t>
            </a:r>
            <a:r>
              <a:rPr lang="en-GB" dirty="0" err="1" smtClean="0"/>
              <a:t>etc</a:t>
            </a:r>
            <a:endParaRPr lang="en-GB" dirty="0" smtClean="0"/>
          </a:p>
          <a:p>
            <a:pPr lvl="2"/>
            <a:r>
              <a:rPr lang="en-GB" dirty="0" smtClean="0"/>
              <a:t>Set up dissemination – web, mail lists, </a:t>
            </a:r>
            <a:r>
              <a:rPr lang="en-GB" dirty="0" err="1" smtClean="0"/>
              <a:t>etc</a:t>
            </a:r>
            <a:r>
              <a:rPr lang="en-GB" dirty="0" smtClean="0"/>
              <a:t>, </a:t>
            </a:r>
          </a:p>
          <a:p>
            <a:pPr lvl="2"/>
            <a:r>
              <a:rPr lang="en-GB" dirty="0" smtClean="0"/>
              <a:t>Gathered a lot of input from interested projects, experiments, </a:t>
            </a:r>
            <a:r>
              <a:rPr lang="en-GB" dirty="0" err="1" smtClean="0"/>
              <a:t>etc</a:t>
            </a:r>
            <a:endParaRPr lang="en-GB" dirty="0" smtClean="0"/>
          </a:p>
          <a:p>
            <a:r>
              <a:rPr lang="en-GB" dirty="0" smtClean="0"/>
              <a:t>January 2015:</a:t>
            </a:r>
          </a:p>
          <a:p>
            <a:pPr lvl="1"/>
            <a:r>
              <a:rPr lang="en-GB" dirty="0" smtClean="0"/>
              <a:t>2</a:t>
            </a:r>
            <a:r>
              <a:rPr lang="en-GB" baseline="30000" dirty="0" smtClean="0"/>
              <a:t>nd</a:t>
            </a:r>
            <a:r>
              <a:rPr lang="en-GB" dirty="0" smtClean="0"/>
              <a:t> workshop at SLAC</a:t>
            </a:r>
          </a:p>
          <a:p>
            <a:pPr lvl="2"/>
            <a:r>
              <a:rPr lang="en-GB" dirty="0" smtClean="0"/>
              <a:t>Ratify the goals and next steps</a:t>
            </a:r>
          </a:p>
          <a:p>
            <a:r>
              <a:rPr lang="en-GB" dirty="0" smtClean="0"/>
              <a:t>CHEP 2015 (April) Okinawa</a:t>
            </a:r>
          </a:p>
          <a:p>
            <a:pPr lvl="1"/>
            <a:r>
              <a:rPr lang="en-GB" dirty="0" smtClean="0"/>
              <a:t>Opportunity to inform the broader HEP community and encourage participation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March 3, 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Ian.Bird@cern.ch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01615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HSF SLAC workshop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25606"/>
            <a:ext cx="8226854" cy="5191445"/>
          </a:xfrm>
        </p:spPr>
        <p:txBody>
          <a:bodyPr>
            <a:normAutofit fontScale="62500" lnSpcReduction="20000"/>
          </a:bodyPr>
          <a:lstStyle/>
          <a:p>
            <a:r>
              <a:rPr lang="en-GB" dirty="0" smtClean="0"/>
              <a:t>January 20-21 at SLAC</a:t>
            </a:r>
          </a:p>
          <a:p>
            <a:pPr lvl="1"/>
            <a:r>
              <a:rPr lang="en-GB" dirty="0" smtClean="0"/>
              <a:t>~100 people attended (20 remotely)</a:t>
            </a:r>
          </a:p>
          <a:p>
            <a:pPr lvl="1"/>
            <a:r>
              <a:rPr lang="en-GB" dirty="0" smtClean="0"/>
              <a:t>Good representation of HEP labs, experiments, software projects, and other interested communities</a:t>
            </a:r>
          </a:p>
          <a:p>
            <a:r>
              <a:rPr lang="en-GB" dirty="0" smtClean="0"/>
              <a:t>Goal to validate the ideas consolidated by the </a:t>
            </a:r>
            <a:r>
              <a:rPr lang="en-GB" dirty="0" err="1" smtClean="0"/>
              <a:t>startup</a:t>
            </a:r>
            <a:r>
              <a:rPr lang="en-GB" dirty="0" smtClean="0"/>
              <a:t> team from the whitepapers</a:t>
            </a:r>
          </a:p>
          <a:p>
            <a:pPr lvl="1"/>
            <a:r>
              <a:rPr lang="en-GB" dirty="0" smtClean="0"/>
              <a:t>And agree a path forward</a:t>
            </a:r>
          </a:p>
          <a:p>
            <a:r>
              <a:rPr lang="en-GB" dirty="0" smtClean="0"/>
              <a:t>Input from other software initiatives</a:t>
            </a:r>
          </a:p>
          <a:p>
            <a:pPr lvl="1"/>
            <a:r>
              <a:rPr lang="en-GB" dirty="0" smtClean="0"/>
              <a:t>Apache software foundation</a:t>
            </a:r>
          </a:p>
          <a:p>
            <a:pPr lvl="1"/>
            <a:r>
              <a:rPr lang="en-GB" dirty="0" smtClean="0"/>
              <a:t>UK Software Sustainability Inst. (</a:t>
            </a:r>
            <a:r>
              <a:rPr lang="en-GB" dirty="0" err="1" smtClean="0"/>
              <a:t>esp</a:t>
            </a:r>
            <a:r>
              <a:rPr lang="en-GB" dirty="0" smtClean="0"/>
              <a:t> on training aspects)</a:t>
            </a:r>
          </a:p>
          <a:p>
            <a:pPr lvl="1"/>
            <a:r>
              <a:rPr lang="en-GB" dirty="0" smtClean="0"/>
              <a:t>NSF on building scientific software communities – lessons learned</a:t>
            </a:r>
          </a:p>
          <a:p>
            <a:r>
              <a:rPr lang="en-GB" dirty="0" smtClean="0"/>
              <a:t>Statements from experiments, software projects, institutes </a:t>
            </a:r>
          </a:p>
          <a:p>
            <a:pPr lvl="1"/>
            <a:r>
              <a:rPr lang="en-GB" dirty="0" smtClean="0"/>
              <a:t>All positive and encouraging</a:t>
            </a:r>
          </a:p>
          <a:p>
            <a:pPr lvl="1"/>
            <a:r>
              <a:rPr lang="en-GB" dirty="0" smtClean="0"/>
              <a:t>Many buying into the concept and offering help, or to become guinea pig software projects</a:t>
            </a:r>
          </a:p>
          <a:p>
            <a:pPr lvl="1"/>
            <a:r>
              <a:rPr lang="en-GB" dirty="0" smtClean="0"/>
              <a:t>Common themes:</a:t>
            </a:r>
          </a:p>
          <a:p>
            <a:pPr lvl="2"/>
            <a:r>
              <a:rPr lang="en-GB" dirty="0" smtClean="0"/>
              <a:t>Software knowledge base/catalogue to increase reuse, consultancy for new projects, SWAT teams, build/test infrastructures, teaching, licensing</a:t>
            </a:r>
          </a:p>
          <a:p>
            <a:pPr lvl="2"/>
            <a:r>
              <a:rPr lang="en-GB" dirty="0" smtClean="0"/>
              <a:t>Technical </a:t>
            </a:r>
            <a:r>
              <a:rPr lang="en-GB" dirty="0" err="1" smtClean="0"/>
              <a:t>fora</a:t>
            </a:r>
            <a:r>
              <a:rPr lang="en-GB" dirty="0" smtClean="0"/>
              <a:t>, technical discussions with other projects</a:t>
            </a:r>
          </a:p>
          <a:p>
            <a:pPr lvl="2"/>
            <a:r>
              <a:rPr lang="en-GB" dirty="0" smtClean="0"/>
              <a:t>Common software and expertise – avoid reinventing what already exists (e.g. in HPC), help with convergence of solutions and sustainability – community building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March 3, 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Ian.Bird@cern.ch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69031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Next steps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25607"/>
            <a:ext cx="8360182" cy="5030744"/>
          </a:xfrm>
        </p:spPr>
        <p:txBody>
          <a:bodyPr>
            <a:normAutofit fontScale="55000" lnSpcReduction="20000"/>
          </a:bodyPr>
          <a:lstStyle/>
          <a:p>
            <a:r>
              <a:rPr lang="en-GB" dirty="0" smtClean="0"/>
              <a:t>Technical forum</a:t>
            </a:r>
          </a:p>
          <a:p>
            <a:pPr lvl="1"/>
            <a:r>
              <a:rPr lang="en-GB" dirty="0" smtClean="0"/>
              <a:t>Place for technology discussion and dissemination of experiences</a:t>
            </a:r>
          </a:p>
          <a:p>
            <a:pPr lvl="1"/>
            <a:r>
              <a:rPr lang="en-GB" dirty="0" smtClean="0"/>
              <a:t>Publish technical notes</a:t>
            </a:r>
          </a:p>
          <a:p>
            <a:pPr lvl="1"/>
            <a:r>
              <a:rPr lang="en-GB" dirty="0" smtClean="0"/>
              <a:t>Help build expertise in the community</a:t>
            </a:r>
          </a:p>
          <a:p>
            <a:pPr lvl="1"/>
            <a:r>
              <a:rPr lang="en-GB" dirty="0" smtClean="0"/>
              <a:t>Concurrency forum – continue as prototype</a:t>
            </a:r>
          </a:p>
          <a:p>
            <a:r>
              <a:rPr lang="en-GB" dirty="0" smtClean="0"/>
              <a:t>Training</a:t>
            </a:r>
          </a:p>
          <a:p>
            <a:pPr lvl="1"/>
            <a:r>
              <a:rPr lang="en-GB" dirty="0" smtClean="0"/>
              <a:t>Consensus that is important initially</a:t>
            </a:r>
          </a:p>
          <a:p>
            <a:pPr lvl="2"/>
            <a:r>
              <a:rPr lang="en-GB" dirty="0" smtClean="0"/>
              <a:t>Several suggestions and volunteers to work with existing schools </a:t>
            </a:r>
            <a:r>
              <a:rPr lang="en-GB" dirty="0" err="1" smtClean="0"/>
              <a:t>etc</a:t>
            </a:r>
            <a:endParaRPr lang="en-GB" dirty="0" smtClean="0"/>
          </a:p>
          <a:p>
            <a:pPr lvl="2"/>
            <a:r>
              <a:rPr lang="en-GB" dirty="0" smtClean="0"/>
              <a:t>Learn from experience of the UK SSI</a:t>
            </a:r>
          </a:p>
          <a:p>
            <a:pPr lvl="2"/>
            <a:r>
              <a:rPr lang="en-GB" dirty="0" smtClean="0"/>
              <a:t>Working group set up</a:t>
            </a:r>
          </a:p>
          <a:p>
            <a:r>
              <a:rPr lang="en-GB" dirty="0" smtClean="0"/>
              <a:t>Set up SW Knowledge Base</a:t>
            </a:r>
          </a:p>
          <a:p>
            <a:pPr lvl="1"/>
            <a:r>
              <a:rPr lang="en-GB" dirty="0" smtClean="0"/>
              <a:t>Prototype exists</a:t>
            </a:r>
          </a:p>
          <a:p>
            <a:pPr lvl="1"/>
            <a:r>
              <a:rPr lang="en-GB" dirty="0" smtClean="0"/>
              <a:t>Initially try and gather/catalogue software in use and available – provide ability to comment and cross-ref usage</a:t>
            </a:r>
          </a:p>
          <a:p>
            <a:pPr lvl="1"/>
            <a:r>
              <a:rPr lang="en-GB" dirty="0" smtClean="0"/>
              <a:t>Important that community contributes to this</a:t>
            </a:r>
          </a:p>
          <a:p>
            <a:r>
              <a:rPr lang="en-GB" dirty="0" smtClean="0"/>
              <a:t>Build/test/integration infrastructure</a:t>
            </a:r>
          </a:p>
          <a:p>
            <a:pPr lvl="1"/>
            <a:r>
              <a:rPr lang="en-GB" dirty="0" smtClean="0"/>
              <a:t>Mentioned by several groups; examples exist in labs and projects</a:t>
            </a:r>
          </a:p>
          <a:p>
            <a:pPr lvl="1"/>
            <a:r>
              <a:rPr lang="en-GB" dirty="0" smtClean="0"/>
              <a:t>Under consideration</a:t>
            </a:r>
          </a:p>
          <a:p>
            <a:r>
              <a:rPr lang="en-GB" dirty="0" smtClean="0"/>
              <a:t>Under consideration:</a:t>
            </a:r>
          </a:p>
          <a:p>
            <a:pPr lvl="1"/>
            <a:r>
              <a:rPr lang="en-GB" dirty="0" smtClean="0"/>
              <a:t>Licensing issues – must be open source - recommendations needed? </a:t>
            </a:r>
          </a:p>
          <a:p>
            <a:pPr lvl="1"/>
            <a:r>
              <a:rPr lang="en-GB" dirty="0" smtClean="0"/>
              <a:t>Consultancy/SWAT teams – ready to start some activities here – to be better defined and scoped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March 3, 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Ian.Bird@cern.ch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43668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H2020 project submissions</a:t>
            </a:r>
            <a:endParaRPr lang="en-GB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457200" y="1325607"/>
            <a:ext cx="8226854" cy="4888835"/>
          </a:xfrm>
        </p:spPr>
        <p:txBody>
          <a:bodyPr>
            <a:normAutofit fontScale="70000" lnSpcReduction="20000"/>
          </a:bodyPr>
          <a:lstStyle/>
          <a:p>
            <a:r>
              <a:rPr lang="en-GB" dirty="0" smtClean="0"/>
              <a:t>EINFRA-7-2014</a:t>
            </a:r>
          </a:p>
          <a:p>
            <a:pPr lvl="1"/>
            <a:r>
              <a:rPr lang="en-GB" dirty="0" smtClean="0"/>
              <a:t>AARC</a:t>
            </a:r>
          </a:p>
          <a:p>
            <a:pPr lvl="2"/>
            <a:r>
              <a:rPr lang="en-GB" dirty="0" smtClean="0"/>
              <a:t>Authentication &amp; Authorization for Research &amp; Collaboration – framework for federated identity platform (</a:t>
            </a:r>
            <a:r>
              <a:rPr lang="en-GB" dirty="0" err="1" smtClean="0"/>
              <a:t>eduGAIN</a:t>
            </a:r>
            <a:r>
              <a:rPr lang="en-GB" dirty="0" smtClean="0"/>
              <a:t>)</a:t>
            </a:r>
          </a:p>
          <a:p>
            <a:r>
              <a:rPr lang="en-GB" dirty="0" smtClean="0"/>
              <a:t>EINFRA-1-2014</a:t>
            </a:r>
          </a:p>
          <a:p>
            <a:pPr lvl="1"/>
            <a:r>
              <a:rPr lang="en-GB" dirty="0" smtClean="0"/>
              <a:t>DPINFRA</a:t>
            </a:r>
          </a:p>
          <a:p>
            <a:pPr lvl="2"/>
            <a:r>
              <a:rPr lang="en-GB" dirty="0" smtClean="0"/>
              <a:t>Data preservation services infrastructure, for big-data science</a:t>
            </a:r>
          </a:p>
          <a:p>
            <a:pPr lvl="1"/>
            <a:r>
              <a:rPr lang="en-GB" dirty="0" smtClean="0"/>
              <a:t>EGI-Engage</a:t>
            </a:r>
          </a:p>
          <a:p>
            <a:pPr lvl="2"/>
            <a:r>
              <a:rPr lang="en-GB" dirty="0" smtClean="0"/>
              <a:t>Evolution of EGI</a:t>
            </a:r>
          </a:p>
          <a:p>
            <a:pPr lvl="1"/>
            <a:r>
              <a:rPr lang="en-GB" dirty="0" smtClean="0"/>
              <a:t>INDIGO-</a:t>
            </a:r>
            <a:r>
              <a:rPr lang="en-GB" dirty="0" err="1" smtClean="0"/>
              <a:t>DataClouds</a:t>
            </a:r>
            <a:endParaRPr lang="en-GB" dirty="0" smtClean="0"/>
          </a:p>
          <a:p>
            <a:pPr lvl="2"/>
            <a:r>
              <a:rPr lang="en-GB" dirty="0" smtClean="0"/>
              <a:t>Building a data/computing platform and tools for science, provisioned over hybrid (</a:t>
            </a:r>
            <a:r>
              <a:rPr lang="en-GB" dirty="0" err="1" smtClean="0"/>
              <a:t>public+private</a:t>
            </a:r>
            <a:r>
              <a:rPr lang="en-GB" dirty="0" smtClean="0"/>
              <a:t>) e-infrastructures &amp; clouds</a:t>
            </a:r>
          </a:p>
          <a:p>
            <a:pPr lvl="1"/>
            <a:r>
              <a:rPr lang="en-GB" dirty="0" smtClean="0"/>
              <a:t>RAPIDS</a:t>
            </a:r>
          </a:p>
          <a:p>
            <a:pPr lvl="2"/>
            <a:r>
              <a:rPr lang="en-GB" dirty="0" smtClean="0"/>
              <a:t>Shareable science-domain workflows and services (</a:t>
            </a:r>
            <a:r>
              <a:rPr lang="en-GB" dirty="0" err="1" smtClean="0"/>
              <a:t>SaaS</a:t>
            </a:r>
            <a:r>
              <a:rPr lang="en-GB" dirty="0" smtClean="0"/>
              <a:t>) over e-infrastructures to hide complexity; involvement of several EIRO labs</a:t>
            </a:r>
          </a:p>
          <a:p>
            <a:pPr lvl="1"/>
            <a:r>
              <a:rPr lang="en-GB" dirty="0" smtClean="0"/>
              <a:t>ZEPHYR</a:t>
            </a:r>
          </a:p>
          <a:p>
            <a:pPr lvl="2"/>
            <a:r>
              <a:rPr lang="en-GB" dirty="0" smtClean="0"/>
              <a:t>Prototyping &amp; modelling of </a:t>
            </a:r>
            <a:r>
              <a:rPr lang="en-GB" dirty="0" err="1" smtClean="0"/>
              <a:t>Zettabyte-Exascale</a:t>
            </a:r>
            <a:r>
              <a:rPr lang="en-GB" dirty="0" smtClean="0"/>
              <a:t> storage systems for future science data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March 3, 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Ian.Bird@cern.ch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2969335" y="1347694"/>
            <a:ext cx="57532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600" dirty="0" smtClean="0">
                <a:solidFill>
                  <a:srgbClr val="008000"/>
                </a:solidFill>
                <a:latin typeface="Zapf Dingbats"/>
                <a:ea typeface="Zapf Dingbats"/>
                <a:cs typeface="Zapf Dingbats"/>
                <a:sym typeface="Zapf Dingbats"/>
              </a:rPr>
              <a:t>✔</a:t>
            </a:r>
            <a:endParaRPr lang="en-GB" dirty="0">
              <a:solidFill>
                <a:srgbClr val="008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130271" y="3044362"/>
            <a:ext cx="57532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600" dirty="0" smtClean="0">
                <a:solidFill>
                  <a:srgbClr val="008000"/>
                </a:solidFill>
                <a:latin typeface="Zapf Dingbats"/>
                <a:ea typeface="Zapf Dingbats"/>
                <a:cs typeface="Zapf Dingbats"/>
                <a:sym typeface="Zapf Dingbats"/>
              </a:rPr>
              <a:t>✔</a:t>
            </a:r>
            <a:endParaRPr lang="en-GB" dirty="0">
              <a:solidFill>
                <a:srgbClr val="008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873754" y="3690693"/>
            <a:ext cx="57532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600" dirty="0" smtClean="0">
                <a:solidFill>
                  <a:srgbClr val="008000"/>
                </a:solidFill>
                <a:latin typeface="Zapf Dingbats"/>
                <a:ea typeface="Zapf Dingbats"/>
                <a:cs typeface="Zapf Dingbats"/>
                <a:sym typeface="Zapf Dingbats"/>
              </a:rPr>
              <a:t>✔</a:t>
            </a:r>
            <a:endParaRPr lang="en-GB" dirty="0">
              <a:solidFill>
                <a:srgbClr val="008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969335" y="2547405"/>
            <a:ext cx="45397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600" dirty="0" smtClean="0">
                <a:solidFill>
                  <a:srgbClr val="FF0000"/>
                </a:solidFill>
                <a:latin typeface="Zapf Dingbats"/>
                <a:ea typeface="Zapf Dingbats"/>
                <a:cs typeface="Zapf Dingbats"/>
                <a:sym typeface="Zapf Dingbats"/>
              </a:rPr>
              <a:t>✗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690912" y="4337024"/>
            <a:ext cx="45397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600" dirty="0" smtClean="0">
                <a:solidFill>
                  <a:srgbClr val="FF0000"/>
                </a:solidFill>
                <a:latin typeface="Zapf Dingbats"/>
                <a:ea typeface="Zapf Dingbats"/>
                <a:cs typeface="Zapf Dingbats"/>
                <a:sym typeface="Zapf Dingbats"/>
              </a:rPr>
              <a:t>✗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641762" y="5129370"/>
            <a:ext cx="45397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600" dirty="0" smtClean="0">
                <a:solidFill>
                  <a:srgbClr val="FF0000"/>
                </a:solidFill>
                <a:latin typeface="Zapf Dingbats"/>
                <a:ea typeface="Zapf Dingbats"/>
                <a:cs typeface="Zapf Dingbats"/>
                <a:sym typeface="Zapf Dingbats"/>
              </a:rPr>
              <a:t>✗</a:t>
            </a:r>
            <a:endParaRPr lang="en-GB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87593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Middleware support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>
                <a:solidFill>
                  <a:schemeClr val="tx2">
                    <a:lumMod val="20000"/>
                    <a:lumOff val="80000"/>
                  </a:schemeClr>
                </a:solidFill>
              </a:rPr>
              <a:t>Concern over lack of support for such key pieces of software</a:t>
            </a:r>
          </a:p>
          <a:p>
            <a:pPr lvl="1"/>
            <a:r>
              <a:rPr lang="en-GB" dirty="0" smtClean="0">
                <a:solidFill>
                  <a:schemeClr val="tx2">
                    <a:lumMod val="20000"/>
                    <a:lumOff val="80000"/>
                  </a:schemeClr>
                </a:solidFill>
              </a:rPr>
              <a:t>ARGUS (security infrastructure)</a:t>
            </a:r>
          </a:p>
          <a:p>
            <a:r>
              <a:rPr lang="en-GB" dirty="0" smtClean="0"/>
              <a:t>Workshop held at the end of 2014</a:t>
            </a:r>
          </a:p>
          <a:p>
            <a:pPr lvl="1"/>
            <a:r>
              <a:rPr lang="en-GB" dirty="0" smtClean="0"/>
              <a:t>Plan for support and development agreed</a:t>
            </a:r>
          </a:p>
          <a:p>
            <a:pPr lvl="1"/>
            <a:r>
              <a:rPr lang="en-GB" dirty="0" smtClean="0"/>
              <a:t>Community support: </a:t>
            </a:r>
            <a:r>
              <a:rPr lang="en-GB" dirty="0" err="1" smtClean="0"/>
              <a:t>Nikhef</a:t>
            </a:r>
            <a:r>
              <a:rPr lang="en-GB" dirty="0" smtClean="0"/>
              <a:t>, INFN, EGI</a:t>
            </a:r>
          </a:p>
          <a:p>
            <a:pPr lvl="2"/>
            <a:r>
              <a:rPr lang="en-GB" dirty="0" smtClean="0"/>
              <a:t>Potential new partners</a:t>
            </a:r>
          </a:p>
          <a:p>
            <a:pPr lvl="1"/>
            <a:r>
              <a:rPr lang="en-GB" dirty="0" smtClean="0"/>
              <a:t>This is the model that has been used for DPM etc.</a:t>
            </a:r>
          </a:p>
          <a:p>
            <a:pPr lvl="1"/>
            <a:endParaRPr lang="en-GB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>
                <a:solidFill>
                  <a:srgbClr val="0C377B">
                    <a:tint val="75000"/>
                  </a:srgbClr>
                </a:solidFill>
                <a:latin typeface="Arial"/>
              </a:rPr>
              <a:t>March 3, 2015</a:t>
            </a:r>
            <a:endParaRPr lang="en-US" dirty="0">
              <a:solidFill>
                <a:srgbClr val="0C377B">
                  <a:tint val="75000"/>
                </a:srgbClr>
              </a:solidFill>
              <a:latin typeface="Arial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>
                <a:solidFill>
                  <a:srgbClr val="0C377B">
                    <a:tint val="75000"/>
                  </a:srgbClr>
                </a:solidFill>
                <a:latin typeface="Arial"/>
              </a:rPr>
              <a:t>Ian.Bird@cern.ch</a:t>
            </a:r>
            <a:endParaRPr lang="en-US" dirty="0">
              <a:solidFill>
                <a:srgbClr val="0C377B">
                  <a:tint val="75000"/>
                </a:srgbClr>
              </a:solidFill>
              <a:latin typeface="Aria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0C377B">
                    <a:tint val="75000"/>
                  </a:srgbClr>
                </a:solidFill>
                <a:latin typeface="Arial"/>
              </a:rPr>
              <a:pPr/>
              <a:t>15</a:t>
            </a:fld>
            <a:endParaRPr lang="en-US" dirty="0">
              <a:solidFill>
                <a:srgbClr val="0C377B">
                  <a:tint val="75000"/>
                </a:srgb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2447853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6509"/>
            <a:ext cx="8226854" cy="838864"/>
          </a:xfrm>
        </p:spPr>
        <p:txBody>
          <a:bodyPr>
            <a:normAutofit/>
          </a:bodyPr>
          <a:lstStyle/>
          <a:p>
            <a:r>
              <a:rPr lang="en-GB" dirty="0" smtClean="0"/>
              <a:t>Data privacy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98946"/>
            <a:ext cx="8358522" cy="5280046"/>
          </a:xfrm>
        </p:spPr>
        <p:txBody>
          <a:bodyPr>
            <a:normAutofit fontScale="70000" lnSpcReduction="20000"/>
          </a:bodyPr>
          <a:lstStyle/>
          <a:p>
            <a:r>
              <a:rPr lang="en-GB" dirty="0" smtClean="0"/>
              <a:t>Changes in EU laws on protection of personal information </a:t>
            </a:r>
          </a:p>
          <a:p>
            <a:pPr lvl="1"/>
            <a:r>
              <a:rPr lang="en-GB" dirty="0" smtClean="0"/>
              <a:t>“user consent” is no longer sufficient</a:t>
            </a:r>
          </a:p>
          <a:p>
            <a:r>
              <a:rPr lang="en-GB" dirty="0" smtClean="0"/>
              <a:t>Need to review and update our AUP and data protection policies</a:t>
            </a:r>
          </a:p>
          <a:p>
            <a:r>
              <a:rPr lang="en-GB" dirty="0" smtClean="0"/>
              <a:t>BUT:</a:t>
            </a:r>
          </a:p>
          <a:p>
            <a:pPr lvl="1"/>
            <a:r>
              <a:rPr lang="en-GB" dirty="0" smtClean="0"/>
              <a:t>Currently some of our (WLCG and experiment) information publication is potentially (now) illegal in many European countries</a:t>
            </a:r>
          </a:p>
          <a:p>
            <a:pPr lvl="1"/>
            <a:r>
              <a:rPr lang="en-GB" dirty="0" smtClean="0"/>
              <a:t>Recent issue affecting </a:t>
            </a:r>
            <a:r>
              <a:rPr lang="en-GB" dirty="0" err="1" smtClean="0"/>
              <a:t>xrootd</a:t>
            </a:r>
            <a:r>
              <a:rPr lang="en-GB" dirty="0" smtClean="0"/>
              <a:t> (and sending of monitoring information to sites in US)</a:t>
            </a:r>
          </a:p>
          <a:p>
            <a:pPr lvl="2"/>
            <a:r>
              <a:rPr lang="en-GB" dirty="0" smtClean="0"/>
              <a:t>Technical steps were taken to remove personal information, relocate end-point to CERN (or EU)</a:t>
            </a:r>
          </a:p>
          <a:p>
            <a:pPr lvl="1"/>
            <a:r>
              <a:rPr lang="en-GB" dirty="0" smtClean="0"/>
              <a:t>Potential risk of breaking services if sites are required to stop services, data publication, etc.</a:t>
            </a:r>
          </a:p>
          <a:p>
            <a:r>
              <a:rPr lang="en-GB" dirty="0" smtClean="0"/>
              <a:t>We need to be proactive and address this:</a:t>
            </a:r>
          </a:p>
          <a:p>
            <a:pPr lvl="1"/>
            <a:r>
              <a:rPr lang="en-GB" dirty="0" smtClean="0"/>
              <a:t>New data protection policy being drafted</a:t>
            </a:r>
          </a:p>
          <a:p>
            <a:pPr lvl="1"/>
            <a:r>
              <a:rPr lang="en-GB" dirty="0" smtClean="0"/>
              <a:t>Service developers – middleware </a:t>
            </a:r>
            <a:r>
              <a:rPr lang="en-GB" i="1" dirty="0" smtClean="0"/>
              <a:t>and</a:t>
            </a:r>
            <a:r>
              <a:rPr lang="en-GB" dirty="0" smtClean="0"/>
              <a:t> experiment – must be aware of this issue and address it correctly</a:t>
            </a:r>
          </a:p>
          <a:p>
            <a:pPr lvl="2"/>
            <a:r>
              <a:rPr lang="en-GB" dirty="0" smtClean="0"/>
              <a:t>Will need to rapidly follow up when problems seen</a:t>
            </a:r>
          </a:p>
          <a:p>
            <a:pPr lvl="1"/>
            <a:r>
              <a:rPr lang="en-GB" dirty="0" smtClean="0"/>
              <a:t>But, sites should also not be too precipitous in reaction – </a:t>
            </a:r>
          </a:p>
          <a:p>
            <a:pPr lvl="2"/>
            <a:r>
              <a:rPr lang="en-GB" dirty="0" smtClean="0"/>
              <a:t>without some discussion of the issue or concern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>
                <a:solidFill>
                  <a:srgbClr val="0C377B">
                    <a:tint val="75000"/>
                  </a:srgbClr>
                </a:solidFill>
                <a:latin typeface="Arial"/>
              </a:rPr>
              <a:t>March 3, 2015</a:t>
            </a:r>
            <a:endParaRPr lang="en-US" dirty="0">
              <a:solidFill>
                <a:srgbClr val="0C377B">
                  <a:tint val="75000"/>
                </a:srgbClr>
              </a:solidFill>
              <a:latin typeface="Arial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>
                <a:solidFill>
                  <a:srgbClr val="0C377B">
                    <a:tint val="75000"/>
                  </a:srgbClr>
                </a:solidFill>
                <a:latin typeface="Arial"/>
              </a:rPr>
              <a:t>Ian.Bird@cern.ch</a:t>
            </a:r>
            <a:endParaRPr lang="en-US" dirty="0">
              <a:solidFill>
                <a:srgbClr val="0C377B">
                  <a:tint val="75000"/>
                </a:srgbClr>
              </a:solidFill>
              <a:latin typeface="Aria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0C377B">
                    <a:tint val="75000"/>
                  </a:srgbClr>
                </a:solidFill>
                <a:latin typeface="Arial"/>
              </a:rPr>
              <a:pPr/>
              <a:t>16</a:t>
            </a:fld>
            <a:endParaRPr lang="en-US" dirty="0">
              <a:solidFill>
                <a:srgbClr val="0C377B">
                  <a:tint val="75000"/>
                </a:srgb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8159954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103809" y="276087"/>
            <a:ext cx="2512135" cy="1006723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Pledge usage</a:t>
            </a:r>
            <a:endParaRPr lang="en-GB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>
                <a:solidFill>
                  <a:srgbClr val="0C377B">
                    <a:tint val="75000"/>
                  </a:srgbClr>
                </a:solidFill>
                <a:latin typeface="Arial"/>
              </a:rPr>
              <a:t>March 3, 2015</a:t>
            </a:r>
            <a:endParaRPr lang="en-US" dirty="0">
              <a:solidFill>
                <a:srgbClr val="0C377B">
                  <a:tint val="75000"/>
                </a:srgbClr>
              </a:solidFill>
              <a:latin typeface="Arial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>
                <a:solidFill>
                  <a:srgbClr val="0C377B">
                    <a:tint val="75000"/>
                  </a:srgbClr>
                </a:solidFill>
                <a:latin typeface="Arial"/>
              </a:rPr>
              <a:t>Ian.Bird@cern.ch</a:t>
            </a:r>
            <a:endParaRPr lang="en-US" dirty="0">
              <a:solidFill>
                <a:srgbClr val="0C377B">
                  <a:tint val="75000"/>
                </a:srgbClr>
              </a:solidFill>
              <a:latin typeface="Arial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0C377B">
                    <a:tint val="75000"/>
                  </a:srgbClr>
                </a:solidFill>
                <a:latin typeface="Arial"/>
              </a:rPr>
              <a:pPr/>
              <a:t>2</a:t>
            </a:fld>
            <a:endParaRPr lang="en-US" dirty="0">
              <a:solidFill>
                <a:srgbClr val="0C377B">
                  <a:tint val="75000"/>
                </a:srgbClr>
              </a:solidFill>
              <a:latin typeface="Arial"/>
            </a:endParaRPr>
          </a:p>
        </p:txBody>
      </p:sp>
      <p:pic>
        <p:nvPicPr>
          <p:cNvPr id="5" name="Picture 4" descr="Pledged Hours Used- All Countries (Tier-2 Sites) (11)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6496" b="15442"/>
          <a:stretch/>
        </p:blipFill>
        <p:spPr>
          <a:xfrm>
            <a:off x="2267278" y="2865168"/>
            <a:ext cx="6869043" cy="3856310"/>
          </a:xfrm>
          <a:prstGeom prst="rect">
            <a:avLst/>
          </a:prstGeom>
        </p:spPr>
      </p:pic>
      <p:pic>
        <p:nvPicPr>
          <p:cNvPr id="6" name="Picture 5" descr="Pledged Hours Used- All Tier-0 and Tier-1 Sites (3)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209"/>
          <a:stretch/>
        </p:blipFill>
        <p:spPr>
          <a:xfrm>
            <a:off x="2274957" y="265044"/>
            <a:ext cx="6869043" cy="32357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03437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36543" y="3028674"/>
            <a:ext cx="4807456" cy="322087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" y="3112737"/>
            <a:ext cx="4997832" cy="313681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15833" y="0"/>
            <a:ext cx="4889785" cy="311273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28434" y="0"/>
            <a:ext cx="4715565" cy="3112737"/>
          </a:xfrm>
          <a:prstGeom prst="rect">
            <a:avLst/>
          </a:prstGeom>
        </p:spPr>
      </p:pic>
      <p:sp>
        <p:nvSpPr>
          <p:cNvPr id="20" name="Oval 19"/>
          <p:cNvSpPr/>
          <p:nvPr/>
        </p:nvSpPr>
        <p:spPr>
          <a:xfrm>
            <a:off x="416105" y="221515"/>
            <a:ext cx="1060353" cy="579463"/>
          </a:xfrm>
          <a:prstGeom prst="ellipse">
            <a:avLst/>
          </a:prstGeom>
          <a:noFill/>
          <a:ln w="3810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FFFF"/>
              </a:solidFill>
              <a:latin typeface="Arial"/>
            </a:endParaRPr>
          </a:p>
        </p:txBody>
      </p:sp>
      <p:sp>
        <p:nvSpPr>
          <p:cNvPr id="21" name="Oval 20"/>
          <p:cNvSpPr/>
          <p:nvPr/>
        </p:nvSpPr>
        <p:spPr>
          <a:xfrm>
            <a:off x="4997833" y="2533274"/>
            <a:ext cx="1060353" cy="579463"/>
          </a:xfrm>
          <a:prstGeom prst="ellipse">
            <a:avLst/>
          </a:prstGeom>
          <a:noFill/>
          <a:ln w="3810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FFFF"/>
              </a:solidFill>
              <a:latin typeface="Arial"/>
            </a:endParaRPr>
          </a:p>
        </p:txBody>
      </p:sp>
      <p:sp>
        <p:nvSpPr>
          <p:cNvPr id="22" name="Oval 21"/>
          <p:cNvSpPr/>
          <p:nvPr/>
        </p:nvSpPr>
        <p:spPr>
          <a:xfrm>
            <a:off x="1133591" y="1825813"/>
            <a:ext cx="1060353" cy="579463"/>
          </a:xfrm>
          <a:prstGeom prst="ellipse">
            <a:avLst/>
          </a:prstGeom>
          <a:noFill/>
          <a:ln w="3810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FFFF"/>
              </a:solidFill>
              <a:latin typeface="Arial"/>
            </a:endParaRPr>
          </a:p>
        </p:txBody>
      </p:sp>
      <p:sp>
        <p:nvSpPr>
          <p:cNvPr id="23" name="Oval 22"/>
          <p:cNvSpPr/>
          <p:nvPr/>
        </p:nvSpPr>
        <p:spPr>
          <a:xfrm>
            <a:off x="1" y="5581354"/>
            <a:ext cx="1266112" cy="426302"/>
          </a:xfrm>
          <a:prstGeom prst="ellipse">
            <a:avLst/>
          </a:prstGeom>
          <a:noFill/>
          <a:ln w="3810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FFFF"/>
              </a:solidFill>
              <a:latin typeface="Arial"/>
            </a:endParaRPr>
          </a:p>
        </p:txBody>
      </p:sp>
      <p:sp>
        <p:nvSpPr>
          <p:cNvPr id="27" name="Oval 26"/>
          <p:cNvSpPr/>
          <p:nvPr/>
        </p:nvSpPr>
        <p:spPr>
          <a:xfrm>
            <a:off x="5199684" y="4155409"/>
            <a:ext cx="1060353" cy="579463"/>
          </a:xfrm>
          <a:prstGeom prst="ellipse">
            <a:avLst/>
          </a:prstGeom>
          <a:noFill/>
          <a:ln w="3810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FFFF"/>
              </a:solidFill>
              <a:latin typeface="Arial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3329014" y="90755"/>
            <a:ext cx="2400847" cy="1200329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FFFFFF"/>
                </a:solidFill>
                <a:latin typeface="Arial"/>
              </a:rPr>
              <a:t>New Tier 1s, providing significant contributions</a:t>
            </a:r>
          </a:p>
          <a:p>
            <a:pPr algn="ctr"/>
            <a:r>
              <a:rPr lang="en-GB" dirty="0" smtClean="0">
                <a:solidFill>
                  <a:srgbClr val="FFFFFF"/>
                </a:solidFill>
                <a:latin typeface="Arial"/>
              </a:rPr>
              <a:t>Nov 2014 – Feb 2015</a:t>
            </a:r>
            <a:endParaRPr lang="en-GB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>
                <a:solidFill>
                  <a:srgbClr val="0C377B">
                    <a:tint val="75000"/>
                  </a:srgbClr>
                </a:solidFill>
                <a:latin typeface="Arial"/>
              </a:rPr>
              <a:t>March 3, 2015</a:t>
            </a:r>
            <a:endParaRPr lang="en-US" dirty="0">
              <a:solidFill>
                <a:srgbClr val="0C377B">
                  <a:tint val="75000"/>
                </a:srgbClr>
              </a:solidFill>
              <a:latin typeface="Arial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>
                <a:solidFill>
                  <a:srgbClr val="0C377B">
                    <a:tint val="75000"/>
                  </a:srgbClr>
                </a:solidFill>
                <a:latin typeface="Arial"/>
              </a:rPr>
              <a:t>Ian.Bird@cern.ch</a:t>
            </a:r>
            <a:endParaRPr lang="en-US" dirty="0">
              <a:solidFill>
                <a:srgbClr val="0C377B">
                  <a:tint val="75000"/>
                </a:srgbClr>
              </a:solidFill>
              <a:latin typeface="Arial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0C377B">
                    <a:tint val="75000"/>
                  </a:srgbClr>
                </a:solidFill>
                <a:latin typeface="Arial"/>
              </a:rPr>
              <a:pPr/>
              <a:t>3</a:t>
            </a:fld>
            <a:endParaRPr lang="en-US" dirty="0">
              <a:solidFill>
                <a:srgbClr val="0C377B">
                  <a:tint val="75000"/>
                </a:srgb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1933559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15987" y="4262704"/>
            <a:ext cx="2953350" cy="2093647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Pledges </a:t>
            </a:r>
            <a:r>
              <a:rPr lang="en-GB" dirty="0" err="1" smtClean="0"/>
              <a:t>vs</a:t>
            </a:r>
            <a:r>
              <a:rPr lang="en-GB" dirty="0" smtClean="0"/>
              <a:t> requests for 2015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>
                <a:solidFill>
                  <a:srgbClr val="0C377B">
                    <a:tint val="75000"/>
                  </a:srgbClr>
                </a:solidFill>
                <a:latin typeface="Arial"/>
              </a:rPr>
              <a:t>March 3, 2015</a:t>
            </a:r>
            <a:endParaRPr lang="en-US" dirty="0">
              <a:solidFill>
                <a:srgbClr val="0C377B">
                  <a:tint val="75000"/>
                </a:srgbClr>
              </a:solidFill>
              <a:latin typeface="Arial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>
                <a:solidFill>
                  <a:srgbClr val="0C377B">
                    <a:tint val="75000"/>
                  </a:srgbClr>
                </a:solidFill>
                <a:latin typeface="Arial"/>
              </a:rPr>
              <a:t>Ian.Bird@cern.ch</a:t>
            </a:r>
            <a:endParaRPr lang="en-US" dirty="0">
              <a:solidFill>
                <a:srgbClr val="0C377B">
                  <a:tint val="75000"/>
                </a:srgbClr>
              </a:solidFill>
              <a:latin typeface="Aria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0C377B">
                    <a:tint val="75000"/>
                  </a:srgbClr>
                </a:solidFill>
                <a:latin typeface="Arial"/>
              </a:rPr>
              <a:pPr/>
              <a:t>4</a:t>
            </a:fld>
            <a:endParaRPr lang="en-US" dirty="0">
              <a:solidFill>
                <a:srgbClr val="0C377B">
                  <a:tint val="75000"/>
                </a:srgbClr>
              </a:solidFill>
              <a:latin typeface="Arial"/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2"/>
          <a:srcRect l="67388" t="31710" r="17872" b="27954"/>
          <a:stretch/>
        </p:blipFill>
        <p:spPr>
          <a:xfrm>
            <a:off x="2797862" y="3290715"/>
            <a:ext cx="1614258" cy="3299653"/>
          </a:xfrm>
          <a:prstGeom prst="rect">
            <a:avLst/>
          </a:prstGeom>
        </p:spPr>
      </p:pic>
      <p:pic>
        <p:nvPicPr>
          <p:cNvPr id="10" name="Picture 9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986" y="2"/>
            <a:ext cx="4948364" cy="3278843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Picture 10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2122" y="2"/>
            <a:ext cx="4731880" cy="3278843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Picture 11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2122" y="3278844"/>
            <a:ext cx="4274680" cy="320036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5221320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Resource installation</a:t>
            </a:r>
            <a:endParaRPr lang="en-GB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Mostly on track to be in place for April</a:t>
            </a:r>
          </a:p>
          <a:p>
            <a:r>
              <a:rPr lang="en-GB" dirty="0" smtClean="0"/>
              <a:t>One or two exceptions</a:t>
            </a:r>
          </a:p>
          <a:p>
            <a:pPr lvl="1"/>
            <a:r>
              <a:rPr lang="en-GB" dirty="0" smtClean="0"/>
              <a:t>But expected by ~June</a:t>
            </a:r>
          </a:p>
          <a:p>
            <a:r>
              <a:rPr lang="en-GB" dirty="0" smtClean="0"/>
              <a:t>Not a real problem for 2015, given LHC </a:t>
            </a:r>
            <a:r>
              <a:rPr lang="en-GB" dirty="0" err="1" smtClean="0"/>
              <a:t>startup</a:t>
            </a:r>
            <a:r>
              <a:rPr lang="en-GB" dirty="0" smtClean="0"/>
              <a:t> schedule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March 3, 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Ian.Bird@cern.ch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69979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57200" y="124903"/>
            <a:ext cx="7470648" cy="671417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Tier 0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March 3, 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Ian.Bird@cern.ch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8" name="Picture 7" descr="Screen Shot 2014-10-10 at 16.47.09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767" y="796320"/>
            <a:ext cx="8785267" cy="5768683"/>
          </a:xfrm>
          <a:prstGeom prst="rect">
            <a:avLst/>
          </a:prstGeom>
        </p:spPr>
      </p:pic>
      <p:sp>
        <p:nvSpPr>
          <p:cNvPr id="9" name="Content Placeholder 2"/>
          <p:cNvSpPr txBox="1">
            <a:spLocks/>
          </p:cNvSpPr>
          <p:nvPr/>
        </p:nvSpPr>
        <p:spPr>
          <a:xfrm>
            <a:off x="4344876" y="0"/>
            <a:ext cx="4799124" cy="960783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>
            <a:normAutofit fontScale="70000" lnSpcReduction="20000"/>
          </a:bodyPr>
          <a:lstStyle>
            <a:lvl1pPr marL="493725" indent="-457153" algn="l" rtl="0" eaLnBrk="1" latinLnBrk="0" hangingPunct="1">
              <a:spcBef>
                <a:spcPct val="20000"/>
              </a:spcBef>
              <a:buClr>
                <a:schemeClr val="tx2">
                  <a:lumMod val="40000"/>
                  <a:lumOff val="60000"/>
                </a:schemeClr>
              </a:buClr>
              <a:buSzPct val="80000"/>
              <a:buFont typeface="Wingdings" charset="2"/>
              <a:buChar char="q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162" indent="-457153" algn="l" rtl="0" eaLnBrk="1" latinLnBrk="0" hangingPunct="1">
              <a:spcBef>
                <a:spcPct val="20000"/>
              </a:spcBef>
              <a:buClr>
                <a:srgbClr val="800000"/>
              </a:buClr>
              <a:buSzPct val="90000"/>
              <a:buFont typeface="Wingdings" charset="2"/>
              <a:buChar char="§"/>
              <a:defRPr kumimoji="0" sz="2600" u="none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595" indent="-342865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173" indent="-342865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321" indent="-342865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607" indent="-182861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041" indent="-182861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474" indent="-182861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478" indent="-182861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>
                <a:solidFill>
                  <a:schemeClr val="bg1"/>
                </a:solidFill>
              </a:rPr>
              <a:t>2015 </a:t>
            </a:r>
            <a:r>
              <a:rPr lang="en-GB" dirty="0" smtClean="0">
                <a:solidFill>
                  <a:schemeClr val="bg1"/>
                </a:solidFill>
              </a:rPr>
              <a:t>capacity </a:t>
            </a:r>
          </a:p>
          <a:p>
            <a:pPr lvl="1"/>
            <a:r>
              <a:rPr lang="en-GB" dirty="0" smtClean="0">
                <a:solidFill>
                  <a:schemeClr val="bg1"/>
                </a:solidFill>
              </a:rPr>
              <a:t>50 PB disk, 750 kHS06 (36 k cores)  </a:t>
            </a:r>
          </a:p>
          <a:p>
            <a:pPr lvl="2"/>
            <a:r>
              <a:rPr lang="en-GB" dirty="0" smtClean="0">
                <a:solidFill>
                  <a:schemeClr val="bg1"/>
                </a:solidFill>
              </a:rPr>
              <a:t>2/3 in Wigner, 1/3 in </a:t>
            </a:r>
            <a:r>
              <a:rPr lang="en-GB" dirty="0" err="1" smtClean="0">
                <a:solidFill>
                  <a:schemeClr val="bg1"/>
                </a:solidFill>
              </a:rPr>
              <a:t>Meyrin</a:t>
            </a:r>
            <a:endParaRPr lang="en-GB" dirty="0" smtClean="0">
              <a:solidFill>
                <a:schemeClr val="bg1"/>
              </a:solidFill>
            </a:endParaRPr>
          </a:p>
          <a:p>
            <a:pPr lvl="1"/>
            <a:endParaRPr lang="en-GB" dirty="0"/>
          </a:p>
        </p:txBody>
      </p:sp>
      <p:pic>
        <p:nvPicPr>
          <p:cNvPr id="2" name="Picture 1" descr="Screen Shot 2015-03-02 at 13.38.19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3433"/>
          <a:stretch/>
        </p:blipFill>
        <p:spPr>
          <a:xfrm>
            <a:off x="0" y="3623715"/>
            <a:ext cx="9144000" cy="3234285"/>
          </a:xfrm>
          <a:prstGeom prst="rect">
            <a:avLst/>
          </a:prstGeom>
        </p:spPr>
      </p:pic>
      <p:sp>
        <p:nvSpPr>
          <p:cNvPr id="20" name="Curved Right Arrow 19"/>
          <p:cNvSpPr/>
          <p:nvPr/>
        </p:nvSpPr>
        <p:spPr>
          <a:xfrm>
            <a:off x="1744133" y="1820330"/>
            <a:ext cx="685800" cy="2929470"/>
          </a:xfrm>
          <a:prstGeom prst="curved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21" name="Curved Right Arrow 20"/>
          <p:cNvSpPr/>
          <p:nvPr/>
        </p:nvSpPr>
        <p:spPr>
          <a:xfrm>
            <a:off x="4760035" y="1752596"/>
            <a:ext cx="685800" cy="2997204"/>
          </a:xfrm>
          <a:prstGeom prst="curved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22" name="Curved Right Arrow 21"/>
          <p:cNvSpPr/>
          <p:nvPr/>
        </p:nvSpPr>
        <p:spPr>
          <a:xfrm>
            <a:off x="1888067" y="3200397"/>
            <a:ext cx="685800" cy="3014136"/>
          </a:xfrm>
          <a:prstGeom prst="curvedRightArrow">
            <a:avLst/>
          </a:prstGeom>
          <a:solidFill>
            <a:srgbClr val="3366FF"/>
          </a:solidFill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23" name="Curved Right Arrow 22"/>
          <p:cNvSpPr/>
          <p:nvPr/>
        </p:nvSpPr>
        <p:spPr>
          <a:xfrm>
            <a:off x="4760035" y="3200397"/>
            <a:ext cx="685800" cy="3014136"/>
          </a:xfrm>
          <a:prstGeom prst="curvedRightArrow">
            <a:avLst/>
          </a:prstGeom>
          <a:solidFill>
            <a:srgbClr val="3366FF"/>
          </a:solidFill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24" name="Curved Right Arrow 23"/>
          <p:cNvSpPr/>
          <p:nvPr/>
        </p:nvSpPr>
        <p:spPr>
          <a:xfrm>
            <a:off x="7735456" y="2125113"/>
            <a:ext cx="685800" cy="2997204"/>
          </a:xfrm>
          <a:prstGeom prst="curved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14296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Resource installation</a:t>
            </a:r>
            <a:endParaRPr lang="en-GB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>
                <a:solidFill>
                  <a:schemeClr val="accent1"/>
                </a:solidFill>
              </a:rPr>
              <a:t>Mostly on track to be in place for April</a:t>
            </a:r>
          </a:p>
          <a:p>
            <a:r>
              <a:rPr lang="en-GB" dirty="0" smtClean="0">
                <a:solidFill>
                  <a:schemeClr val="accent1"/>
                </a:solidFill>
              </a:rPr>
              <a:t>One of two exceptions</a:t>
            </a:r>
          </a:p>
          <a:p>
            <a:pPr lvl="1"/>
            <a:r>
              <a:rPr lang="en-GB" dirty="0" smtClean="0">
                <a:solidFill>
                  <a:schemeClr val="accent1"/>
                </a:solidFill>
              </a:rPr>
              <a:t>But expected by ~June</a:t>
            </a:r>
          </a:p>
          <a:p>
            <a:r>
              <a:rPr lang="en-GB" dirty="0" smtClean="0">
                <a:solidFill>
                  <a:schemeClr val="accent1"/>
                </a:solidFill>
              </a:rPr>
              <a:t>Not a real problem for 2015, given LHC </a:t>
            </a:r>
            <a:r>
              <a:rPr lang="en-GB" dirty="0" err="1" smtClean="0">
                <a:solidFill>
                  <a:schemeClr val="accent1"/>
                </a:solidFill>
              </a:rPr>
              <a:t>startup</a:t>
            </a:r>
            <a:r>
              <a:rPr lang="en-GB" dirty="0" smtClean="0">
                <a:solidFill>
                  <a:schemeClr val="accent1"/>
                </a:solidFill>
              </a:rPr>
              <a:t> schedule</a:t>
            </a:r>
          </a:p>
          <a:p>
            <a:r>
              <a:rPr lang="en-GB" dirty="0" smtClean="0"/>
              <a:t>Tier 0 had high priority request from AMS for 8000 cores for </a:t>
            </a:r>
            <a:br>
              <a:rPr lang="en-GB" dirty="0" smtClean="0"/>
            </a:br>
            <a:r>
              <a:rPr lang="en-GB" dirty="0" smtClean="0"/>
              <a:t>~1 month (13 Feb), </a:t>
            </a:r>
            <a:br>
              <a:rPr lang="en-GB" dirty="0" smtClean="0"/>
            </a:br>
            <a:r>
              <a:rPr lang="en-GB" dirty="0" smtClean="0"/>
              <a:t>able to satisfy with just </a:t>
            </a:r>
            <a:br>
              <a:rPr lang="en-GB" dirty="0" smtClean="0"/>
            </a:br>
            <a:r>
              <a:rPr lang="en-GB" dirty="0" smtClean="0"/>
              <a:t>installed Tier 0 capacity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March 3, 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Ian.Bird@cern.ch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02935" y="4398613"/>
            <a:ext cx="4093633" cy="240656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996609" y="4917421"/>
            <a:ext cx="14493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AMS@Tier0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647360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HEP Software Foundation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March 3, 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Ian.Bird@cern.ch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85016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HEP Software challenge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4796" y="1173935"/>
            <a:ext cx="8640598" cy="5308587"/>
          </a:xfrm>
        </p:spPr>
        <p:txBody>
          <a:bodyPr>
            <a:normAutofit fontScale="92500" lnSpcReduction="10000"/>
          </a:bodyPr>
          <a:lstStyle/>
          <a:p>
            <a:r>
              <a:rPr lang="en-GB" dirty="0"/>
              <a:t>Must make more efficient </a:t>
            </a:r>
            <a:r>
              <a:rPr lang="en-GB" dirty="0" smtClean="0"/>
              <a:t>use</a:t>
            </a:r>
            <a:br>
              <a:rPr lang="en-GB" dirty="0" smtClean="0"/>
            </a:br>
            <a:r>
              <a:rPr lang="en-GB" dirty="0" smtClean="0"/>
              <a:t> </a:t>
            </a:r>
            <a:r>
              <a:rPr lang="en-GB" dirty="0"/>
              <a:t>of modern cores, accelerators</a:t>
            </a:r>
            <a:r>
              <a:rPr lang="en-GB" dirty="0" smtClean="0"/>
              <a:t>,</a:t>
            </a:r>
            <a:br>
              <a:rPr lang="en-GB" dirty="0" smtClean="0"/>
            </a:br>
            <a:r>
              <a:rPr lang="en-GB" dirty="0" smtClean="0"/>
              <a:t>etc</a:t>
            </a:r>
            <a:r>
              <a:rPr lang="en-GB" dirty="0" smtClean="0"/>
              <a:t>.</a:t>
            </a:r>
            <a:endParaRPr lang="en-GB" dirty="0"/>
          </a:p>
          <a:p>
            <a:pPr lvl="1"/>
            <a:r>
              <a:rPr lang="en-GB" dirty="0"/>
              <a:t>And better use of the memory</a:t>
            </a:r>
          </a:p>
          <a:p>
            <a:r>
              <a:rPr lang="en-GB" dirty="0"/>
              <a:t>Implies:</a:t>
            </a:r>
          </a:p>
          <a:p>
            <a:pPr lvl="1"/>
            <a:r>
              <a:rPr lang="en-GB" dirty="0"/>
              <a:t>Multi-threading, parallelism at all 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>levels</a:t>
            </a:r>
            <a:r>
              <a:rPr lang="en-GB" dirty="0"/>
              <a:t>, optimisation of libraries, 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>redesign </a:t>
            </a:r>
            <a:r>
              <a:rPr lang="en-GB" dirty="0"/>
              <a:t>of data structures, </a:t>
            </a:r>
            <a:r>
              <a:rPr lang="en-GB" dirty="0" smtClean="0"/>
              <a:t>etc.</a:t>
            </a:r>
            <a:endParaRPr lang="en-GB" dirty="0"/>
          </a:p>
          <a:p>
            <a:r>
              <a:rPr lang="en-GB" dirty="0" smtClean="0"/>
              <a:t>Requires:</a:t>
            </a:r>
          </a:p>
          <a:p>
            <a:pPr lvl="1"/>
            <a:r>
              <a:rPr lang="en-GB" i="1" dirty="0" smtClean="0"/>
              <a:t>significant </a:t>
            </a:r>
            <a:r>
              <a:rPr lang="en-GB" i="1" dirty="0"/>
              <a:t>re-engineering </a:t>
            </a:r>
            <a:r>
              <a:rPr lang="en-GB" dirty="0"/>
              <a:t>of frameworks, data structures, algorithms, </a:t>
            </a:r>
            <a:r>
              <a:rPr lang="en-GB" dirty="0" smtClean="0"/>
              <a:t>…</a:t>
            </a:r>
            <a:endParaRPr lang="en-GB" i="1" dirty="0" smtClean="0"/>
          </a:p>
          <a:p>
            <a:pPr lvl="1"/>
            <a:r>
              <a:rPr lang="en-GB" i="1" dirty="0" smtClean="0"/>
              <a:t>investment </a:t>
            </a:r>
            <a:r>
              <a:rPr lang="en-GB" i="1" dirty="0"/>
              <a:t>of effort </a:t>
            </a:r>
            <a:r>
              <a:rPr lang="en-GB" dirty="0"/>
              <a:t>to develop expertise in concurrent </a:t>
            </a:r>
            <a:r>
              <a:rPr lang="en-GB" dirty="0" smtClean="0"/>
              <a:t>programming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October 14, 2014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Ian.Bird@cern.ch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grpSp>
        <p:nvGrpSpPr>
          <p:cNvPr id="7" name="Group 4"/>
          <p:cNvGrpSpPr>
            <a:grpSpLocks/>
          </p:cNvGrpSpPr>
          <p:nvPr/>
        </p:nvGrpSpPr>
        <p:grpSpPr bwMode="auto">
          <a:xfrm>
            <a:off x="6016377" y="1186057"/>
            <a:ext cx="3127623" cy="3277195"/>
            <a:chOff x="0" y="0"/>
            <a:chExt cx="4447402" cy="4660901"/>
          </a:xfrm>
        </p:grpSpPr>
        <p:sp>
          <p:nvSpPr>
            <p:cNvPr id="8" name="AutoShape 5"/>
            <p:cNvSpPr>
              <a:spLocks/>
            </p:cNvSpPr>
            <p:nvPr/>
          </p:nvSpPr>
          <p:spPr bwMode="auto">
            <a:xfrm>
              <a:off x="1888" y="5570"/>
              <a:ext cx="4445514" cy="465533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>
              <a:outerShdw blurRad="127000" dist="76201" dir="2700000" algn="ctr" rotWithShape="0">
                <a:srgbClr val="000000">
                  <a:alpha val="75000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/>
            <a:p>
              <a:endParaRPr lang="en-GB">
                <a:solidFill>
                  <a:srgbClr val="FFFFFF"/>
                </a:solidFill>
              </a:endParaRPr>
            </a:p>
          </p:txBody>
        </p:sp>
        <p:pic>
          <p:nvPicPr>
            <p:cNvPr id="9" name="Picture 6" descr="CPU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4355608" cy="434060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pic>
        <p:sp>
          <p:nvSpPr>
            <p:cNvPr id="10" name="AutoShape 7"/>
            <p:cNvSpPr>
              <a:spLocks/>
            </p:cNvSpPr>
            <p:nvPr/>
          </p:nvSpPr>
          <p:spPr bwMode="auto">
            <a:xfrm>
              <a:off x="2928457" y="4319947"/>
              <a:ext cx="1441549" cy="314727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599"/>
                  </a:lnTo>
                  <a:lnTo>
                    <a:pt x="0" y="21599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50800" tIns="50800" rIns="50800" bIns="50800" anchor="ctr"/>
            <a:lstStyle/>
            <a:p>
              <a:r>
                <a:rPr lang="en-GB" sz="800">
                  <a:solidFill>
                    <a:srgbClr val="000000"/>
                  </a:solidFill>
                  <a:hlinkClick r:id="rId3"/>
                </a:rPr>
                <a:t>© 2009 Herb Sutter</a:t>
              </a:r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40946721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CERNCobranding(4-3)">
  <a:themeElements>
    <a:clrScheme name="Colors CERN">
      <a:dk1>
        <a:srgbClr val="0C377B"/>
      </a:dk1>
      <a:lt1>
        <a:srgbClr val="FFFFFF"/>
      </a:lt1>
      <a:dk2>
        <a:srgbClr val="0C377B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1_CERNCobranding(4-3)">
  <a:themeElements>
    <a:clrScheme name="Colors CERN">
      <a:dk1>
        <a:srgbClr val="0C377B"/>
      </a:dk1>
      <a:lt1>
        <a:srgbClr val="FFFFFF"/>
      </a:lt1>
      <a:dk2>
        <a:srgbClr val="0C377B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18104</TotalTime>
  <Words>1120</Words>
  <Application>Microsoft Macintosh PowerPoint</Application>
  <PresentationFormat>On-screen Show (4:3)</PresentationFormat>
  <Paragraphs>183</Paragraphs>
  <Slides>16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16</vt:i4>
      </vt:variant>
    </vt:vector>
  </HeadingPairs>
  <TitlesOfParts>
    <vt:vector size="18" baseType="lpstr">
      <vt:lpstr>CERNCobranding(4-3)</vt:lpstr>
      <vt:lpstr>1_CERNCobranding(4-3)</vt:lpstr>
      <vt:lpstr>Project Status Report</vt:lpstr>
      <vt:lpstr>Pledge usage</vt:lpstr>
      <vt:lpstr>PowerPoint Presentation</vt:lpstr>
      <vt:lpstr>Pledges vs requests for 2015</vt:lpstr>
      <vt:lpstr>Resource installation</vt:lpstr>
      <vt:lpstr>Tier 0</vt:lpstr>
      <vt:lpstr>Resource installation</vt:lpstr>
      <vt:lpstr>HEP Software Foundation</vt:lpstr>
      <vt:lpstr>HEP Software challenge</vt:lpstr>
      <vt:lpstr>HEP SW foundation: Goals</vt:lpstr>
      <vt:lpstr>HSF - timeline</vt:lpstr>
      <vt:lpstr>HSF SLAC workshop</vt:lpstr>
      <vt:lpstr>Next steps</vt:lpstr>
      <vt:lpstr>H2020 project submissions</vt:lpstr>
      <vt:lpstr>Middleware support</vt:lpstr>
      <vt:lpstr>Data privacy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CERN User</dc:creator>
  <cp:lastModifiedBy>Ian Bird</cp:lastModifiedBy>
  <cp:revision>198</cp:revision>
  <dcterms:created xsi:type="dcterms:W3CDTF">2012-11-30T11:07:49Z</dcterms:created>
  <dcterms:modified xsi:type="dcterms:W3CDTF">2015-03-03T09:35:12Z</dcterms:modified>
</cp:coreProperties>
</file>