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256" r:id="rId2"/>
    <p:sldId id="399" r:id="rId3"/>
    <p:sldId id="400" r:id="rId4"/>
    <p:sldId id="364" r:id="rId5"/>
    <p:sldId id="365" r:id="rId6"/>
    <p:sldId id="366" r:id="rId7"/>
    <p:sldId id="367" r:id="rId8"/>
    <p:sldId id="368" r:id="rId9"/>
    <p:sldId id="369" r:id="rId10"/>
    <p:sldId id="373" r:id="rId11"/>
    <p:sldId id="374" r:id="rId12"/>
    <p:sldId id="380" r:id="rId13"/>
    <p:sldId id="384" r:id="rId14"/>
    <p:sldId id="388" r:id="rId15"/>
    <p:sldId id="389" r:id="rId16"/>
    <p:sldId id="346" r:id="rId17"/>
    <p:sldId id="340" r:id="rId18"/>
    <p:sldId id="361" r:id="rId19"/>
    <p:sldId id="344" r:id="rId20"/>
    <p:sldId id="345" r:id="rId21"/>
    <p:sldId id="342" r:id="rId22"/>
    <p:sldId id="343" r:id="rId23"/>
    <p:sldId id="363" r:id="rId24"/>
    <p:sldId id="401" r:id="rId25"/>
    <p:sldId id="403" r:id="rId26"/>
    <p:sldId id="414" r:id="rId27"/>
    <p:sldId id="413" r:id="rId28"/>
    <p:sldId id="404" r:id="rId29"/>
    <p:sldId id="405" r:id="rId30"/>
    <p:sldId id="415" r:id="rId31"/>
    <p:sldId id="408" r:id="rId32"/>
    <p:sldId id="410" r:id="rId33"/>
    <p:sldId id="412" r:id="rId34"/>
    <p:sldId id="411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512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37B1009-6F78-CB4F-AD9B-13BF6ABC1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408245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2FC939-30BE-B741-A1EA-6D06643F9F0F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6F0681-9022-4338-8D6D-A4575F21D19E}" type="slidenum">
              <a:rPr lang="en-US"/>
              <a:pPr/>
              <a:t>12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70BE0A-F3B3-42C4-AEBF-6DA4073A8CF3}" type="slidenum">
              <a:rPr lang="en-US"/>
              <a:pPr/>
              <a:t>13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7695E0-89AD-4E46-92B1-CE5AEF752EC1}" type="slidenum">
              <a:rPr lang="en-US"/>
              <a:pPr/>
              <a:t>14</a:t>
            </a:fld>
            <a:endParaRPr lang="en-U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09385D-2112-417A-9736-0BEF1AC6A7D9}" type="slidenum">
              <a:rPr lang="en-US"/>
              <a:pPr/>
              <a:t>15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0F7853-91EF-4345-953E-10F51250F0CB}" type="slidenum">
              <a:rPr lang="en-US"/>
              <a:pPr/>
              <a:t>4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941D4A-E4EE-4877-A66F-6355B31F86FF}" type="slidenum">
              <a:rPr lang="en-US"/>
              <a:pPr/>
              <a:t>5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0DDDD3-92A8-46E1-A379-122CF935A71C}" type="slidenum">
              <a:rPr lang="en-US"/>
              <a:pPr/>
              <a:t>6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26A407-646C-414B-BF49-8412C7D31BC7}" type="slidenum">
              <a:rPr lang="en-US"/>
              <a:pPr/>
              <a:t>7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C6D625-2D67-47A2-B59B-E11CDD30CCDC}" type="slidenum">
              <a:rPr lang="en-US"/>
              <a:pPr/>
              <a:t>8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FE2E19-87BB-48A1-860E-DA0FFBC82430}" type="slidenum">
              <a:rPr lang="en-US"/>
              <a:pPr/>
              <a:t>9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5B8314-EE0C-4433-A0D3-443CF0C58F29}" type="slidenum">
              <a:rPr lang="en-US"/>
              <a:pPr/>
              <a:t>10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B27B8E-8395-4FBE-9693-9E1D91F96AAF}" type="slidenum">
              <a:rPr lang="en-US"/>
              <a:pPr/>
              <a:t>11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E2379-5E77-4447-B284-0A8DB8EF83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9462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8A1EA-4CA1-0048-986A-673939CB8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65246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6146E-2480-0A43-B1AD-66B13347F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2771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AC30B-3F8C-FB41-88C6-653AA302A8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30114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17917-51AC-AF41-9643-87099C21D6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85100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BDA8B-96B9-FB42-A18A-92852CBE4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16734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819F1-5951-4847-B0A0-B235FB3A27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6901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0BF04-B706-E94E-9E78-EB1C8BC1A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11766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2258F-FB7F-2946-A1C6-96670BB512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6084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B5932-9B6E-BC4E-9A29-B3B682CC4D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9549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403F4-9EF4-C641-A3A5-22218611E4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2007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A14C4FDC-AD8D-D14E-8576-E1AB3B0D24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A </a:t>
            </a:r>
            <a:r>
              <a:rPr lang="en-US" sz="3600" dirty="0" err="1" smtClean="0">
                <a:cs typeface="+mj-cs"/>
              </a:rPr>
              <a:t>matemática</a:t>
            </a:r>
            <a:r>
              <a:rPr lang="en-US" sz="3600" dirty="0" smtClean="0">
                <a:cs typeface="+mj-cs"/>
              </a:rPr>
              <a:t> </a:t>
            </a:r>
            <a:r>
              <a:rPr lang="en-US" sz="3600" dirty="0" err="1" smtClean="0">
                <a:cs typeface="+mj-cs"/>
              </a:rPr>
              <a:t>domina</a:t>
            </a:r>
            <a:r>
              <a:rPr lang="en-US" sz="3600" dirty="0" smtClean="0">
                <a:cs typeface="+mj-cs"/>
              </a:rPr>
              <a:t> a Luz: </a:t>
            </a:r>
            <a:br>
              <a:rPr lang="en-US" sz="3600" dirty="0" smtClean="0">
                <a:cs typeface="+mj-cs"/>
              </a:rPr>
            </a:br>
            <a:r>
              <a:rPr lang="en-US" sz="3600" dirty="0" smtClean="0">
                <a:cs typeface="+mj-cs"/>
              </a:rPr>
              <a:t/>
            </a:r>
            <a:br>
              <a:rPr lang="en-US" sz="3600" dirty="0" smtClean="0">
                <a:cs typeface="+mj-cs"/>
              </a:rPr>
            </a:br>
            <a:r>
              <a:rPr lang="en-US" sz="2800" dirty="0" err="1" smtClean="0">
                <a:cs typeface="+mj-cs"/>
              </a:rPr>
              <a:t>Óptica</a:t>
            </a:r>
            <a:r>
              <a:rPr lang="en-US" sz="2800" dirty="0" smtClean="0">
                <a:cs typeface="+mj-cs"/>
              </a:rPr>
              <a:t> </a:t>
            </a:r>
            <a:r>
              <a:rPr lang="en-US" sz="2800" dirty="0" err="1" smtClean="0">
                <a:cs typeface="+mj-cs"/>
              </a:rPr>
              <a:t>geométrica</a:t>
            </a:r>
            <a:r>
              <a:rPr lang="en-US" sz="2800" dirty="0" smtClean="0">
                <a:cs typeface="+mj-cs"/>
              </a:rPr>
              <a:t> e o </a:t>
            </a:r>
            <a:r>
              <a:rPr lang="en-US" sz="2800" dirty="0" err="1" smtClean="0">
                <a:cs typeface="+mj-cs"/>
              </a:rPr>
              <a:t>trabalho</a:t>
            </a:r>
            <a:r>
              <a:rPr lang="en-US" sz="2800" dirty="0" smtClean="0">
                <a:cs typeface="+mj-cs"/>
              </a:rPr>
              <a:t> de</a:t>
            </a:r>
            <a:br>
              <a:rPr lang="en-US" sz="2800" dirty="0" smtClean="0">
                <a:cs typeface="+mj-cs"/>
              </a:rPr>
            </a:br>
            <a:r>
              <a:rPr lang="en-US" sz="2800" dirty="0" smtClean="0">
                <a:cs typeface="+mj-cs"/>
              </a:rPr>
              <a:t>Francisco de </a:t>
            </a:r>
            <a:r>
              <a:rPr lang="en-US" sz="2800" dirty="0" err="1" smtClean="0">
                <a:cs typeface="+mj-cs"/>
              </a:rPr>
              <a:t>Melo</a:t>
            </a:r>
            <a:r>
              <a:rPr lang="en-US" sz="2800" dirty="0" smtClean="0">
                <a:cs typeface="+mj-cs"/>
              </a:rPr>
              <a:t> (ca. 1490-1536)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648" y="4077072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pt-PT" sz="2400" dirty="0" smtClean="0">
                <a:cs typeface="+mn-cs"/>
              </a:rPr>
              <a:t>Henrique Leitão</a:t>
            </a:r>
          </a:p>
          <a:p>
            <a:pPr eaLnBrk="1" hangingPunct="1">
              <a:defRPr/>
            </a:pPr>
            <a:r>
              <a:rPr lang="pt-PT" sz="2400" dirty="0" smtClean="0">
                <a:cs typeface="+mn-cs"/>
              </a:rPr>
              <a:t>CIUHCT, Faculdade de Ciências</a:t>
            </a:r>
          </a:p>
          <a:p>
            <a:pPr eaLnBrk="1" hangingPunct="1">
              <a:defRPr/>
            </a:pPr>
            <a:r>
              <a:rPr lang="pt-PT" sz="2400" dirty="0" smtClean="0">
                <a:cs typeface="+mn-cs"/>
              </a:rPr>
              <a:t>Universidade de Lisboa</a:t>
            </a:r>
            <a:endParaRPr lang="en-US" sz="2400" dirty="0" smtClean="0">
              <a:cs typeface="+mn-cs"/>
            </a:endParaRPr>
          </a:p>
        </p:txBody>
      </p:sp>
      <p:pic>
        <p:nvPicPr>
          <p:cNvPr id="4" name="Picture 3" descr="Ciencias_UL_Azul_H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5949280"/>
            <a:ext cx="2483768" cy="7058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fig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549275"/>
            <a:ext cx="3789363" cy="5556250"/>
          </a:xfrm>
          <a:prstGeom prst="rect">
            <a:avLst/>
          </a:prstGeom>
          <a:noFill/>
        </p:spPr>
      </p:pic>
      <p:pic>
        <p:nvPicPr>
          <p:cNvPr id="35845" name="Picture 5" descr="fig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549275"/>
            <a:ext cx="3635375" cy="5764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fig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8525" y="881063"/>
            <a:ext cx="7345363" cy="509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18 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1196975"/>
            <a:ext cx="6742112" cy="412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Kepler-Ad-Witelo-1604-t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584" y="908720"/>
            <a:ext cx="3452509" cy="4564417"/>
          </a:xfrm>
          <a:prstGeom prst="rect">
            <a:avLst/>
          </a:prstGeom>
          <a:noFill/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131840" y="5877272"/>
            <a:ext cx="32367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dirty="0" smtClean="0"/>
              <a:t>Johannes </a:t>
            </a:r>
            <a:r>
              <a:rPr lang="pt-PT" dirty="0"/>
              <a:t>Kepler (1571-1630</a:t>
            </a:r>
            <a:r>
              <a:rPr lang="pt-PT" dirty="0" smtClean="0"/>
              <a:t>)</a:t>
            </a:r>
            <a:endParaRPr lang="en-US" b="1" dirty="0"/>
          </a:p>
        </p:txBody>
      </p:sp>
      <p:pic>
        <p:nvPicPr>
          <p:cNvPr id="4" name="Picture 3" descr="Kepler_Doptric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8360" y="836712"/>
            <a:ext cx="3557195" cy="4680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620713"/>
            <a:ext cx="2978150" cy="5668962"/>
          </a:xfrm>
          <a:prstGeom prst="rect">
            <a:avLst/>
          </a:prstGeom>
          <a:noFill/>
        </p:spPr>
      </p:pic>
      <p:pic>
        <p:nvPicPr>
          <p:cNvPr id="52229" name="Picture 5" descr="4 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1484313"/>
            <a:ext cx="3781425" cy="375443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436096" y="5661248"/>
            <a:ext cx="315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René Descartes (1569-1650)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7" name="Picture 5" descr="15 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5616" y="908720"/>
            <a:ext cx="2741263" cy="4464496"/>
          </a:xfrm>
          <a:prstGeom prst="rect">
            <a:avLst/>
          </a:prstGeom>
          <a:noFill/>
        </p:spPr>
      </p:pic>
      <p:pic>
        <p:nvPicPr>
          <p:cNvPr id="4" name="Picture 4" descr="Newton-1704-Opticks-t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60032" y="836712"/>
            <a:ext cx="3439989" cy="466034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59832" y="5949280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Isaac Newton (1643-1727)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12474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67544" y="332656"/>
            <a:ext cx="84249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PT" dirty="0" smtClean="0"/>
          </a:p>
          <a:p>
            <a:r>
              <a:rPr lang="pt-PT" sz="2400" dirty="0" smtClean="0"/>
              <a:t>Trabalhos matemáticos de Francisco de Melo (1490-1536)</a:t>
            </a:r>
            <a:r>
              <a:rPr lang="pt-PT" dirty="0" smtClean="0"/>
              <a:t> </a:t>
            </a:r>
            <a:endParaRPr lang="pt-PT" dirty="0"/>
          </a:p>
          <a:p>
            <a:endParaRPr lang="pt-PT" dirty="0" smtClean="0"/>
          </a:p>
          <a:p>
            <a:endParaRPr lang="pt-PT" dirty="0" smtClean="0"/>
          </a:p>
          <a:p>
            <a:endParaRPr lang="pt-PT" dirty="0"/>
          </a:p>
          <a:p>
            <a:r>
              <a:rPr lang="pt-PT" i="1" dirty="0" smtClean="0"/>
              <a:t>1. </a:t>
            </a:r>
            <a:r>
              <a:rPr lang="pt-PT" i="1" dirty="0" err="1" smtClean="0"/>
              <a:t>Francisci</a:t>
            </a:r>
            <a:r>
              <a:rPr lang="pt-PT" i="1" dirty="0" smtClean="0"/>
              <a:t> </a:t>
            </a:r>
            <a:r>
              <a:rPr lang="pt-PT" i="1" dirty="0"/>
              <a:t>de Mello </a:t>
            </a:r>
            <a:r>
              <a:rPr lang="pt-PT" b="1" i="1" dirty="0"/>
              <a:t>de </a:t>
            </a:r>
            <a:r>
              <a:rPr lang="pt-PT" b="1" i="1" dirty="0" err="1"/>
              <a:t>videndi</a:t>
            </a:r>
            <a:r>
              <a:rPr lang="pt-PT" b="1" i="1" dirty="0"/>
              <a:t> </a:t>
            </a:r>
            <a:r>
              <a:rPr lang="pt-PT" b="1" i="1" dirty="0" err="1"/>
              <a:t>ratione</a:t>
            </a:r>
            <a:r>
              <a:rPr lang="pt-PT" i="1" dirty="0"/>
              <a:t> </a:t>
            </a:r>
            <a:r>
              <a:rPr lang="pt-PT" i="1" dirty="0" err="1"/>
              <a:t>atque</a:t>
            </a:r>
            <a:r>
              <a:rPr lang="pt-PT" i="1" dirty="0"/>
              <a:t> </a:t>
            </a:r>
            <a:r>
              <a:rPr lang="pt-PT" i="1" dirty="0" err="1"/>
              <a:t>oculorum</a:t>
            </a:r>
            <a:r>
              <a:rPr lang="pt-PT" i="1" dirty="0"/>
              <a:t> forma </a:t>
            </a:r>
            <a:r>
              <a:rPr lang="pt-PT" i="1" dirty="0" err="1"/>
              <a:t>in</a:t>
            </a:r>
            <a:r>
              <a:rPr lang="pt-PT" i="1" dirty="0"/>
              <a:t> </a:t>
            </a:r>
            <a:r>
              <a:rPr lang="pt-PT" i="1" dirty="0" err="1"/>
              <a:t>Euclidis</a:t>
            </a:r>
            <a:r>
              <a:rPr lang="pt-PT" i="1" dirty="0"/>
              <a:t> perspectivam </a:t>
            </a:r>
            <a:r>
              <a:rPr lang="pt-PT" i="1" dirty="0" err="1"/>
              <a:t>corolarium</a:t>
            </a:r>
            <a:r>
              <a:rPr lang="pt-PT" dirty="0"/>
              <a:t>; </a:t>
            </a:r>
            <a:endParaRPr lang="pt-PT" dirty="0" smtClean="0"/>
          </a:p>
          <a:p>
            <a:r>
              <a:rPr lang="pt-PT" dirty="0" smtClean="0"/>
              <a:t>[</a:t>
            </a:r>
            <a:r>
              <a:rPr lang="pt-PT" dirty="0"/>
              <a:t>Trabalho de Francisco de Melo </a:t>
            </a:r>
            <a:r>
              <a:rPr lang="pt-PT" b="1" dirty="0"/>
              <a:t>sobre a natureza da visão</a:t>
            </a:r>
            <a:r>
              <a:rPr lang="pt-PT" dirty="0"/>
              <a:t> e a forma do olho, redigido como um “corolário” à </a:t>
            </a:r>
            <a:r>
              <a:rPr lang="pt-PT" i="1" dirty="0"/>
              <a:t>Óptica</a:t>
            </a:r>
            <a:r>
              <a:rPr lang="pt-PT" dirty="0"/>
              <a:t> de Euclides</a:t>
            </a:r>
            <a:r>
              <a:rPr lang="pt-PT" dirty="0" smtClean="0"/>
              <a:t>]</a:t>
            </a:r>
            <a:r>
              <a:rPr lang="pt-PT" dirty="0"/>
              <a:t>.</a:t>
            </a:r>
            <a:endParaRPr lang="en-US" dirty="0"/>
          </a:p>
          <a:p>
            <a:r>
              <a:rPr lang="pt-PT" dirty="0"/>
              <a:t> </a:t>
            </a:r>
            <a:endParaRPr lang="en-US" dirty="0"/>
          </a:p>
          <a:p>
            <a:r>
              <a:rPr lang="pt-PT" dirty="0"/>
              <a:t>2. </a:t>
            </a:r>
            <a:r>
              <a:rPr lang="pt-PT" b="1" i="1" dirty="0"/>
              <a:t>Perspectiva</a:t>
            </a:r>
            <a:r>
              <a:rPr lang="pt-PT" i="1" dirty="0"/>
              <a:t> </a:t>
            </a:r>
            <a:r>
              <a:rPr lang="pt-PT" i="1" dirty="0" err="1"/>
              <a:t>Euclidis</a:t>
            </a:r>
            <a:r>
              <a:rPr lang="pt-PT" i="1" dirty="0"/>
              <a:t> </a:t>
            </a:r>
            <a:r>
              <a:rPr lang="pt-PT" i="1" dirty="0" err="1"/>
              <a:t>cum</a:t>
            </a:r>
            <a:r>
              <a:rPr lang="pt-PT" i="1" dirty="0"/>
              <a:t> </a:t>
            </a:r>
            <a:r>
              <a:rPr lang="pt-PT" i="1" dirty="0" err="1"/>
              <a:t>Francisci</a:t>
            </a:r>
            <a:r>
              <a:rPr lang="pt-PT" i="1" dirty="0"/>
              <a:t> de Mello </a:t>
            </a:r>
            <a:r>
              <a:rPr lang="pt-PT" i="1" dirty="0" err="1"/>
              <a:t>commentariis</a:t>
            </a:r>
            <a:r>
              <a:rPr lang="pt-PT" dirty="0"/>
              <a:t>; </a:t>
            </a:r>
            <a:endParaRPr lang="pt-PT" dirty="0" smtClean="0"/>
          </a:p>
          <a:p>
            <a:r>
              <a:rPr lang="pt-PT" dirty="0" smtClean="0"/>
              <a:t>[</a:t>
            </a:r>
            <a:r>
              <a:rPr lang="pt-PT" dirty="0"/>
              <a:t>A </a:t>
            </a:r>
            <a:r>
              <a:rPr lang="pt-PT" b="1" i="1" dirty="0"/>
              <a:t>Óptica</a:t>
            </a:r>
            <a:r>
              <a:rPr lang="pt-PT" dirty="0"/>
              <a:t> de Euclides, na tradução de </a:t>
            </a:r>
            <a:r>
              <a:rPr lang="pt-PT" dirty="0" err="1" smtClean="0"/>
              <a:t>Zamberto</a:t>
            </a:r>
            <a:r>
              <a:rPr lang="pt-PT" dirty="0" smtClean="0"/>
              <a:t>, </a:t>
            </a:r>
            <a:r>
              <a:rPr lang="pt-PT" dirty="0"/>
              <a:t>com o comentário de Francisco de Melo</a:t>
            </a:r>
            <a:r>
              <a:rPr lang="pt-PT" dirty="0" smtClean="0"/>
              <a:t>]</a:t>
            </a:r>
            <a:r>
              <a:rPr lang="pt-PT" dirty="0"/>
              <a:t>.</a:t>
            </a:r>
            <a:endParaRPr lang="en-US" dirty="0"/>
          </a:p>
          <a:p>
            <a:r>
              <a:rPr lang="pt-PT" dirty="0"/>
              <a:t> </a:t>
            </a:r>
            <a:endParaRPr lang="en-US" dirty="0"/>
          </a:p>
          <a:p>
            <a:r>
              <a:rPr lang="pt-PT" dirty="0"/>
              <a:t>3. </a:t>
            </a:r>
            <a:r>
              <a:rPr lang="pt-PT" i="1" dirty="0" err="1" smtClean="0"/>
              <a:t>Francisci</a:t>
            </a:r>
            <a:r>
              <a:rPr lang="pt-PT" i="1" dirty="0" smtClean="0"/>
              <a:t> </a:t>
            </a:r>
            <a:r>
              <a:rPr lang="pt-PT" i="1" dirty="0"/>
              <a:t>de Mello </a:t>
            </a:r>
            <a:r>
              <a:rPr lang="pt-PT" i="1" dirty="0" err="1"/>
              <a:t>in</a:t>
            </a:r>
            <a:r>
              <a:rPr lang="pt-PT" i="1" dirty="0"/>
              <a:t> </a:t>
            </a:r>
            <a:r>
              <a:rPr lang="pt-PT" i="1" dirty="0" err="1"/>
              <a:t>Euclidis</a:t>
            </a:r>
            <a:r>
              <a:rPr lang="pt-PT" i="1" dirty="0"/>
              <a:t> </a:t>
            </a:r>
            <a:r>
              <a:rPr lang="pt-PT" i="1" dirty="0" err="1"/>
              <a:t>megarensis</a:t>
            </a:r>
            <a:r>
              <a:rPr lang="pt-PT" i="1" dirty="0"/>
              <a:t> </a:t>
            </a:r>
            <a:r>
              <a:rPr lang="pt-PT" b="1" i="1" dirty="0" err="1"/>
              <a:t>speculariam</a:t>
            </a:r>
            <a:r>
              <a:rPr lang="pt-PT" i="1" dirty="0"/>
              <a:t> </a:t>
            </a:r>
            <a:r>
              <a:rPr lang="pt-PT" i="1" dirty="0" err="1"/>
              <a:t>commentaria</a:t>
            </a:r>
            <a:r>
              <a:rPr lang="pt-PT" dirty="0"/>
              <a:t>; </a:t>
            </a:r>
            <a:endParaRPr lang="pt-PT" dirty="0" smtClean="0"/>
          </a:p>
          <a:p>
            <a:r>
              <a:rPr lang="pt-PT" dirty="0" smtClean="0"/>
              <a:t>[</a:t>
            </a:r>
            <a:r>
              <a:rPr lang="pt-PT" dirty="0"/>
              <a:t>A </a:t>
            </a:r>
            <a:r>
              <a:rPr lang="pt-PT" b="1" i="1" dirty="0"/>
              <a:t>Catóptrica</a:t>
            </a:r>
            <a:r>
              <a:rPr lang="pt-PT" dirty="0"/>
              <a:t> de Euclides, na tradução de </a:t>
            </a:r>
            <a:r>
              <a:rPr lang="pt-PT" dirty="0" err="1" smtClean="0"/>
              <a:t>Zamberto</a:t>
            </a:r>
            <a:r>
              <a:rPr lang="pt-PT" dirty="0" smtClean="0"/>
              <a:t>, </a:t>
            </a:r>
            <a:r>
              <a:rPr lang="pt-PT" dirty="0"/>
              <a:t>com o </a:t>
            </a:r>
            <a:r>
              <a:rPr lang="pt-PT" dirty="0" smtClean="0"/>
              <a:t>comentário </a:t>
            </a:r>
            <a:r>
              <a:rPr lang="pt-PT" dirty="0"/>
              <a:t>de Francisco de Melo</a:t>
            </a:r>
            <a:r>
              <a:rPr lang="pt-PT" dirty="0" smtClean="0"/>
              <a:t>]</a:t>
            </a:r>
            <a:r>
              <a:rPr lang="pt-PT" dirty="0"/>
              <a:t>.</a:t>
            </a:r>
            <a:endParaRPr lang="en-US" dirty="0"/>
          </a:p>
          <a:p>
            <a:r>
              <a:rPr lang="pt-PT" dirty="0"/>
              <a:t> </a:t>
            </a:r>
            <a:endParaRPr lang="en-US" dirty="0"/>
          </a:p>
          <a:p>
            <a:r>
              <a:rPr lang="pt-PT" dirty="0"/>
              <a:t>4. </a:t>
            </a:r>
            <a:r>
              <a:rPr lang="pt-PT" i="1" dirty="0" err="1"/>
              <a:t>Archimedis</a:t>
            </a:r>
            <a:r>
              <a:rPr lang="pt-PT" i="1" dirty="0"/>
              <a:t> </a:t>
            </a:r>
            <a:r>
              <a:rPr lang="pt-PT" b="1" i="1" dirty="0"/>
              <a:t>de </a:t>
            </a:r>
            <a:r>
              <a:rPr lang="pt-PT" b="1" i="1" dirty="0" err="1"/>
              <a:t>incidentibus</a:t>
            </a:r>
            <a:r>
              <a:rPr lang="pt-PT" b="1" i="1" dirty="0"/>
              <a:t> </a:t>
            </a:r>
            <a:r>
              <a:rPr lang="pt-PT" b="1" i="1" dirty="0" err="1"/>
              <a:t>in</a:t>
            </a:r>
            <a:r>
              <a:rPr lang="pt-PT" b="1" i="1" dirty="0"/>
              <a:t> </a:t>
            </a:r>
            <a:r>
              <a:rPr lang="pt-PT" b="1" i="1" dirty="0" err="1"/>
              <a:t>humidis</a:t>
            </a:r>
            <a:r>
              <a:rPr lang="pt-PT" i="1" dirty="0"/>
              <a:t> </a:t>
            </a:r>
            <a:r>
              <a:rPr lang="pt-PT" i="1" dirty="0" err="1"/>
              <a:t>cum</a:t>
            </a:r>
            <a:r>
              <a:rPr lang="pt-PT" i="1" dirty="0"/>
              <a:t> </a:t>
            </a:r>
            <a:r>
              <a:rPr lang="pt-PT" i="1" dirty="0" err="1"/>
              <a:t>Francisci</a:t>
            </a:r>
            <a:r>
              <a:rPr lang="pt-PT" i="1" dirty="0"/>
              <a:t> de Mello </a:t>
            </a:r>
            <a:r>
              <a:rPr lang="pt-PT" i="1" dirty="0" err="1"/>
              <a:t>commentariis</a:t>
            </a:r>
            <a:r>
              <a:rPr lang="pt-PT" dirty="0"/>
              <a:t>;</a:t>
            </a:r>
            <a:endParaRPr lang="en-US" dirty="0"/>
          </a:p>
          <a:p>
            <a:r>
              <a:rPr lang="pt-PT" dirty="0"/>
              <a:t>[Comentário de Francisco de Melo ao </a:t>
            </a:r>
            <a:r>
              <a:rPr lang="pt-PT" dirty="0" err="1"/>
              <a:t>pseudo-arquimediano</a:t>
            </a:r>
            <a:r>
              <a:rPr lang="pt-PT" dirty="0"/>
              <a:t> </a:t>
            </a:r>
            <a:r>
              <a:rPr lang="pt-PT" i="1" dirty="0"/>
              <a:t>De </a:t>
            </a:r>
            <a:r>
              <a:rPr lang="pt-PT" i="1" dirty="0" err="1"/>
              <a:t>ponderibus</a:t>
            </a:r>
            <a:r>
              <a:rPr lang="pt-PT" i="1" dirty="0"/>
              <a:t> </a:t>
            </a:r>
            <a:r>
              <a:rPr lang="pt-PT" i="1" dirty="0" err="1"/>
              <a:t>Archimenidis</a:t>
            </a:r>
            <a:r>
              <a:rPr lang="pt-PT" dirty="0"/>
              <a:t>]</a:t>
            </a:r>
            <a:r>
              <a:rPr lang="pt-PT" dirty="0" smtClean="0"/>
              <a:t>,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1943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d-2262_0009_3_t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96752"/>
            <a:ext cx="3831352" cy="51845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88024" y="332656"/>
            <a:ext cx="3726250" cy="60016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b="1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err="1" smtClean="0"/>
              <a:t>António</a:t>
            </a:r>
            <a:r>
              <a:rPr lang="en-US" dirty="0" smtClean="0"/>
              <a:t> </a:t>
            </a:r>
            <a:r>
              <a:rPr lang="en-US" dirty="0" err="1" smtClean="0"/>
              <a:t>Ribeiro</a:t>
            </a:r>
            <a:r>
              <a:rPr lang="en-US" dirty="0" smtClean="0"/>
              <a:t> dos </a:t>
            </a:r>
            <a:r>
              <a:rPr lang="en-US" dirty="0"/>
              <a:t>S</a:t>
            </a:r>
            <a:r>
              <a:rPr lang="en-US" dirty="0" smtClean="0"/>
              <a:t>antos (1806)</a:t>
            </a:r>
          </a:p>
          <a:p>
            <a:endParaRPr lang="en-US" dirty="0"/>
          </a:p>
          <a:p>
            <a:r>
              <a:rPr lang="en-US" dirty="0" smtClean="0"/>
              <a:t>Barbosa Machado</a:t>
            </a:r>
          </a:p>
          <a:p>
            <a:r>
              <a:rPr lang="en-US" dirty="0" err="1" smtClean="0"/>
              <a:t>Inocêncio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Garção</a:t>
            </a:r>
            <a:r>
              <a:rPr lang="en-US" dirty="0" smtClean="0"/>
              <a:t> </a:t>
            </a:r>
            <a:r>
              <a:rPr lang="en-US" dirty="0" err="1" smtClean="0"/>
              <a:t>Stockler</a:t>
            </a:r>
            <a:endParaRPr lang="en-US" dirty="0" smtClean="0"/>
          </a:p>
          <a:p>
            <a:r>
              <a:rPr lang="en-US" dirty="0" err="1" smtClean="0"/>
              <a:t>Picatoste</a:t>
            </a:r>
            <a:r>
              <a:rPr lang="en-US" dirty="0" smtClean="0"/>
              <a:t> y Rodríguez</a:t>
            </a:r>
          </a:p>
          <a:p>
            <a:r>
              <a:rPr lang="en-US" dirty="0" smtClean="0"/>
              <a:t>Francisco Gomes Teixeira</a:t>
            </a:r>
          </a:p>
          <a:p>
            <a:r>
              <a:rPr lang="en-US" dirty="0" smtClean="0"/>
              <a:t>Marcel </a:t>
            </a:r>
            <a:r>
              <a:rPr lang="en-US" dirty="0" err="1" smtClean="0"/>
              <a:t>Bataillon</a:t>
            </a:r>
            <a:endParaRPr lang="en-US" dirty="0" smtClean="0"/>
          </a:p>
          <a:p>
            <a:r>
              <a:rPr lang="en-US" dirty="0" err="1" smtClean="0"/>
              <a:t>Joaquim</a:t>
            </a:r>
            <a:r>
              <a:rPr lang="en-US" dirty="0" smtClean="0"/>
              <a:t> de </a:t>
            </a:r>
            <a:r>
              <a:rPr lang="en-US" dirty="0" err="1" smtClean="0"/>
              <a:t>Carvalho</a:t>
            </a:r>
            <a:endParaRPr lang="en-US" dirty="0" smtClean="0"/>
          </a:p>
          <a:p>
            <a:r>
              <a:rPr lang="en-US" dirty="0" err="1" smtClean="0"/>
              <a:t>Luís</a:t>
            </a:r>
            <a:r>
              <a:rPr lang="en-US" dirty="0" smtClean="0"/>
              <a:t> de Matos</a:t>
            </a:r>
          </a:p>
          <a:p>
            <a:r>
              <a:rPr lang="en-US" dirty="0" err="1" smtClean="0"/>
              <a:t>Reijer</a:t>
            </a:r>
            <a:r>
              <a:rPr lang="en-US" dirty="0" smtClean="0"/>
              <a:t> </a:t>
            </a:r>
            <a:r>
              <a:rPr lang="en-US" dirty="0" err="1" smtClean="0"/>
              <a:t>Hooykaas</a:t>
            </a:r>
            <a:endParaRPr lang="en-US" dirty="0" smtClean="0"/>
          </a:p>
          <a:p>
            <a:r>
              <a:rPr lang="en-US" dirty="0" err="1" smtClean="0"/>
              <a:t>Artur</a:t>
            </a:r>
            <a:r>
              <a:rPr lang="en-US" dirty="0" smtClean="0"/>
              <a:t> Moreira de </a:t>
            </a:r>
            <a:r>
              <a:rPr lang="en-US" dirty="0" err="1" smtClean="0"/>
              <a:t>Sá</a:t>
            </a:r>
            <a:endParaRPr lang="en-US" dirty="0" smtClean="0"/>
          </a:p>
          <a:p>
            <a:r>
              <a:rPr lang="en-US" dirty="0" smtClean="0"/>
              <a:t>Juan </a:t>
            </a:r>
            <a:r>
              <a:rPr lang="en-US" dirty="0" err="1" smtClean="0"/>
              <a:t>Vernet</a:t>
            </a:r>
            <a:endParaRPr lang="en-US" dirty="0" smtClean="0"/>
          </a:p>
          <a:p>
            <a:r>
              <a:rPr lang="en-US" dirty="0" err="1" smtClean="0"/>
              <a:t>Luís</a:t>
            </a:r>
            <a:r>
              <a:rPr lang="en-US" dirty="0" smtClean="0"/>
              <a:t> de Albuquerque</a:t>
            </a:r>
          </a:p>
          <a:p>
            <a:r>
              <a:rPr lang="en-US" dirty="0" smtClean="0"/>
              <a:t>---</a:t>
            </a:r>
          </a:p>
          <a:p>
            <a:endParaRPr lang="en-US" dirty="0"/>
          </a:p>
          <a:p>
            <a:r>
              <a:rPr lang="en-US" b="1" dirty="0" smtClean="0"/>
              <a:t>Marshall </a:t>
            </a:r>
            <a:r>
              <a:rPr lang="en-US" b="1" dirty="0" err="1" smtClean="0"/>
              <a:t>Clagett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404664"/>
            <a:ext cx="482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Cópia</a:t>
            </a:r>
            <a:r>
              <a:rPr lang="en-US" dirty="0" smtClean="0"/>
              <a:t> de </a:t>
            </a:r>
            <a:r>
              <a:rPr lang="en-US" dirty="0" err="1" smtClean="0"/>
              <a:t>Lisboa</a:t>
            </a:r>
            <a:r>
              <a:rPr lang="en-US" dirty="0" smtClean="0"/>
              <a:t> (</a:t>
            </a:r>
            <a:r>
              <a:rPr lang="en-US" dirty="0" err="1" smtClean="0"/>
              <a:t>séc</a:t>
            </a:r>
            <a:r>
              <a:rPr lang="en-US" dirty="0" smtClean="0"/>
              <a:t>. XVII) , </a:t>
            </a:r>
            <a:r>
              <a:rPr lang="en-US" b="1" dirty="0" smtClean="0"/>
              <a:t>BNP, Cod. 2262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51076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96752"/>
            <a:ext cx="80648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pt-PT" dirty="0"/>
              <a:t>“Há mais de cento e cinquenta anos – ou seja, desde a publicação da muito citada </a:t>
            </a:r>
            <a:r>
              <a:rPr lang="pt-PT" dirty="0" smtClean="0"/>
              <a:t>monografia </a:t>
            </a:r>
            <a:r>
              <a:rPr lang="pt-PT" dirty="0"/>
              <a:t>de Ribeiro dos Santos – que sabemos existir entre os manuscritos da Biblioteca Nacional de Lisboa </a:t>
            </a:r>
            <a:r>
              <a:rPr lang="pt-PT" dirty="0" smtClean="0"/>
              <a:t>um </a:t>
            </a:r>
            <a:r>
              <a:rPr lang="pt-PT" dirty="0"/>
              <a:t>volume de comentários de D. Francisco de Melo a uma obra de Euclides e a um texto atribuído então a Arquimedes; </a:t>
            </a:r>
            <a:r>
              <a:rPr lang="pt-PT" dirty="0" smtClean="0"/>
              <a:t>mas </a:t>
            </a:r>
            <a:r>
              <a:rPr lang="pt-PT" dirty="0"/>
              <a:t>de que serve sabê-lo se continuamos a não fazer a mínima ideia do valor de tais comentários?</a:t>
            </a:r>
            <a:r>
              <a:rPr lang="pt-PT" dirty="0" smtClean="0"/>
              <a:t>”.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pt-PT" dirty="0"/>
              <a:t>Luís de Albuquerque,</a:t>
            </a:r>
            <a:endParaRPr lang="en-US" dirty="0"/>
          </a:p>
          <a:p>
            <a:r>
              <a:rPr lang="pt-PT" dirty="0"/>
              <a:t>“Fragmentos de Euclides numa versão portuguesa do século XVI”</a:t>
            </a:r>
            <a:endParaRPr lang="en-US" dirty="0"/>
          </a:p>
          <a:p>
            <a:r>
              <a:rPr lang="pt-PT" dirty="0"/>
              <a:t>(Coimbra: Junta de Investigações do Ultramar, 1969</a:t>
            </a:r>
            <a:r>
              <a:rPr lang="pt-PT" dirty="0" smtClean="0"/>
              <a:t>), pp. 6-7.</a:t>
            </a:r>
            <a:endParaRPr lang="pt-PT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9913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Melo-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39" y="2348880"/>
            <a:ext cx="3646611" cy="2367929"/>
          </a:xfrm>
          <a:prstGeom prst="rect">
            <a:avLst/>
          </a:prstGeom>
        </p:spPr>
      </p:pic>
      <p:pic>
        <p:nvPicPr>
          <p:cNvPr id="3" name="Picture 2" descr="FMelo-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348880"/>
            <a:ext cx="3175673" cy="23762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692696"/>
            <a:ext cx="5508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Original (</a:t>
            </a:r>
            <a:r>
              <a:rPr lang="en-US" dirty="0" err="1" smtClean="0"/>
              <a:t>séc</a:t>
            </a:r>
            <a:r>
              <a:rPr lang="en-US" dirty="0" smtClean="0"/>
              <a:t>. XVI) , </a:t>
            </a:r>
            <a:r>
              <a:rPr lang="en-US" b="1" dirty="0" err="1" smtClean="0"/>
              <a:t>Stadtarchiv</a:t>
            </a:r>
            <a:r>
              <a:rPr lang="en-US" dirty="0" smtClean="0"/>
              <a:t> </a:t>
            </a:r>
            <a:r>
              <a:rPr lang="en-US" b="1" dirty="0" smtClean="0"/>
              <a:t>Stralsund, </a:t>
            </a:r>
            <a:r>
              <a:rPr lang="en-US" b="1" dirty="0" err="1" smtClean="0"/>
              <a:t>Hs</a:t>
            </a:r>
            <a:r>
              <a:rPr lang="en-US" b="1" dirty="0" smtClean="0"/>
              <a:t> 767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58184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ta-HL-Mel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268760"/>
            <a:ext cx="5727352" cy="38156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87281" y="5819328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Bernardo Mota e H. L.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1289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rancisco de Mel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170" y="1196752"/>
            <a:ext cx="3642380" cy="4536504"/>
          </a:xfrm>
          <a:prstGeom prst="rect">
            <a:avLst/>
          </a:prstGeom>
        </p:spPr>
      </p:pic>
      <p:pic>
        <p:nvPicPr>
          <p:cNvPr id="4" name="Picture 3" descr="Mello_OZ_2012 05 25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80728"/>
            <a:ext cx="3389792" cy="49411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7183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S 767_0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04664"/>
            <a:ext cx="6927633" cy="556936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0336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S 767_04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1" y="620688"/>
            <a:ext cx="7766209" cy="5400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6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1052736"/>
            <a:ext cx="4525147" cy="452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Os</a:t>
            </a:r>
            <a:r>
              <a:rPr lang="en-US" sz="2400" dirty="0" smtClean="0"/>
              <a:t> </a:t>
            </a:r>
            <a:r>
              <a:rPr lang="en-US" sz="2400" dirty="0" err="1" smtClean="0"/>
              <a:t>caminhos</a:t>
            </a:r>
            <a:r>
              <a:rPr lang="en-US" sz="2400" dirty="0" smtClean="0"/>
              <a:t> de um </a:t>
            </a:r>
            <a:r>
              <a:rPr lang="en-US" sz="2400" dirty="0" err="1" smtClean="0"/>
              <a:t>manuscrito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dirty="0" smtClean="0"/>
              <a:t>Francisco de </a:t>
            </a:r>
            <a:r>
              <a:rPr lang="en-US" dirty="0" err="1" smtClean="0"/>
              <a:t>Melo</a:t>
            </a:r>
            <a:r>
              <a:rPr lang="en-US" dirty="0" smtClean="0"/>
              <a:t> (ca. 1517-1521)</a:t>
            </a:r>
          </a:p>
          <a:p>
            <a:endParaRPr lang="en-US" dirty="0"/>
          </a:p>
          <a:p>
            <a:r>
              <a:rPr lang="en-US" dirty="0" smtClean="0"/>
              <a:t>	D. Manuel I   (ca. 1521)</a:t>
            </a:r>
          </a:p>
          <a:p>
            <a:r>
              <a:rPr lang="en-US" dirty="0" smtClean="0"/>
              <a:t>	[???]</a:t>
            </a:r>
          </a:p>
          <a:p>
            <a:r>
              <a:rPr lang="en-US" dirty="0" smtClean="0"/>
              <a:t>	</a:t>
            </a:r>
            <a:r>
              <a:rPr lang="en-US" dirty="0" err="1" smtClean="0"/>
              <a:t>Luís</a:t>
            </a:r>
            <a:r>
              <a:rPr lang="en-US" dirty="0" smtClean="0"/>
              <a:t> </a:t>
            </a:r>
            <a:r>
              <a:rPr lang="en-US" dirty="0" err="1" smtClean="0"/>
              <a:t>Serrão</a:t>
            </a:r>
            <a:r>
              <a:rPr lang="en-US" dirty="0" smtClean="0"/>
              <a:t> Pimentel</a:t>
            </a:r>
          </a:p>
          <a:p>
            <a:r>
              <a:rPr lang="en-US" dirty="0" smtClean="0"/>
              <a:t>	</a:t>
            </a:r>
            <a:r>
              <a:rPr lang="en-US" dirty="0" err="1" smtClean="0"/>
              <a:t>Marquês</a:t>
            </a:r>
            <a:r>
              <a:rPr lang="en-US" dirty="0" smtClean="0"/>
              <a:t> de </a:t>
            </a:r>
            <a:r>
              <a:rPr lang="en-US" dirty="0" err="1" smtClean="0"/>
              <a:t>Heliche</a:t>
            </a:r>
            <a:endParaRPr lang="en-US" dirty="0" smtClean="0"/>
          </a:p>
          <a:p>
            <a:r>
              <a:rPr lang="en-US" dirty="0" smtClean="0"/>
              <a:t>	Johan von </a:t>
            </a:r>
            <a:r>
              <a:rPr lang="en-US" dirty="0" err="1" smtClean="0"/>
              <a:t>Sparwenfeld</a:t>
            </a:r>
            <a:endParaRPr lang="en-US" dirty="0" smtClean="0"/>
          </a:p>
          <a:p>
            <a:r>
              <a:rPr lang="en-US" dirty="0" smtClean="0"/>
              <a:t>	Axel von </a:t>
            </a:r>
            <a:r>
              <a:rPr lang="en-US" dirty="0" err="1" smtClean="0"/>
              <a:t>Löwen</a:t>
            </a:r>
            <a:endParaRPr lang="en-US" dirty="0" smtClean="0"/>
          </a:p>
          <a:p>
            <a:r>
              <a:rPr lang="en-US" dirty="0" smtClean="0"/>
              <a:t>	</a:t>
            </a:r>
            <a:r>
              <a:rPr lang="en-US" dirty="0" err="1" smtClean="0"/>
              <a:t>Arquivo</a:t>
            </a:r>
            <a:r>
              <a:rPr lang="en-US" dirty="0" smtClean="0"/>
              <a:t> Municipal de Stralsund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071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764704"/>
            <a:ext cx="8828058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[1] Suponhamos que os raios visuais emitidos do olho se estendem em linha reta,</a:t>
            </a:r>
          </a:p>
          <a:p>
            <a:r>
              <a:rPr lang="pt-PT" dirty="0" smtClean="0"/>
              <a:t>estabelecendo uma certa distância entre si, e que a figura compreendida sob</a:t>
            </a:r>
          </a:p>
          <a:p>
            <a:r>
              <a:rPr lang="pt-PT" dirty="0" smtClean="0"/>
              <a:t>os raios visuais é um cone que tem o vértice no olho e a base nos extremos das</a:t>
            </a:r>
          </a:p>
          <a:p>
            <a:r>
              <a:rPr lang="pt-PT" dirty="0" smtClean="0"/>
              <a:t>coisas vistas.</a:t>
            </a:r>
          </a:p>
          <a:p>
            <a:r>
              <a:rPr lang="pt-PT" dirty="0" smtClean="0"/>
              <a:t>[2] Coisas a que chegam raios visuais vêem-se.</a:t>
            </a:r>
          </a:p>
          <a:p>
            <a:r>
              <a:rPr lang="pt-PT" dirty="0" smtClean="0"/>
              <a:t>[3] Coisas a que não chegam raios visuais não se veem.</a:t>
            </a:r>
          </a:p>
          <a:p>
            <a:r>
              <a:rPr lang="pt-PT" dirty="0" smtClean="0"/>
              <a:t>[4] Coisas vistas sob um ângulo maior aparecem maiores;</a:t>
            </a:r>
          </a:p>
          <a:p>
            <a:r>
              <a:rPr lang="pt-PT" dirty="0" smtClean="0"/>
              <a:t>[5] [coisas vistas] sob um ângulo menor, [aparecem] menores;</a:t>
            </a:r>
          </a:p>
          <a:p>
            <a:r>
              <a:rPr lang="pt-PT" dirty="0" smtClean="0"/>
              <a:t>[6] e as [coisas] que se veem sob ângulos iguais vêem-se iguais.</a:t>
            </a:r>
          </a:p>
          <a:p>
            <a:r>
              <a:rPr lang="pt-PT" dirty="0" smtClean="0"/>
              <a:t>[7] Coisas que se veem sob raios mais elevados aparecem mais elevadas.</a:t>
            </a:r>
          </a:p>
          <a:p>
            <a:r>
              <a:rPr lang="pt-PT" dirty="0" smtClean="0"/>
              <a:t>Chama «raio mais elevado» àquele que constitui, com a perpendicular</a:t>
            </a:r>
          </a:p>
          <a:p>
            <a:r>
              <a:rPr lang="pt-PT" dirty="0" smtClean="0"/>
              <a:t>baixada do olho para o plano subjacente, um ângulo maior no olho; «raio mais</a:t>
            </a:r>
          </a:p>
          <a:p>
            <a:r>
              <a:rPr lang="pt-PT" dirty="0" smtClean="0"/>
              <a:t>baixo», àquele que faz, com ela, um ângulo menor; «raio à direita» e «raio à</a:t>
            </a:r>
          </a:p>
          <a:p>
            <a:r>
              <a:rPr lang="pt-PT" dirty="0" smtClean="0"/>
              <a:t>esquerda», de acordo com a posição do observador; os exemplos facilmente</a:t>
            </a:r>
          </a:p>
          <a:p>
            <a:r>
              <a:rPr lang="pt-PT" dirty="0" smtClean="0"/>
              <a:t>virão à cabeça de quem está a acompanhar [o raciocínio].</a:t>
            </a:r>
          </a:p>
          <a:p>
            <a:r>
              <a:rPr lang="pt-PT" dirty="0" smtClean="0"/>
              <a:t>[8] Coisas que se veem sob raios mais baixos aparecem mais baixas.</a:t>
            </a:r>
          </a:p>
          <a:p>
            <a:r>
              <a:rPr lang="pt-PT" dirty="0" smtClean="0"/>
              <a:t>[9] Da mesma maneira, coisas que se veem sob raios mais à direita, aparecem mais</a:t>
            </a:r>
          </a:p>
          <a:p>
            <a:r>
              <a:rPr lang="pt-PT" dirty="0" smtClean="0"/>
              <a:t>à direita;</a:t>
            </a:r>
          </a:p>
          <a:p>
            <a:r>
              <a:rPr lang="pt-PT" dirty="0" smtClean="0"/>
              <a:t>[10] e coisas que se veem sob raios mais à esquerda, aparecem mais à esquerda.</a:t>
            </a:r>
          </a:p>
          <a:p>
            <a:r>
              <a:rPr lang="pt-PT" dirty="0" smtClean="0"/>
              <a:t>[11] Coisas que se veem sob maior número de ângulos aparecem mais nitidamente.</a:t>
            </a:r>
          </a:p>
          <a:p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S 767_0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476672"/>
            <a:ext cx="8100392" cy="55983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S 767_0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692696"/>
            <a:ext cx="6048672" cy="42877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5380672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Teorema vigésimo terceiro. </a:t>
            </a:r>
            <a:r>
              <a:rPr lang="pt-PT" i="1" dirty="0" smtClean="0"/>
              <a:t>De uma esfera observada de qualquer maneira a partir</a:t>
            </a:r>
            <a:r>
              <a:rPr lang="pt-PT" b="1" i="1" dirty="0" smtClean="0"/>
              <a:t> </a:t>
            </a:r>
            <a:r>
              <a:rPr lang="pt-PT" i="1" dirty="0" smtClean="0"/>
              <a:t>do olho, ver-se-á sempre menos do que um hemisfério […]</a:t>
            </a:r>
            <a:endParaRPr lang="pt-PT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S 767_04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692696"/>
            <a:ext cx="5904657" cy="41060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7" y="5517232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Teorema vigésimo oitavo. </a:t>
            </a:r>
            <a:r>
              <a:rPr lang="pt-PT" i="1" dirty="0" smtClean="0"/>
              <a:t>De um cilindro observado de qualquer maneira a partir de um olho, ver-se-á menos do que um semicilindro.</a:t>
            </a:r>
            <a:endParaRPr lang="pt-PT" dirty="0"/>
          </a:p>
        </p:txBody>
      </p:sp>
    </p:spTree>
    <p:extLst>
      <p:ext uri="{BB962C8B-B14F-4D97-AF65-F5344CB8AC3E}">
        <p14:creationId xmlns="" xmlns:p14="http://schemas.microsoft.com/office/powerpoint/2010/main" val="256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S 767_0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548680"/>
            <a:ext cx="8100392" cy="55983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S 767_08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548680"/>
            <a:ext cx="7956376" cy="57868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elo-Obras-Vol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8470" y="692696"/>
            <a:ext cx="3869707" cy="558890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2880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S 767_0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76672"/>
            <a:ext cx="8100392" cy="55983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S 767_1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2776"/>
            <a:ext cx="3122317" cy="46531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67944" y="1340768"/>
            <a:ext cx="4623882" cy="452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Archimedes de </a:t>
            </a:r>
            <a:r>
              <a:rPr lang="en-US" dirty="0" err="1" smtClean="0"/>
              <a:t>incidentibus</a:t>
            </a:r>
            <a:r>
              <a:rPr lang="en-US" dirty="0" smtClean="0"/>
              <a:t> in </a:t>
            </a:r>
            <a:r>
              <a:rPr lang="en-US" dirty="0" err="1" smtClean="0"/>
              <a:t>humidis</a:t>
            </a:r>
            <a:r>
              <a:rPr lang="en-US" dirty="0" smtClean="0"/>
              <a:t> cum </a:t>
            </a:r>
          </a:p>
          <a:p>
            <a:r>
              <a:rPr lang="en-US" dirty="0" err="1" smtClean="0"/>
              <a:t>Francisci</a:t>
            </a:r>
            <a:r>
              <a:rPr lang="en-US" dirty="0" smtClean="0"/>
              <a:t> de Mello </a:t>
            </a:r>
            <a:r>
              <a:rPr lang="en-US" dirty="0" err="1" smtClean="0"/>
              <a:t>commentariis</a:t>
            </a:r>
            <a:endParaRPr lang="en-US" dirty="0" smtClean="0"/>
          </a:p>
          <a:p>
            <a:endParaRPr lang="en-US" dirty="0"/>
          </a:p>
          <a:p>
            <a:r>
              <a:rPr lang="pt-PT" b="1" i="1" dirty="0" smtClean="0"/>
              <a:t>Sobre </a:t>
            </a:r>
            <a:r>
              <a:rPr lang="pt-PT" b="1" i="1" dirty="0"/>
              <a:t>os corpos que caem em líquidos</a:t>
            </a:r>
            <a:endParaRPr lang="en-US" dirty="0"/>
          </a:p>
          <a:p>
            <a:r>
              <a:rPr lang="pt-PT" b="1" dirty="0"/>
              <a:t>de </a:t>
            </a:r>
            <a:r>
              <a:rPr lang="pt-PT" b="1" dirty="0" smtClean="0"/>
              <a:t>Arquimedes</a:t>
            </a:r>
            <a:r>
              <a:rPr lang="en-US" dirty="0"/>
              <a:t> </a:t>
            </a:r>
            <a:r>
              <a:rPr lang="pt-PT" b="1" dirty="0" smtClean="0"/>
              <a:t>com </a:t>
            </a:r>
            <a:r>
              <a:rPr lang="pt-PT" b="1" dirty="0"/>
              <a:t>os comentários </a:t>
            </a:r>
            <a:endParaRPr lang="pt-PT" b="1" dirty="0" smtClean="0"/>
          </a:p>
          <a:p>
            <a:r>
              <a:rPr lang="pt-PT" b="1" dirty="0" smtClean="0"/>
              <a:t>de </a:t>
            </a:r>
            <a:r>
              <a:rPr lang="pt-PT" b="1" dirty="0"/>
              <a:t>Francisco de Melo</a:t>
            </a:r>
            <a:endParaRPr lang="en-US" dirty="0"/>
          </a:p>
          <a:p>
            <a:endParaRPr lang="en-US" dirty="0"/>
          </a:p>
          <a:p>
            <a:r>
              <a:rPr lang="en-US" dirty="0" err="1" smtClean="0"/>
              <a:t>Stadtarchiv</a:t>
            </a:r>
            <a:r>
              <a:rPr lang="en-US" dirty="0" smtClean="0"/>
              <a:t> Stralsund, </a:t>
            </a:r>
          </a:p>
          <a:p>
            <a:r>
              <a:rPr lang="en-US" dirty="0" err="1" smtClean="0"/>
              <a:t>Hs</a:t>
            </a:r>
            <a:r>
              <a:rPr lang="en-US" dirty="0" smtClean="0"/>
              <a:t> 767, fl. 111r – 121 v.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15 </a:t>
            </a:r>
            <a:r>
              <a:rPr lang="en-US" dirty="0" err="1" smtClean="0"/>
              <a:t>Definições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dirty="0" err="1" smtClean="0"/>
              <a:t>Postulados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7 </a:t>
            </a:r>
            <a:r>
              <a:rPr lang="en-US" dirty="0" err="1" smtClean="0"/>
              <a:t>Proposições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9470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S 767_12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64704"/>
            <a:ext cx="7721423" cy="54617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9799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rcade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764704"/>
            <a:ext cx="3932495" cy="55172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0763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S 767_1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196752"/>
            <a:ext cx="2575076" cy="37444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03848" y="1484784"/>
            <a:ext cx="57606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Considerei </a:t>
            </a:r>
            <a:r>
              <a:rPr lang="pt-PT" dirty="0"/>
              <a:t>que estas coisas, Príncipe sereníssimo, te as devia oferecer como degustação dos nossos estudos, </a:t>
            </a:r>
            <a:r>
              <a:rPr lang="pt-PT" dirty="0" smtClean="0"/>
              <a:t>não </a:t>
            </a:r>
            <a:r>
              <a:rPr lang="pt-PT" dirty="0"/>
              <a:t>porque espere que te seja dado ócio suficiente entre tantas ocupações do teu amplíssimo Reino </a:t>
            </a:r>
            <a:r>
              <a:rPr lang="pt-PT" dirty="0" smtClean="0"/>
              <a:t>para </a:t>
            </a:r>
            <a:r>
              <a:rPr lang="pt-PT" dirty="0"/>
              <a:t>as puderes ler, mas para que se porventura nelas cair a tua atenção ou as deres a alguém para examinar, compreendas </a:t>
            </a:r>
            <a:r>
              <a:rPr lang="pt-PT" dirty="0" smtClean="0"/>
              <a:t>que </a:t>
            </a:r>
            <a:r>
              <a:rPr lang="pt-PT" dirty="0"/>
              <a:t>eu não desperdicei todas as obras que despendi nos estudos de filosofia, gratificado pelos teus generosos estipêndios. </a:t>
            </a:r>
            <a:r>
              <a:rPr lang="pt-PT" dirty="0" smtClean="0"/>
              <a:t>Peço</a:t>
            </a:r>
            <a:r>
              <a:rPr lang="pt-PT" dirty="0"/>
              <a:t>-te que as tomes com o espírito leve e com a humanidade que costumas mostrar e que as aproves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10049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Euclid_Optic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9632" y="476672"/>
            <a:ext cx="4166319" cy="5788345"/>
          </a:xfrm>
          <a:prstGeom prst="rect">
            <a:avLst/>
          </a:prstGeom>
          <a:noFill/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6227763" y="5516563"/>
            <a:ext cx="2495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/>
              <a:t>Euclides (ca. 300 a.C.)</a:t>
            </a: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808038" y="784225"/>
            <a:ext cx="7842250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r>
              <a:rPr lang="pt-PT" b="1"/>
              <a:t>Euclides, </a:t>
            </a:r>
            <a:r>
              <a:rPr lang="pt-PT" b="1" i="1"/>
              <a:t>Optica</a:t>
            </a:r>
          </a:p>
          <a:p>
            <a:pPr marL="342900" indent="-342900"/>
            <a:endParaRPr lang="pt-PT"/>
          </a:p>
          <a:p>
            <a:pPr marL="342900" indent="-342900"/>
            <a:r>
              <a:rPr lang="pt-PT" b="1"/>
              <a:t>Postulados</a:t>
            </a:r>
          </a:p>
          <a:p>
            <a:pPr marL="342900" indent="-342900"/>
            <a:endParaRPr lang="pt-PT"/>
          </a:p>
          <a:p>
            <a:pPr marL="342900" indent="-342900">
              <a:buFontTx/>
              <a:buAutoNum type="arabicPeriod"/>
            </a:pPr>
            <a:r>
              <a:rPr lang="pt-PT"/>
              <a:t>Os raios rectilíneos que emanam do olho propagam-se indefinidamente.</a:t>
            </a:r>
          </a:p>
          <a:p>
            <a:pPr marL="342900" indent="-342900">
              <a:buFontTx/>
              <a:buAutoNum type="arabicPeriod"/>
            </a:pPr>
            <a:r>
              <a:rPr lang="pt-PT"/>
              <a:t>A figura contida por um conjunto de raios visuais é um cone </a:t>
            </a:r>
          </a:p>
          <a:p>
            <a:pPr marL="342900" indent="-342900"/>
            <a:r>
              <a:rPr lang="pt-PT"/>
              <a:t>	cujo vértice está no olho e a base na superfície do objecto.</a:t>
            </a:r>
          </a:p>
          <a:p>
            <a:pPr marL="342900" indent="-342900">
              <a:buFontTx/>
              <a:buAutoNum type="arabicPeriod" startAt="3"/>
            </a:pPr>
            <a:r>
              <a:rPr lang="pt-PT"/>
              <a:t>As coisas vistas são aquelas sobre as quais caem raios visuais; as </a:t>
            </a:r>
          </a:p>
          <a:p>
            <a:pPr marL="342900" indent="-342900"/>
            <a:r>
              <a:rPr lang="pt-PT"/>
              <a:t>	não-vistas são aquelas sobre as quais não caem raios visuais.</a:t>
            </a:r>
          </a:p>
          <a:p>
            <a:pPr marL="342900" indent="-342900">
              <a:buFontTx/>
              <a:buAutoNum type="arabicPeriod" startAt="4"/>
            </a:pPr>
            <a:r>
              <a:rPr lang="pt-PT"/>
              <a:t>As coisas vistas sob um ângulo maior parecem maiores; as vistas sob </a:t>
            </a:r>
          </a:p>
          <a:p>
            <a:pPr marL="342900" indent="-342900"/>
            <a:r>
              <a:rPr lang="pt-PT"/>
              <a:t>	um ângulo menor parecem menores; e as vistas sob ângulos iguais </a:t>
            </a:r>
          </a:p>
          <a:p>
            <a:pPr marL="342900" indent="-342900"/>
            <a:r>
              <a:rPr lang="pt-PT"/>
              <a:t>	parecem do mesmo tamanho.</a:t>
            </a:r>
          </a:p>
          <a:p>
            <a:pPr marL="342900" indent="-342900">
              <a:buFontTx/>
              <a:buAutoNum type="arabicPeriod" startAt="5"/>
            </a:pPr>
            <a:r>
              <a:rPr lang="pt-PT"/>
              <a:t>As coisas vistas por raios visuais mais altos parecem mais altas; as </a:t>
            </a:r>
          </a:p>
          <a:p>
            <a:pPr marL="342900" indent="-342900"/>
            <a:r>
              <a:rPr lang="pt-PT"/>
              <a:t>	vistas por raios visuais mais baixos parecem mais baixas.</a:t>
            </a:r>
          </a:p>
          <a:p>
            <a:pPr marL="342900" indent="-342900">
              <a:buFontTx/>
              <a:buAutoNum type="arabicPeriod" startAt="6"/>
            </a:pPr>
            <a:r>
              <a:rPr lang="pt-PT"/>
              <a:t>Analogamente, as coisas vistas por raios para a direita aparecem </a:t>
            </a:r>
          </a:p>
          <a:p>
            <a:pPr marL="342900" indent="-342900"/>
            <a:r>
              <a:rPr lang="pt-PT"/>
              <a:t>	à direita; as vistas por raios à esquerda aparecem à esquerda.</a:t>
            </a:r>
          </a:p>
          <a:p>
            <a:pPr marL="342900" indent="-342900"/>
            <a:r>
              <a:rPr lang="pt-PT"/>
              <a:t>7. 	As coisas vistas sob mais ângulos vêm-se mais distintamente.</a:t>
            </a:r>
          </a:p>
          <a:p>
            <a:pPr marL="342900" indent="-34290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8" name="Picture 4" descr="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2188" y="1366838"/>
            <a:ext cx="7159625" cy="4124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2" name="Picture 4" descr="23 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404813"/>
            <a:ext cx="4481513" cy="6021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sm_alhaitha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1916113"/>
            <a:ext cx="3024187" cy="1878012"/>
          </a:xfrm>
          <a:prstGeom prst="rect">
            <a:avLst/>
          </a:prstGeom>
          <a:noFill/>
        </p:spPr>
      </p:pic>
      <p:pic>
        <p:nvPicPr>
          <p:cNvPr id="41989" name="Picture 5" descr="al-haitha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1196975"/>
            <a:ext cx="4600575" cy="4487863"/>
          </a:xfrm>
          <a:prstGeom prst="rect">
            <a:avLst/>
          </a:prstGeom>
          <a:noFill/>
        </p:spPr>
      </p:pic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5632450" y="5465763"/>
            <a:ext cx="285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/>
              <a:t>Ibn al-Haitham (965-1040)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sa-632-a_0001_rosto_t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577" y="764704"/>
            <a:ext cx="3576398" cy="4464496"/>
          </a:xfrm>
          <a:prstGeom prst="rect">
            <a:avLst/>
          </a:prstGeom>
          <a:noFill/>
        </p:spPr>
      </p:pic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899592" y="5517232"/>
            <a:ext cx="34034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dirty="0"/>
              <a:t>John </a:t>
            </a:r>
            <a:r>
              <a:rPr lang="pt-PT" dirty="0" smtClean="0"/>
              <a:t>Peckham (c. 1230 - 1292)</a:t>
            </a:r>
            <a:endParaRPr lang="en-US" dirty="0"/>
          </a:p>
        </p:txBody>
      </p:sp>
      <p:pic>
        <p:nvPicPr>
          <p:cNvPr id="4" name="Picture 4" descr="AlHazen-Witello-Risn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4126" y="764704"/>
            <a:ext cx="3132327" cy="4392488"/>
          </a:xfrm>
          <a:prstGeom prst="rect">
            <a:avLst/>
          </a:prstGeom>
          <a:noFill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940152" y="5445224"/>
            <a:ext cx="2127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dirty="0"/>
              <a:t>Witelo (1230-1275)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3447</TotalTime>
  <Words>818</Words>
  <Application>Microsoft Office PowerPoint</Application>
  <PresentationFormat>On-screen Show (4:3)</PresentationFormat>
  <Paragraphs>144</Paragraphs>
  <Slides>34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Default Design</vt:lpstr>
      <vt:lpstr>A matemática domina a Luz:   Óptica geométrica e o trabalho de Francisco de Melo (ca. 1490-1536)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Henrique Leitão</dc:creator>
  <cp:lastModifiedBy>CIUHCT 03</cp:lastModifiedBy>
  <cp:revision>184</cp:revision>
  <dcterms:created xsi:type="dcterms:W3CDTF">2006-04-02T15:54:10Z</dcterms:created>
  <dcterms:modified xsi:type="dcterms:W3CDTF">2015-03-13T15:11:59Z</dcterms:modified>
</cp:coreProperties>
</file>