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28"/>
  </p:notesMasterIdLst>
  <p:handoutMasterIdLst>
    <p:handoutMasterId r:id="rId29"/>
  </p:handoutMasterIdLst>
  <p:sldIdLst>
    <p:sldId id="256" r:id="rId2"/>
    <p:sldId id="449" r:id="rId3"/>
    <p:sldId id="468" r:id="rId4"/>
    <p:sldId id="447" r:id="rId5"/>
    <p:sldId id="450" r:id="rId6"/>
    <p:sldId id="448" r:id="rId7"/>
    <p:sldId id="474" r:id="rId8"/>
    <p:sldId id="452" r:id="rId9"/>
    <p:sldId id="451" r:id="rId10"/>
    <p:sldId id="472" r:id="rId11"/>
    <p:sldId id="453" r:id="rId12"/>
    <p:sldId id="473" r:id="rId13"/>
    <p:sldId id="471" r:id="rId14"/>
    <p:sldId id="475" r:id="rId15"/>
    <p:sldId id="454" r:id="rId16"/>
    <p:sldId id="455" r:id="rId17"/>
    <p:sldId id="457" r:id="rId18"/>
    <p:sldId id="464" r:id="rId19"/>
    <p:sldId id="463" r:id="rId20"/>
    <p:sldId id="461" r:id="rId21"/>
    <p:sldId id="460" r:id="rId22"/>
    <p:sldId id="462" r:id="rId23"/>
    <p:sldId id="456" r:id="rId24"/>
    <p:sldId id="466" r:id="rId25"/>
    <p:sldId id="467" r:id="rId26"/>
    <p:sldId id="470" r:id="rId27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4E000"/>
    <a:srgbClr val="00FF00"/>
    <a:srgbClr val="00D000"/>
    <a:srgbClr val="D432F1"/>
    <a:srgbClr val="FCF600"/>
    <a:srgbClr val="F79709"/>
    <a:srgbClr val="CC99FF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8544" autoAdjust="0"/>
  </p:normalViewPr>
  <p:slideViewPr>
    <p:cSldViewPr>
      <p:cViewPr varScale="1">
        <p:scale>
          <a:sx n="88" d="100"/>
          <a:sy n="88" d="100"/>
        </p:scale>
        <p:origin x="-135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5220E-4C72-C04D-9A37-233A3B68A16A}" type="datetimeFigureOut">
              <a:rPr lang="en-US" smtClean="0"/>
              <a:pPr/>
              <a:t>4/20/15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C980ED-8BCD-804E-B672-0B6C9B1BAE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649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DF909-0C68-40DB-BA4B-F2E9C1317FD7}" type="datetimeFigureOut">
              <a:rPr lang="en-US" smtClean="0"/>
              <a:pPr/>
              <a:t>4/20/15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684AA8-4C0C-4074-9B61-8FF1A10E4C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7642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84AA8-4C0C-4074-9B61-8FF1A10E4C4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84AA8-4C0C-4074-9B61-8FF1A10E4C4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84AA8-4C0C-4074-9B61-8FF1A10E4C4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84AA8-4C0C-4074-9B61-8FF1A10E4C4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84AA8-4C0C-4074-9B61-8FF1A10E4C41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baseline="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 baseline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x-none" smtClean="0"/>
              <a:t>Kazu Akiba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5425" indent="-225425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>
            <a:normAutofit/>
          </a:bodyPr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x-none" smtClean="0"/>
              <a:t>Kazu Akiba</a:t>
            </a:r>
            <a:endParaRPr lang="en-US" dirty="0" smtClean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x-none" smtClean="0"/>
              <a:t>Kazu Akiba</a:t>
            </a:r>
            <a:endParaRPr lang="en-US" dirty="0" smtClean="0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7729" y="1062637"/>
            <a:ext cx="4599432" cy="3977640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rtlCol="0" anchor="ctr">
            <a:normAutofit/>
          </a:bodyPr>
          <a:lstStyle/>
          <a:p>
            <a:pPr marL="0" indent="-274320" algn="l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0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/>
            </a:lvl1pPr>
          </a:lstStyle>
          <a:p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gif"/><Relationship Id="rId14" Type="http://schemas.openxmlformats.org/officeDocument/2006/relationships/image" Target="../media/image2.gif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cern.ch\dfs\Users\k\kakiba\Documents\My Pictures\lhcblogo.gi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42554" y="6512559"/>
            <a:ext cx="501446" cy="345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 descr="UFRJ.gif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48400"/>
            <a:ext cx="457854" cy="533400"/>
          </a:xfrm>
          <a:prstGeom prst="rect">
            <a:avLst/>
          </a:prstGeom>
        </p:spPr>
      </p:pic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5181600" y="6248400"/>
            <a:ext cx="3048000" cy="476250"/>
          </a:xfrm>
          <a:prstGeom prst="rect">
            <a:avLst/>
          </a:prstGeo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x-none" smtClean="0"/>
              <a:t>Kazu Akiba</a:t>
            </a:r>
            <a:endParaRPr lang="en-US" dirty="0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2362200" y="6248400"/>
            <a:ext cx="25908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7010400" y="6019800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BE423ABC-71E4-4E06-944E-AE6BB5DE81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-21166" y="6554456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 smtClean="0">
                <a:effectLst>
                  <a:glow rad="101600">
                    <a:schemeClr val="bg1">
                      <a:alpha val="75000"/>
                    </a:scheme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UFRJ</a:t>
            </a:r>
            <a:endParaRPr lang="en-US" sz="1400" b="1" i="0" dirty="0">
              <a:effectLst>
                <a:glow rad="101600">
                  <a:schemeClr val="bg1">
                    <a:alpha val="75000"/>
                  </a:schemeClr>
                </a:glow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6" name="Picture 5" descr="200px-CERN_logo.svg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324600"/>
            <a:ext cx="560551" cy="54373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5.jpeg"/><Relationship Id="rId5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Relationship Id="rId3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jpe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7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rschel_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143000"/>
            <a:ext cx="5597368" cy="41054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2700" y="152400"/>
            <a:ext cx="9144000" cy="1752600"/>
          </a:xfrm>
        </p:spPr>
        <p:txBody>
          <a:bodyPr/>
          <a:lstStyle/>
          <a:p>
            <a:r>
              <a:rPr lang="en-US" sz="4400" dirty="0" smtClean="0"/>
              <a:t>The </a:t>
            </a:r>
            <a:r>
              <a:rPr lang="en-US" sz="4400" u="sng" dirty="0" smtClean="0"/>
              <a:t>H</a:t>
            </a:r>
            <a:r>
              <a:rPr lang="en-US" sz="4400" dirty="0" smtClean="0"/>
              <a:t>igh </a:t>
            </a:r>
            <a:r>
              <a:rPr lang="en-US" sz="4400" u="sng" dirty="0" smtClean="0"/>
              <a:t>R</a:t>
            </a:r>
            <a:r>
              <a:rPr lang="en-US" sz="4400" dirty="0" smtClean="0"/>
              <a:t>apidity </a:t>
            </a:r>
            <a:r>
              <a:rPr lang="en-US" sz="4400" u="sng" dirty="0" smtClean="0"/>
              <a:t>S</a:t>
            </a:r>
            <a:r>
              <a:rPr lang="en-US" sz="4400" dirty="0" smtClean="0"/>
              <a:t>hower </a:t>
            </a:r>
            <a:r>
              <a:rPr lang="en-US" sz="4400" u="sng" dirty="0" smtClean="0"/>
              <a:t>C</a:t>
            </a:r>
            <a:r>
              <a:rPr lang="en-US" sz="4400" dirty="0" smtClean="0"/>
              <a:t>ounters for </a:t>
            </a:r>
            <a:r>
              <a:rPr lang="en-US" sz="4400" u="sng" dirty="0" err="1" smtClean="0"/>
              <a:t>L</a:t>
            </a:r>
            <a:r>
              <a:rPr lang="en-US" sz="4400" dirty="0" err="1" smtClean="0"/>
              <a:t>HCb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181600"/>
            <a:ext cx="9144000" cy="1066800"/>
          </a:xfrm>
        </p:spPr>
        <p:txBody>
          <a:bodyPr>
            <a:normAutofit fontScale="92500" lnSpcReduction="10000"/>
          </a:bodyPr>
          <a:lstStyle/>
          <a:p>
            <a:r>
              <a:rPr lang="en-US" sz="2200" b="1" u="sng" dirty="0" smtClean="0">
                <a:solidFill>
                  <a:schemeClr val="tx1"/>
                </a:solidFill>
              </a:rPr>
              <a:t>Kazu Akiba – CERN/</a:t>
            </a:r>
            <a:r>
              <a:rPr lang="en-US" sz="2200" b="1" u="sng" dirty="0" smtClean="0">
                <a:solidFill>
                  <a:schemeClr val="tx1"/>
                </a:solidFill>
              </a:rPr>
              <a:t>UFRJ-Brazil</a:t>
            </a:r>
          </a:p>
          <a:p>
            <a:r>
              <a:rPr lang="en-US" sz="1800" b="1" dirty="0" smtClean="0">
                <a:solidFill>
                  <a:schemeClr val="tx1"/>
                </a:solidFill>
              </a:rPr>
              <a:t>On behalf of the Herschel </a:t>
            </a:r>
            <a:r>
              <a:rPr lang="en-US" sz="1800" b="1" dirty="0">
                <a:solidFill>
                  <a:schemeClr val="tx1"/>
                </a:solidFill>
              </a:rPr>
              <a:t>team:</a:t>
            </a:r>
            <a:br>
              <a:rPr lang="en-US" sz="1800" b="1" dirty="0">
                <a:solidFill>
                  <a:schemeClr val="tx1"/>
                </a:solidFill>
              </a:rPr>
            </a:br>
            <a:r>
              <a:rPr lang="en-US" sz="1800" b="1" dirty="0">
                <a:solidFill>
                  <a:schemeClr val="tx1"/>
                </a:solidFill>
              </a:rPr>
              <a:t>V. </a:t>
            </a:r>
            <a:r>
              <a:rPr lang="en-US" sz="1800" b="1" dirty="0" smtClean="0">
                <a:solidFill>
                  <a:schemeClr val="tx1"/>
                </a:solidFill>
              </a:rPr>
              <a:t>Coco </a:t>
            </a:r>
            <a:r>
              <a:rPr lang="en-US" sz="1800" b="1" dirty="0">
                <a:solidFill>
                  <a:schemeClr val="tx1"/>
                </a:solidFill>
              </a:rPr>
              <a:t>, P. </a:t>
            </a:r>
            <a:r>
              <a:rPr lang="en-US" sz="1800" b="1" dirty="0" smtClean="0">
                <a:solidFill>
                  <a:schemeClr val="tx1"/>
                </a:solidFill>
              </a:rPr>
              <a:t>Collins </a:t>
            </a:r>
            <a:r>
              <a:rPr lang="en-US" sz="1800" b="1" dirty="0">
                <a:solidFill>
                  <a:schemeClr val="tx1"/>
                </a:solidFill>
              </a:rPr>
              <a:t>, P. </a:t>
            </a:r>
            <a:r>
              <a:rPr lang="en-US" sz="1800" b="1" dirty="0" err="1" smtClean="0">
                <a:solidFill>
                  <a:schemeClr val="tx1"/>
                </a:solidFill>
              </a:rPr>
              <a:t>Dziurdzia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>
                <a:solidFill>
                  <a:schemeClr val="tx1"/>
                </a:solidFill>
              </a:rPr>
              <a:t>, R. </a:t>
            </a:r>
            <a:r>
              <a:rPr lang="en-US" sz="1800" b="1" dirty="0" smtClean="0">
                <a:solidFill>
                  <a:schemeClr val="tx1"/>
                </a:solidFill>
              </a:rPr>
              <a:t>Dumps </a:t>
            </a:r>
            <a:r>
              <a:rPr lang="en-US" sz="1800" b="1" dirty="0">
                <a:solidFill>
                  <a:schemeClr val="tx1"/>
                </a:solidFill>
              </a:rPr>
              <a:t>, R. </a:t>
            </a:r>
            <a:r>
              <a:rPr lang="en-US" sz="1800" b="1" dirty="0" err="1" smtClean="0">
                <a:solidFill>
                  <a:schemeClr val="tx1"/>
                </a:solidFill>
              </a:rPr>
              <a:t>Dzhelyadin</a:t>
            </a:r>
            <a:r>
              <a:rPr lang="en-US" sz="1800" b="1" dirty="0" smtClean="0">
                <a:solidFill>
                  <a:schemeClr val="tx1"/>
                </a:solidFill>
              </a:rPr>
              <a:t>, </a:t>
            </a:r>
            <a:r>
              <a:rPr lang="en-US" sz="1800" b="1" dirty="0">
                <a:solidFill>
                  <a:schemeClr val="tx1"/>
                </a:solidFill>
              </a:rPr>
              <a:t>R. </a:t>
            </a:r>
            <a:r>
              <a:rPr lang="en-US" sz="1800" b="1" dirty="0" err="1" smtClean="0">
                <a:solidFill>
                  <a:schemeClr val="tx1"/>
                </a:solidFill>
              </a:rPr>
              <a:t>Jacobsson</a:t>
            </a:r>
            <a:r>
              <a:rPr lang="en-US" sz="1800" b="1" dirty="0" smtClean="0">
                <a:solidFill>
                  <a:schemeClr val="tx1"/>
                </a:solidFill>
              </a:rPr>
              <a:t>, </a:t>
            </a:r>
            <a:r>
              <a:rPr lang="en-US" sz="1800" b="1" dirty="0">
                <a:solidFill>
                  <a:schemeClr val="tx1"/>
                </a:solidFill>
              </a:rPr>
              <a:t>C. </a:t>
            </a:r>
            <a:r>
              <a:rPr lang="en-US" sz="1800" b="1" dirty="0" err="1" smtClean="0">
                <a:solidFill>
                  <a:schemeClr val="tx1"/>
                </a:solidFill>
              </a:rPr>
              <a:t>Joram</a:t>
            </a:r>
            <a:r>
              <a:rPr lang="en-US" sz="1800" b="1" dirty="0" smtClean="0">
                <a:solidFill>
                  <a:schemeClr val="tx1"/>
                </a:solidFill>
              </a:rPr>
              <a:t>, </a:t>
            </a:r>
            <a:r>
              <a:rPr lang="en-US" sz="1800" b="1" dirty="0">
                <a:solidFill>
                  <a:schemeClr val="tx1"/>
                </a:solidFill>
              </a:rPr>
              <a:t>D. </a:t>
            </a:r>
            <a:r>
              <a:rPr lang="en-US" sz="1800" b="1" dirty="0" err="1" smtClean="0">
                <a:solidFill>
                  <a:schemeClr val="tx1"/>
                </a:solidFill>
              </a:rPr>
              <a:t>Lacarrere</a:t>
            </a:r>
            <a:r>
              <a:rPr lang="en-US" sz="1800" b="1" dirty="0" smtClean="0">
                <a:solidFill>
                  <a:schemeClr val="tx1"/>
                </a:solidFill>
              </a:rPr>
              <a:t/>
            </a:r>
            <a:br>
              <a:rPr lang="en-US" sz="1800" b="1" dirty="0" smtClean="0">
                <a:solidFill>
                  <a:schemeClr val="tx1"/>
                </a:solidFill>
              </a:rPr>
            </a:b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>
                <a:solidFill>
                  <a:schemeClr val="tx1"/>
                </a:solidFill>
              </a:rPr>
              <a:t>R. </a:t>
            </a:r>
            <a:r>
              <a:rPr lang="en-US" sz="1800" b="1" dirty="0" smtClean="0">
                <a:solidFill>
                  <a:schemeClr val="tx1"/>
                </a:solidFill>
              </a:rPr>
              <a:t>McNulty </a:t>
            </a:r>
            <a:r>
              <a:rPr lang="en-US" sz="1800" b="1" dirty="0">
                <a:solidFill>
                  <a:schemeClr val="tx1"/>
                </a:solidFill>
              </a:rPr>
              <a:t>, L. </a:t>
            </a:r>
            <a:r>
              <a:rPr lang="en-US" sz="1800" b="1" dirty="0" smtClean="0">
                <a:solidFill>
                  <a:schemeClr val="tx1"/>
                </a:solidFill>
              </a:rPr>
              <a:t>Roy </a:t>
            </a:r>
            <a:r>
              <a:rPr lang="en-US" sz="1800" b="1" dirty="0">
                <a:solidFill>
                  <a:schemeClr val="tx1"/>
                </a:solidFill>
              </a:rPr>
              <a:t>, H. </a:t>
            </a:r>
            <a:r>
              <a:rPr lang="en-US" sz="1800" b="1" dirty="0" smtClean="0">
                <a:solidFill>
                  <a:schemeClr val="tx1"/>
                </a:solidFill>
              </a:rPr>
              <a:t>Schindler </a:t>
            </a:r>
            <a:r>
              <a:rPr lang="en-US" sz="1800" b="1" dirty="0">
                <a:solidFill>
                  <a:schemeClr val="tx1"/>
                </a:solidFill>
              </a:rPr>
              <a:t>, S. </a:t>
            </a:r>
            <a:r>
              <a:rPr lang="en-US" sz="1800" b="1" dirty="0" smtClean="0">
                <a:solidFill>
                  <a:schemeClr val="tx1"/>
                </a:solidFill>
              </a:rPr>
              <a:t>Stevenson </a:t>
            </a:r>
            <a:r>
              <a:rPr lang="en-US" sz="1800" b="1" dirty="0">
                <a:solidFill>
                  <a:schemeClr val="tx1"/>
                </a:solidFill>
              </a:rPr>
              <a:t>, C. </a:t>
            </a:r>
            <a:r>
              <a:rPr lang="en-US" sz="1800" b="1" dirty="0" smtClean="0">
                <a:solidFill>
                  <a:schemeClr val="tx1"/>
                </a:solidFill>
              </a:rPr>
              <a:t>Thomas </a:t>
            </a:r>
            <a:r>
              <a:rPr lang="en-US" sz="1800" b="1" dirty="0">
                <a:solidFill>
                  <a:schemeClr val="tx1"/>
                </a:solidFill>
              </a:rPr>
              <a:t>, G. </a:t>
            </a:r>
            <a:r>
              <a:rPr lang="en-US" sz="1800" b="1" dirty="0" smtClean="0">
                <a:solidFill>
                  <a:schemeClr val="tx1"/>
                </a:solidFill>
              </a:rPr>
              <a:t>Wilkinson</a:t>
            </a:r>
            <a:endParaRPr lang="en-US" sz="1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Layout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914400"/>
            <a:ext cx="1468098" cy="3265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3054473" y="4876800"/>
            <a:ext cx="614653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rgbClr val="000000"/>
                </a:solidFill>
              </a:rPr>
              <a:t>Each station consist </a:t>
            </a:r>
            <a:r>
              <a:rPr lang="en-US" sz="1600" dirty="0">
                <a:solidFill>
                  <a:srgbClr val="000000"/>
                </a:solidFill>
              </a:rPr>
              <a:t>of 4 plastic scintillator plates, 20 mm thick,</a:t>
            </a:r>
          </a:p>
          <a:p>
            <a:pPr eaLnBrk="1" hangingPunct="1"/>
            <a:r>
              <a:rPr lang="en-US" sz="1600" dirty="0">
                <a:solidFill>
                  <a:srgbClr val="000000"/>
                </a:solidFill>
              </a:rPr>
              <a:t>glued to “fishtail” light guides</a:t>
            </a:r>
          </a:p>
          <a:p>
            <a:pPr eaLnBrk="1" hangingPunct="1"/>
            <a:r>
              <a:rPr lang="en-US" sz="1600" dirty="0">
                <a:solidFill>
                  <a:srgbClr val="000000"/>
                </a:solidFill>
              </a:rPr>
              <a:t>Two different radii of inner cut-out depending on </a:t>
            </a:r>
            <a:r>
              <a:rPr lang="en-US" sz="1600" dirty="0" smtClean="0">
                <a:solidFill>
                  <a:srgbClr val="000000"/>
                </a:solidFill>
              </a:rPr>
              <a:t>beam pipe layout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09600"/>
            <a:ext cx="6311153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245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050" y="4478338"/>
            <a:ext cx="3969808" cy="192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 of </a:t>
            </a:r>
            <a:r>
              <a:rPr lang="en-US" dirty="0" smtClean="0"/>
              <a:t>Herschel Stations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pic>
        <p:nvPicPr>
          <p:cNvPr id="8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8167687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81063" y="3400425"/>
            <a:ext cx="2723823" cy="1323439"/>
          </a:xfrm>
          <a:prstGeom prst="rect">
            <a:avLst/>
          </a:prstGeom>
          <a:solidFill>
            <a:schemeClr val="accent6">
              <a:lumMod val="60000"/>
              <a:lumOff val="40000"/>
              <a:alpha val="34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000000"/>
                </a:solidFill>
              </a:rPr>
              <a:t>Left/Backwards/Upstream</a:t>
            </a:r>
          </a:p>
          <a:p>
            <a:pPr>
              <a:defRPr/>
            </a:pPr>
            <a:endParaRPr lang="en-US" sz="1600" dirty="0"/>
          </a:p>
          <a:p>
            <a:pPr marL="342900" indent="-342900">
              <a:buClr>
                <a:schemeClr val="accent2">
                  <a:lumMod val="75000"/>
                </a:schemeClr>
              </a:buClr>
              <a:buFont typeface="+mj-ea"/>
              <a:buAutoNum type="circleNumDbPlain"/>
              <a:defRPr/>
            </a:pPr>
            <a:r>
              <a:rPr lang="en-US" sz="1600" dirty="0"/>
              <a:t>z ~ -7.5m (after MBXW)</a:t>
            </a:r>
          </a:p>
          <a:p>
            <a:pPr marL="342900" indent="-342900">
              <a:buClr>
                <a:schemeClr val="accent2">
                  <a:lumMod val="75000"/>
                </a:schemeClr>
              </a:buClr>
              <a:buFont typeface="+mj-ea"/>
              <a:buAutoNum type="circleNumDbPlain"/>
              <a:defRPr/>
            </a:pPr>
            <a:r>
              <a:rPr lang="en-US" sz="1600" dirty="0"/>
              <a:t>z ~ -19m (before MBXWS)</a:t>
            </a:r>
          </a:p>
          <a:p>
            <a:pPr marL="342900" indent="-342900">
              <a:buClr>
                <a:schemeClr val="accent2">
                  <a:lumMod val="75000"/>
                </a:schemeClr>
              </a:buClr>
              <a:buFont typeface="+mj-ea"/>
              <a:buAutoNum type="circleNumDbPlain"/>
              <a:defRPr/>
            </a:pPr>
            <a:r>
              <a:rPr lang="en-US" sz="1600" dirty="0"/>
              <a:t>z ~ -114m (after BRAN)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00600" y="3425124"/>
            <a:ext cx="2877711" cy="1077218"/>
          </a:xfrm>
          <a:prstGeom prst="rect">
            <a:avLst/>
          </a:prstGeom>
          <a:solidFill>
            <a:schemeClr val="accent6">
              <a:lumMod val="60000"/>
              <a:lumOff val="40000"/>
              <a:alpha val="34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000000"/>
                </a:solidFill>
              </a:rPr>
              <a:t>Right/Forwards/Downstream</a:t>
            </a:r>
          </a:p>
          <a:p>
            <a:pPr>
              <a:defRPr/>
            </a:pPr>
            <a:endParaRPr lang="en-US" sz="1600" dirty="0"/>
          </a:p>
          <a:p>
            <a:pPr marL="342900" indent="-342900">
              <a:buClr>
                <a:schemeClr val="accent2">
                  <a:lumMod val="75000"/>
                </a:schemeClr>
              </a:buClr>
              <a:buFont typeface="+mj-ea"/>
              <a:buAutoNum type="circleNumDbPlain"/>
              <a:defRPr/>
            </a:pPr>
            <a:r>
              <a:rPr lang="en-US" sz="1600" dirty="0"/>
              <a:t>z ~  20 m (close to MBXWS)</a:t>
            </a:r>
          </a:p>
          <a:p>
            <a:pPr marL="342900" indent="-342900">
              <a:buClr>
                <a:schemeClr val="accent2">
                  <a:lumMod val="75000"/>
                </a:schemeClr>
              </a:buClr>
              <a:buFont typeface="+mj-ea"/>
              <a:buAutoNum type="circleNumDbPlain"/>
              <a:defRPr/>
            </a:pPr>
            <a:r>
              <a:rPr lang="en-US" sz="1600" dirty="0"/>
              <a:t>z ~ 114m (after BRAN)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0363" y="4772025"/>
            <a:ext cx="5147563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000000"/>
                </a:solidFill>
              </a:rPr>
              <a:t>Dictated by: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Availability of free space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Vicinity to aperture limiting machine elements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Stations after BRAN give view of high rapidity neutrals</a:t>
            </a:r>
          </a:p>
          <a:p>
            <a:pPr marL="285750" indent="-285750">
              <a:buFont typeface="Arial"/>
              <a:buChar char="•"/>
              <a:defRPr/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3810000"/>
            <a:ext cx="76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side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153400" y="3810000"/>
            <a:ext cx="740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713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CEP events and backgrounds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4162" y="1406254"/>
            <a:ext cx="5309616" cy="4672584"/>
          </a:xfrm>
          <a:prstGeom prst="rect">
            <a:avLst/>
          </a:prstGeom>
        </p:spPr>
      </p:pic>
      <p:sp>
        <p:nvSpPr>
          <p:cNvPr id="27" name="TextBox 8"/>
          <p:cNvSpPr txBox="1">
            <a:spLocks noChangeArrowheads="1"/>
          </p:cNvSpPr>
          <p:nvPr/>
        </p:nvSpPr>
        <p:spPr bwMode="auto">
          <a:xfrm>
            <a:off x="355600" y="5230165"/>
            <a:ext cx="17700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/>
              <a:t>Elastic Scattering</a:t>
            </a:r>
          </a:p>
        </p:txBody>
      </p:sp>
      <p:sp>
        <p:nvSpPr>
          <p:cNvPr id="28" name="TextBox 9"/>
          <p:cNvSpPr txBox="1">
            <a:spLocks noChangeArrowheads="1"/>
          </p:cNvSpPr>
          <p:nvPr/>
        </p:nvSpPr>
        <p:spPr bwMode="auto">
          <a:xfrm>
            <a:off x="355600" y="2532906"/>
            <a:ext cx="17319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/>
              <a:t>Single Diffraction</a:t>
            </a:r>
          </a:p>
        </p:txBody>
      </p:sp>
      <p:sp>
        <p:nvSpPr>
          <p:cNvPr id="29" name="TextBox 10"/>
          <p:cNvSpPr txBox="1">
            <a:spLocks noChangeArrowheads="1"/>
          </p:cNvSpPr>
          <p:nvPr/>
        </p:nvSpPr>
        <p:spPr bwMode="auto">
          <a:xfrm>
            <a:off x="355600" y="3244106"/>
            <a:ext cx="18113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/>
              <a:t>Double Diffraction</a:t>
            </a:r>
          </a:p>
        </p:txBody>
      </p:sp>
      <p:sp>
        <p:nvSpPr>
          <p:cNvPr id="30" name="TextBox 12"/>
          <p:cNvSpPr txBox="1">
            <a:spLocks noChangeArrowheads="1"/>
          </p:cNvSpPr>
          <p:nvPr/>
        </p:nvSpPr>
        <p:spPr bwMode="auto">
          <a:xfrm>
            <a:off x="355600" y="3829116"/>
            <a:ext cx="1769735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/>
              <a:t>Central Exclusive </a:t>
            </a:r>
            <a:endParaRPr lang="en-US" sz="1600" dirty="0" smtClean="0"/>
          </a:p>
          <a:p>
            <a:pPr eaLnBrk="1" hangingPunct="1"/>
            <a:r>
              <a:rPr lang="en-US" sz="1600" dirty="0" smtClean="0"/>
              <a:t>(</a:t>
            </a:r>
            <a:r>
              <a:rPr lang="en-US" sz="1600" dirty="0"/>
              <a:t>elastic) </a:t>
            </a:r>
          </a:p>
        </p:txBody>
      </p:sp>
      <p:sp>
        <p:nvSpPr>
          <p:cNvPr id="31" name="TextBox 13"/>
          <p:cNvSpPr txBox="1">
            <a:spLocks noChangeArrowheads="1"/>
          </p:cNvSpPr>
          <p:nvPr/>
        </p:nvSpPr>
        <p:spPr bwMode="auto">
          <a:xfrm>
            <a:off x="355600" y="4438716"/>
            <a:ext cx="176973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/>
              <a:t>Central Exclusive </a:t>
            </a:r>
            <a:endParaRPr lang="en-US" sz="1600" dirty="0" smtClean="0"/>
          </a:p>
          <a:p>
            <a:pPr eaLnBrk="1" hangingPunct="1"/>
            <a:r>
              <a:rPr lang="en-US" sz="1600" dirty="0" smtClean="0"/>
              <a:t>(</a:t>
            </a:r>
            <a:r>
              <a:rPr lang="en-US" sz="1600" dirty="0"/>
              <a:t>inelastic</a:t>
            </a:r>
            <a:r>
              <a:rPr lang="en-US" sz="1800" dirty="0"/>
              <a:t>)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311346" y="1220325"/>
            <a:ext cx="444500" cy="203200"/>
          </a:xfrm>
          <a:prstGeom prst="rect">
            <a:avLst/>
          </a:prstGeom>
          <a:solidFill>
            <a:srgbClr val="00EE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TextBox 15"/>
          <p:cNvSpPr txBox="1">
            <a:spLocks noChangeArrowheads="1"/>
          </p:cNvSpPr>
          <p:nvPr/>
        </p:nvSpPr>
        <p:spPr bwMode="auto">
          <a:xfrm>
            <a:off x="2804137" y="1153054"/>
            <a:ext cx="58876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LHCb coverage (approximate</a:t>
            </a:r>
            <a:r>
              <a:rPr lang="en-US" sz="1800" dirty="0" smtClean="0"/>
              <a:t>) +       Herschel extension</a:t>
            </a:r>
            <a:endParaRPr lang="en-US" sz="1800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6405336" y="3656670"/>
            <a:ext cx="460514" cy="3489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27"/>
          <p:cNvSpPr txBox="1">
            <a:spLocks noChangeArrowheads="1"/>
          </p:cNvSpPr>
          <p:nvPr/>
        </p:nvSpPr>
        <p:spPr bwMode="auto">
          <a:xfrm>
            <a:off x="6785330" y="2775083"/>
            <a:ext cx="243009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 smtClean="0">
                <a:solidFill>
                  <a:srgbClr val="FF0000"/>
                </a:solidFill>
              </a:rPr>
              <a:t>CEP events:</a:t>
            </a:r>
          </a:p>
          <a:p>
            <a:pPr eaLnBrk="1" hangingPunct="1"/>
            <a:r>
              <a:rPr lang="en-US" sz="1400" dirty="0" smtClean="0">
                <a:solidFill>
                  <a:srgbClr val="FF0000"/>
                </a:solidFill>
              </a:rPr>
              <a:t>Trigger on and reconstruct </a:t>
            </a:r>
          </a:p>
          <a:p>
            <a:pPr eaLnBrk="1" hangingPunct="1"/>
            <a:r>
              <a:rPr lang="en-US" sz="1400" dirty="0" smtClean="0">
                <a:solidFill>
                  <a:srgbClr val="FF0000"/>
                </a:solidFill>
              </a:rPr>
              <a:t>a handful of particles </a:t>
            </a:r>
          </a:p>
          <a:p>
            <a:pPr eaLnBrk="1" hangingPunct="1"/>
            <a:r>
              <a:rPr lang="en-US" sz="1400" dirty="0" smtClean="0">
                <a:solidFill>
                  <a:srgbClr val="FF0000"/>
                </a:solidFill>
              </a:rPr>
              <a:t>(</a:t>
            </a:r>
            <a:r>
              <a:rPr lang="en-US" sz="1400" dirty="0" err="1" smtClean="0">
                <a:solidFill>
                  <a:srgbClr val="FF0000"/>
                </a:solidFill>
              </a:rPr>
              <a:t>muons</a:t>
            </a:r>
            <a:r>
              <a:rPr lang="en-US" sz="1400" dirty="0" smtClean="0">
                <a:solidFill>
                  <a:srgbClr val="FF0000"/>
                </a:solidFill>
              </a:rPr>
              <a:t>, hadrons, photons..)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6" name="TextBox 28"/>
          <p:cNvSpPr txBox="1">
            <a:spLocks noChangeArrowheads="1"/>
          </p:cNvSpPr>
          <p:nvPr/>
        </p:nvSpPr>
        <p:spPr bwMode="auto">
          <a:xfrm>
            <a:off x="5702300" y="5754688"/>
            <a:ext cx="323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Symbol" charset="0"/>
                <a:cs typeface="Symbol" charset="0"/>
              </a:rPr>
              <a:t>h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H="1" flipV="1">
            <a:off x="6293696" y="4717383"/>
            <a:ext cx="683794" cy="18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27"/>
          <p:cNvSpPr txBox="1">
            <a:spLocks noChangeArrowheads="1"/>
          </p:cNvSpPr>
          <p:nvPr/>
        </p:nvSpPr>
        <p:spPr bwMode="auto">
          <a:xfrm>
            <a:off x="6979595" y="4783731"/>
            <a:ext cx="178111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 smtClean="0">
                <a:solidFill>
                  <a:srgbClr val="FF0000"/>
                </a:solidFill>
              </a:rPr>
              <a:t>CEP backgrounds:</a:t>
            </a:r>
          </a:p>
          <a:p>
            <a:pPr eaLnBrk="1" hangingPunct="1"/>
            <a:r>
              <a:rPr lang="en-US" sz="1400" dirty="0" smtClean="0">
                <a:solidFill>
                  <a:srgbClr val="FF0000"/>
                </a:solidFill>
              </a:rPr>
              <a:t>reject events with </a:t>
            </a:r>
          </a:p>
          <a:p>
            <a:pPr eaLnBrk="1" hangingPunct="1"/>
            <a:r>
              <a:rPr lang="en-US" sz="1400" dirty="0" smtClean="0">
                <a:solidFill>
                  <a:srgbClr val="FF0000"/>
                </a:solidFill>
              </a:rPr>
              <a:t>additional particles,</a:t>
            </a:r>
          </a:p>
          <a:p>
            <a:pPr eaLnBrk="1" hangingPunct="1"/>
            <a:r>
              <a:rPr lang="en-US" sz="1400" dirty="0" smtClean="0">
                <a:solidFill>
                  <a:srgbClr val="FF0000"/>
                </a:solidFill>
              </a:rPr>
              <a:t>usually very forward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226864" y="1228910"/>
            <a:ext cx="327730" cy="232127"/>
          </a:xfrm>
          <a:prstGeom prst="rect">
            <a:avLst/>
          </a:prstGeom>
          <a:solidFill>
            <a:srgbClr val="F900F8"/>
          </a:solidFill>
          <a:ln>
            <a:solidFill>
              <a:srgbClr val="F900F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7010400" y="1676400"/>
            <a:ext cx="1628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h </a:t>
            </a:r>
            <a:r>
              <a:rPr lang="en-US" dirty="0" smtClean="0"/>
              <a:t>~ </a:t>
            </a:r>
            <a:r>
              <a:rPr lang="en-US" dirty="0" smtClean="0"/>
              <a:t>from 5 to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505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124200"/>
            <a:ext cx="3657600" cy="275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4000" y="838200"/>
            <a:ext cx="3600000" cy="2700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705600" y="1524000"/>
            <a:ext cx="1547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Minimum bias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38200"/>
            <a:ext cx="3600000" cy="270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981200" y="1524000"/>
            <a:ext cx="95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CEP-like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447800" y="1905000"/>
            <a:ext cx="4006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B1</a:t>
            </a:r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848600" y="2057400"/>
            <a:ext cx="400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B1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6400" y="3429000"/>
            <a:ext cx="3657600" cy="27432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715001" y="58674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CEP-like events in F2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0" y="3352800"/>
            <a:ext cx="2514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</a:t>
            </a:r>
            <a:r>
              <a:rPr lang="en-US" dirty="0"/>
              <a:t>elements and </a:t>
            </a:r>
          </a:p>
          <a:p>
            <a:r>
              <a:rPr lang="en-US" dirty="0"/>
              <a:t>Magnetic fields are well described up to +/-120 m</a:t>
            </a:r>
          </a:p>
          <a:p>
            <a:endParaRPr lang="en-US" dirty="0" smtClean="0"/>
          </a:p>
          <a:p>
            <a:r>
              <a:rPr lang="en-US" dirty="0" smtClean="0"/>
              <a:t>Additional integration of few final elements of the beam line and proper treatment of the intact protons are under development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276600" y="1066800"/>
            <a:ext cx="251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Particles from CEP-like</a:t>
            </a:r>
            <a:br>
              <a:rPr lang="en-US" dirty="0" smtClean="0"/>
            </a:br>
            <a:r>
              <a:rPr lang="en-US" dirty="0" smtClean="0"/>
              <a:t>background can still be seen and used to reject events. 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241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– Efficiencies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600200"/>
            <a:ext cx="8032646" cy="38964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3714" y="5474387"/>
            <a:ext cx="8045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Efficiency to detect 5 or more hits extends beyond nominal </a:t>
            </a:r>
            <a:r>
              <a:rPr lang="en-US" dirty="0" err="1" smtClean="0">
                <a:solidFill>
                  <a:srgbClr val="000000"/>
                </a:solidFill>
              </a:rPr>
              <a:t>pseudorapidity</a:t>
            </a:r>
            <a:r>
              <a:rPr lang="en-US" dirty="0" smtClean="0">
                <a:solidFill>
                  <a:srgbClr val="000000"/>
                </a:solidFill>
              </a:rPr>
              <a:t> coverage, due to showering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47800" y="1447800"/>
            <a:ext cx="5435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Checked with particle gun, down to very low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values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7968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</a:t>
            </a:r>
            <a:r>
              <a:rPr lang="en-US" dirty="0" smtClean="0"/>
              <a:t>Construction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447327" y="4948624"/>
            <a:ext cx="666300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rgbClr val="004D26"/>
                </a:solidFill>
              </a:rPr>
              <a:t>Detectors </a:t>
            </a:r>
            <a:r>
              <a:rPr lang="en-US" sz="1600" dirty="0" smtClean="0">
                <a:solidFill>
                  <a:srgbClr val="004D26"/>
                </a:solidFill>
              </a:rPr>
              <a:t>were constructed and mounted at CERN</a:t>
            </a:r>
            <a:r>
              <a:rPr lang="en-US" sz="1600" dirty="0" smtClean="0">
                <a:solidFill>
                  <a:srgbClr val="004D26"/>
                </a:solidFill>
              </a:rPr>
              <a:t>,</a:t>
            </a:r>
          </a:p>
          <a:p>
            <a:pPr eaLnBrk="1" hangingPunct="1"/>
            <a:r>
              <a:rPr lang="en-US" sz="1600" dirty="0" smtClean="0">
                <a:solidFill>
                  <a:srgbClr val="004D26"/>
                </a:solidFill>
              </a:rPr>
              <a:t>They have integrated LEDs in two regions to monitor radiation damage.</a:t>
            </a:r>
          </a:p>
          <a:p>
            <a:pPr eaLnBrk="1" hangingPunct="1"/>
            <a:r>
              <a:rPr lang="en-US" sz="1600" dirty="0" smtClean="0">
                <a:solidFill>
                  <a:srgbClr val="004D26"/>
                </a:solidFill>
              </a:rPr>
              <a:t>After construction they were tested and pre-calibrated with cosmic rays.</a:t>
            </a:r>
            <a:endParaRPr lang="en-US" sz="1600" dirty="0" smtClean="0">
              <a:solidFill>
                <a:srgbClr val="004D2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pic>
        <p:nvPicPr>
          <p:cNvPr id="11" name="Picture 8" descr="PICT0171c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0000"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4935500" cy="3028361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PICT0057c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0000"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650" y="1676400"/>
            <a:ext cx="4451350" cy="2680471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836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Station support structures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" y="1066800"/>
            <a:ext cx="6453187" cy="368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284163" y="4860925"/>
            <a:ext cx="7723187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600" dirty="0"/>
              <a:t>Support frame of station at +20 m is attached to shielding wall between </a:t>
            </a:r>
            <a:r>
              <a:rPr lang="en-US" sz="1600" dirty="0" err="1"/>
              <a:t>muon</a:t>
            </a:r>
            <a:r>
              <a:rPr lang="en-US" sz="1600" dirty="0"/>
              <a:t> system and LHC tunnel</a:t>
            </a:r>
          </a:p>
          <a:p>
            <a:pPr eaLnBrk="1" hangingPunct="1">
              <a:buFont typeface="Arial" charset="0"/>
              <a:buChar char="•"/>
            </a:pPr>
            <a:r>
              <a:rPr lang="en-US" sz="1600" dirty="0"/>
              <a:t>Supports for other stations are bolted to tunnel floor</a:t>
            </a:r>
          </a:p>
          <a:p>
            <a:pPr eaLnBrk="1" hangingPunct="1">
              <a:buFont typeface="Arial" charset="0"/>
              <a:buChar char="•"/>
            </a:pPr>
            <a:r>
              <a:rPr lang="en-US" sz="1600" dirty="0"/>
              <a:t>Pneumatic motion system to retract scintillators from high </a:t>
            </a:r>
            <a:r>
              <a:rPr lang="en-US" sz="1600" dirty="0" err="1"/>
              <a:t>fluence</a:t>
            </a:r>
            <a:r>
              <a:rPr lang="en-US" sz="1600" dirty="0"/>
              <a:t> region if data taking is not possible for extended time periods</a:t>
            </a:r>
          </a:p>
        </p:txBody>
      </p:sp>
      <p:pic>
        <p:nvPicPr>
          <p:cNvPr id="3074" name="Picture 2" descr="\\cern.ch\dfs\Users\k\kakiba\Documents\FSC_LHCbWeekFeb2015\picture\P102091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5" t="5038" r="16186" b="19423"/>
          <a:stretch/>
        </p:blipFill>
        <p:spPr bwMode="auto">
          <a:xfrm>
            <a:off x="6455685" y="2008346"/>
            <a:ext cx="2363506" cy="1798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15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4572000"/>
            <a:ext cx="2630654" cy="1981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PMT + Base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990600"/>
            <a:ext cx="889926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PMT performance requirements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smtClean="0"/>
              <a:t>Cope with a huge flux of photons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Even with a reduced gain anode currents will be very high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Large range in gain still needed for </a:t>
            </a:r>
            <a:r>
              <a:rPr lang="en-US" dirty="0" smtClean="0"/>
              <a:t>commissioning</a:t>
            </a:r>
            <a:endParaRPr lang="en-US" dirty="0" smtClean="0"/>
          </a:p>
          <a:p>
            <a:r>
              <a:rPr lang="en-US" dirty="0" smtClean="0"/>
              <a:t>Distinguish small CEP signals above the minimum </a:t>
            </a:r>
            <a:r>
              <a:rPr lang="en-US" dirty="0" err="1" smtClean="0"/>
              <a:t>ionising</a:t>
            </a:r>
            <a:r>
              <a:rPr lang="en-US" dirty="0" smtClean="0"/>
              <a:t> (and other) background</a:t>
            </a:r>
          </a:p>
          <a:p>
            <a:r>
              <a:rPr lang="en-US" dirty="0" smtClean="0"/>
              <a:t>25 ns running – which gives huge CEP yields – places additional constraints on </a:t>
            </a:r>
            <a:r>
              <a:rPr lang="en-US" dirty="0" smtClean="0"/>
              <a:t>pulse speed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76200" y="3276600"/>
            <a:ext cx="4868388" cy="2308324"/>
          </a:xfrm>
          <a:prstGeom prst="rect">
            <a:avLst/>
          </a:prstGeom>
          <a:noFill/>
          <a:ln w="317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PMT choice</a:t>
            </a:r>
            <a:r>
              <a:rPr lang="en-US" sz="1600" dirty="0" smtClean="0"/>
              <a:t>: HPK </a:t>
            </a:r>
            <a:r>
              <a:rPr lang="en-US" sz="1600" dirty="0" smtClean="0"/>
              <a:t>R1828-01 2” diameter.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Maximum anode average current up to 200 </a:t>
            </a:r>
            <a:r>
              <a:rPr lang="en-US" sz="1600" dirty="0" err="1" smtClean="0"/>
              <a:t>uA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Fast signal response 1.3 ns rise time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Large gain adjustment</a:t>
            </a:r>
          </a:p>
          <a:p>
            <a:endParaRPr lang="en-US" sz="1600" dirty="0"/>
          </a:p>
          <a:p>
            <a:r>
              <a:rPr lang="en-US" sz="1600" dirty="0" smtClean="0"/>
              <a:t>Divider – in house design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must drain 2-4 mA -&gt; extra bias current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zener</a:t>
            </a:r>
            <a:r>
              <a:rPr lang="en-US" sz="1600" dirty="0" smtClean="0"/>
              <a:t> diodes to </a:t>
            </a:r>
            <a:r>
              <a:rPr lang="en-US" sz="1600" dirty="0" err="1" smtClean="0"/>
              <a:t>stabilise</a:t>
            </a:r>
            <a:r>
              <a:rPr lang="en-US" sz="1600" dirty="0" smtClean="0"/>
              <a:t> operation</a:t>
            </a:r>
          </a:p>
          <a:p>
            <a:r>
              <a:rPr lang="en-US" sz="1600" dirty="0" smtClean="0"/>
              <a:t>(Previous LHCb experience for Beam Loss Scintillators)</a:t>
            </a:r>
            <a:endParaRPr lang="en-US" sz="1600" dirty="0"/>
          </a:p>
        </p:txBody>
      </p:sp>
      <p:pic>
        <p:nvPicPr>
          <p:cNvPr id="13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567" y="2667000"/>
            <a:ext cx="2152433" cy="1596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667000"/>
            <a:ext cx="1250950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dirty="0" smtClean="0"/>
              <a:t>Kazu Akiba</a:t>
            </a:r>
            <a:endParaRPr lang="en-US" dirty="0"/>
          </a:p>
        </p:txBody>
      </p:sp>
      <p:pic>
        <p:nvPicPr>
          <p:cNvPr id="15" name="Picture 5" descr="PICT000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075" y="4267200"/>
            <a:ext cx="1685925" cy="1264677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391400" y="3733800"/>
            <a:ext cx="147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Cosmic stand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57746" y="5029200"/>
            <a:ext cx="148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All </a:t>
            </a:r>
            <a:r>
              <a:rPr lang="en-US" dirty="0" err="1" smtClean="0">
                <a:solidFill>
                  <a:srgbClr val="FFFFFF"/>
                </a:solidFill>
              </a:rPr>
              <a:t>pmt</a:t>
            </a:r>
            <a:r>
              <a:rPr lang="en-US" dirty="0" smtClean="0">
                <a:solidFill>
                  <a:srgbClr val="FFFFFF"/>
                </a:solidFill>
              </a:rPr>
              <a:t> bases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24800" y="5791200"/>
            <a:ext cx="782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circuit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04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465" y="769495"/>
            <a:ext cx="3233056" cy="3051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Photon signals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739" y="3821405"/>
            <a:ext cx="2950999" cy="273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3239476" y="1295400"/>
            <a:ext cx="316881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rgbClr val="000000"/>
                </a:solidFill>
              </a:rPr>
              <a:t>Cosmic </a:t>
            </a:r>
            <a:r>
              <a:rPr lang="en-US" sz="1600" dirty="0">
                <a:solidFill>
                  <a:srgbClr val="000000"/>
                </a:solidFill>
              </a:rPr>
              <a:t>stand results indicate light yield of ~200 </a:t>
            </a:r>
            <a:r>
              <a:rPr lang="en-US" sz="1600" dirty="0" err="1">
                <a:solidFill>
                  <a:srgbClr val="000000"/>
                </a:solidFill>
              </a:rPr>
              <a:t>p.e.</a:t>
            </a:r>
            <a:endParaRPr lang="en-US" sz="1600" dirty="0">
              <a:solidFill>
                <a:srgbClr val="000000"/>
              </a:solidFill>
            </a:endParaRPr>
          </a:p>
          <a:p>
            <a:pPr eaLnBrk="1" hangingPunct="1"/>
            <a:endParaRPr lang="en-US" sz="1600" dirty="0">
              <a:solidFill>
                <a:srgbClr val="0000FF"/>
              </a:solidFill>
            </a:endParaRPr>
          </a:p>
          <a:p>
            <a:pPr eaLnBrk="1" hangingPunct="1"/>
            <a:endParaRPr lang="en-US" sz="1600" dirty="0" smtClean="0">
              <a:solidFill>
                <a:srgbClr val="0000FF"/>
              </a:solidFill>
            </a:endParaRPr>
          </a:p>
        </p:txBody>
      </p:sp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6011800" y="5638800"/>
            <a:ext cx="316881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rgbClr val="000000"/>
                </a:solidFill>
              </a:rPr>
              <a:t>Data taken with installed setup shows the predicted </a:t>
            </a:r>
            <a:r>
              <a:rPr lang="en-US" sz="1600" dirty="0" err="1" smtClean="0">
                <a:solidFill>
                  <a:srgbClr val="000000"/>
                </a:solidFill>
              </a:rPr>
              <a:t>behaviour</a:t>
            </a:r>
            <a:endParaRPr lang="en-US" sz="1600" dirty="0">
              <a:solidFill>
                <a:srgbClr val="000000"/>
              </a:solidFill>
            </a:endParaRPr>
          </a:p>
          <a:p>
            <a:pPr eaLnBrk="1" hangingPunct="1"/>
            <a:endParaRPr lang="en-US" sz="1600" dirty="0">
              <a:solidFill>
                <a:srgbClr val="0000FF"/>
              </a:solidFill>
            </a:endParaRPr>
          </a:p>
          <a:p>
            <a:pPr eaLnBrk="1" hangingPunct="1"/>
            <a:endParaRPr lang="en-US" sz="1600" dirty="0" smtClean="0">
              <a:solidFill>
                <a:srgbClr val="0000FF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20544"/>
            <a:ext cx="3000725" cy="2913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9800" y="2677418"/>
            <a:ext cx="3598333" cy="412172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>
            <a:off x="381000" y="2971800"/>
            <a:ext cx="1219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528637" y="2605087"/>
            <a:ext cx="7889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0" dirty="0">
                <a:solidFill>
                  <a:schemeClr val="bg1"/>
                </a:solidFill>
                <a:cs typeface="+mn-cs"/>
              </a:rPr>
              <a:t>850ns</a:t>
            </a:r>
            <a:endParaRPr lang="ru-RU" b="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552134" y="2133600"/>
            <a:ext cx="4467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0" dirty="0" smtClean="0">
                <a:solidFill>
                  <a:schemeClr val="bg1"/>
                </a:solidFill>
                <a:cs typeface="+mn-cs"/>
              </a:rPr>
              <a:t>B0</a:t>
            </a:r>
            <a:endParaRPr lang="ru-RU" b="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1752600" y="3276600"/>
            <a:ext cx="4384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0" dirty="0" smtClean="0">
                <a:solidFill>
                  <a:schemeClr val="bg1"/>
                </a:solidFill>
                <a:cs typeface="+mn-cs"/>
              </a:rPr>
              <a:t>B2</a:t>
            </a:r>
            <a:endParaRPr lang="ru-RU" b="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1" name="TextBox 1"/>
          <p:cNvSpPr txBox="1">
            <a:spLocks noChangeArrowheads="1"/>
          </p:cNvSpPr>
          <p:nvPr/>
        </p:nvSpPr>
        <p:spPr bwMode="auto">
          <a:xfrm>
            <a:off x="18144" y="4267200"/>
            <a:ext cx="316881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rgbClr val="000000"/>
                </a:solidFill>
              </a:rPr>
              <a:t>Individual gain of</a:t>
            </a:r>
          </a:p>
          <a:p>
            <a:pPr eaLnBrk="1" hangingPunct="1"/>
            <a:r>
              <a:rPr lang="en-US" sz="1600" dirty="0" smtClean="0">
                <a:solidFill>
                  <a:srgbClr val="000000"/>
                </a:solidFill>
              </a:rPr>
              <a:t>Each detector measured</a:t>
            </a:r>
          </a:p>
          <a:p>
            <a:pPr eaLnBrk="1" hangingPunct="1"/>
            <a:r>
              <a:rPr lang="en-US" sz="1600" dirty="0" smtClean="0">
                <a:solidFill>
                  <a:srgbClr val="000000"/>
                </a:solidFill>
              </a:rPr>
              <a:t>With the cosmic</a:t>
            </a:r>
          </a:p>
          <a:p>
            <a:pPr eaLnBrk="1" hangingPunct="1"/>
            <a:r>
              <a:rPr lang="en-US" sz="1600" dirty="0" smtClean="0">
                <a:solidFill>
                  <a:srgbClr val="000000"/>
                </a:solidFill>
              </a:rPr>
              <a:t>Stand setup</a:t>
            </a:r>
            <a:endParaRPr lang="en-US" sz="1600" dirty="0">
              <a:solidFill>
                <a:srgbClr val="000000"/>
              </a:solidFill>
            </a:endParaRPr>
          </a:p>
          <a:p>
            <a:pPr eaLnBrk="1" hangingPunct="1"/>
            <a:endParaRPr lang="en-US" sz="1600" dirty="0">
              <a:solidFill>
                <a:srgbClr val="0000FF"/>
              </a:solidFill>
            </a:endParaRPr>
          </a:p>
          <a:p>
            <a:pPr eaLnBrk="1" hangingPunct="1"/>
            <a:endParaRPr lang="en-US" sz="16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150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527"/>
            <a:ext cx="8305800" cy="891873"/>
          </a:xfrm>
        </p:spPr>
        <p:txBody>
          <a:bodyPr>
            <a:normAutofit/>
          </a:bodyPr>
          <a:lstStyle/>
          <a:p>
            <a:r>
              <a:rPr lang="en-US" dirty="0" smtClean="0"/>
              <a:t>Installation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872"/>
            <a:ext cx="6096000" cy="2853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574" y="3892685"/>
            <a:ext cx="6172200" cy="2889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24600" y="1295400"/>
            <a:ext cx="290438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Detectors installed  since </a:t>
            </a:r>
          </a:p>
          <a:p>
            <a:r>
              <a:rPr lang="en-US" dirty="0" smtClean="0"/>
              <a:t>December.</a:t>
            </a:r>
          </a:p>
          <a:p>
            <a:endParaRPr lang="en-US" dirty="0"/>
          </a:p>
          <a:p>
            <a:r>
              <a:rPr lang="en-US" dirty="0" smtClean="0"/>
              <a:t>All cabling installed.</a:t>
            </a:r>
          </a:p>
          <a:p>
            <a:endParaRPr lang="en-US" dirty="0"/>
          </a:p>
          <a:p>
            <a:r>
              <a:rPr lang="en-US" dirty="0" smtClean="0"/>
              <a:t>HV and LV systems installed</a:t>
            </a:r>
          </a:p>
          <a:p>
            <a:endParaRPr lang="en-US" dirty="0"/>
          </a:p>
          <a:p>
            <a:r>
              <a:rPr lang="en-US" dirty="0" smtClean="0"/>
              <a:t>Final installation of Readout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138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LHCb</a:t>
            </a:r>
            <a:r>
              <a:rPr lang="en-US" dirty="0" smtClean="0"/>
              <a:t> Detector and CEP</a:t>
            </a:r>
          </a:p>
          <a:p>
            <a:pPr lvl="1"/>
            <a:r>
              <a:rPr lang="en-US" dirty="0" smtClean="0"/>
              <a:t>Physics results by D. Johnson on Friday.</a:t>
            </a:r>
            <a:endParaRPr lang="en-US" dirty="0" smtClean="0"/>
          </a:p>
          <a:p>
            <a:r>
              <a:rPr lang="en-US" dirty="0" smtClean="0"/>
              <a:t>Motivation </a:t>
            </a:r>
            <a:r>
              <a:rPr lang="en-US" dirty="0"/>
              <a:t>to extend </a:t>
            </a:r>
            <a:r>
              <a:rPr lang="en-US" dirty="0" err="1"/>
              <a:t>LHCb</a:t>
            </a:r>
            <a:r>
              <a:rPr lang="en-US" dirty="0"/>
              <a:t> coverage</a:t>
            </a:r>
          </a:p>
          <a:p>
            <a:pPr lvl="1"/>
            <a:r>
              <a:rPr lang="en-US" dirty="0"/>
              <a:t>CEP physics and beyond</a:t>
            </a:r>
          </a:p>
          <a:p>
            <a:r>
              <a:rPr lang="en-US" dirty="0"/>
              <a:t>The Herschel Project</a:t>
            </a:r>
          </a:p>
          <a:p>
            <a:pPr lvl="1"/>
            <a:r>
              <a:rPr lang="en-US" dirty="0" smtClean="0"/>
              <a:t>Detector Design</a:t>
            </a:r>
          </a:p>
          <a:p>
            <a:pPr lvl="1"/>
            <a:r>
              <a:rPr lang="en-US" dirty="0" smtClean="0"/>
              <a:t>First results</a:t>
            </a:r>
            <a:endParaRPr lang="en-US" dirty="0"/>
          </a:p>
          <a:p>
            <a:r>
              <a:rPr lang="en-US" dirty="0"/>
              <a:t>Status and Prospects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966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4876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Using existing electronics from </a:t>
            </a:r>
            <a:r>
              <a:rPr lang="en-US" dirty="0" err="1" smtClean="0"/>
              <a:t>LHCb</a:t>
            </a:r>
            <a:r>
              <a:rPr lang="en-US" dirty="0" smtClean="0"/>
              <a:t> – SPD-PS.</a:t>
            </a:r>
          </a:p>
          <a:p>
            <a:r>
              <a:rPr lang="en-US" dirty="0" smtClean="0"/>
              <a:t>2 switching integrator circuits allow to take data at the very high signal rate  ~30 MHz @ 25 ns.</a:t>
            </a:r>
          </a:p>
          <a:p>
            <a:r>
              <a:rPr lang="en-US" dirty="0" smtClean="0"/>
              <a:t>Front-end boards + selection board combine the information per side and can participate in L0 </a:t>
            </a:r>
            <a:r>
              <a:rPr lang="en-US" dirty="0" smtClean="0"/>
              <a:t>Trigger</a:t>
            </a:r>
            <a:endParaRPr lang="en-US" dirty="0"/>
          </a:p>
          <a:p>
            <a:r>
              <a:rPr lang="en-US" dirty="0" smtClean="0"/>
              <a:t>20 channels in total:  little increase in overall </a:t>
            </a:r>
            <a:r>
              <a:rPr lang="en-US" dirty="0" err="1" smtClean="0"/>
              <a:t>LHCb</a:t>
            </a:r>
            <a:r>
              <a:rPr lang="en-US" dirty="0" smtClean="0"/>
              <a:t> bandwidth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pic>
        <p:nvPicPr>
          <p:cNvPr id="7" name="Picture 6" descr="2015-02-26 15.23.5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4038600"/>
            <a:ext cx="2514600" cy="188595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60177" y="5990437"/>
            <a:ext cx="2253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Very-Front end board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190779"/>
            <a:ext cx="4038600" cy="283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56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Commissioning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70814"/>
            <a:ext cx="8229600" cy="2155349"/>
          </a:xfrm>
        </p:spPr>
        <p:txBody>
          <a:bodyPr>
            <a:normAutofit/>
          </a:bodyPr>
          <a:lstStyle/>
          <a:p>
            <a:r>
              <a:rPr lang="en-US" dirty="0" smtClean="0"/>
              <a:t>Electronic </a:t>
            </a:r>
            <a:r>
              <a:rPr lang="en-US" dirty="0" smtClean="0"/>
              <a:t>crates installed and operational</a:t>
            </a:r>
          </a:p>
          <a:p>
            <a:r>
              <a:rPr lang="en-US" dirty="0" smtClean="0"/>
              <a:t>System already integrated into the </a:t>
            </a:r>
            <a:r>
              <a:rPr lang="en-US" dirty="0" err="1" smtClean="0"/>
              <a:t>LHCb</a:t>
            </a:r>
            <a:r>
              <a:rPr lang="en-US" dirty="0" smtClean="0"/>
              <a:t> detector</a:t>
            </a:r>
          </a:p>
          <a:p>
            <a:r>
              <a:rPr lang="en-US" dirty="0" smtClean="0"/>
              <a:t>Very-Front-End adaptor cards to be replaced for full speed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075798" cy="2751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299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Commissioning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70814"/>
            <a:ext cx="8229600" cy="2155349"/>
          </a:xfrm>
        </p:spPr>
        <p:txBody>
          <a:bodyPr>
            <a:normAutofit/>
          </a:bodyPr>
          <a:lstStyle/>
          <a:p>
            <a:r>
              <a:rPr lang="en-US" dirty="0" smtClean="0"/>
              <a:t>Electronic </a:t>
            </a:r>
            <a:r>
              <a:rPr lang="en-US" dirty="0" smtClean="0"/>
              <a:t>crates installed and operational</a:t>
            </a:r>
          </a:p>
          <a:p>
            <a:r>
              <a:rPr lang="en-US" dirty="0" smtClean="0"/>
              <a:t>System already integrated into the </a:t>
            </a:r>
            <a:r>
              <a:rPr lang="en-US" dirty="0" err="1" smtClean="0"/>
              <a:t>LHCb</a:t>
            </a:r>
            <a:r>
              <a:rPr lang="en-US" dirty="0" smtClean="0"/>
              <a:t> detector</a:t>
            </a:r>
          </a:p>
          <a:p>
            <a:r>
              <a:rPr lang="en-US" dirty="0" smtClean="0"/>
              <a:t>Very-Front-End adaptor cards to be replaced for full speed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075798" cy="2751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D:\Profiles\kakiba\AppData\Local\Microsoft\Windows\Temporary Internet Files\Content.IE5\MUB0KXVG\2015-03-04 17.10.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676400"/>
            <a:ext cx="337185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2482" y="2895600"/>
            <a:ext cx="2667000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194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Sector tests: TED Run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4267201" y="1752600"/>
            <a:ext cx="3428999" cy="1632631"/>
            <a:chOff x="4598987" y="609600"/>
            <a:chExt cx="4545013" cy="1985962"/>
          </a:xfrm>
        </p:grpSpPr>
        <p:grpSp>
          <p:nvGrpSpPr>
            <p:cNvPr id="10" name="Group 9"/>
            <p:cNvGrpSpPr>
              <a:grpSpLocks/>
            </p:cNvGrpSpPr>
            <p:nvPr/>
          </p:nvGrpSpPr>
          <p:grpSpPr bwMode="auto">
            <a:xfrm>
              <a:off x="4979987" y="739775"/>
              <a:ext cx="4164013" cy="1855787"/>
              <a:chOff x="1032" y="2367"/>
              <a:chExt cx="3096" cy="1432"/>
            </a:xfrm>
          </p:grpSpPr>
          <p:pic>
            <p:nvPicPr>
              <p:cNvPr id="20" name="Picture 19" descr="aTEDs_Page_03c.jpg"/>
              <p:cNvPicPr>
                <a:picLocks noChangeAspect="1"/>
              </p:cNvPicPr>
              <p:nvPr/>
            </p:nvPicPr>
            <p:blipFill>
              <a:blip r:embed="rId2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032" y="2367"/>
                <a:ext cx="3096" cy="14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20" descr="3D-detector-72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rot="101843" flipH="1">
                <a:off x="2909" y="3396"/>
                <a:ext cx="404" cy="3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 rot="365763">
              <a:off x="7904162" y="2151062"/>
              <a:ext cx="166688" cy="238125"/>
            </a:xfrm>
            <a:prstGeom prst="ellipse">
              <a:avLst/>
            </a:prstGeom>
            <a:solidFill>
              <a:srgbClr val="FF0000">
                <a:alpha val="67058"/>
              </a:srgbClr>
            </a:solidFill>
            <a:ln w="12700" algn="ctr">
              <a:noFill/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156325" y="1858962"/>
              <a:ext cx="1828800" cy="528638"/>
            </a:xfrm>
            <a:custGeom>
              <a:avLst/>
              <a:gdLst>
                <a:gd name="T0" fmla="*/ 0 w 1152"/>
                <a:gd name="T1" fmla="*/ 0 h 333"/>
                <a:gd name="T2" fmla="*/ 2147483647 w 1152"/>
                <a:gd name="T3" fmla="*/ 2147483647 h 333"/>
                <a:gd name="T4" fmla="*/ 2147483647 w 1152"/>
                <a:gd name="T5" fmla="*/ 2147483647 h 333"/>
                <a:gd name="T6" fmla="*/ 2147483647 w 1152"/>
                <a:gd name="T7" fmla="*/ 2147483647 h 333"/>
                <a:gd name="T8" fmla="*/ 2147483647 w 1152"/>
                <a:gd name="T9" fmla="*/ 2147483647 h 333"/>
                <a:gd name="T10" fmla="*/ 2147483647 w 1152"/>
                <a:gd name="T11" fmla="*/ 2147483647 h 333"/>
                <a:gd name="T12" fmla="*/ 0 w 1152"/>
                <a:gd name="T13" fmla="*/ 0 h 3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2"/>
                <a:gd name="T22" fmla="*/ 0 h 333"/>
                <a:gd name="T23" fmla="*/ 1152 w 1152"/>
                <a:gd name="T24" fmla="*/ 333 h 3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2" h="333">
                  <a:moveTo>
                    <a:pt x="0" y="0"/>
                  </a:moveTo>
                  <a:lnTo>
                    <a:pt x="1152" y="185"/>
                  </a:lnTo>
                  <a:lnTo>
                    <a:pt x="1125" y="198"/>
                  </a:lnTo>
                  <a:lnTo>
                    <a:pt x="1104" y="261"/>
                  </a:lnTo>
                  <a:lnTo>
                    <a:pt x="1119" y="317"/>
                  </a:lnTo>
                  <a:lnTo>
                    <a:pt x="1152" y="3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52156"/>
              </a:srgbClr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6138862" y="1843087"/>
              <a:ext cx="46038" cy="44450"/>
            </a:xfrm>
            <a:prstGeom prst="ellipse">
              <a:avLst/>
            </a:prstGeom>
            <a:solidFill>
              <a:srgbClr val="FF0000"/>
            </a:solidFill>
            <a:ln w="12700" algn="ctr">
              <a:noFill/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6062662" y="1820862"/>
              <a:ext cx="46038" cy="44450"/>
            </a:xfrm>
            <a:prstGeom prst="ellipse">
              <a:avLst/>
            </a:prstGeom>
            <a:solidFill>
              <a:srgbClr val="FF0000"/>
            </a:solidFill>
            <a:ln w="12700" algn="ctr">
              <a:noFill/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6084887" y="1819275"/>
              <a:ext cx="80963" cy="68262"/>
            </a:xfrm>
            <a:custGeom>
              <a:avLst/>
              <a:gdLst>
                <a:gd name="T0" fmla="*/ 2147483647 w 51"/>
                <a:gd name="T1" fmla="*/ 0 h 43"/>
                <a:gd name="T2" fmla="*/ 2147483647 w 51"/>
                <a:gd name="T3" fmla="*/ 2147483647 h 43"/>
                <a:gd name="T4" fmla="*/ 2147483647 w 51"/>
                <a:gd name="T5" fmla="*/ 2147483647 h 43"/>
                <a:gd name="T6" fmla="*/ 0 w 51"/>
                <a:gd name="T7" fmla="*/ 2147483647 h 43"/>
                <a:gd name="T8" fmla="*/ 2147483647 w 51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43"/>
                <a:gd name="T17" fmla="*/ 51 w 51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43">
                  <a:moveTo>
                    <a:pt x="3" y="0"/>
                  </a:moveTo>
                  <a:lnTo>
                    <a:pt x="51" y="15"/>
                  </a:lnTo>
                  <a:lnTo>
                    <a:pt x="51" y="43"/>
                  </a:lnTo>
                  <a:lnTo>
                    <a:pt x="0" y="2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6" name="Text Box 28"/>
            <p:cNvSpPr txBox="1">
              <a:spLocks noChangeArrowheads="1"/>
            </p:cNvSpPr>
            <p:nvPr/>
          </p:nvSpPr>
          <p:spPr bwMode="auto">
            <a:xfrm>
              <a:off x="5576887" y="609600"/>
              <a:ext cx="439738" cy="3048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>
                  <a:solidFill>
                    <a:srgbClr val="006699"/>
                  </a:solidFill>
                  <a:latin typeface="Calibri" pitchFamily="34" charset="0"/>
                </a:rPr>
                <a:t>TI8</a:t>
              </a:r>
            </a:p>
          </p:txBody>
        </p:sp>
        <p:sp>
          <p:nvSpPr>
            <p:cNvPr id="17" name="Text Box 29"/>
            <p:cNvSpPr txBox="1">
              <a:spLocks noChangeArrowheads="1"/>
            </p:cNvSpPr>
            <p:nvPr/>
          </p:nvSpPr>
          <p:spPr bwMode="auto">
            <a:xfrm>
              <a:off x="4598987" y="1250950"/>
              <a:ext cx="549275" cy="3048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solidFill>
                    <a:srgbClr val="006699"/>
                  </a:solidFill>
                  <a:latin typeface="Calibri" pitchFamily="34" charset="0"/>
                </a:rPr>
                <a:t>LHC</a:t>
              </a:r>
            </a:p>
          </p:txBody>
        </p:sp>
        <p:sp>
          <p:nvSpPr>
            <p:cNvPr id="18" name="AutoShape 30"/>
            <p:cNvSpPr>
              <a:spLocks noChangeArrowheads="1"/>
            </p:cNvSpPr>
            <p:nvPr/>
          </p:nvSpPr>
          <p:spPr bwMode="auto">
            <a:xfrm>
              <a:off x="5951537" y="1730375"/>
              <a:ext cx="266700" cy="234950"/>
            </a:xfrm>
            <a:prstGeom prst="irregularSeal1">
              <a:avLst/>
            </a:prstGeom>
            <a:noFill/>
            <a:ln w="127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9" name="Line 31"/>
            <p:cNvSpPr>
              <a:spLocks noChangeShapeType="1"/>
            </p:cNvSpPr>
            <p:nvPr/>
          </p:nvSpPr>
          <p:spPr bwMode="auto">
            <a:xfrm>
              <a:off x="5603875" y="1685925"/>
              <a:ext cx="390525" cy="1270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</p:grp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2F3F59"/>
              </a:clrFrom>
              <a:clrTo>
                <a:srgbClr val="2F3F5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826" y="990600"/>
            <a:ext cx="1676174" cy="2470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10800000" flipV="1">
            <a:off x="5465137" y="2356884"/>
            <a:ext cx="2700668" cy="361506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544" y="3505200"/>
            <a:ext cx="3278456" cy="3046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4200469" cy="3196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pic>
        <p:nvPicPr>
          <p:cNvPr id="26" name="Picture 29" descr="s1vsVELO-cappe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038600"/>
            <a:ext cx="3886200" cy="2631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-938" y="4953000"/>
            <a:ext cx="17964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Clear correlation </a:t>
            </a:r>
            <a:br>
              <a:rPr lang="en-US" dirty="0" smtClean="0"/>
            </a:br>
            <a:r>
              <a:rPr lang="en-US" dirty="0" smtClean="0"/>
              <a:t>with the VELO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267200" y="3276600"/>
            <a:ext cx="20707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Consistent signal </a:t>
            </a:r>
          </a:p>
          <a:p>
            <a:r>
              <a:rPr lang="en-US" dirty="0" smtClean="0"/>
              <a:t>On many TED shots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114800" y="990600"/>
            <a:ext cx="30207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Correlation between stations</a:t>
            </a:r>
          </a:p>
          <a:p>
            <a:r>
              <a:rPr lang="en-US" dirty="0" smtClean="0"/>
              <a:t>Shows that the detectors</a:t>
            </a:r>
            <a:br>
              <a:rPr lang="en-US" dirty="0" smtClean="0"/>
            </a:br>
            <a:r>
              <a:rPr lang="en-US" dirty="0" smtClean="0"/>
              <a:t> are working well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400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Current </a:t>
            </a:r>
            <a:r>
              <a:rPr lang="en-US" b="1" dirty="0" smtClean="0"/>
              <a:t>Status</a:t>
            </a:r>
            <a:endParaRPr lang="en-US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dirty="0"/>
              <a:t>Finalize commissioning with beam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Commission the LED system integrated to the </a:t>
            </a:r>
            <a:r>
              <a:rPr lang="en-US" dirty="0" err="1"/>
              <a:t>LHCb</a:t>
            </a:r>
            <a:r>
              <a:rPr lang="en-US" dirty="0"/>
              <a:t> readout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Install t</a:t>
            </a:r>
            <a:r>
              <a:rPr lang="en-US" dirty="0" smtClean="0"/>
              <a:t>rigger electronic system </a:t>
            </a:r>
            <a:r>
              <a:rPr lang="en-US" dirty="0"/>
              <a:t>to integrate </a:t>
            </a:r>
            <a:r>
              <a:rPr lang="en-US" dirty="0" smtClean="0"/>
              <a:t>to </a:t>
            </a:r>
            <a:r>
              <a:rPr lang="en-US" dirty="0"/>
              <a:t>central </a:t>
            </a:r>
            <a:r>
              <a:rPr lang="en-US" dirty="0" smtClean="0"/>
              <a:t>trigger (using existing </a:t>
            </a:r>
            <a:r>
              <a:rPr lang="en-US" dirty="0" err="1" smtClean="0"/>
              <a:t>LHCb</a:t>
            </a:r>
            <a:r>
              <a:rPr lang="en-US" dirty="0"/>
              <a:t> </a:t>
            </a:r>
            <a:r>
              <a:rPr lang="en-US" dirty="0" smtClean="0"/>
              <a:t>boards)</a:t>
            </a:r>
          </a:p>
          <a:p>
            <a:pPr marL="618109" lvl="1" indent="-285750">
              <a:buFont typeface="Arial"/>
              <a:buChar char="•"/>
            </a:pPr>
            <a:r>
              <a:rPr lang="en-US" dirty="0" smtClean="0"/>
              <a:t>Should be done by the LHC technical stop in June.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Implement the required trigger logic in the front-end  PGA chips.</a:t>
            </a:r>
          </a:p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 Working Group on Forward Physics And Diffraction – Madrid/2015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544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7863"/>
            <a:ext cx="8533098" cy="4530725"/>
          </a:xfrm>
        </p:spPr>
        <p:txBody>
          <a:bodyPr/>
          <a:lstStyle/>
          <a:p>
            <a:r>
              <a:rPr lang="en-US" dirty="0" smtClean="0"/>
              <a:t>The Herschel project </a:t>
            </a:r>
            <a:r>
              <a:rPr lang="en-US" dirty="0" smtClean="0"/>
              <a:t>is almost ready!</a:t>
            </a:r>
            <a:endParaRPr lang="en-US" dirty="0" smtClean="0"/>
          </a:p>
          <a:p>
            <a:pPr lvl="1"/>
            <a:r>
              <a:rPr lang="en-US" dirty="0" smtClean="0"/>
              <a:t>Extend LHCb coverage with very forward scintillators in LHC tunnel upstream and downstream of experiment</a:t>
            </a:r>
          </a:p>
          <a:p>
            <a:pPr lvl="1"/>
            <a:r>
              <a:rPr lang="en-US" dirty="0" smtClean="0"/>
              <a:t>Improve selection of and triggering on events with large rapidity gaps and interpretation of central exclusive and single diffractive analyses</a:t>
            </a:r>
          </a:p>
          <a:p>
            <a:r>
              <a:rPr lang="en-US" dirty="0" smtClean="0"/>
              <a:t>Will </a:t>
            </a:r>
            <a:r>
              <a:rPr lang="en-US" dirty="0" smtClean="0"/>
              <a:t>participate in the data taking </a:t>
            </a:r>
            <a:r>
              <a:rPr lang="en-US" dirty="0" smtClean="0"/>
              <a:t>of</a:t>
            </a:r>
            <a:r>
              <a:rPr lang="en-US" dirty="0" smtClean="0"/>
              <a:t> </a:t>
            </a:r>
            <a:r>
              <a:rPr lang="en-US" dirty="0" smtClean="0"/>
              <a:t>2015 </a:t>
            </a:r>
            <a:endParaRPr lang="en-US" dirty="0"/>
          </a:p>
          <a:p>
            <a:pPr lvl="1"/>
            <a:r>
              <a:rPr lang="en-US" dirty="0" smtClean="0"/>
              <a:t>Integrated to </a:t>
            </a:r>
            <a:r>
              <a:rPr lang="en-US" dirty="0" err="1" smtClean="0"/>
              <a:t>LHCb</a:t>
            </a:r>
            <a:endParaRPr lang="en-US" dirty="0" smtClean="0"/>
          </a:p>
          <a:p>
            <a:pPr lvl="1"/>
            <a:r>
              <a:rPr lang="en-US" dirty="0" smtClean="0"/>
              <a:t>should acquire </a:t>
            </a:r>
            <a:r>
              <a:rPr lang="en-US" dirty="0" smtClean="0"/>
              <a:t>&gt;5 fb</a:t>
            </a:r>
            <a:r>
              <a:rPr lang="en-US" baseline="30000" dirty="0" smtClean="0"/>
              <a:t>-1</a:t>
            </a:r>
            <a:r>
              <a:rPr lang="en-US" dirty="0" smtClean="0"/>
              <a:t> of data with low </a:t>
            </a:r>
            <a:r>
              <a:rPr lang="en-US" dirty="0" smtClean="0"/>
              <a:t>pileup of run II.</a:t>
            </a:r>
            <a:endParaRPr lang="en-US" dirty="0" smtClean="0"/>
          </a:p>
          <a:p>
            <a:r>
              <a:rPr lang="en-US" dirty="0" smtClean="0"/>
              <a:t>Detector Installation is finished. </a:t>
            </a:r>
          </a:p>
          <a:p>
            <a:r>
              <a:rPr lang="en-US" dirty="0" smtClean="0"/>
              <a:t>Final commissioning of readout and trigger electronics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 Working Group on Forward Physics And Diffraction – Madrid/2015 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861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14" descr="LHCb_pho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22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b" anchorCtr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88E868-77C1-42D9-8DAF-522B45A275A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</a:t>
            </a:r>
            <a:r>
              <a:rPr lang="en-US" dirty="0" err="1" smtClean="0">
                <a:solidFill>
                  <a:srgbClr val="C00000"/>
                </a:solidFill>
              </a:rPr>
              <a:t>LHCb</a:t>
            </a:r>
            <a:r>
              <a:rPr lang="en-US" dirty="0" smtClean="0">
                <a:solidFill>
                  <a:srgbClr val="C00000"/>
                </a:solidFill>
              </a:rPr>
              <a:t> Experiment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2"/>
          </p:nvPr>
        </p:nvSpPr>
        <p:spPr>
          <a:xfrm>
            <a:off x="1219200" y="6381750"/>
            <a:ext cx="2133600" cy="476250"/>
          </a:xfrm>
        </p:spPr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0" y="5562600"/>
            <a:ext cx="9144000" cy="76200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anchor="b" anchorCtr="0">
            <a:normAutofit fontScale="52500" lnSpcReduction="20000"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Large </a:t>
            </a:r>
            <a:r>
              <a:rPr kumimoji="0" lang="en-US" sz="4800" b="1" i="1" u="none" strike="noStrike" kern="1200" cap="none" spc="0" normalizeH="0" baseline="0" noProof="0" dirty="0" err="1" smtClean="0">
                <a:ln>
                  <a:noFill/>
                </a:ln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Hadron</a:t>
            </a:r>
            <a:r>
              <a:rPr kumimoji="0" lang="en-US" sz="48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 Collider</a:t>
            </a:r>
            <a:r>
              <a:rPr lang="en-US" sz="4800" b="1" i="1" dirty="0" smtClean="0"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rPr>
              <a:t> beauty Experiment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i="1" dirty="0" smtClean="0"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rPr>
              <a:t>for CP violation and Rare B Decays.</a:t>
            </a:r>
            <a:r>
              <a:rPr kumimoji="0" lang="en-US" sz="4800" b="1" i="1" u="none" strike="noStrike" kern="1200" cap="none" spc="0" normalizeH="0" noProof="0" dirty="0" smtClean="0">
                <a:ln>
                  <a:noFill/>
                </a:ln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 </a:t>
            </a:r>
            <a:endParaRPr kumimoji="0" lang="en-US" sz="4800" b="1" i="1" u="none" strike="noStrike" kern="1200" cap="none" spc="0" normalizeH="0" baseline="0" noProof="0" dirty="0">
              <a:ln>
                <a:noFill/>
              </a:ln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152400" y="757238"/>
            <a:ext cx="8991600" cy="4670430"/>
            <a:chOff x="152400" y="757238"/>
            <a:chExt cx="8991600" cy="4670430"/>
          </a:xfrm>
        </p:grpSpPr>
        <p:sp>
          <p:nvSpPr>
            <p:cNvPr id="39" name="5-Point Star 38"/>
            <p:cNvSpPr/>
            <p:nvPr/>
          </p:nvSpPr>
          <p:spPr>
            <a:xfrm>
              <a:off x="8001000" y="3276600"/>
              <a:ext cx="237067" cy="186267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152400" y="757238"/>
              <a:ext cx="8991600" cy="4670430"/>
              <a:chOff x="152400" y="757238"/>
              <a:chExt cx="8991600" cy="4670430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152400" y="757238"/>
                <a:ext cx="8839200" cy="4670430"/>
                <a:chOff x="304800" y="757238"/>
                <a:chExt cx="8839200" cy="4670430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6781800" y="990600"/>
                  <a:ext cx="1071570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TT</a:t>
                  </a:r>
                </a:p>
              </p:txBody>
            </p:sp>
            <p:pic>
              <p:nvPicPr>
                <p:cNvPr id="13" name="Picture 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04800" y="1328742"/>
                  <a:ext cx="8839200" cy="4098926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sp>
              <p:nvSpPr>
                <p:cNvPr id="23" name="TextBox 22"/>
                <p:cNvSpPr txBox="1"/>
                <p:nvPr/>
              </p:nvSpPr>
              <p:spPr>
                <a:xfrm>
                  <a:off x="381000" y="4267200"/>
                  <a:ext cx="928694" cy="1015663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err="1" smtClean="0"/>
                    <a:t>Muon</a:t>
                  </a:r>
                  <a:endParaRPr lang="en-GB" sz="2000" b="1" i="1" dirty="0" smtClean="0"/>
                </a:p>
                <a:p>
                  <a:pPr algn="ctr"/>
                  <a:r>
                    <a:rPr lang="en-GB" sz="2000" b="1" i="1" dirty="0" smtClean="0"/>
                    <a:t>MWPCGEM</a:t>
                  </a:r>
                  <a:endParaRPr lang="en-GB" sz="2000" b="1" i="1" dirty="0"/>
                </a:p>
              </p:txBody>
            </p:sp>
            <p:sp>
              <p:nvSpPr>
                <p:cNvPr id="14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914400" y="2971800"/>
                  <a:ext cx="457200" cy="1295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3124200" y="1219200"/>
                  <a:ext cx="76200" cy="10668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4038600" y="1066800"/>
                  <a:ext cx="76200" cy="11430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7315200" y="3886200"/>
                  <a:ext cx="228600" cy="533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" name="Line 9"/>
                <p:cNvSpPr>
                  <a:spLocks noChangeShapeType="1"/>
                </p:cNvSpPr>
                <p:nvPr/>
              </p:nvSpPr>
              <p:spPr bwMode="auto">
                <a:xfrm>
                  <a:off x="1828800" y="1295400"/>
                  <a:ext cx="762000" cy="1295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" name="Line 12"/>
                <p:cNvSpPr>
                  <a:spLocks noChangeShapeType="1"/>
                </p:cNvSpPr>
                <p:nvPr/>
              </p:nvSpPr>
              <p:spPr bwMode="auto">
                <a:xfrm>
                  <a:off x="7239000" y="1447800"/>
                  <a:ext cx="47612" cy="1524008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" name="Line 12"/>
                <p:cNvSpPr>
                  <a:spLocks noChangeShapeType="1"/>
                </p:cNvSpPr>
                <p:nvPr/>
              </p:nvSpPr>
              <p:spPr bwMode="auto">
                <a:xfrm>
                  <a:off x="6215042" y="1328742"/>
                  <a:ext cx="142876" cy="1000124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1371600" y="914400"/>
                  <a:ext cx="928694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HCAL</a:t>
                  </a:r>
                  <a:endParaRPr lang="en-GB" sz="2000" b="1" i="1" dirty="0"/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2786018" y="900114"/>
                  <a:ext cx="928694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ECAL</a:t>
                  </a:r>
                  <a:endParaRPr lang="en-GB" sz="2000" b="1" i="1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3714712" y="757238"/>
                  <a:ext cx="1071570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RICH2</a:t>
                  </a:r>
                  <a:endParaRPr lang="en-GB" sz="2000" b="1" i="1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4648200" y="838200"/>
                  <a:ext cx="1166054" cy="1323439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Outer Tracker straw Tubes</a:t>
                  </a:r>
                  <a:endParaRPr lang="en-GB" sz="2000" b="1" i="1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5786414" y="971552"/>
                  <a:ext cx="1071570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Magnet</a:t>
                  </a:r>
                  <a:endParaRPr lang="en-GB" sz="2000" b="1" i="1" dirty="0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6629400" y="4419600"/>
                  <a:ext cx="1071570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RICH1</a:t>
                  </a:r>
                </a:p>
              </p:txBody>
            </p:sp>
            <p:sp>
              <p:nvSpPr>
                <p:cNvPr id="16" name="Line 10"/>
                <p:cNvSpPr>
                  <a:spLocks noChangeShapeType="1"/>
                </p:cNvSpPr>
                <p:nvPr/>
              </p:nvSpPr>
              <p:spPr bwMode="auto">
                <a:xfrm flipH="1" flipV="1">
                  <a:off x="4953000" y="3429000"/>
                  <a:ext cx="533400" cy="8382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31" name="TextBox 30"/>
              <p:cNvSpPr txBox="1"/>
              <p:nvPr/>
            </p:nvSpPr>
            <p:spPr>
              <a:xfrm>
                <a:off x="7848600" y="1676400"/>
                <a:ext cx="1295400" cy="400110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b="1" i="1" dirty="0" smtClean="0"/>
                  <a:t>VELO</a:t>
                </a:r>
                <a:endParaRPr lang="en-GB" sz="2000" b="1" i="1" dirty="0"/>
              </a:p>
            </p:txBody>
          </p:sp>
          <p:sp>
            <p:nvSpPr>
              <p:cNvPr id="48" name="Line 12"/>
              <p:cNvSpPr>
                <a:spLocks noChangeShapeType="1"/>
              </p:cNvSpPr>
              <p:nvPr/>
            </p:nvSpPr>
            <p:spPr bwMode="auto">
              <a:xfrm flipH="1">
                <a:off x="8153400" y="2286000"/>
                <a:ext cx="381000" cy="914400"/>
              </a:xfrm>
              <a:prstGeom prst="line">
                <a:avLst/>
              </a:prstGeom>
              <a:solidFill>
                <a:schemeClr val="tx1"/>
              </a:solidFill>
              <a:ln w="41275">
                <a:solidFill>
                  <a:srgbClr val="FFC000"/>
                </a:solidFill>
                <a:round/>
                <a:headEnd/>
                <a:tailEnd type="arrow" w="med" len="med"/>
              </a:ln>
              <a:effectLst>
                <a:outerShdw blurRad="63500" dir="1800000" sx="105000" sy="105000" algn="tl" rotWithShape="0">
                  <a:prstClr val="black">
                    <a:alpha val="61000"/>
                  </a:prstClr>
                </a:outerShdw>
              </a:effec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4724400" y="4267200"/>
              <a:ext cx="1166054" cy="707886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i="1" dirty="0" smtClean="0"/>
                <a:t>Inner Tracker </a:t>
              </a:r>
            </a:p>
          </p:txBody>
        </p:sp>
        <p:sp>
          <p:nvSpPr>
            <p:cNvPr id="50" name="Line 10"/>
            <p:cNvSpPr>
              <a:spLocks noChangeShapeType="1"/>
            </p:cNvSpPr>
            <p:nvPr/>
          </p:nvSpPr>
          <p:spPr bwMode="auto">
            <a:xfrm flipH="1">
              <a:off x="4724400" y="2133600"/>
              <a:ext cx="381000" cy="533400"/>
            </a:xfrm>
            <a:prstGeom prst="line">
              <a:avLst/>
            </a:prstGeom>
            <a:solidFill>
              <a:schemeClr val="tx1"/>
            </a:solidFill>
            <a:ln w="41275">
              <a:solidFill>
                <a:srgbClr val="FFC000"/>
              </a:solidFill>
              <a:round/>
              <a:headEnd/>
              <a:tailEnd type="arrow" w="med" len="med"/>
            </a:ln>
            <a:effectLst>
              <a:outerShdw blurRad="63500" dir="1800000" sx="105000" sy="105000" algn="tl" rotWithShape="0">
                <a:prstClr val="black">
                  <a:alpha val="61000"/>
                </a:prstClr>
              </a:outerShdw>
            </a:effectLst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Line 8"/>
            <p:cNvSpPr>
              <a:spLocks noChangeShapeType="1"/>
            </p:cNvSpPr>
            <p:nvPr/>
          </p:nvSpPr>
          <p:spPr bwMode="auto">
            <a:xfrm flipV="1">
              <a:off x="762000" y="3657600"/>
              <a:ext cx="2514600" cy="609600"/>
            </a:xfrm>
            <a:prstGeom prst="line">
              <a:avLst/>
            </a:prstGeom>
            <a:solidFill>
              <a:schemeClr val="tx1"/>
            </a:solidFill>
            <a:ln w="41275">
              <a:solidFill>
                <a:srgbClr val="FFC000"/>
              </a:solidFill>
              <a:round/>
              <a:headEnd/>
              <a:tailEnd type="arrow" w="med" len="med"/>
            </a:ln>
            <a:effectLst>
              <a:outerShdw blurRad="63500" dir="1800000" sx="105000" sy="105000" algn="tl" rotWithShape="0">
                <a:prstClr val="black">
                  <a:alpha val="61000"/>
                </a:prstClr>
              </a:outerShdw>
            </a:effec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828800" y="4343400"/>
            <a:ext cx="1676400" cy="707886"/>
          </a:xfrm>
          <a:prstGeom prst="rect">
            <a:avLst/>
          </a:prstGeom>
          <a:solidFill>
            <a:schemeClr val="bg1">
              <a:alpha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+ Trigger</a:t>
            </a:r>
          </a:p>
          <a:p>
            <a:pPr algn="ctr"/>
            <a:r>
              <a:rPr lang="en-GB" sz="2000" b="1" dirty="0" smtClean="0"/>
              <a:t>Hard &amp; Soft</a:t>
            </a:r>
            <a:endParaRPr lang="en-GB" sz="2000" b="1" dirty="0"/>
          </a:p>
        </p:txBody>
      </p:sp>
      <p:sp>
        <p:nvSpPr>
          <p:cNvPr id="38" name="5-Point Star 37"/>
          <p:cNvSpPr/>
          <p:nvPr/>
        </p:nvSpPr>
        <p:spPr>
          <a:xfrm>
            <a:off x="8077200" y="32766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629866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4" descr="LHCb_pho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22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b" anchorCtr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88E868-77C1-42D9-8DAF-522B45A275A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</a:t>
            </a:r>
            <a:r>
              <a:rPr lang="en-US" dirty="0" err="1" smtClean="0">
                <a:solidFill>
                  <a:srgbClr val="C00000"/>
                </a:solidFill>
              </a:rPr>
              <a:t>LHCb</a:t>
            </a:r>
            <a:r>
              <a:rPr lang="en-US" dirty="0" smtClean="0">
                <a:solidFill>
                  <a:srgbClr val="C00000"/>
                </a:solidFill>
              </a:rPr>
              <a:t> Experiment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0" y="5562600"/>
            <a:ext cx="9144000" cy="76200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anchor="b" anchorCtr="0">
            <a:normAutofit fontScale="52500" lnSpcReduction="20000"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Large </a:t>
            </a:r>
            <a:r>
              <a:rPr kumimoji="0" lang="en-US" sz="4800" b="1" i="1" u="none" strike="noStrike" kern="1200" cap="none" spc="0" normalizeH="0" baseline="0" noProof="0" dirty="0" err="1" smtClean="0">
                <a:ln>
                  <a:noFill/>
                </a:ln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Hadron</a:t>
            </a:r>
            <a:r>
              <a:rPr kumimoji="0" lang="en-US" sz="48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 Collider</a:t>
            </a:r>
            <a:r>
              <a:rPr lang="en-US" sz="4800" b="1" i="1" dirty="0" smtClean="0"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rPr>
              <a:t> beauty Experiment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i="1" dirty="0" smtClean="0"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rPr>
              <a:t>for CP violation and Rare B Decays.</a:t>
            </a:r>
            <a:r>
              <a:rPr kumimoji="0" lang="en-US" sz="4800" b="1" i="1" u="none" strike="noStrike" kern="1200" cap="none" spc="0" normalizeH="0" noProof="0" dirty="0" smtClean="0">
                <a:ln>
                  <a:noFill/>
                </a:ln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 </a:t>
            </a:r>
            <a:endParaRPr kumimoji="0" lang="en-US" sz="4800" b="1" i="1" u="none" strike="noStrike" kern="1200" cap="none" spc="0" normalizeH="0" baseline="0" noProof="0" dirty="0">
              <a:ln>
                <a:noFill/>
              </a:ln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152400" y="757238"/>
            <a:ext cx="8991600" cy="4670430"/>
            <a:chOff x="152400" y="757238"/>
            <a:chExt cx="8991600" cy="4670430"/>
          </a:xfrm>
        </p:grpSpPr>
        <p:sp>
          <p:nvSpPr>
            <p:cNvPr id="39" name="5-Point Star 38"/>
            <p:cNvSpPr/>
            <p:nvPr/>
          </p:nvSpPr>
          <p:spPr>
            <a:xfrm>
              <a:off x="8001000" y="3276600"/>
              <a:ext cx="237067" cy="186267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152400" y="757238"/>
              <a:ext cx="8991600" cy="4670430"/>
              <a:chOff x="152400" y="757238"/>
              <a:chExt cx="8991600" cy="4670430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152400" y="757238"/>
                <a:ext cx="8839200" cy="4670430"/>
                <a:chOff x="304800" y="757238"/>
                <a:chExt cx="8839200" cy="4670430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6643670" y="757238"/>
                  <a:ext cx="1071570" cy="707886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TT</a:t>
                  </a:r>
                </a:p>
                <a:p>
                  <a:pPr algn="ctr"/>
                  <a:r>
                    <a:rPr lang="en-GB" sz="2000" b="1" i="1" dirty="0" smtClean="0"/>
                    <a:t>Si</a:t>
                  </a:r>
                  <a:endParaRPr lang="en-GB" sz="2000" b="1" i="1" dirty="0"/>
                </a:p>
              </p:txBody>
            </p:sp>
            <p:pic>
              <p:nvPicPr>
                <p:cNvPr id="13" name="Picture 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04800" y="1328742"/>
                  <a:ext cx="8839200" cy="4098926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sp>
              <p:nvSpPr>
                <p:cNvPr id="23" name="TextBox 22"/>
                <p:cNvSpPr txBox="1"/>
                <p:nvPr/>
              </p:nvSpPr>
              <p:spPr>
                <a:xfrm>
                  <a:off x="381000" y="4267200"/>
                  <a:ext cx="928694" cy="1015663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err="1" smtClean="0"/>
                    <a:t>Muon</a:t>
                  </a:r>
                  <a:endParaRPr lang="en-GB" sz="2000" b="1" i="1" dirty="0" smtClean="0"/>
                </a:p>
                <a:p>
                  <a:pPr algn="ctr"/>
                  <a:r>
                    <a:rPr lang="en-GB" sz="2000" b="1" i="1" dirty="0" smtClean="0"/>
                    <a:t>MWPCGEM</a:t>
                  </a:r>
                  <a:endParaRPr lang="en-GB" sz="2000" b="1" i="1" dirty="0"/>
                </a:p>
              </p:txBody>
            </p:sp>
            <p:sp>
              <p:nvSpPr>
                <p:cNvPr id="14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914400" y="2971800"/>
                  <a:ext cx="457200" cy="1295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3124200" y="1219200"/>
                  <a:ext cx="76200" cy="10668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4038600" y="1066800"/>
                  <a:ext cx="76200" cy="11430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7315200" y="3886200"/>
                  <a:ext cx="228600" cy="533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" name="Line 9"/>
                <p:cNvSpPr>
                  <a:spLocks noChangeShapeType="1"/>
                </p:cNvSpPr>
                <p:nvPr/>
              </p:nvSpPr>
              <p:spPr bwMode="auto">
                <a:xfrm>
                  <a:off x="1828800" y="1295400"/>
                  <a:ext cx="762000" cy="1295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" name="Line 12"/>
                <p:cNvSpPr>
                  <a:spLocks noChangeShapeType="1"/>
                </p:cNvSpPr>
                <p:nvPr/>
              </p:nvSpPr>
              <p:spPr bwMode="auto">
                <a:xfrm>
                  <a:off x="7239000" y="1447800"/>
                  <a:ext cx="47612" cy="1524008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" name="Line 12"/>
                <p:cNvSpPr>
                  <a:spLocks noChangeShapeType="1"/>
                </p:cNvSpPr>
                <p:nvPr/>
              </p:nvSpPr>
              <p:spPr bwMode="auto">
                <a:xfrm>
                  <a:off x="6215042" y="1328742"/>
                  <a:ext cx="142876" cy="1000124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1371600" y="914400"/>
                  <a:ext cx="928694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HCAL</a:t>
                  </a:r>
                  <a:endParaRPr lang="en-GB" sz="2000" b="1" i="1" dirty="0"/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2786018" y="900114"/>
                  <a:ext cx="928694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ECAL</a:t>
                  </a:r>
                  <a:endParaRPr lang="en-GB" sz="2000" b="1" i="1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3714712" y="757238"/>
                  <a:ext cx="1071570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RICH2</a:t>
                  </a:r>
                  <a:endParaRPr lang="en-GB" sz="2000" b="1" i="1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4648200" y="838200"/>
                  <a:ext cx="1166054" cy="1323439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Outer Tracker straw Tubes</a:t>
                  </a:r>
                  <a:endParaRPr lang="en-GB" sz="2000" b="1" i="1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5786414" y="971552"/>
                  <a:ext cx="1071570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Magnet</a:t>
                  </a:r>
                  <a:endParaRPr lang="en-GB" sz="2000" b="1" i="1" dirty="0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6629400" y="4419600"/>
                  <a:ext cx="1071570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RICH1</a:t>
                  </a:r>
                </a:p>
              </p:txBody>
            </p:sp>
            <p:sp>
              <p:nvSpPr>
                <p:cNvPr id="16" name="Line 10"/>
                <p:cNvSpPr>
                  <a:spLocks noChangeShapeType="1"/>
                </p:cNvSpPr>
                <p:nvPr/>
              </p:nvSpPr>
              <p:spPr bwMode="auto">
                <a:xfrm flipH="1" flipV="1">
                  <a:off x="4953000" y="3429000"/>
                  <a:ext cx="533400" cy="8382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31" name="TextBox 30"/>
              <p:cNvSpPr txBox="1"/>
              <p:nvPr/>
            </p:nvSpPr>
            <p:spPr>
              <a:xfrm>
                <a:off x="7848600" y="1676400"/>
                <a:ext cx="1295400" cy="707886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b="1" i="1" dirty="0" smtClean="0"/>
                  <a:t>VELO&amp;PU</a:t>
                </a:r>
              </a:p>
              <a:p>
                <a:pPr algn="ctr"/>
                <a:r>
                  <a:rPr lang="en-GB" sz="2000" b="1" i="1" dirty="0" smtClean="0"/>
                  <a:t>Si</a:t>
                </a:r>
                <a:endParaRPr lang="en-GB" sz="2000" b="1" i="1" dirty="0"/>
              </a:p>
            </p:txBody>
          </p:sp>
          <p:sp>
            <p:nvSpPr>
              <p:cNvPr id="48" name="Line 12"/>
              <p:cNvSpPr>
                <a:spLocks noChangeShapeType="1"/>
              </p:cNvSpPr>
              <p:nvPr/>
            </p:nvSpPr>
            <p:spPr bwMode="auto">
              <a:xfrm flipH="1">
                <a:off x="8153400" y="2286000"/>
                <a:ext cx="381000" cy="914400"/>
              </a:xfrm>
              <a:prstGeom prst="line">
                <a:avLst/>
              </a:prstGeom>
              <a:solidFill>
                <a:schemeClr val="tx1"/>
              </a:solidFill>
              <a:ln w="41275">
                <a:solidFill>
                  <a:srgbClr val="FFC000"/>
                </a:solidFill>
                <a:round/>
                <a:headEnd/>
                <a:tailEnd type="arrow" w="med" len="med"/>
              </a:ln>
              <a:effectLst>
                <a:outerShdw blurRad="63500" dir="1800000" sx="105000" sy="105000" algn="tl" rotWithShape="0">
                  <a:prstClr val="black">
                    <a:alpha val="61000"/>
                  </a:prstClr>
                </a:outerShdw>
              </a:effec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4724400" y="4267200"/>
              <a:ext cx="1166054" cy="101566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i="1" dirty="0" smtClean="0"/>
                <a:t>Inner Tracker </a:t>
              </a:r>
            </a:p>
            <a:p>
              <a:pPr algn="ctr"/>
              <a:r>
                <a:rPr lang="en-GB" sz="2000" b="1" i="1" dirty="0" smtClean="0"/>
                <a:t>Si</a:t>
              </a:r>
              <a:endParaRPr lang="en-GB" sz="2000" b="1" i="1" dirty="0"/>
            </a:p>
          </p:txBody>
        </p:sp>
        <p:sp>
          <p:nvSpPr>
            <p:cNvPr id="50" name="Line 10"/>
            <p:cNvSpPr>
              <a:spLocks noChangeShapeType="1"/>
            </p:cNvSpPr>
            <p:nvPr/>
          </p:nvSpPr>
          <p:spPr bwMode="auto">
            <a:xfrm flipH="1">
              <a:off x="4724400" y="2133600"/>
              <a:ext cx="381000" cy="533400"/>
            </a:xfrm>
            <a:prstGeom prst="line">
              <a:avLst/>
            </a:prstGeom>
            <a:solidFill>
              <a:schemeClr val="tx1"/>
            </a:solidFill>
            <a:ln w="41275">
              <a:solidFill>
                <a:srgbClr val="FFC000"/>
              </a:solidFill>
              <a:round/>
              <a:headEnd/>
              <a:tailEnd type="arrow" w="med" len="med"/>
            </a:ln>
            <a:effectLst>
              <a:outerShdw blurRad="63500" dir="1800000" sx="105000" sy="105000" algn="tl" rotWithShape="0">
                <a:prstClr val="black">
                  <a:alpha val="61000"/>
                </a:prstClr>
              </a:outerShdw>
            </a:effectLst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Line 8"/>
            <p:cNvSpPr>
              <a:spLocks noChangeShapeType="1"/>
            </p:cNvSpPr>
            <p:nvPr/>
          </p:nvSpPr>
          <p:spPr bwMode="auto">
            <a:xfrm flipV="1">
              <a:off x="762000" y="3657600"/>
              <a:ext cx="2514600" cy="609600"/>
            </a:xfrm>
            <a:prstGeom prst="line">
              <a:avLst/>
            </a:prstGeom>
            <a:solidFill>
              <a:schemeClr val="tx1"/>
            </a:solidFill>
            <a:ln w="41275">
              <a:solidFill>
                <a:srgbClr val="FFC000"/>
              </a:solidFill>
              <a:round/>
              <a:headEnd/>
              <a:tailEnd type="arrow" w="med" len="med"/>
            </a:ln>
            <a:effectLst>
              <a:outerShdw blurRad="63500" dir="1800000" sx="105000" sy="105000" algn="tl" rotWithShape="0">
                <a:prstClr val="black">
                  <a:alpha val="61000"/>
                </a:prstClr>
              </a:outerShdw>
            </a:effec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828800" y="4343400"/>
            <a:ext cx="1676400" cy="707886"/>
          </a:xfrm>
          <a:prstGeom prst="rect">
            <a:avLst/>
          </a:prstGeom>
          <a:solidFill>
            <a:schemeClr val="bg1">
              <a:alpha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+ Trigger</a:t>
            </a:r>
          </a:p>
          <a:p>
            <a:pPr algn="ctr"/>
            <a:r>
              <a:rPr lang="en-GB" sz="2000" b="1" dirty="0" smtClean="0"/>
              <a:t>Hard &amp; Soft</a:t>
            </a:r>
            <a:endParaRPr lang="en-GB" sz="2000" b="1" dirty="0"/>
          </a:p>
        </p:txBody>
      </p:sp>
      <p:sp>
        <p:nvSpPr>
          <p:cNvPr id="38" name="5-Point Star 37"/>
          <p:cNvSpPr/>
          <p:nvPr/>
        </p:nvSpPr>
        <p:spPr>
          <a:xfrm>
            <a:off x="8077200" y="32766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4114800" y="1447800"/>
            <a:ext cx="5029200" cy="3145891"/>
            <a:chOff x="4114800" y="1447800"/>
            <a:chExt cx="5029200" cy="3145891"/>
          </a:xfrm>
        </p:grpSpPr>
        <p:pic>
          <p:nvPicPr>
            <p:cNvPr id="68" name="Picture 4" descr="first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114800" y="1524000"/>
              <a:ext cx="5029200" cy="3069691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69" name="TextBox 68"/>
            <p:cNvSpPr txBox="1"/>
            <p:nvPr/>
          </p:nvSpPr>
          <p:spPr>
            <a:xfrm>
              <a:off x="5634030" y="1447800"/>
              <a:ext cx="1833570" cy="707886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i="1" dirty="0" smtClean="0"/>
                <a:t>Zoom in the vertex region</a:t>
              </a:r>
              <a:endParaRPr lang="en-GB" sz="2000" b="1" i="1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114800" y="3849469"/>
              <a:ext cx="1143000" cy="646331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i="1" dirty="0" smtClean="0"/>
                <a:t>Closes for physics</a:t>
              </a:r>
              <a:endParaRPr lang="en-GB" b="1" i="1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696200" y="2895600"/>
              <a:ext cx="1447800" cy="646331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i="1" dirty="0" smtClean="0"/>
                <a:t>Open during injection</a:t>
              </a:r>
              <a:endParaRPr lang="en-GB" b="1" i="1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438400" y="2209800"/>
            <a:ext cx="2667000" cy="936486"/>
            <a:chOff x="2438400" y="2209800"/>
            <a:chExt cx="2667000" cy="936486"/>
          </a:xfrm>
        </p:grpSpPr>
        <p:sp>
          <p:nvSpPr>
            <p:cNvPr id="43" name="TextBox 42"/>
            <p:cNvSpPr txBox="1"/>
            <p:nvPr/>
          </p:nvSpPr>
          <p:spPr>
            <a:xfrm>
              <a:off x="2438400" y="2438400"/>
              <a:ext cx="2057400" cy="707886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i="1" dirty="0" smtClean="0"/>
                <a:t>Backwards</a:t>
              </a:r>
            </a:p>
            <a:p>
              <a:pPr algn="ctr"/>
              <a:r>
                <a:rPr lang="en-US" sz="2000" b="1" i="1" dirty="0" smtClean="0"/>
                <a:t>planes</a:t>
              </a:r>
              <a:r>
                <a:rPr lang="en-GB" sz="2000" b="1" i="1" dirty="0" smtClean="0"/>
                <a:t> for trigger</a:t>
              </a:r>
              <a:endParaRPr lang="en-GB" sz="2000" b="1" i="1" dirty="0"/>
            </a:p>
          </p:txBody>
        </p:sp>
        <p:sp>
          <p:nvSpPr>
            <p:cNvPr id="44" name="Oval 43"/>
            <p:cNvSpPr/>
            <p:nvPr/>
          </p:nvSpPr>
          <p:spPr>
            <a:xfrm>
              <a:off x="4495800" y="2209800"/>
              <a:ext cx="609600" cy="685800"/>
            </a:xfrm>
            <a:prstGeom prst="ellipse">
              <a:avLst/>
            </a:prstGeom>
            <a:noFill/>
            <a:ln w="20828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sp>
        <p:nvSpPr>
          <p:cNvPr id="47" name="Footer Placeholder 33"/>
          <p:cNvSpPr>
            <a:spLocks noGrp="1"/>
          </p:cNvSpPr>
          <p:nvPr>
            <p:ph type="ftr" sz="quarter" idx="12"/>
          </p:nvPr>
        </p:nvSpPr>
        <p:spPr>
          <a:xfrm>
            <a:off x="1219200" y="6381750"/>
            <a:ext cx="2971800" cy="476250"/>
          </a:xfrm>
        </p:spPr>
        <p:txBody>
          <a:bodyPr/>
          <a:lstStyle/>
          <a:p>
            <a:r>
              <a:rPr lang="en-US" dirty="0" smtClean="0"/>
              <a:t>LHC Working Group on Forward Physics And Diffraction – Madrid/2015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526223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14" descr="LHCb_pho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22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b" anchorCtr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88E868-77C1-42D9-8DAF-522B45A275A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</a:t>
            </a:r>
            <a:r>
              <a:rPr lang="en-US" dirty="0" err="1" smtClean="0">
                <a:solidFill>
                  <a:srgbClr val="C00000"/>
                </a:solidFill>
              </a:rPr>
              <a:t>LHCb</a:t>
            </a:r>
            <a:r>
              <a:rPr lang="en-US" dirty="0" smtClean="0">
                <a:solidFill>
                  <a:srgbClr val="C00000"/>
                </a:solidFill>
              </a:rPr>
              <a:t> Experiment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2"/>
          </p:nvPr>
        </p:nvSpPr>
        <p:spPr>
          <a:xfrm>
            <a:off x="1219200" y="6381750"/>
            <a:ext cx="2971800" cy="476250"/>
          </a:xfrm>
        </p:spPr>
        <p:txBody>
          <a:bodyPr/>
          <a:lstStyle/>
          <a:p>
            <a:r>
              <a:rPr lang="en-US" dirty="0" smtClean="0"/>
              <a:t>LHC Working Group on Forward Physics And Diffraction – Madrid/2015 </a:t>
            </a:r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0" y="5562600"/>
            <a:ext cx="9144000" cy="76200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anchor="b" anchorCtr="0">
            <a:normAutofit fontScale="52500" lnSpcReduction="20000"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Large </a:t>
            </a:r>
            <a:r>
              <a:rPr kumimoji="0" lang="en-US" sz="4800" b="1" i="1" u="none" strike="noStrike" kern="1200" cap="none" spc="0" normalizeH="0" baseline="0" noProof="0" dirty="0" err="1" smtClean="0">
                <a:ln>
                  <a:noFill/>
                </a:ln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Hadron</a:t>
            </a:r>
            <a:r>
              <a:rPr kumimoji="0" lang="en-US" sz="48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 Collider</a:t>
            </a:r>
            <a:r>
              <a:rPr lang="en-US" sz="4800" b="1" i="1" dirty="0" smtClean="0"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rPr>
              <a:t> beauty Experiment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i="1" dirty="0" smtClean="0"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rPr>
              <a:t>for CP violation and Rare B Decays.</a:t>
            </a:r>
            <a:r>
              <a:rPr kumimoji="0" lang="en-US" sz="4800" b="1" i="1" u="none" strike="noStrike" kern="1200" cap="none" spc="0" normalizeH="0" noProof="0" dirty="0" smtClean="0">
                <a:ln>
                  <a:noFill/>
                </a:ln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 </a:t>
            </a:r>
            <a:endParaRPr kumimoji="0" lang="en-US" sz="4800" b="1" i="1" u="none" strike="noStrike" kern="1200" cap="none" spc="0" normalizeH="0" baseline="0" noProof="0" dirty="0">
              <a:ln>
                <a:noFill/>
              </a:ln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152400" y="757238"/>
            <a:ext cx="8991600" cy="4670430"/>
            <a:chOff x="152400" y="757238"/>
            <a:chExt cx="8991600" cy="4670430"/>
          </a:xfrm>
        </p:grpSpPr>
        <p:sp>
          <p:nvSpPr>
            <p:cNvPr id="39" name="5-Point Star 38"/>
            <p:cNvSpPr/>
            <p:nvPr/>
          </p:nvSpPr>
          <p:spPr>
            <a:xfrm>
              <a:off x="8001000" y="3276600"/>
              <a:ext cx="237067" cy="186267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152400" y="757238"/>
              <a:ext cx="8991600" cy="4670430"/>
              <a:chOff x="152400" y="757238"/>
              <a:chExt cx="8991600" cy="4670430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152400" y="757238"/>
                <a:ext cx="8839200" cy="4670430"/>
                <a:chOff x="304800" y="757238"/>
                <a:chExt cx="8839200" cy="4670430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6781800" y="990600"/>
                  <a:ext cx="1071570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TT</a:t>
                  </a:r>
                </a:p>
              </p:txBody>
            </p:sp>
            <p:pic>
              <p:nvPicPr>
                <p:cNvPr id="13" name="Picture 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04800" y="1328742"/>
                  <a:ext cx="8839200" cy="4098926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sp>
              <p:nvSpPr>
                <p:cNvPr id="23" name="TextBox 22"/>
                <p:cNvSpPr txBox="1"/>
                <p:nvPr/>
              </p:nvSpPr>
              <p:spPr>
                <a:xfrm>
                  <a:off x="381000" y="4267200"/>
                  <a:ext cx="928694" cy="1015663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err="1" smtClean="0"/>
                    <a:t>Muon</a:t>
                  </a:r>
                  <a:endParaRPr lang="en-GB" sz="2000" b="1" i="1" dirty="0" smtClean="0"/>
                </a:p>
                <a:p>
                  <a:pPr algn="ctr"/>
                  <a:r>
                    <a:rPr lang="en-GB" sz="2000" b="1" i="1" dirty="0" smtClean="0"/>
                    <a:t>MWPCGEM</a:t>
                  </a:r>
                  <a:endParaRPr lang="en-GB" sz="2000" b="1" i="1" dirty="0"/>
                </a:p>
              </p:txBody>
            </p:sp>
            <p:sp>
              <p:nvSpPr>
                <p:cNvPr id="14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914400" y="2971800"/>
                  <a:ext cx="457200" cy="1295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3124200" y="1219200"/>
                  <a:ext cx="76200" cy="10668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4038600" y="1066800"/>
                  <a:ext cx="76200" cy="11430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7315200" y="3886200"/>
                  <a:ext cx="228600" cy="533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" name="Line 9"/>
                <p:cNvSpPr>
                  <a:spLocks noChangeShapeType="1"/>
                </p:cNvSpPr>
                <p:nvPr/>
              </p:nvSpPr>
              <p:spPr bwMode="auto">
                <a:xfrm>
                  <a:off x="1828800" y="1295400"/>
                  <a:ext cx="762000" cy="1295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" name="Line 12"/>
                <p:cNvSpPr>
                  <a:spLocks noChangeShapeType="1"/>
                </p:cNvSpPr>
                <p:nvPr/>
              </p:nvSpPr>
              <p:spPr bwMode="auto">
                <a:xfrm>
                  <a:off x="7239000" y="1447800"/>
                  <a:ext cx="47612" cy="1524008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" name="Line 12"/>
                <p:cNvSpPr>
                  <a:spLocks noChangeShapeType="1"/>
                </p:cNvSpPr>
                <p:nvPr/>
              </p:nvSpPr>
              <p:spPr bwMode="auto">
                <a:xfrm>
                  <a:off x="6215042" y="1328742"/>
                  <a:ext cx="142876" cy="1000124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1371600" y="914400"/>
                  <a:ext cx="928694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HCAL</a:t>
                  </a:r>
                  <a:endParaRPr lang="en-GB" sz="2000" b="1" i="1" dirty="0"/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2786018" y="900114"/>
                  <a:ext cx="928694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ECAL</a:t>
                  </a:r>
                  <a:endParaRPr lang="en-GB" sz="2000" b="1" i="1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3714712" y="757238"/>
                  <a:ext cx="1071570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RICH2</a:t>
                  </a:r>
                  <a:endParaRPr lang="en-GB" sz="2000" b="1" i="1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4648200" y="838200"/>
                  <a:ext cx="1166054" cy="1323439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Outer Tracker straw Tubes</a:t>
                  </a:r>
                  <a:endParaRPr lang="en-GB" sz="2000" b="1" i="1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5786414" y="971552"/>
                  <a:ext cx="1071570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Magnet</a:t>
                  </a:r>
                  <a:endParaRPr lang="en-GB" sz="2000" b="1" i="1" dirty="0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6629400" y="4419600"/>
                  <a:ext cx="1071570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RICH1</a:t>
                  </a:r>
                </a:p>
              </p:txBody>
            </p:sp>
            <p:sp>
              <p:nvSpPr>
                <p:cNvPr id="16" name="Line 10"/>
                <p:cNvSpPr>
                  <a:spLocks noChangeShapeType="1"/>
                </p:cNvSpPr>
                <p:nvPr/>
              </p:nvSpPr>
              <p:spPr bwMode="auto">
                <a:xfrm flipH="1" flipV="1">
                  <a:off x="4953000" y="3429000"/>
                  <a:ext cx="533400" cy="8382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31" name="TextBox 30"/>
              <p:cNvSpPr txBox="1"/>
              <p:nvPr/>
            </p:nvSpPr>
            <p:spPr>
              <a:xfrm>
                <a:off x="7848600" y="1676400"/>
                <a:ext cx="1295400" cy="400110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b="1" i="1" dirty="0" smtClean="0"/>
                  <a:t>VELO</a:t>
                </a:r>
                <a:endParaRPr lang="en-GB" sz="2000" b="1" i="1" dirty="0"/>
              </a:p>
            </p:txBody>
          </p:sp>
          <p:sp>
            <p:nvSpPr>
              <p:cNvPr id="48" name="Line 12"/>
              <p:cNvSpPr>
                <a:spLocks noChangeShapeType="1"/>
              </p:cNvSpPr>
              <p:nvPr/>
            </p:nvSpPr>
            <p:spPr bwMode="auto">
              <a:xfrm flipH="1">
                <a:off x="8153400" y="2286000"/>
                <a:ext cx="381000" cy="914400"/>
              </a:xfrm>
              <a:prstGeom prst="line">
                <a:avLst/>
              </a:prstGeom>
              <a:solidFill>
                <a:schemeClr val="tx1"/>
              </a:solidFill>
              <a:ln w="41275">
                <a:solidFill>
                  <a:srgbClr val="FFC000"/>
                </a:solidFill>
                <a:round/>
                <a:headEnd/>
                <a:tailEnd type="arrow" w="med" len="med"/>
              </a:ln>
              <a:effectLst>
                <a:outerShdw blurRad="63500" dir="1800000" sx="105000" sy="105000" algn="tl" rotWithShape="0">
                  <a:prstClr val="black">
                    <a:alpha val="61000"/>
                  </a:prstClr>
                </a:outerShdw>
              </a:effec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4724400" y="4267200"/>
              <a:ext cx="1166054" cy="707886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i="1" dirty="0" smtClean="0"/>
                <a:t>Inner Tracker </a:t>
              </a:r>
            </a:p>
          </p:txBody>
        </p:sp>
        <p:sp>
          <p:nvSpPr>
            <p:cNvPr id="50" name="Line 10"/>
            <p:cNvSpPr>
              <a:spLocks noChangeShapeType="1"/>
            </p:cNvSpPr>
            <p:nvPr/>
          </p:nvSpPr>
          <p:spPr bwMode="auto">
            <a:xfrm flipH="1">
              <a:off x="4724400" y="2133600"/>
              <a:ext cx="381000" cy="533400"/>
            </a:xfrm>
            <a:prstGeom prst="line">
              <a:avLst/>
            </a:prstGeom>
            <a:solidFill>
              <a:schemeClr val="tx1"/>
            </a:solidFill>
            <a:ln w="41275">
              <a:solidFill>
                <a:srgbClr val="FFC000"/>
              </a:solidFill>
              <a:round/>
              <a:headEnd/>
              <a:tailEnd type="arrow" w="med" len="med"/>
            </a:ln>
            <a:effectLst>
              <a:outerShdw blurRad="63500" dir="1800000" sx="105000" sy="105000" algn="tl" rotWithShape="0">
                <a:prstClr val="black">
                  <a:alpha val="61000"/>
                </a:prstClr>
              </a:outerShdw>
            </a:effectLst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Line 8"/>
            <p:cNvSpPr>
              <a:spLocks noChangeShapeType="1"/>
            </p:cNvSpPr>
            <p:nvPr/>
          </p:nvSpPr>
          <p:spPr bwMode="auto">
            <a:xfrm flipV="1">
              <a:off x="762000" y="3657600"/>
              <a:ext cx="2514600" cy="609600"/>
            </a:xfrm>
            <a:prstGeom prst="line">
              <a:avLst/>
            </a:prstGeom>
            <a:solidFill>
              <a:schemeClr val="tx1"/>
            </a:solidFill>
            <a:ln w="41275">
              <a:solidFill>
                <a:srgbClr val="FFC000"/>
              </a:solidFill>
              <a:round/>
              <a:headEnd/>
              <a:tailEnd type="arrow" w="med" len="med"/>
            </a:ln>
            <a:effectLst>
              <a:outerShdw blurRad="63500" dir="1800000" sx="105000" sy="105000" algn="tl" rotWithShape="0">
                <a:prstClr val="black">
                  <a:alpha val="61000"/>
                </a:prstClr>
              </a:outerShdw>
            </a:effec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828800" y="4343400"/>
            <a:ext cx="1676400" cy="707886"/>
          </a:xfrm>
          <a:prstGeom prst="rect">
            <a:avLst/>
          </a:prstGeom>
          <a:solidFill>
            <a:schemeClr val="bg1">
              <a:alpha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+ Trigger</a:t>
            </a:r>
          </a:p>
          <a:p>
            <a:pPr algn="ctr"/>
            <a:r>
              <a:rPr lang="en-GB" sz="2000" b="1" dirty="0" smtClean="0"/>
              <a:t>Hard &amp; Soft</a:t>
            </a:r>
            <a:endParaRPr lang="en-GB" sz="2000" b="1" dirty="0"/>
          </a:p>
        </p:txBody>
      </p:sp>
      <p:sp>
        <p:nvSpPr>
          <p:cNvPr id="38" name="5-Point Star 37"/>
          <p:cNvSpPr/>
          <p:nvPr/>
        </p:nvSpPr>
        <p:spPr>
          <a:xfrm>
            <a:off x="8077200" y="32766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Line 12"/>
          <p:cNvSpPr>
            <a:spLocks noChangeShapeType="1"/>
          </p:cNvSpPr>
          <p:nvPr/>
        </p:nvSpPr>
        <p:spPr bwMode="auto">
          <a:xfrm flipH="1" flipV="1">
            <a:off x="0" y="1157348"/>
            <a:ext cx="8153400" cy="2195452"/>
          </a:xfrm>
          <a:prstGeom prst="line">
            <a:avLst/>
          </a:prstGeom>
          <a:solidFill>
            <a:schemeClr val="tx1"/>
          </a:solidFill>
          <a:ln w="44450">
            <a:solidFill>
              <a:schemeClr val="bg1"/>
            </a:solidFill>
            <a:prstDash val="sysDash"/>
            <a:round/>
            <a:headEnd/>
            <a:tailEnd type="arrow" w="med" len="med"/>
          </a:ln>
          <a:effectLst>
            <a:outerShdw blurRad="63500" dir="1800000" sx="105000" sy="105000" algn="tl" rotWithShape="0">
              <a:prstClr val="black">
                <a:alpha val="61000"/>
              </a:prst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47" name="Line 12"/>
          <p:cNvSpPr>
            <a:spLocks noChangeShapeType="1"/>
          </p:cNvSpPr>
          <p:nvPr/>
        </p:nvSpPr>
        <p:spPr bwMode="auto">
          <a:xfrm flipH="1">
            <a:off x="76200" y="3369732"/>
            <a:ext cx="8077200" cy="2057935"/>
          </a:xfrm>
          <a:prstGeom prst="line">
            <a:avLst/>
          </a:prstGeom>
          <a:solidFill>
            <a:schemeClr val="tx1"/>
          </a:solidFill>
          <a:ln w="44450">
            <a:solidFill>
              <a:schemeClr val="bg1"/>
            </a:solidFill>
            <a:prstDash val="sysDash"/>
            <a:round/>
            <a:headEnd/>
            <a:tailEnd type="arrow" w="med" len="med"/>
          </a:ln>
          <a:effectLst>
            <a:outerShdw blurRad="63500" dir="1800000" sx="105000" sy="105000" algn="tl" rotWithShape="0">
              <a:prstClr val="black">
                <a:alpha val="61000"/>
              </a:prst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2776419" y="2806905"/>
            <a:ext cx="3438762" cy="10772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Forward region:</a:t>
            </a:r>
          </a:p>
          <a:p>
            <a:r>
              <a:rPr lang="en-US" sz="1600" b="1" dirty="0" smtClean="0"/>
              <a:t>Efficient track reconstruction ~2&lt;</a:t>
            </a:r>
            <a:r>
              <a:rPr lang="en-US" sz="1600" b="1" dirty="0" smtClean="0">
                <a:latin typeface="Symbol" charset="2"/>
                <a:cs typeface="Symbol" charset="2"/>
              </a:rPr>
              <a:t>h</a:t>
            </a:r>
            <a:r>
              <a:rPr lang="en-US" sz="1600" b="1" dirty="0" smtClean="0"/>
              <a:t>&lt;5</a:t>
            </a:r>
          </a:p>
          <a:p>
            <a:r>
              <a:rPr lang="en-US" sz="1600" b="1" dirty="0" smtClean="0"/>
              <a:t>1 MHz output to trigger farm </a:t>
            </a:r>
          </a:p>
          <a:p>
            <a:r>
              <a:rPr lang="en-US" sz="1600" b="1" dirty="0" smtClean="0"/>
              <a:t>Fully instrumented: momentum, PID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255387" y="2362200"/>
            <a:ext cx="1905089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backwards tracks </a:t>
            </a:r>
            <a:br>
              <a:rPr lang="en-US" sz="1600" dirty="0">
                <a:latin typeface="Arial"/>
                <a:cs typeface="Arial"/>
              </a:rPr>
            </a:br>
            <a:r>
              <a:rPr lang="en-US" sz="1600" dirty="0">
                <a:latin typeface="Arial"/>
                <a:cs typeface="Arial"/>
              </a:rPr>
              <a:t>with -3.5 &lt; </a:t>
            </a:r>
            <a:r>
              <a:rPr lang="en-US" sz="1600" dirty="0">
                <a:latin typeface="Symbol" charset="2"/>
                <a:cs typeface="Symbol" charset="2"/>
              </a:rPr>
              <a:t>h</a:t>
            </a:r>
            <a:r>
              <a:rPr lang="en-US" sz="1600" dirty="0">
                <a:latin typeface="Arial"/>
                <a:cs typeface="Arial"/>
              </a:rPr>
              <a:t> &lt; -1.5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6784769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14" descr="LHCb_pho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22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b" anchorCtr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88E868-77C1-42D9-8DAF-522B45A275A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lt"/>
                <a:cs typeface="+mn-lt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lt"/>
              <a:cs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</a:t>
            </a:r>
            <a:r>
              <a:rPr lang="en-US" dirty="0" err="1" smtClean="0">
                <a:solidFill>
                  <a:srgbClr val="C00000"/>
                </a:solidFill>
              </a:rPr>
              <a:t>LHCb</a:t>
            </a:r>
            <a:r>
              <a:rPr lang="en-US" dirty="0" smtClean="0">
                <a:solidFill>
                  <a:srgbClr val="C00000"/>
                </a:solidFill>
              </a:rPr>
              <a:t> Experiment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0" y="5562600"/>
            <a:ext cx="9144000" cy="76200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anchor="b" anchorCtr="0">
            <a:normAutofit fontScale="52500" lnSpcReduction="20000"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Large </a:t>
            </a:r>
            <a:r>
              <a:rPr kumimoji="0" lang="en-US" sz="4800" b="1" i="1" u="none" strike="noStrike" kern="1200" cap="none" spc="0" normalizeH="0" baseline="0" noProof="0" dirty="0" err="1" smtClean="0">
                <a:ln>
                  <a:noFill/>
                </a:ln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Hadron</a:t>
            </a:r>
            <a:r>
              <a:rPr kumimoji="0" lang="en-US" sz="48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 Collider</a:t>
            </a:r>
            <a:r>
              <a:rPr lang="en-US" sz="4800" b="1" i="1" dirty="0" smtClean="0"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rPr>
              <a:t> beauty Experiment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i="1" dirty="0" smtClean="0"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rPr>
              <a:t>for CP violation and Rare B Decays.</a:t>
            </a:r>
            <a:r>
              <a:rPr kumimoji="0" lang="en-US" sz="4800" b="1" i="1" u="none" strike="noStrike" kern="1200" cap="none" spc="0" normalizeH="0" noProof="0" dirty="0" smtClean="0">
                <a:ln>
                  <a:noFill/>
                </a:ln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 </a:t>
            </a:r>
            <a:endParaRPr kumimoji="0" lang="en-US" sz="4800" b="1" i="1" u="none" strike="noStrike" kern="1200" cap="none" spc="0" normalizeH="0" baseline="0" noProof="0" dirty="0">
              <a:ln>
                <a:noFill/>
              </a:ln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152400" y="757238"/>
            <a:ext cx="8991600" cy="4670430"/>
            <a:chOff x="152400" y="757238"/>
            <a:chExt cx="8991600" cy="4670430"/>
          </a:xfrm>
        </p:grpSpPr>
        <p:sp>
          <p:nvSpPr>
            <p:cNvPr id="39" name="5-Point Star 38"/>
            <p:cNvSpPr/>
            <p:nvPr/>
          </p:nvSpPr>
          <p:spPr>
            <a:xfrm>
              <a:off x="8001000" y="3276600"/>
              <a:ext cx="237067" cy="186267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152400" y="757238"/>
              <a:ext cx="8991600" cy="4670430"/>
              <a:chOff x="152400" y="757238"/>
              <a:chExt cx="8991600" cy="4670430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152400" y="757238"/>
                <a:ext cx="8839200" cy="4670430"/>
                <a:chOff x="304800" y="757238"/>
                <a:chExt cx="8839200" cy="4670430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6781800" y="990600"/>
                  <a:ext cx="1071570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TT</a:t>
                  </a:r>
                </a:p>
              </p:txBody>
            </p:sp>
            <p:pic>
              <p:nvPicPr>
                <p:cNvPr id="13" name="Picture 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04800" y="1328742"/>
                  <a:ext cx="8839200" cy="4098926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sp>
              <p:nvSpPr>
                <p:cNvPr id="23" name="TextBox 22"/>
                <p:cNvSpPr txBox="1"/>
                <p:nvPr/>
              </p:nvSpPr>
              <p:spPr>
                <a:xfrm>
                  <a:off x="381000" y="4267200"/>
                  <a:ext cx="928694" cy="1015663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err="1" smtClean="0"/>
                    <a:t>Muon</a:t>
                  </a:r>
                  <a:endParaRPr lang="en-GB" sz="2000" b="1" i="1" dirty="0" smtClean="0"/>
                </a:p>
                <a:p>
                  <a:pPr algn="ctr"/>
                  <a:r>
                    <a:rPr lang="en-GB" sz="2000" b="1" i="1" dirty="0" smtClean="0"/>
                    <a:t>MWPCGEM</a:t>
                  </a:r>
                  <a:endParaRPr lang="en-GB" sz="2000" b="1" i="1" dirty="0"/>
                </a:p>
              </p:txBody>
            </p:sp>
            <p:sp>
              <p:nvSpPr>
                <p:cNvPr id="14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914400" y="2971800"/>
                  <a:ext cx="457200" cy="1295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3124200" y="1219200"/>
                  <a:ext cx="76200" cy="10668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4038600" y="1066800"/>
                  <a:ext cx="76200" cy="11430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7315200" y="3886200"/>
                  <a:ext cx="228600" cy="533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" name="Line 9"/>
                <p:cNvSpPr>
                  <a:spLocks noChangeShapeType="1"/>
                </p:cNvSpPr>
                <p:nvPr/>
              </p:nvSpPr>
              <p:spPr bwMode="auto">
                <a:xfrm>
                  <a:off x="1828800" y="1295400"/>
                  <a:ext cx="762000" cy="12954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" name="Line 12"/>
                <p:cNvSpPr>
                  <a:spLocks noChangeShapeType="1"/>
                </p:cNvSpPr>
                <p:nvPr/>
              </p:nvSpPr>
              <p:spPr bwMode="auto">
                <a:xfrm>
                  <a:off x="7239000" y="1447800"/>
                  <a:ext cx="47612" cy="1524008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" name="Line 12"/>
                <p:cNvSpPr>
                  <a:spLocks noChangeShapeType="1"/>
                </p:cNvSpPr>
                <p:nvPr/>
              </p:nvSpPr>
              <p:spPr bwMode="auto">
                <a:xfrm>
                  <a:off x="6215042" y="1328742"/>
                  <a:ext cx="142876" cy="1000124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1371600" y="914400"/>
                  <a:ext cx="928694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HCAL</a:t>
                  </a:r>
                  <a:endParaRPr lang="en-GB" sz="2000" b="1" i="1" dirty="0"/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2786018" y="900114"/>
                  <a:ext cx="928694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ECAL</a:t>
                  </a:r>
                  <a:endParaRPr lang="en-GB" sz="2000" b="1" i="1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3714712" y="757238"/>
                  <a:ext cx="1071570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RICH2</a:t>
                  </a:r>
                  <a:endParaRPr lang="en-GB" sz="2000" b="1" i="1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4648200" y="838200"/>
                  <a:ext cx="1166054" cy="1323439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Outer Tracker straw Tubes</a:t>
                  </a:r>
                  <a:endParaRPr lang="en-GB" sz="2000" b="1" i="1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5786414" y="971552"/>
                  <a:ext cx="1071570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Magnet</a:t>
                  </a:r>
                  <a:endParaRPr lang="en-GB" sz="2000" b="1" i="1" dirty="0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6629400" y="4419600"/>
                  <a:ext cx="1071570" cy="400110"/>
                </a:xfrm>
                <a:prstGeom prst="rect">
                  <a:avLst/>
                </a:prstGeom>
                <a:solidFill>
                  <a:schemeClr val="bg1">
                    <a:alpha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b="1" i="1" dirty="0" smtClean="0"/>
                    <a:t>RICH1</a:t>
                  </a:r>
                </a:p>
              </p:txBody>
            </p:sp>
            <p:sp>
              <p:nvSpPr>
                <p:cNvPr id="16" name="Line 10"/>
                <p:cNvSpPr>
                  <a:spLocks noChangeShapeType="1"/>
                </p:cNvSpPr>
                <p:nvPr/>
              </p:nvSpPr>
              <p:spPr bwMode="auto">
                <a:xfrm flipH="1" flipV="1">
                  <a:off x="4953000" y="3429000"/>
                  <a:ext cx="533400" cy="838200"/>
                </a:xfrm>
                <a:prstGeom prst="line">
                  <a:avLst/>
                </a:prstGeom>
                <a:solidFill>
                  <a:schemeClr val="tx1"/>
                </a:solidFill>
                <a:ln w="41275">
                  <a:solidFill>
                    <a:srgbClr val="FFC000"/>
                  </a:solidFill>
                  <a:round/>
                  <a:headEnd/>
                  <a:tailEnd type="arrow" w="med" len="med"/>
                </a:ln>
                <a:effectLst>
                  <a:outerShdw blurRad="63500" dir="1800000" sx="105000" sy="105000" algn="tl" rotWithShape="0">
                    <a:prstClr val="black">
                      <a:alpha val="61000"/>
                    </a:prstClr>
                  </a:outerShdw>
                </a:effec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31" name="TextBox 30"/>
              <p:cNvSpPr txBox="1"/>
              <p:nvPr/>
            </p:nvSpPr>
            <p:spPr>
              <a:xfrm>
                <a:off x="7848600" y="1676400"/>
                <a:ext cx="1295400" cy="400110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b="1" i="1" dirty="0" smtClean="0"/>
                  <a:t>VELO</a:t>
                </a:r>
                <a:endParaRPr lang="en-GB" sz="2000" b="1" i="1" dirty="0"/>
              </a:p>
            </p:txBody>
          </p:sp>
          <p:sp>
            <p:nvSpPr>
              <p:cNvPr id="48" name="Line 12"/>
              <p:cNvSpPr>
                <a:spLocks noChangeShapeType="1"/>
              </p:cNvSpPr>
              <p:nvPr/>
            </p:nvSpPr>
            <p:spPr bwMode="auto">
              <a:xfrm flipH="1">
                <a:off x="8153400" y="2286000"/>
                <a:ext cx="381000" cy="914400"/>
              </a:xfrm>
              <a:prstGeom prst="line">
                <a:avLst/>
              </a:prstGeom>
              <a:solidFill>
                <a:schemeClr val="tx1"/>
              </a:solidFill>
              <a:ln w="41275">
                <a:solidFill>
                  <a:srgbClr val="FFC000"/>
                </a:solidFill>
                <a:round/>
                <a:headEnd/>
                <a:tailEnd type="arrow" w="med" len="med"/>
              </a:ln>
              <a:effectLst>
                <a:outerShdw blurRad="63500" dir="1800000" sx="105000" sy="105000" algn="tl" rotWithShape="0">
                  <a:prstClr val="black">
                    <a:alpha val="61000"/>
                  </a:prstClr>
                </a:outerShdw>
              </a:effec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4724400" y="4267200"/>
              <a:ext cx="1166054" cy="707886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i="1" dirty="0" smtClean="0"/>
                <a:t>Inner Tracker </a:t>
              </a:r>
            </a:p>
          </p:txBody>
        </p:sp>
        <p:sp>
          <p:nvSpPr>
            <p:cNvPr id="50" name="Line 10"/>
            <p:cNvSpPr>
              <a:spLocks noChangeShapeType="1"/>
            </p:cNvSpPr>
            <p:nvPr/>
          </p:nvSpPr>
          <p:spPr bwMode="auto">
            <a:xfrm flipH="1">
              <a:off x="4724400" y="2133600"/>
              <a:ext cx="381000" cy="533400"/>
            </a:xfrm>
            <a:prstGeom prst="line">
              <a:avLst/>
            </a:prstGeom>
            <a:solidFill>
              <a:schemeClr val="tx1"/>
            </a:solidFill>
            <a:ln w="41275">
              <a:solidFill>
                <a:srgbClr val="FFC000"/>
              </a:solidFill>
              <a:round/>
              <a:headEnd/>
              <a:tailEnd type="arrow" w="med" len="med"/>
            </a:ln>
            <a:effectLst>
              <a:outerShdw blurRad="63500" dir="1800000" sx="105000" sy="105000" algn="tl" rotWithShape="0">
                <a:prstClr val="black">
                  <a:alpha val="61000"/>
                </a:prstClr>
              </a:outerShdw>
            </a:effectLst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Line 8"/>
            <p:cNvSpPr>
              <a:spLocks noChangeShapeType="1"/>
            </p:cNvSpPr>
            <p:nvPr/>
          </p:nvSpPr>
          <p:spPr bwMode="auto">
            <a:xfrm flipV="1">
              <a:off x="762000" y="3657600"/>
              <a:ext cx="2514600" cy="609600"/>
            </a:xfrm>
            <a:prstGeom prst="line">
              <a:avLst/>
            </a:prstGeom>
            <a:solidFill>
              <a:schemeClr val="tx1"/>
            </a:solidFill>
            <a:ln w="41275">
              <a:solidFill>
                <a:srgbClr val="FFC000"/>
              </a:solidFill>
              <a:round/>
              <a:headEnd/>
              <a:tailEnd type="arrow" w="med" len="med"/>
            </a:ln>
            <a:effectLst>
              <a:outerShdw blurRad="63500" dir="1800000" sx="105000" sy="105000" algn="tl" rotWithShape="0">
                <a:prstClr val="black">
                  <a:alpha val="61000"/>
                </a:prstClr>
              </a:outerShdw>
            </a:effec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828800" y="4343400"/>
            <a:ext cx="1676400" cy="707886"/>
          </a:xfrm>
          <a:prstGeom prst="rect">
            <a:avLst/>
          </a:prstGeom>
          <a:solidFill>
            <a:schemeClr val="bg1">
              <a:alpha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+ Trigger</a:t>
            </a:r>
          </a:p>
          <a:p>
            <a:pPr algn="ctr"/>
            <a:r>
              <a:rPr lang="en-GB" sz="2000" b="1" dirty="0" smtClean="0"/>
              <a:t>Hard &amp; Soft</a:t>
            </a:r>
            <a:endParaRPr lang="en-GB" sz="2000" b="1" dirty="0"/>
          </a:p>
        </p:txBody>
      </p:sp>
      <p:sp>
        <p:nvSpPr>
          <p:cNvPr id="38" name="5-Point Star 37"/>
          <p:cNvSpPr/>
          <p:nvPr/>
        </p:nvSpPr>
        <p:spPr>
          <a:xfrm>
            <a:off x="8077200" y="32766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Line 12"/>
          <p:cNvSpPr>
            <a:spLocks noChangeShapeType="1"/>
          </p:cNvSpPr>
          <p:nvPr/>
        </p:nvSpPr>
        <p:spPr bwMode="auto">
          <a:xfrm>
            <a:off x="7886700" y="3861216"/>
            <a:ext cx="800100" cy="0"/>
          </a:xfrm>
          <a:prstGeom prst="line">
            <a:avLst/>
          </a:prstGeom>
          <a:solidFill>
            <a:schemeClr val="tx1"/>
          </a:solidFill>
          <a:ln w="41275">
            <a:solidFill>
              <a:srgbClr val="C00000"/>
            </a:solidFill>
            <a:round/>
            <a:headEnd/>
            <a:tailEnd type="arrow" w="med" len="med"/>
          </a:ln>
          <a:effectLst>
            <a:outerShdw blurRad="63500" dir="1800000" sx="105000" sy="105000" algn="tl" rotWithShape="0">
              <a:prstClr val="black">
                <a:alpha val="61000"/>
              </a:prst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7669740" y="3972898"/>
            <a:ext cx="1447800" cy="400110"/>
          </a:xfrm>
          <a:prstGeom prst="rect">
            <a:avLst/>
          </a:prstGeom>
          <a:solidFill>
            <a:schemeClr val="bg1">
              <a:alpha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C00000"/>
                </a:solidFill>
              </a:rPr>
              <a:t>HERSCHEL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44" name="Line 12"/>
          <p:cNvSpPr>
            <a:spLocks noChangeShapeType="1"/>
          </p:cNvSpPr>
          <p:nvPr/>
        </p:nvSpPr>
        <p:spPr bwMode="auto">
          <a:xfrm flipH="1">
            <a:off x="152399" y="2555943"/>
            <a:ext cx="914400" cy="0"/>
          </a:xfrm>
          <a:prstGeom prst="line">
            <a:avLst/>
          </a:prstGeom>
          <a:solidFill>
            <a:schemeClr val="tx1"/>
          </a:solidFill>
          <a:ln w="41275">
            <a:solidFill>
              <a:srgbClr val="C00000"/>
            </a:solidFill>
            <a:round/>
            <a:headEnd/>
            <a:tailEnd type="arrow" w="med" len="med"/>
          </a:ln>
          <a:effectLst>
            <a:outerShdw blurRad="63500" dir="1800000" sx="105000" sy="105000" algn="tl" rotWithShape="0">
              <a:prstClr val="black">
                <a:alpha val="61000"/>
              </a:prst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-30953" y="2667625"/>
            <a:ext cx="1447800" cy="400110"/>
          </a:xfrm>
          <a:prstGeom prst="rect">
            <a:avLst/>
          </a:prstGeom>
          <a:solidFill>
            <a:schemeClr val="bg1">
              <a:alpha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C00000"/>
                </a:solidFill>
              </a:rPr>
              <a:t>HERSCHEL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46" name="Line 12"/>
          <p:cNvSpPr>
            <a:spLocks noChangeShapeType="1"/>
          </p:cNvSpPr>
          <p:nvPr/>
        </p:nvSpPr>
        <p:spPr bwMode="auto">
          <a:xfrm flipH="1" flipV="1">
            <a:off x="0" y="1157348"/>
            <a:ext cx="8153400" cy="2195452"/>
          </a:xfrm>
          <a:prstGeom prst="line">
            <a:avLst/>
          </a:prstGeom>
          <a:solidFill>
            <a:schemeClr val="tx1"/>
          </a:solidFill>
          <a:ln w="44450">
            <a:solidFill>
              <a:schemeClr val="bg1"/>
            </a:solidFill>
            <a:prstDash val="sysDash"/>
            <a:round/>
            <a:headEnd/>
            <a:tailEnd type="arrow" w="med" len="med"/>
          </a:ln>
          <a:effectLst>
            <a:outerShdw blurRad="63500" dir="1800000" sx="105000" sy="105000" algn="tl" rotWithShape="0">
              <a:prstClr val="black">
                <a:alpha val="61000"/>
              </a:prst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47" name="Line 12"/>
          <p:cNvSpPr>
            <a:spLocks noChangeShapeType="1"/>
          </p:cNvSpPr>
          <p:nvPr/>
        </p:nvSpPr>
        <p:spPr bwMode="auto">
          <a:xfrm flipH="1">
            <a:off x="76200" y="3369732"/>
            <a:ext cx="8077200" cy="2057935"/>
          </a:xfrm>
          <a:prstGeom prst="line">
            <a:avLst/>
          </a:prstGeom>
          <a:solidFill>
            <a:schemeClr val="tx1"/>
          </a:solidFill>
          <a:ln w="44450">
            <a:solidFill>
              <a:schemeClr val="bg1"/>
            </a:solidFill>
            <a:prstDash val="sysDash"/>
            <a:round/>
            <a:headEnd/>
            <a:tailEnd type="arrow" w="med" len="med"/>
          </a:ln>
          <a:effectLst>
            <a:outerShdw blurRad="63500" dir="1800000" sx="105000" sy="105000" algn="tl" rotWithShape="0">
              <a:prstClr val="black">
                <a:alpha val="61000"/>
              </a:prst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56" name="TextBox 55"/>
          <p:cNvSpPr txBox="1"/>
          <p:nvPr/>
        </p:nvSpPr>
        <p:spPr>
          <a:xfrm>
            <a:off x="2776419" y="2806905"/>
            <a:ext cx="3438762" cy="10772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Forward region:</a:t>
            </a:r>
          </a:p>
          <a:p>
            <a:r>
              <a:rPr lang="en-US" sz="1600" b="1" dirty="0" smtClean="0"/>
              <a:t>Efficient track reconstruction ~2&lt;</a:t>
            </a:r>
            <a:r>
              <a:rPr lang="en-US" sz="1600" b="1" dirty="0" smtClean="0">
                <a:latin typeface="Symbol" charset="2"/>
                <a:cs typeface="Symbol" charset="2"/>
              </a:rPr>
              <a:t>h</a:t>
            </a:r>
            <a:r>
              <a:rPr lang="en-US" sz="1600" b="1" dirty="0" smtClean="0"/>
              <a:t>&lt;5</a:t>
            </a:r>
          </a:p>
          <a:p>
            <a:r>
              <a:rPr lang="en-US" sz="1600" b="1" dirty="0" smtClean="0"/>
              <a:t>1 MHz output to trigger farm </a:t>
            </a:r>
          </a:p>
          <a:p>
            <a:r>
              <a:rPr lang="en-US" sz="1600" b="1" dirty="0" smtClean="0"/>
              <a:t>Fully instrumented: momentum, PID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sp>
        <p:nvSpPr>
          <p:cNvPr id="54" name="Footer Placeholder 33"/>
          <p:cNvSpPr>
            <a:spLocks noGrp="1"/>
          </p:cNvSpPr>
          <p:nvPr>
            <p:ph type="ftr" sz="quarter" idx="12"/>
          </p:nvPr>
        </p:nvSpPr>
        <p:spPr>
          <a:xfrm>
            <a:off x="1219200" y="6381750"/>
            <a:ext cx="2971800" cy="476250"/>
          </a:xfrm>
        </p:spPr>
        <p:txBody>
          <a:bodyPr/>
          <a:lstStyle/>
          <a:p>
            <a:r>
              <a:rPr lang="en-US" dirty="0" smtClean="0"/>
              <a:t>LHC Working Group on Forward Physics And Diffraction – Madrid/2015 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7255387" y="2362200"/>
            <a:ext cx="1905089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backwards tracks </a:t>
            </a:r>
            <a:br>
              <a:rPr lang="en-US" sz="1600" dirty="0">
                <a:latin typeface="Arial"/>
                <a:cs typeface="Arial"/>
              </a:rPr>
            </a:br>
            <a:r>
              <a:rPr lang="en-US" sz="1600" dirty="0">
                <a:latin typeface="Arial"/>
                <a:cs typeface="Arial"/>
              </a:rPr>
              <a:t>with -3.5 &lt; </a:t>
            </a:r>
            <a:r>
              <a:rPr lang="en-US" sz="1600" dirty="0">
                <a:latin typeface="Symbol" charset="2"/>
                <a:cs typeface="Symbol" charset="2"/>
              </a:rPr>
              <a:t>h</a:t>
            </a:r>
            <a:r>
              <a:rPr lang="en-US" sz="1600" dirty="0">
                <a:latin typeface="Arial"/>
                <a:cs typeface="Arial"/>
              </a:rPr>
              <a:t> &lt; -1.5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46728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CEP@LHCb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5638800" cy="4495800"/>
          </a:xfrm>
        </p:spPr>
        <p:txBody>
          <a:bodyPr>
            <a:normAutofit fontScale="55000" lnSpcReduction="20000"/>
          </a:bodyPr>
          <a:lstStyle/>
          <a:p>
            <a:r>
              <a:rPr lang="en-US" sz="2900" dirty="0" err="1"/>
              <a:t>LHCb</a:t>
            </a:r>
            <a:r>
              <a:rPr lang="en-US" sz="2900" dirty="0"/>
              <a:t> very well suited to studies of CEP production</a:t>
            </a:r>
          </a:p>
          <a:p>
            <a:endParaRPr lang="en-US" sz="5100" dirty="0"/>
          </a:p>
          <a:p>
            <a:r>
              <a:rPr lang="en-US" sz="2900" dirty="0"/>
              <a:t>Access to high </a:t>
            </a:r>
            <a:r>
              <a:rPr lang="en-US" sz="2900" dirty="0" err="1"/>
              <a:t>rapidities</a:t>
            </a:r>
            <a:endParaRPr lang="en-US" sz="2900" dirty="0"/>
          </a:p>
          <a:p>
            <a:pPr lvl="1"/>
            <a:r>
              <a:rPr lang="en-US" sz="2500" dirty="0"/>
              <a:t>2 &lt; </a:t>
            </a:r>
            <a:r>
              <a:rPr lang="en-US" sz="2500" dirty="0">
                <a:latin typeface="Symbol" charset="2"/>
                <a:cs typeface="Symbol" charset="2"/>
              </a:rPr>
              <a:t>h </a:t>
            </a:r>
            <a:r>
              <a:rPr lang="en-US" sz="2500" dirty="0">
                <a:latin typeface="Arial"/>
                <a:cs typeface="Arial"/>
              </a:rPr>
              <a:t>&lt; 5 acceptance for forward tracking; </a:t>
            </a:r>
          </a:p>
          <a:p>
            <a:pPr lvl="1"/>
            <a:r>
              <a:rPr lang="en-US" sz="2500" dirty="0">
                <a:latin typeface="Arial"/>
                <a:cs typeface="Arial"/>
              </a:rPr>
              <a:t>good complementarity with ATLAS/CMS</a:t>
            </a:r>
          </a:p>
          <a:p>
            <a:pPr lvl="1"/>
            <a:r>
              <a:rPr lang="en-US" sz="2500" dirty="0">
                <a:latin typeface="Arial"/>
                <a:cs typeface="Arial"/>
              </a:rPr>
              <a:t>Some sensitivity to backwards tracks </a:t>
            </a:r>
            <a:r>
              <a:rPr lang="en-US" sz="2500" dirty="0" smtClean="0">
                <a:latin typeface="Arial"/>
                <a:cs typeface="Arial"/>
              </a:rPr>
              <a:t/>
            </a:r>
            <a:br>
              <a:rPr lang="en-US" sz="2500" dirty="0" smtClean="0">
                <a:latin typeface="Arial"/>
                <a:cs typeface="Arial"/>
              </a:rPr>
            </a:br>
            <a:r>
              <a:rPr lang="en-US" sz="2500" dirty="0" smtClean="0">
                <a:latin typeface="Arial"/>
                <a:cs typeface="Arial"/>
              </a:rPr>
              <a:t>with </a:t>
            </a:r>
            <a:r>
              <a:rPr lang="en-US" sz="2500" dirty="0">
                <a:latin typeface="Arial"/>
                <a:cs typeface="Arial"/>
              </a:rPr>
              <a:t>-3.5 &lt; </a:t>
            </a:r>
            <a:r>
              <a:rPr lang="en-US" sz="2500" dirty="0">
                <a:latin typeface="Symbol" charset="2"/>
                <a:cs typeface="Symbol" charset="2"/>
              </a:rPr>
              <a:t>h</a:t>
            </a:r>
            <a:r>
              <a:rPr lang="en-US" sz="2500" dirty="0">
                <a:latin typeface="Arial"/>
                <a:cs typeface="Arial"/>
              </a:rPr>
              <a:t> &lt; -1.5</a:t>
            </a:r>
          </a:p>
          <a:p>
            <a:endParaRPr lang="en-US" sz="2900" dirty="0">
              <a:latin typeface="Arial"/>
              <a:cs typeface="Arial"/>
            </a:endParaRPr>
          </a:p>
          <a:p>
            <a:r>
              <a:rPr lang="en-US" sz="2900" dirty="0">
                <a:latin typeface="Arial"/>
                <a:cs typeface="Arial"/>
              </a:rPr>
              <a:t>Relatively low pileup</a:t>
            </a:r>
          </a:p>
          <a:p>
            <a:pPr lvl="1"/>
            <a:r>
              <a:rPr lang="en-US" sz="2500" dirty="0">
                <a:latin typeface="Arial"/>
                <a:cs typeface="Arial"/>
              </a:rPr>
              <a:t>Analysis greatly simplified by using single interaction events </a:t>
            </a:r>
          </a:p>
          <a:p>
            <a:endParaRPr lang="en-US" sz="2900" dirty="0">
              <a:latin typeface="Arial"/>
              <a:cs typeface="Arial"/>
            </a:endParaRPr>
          </a:p>
          <a:p>
            <a:r>
              <a:rPr lang="en-US" sz="2900" dirty="0">
                <a:latin typeface="Arial"/>
                <a:cs typeface="Arial"/>
              </a:rPr>
              <a:t>Trigger</a:t>
            </a:r>
          </a:p>
          <a:p>
            <a:pPr lvl="1"/>
            <a:r>
              <a:rPr lang="en-US" sz="2500" dirty="0">
                <a:latin typeface="Arial"/>
                <a:cs typeface="Arial"/>
              </a:rPr>
              <a:t>First level trigger output rate of 1 MHz</a:t>
            </a:r>
          </a:p>
          <a:p>
            <a:pPr lvl="1"/>
            <a:r>
              <a:rPr lang="en-US" sz="2500" dirty="0" err="1">
                <a:latin typeface="Arial"/>
                <a:cs typeface="Arial"/>
              </a:rPr>
              <a:t>muon</a:t>
            </a:r>
            <a:r>
              <a:rPr lang="en-US" sz="2500" dirty="0">
                <a:latin typeface="Arial"/>
                <a:cs typeface="Arial"/>
              </a:rPr>
              <a:t>/</a:t>
            </a:r>
            <a:r>
              <a:rPr lang="en-US" sz="2500" dirty="0" err="1">
                <a:latin typeface="Arial"/>
                <a:cs typeface="Arial"/>
              </a:rPr>
              <a:t>calo</a:t>
            </a:r>
            <a:r>
              <a:rPr lang="en-US" sz="2500" dirty="0">
                <a:latin typeface="Arial"/>
                <a:cs typeface="Arial"/>
              </a:rPr>
              <a:t> + some VELO information available</a:t>
            </a:r>
          </a:p>
          <a:p>
            <a:pPr lvl="1"/>
            <a:r>
              <a:rPr lang="en-US" sz="2500" dirty="0">
                <a:latin typeface="Arial"/>
                <a:cs typeface="Arial"/>
              </a:rPr>
              <a:t>Flexibility available at second level trigger with full event information</a:t>
            </a:r>
          </a:p>
          <a:p>
            <a:endParaRPr lang="en-US" sz="2900" dirty="0">
              <a:latin typeface="Arial"/>
              <a:cs typeface="Arial"/>
            </a:endParaRPr>
          </a:p>
          <a:p>
            <a:r>
              <a:rPr lang="en-US" sz="2900" dirty="0">
                <a:latin typeface="Arial"/>
                <a:cs typeface="Arial"/>
              </a:rPr>
              <a:t>Excellent particle ID</a:t>
            </a:r>
          </a:p>
          <a:p>
            <a:pPr lvl="1"/>
            <a:r>
              <a:rPr lang="en-US" sz="2500" dirty="0">
                <a:latin typeface="Arial"/>
                <a:cs typeface="Arial"/>
              </a:rPr>
              <a:t>Possibility to distinguish CEP decays to </a:t>
            </a:r>
            <a:r>
              <a:rPr lang="en-US" sz="2500" dirty="0" err="1">
                <a:latin typeface="Arial"/>
                <a:cs typeface="Arial"/>
              </a:rPr>
              <a:t>K,p,</a:t>
            </a:r>
            <a:r>
              <a:rPr lang="en-US" sz="2500" dirty="0" err="1">
                <a:latin typeface="Symbol" charset="2"/>
                <a:cs typeface="Symbol" charset="2"/>
              </a:rPr>
              <a:t>m,p</a:t>
            </a:r>
            <a:r>
              <a:rPr lang="en-US" sz="2500" dirty="0">
                <a:latin typeface="Arial"/>
                <a:cs typeface="Arial"/>
              </a:rPr>
              <a:t> final states</a:t>
            </a:r>
          </a:p>
          <a:p>
            <a:endParaRPr lang="en-US" sz="2900" dirty="0">
              <a:latin typeface="Arial"/>
              <a:cs typeface="Arial"/>
            </a:endParaRPr>
          </a:p>
          <a:p>
            <a:r>
              <a:rPr lang="en-US" sz="2900" dirty="0">
                <a:latin typeface="Arial"/>
                <a:cs typeface="Arial"/>
              </a:rPr>
              <a:t>Sensitivity to low p and low </a:t>
            </a:r>
            <a:r>
              <a:rPr lang="en-US" sz="2900" dirty="0" err="1">
                <a:latin typeface="Arial"/>
                <a:cs typeface="Arial"/>
              </a:rPr>
              <a:t>p</a:t>
            </a:r>
            <a:r>
              <a:rPr lang="en-US" sz="2900" baseline="-25000" dirty="0" err="1">
                <a:latin typeface="Arial"/>
                <a:cs typeface="Arial"/>
              </a:rPr>
              <a:t>T</a:t>
            </a:r>
            <a:r>
              <a:rPr lang="en-US" sz="2900" dirty="0">
                <a:latin typeface="Arial"/>
                <a:cs typeface="Arial"/>
              </a:rPr>
              <a:t> particles</a:t>
            </a:r>
          </a:p>
          <a:p>
            <a:pPr lvl="1"/>
            <a:r>
              <a:rPr lang="en-US" sz="2500" dirty="0">
                <a:latin typeface="Arial"/>
                <a:cs typeface="Arial"/>
              </a:rPr>
              <a:t>both at trigger stage, and for precise reconstruction</a:t>
            </a:r>
          </a:p>
          <a:p>
            <a:endParaRPr lang="en-US" sz="2900" dirty="0">
              <a:latin typeface="Arial"/>
              <a:cs typeface="Arial"/>
            </a:endParaRPr>
          </a:p>
          <a:p>
            <a:endParaRPr lang="en-US" sz="2200" dirty="0"/>
          </a:p>
          <a:p>
            <a:endParaRPr lang="en-US" sz="2000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9807" y="4130888"/>
            <a:ext cx="2749173" cy="20583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1683" y="3811978"/>
            <a:ext cx="320611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VELO impact parameter resolution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2057" y="1476375"/>
            <a:ext cx="3501943" cy="24129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36326" y="1170378"/>
            <a:ext cx="3102874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RICH Particle ID performance</a:t>
            </a:r>
            <a:endParaRPr lang="en-US" sz="16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293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CEP Trigger at </a:t>
            </a:r>
            <a:r>
              <a:rPr lang="en-US" dirty="0" err="1" smtClean="0"/>
              <a:t>LHCb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38600" y="4800600"/>
            <a:ext cx="51054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CEP </a:t>
            </a:r>
            <a:r>
              <a:rPr lang="en-US" dirty="0" smtClean="0">
                <a:solidFill>
                  <a:srgbClr val="000000"/>
                </a:solidFill>
              </a:rPr>
              <a:t>events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sz="1600" dirty="0" smtClean="0">
                <a:solidFill>
                  <a:srgbClr val="000000"/>
                </a:solidFill>
              </a:rPr>
              <a:t>No other activity in event; low </a:t>
            </a:r>
            <a:r>
              <a:rPr lang="en-US" sz="1600" dirty="0" smtClean="0">
                <a:solidFill>
                  <a:srgbClr val="000000"/>
                </a:solidFill>
              </a:rPr>
              <a:t>P</a:t>
            </a:r>
            <a:r>
              <a:rPr lang="en-US" sz="1600" baseline="-25000" dirty="0" smtClean="0">
                <a:solidFill>
                  <a:srgbClr val="000000"/>
                </a:solidFill>
              </a:rPr>
              <a:t>T</a:t>
            </a:r>
            <a:endParaRPr lang="en-US" sz="1600" baseline="-25000" dirty="0" smtClean="0">
              <a:solidFill>
                <a:srgbClr val="000000"/>
              </a:solidFill>
            </a:endParaRPr>
          </a:p>
          <a:p>
            <a:r>
              <a:rPr lang="en-US" sz="1600" dirty="0" smtClean="0">
                <a:solidFill>
                  <a:srgbClr val="000000"/>
                </a:solidFill>
              </a:rPr>
              <a:t>Dedicated high efficiency trigger (e.g. for </a:t>
            </a:r>
            <a:r>
              <a:rPr lang="en-US" sz="1600" dirty="0" err="1" smtClean="0">
                <a:solidFill>
                  <a:srgbClr val="000000"/>
                </a:solidFill>
              </a:rPr>
              <a:t>muons</a:t>
            </a:r>
            <a:r>
              <a:rPr lang="en-US" sz="1600" dirty="0" smtClean="0">
                <a:solidFill>
                  <a:srgbClr val="000000"/>
                </a:solidFill>
              </a:rPr>
              <a:t>)</a:t>
            </a:r>
          </a:p>
          <a:p>
            <a:r>
              <a:rPr lang="en-US" sz="1600" b="1" dirty="0" smtClean="0">
                <a:solidFill>
                  <a:srgbClr val="000000"/>
                </a:solidFill>
              </a:rPr>
              <a:t>Level 0:</a:t>
            </a:r>
            <a:r>
              <a:rPr lang="en-US" sz="1600" dirty="0" smtClean="0">
                <a:solidFill>
                  <a:srgbClr val="000000"/>
                </a:solidFill>
              </a:rPr>
              <a:t> 1</a:t>
            </a:r>
            <a:r>
              <a:rPr lang="en-US" sz="16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solidFill>
                  <a:srgbClr val="000000"/>
                </a:solidFill>
              </a:rPr>
              <a:t> (</a:t>
            </a:r>
            <a:r>
              <a:rPr lang="en-US" sz="1600" dirty="0" err="1" smtClean="0">
                <a:solidFill>
                  <a:srgbClr val="000000"/>
                </a:solidFill>
              </a:rPr>
              <a:t>p</a:t>
            </a:r>
            <a:r>
              <a:rPr lang="en-US" sz="1600" baseline="-25000" dirty="0" err="1" smtClean="0">
                <a:solidFill>
                  <a:srgbClr val="000000"/>
                </a:solidFill>
              </a:rPr>
              <a:t>T</a:t>
            </a:r>
            <a:r>
              <a:rPr lang="en-US" sz="1600" dirty="0" smtClean="0">
                <a:solidFill>
                  <a:srgbClr val="000000"/>
                </a:solidFill>
              </a:rPr>
              <a:t>&gt;400 MeV) or 2</a:t>
            </a:r>
            <a:r>
              <a:rPr lang="en-US" sz="16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solidFill>
                  <a:srgbClr val="000000"/>
                </a:solidFill>
              </a:rPr>
              <a:t> (</a:t>
            </a:r>
            <a:r>
              <a:rPr lang="en-US" sz="1600" dirty="0" err="1" smtClean="0">
                <a:solidFill>
                  <a:srgbClr val="000000"/>
                </a:solidFill>
              </a:rPr>
              <a:t>p</a:t>
            </a:r>
            <a:r>
              <a:rPr lang="en-US" sz="1600" baseline="-25000" dirty="0" err="1" smtClean="0">
                <a:solidFill>
                  <a:srgbClr val="000000"/>
                </a:solidFill>
              </a:rPr>
              <a:t>T</a:t>
            </a:r>
            <a:r>
              <a:rPr lang="en-US" sz="1600" dirty="0" smtClean="0">
                <a:solidFill>
                  <a:srgbClr val="000000"/>
                </a:solidFill>
              </a:rPr>
              <a:t>&gt; 80 MeV) 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+ low multiplicity calorimeter signature</a:t>
            </a:r>
          </a:p>
          <a:p>
            <a:r>
              <a:rPr lang="en-US" sz="1600" b="1" dirty="0" smtClean="0">
                <a:solidFill>
                  <a:srgbClr val="000000"/>
                </a:solidFill>
              </a:rPr>
              <a:t>High Level Trigger</a:t>
            </a:r>
            <a:r>
              <a:rPr lang="en-US" sz="1600" dirty="0" smtClean="0">
                <a:solidFill>
                  <a:srgbClr val="000000"/>
                </a:solidFill>
              </a:rPr>
              <a:t>: di-</a:t>
            </a:r>
            <a:r>
              <a:rPr lang="en-US" sz="16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solidFill>
                  <a:srgbClr val="000000"/>
                </a:solidFill>
              </a:rPr>
              <a:t> candidate with </a:t>
            </a:r>
            <a:r>
              <a:rPr lang="en-US" sz="1600" dirty="0" err="1" smtClean="0">
                <a:solidFill>
                  <a:srgbClr val="000000"/>
                </a:solidFill>
              </a:rPr>
              <a:t>p</a:t>
            </a:r>
            <a:r>
              <a:rPr lang="en-US" sz="1600" baseline="-25000" dirty="0" err="1" smtClean="0">
                <a:solidFill>
                  <a:srgbClr val="000000"/>
                </a:solidFill>
              </a:rPr>
              <a:t>T</a:t>
            </a:r>
            <a:r>
              <a:rPr lang="en-US" sz="1600" dirty="0" smtClean="0">
                <a:solidFill>
                  <a:srgbClr val="000000"/>
                </a:solidFill>
              </a:rPr>
              <a:t>&lt;</a:t>
            </a:r>
            <a:r>
              <a:rPr lang="en-US" sz="1600" dirty="0" smtClean="0">
                <a:solidFill>
                  <a:srgbClr val="000000"/>
                </a:solidFill>
              </a:rPr>
              <a:t>900MeV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143000"/>
            <a:ext cx="47792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Typical </a:t>
            </a:r>
            <a:r>
              <a:rPr lang="en-US" dirty="0" smtClean="0">
                <a:solidFill>
                  <a:srgbClr val="000000"/>
                </a:solidFill>
              </a:rPr>
              <a:t>events:  </a:t>
            </a:r>
            <a:r>
              <a:rPr lang="en-US" sz="1600" dirty="0" smtClean="0">
                <a:solidFill>
                  <a:srgbClr val="000000"/>
                </a:solidFill>
              </a:rPr>
              <a:t>Many </a:t>
            </a:r>
            <a:r>
              <a:rPr lang="en-US" sz="1600" dirty="0" smtClean="0">
                <a:solidFill>
                  <a:srgbClr val="000000"/>
                </a:solidFill>
              </a:rPr>
              <a:t>tracks + high </a:t>
            </a:r>
            <a:r>
              <a:rPr lang="en-US" sz="1600" dirty="0" err="1" smtClean="0">
                <a:solidFill>
                  <a:srgbClr val="000000"/>
                </a:solidFill>
              </a:rPr>
              <a:t>Pt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objects</a:t>
            </a:r>
            <a:endParaRPr lang="en-US" sz="1600" dirty="0" smtClean="0">
              <a:solidFill>
                <a:srgbClr val="000000"/>
              </a:solidFill>
            </a:endParaRPr>
          </a:p>
          <a:p>
            <a:r>
              <a:rPr lang="en-US" sz="1600" dirty="0" smtClean="0">
                <a:solidFill>
                  <a:srgbClr val="000000"/>
                </a:solidFill>
              </a:rPr>
              <a:t>Picked up with high efficiency by </a:t>
            </a:r>
            <a:r>
              <a:rPr lang="en-US" sz="1600" dirty="0" smtClean="0">
                <a:solidFill>
                  <a:srgbClr val="000000"/>
                </a:solidFill>
              </a:rPr>
              <a:t>standard </a:t>
            </a:r>
            <a:r>
              <a:rPr lang="en-US" sz="1600" dirty="0" err="1" smtClean="0">
                <a:solidFill>
                  <a:srgbClr val="000000"/>
                </a:solidFill>
              </a:rPr>
              <a:t>LHCb</a:t>
            </a:r>
            <a:r>
              <a:rPr lang="en-US" sz="1600" dirty="0" smtClean="0">
                <a:solidFill>
                  <a:srgbClr val="000000"/>
                </a:solidFill>
              </a:rPr>
              <a:t> triggers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5" r="48239"/>
          <a:stretch/>
        </p:blipFill>
        <p:spPr>
          <a:xfrm>
            <a:off x="152400" y="2133600"/>
            <a:ext cx="3783600" cy="37661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" t="6637" r="46451" b="-8399"/>
          <a:stretch/>
        </p:blipFill>
        <p:spPr>
          <a:xfrm>
            <a:off x="4648200" y="1143000"/>
            <a:ext cx="3924000" cy="409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661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CEP Events and Backgrounds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181" y="1392020"/>
            <a:ext cx="5292725" cy="4657725"/>
            <a:chOff x="2387600" y="1451600"/>
            <a:chExt cx="5292000" cy="4657100"/>
          </a:xfrm>
        </p:grpSpPr>
        <p:pic>
          <p:nvPicPr>
            <p:cNvPr id="8" name="Picture 11" descr="madeupdistributions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" r="2200"/>
            <a:stretch>
              <a:fillRect/>
            </a:stretch>
          </p:blipFill>
          <p:spPr bwMode="auto">
            <a:xfrm>
              <a:off x="2387600" y="1451600"/>
              <a:ext cx="5292000" cy="465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Oval 8"/>
            <p:cNvSpPr/>
            <p:nvPr/>
          </p:nvSpPr>
          <p:spPr>
            <a:xfrm>
              <a:off x="5549467" y="4667443"/>
              <a:ext cx="460312" cy="2825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5578038" y="4635698"/>
              <a:ext cx="199998" cy="3555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5647878" y="4791252"/>
              <a:ext cx="98412" cy="2253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5676449" y="4791252"/>
              <a:ext cx="98412" cy="2253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705021" y="4784903"/>
              <a:ext cx="98412" cy="2253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5562165" y="4737284"/>
              <a:ext cx="98412" cy="2253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355600" y="5230165"/>
            <a:ext cx="17700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/>
              <a:t>Elastic Scattering</a:t>
            </a:r>
          </a:p>
        </p:txBody>
      </p:sp>
      <p:sp>
        <p:nvSpPr>
          <p:cNvPr id="17" name="TextBox 9"/>
          <p:cNvSpPr txBox="1">
            <a:spLocks noChangeArrowheads="1"/>
          </p:cNvSpPr>
          <p:nvPr/>
        </p:nvSpPr>
        <p:spPr bwMode="auto">
          <a:xfrm>
            <a:off x="355600" y="2532906"/>
            <a:ext cx="17319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/>
              <a:t>Single Diffraction</a:t>
            </a:r>
          </a:p>
        </p:txBody>
      </p:sp>
      <p:sp>
        <p:nvSpPr>
          <p:cNvPr id="18" name="TextBox 10"/>
          <p:cNvSpPr txBox="1">
            <a:spLocks noChangeArrowheads="1"/>
          </p:cNvSpPr>
          <p:nvPr/>
        </p:nvSpPr>
        <p:spPr bwMode="auto">
          <a:xfrm>
            <a:off x="355600" y="3244106"/>
            <a:ext cx="18113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/>
              <a:t>Double Diffraction</a:t>
            </a:r>
          </a:p>
        </p:txBody>
      </p:sp>
      <p:sp>
        <p:nvSpPr>
          <p:cNvPr id="19" name="TextBox 12"/>
          <p:cNvSpPr txBox="1">
            <a:spLocks noChangeArrowheads="1"/>
          </p:cNvSpPr>
          <p:nvPr/>
        </p:nvSpPr>
        <p:spPr bwMode="auto">
          <a:xfrm>
            <a:off x="355600" y="3829116"/>
            <a:ext cx="1769735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/>
              <a:t>Central Exclusive </a:t>
            </a:r>
            <a:endParaRPr lang="en-US" sz="1600" dirty="0" smtClean="0"/>
          </a:p>
          <a:p>
            <a:pPr eaLnBrk="1" hangingPunct="1"/>
            <a:r>
              <a:rPr lang="en-US" sz="1600" dirty="0" smtClean="0"/>
              <a:t>(</a:t>
            </a:r>
            <a:r>
              <a:rPr lang="en-US" sz="1600" dirty="0"/>
              <a:t>elastic) </a:t>
            </a: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355600" y="4438716"/>
            <a:ext cx="176973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/>
              <a:t>Central Exclusive </a:t>
            </a:r>
            <a:endParaRPr lang="en-US" sz="1600" dirty="0" smtClean="0"/>
          </a:p>
          <a:p>
            <a:pPr eaLnBrk="1" hangingPunct="1"/>
            <a:r>
              <a:rPr lang="en-US" sz="1600" dirty="0" smtClean="0"/>
              <a:t>(</a:t>
            </a:r>
            <a:r>
              <a:rPr lang="en-US" sz="1600" dirty="0"/>
              <a:t>inelastic</a:t>
            </a:r>
            <a:r>
              <a:rPr lang="en-US" sz="1800" dirty="0"/>
              <a:t>)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311346" y="1220325"/>
            <a:ext cx="444500" cy="203200"/>
          </a:xfrm>
          <a:prstGeom prst="rect">
            <a:avLst/>
          </a:prstGeom>
          <a:solidFill>
            <a:srgbClr val="00EE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2804137" y="1153054"/>
            <a:ext cx="3263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LHCb coverage (approximate)</a:t>
            </a:r>
          </a:p>
        </p:txBody>
      </p:sp>
      <p:sp>
        <p:nvSpPr>
          <p:cNvPr id="23" name="TextBox 24"/>
          <p:cNvSpPr txBox="1">
            <a:spLocks noChangeArrowheads="1"/>
          </p:cNvSpPr>
          <p:nvPr/>
        </p:nvSpPr>
        <p:spPr bwMode="auto">
          <a:xfrm>
            <a:off x="0" y="5836509"/>
            <a:ext cx="52834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/>
              <a:t>After D. </a:t>
            </a:r>
            <a:r>
              <a:rPr lang="en-US" sz="1400" dirty="0" err="1" smtClean="0"/>
              <a:t>d’Enterria</a:t>
            </a:r>
            <a:r>
              <a:rPr lang="en-US" sz="1400" dirty="0"/>
              <a:t> </a:t>
            </a:r>
            <a:r>
              <a:rPr lang="en-US" sz="1400" dirty="0" err="1" smtClean="0"/>
              <a:t>arxiv</a:t>
            </a:r>
            <a:r>
              <a:rPr lang="en-US" sz="1400" dirty="0" smtClean="0"/>
              <a:t> </a:t>
            </a:r>
            <a:r>
              <a:rPr lang="en-US" sz="1400" dirty="0"/>
              <a:t>0806.0883 and </a:t>
            </a:r>
            <a:r>
              <a:rPr lang="en-US" sz="1400" dirty="0" smtClean="0"/>
              <a:t> http</a:t>
            </a:r>
            <a:r>
              <a:rPr lang="en-US" sz="1400" dirty="0"/>
              <a:t>://</a:t>
            </a:r>
            <a:r>
              <a:rPr lang="en-US" sz="1400" dirty="0" err="1"/>
              <a:t>cern.ch</a:t>
            </a:r>
            <a:r>
              <a:rPr lang="en-US" sz="1400" dirty="0"/>
              <a:t>/</a:t>
            </a:r>
            <a:r>
              <a:rPr lang="en-US" sz="1400" dirty="0" err="1"/>
              <a:t>dde</a:t>
            </a:r>
            <a:endParaRPr lang="en-US" sz="1400" dirty="0"/>
          </a:p>
          <a:p>
            <a:pPr eaLnBrk="1" hangingPunct="1"/>
            <a:endParaRPr lang="en-US" sz="1400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6405336" y="3656670"/>
            <a:ext cx="460514" cy="3489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7"/>
          <p:cNvSpPr txBox="1">
            <a:spLocks noChangeArrowheads="1"/>
          </p:cNvSpPr>
          <p:nvPr/>
        </p:nvSpPr>
        <p:spPr bwMode="auto">
          <a:xfrm>
            <a:off x="6785330" y="2775083"/>
            <a:ext cx="243009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 smtClean="0">
                <a:solidFill>
                  <a:srgbClr val="FF0000"/>
                </a:solidFill>
              </a:rPr>
              <a:t>CEP events:</a:t>
            </a:r>
          </a:p>
          <a:p>
            <a:pPr eaLnBrk="1" hangingPunct="1"/>
            <a:r>
              <a:rPr lang="en-US" sz="1400" dirty="0" smtClean="0">
                <a:solidFill>
                  <a:srgbClr val="FF0000"/>
                </a:solidFill>
              </a:rPr>
              <a:t>Trigger on and reconstruct </a:t>
            </a:r>
          </a:p>
          <a:p>
            <a:pPr eaLnBrk="1" hangingPunct="1"/>
            <a:r>
              <a:rPr lang="en-US" sz="1400" dirty="0" smtClean="0">
                <a:solidFill>
                  <a:srgbClr val="FF0000"/>
                </a:solidFill>
              </a:rPr>
              <a:t>a handful of particles </a:t>
            </a:r>
          </a:p>
          <a:p>
            <a:pPr eaLnBrk="1" hangingPunct="1"/>
            <a:r>
              <a:rPr lang="en-US" sz="1400" dirty="0" smtClean="0">
                <a:solidFill>
                  <a:srgbClr val="FF0000"/>
                </a:solidFill>
              </a:rPr>
              <a:t>(</a:t>
            </a:r>
            <a:r>
              <a:rPr lang="en-US" sz="1400" dirty="0" err="1" smtClean="0">
                <a:solidFill>
                  <a:srgbClr val="FF0000"/>
                </a:solidFill>
              </a:rPr>
              <a:t>muons</a:t>
            </a:r>
            <a:r>
              <a:rPr lang="en-US" sz="1400" dirty="0" smtClean="0">
                <a:solidFill>
                  <a:srgbClr val="FF0000"/>
                </a:solidFill>
              </a:rPr>
              <a:t>, hadrons, photons..)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6293696" y="4717383"/>
            <a:ext cx="683794" cy="18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7"/>
          <p:cNvSpPr txBox="1">
            <a:spLocks noChangeArrowheads="1"/>
          </p:cNvSpPr>
          <p:nvPr/>
        </p:nvSpPr>
        <p:spPr bwMode="auto">
          <a:xfrm>
            <a:off x="6979595" y="4783731"/>
            <a:ext cx="178111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 smtClean="0">
                <a:solidFill>
                  <a:srgbClr val="FF0000"/>
                </a:solidFill>
              </a:rPr>
              <a:t>CEP backgrounds:</a:t>
            </a:r>
          </a:p>
          <a:p>
            <a:pPr eaLnBrk="1" hangingPunct="1"/>
            <a:r>
              <a:rPr lang="en-US" sz="1400" dirty="0" smtClean="0">
                <a:solidFill>
                  <a:srgbClr val="FF0000"/>
                </a:solidFill>
              </a:rPr>
              <a:t>reject events with </a:t>
            </a:r>
          </a:p>
          <a:p>
            <a:pPr eaLnBrk="1" hangingPunct="1"/>
            <a:r>
              <a:rPr lang="en-US" sz="1400" dirty="0" smtClean="0">
                <a:solidFill>
                  <a:srgbClr val="FF0000"/>
                </a:solidFill>
              </a:rPr>
              <a:t>additional particles,</a:t>
            </a:r>
          </a:p>
          <a:p>
            <a:pPr eaLnBrk="1" hangingPunct="1"/>
            <a:r>
              <a:rPr lang="en-US" sz="1400" dirty="0" smtClean="0">
                <a:solidFill>
                  <a:srgbClr val="FF0000"/>
                </a:solidFill>
              </a:rPr>
              <a:t>usually very forward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92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Eliminating Backgrounds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Working Group on Forward Physics And Diffraction – Madrid/2015 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2902" y="1219200"/>
            <a:ext cx="9071098" cy="5181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1900" dirty="0" smtClean="0"/>
              <a:t>Idea of Herschel is to install </a:t>
            </a:r>
            <a:r>
              <a:rPr lang="en-US" sz="1900" dirty="0" smtClean="0"/>
              <a:t>scintillators in </a:t>
            </a:r>
            <a:r>
              <a:rPr lang="en-US" sz="1900" dirty="0" smtClean="0"/>
              <a:t>the tunnel where the beam pipe is accessible</a:t>
            </a:r>
          </a:p>
          <a:p>
            <a:pPr lvl="1">
              <a:defRPr/>
            </a:pPr>
            <a:r>
              <a:rPr lang="en-US" sz="1600" dirty="0" smtClean="0"/>
              <a:t>Detect showers from high rapidity particles interacting with beam pipe elements</a:t>
            </a:r>
          </a:p>
          <a:p>
            <a:pPr marL="344487" lvl="1" indent="0">
              <a:buFont typeface="Wingdings" charset="0"/>
              <a:buNone/>
              <a:defRPr/>
            </a:pPr>
            <a:endParaRPr lang="en-US" sz="1600" dirty="0" smtClean="0"/>
          </a:p>
          <a:p>
            <a:pPr lvl="1">
              <a:defRPr/>
            </a:pPr>
            <a:endParaRPr lang="en-US" sz="1600" dirty="0"/>
          </a:p>
          <a:p>
            <a:pPr lvl="1">
              <a:defRPr/>
            </a:pPr>
            <a:endParaRPr lang="en-US" sz="1600" dirty="0" smtClean="0"/>
          </a:p>
          <a:p>
            <a:pPr lvl="1">
              <a:defRPr/>
            </a:pPr>
            <a:endParaRPr lang="en-US" sz="1600" dirty="0"/>
          </a:p>
          <a:p>
            <a:pPr lvl="1">
              <a:defRPr/>
            </a:pPr>
            <a:endParaRPr lang="en-US" sz="1600" dirty="0" smtClean="0"/>
          </a:p>
          <a:p>
            <a:pPr marL="329184" lvl="1" indent="0">
              <a:buNone/>
              <a:defRPr/>
            </a:pPr>
            <a:endParaRPr lang="en-US" sz="1600" dirty="0"/>
          </a:p>
          <a:p>
            <a:pPr marL="329184" lvl="1" indent="0">
              <a:buNone/>
              <a:defRPr/>
            </a:pPr>
            <a:endParaRPr lang="en-US" sz="1600" dirty="0" smtClean="0"/>
          </a:p>
          <a:p>
            <a:pPr marL="329184" lvl="1" indent="0">
              <a:buNone/>
              <a:defRPr/>
            </a:pPr>
            <a:endParaRPr lang="en-US" sz="1600" dirty="0" smtClean="0"/>
          </a:p>
          <a:p>
            <a:pPr marL="344487" lvl="1" indent="0">
              <a:buNone/>
              <a:defRPr/>
            </a:pPr>
            <a:endParaRPr lang="en-US" sz="1600" dirty="0"/>
          </a:p>
          <a:p>
            <a:pPr lvl="1">
              <a:defRPr/>
            </a:pPr>
            <a:r>
              <a:rPr lang="en-US" sz="1600" dirty="0" smtClean="0"/>
              <a:t>In addition </a:t>
            </a:r>
            <a:r>
              <a:rPr lang="en-US" sz="1600" b="1" dirty="0" smtClean="0">
                <a:solidFill>
                  <a:srgbClr val="FF0000"/>
                </a:solidFill>
              </a:rPr>
              <a:t>to </a:t>
            </a:r>
            <a:r>
              <a:rPr lang="en-US" sz="1600" b="1" u="sng" dirty="0" smtClean="0">
                <a:solidFill>
                  <a:srgbClr val="FF0000"/>
                </a:solidFill>
              </a:rPr>
              <a:t>enhancing Central Exclusive Physics</a:t>
            </a:r>
            <a:r>
              <a:rPr lang="en-US" sz="1600" dirty="0" smtClean="0"/>
              <a:t>, </a:t>
            </a:r>
            <a:r>
              <a:rPr lang="en-US" sz="1600" dirty="0" smtClean="0"/>
              <a:t>it will </a:t>
            </a:r>
            <a:r>
              <a:rPr lang="en-US" sz="1600" dirty="0" smtClean="0"/>
              <a:t>also act </a:t>
            </a:r>
            <a:r>
              <a:rPr lang="en-US" sz="1600" u="sng" dirty="0" smtClean="0"/>
              <a:t>as general rapidity gap detectors </a:t>
            </a:r>
            <a:r>
              <a:rPr lang="en-US" sz="1600" dirty="0" smtClean="0"/>
              <a:t>and </a:t>
            </a:r>
            <a:r>
              <a:rPr lang="en-US" sz="1600" u="sng" dirty="0" smtClean="0"/>
              <a:t>will identify very forward showers in low mass diffractive excitation</a:t>
            </a:r>
          </a:p>
          <a:p>
            <a:pPr lvl="1">
              <a:defRPr/>
            </a:pPr>
            <a:r>
              <a:rPr lang="en-US" sz="1600" dirty="0" smtClean="0"/>
              <a:t>LHCb readout also offers potential to incorporate signals into trigger </a:t>
            </a:r>
            <a:r>
              <a:rPr lang="en-US" sz="1600" b="1" u="sng" dirty="0" smtClean="0">
                <a:solidFill>
                  <a:srgbClr val="FF0000"/>
                </a:solidFill>
              </a:rPr>
              <a:t>at L0 (40 MHz) trigger</a:t>
            </a:r>
          </a:p>
          <a:p>
            <a:pPr lvl="1">
              <a:defRPr/>
            </a:pPr>
            <a:r>
              <a:rPr lang="en-US" sz="1600" dirty="0" smtClean="0"/>
              <a:t>Other topics such luminosity measurement and understanding of machine backgrounds may also benefit from an improved </a:t>
            </a:r>
            <a:r>
              <a:rPr lang="en-US" sz="1600" dirty="0" err="1" smtClean="0"/>
              <a:t>LHCb</a:t>
            </a:r>
            <a:r>
              <a:rPr lang="en-US" sz="1600" dirty="0" smtClean="0"/>
              <a:t> </a:t>
            </a:r>
            <a:r>
              <a:rPr lang="en-US" sz="1600" dirty="0" err="1" smtClean="0"/>
              <a:t>hermeticity</a:t>
            </a:r>
            <a:endParaRPr lang="en-US" sz="1600" dirty="0"/>
          </a:p>
          <a:p>
            <a:pPr>
              <a:defRPr/>
            </a:pPr>
            <a:r>
              <a:rPr lang="en-US" sz="1900" dirty="0"/>
              <a:t>The irreducible backgrounds to the analyses are dominated by inelastic backgrounds: undetectable events where the proton breaks up in the forward direction</a:t>
            </a:r>
          </a:p>
          <a:p>
            <a:pPr>
              <a:defRPr/>
            </a:pPr>
            <a:endParaRPr lang="en-US" dirty="0" smtClean="0"/>
          </a:p>
          <a:p>
            <a:pPr marL="0" indent="0">
              <a:buNone/>
              <a:defRPr/>
            </a:pPr>
            <a:endParaRPr lang="en-US" sz="1600" dirty="0"/>
          </a:p>
          <a:p>
            <a:pPr lvl="1">
              <a:defRPr/>
            </a:pPr>
            <a:endParaRPr lang="en-US" sz="1600" dirty="0" smtClean="0"/>
          </a:p>
          <a:p>
            <a:pPr lvl="1">
              <a:defRPr/>
            </a:pPr>
            <a:endParaRPr lang="en-US" sz="1600" dirty="0"/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133600"/>
            <a:ext cx="6032500" cy="184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23ABC-71E4-4E06-944E-AE6BB5DE810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Kazu Akiba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524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uman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/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 cap="rnd" cmpd="sng" algn="ctr">
          <a:solidFill>
            <a:schemeClr val="phClr"/>
          </a:solidFill>
          <a:prstDash val="solid"/>
        </a:ln>
        <a:ln w="12700" cap="rnd" cmpd="sng" algn="ctr">
          <a:solidFill>
            <a:schemeClr val="phClr"/>
          </a:solidFill>
          <a:prstDash val="solid"/>
        </a:ln>
        <a:ln w="2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 rotWithShape="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 rotWithShape="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Human</Template>
  <TotalTime>89491</TotalTime>
  <Words>1787</Words>
  <Application>Microsoft Macintosh PowerPoint</Application>
  <PresentationFormat>On-screen Show (4:3)</PresentationFormat>
  <Paragraphs>387</Paragraphs>
  <Slides>26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Human</vt:lpstr>
      <vt:lpstr>The High Rapidity Shower Counters for LHCb</vt:lpstr>
      <vt:lpstr>Outline</vt:lpstr>
      <vt:lpstr>The LHCb Experiment</vt:lpstr>
      <vt:lpstr>The LHCb Experiment</vt:lpstr>
      <vt:lpstr>The LHCb Experiment</vt:lpstr>
      <vt:lpstr>CEP@LHCb</vt:lpstr>
      <vt:lpstr>CEP Trigger at LHCb</vt:lpstr>
      <vt:lpstr>CEP Events and Backgrounds</vt:lpstr>
      <vt:lpstr>Eliminating Backgrounds</vt:lpstr>
      <vt:lpstr>Detector Layout</vt:lpstr>
      <vt:lpstr>Position of Herschel Stations</vt:lpstr>
      <vt:lpstr>CEP events and backgrounds</vt:lpstr>
      <vt:lpstr>Simulations</vt:lpstr>
      <vt:lpstr>Simulation – Efficiencies</vt:lpstr>
      <vt:lpstr>Detector Construction</vt:lpstr>
      <vt:lpstr>Station support structures</vt:lpstr>
      <vt:lpstr>PMT + Base</vt:lpstr>
      <vt:lpstr>Photon signals</vt:lpstr>
      <vt:lpstr>Installation</vt:lpstr>
      <vt:lpstr>Electronics</vt:lpstr>
      <vt:lpstr>Commissioning</vt:lpstr>
      <vt:lpstr>Commissioning</vt:lpstr>
      <vt:lpstr>Sector tests: TED Run</vt:lpstr>
      <vt:lpstr>Current Status</vt:lpstr>
      <vt:lpstr>Conclusions</vt:lpstr>
      <vt:lpstr>The LHCb Experiment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Velo commissioning and readiness status</dc:title>
  <dc:creator>NICE</dc:creator>
  <cp:lastModifiedBy>Kazu Akiba</cp:lastModifiedBy>
  <cp:revision>2715</cp:revision>
  <cp:lastPrinted>2014-05-23T01:13:43Z</cp:lastPrinted>
  <dcterms:created xsi:type="dcterms:W3CDTF">2010-04-28T23:53:58Z</dcterms:created>
  <dcterms:modified xsi:type="dcterms:W3CDTF">2015-04-22T13:07:38Z</dcterms:modified>
</cp:coreProperties>
</file>