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9"/>
  </p:notesMasterIdLst>
  <p:sldIdLst>
    <p:sldId id="453" r:id="rId2"/>
    <p:sldId id="454" r:id="rId3"/>
    <p:sldId id="455" r:id="rId4"/>
    <p:sldId id="456" r:id="rId5"/>
    <p:sldId id="457" r:id="rId6"/>
    <p:sldId id="458" r:id="rId7"/>
    <p:sldId id="4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D2FF"/>
    <a:srgbClr val="9EFCAE"/>
    <a:srgbClr val="20F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96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A3FDD-F0CD-402C-A6C7-D2F1F64F1EAF}" type="datetimeFigureOut">
              <a:rPr lang="en-GB" smtClean="0"/>
              <a:t>13/02/2015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EB532-B93C-4861-AE4B-9E9A85F7C3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697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7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58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8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92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22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8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2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501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086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4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55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94A54-C69E-4FA4-864A-3ACAA1ABAC2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13/02/2015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68A8E-584D-49E9-BC3B-1F8B380E4818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24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2446" y="971117"/>
            <a:ext cx="7363326" cy="1790700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Impedance considerations on the </a:t>
            </a:r>
            <a:r>
              <a:rPr lang="en-GB" b="1" dirty="0" err="1" smtClean="0"/>
              <a:t>aC</a:t>
            </a:r>
            <a:r>
              <a:rPr lang="en-GB" b="1" dirty="0" smtClean="0"/>
              <a:t> coating of the LHC </a:t>
            </a:r>
            <a:r>
              <a:rPr lang="en-GB" b="1" dirty="0" err="1" smtClean="0"/>
              <a:t>beamscreen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624952"/>
            <a:ext cx="8784976" cy="1241822"/>
          </a:xfrm>
        </p:spPr>
        <p:txBody>
          <a:bodyPr>
            <a:noAutofit/>
          </a:bodyPr>
          <a:lstStyle/>
          <a:p>
            <a:r>
              <a:rPr lang="en-GB" sz="2000" dirty="0" smtClean="0"/>
              <a:t>C. </a:t>
            </a:r>
            <a:r>
              <a:rPr lang="en-GB" sz="2000" dirty="0" smtClean="0"/>
              <a:t>Zannini, B. Salvant</a:t>
            </a:r>
          </a:p>
          <a:p>
            <a:endParaRPr lang="en-GB" sz="2000" dirty="0"/>
          </a:p>
          <a:p>
            <a:r>
              <a:rPr lang="en-GB" sz="2000" dirty="0" smtClean="0"/>
              <a:t>Acknowledgments: N. Biancacci, S. Calatroni, E. </a:t>
            </a:r>
            <a:r>
              <a:rPr lang="en-GB" sz="2000" dirty="0" err="1" smtClean="0"/>
              <a:t>M</a:t>
            </a:r>
            <a:r>
              <a:rPr lang="en-GB" sz="2000" dirty="0" err="1"/>
              <a:t>é</a:t>
            </a:r>
            <a:r>
              <a:rPr lang="en-GB" sz="2000" dirty="0" err="1" smtClean="0"/>
              <a:t>tral</a:t>
            </a:r>
            <a:r>
              <a:rPr lang="en-GB" sz="2000" dirty="0" smtClean="0"/>
              <a:t>, G. Rumolo</a:t>
            </a:r>
            <a:endParaRPr lang="en-GB" sz="2000" dirty="0"/>
          </a:p>
        </p:txBody>
      </p:sp>
      <p:pic>
        <p:nvPicPr>
          <p:cNvPr id="4" name="Picture 1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"/>
            <a:ext cx="943107" cy="94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413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86700" cy="994172"/>
          </a:xfrm>
        </p:spPr>
        <p:txBody>
          <a:bodyPr/>
          <a:lstStyle/>
          <a:p>
            <a:r>
              <a:rPr lang="en-GB" b="1" dirty="0" smtClean="0"/>
              <a:t>Impedance model for analytical calculation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81744" y="1916832"/>
            <a:ext cx="3007246" cy="2146797"/>
          </a:xfrm>
        </p:spPr>
        <p:txBody>
          <a:bodyPr/>
          <a:lstStyle/>
          <a:p>
            <a:r>
              <a:rPr lang="en-GB" dirty="0" smtClean="0"/>
              <a:t>Case with </a:t>
            </a:r>
            <a:r>
              <a:rPr lang="en-GB" dirty="0" err="1" smtClean="0"/>
              <a:t>aC</a:t>
            </a:r>
            <a:r>
              <a:rPr lang="en-GB" dirty="0" smtClean="0"/>
              <a:t> coating</a:t>
            </a:r>
          </a:p>
          <a:p>
            <a:pPr lvl="1"/>
            <a:r>
              <a:rPr lang="en-GB" dirty="0" smtClean="0"/>
              <a:t>5 layer structure</a:t>
            </a:r>
          </a:p>
          <a:p>
            <a:pPr lvl="2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layer (</a:t>
            </a:r>
            <a:r>
              <a:rPr lang="en-GB" dirty="0" err="1" smtClean="0"/>
              <a:t>aC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2</a:t>
            </a:r>
            <a:r>
              <a:rPr lang="en-GB" baseline="30000" dirty="0" smtClean="0"/>
              <a:t>st</a:t>
            </a:r>
            <a:r>
              <a:rPr lang="en-GB" dirty="0" smtClean="0"/>
              <a:t> layer (</a:t>
            </a:r>
            <a:r>
              <a:rPr lang="en-GB" dirty="0" err="1" smtClean="0"/>
              <a:t>Ti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3</a:t>
            </a:r>
            <a:r>
              <a:rPr lang="en-GB" baseline="30000" dirty="0" smtClean="0"/>
              <a:t>st</a:t>
            </a:r>
            <a:r>
              <a:rPr lang="en-GB" dirty="0" smtClean="0"/>
              <a:t> layer (Cu)</a:t>
            </a:r>
          </a:p>
          <a:p>
            <a:pPr lvl="2"/>
            <a:r>
              <a:rPr lang="en-GB" dirty="0" smtClean="0"/>
              <a:t>4</a:t>
            </a:r>
            <a:r>
              <a:rPr lang="en-GB" baseline="30000" dirty="0" smtClean="0"/>
              <a:t>st </a:t>
            </a:r>
            <a:r>
              <a:rPr lang="en-GB" dirty="0" smtClean="0"/>
              <a:t>layer (</a:t>
            </a:r>
            <a:r>
              <a:rPr lang="en-GB" dirty="0" err="1" smtClean="0"/>
              <a:t>StSt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5</a:t>
            </a:r>
            <a:r>
              <a:rPr lang="en-GB" baseline="30000" dirty="0" smtClean="0"/>
              <a:t>st</a:t>
            </a:r>
            <a:r>
              <a:rPr lang="en-GB" dirty="0" smtClean="0"/>
              <a:t> layer (Vacuu</a:t>
            </a:r>
            <a:r>
              <a:rPr lang="en-GB" dirty="0"/>
              <a:t>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188990" y="1921277"/>
            <a:ext cx="3255218" cy="1675383"/>
          </a:xfrm>
        </p:spPr>
        <p:txBody>
          <a:bodyPr/>
          <a:lstStyle/>
          <a:p>
            <a:r>
              <a:rPr lang="en-GB" dirty="0" smtClean="0"/>
              <a:t>Case without </a:t>
            </a:r>
            <a:r>
              <a:rPr lang="en-GB" dirty="0" err="1" smtClean="0"/>
              <a:t>aC</a:t>
            </a:r>
            <a:r>
              <a:rPr lang="en-GB" dirty="0" smtClean="0"/>
              <a:t> coating</a:t>
            </a:r>
          </a:p>
          <a:p>
            <a:pPr lvl="1"/>
            <a:r>
              <a:rPr lang="en-GB" dirty="0" smtClean="0"/>
              <a:t>3 layer structure</a:t>
            </a:r>
          </a:p>
          <a:p>
            <a:pPr lvl="2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layer (Cu)</a:t>
            </a:r>
          </a:p>
          <a:p>
            <a:pPr lvl="2"/>
            <a:r>
              <a:rPr lang="en-GB" dirty="0" smtClean="0"/>
              <a:t>2</a:t>
            </a:r>
            <a:r>
              <a:rPr lang="en-GB" baseline="30000" dirty="0" smtClean="0"/>
              <a:t>st</a:t>
            </a:r>
            <a:r>
              <a:rPr lang="en-GB" dirty="0" smtClean="0"/>
              <a:t> layer (</a:t>
            </a:r>
            <a:r>
              <a:rPr lang="en-GB" dirty="0" err="1" smtClean="0"/>
              <a:t>StSt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3</a:t>
            </a:r>
            <a:r>
              <a:rPr lang="en-GB" baseline="30000" dirty="0" smtClean="0"/>
              <a:t>st</a:t>
            </a:r>
            <a:r>
              <a:rPr lang="en-GB" dirty="0" smtClean="0"/>
              <a:t> layer (Vacuum)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24040"/>
              </p:ext>
            </p:extLst>
          </p:nvPr>
        </p:nvGraphicFramePr>
        <p:xfrm>
          <a:off x="1187624" y="4005064"/>
          <a:ext cx="7272808" cy="2605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8202"/>
                <a:gridCol w="1818202"/>
                <a:gridCol w="1818202"/>
                <a:gridCol w="1818202"/>
              </a:tblGrid>
              <a:tr h="438544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Material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σ</a:t>
                      </a:r>
                      <a:r>
                        <a:rPr lang="en-GB" sz="1800" baseline="-25000" dirty="0" smtClean="0"/>
                        <a:t>el </a:t>
                      </a:r>
                      <a:r>
                        <a:rPr lang="en-GB" sz="1800" baseline="0" dirty="0" smtClean="0"/>
                        <a:t>[S/m]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l-GR" sz="1800" dirty="0" smtClean="0"/>
                        <a:t>ε</a:t>
                      </a:r>
                      <a:r>
                        <a:rPr lang="en-GB" sz="1800" baseline="-25000" dirty="0" smtClean="0"/>
                        <a:t>r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Thickness [µm]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</a:tr>
              <a:tr h="433438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aC</a:t>
                      </a:r>
                      <a:r>
                        <a:rPr lang="en-GB" sz="1800" baseline="0" dirty="0" smtClean="0"/>
                        <a:t> coating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400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5.4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0.5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</a:tr>
              <a:tr h="43343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Titanium coating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</a:t>
                      </a:r>
                      <a:r>
                        <a:rPr lang="en-GB" sz="1800" baseline="30000" dirty="0" smtClean="0"/>
                        <a:t>6 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0.1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</a:tr>
              <a:tr h="43343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Copper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</a:t>
                      </a:r>
                      <a:r>
                        <a:rPr lang="en-GB" sz="1800" baseline="30000" dirty="0" smtClean="0"/>
                        <a:t>9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50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</a:tr>
              <a:tr h="43343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Stainless</a:t>
                      </a:r>
                      <a:r>
                        <a:rPr lang="en-GB" sz="1800" baseline="0" dirty="0" smtClean="0"/>
                        <a:t> steel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1.35 10</a:t>
                      </a:r>
                      <a:r>
                        <a:rPr lang="en-GB" sz="1800" baseline="30000" dirty="0" smtClean="0"/>
                        <a:t>6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1000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</a:tr>
              <a:tr h="43343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Vacuum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0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1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Infinity</a:t>
                      </a:r>
                      <a:endParaRPr lang="en-GB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916832"/>
            <a:ext cx="2610000" cy="150666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99317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106" y="548680"/>
            <a:ext cx="7886700" cy="994172"/>
          </a:xfrm>
        </p:spPr>
        <p:txBody>
          <a:bodyPr/>
          <a:lstStyle/>
          <a:p>
            <a:r>
              <a:rPr lang="en-GB" b="1" dirty="0" smtClean="0"/>
              <a:t>Longitudinal impedance: effect of </a:t>
            </a:r>
            <a:r>
              <a:rPr lang="en-GB" b="1" dirty="0" err="1" smtClean="0"/>
              <a:t>aC</a:t>
            </a:r>
            <a:r>
              <a:rPr lang="en-GB" b="1" dirty="0" smtClean="0"/>
              <a:t> coating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97" y="1998643"/>
            <a:ext cx="5844095" cy="3263504"/>
          </a:xfrm>
        </p:spPr>
      </p:pic>
      <p:sp>
        <p:nvSpPr>
          <p:cNvPr id="6" name="TextBox 5"/>
          <p:cNvSpPr txBox="1"/>
          <p:nvPr/>
        </p:nvSpPr>
        <p:spPr>
          <a:xfrm>
            <a:off x="6352674" y="2272088"/>
            <a:ext cx="2526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9" name="Straight Arrow Connector 8"/>
          <p:cNvCxnSpPr>
            <a:endCxn id="12" idx="1"/>
          </p:cNvCxnSpPr>
          <p:nvPr/>
        </p:nvCxnSpPr>
        <p:spPr>
          <a:xfrm flipV="1">
            <a:off x="5050632" y="2136003"/>
            <a:ext cx="1059154" cy="6286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109786" y="1985962"/>
            <a:ext cx="28913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Significant effect on the imaginary part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3619" y="3212976"/>
            <a:ext cx="29075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The effect on the real part is negligible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199025" y="3050757"/>
            <a:ext cx="801725" cy="32823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>
            <a:off x="7179469" y="3498097"/>
            <a:ext cx="664369" cy="602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56176" y="4100512"/>
            <a:ext cx="2828924" cy="507831"/>
          </a:xfrm>
          <a:prstGeom prst="rect">
            <a:avLst/>
          </a:prstGeom>
          <a:solidFill>
            <a:srgbClr val="73F97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</a:rPr>
              <a:t>No effect on beam induced heating (single beam)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2891" y="5534270"/>
            <a:ext cx="2856095" cy="847058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5148064" y="6309320"/>
            <a:ext cx="2281914" cy="760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67544" y="5949280"/>
            <a:ext cx="4680520" cy="507831"/>
          </a:xfrm>
          <a:prstGeom prst="rect">
            <a:avLst/>
          </a:prstGeom>
          <a:solidFill>
            <a:srgbClr val="73F97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</a:rPr>
              <a:t>First order longitudinal impedance due to the weld</a:t>
            </a:r>
          </a:p>
          <a:p>
            <a:pPr algn="ctr"/>
            <a:r>
              <a:rPr lang="en-GB" sz="1350" dirty="0">
                <a:solidFill>
                  <a:prstClr val="black"/>
                </a:solidFill>
              </a:rPr>
              <a:t>No impact of </a:t>
            </a:r>
            <a:r>
              <a:rPr lang="en-GB" sz="1350" dirty="0" err="1">
                <a:solidFill>
                  <a:prstClr val="black"/>
                </a:solidFill>
              </a:rPr>
              <a:t>aC</a:t>
            </a:r>
            <a:r>
              <a:rPr lang="en-GB" sz="1350" dirty="0">
                <a:solidFill>
                  <a:prstClr val="black"/>
                </a:solidFill>
              </a:rPr>
              <a:t> coating (3D CST simulations)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32240" y="5145142"/>
            <a:ext cx="1669545" cy="3000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Two beams heating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6109787" y="2306106"/>
          <a:ext cx="2814345" cy="55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0" name="Equation" r:id="rId5" imgW="2501640" imgH="495000" progId="Equation.3">
                  <p:embed/>
                </p:oleObj>
              </mc:Choice>
              <mc:Fallback>
                <p:oleObj name="Equation" r:id="rId5" imgW="2501640" imgH="49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09787" y="2306106"/>
                        <a:ext cx="2814345" cy="556875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042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3" grpId="0" animBg="1"/>
      <p:bldP spid="24" grpId="0" animBg="1"/>
      <p:bldP spid="29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204864"/>
            <a:ext cx="5844095" cy="3263504"/>
          </a:xfrm>
        </p:spPr>
      </p:pic>
      <p:sp>
        <p:nvSpPr>
          <p:cNvPr id="5" name="TextBox 4"/>
          <p:cNvSpPr txBox="1"/>
          <p:nvPr/>
        </p:nvSpPr>
        <p:spPr>
          <a:xfrm>
            <a:off x="6352674" y="2729288"/>
            <a:ext cx="25266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657725" y="2571794"/>
            <a:ext cx="1543050" cy="186269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09786" y="2271712"/>
            <a:ext cx="28913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Significant effect on the imaginary part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05324" y="4536589"/>
            <a:ext cx="292931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The effect on the real part is negligible</a:t>
            </a:r>
          </a:p>
        </p:txBody>
      </p:sp>
      <p:cxnSp>
        <p:nvCxnSpPr>
          <p:cNvPr id="9" name="Straight Arrow Connector 8"/>
          <p:cNvCxnSpPr>
            <a:endCxn id="8" idx="1"/>
          </p:cNvCxnSpPr>
          <p:nvPr/>
        </p:nvCxnSpPr>
        <p:spPr>
          <a:xfrm flipV="1">
            <a:off x="5083673" y="4686630"/>
            <a:ext cx="1121651" cy="13152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200775" y="3107907"/>
            <a:ext cx="28003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prstClr val="black"/>
                </a:solidFill>
              </a:rPr>
              <a:t>Coherent tune shift, TMCI thresholds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7200900" y="2521744"/>
            <a:ext cx="664369" cy="6072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660194"/>
              </p:ext>
            </p:extLst>
          </p:nvPr>
        </p:nvGraphicFramePr>
        <p:xfrm>
          <a:off x="6316266" y="3682876"/>
          <a:ext cx="2543175" cy="682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4" name="Equation" r:id="rId4" imgW="2260440" imgH="609480" progId="Equation.3">
                  <p:embed/>
                </p:oleObj>
              </mc:Choice>
              <mc:Fallback>
                <p:oleObj name="Equation" r:id="rId4" imgW="2260440" imgH="609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16266" y="3682876"/>
                        <a:ext cx="2543175" cy="682228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50106" y="548680"/>
            <a:ext cx="7886700" cy="994172"/>
          </a:xfrm>
        </p:spPr>
        <p:txBody>
          <a:bodyPr/>
          <a:lstStyle/>
          <a:p>
            <a:r>
              <a:rPr lang="en-GB" b="1" dirty="0" smtClean="0"/>
              <a:t>Transverse</a:t>
            </a:r>
            <a:r>
              <a:rPr lang="en-GB" b="1" dirty="0" smtClean="0"/>
              <a:t> </a:t>
            </a:r>
            <a:r>
              <a:rPr lang="en-GB" b="1" dirty="0" smtClean="0"/>
              <a:t>impedance: effect of </a:t>
            </a:r>
            <a:r>
              <a:rPr lang="en-GB" b="1" dirty="0" err="1" smtClean="0"/>
              <a:t>aC</a:t>
            </a:r>
            <a:r>
              <a:rPr lang="en-GB" b="1" dirty="0" smtClean="0"/>
              <a:t> coating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1201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02323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2700" b="1" dirty="0"/>
              <a:t>Why the imaginary part depends on the </a:t>
            </a:r>
            <a:r>
              <a:rPr lang="en-GB" sz="2700" b="1" dirty="0" err="1"/>
              <a:t>aC</a:t>
            </a:r>
            <a:r>
              <a:rPr lang="en-GB" sz="2700" b="1" dirty="0"/>
              <a:t> coating?</a:t>
            </a:r>
            <a:endParaRPr lang="en-GB" sz="2700" b="1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"/>
          </p:nvPr>
        </p:nvSpPr>
        <p:spPr>
          <a:xfrm>
            <a:off x="628650" y="1785071"/>
            <a:ext cx="3064755" cy="1051738"/>
          </a:xfrm>
          <a:solidFill>
            <a:srgbClr val="00B0F0"/>
          </a:solidFill>
        </p:spPr>
        <p:txBody>
          <a:bodyPr/>
          <a:lstStyle/>
          <a:p>
            <a:r>
              <a:rPr lang="en-GB" dirty="0" smtClean="0"/>
              <a:t>Case without </a:t>
            </a:r>
            <a:r>
              <a:rPr lang="en-GB" dirty="0" err="1" smtClean="0"/>
              <a:t>aC</a:t>
            </a:r>
            <a:r>
              <a:rPr lang="en-GB" dirty="0" smtClean="0"/>
              <a:t> coating</a:t>
            </a:r>
          </a:p>
          <a:p>
            <a:pPr lvl="1"/>
            <a:r>
              <a:rPr lang="en-GB" dirty="0"/>
              <a:t>1</a:t>
            </a:r>
            <a:r>
              <a:rPr lang="en-GB" dirty="0" smtClean="0"/>
              <a:t> layer structure</a:t>
            </a:r>
          </a:p>
          <a:p>
            <a:pPr lvl="2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layer (Cu)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076056" y="1771699"/>
            <a:ext cx="2823170" cy="1225253"/>
          </a:xfrm>
          <a:prstGeom prst="rect">
            <a:avLst/>
          </a:prstGeom>
          <a:solidFill>
            <a:srgbClr val="73F973"/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100" dirty="0">
                <a:solidFill>
                  <a:prstClr val="black"/>
                </a:solidFill>
              </a:rPr>
              <a:t>Case with </a:t>
            </a:r>
            <a:r>
              <a:rPr lang="en-GB" sz="2100" dirty="0" err="1">
                <a:solidFill>
                  <a:prstClr val="black"/>
                </a:solidFill>
              </a:rPr>
              <a:t>aC</a:t>
            </a:r>
            <a:r>
              <a:rPr lang="en-GB" sz="2100" dirty="0">
                <a:solidFill>
                  <a:prstClr val="black"/>
                </a:solidFill>
              </a:rPr>
              <a:t> coating</a:t>
            </a:r>
          </a:p>
          <a:p>
            <a:pPr lvl="1"/>
            <a:r>
              <a:rPr lang="en-GB" sz="1800" dirty="0">
                <a:solidFill>
                  <a:prstClr val="black"/>
                </a:solidFill>
              </a:rPr>
              <a:t>2 layer structure</a:t>
            </a:r>
          </a:p>
          <a:p>
            <a:pPr lvl="2"/>
            <a:r>
              <a:rPr lang="en-GB" sz="1500" dirty="0">
                <a:solidFill>
                  <a:prstClr val="black"/>
                </a:solidFill>
              </a:rPr>
              <a:t>1</a:t>
            </a:r>
            <a:r>
              <a:rPr lang="en-GB" sz="1500" baseline="30000" dirty="0">
                <a:solidFill>
                  <a:prstClr val="black"/>
                </a:solidFill>
              </a:rPr>
              <a:t>st</a:t>
            </a:r>
            <a:r>
              <a:rPr lang="en-GB" sz="1500" dirty="0">
                <a:solidFill>
                  <a:prstClr val="black"/>
                </a:solidFill>
              </a:rPr>
              <a:t> layer (</a:t>
            </a:r>
            <a:r>
              <a:rPr lang="en-GB" sz="1500" dirty="0" err="1">
                <a:solidFill>
                  <a:prstClr val="black"/>
                </a:solidFill>
              </a:rPr>
              <a:t>aC</a:t>
            </a:r>
            <a:r>
              <a:rPr lang="en-GB" sz="1500" dirty="0">
                <a:solidFill>
                  <a:prstClr val="black"/>
                </a:solidFill>
              </a:rPr>
              <a:t>)</a:t>
            </a:r>
          </a:p>
          <a:p>
            <a:pPr lvl="2"/>
            <a:r>
              <a:rPr lang="en-GB" sz="1500" dirty="0">
                <a:solidFill>
                  <a:prstClr val="black"/>
                </a:solidFill>
              </a:rPr>
              <a:t>2</a:t>
            </a:r>
            <a:r>
              <a:rPr lang="en-GB" sz="1500" baseline="30000" dirty="0">
                <a:solidFill>
                  <a:prstClr val="black"/>
                </a:solidFill>
              </a:rPr>
              <a:t>st</a:t>
            </a:r>
            <a:r>
              <a:rPr lang="en-GB" sz="1500" dirty="0">
                <a:solidFill>
                  <a:prstClr val="black"/>
                </a:solidFill>
              </a:rPr>
              <a:t> layer (Cu)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782026"/>
              </p:ext>
            </p:extLst>
          </p:nvPr>
        </p:nvGraphicFramePr>
        <p:xfrm>
          <a:off x="1187624" y="4861373"/>
          <a:ext cx="128547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7" name="Equation" r:id="rId3" imgW="571320" imgH="228600" progId="Equation.3">
                  <p:embed/>
                </p:oleObj>
              </mc:Choice>
              <mc:Fallback>
                <p:oleObj name="Equation" r:id="rId3" imgW="5713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4861373"/>
                        <a:ext cx="1285470" cy="514350"/>
                      </a:xfrm>
                      <a:prstGeom prst="rect">
                        <a:avLst/>
                      </a:prstGeom>
                      <a:solidFill>
                        <a:srgbClr val="00B0F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2660045"/>
              </p:ext>
            </p:extLst>
          </p:nvPr>
        </p:nvGraphicFramePr>
        <p:xfrm>
          <a:off x="3945472" y="4575848"/>
          <a:ext cx="1485540" cy="108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8" name="Equation" r:id="rId5" imgW="990360" imgH="723600" progId="Equation.3">
                  <p:embed/>
                </p:oleObj>
              </mc:Choice>
              <mc:Fallback>
                <p:oleObj name="Equation" r:id="rId5" imgW="990360" imgH="723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45472" y="4575848"/>
                        <a:ext cx="1485540" cy="1085400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251963"/>
              </p:ext>
            </p:extLst>
          </p:nvPr>
        </p:nvGraphicFramePr>
        <p:xfrm>
          <a:off x="5902139" y="4795888"/>
          <a:ext cx="26860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9" name="Equation" r:id="rId7" imgW="1193760" imgH="228600" progId="Equation.3">
                  <p:embed/>
                </p:oleObj>
              </mc:Choice>
              <mc:Fallback>
                <p:oleObj name="Equation" r:id="rId7" imgW="1193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02139" y="4795888"/>
                        <a:ext cx="2686050" cy="514350"/>
                      </a:xfrm>
                      <a:prstGeom prst="rect">
                        <a:avLst/>
                      </a:prstGeom>
                      <a:solidFill>
                        <a:srgbClr val="73F973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ight Arrow 2"/>
          <p:cNvSpPr/>
          <p:nvPr/>
        </p:nvSpPr>
        <p:spPr>
          <a:xfrm>
            <a:off x="5431012" y="4876851"/>
            <a:ext cx="471128" cy="390525"/>
          </a:xfrm>
          <a:prstGeom prst="rightArrow">
            <a:avLst/>
          </a:prstGeom>
          <a:solidFill>
            <a:schemeClr val="tx1"/>
          </a:solidFill>
          <a:ln w="38100">
            <a:solidFill>
              <a:srgbClr val="73F9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4634" y="3573016"/>
            <a:ext cx="82638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From transmission line theory one can derive the surface impedance seen by the beam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7421588" y="4653136"/>
            <a:ext cx="1326876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2" idx="4"/>
          </p:cNvCxnSpPr>
          <p:nvPr/>
        </p:nvCxnSpPr>
        <p:spPr>
          <a:xfrm flipH="1">
            <a:off x="7164288" y="5517232"/>
            <a:ext cx="920738" cy="4320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9592" y="6021288"/>
            <a:ext cx="777686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aC</a:t>
            </a:r>
            <a:r>
              <a:rPr lang="en-GB" dirty="0" smtClean="0"/>
              <a:t> coating introduces an additional contribution to the imaginary impedance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8244408" y="4509120"/>
            <a:ext cx="72008" cy="4320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64288" y="421179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Coating thickness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57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2" grpId="0" animBg="1"/>
      <p:bldP spid="15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smtClean="0"/>
              <a:t>Summary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25625"/>
            <a:ext cx="8496944" cy="4351338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/>
              <a:t>The </a:t>
            </a:r>
            <a:r>
              <a:rPr lang="en-GB" sz="2800" dirty="0" err="1" smtClean="0"/>
              <a:t>aC</a:t>
            </a:r>
            <a:r>
              <a:rPr lang="en-GB" sz="2800" dirty="0" smtClean="0"/>
              <a:t> coating, where applied, is expected to increase significantly the imaginary part of the resistive wall beam coupling effective impedance per unit length (about a factor 2) </a:t>
            </a:r>
          </a:p>
          <a:p>
            <a:pPr lvl="1" algn="just"/>
            <a:r>
              <a:rPr lang="en-GB" sz="2000" dirty="0" smtClean="0"/>
              <a:t>The effect on the full LHC longitudinal impedance is expected to be below 0.1 % (about 0.05%) </a:t>
            </a:r>
          </a:p>
          <a:p>
            <a:pPr lvl="1" algn="just"/>
            <a:r>
              <a:rPr lang="en-GB" sz="2000" dirty="0" smtClean="0"/>
              <a:t>The effect on the full LHC transverse impedance is expected to be well below 1% (about 0.2% in the worst case scenario)</a:t>
            </a:r>
          </a:p>
          <a:p>
            <a:r>
              <a:rPr lang="en-GB" sz="2800" dirty="0" smtClean="0"/>
              <a:t>No impact is expected on the beam induced heating</a:t>
            </a:r>
          </a:p>
        </p:txBody>
      </p:sp>
    </p:spTree>
    <p:extLst>
      <p:ext uri="{BB962C8B-B14F-4D97-AF65-F5344CB8AC3E}">
        <p14:creationId xmlns:p14="http://schemas.microsoft.com/office/powerpoint/2010/main" val="212135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64056" y="2905753"/>
            <a:ext cx="7886700" cy="994172"/>
          </a:xfrm>
        </p:spPr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Thank you very much for your attention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52521</TotalTime>
  <Words>370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Microsoft Equation 3.0</vt:lpstr>
      <vt:lpstr>Equation</vt:lpstr>
      <vt:lpstr>Impedance considerations on the aC coating of the LHC beamscreen</vt:lpstr>
      <vt:lpstr>Impedance model for analytical calculation</vt:lpstr>
      <vt:lpstr>Longitudinal impedance: effect of aC coating</vt:lpstr>
      <vt:lpstr>Transverse impedance: effect of aC coating</vt:lpstr>
      <vt:lpstr>Why the imaginary part depends on the aC coating?</vt:lpstr>
      <vt:lpstr>Summary</vt:lpstr>
      <vt:lpstr>Thank you very much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 Zannini</dc:creator>
  <cp:lastModifiedBy>Carlo Zannini</cp:lastModifiedBy>
  <cp:revision>137</cp:revision>
  <dcterms:created xsi:type="dcterms:W3CDTF">2014-08-21T08:07:21Z</dcterms:created>
  <dcterms:modified xsi:type="dcterms:W3CDTF">2015-02-16T10:01:51Z</dcterms:modified>
</cp:coreProperties>
</file>