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519" r:id="rId2"/>
    <p:sldId id="533" r:id="rId3"/>
    <p:sldId id="530" r:id="rId4"/>
    <p:sldId id="535" r:id="rId5"/>
    <p:sldId id="537" r:id="rId6"/>
    <p:sldId id="538" r:id="rId7"/>
    <p:sldId id="541" r:id="rId8"/>
    <p:sldId id="540" r:id="rId9"/>
    <p:sldId id="52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im Smith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1FF7C"/>
    <a:srgbClr val="008000"/>
    <a:srgbClr val="FFFF66"/>
    <a:srgbClr val="F0C6FF"/>
    <a:srgbClr val="CC66FF"/>
    <a:srgbClr val="A2FF6E"/>
    <a:srgbClr val="81FF85"/>
    <a:srgbClr val="70F474"/>
    <a:srgbClr val="9EA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71" autoAdjust="0"/>
    <p:restoredTop sz="91281" autoAdjust="0"/>
  </p:normalViewPr>
  <p:slideViewPr>
    <p:cSldViewPr snapToGrid="0" snapToObjects="1">
      <p:cViewPr varScale="1">
        <p:scale>
          <a:sx n="115" d="100"/>
          <a:sy n="115" d="100"/>
        </p:scale>
        <p:origin x="216" y="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4CA14-E9E8-44BA-9819-7CFDF96651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3228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2BA5DA4-6A94-4701-98CE-F2D162CDE9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067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823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gradFill flip="none" rotWithShape="1">
            <a:gsLst>
              <a:gs pos="30000">
                <a:srgbClr val="004080"/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Box 8"/>
          <p:cNvSpPr txBox="1">
            <a:spLocks noChangeArrowheads="1"/>
          </p:cNvSpPr>
          <p:nvPr userDrawn="1"/>
        </p:nvSpPr>
        <p:spPr bwMode="auto">
          <a:xfrm>
            <a:off x="7743476" y="6180892"/>
            <a:ext cx="13716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Tahoma" pitchFamily="34" charset="0"/>
              </a:rPr>
              <a:t>CERN </a:t>
            </a:r>
            <a:r>
              <a:rPr lang="en-US" sz="900" dirty="0" smtClean="0">
                <a:solidFill>
                  <a:schemeClr val="bg1"/>
                </a:solidFill>
                <a:latin typeface="Tahoma" pitchFamily="34" charset="0"/>
              </a:rPr>
              <a:t>– IT</a:t>
            </a:r>
            <a:r>
              <a:rPr lang="en-US" sz="900" baseline="0" dirty="0" smtClean="0">
                <a:solidFill>
                  <a:schemeClr val="bg1"/>
                </a:solidFill>
                <a:latin typeface="Tahoma" pitchFamily="34" charset="0"/>
              </a:rPr>
              <a:t> </a:t>
            </a:r>
            <a:r>
              <a:rPr lang="en-US" sz="900" dirty="0" smtClean="0">
                <a:solidFill>
                  <a:schemeClr val="bg1"/>
                </a:solidFill>
                <a:latin typeface="Tahoma" pitchFamily="34" charset="0"/>
              </a:rPr>
              <a:t>Department</a:t>
            </a:r>
            <a:endParaRPr lang="en-US" sz="900" dirty="0">
              <a:solidFill>
                <a:schemeClr val="bg1"/>
              </a:solidFill>
              <a:latin typeface="Tahoma" pitchFamily="34" charset="0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solidFill>
                  <a:srgbClr val="FFFFFF"/>
                </a:solidFill>
                <a:latin typeface="Tahoma" pitchFamily="34" charset="0"/>
              </a:rPr>
              <a:t>www.cern.ch/i</a:t>
            </a:r>
            <a:r>
              <a:rPr lang="en-US" sz="1000" b="1" dirty="0">
                <a:solidFill>
                  <a:srgbClr val="FFFFFF"/>
                </a:solidFill>
                <a:latin typeface="Tahoma" pitchFamily="34" charset="0"/>
              </a:rPr>
              <a:t>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752600"/>
            <a:ext cx="8077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505200"/>
            <a:ext cx="7924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76200"/>
            <a:ext cx="1885950" cy="5943600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76200"/>
            <a:ext cx="5505450" cy="594360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1328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8014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004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77708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004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3377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1822" y="1066800"/>
            <a:ext cx="4262158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805" y="1066800"/>
            <a:ext cx="4258595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+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1822" y="1066800"/>
            <a:ext cx="4262158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805" y="1066800"/>
            <a:ext cx="4258595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232251" y="6019800"/>
            <a:ext cx="8683149" cy="645514"/>
          </a:xfrm>
        </p:spPr>
        <p:txBody>
          <a:bodyPr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1746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gradFill flip="none" rotWithShape="1">
            <a:gsLst>
              <a:gs pos="30000">
                <a:srgbClr val="004080"/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762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8108702" y="6585352"/>
            <a:ext cx="99123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900" b="0" i="0" dirty="0" smtClean="0">
                <a:solidFill>
                  <a:srgbClr val="00529E"/>
                </a:solidFill>
                <a:latin typeface="Helvetica Neue Light"/>
                <a:cs typeface="Helvetica Neue Light"/>
              </a:rPr>
              <a:t>@</a:t>
            </a:r>
            <a:r>
              <a:rPr lang="en-US" sz="900" b="0" i="0" dirty="0" err="1" smtClean="0">
                <a:solidFill>
                  <a:srgbClr val="00529E"/>
                </a:solidFill>
                <a:latin typeface="Helvetica Neue Light"/>
                <a:cs typeface="Helvetica Neue Light"/>
              </a:rPr>
              <a:t>TimSmithCH</a:t>
            </a:r>
            <a:endParaRPr lang="en-US" sz="900" b="0" i="0" dirty="0">
              <a:solidFill>
                <a:srgbClr val="00529E"/>
              </a:solidFill>
              <a:latin typeface="Helvetica Neue Light"/>
              <a:cs typeface="Helvetica Neue Ligh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7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2" r:id="rId13"/>
    <p:sldLayoutId id="2147483663" r:id="rId14"/>
    <p:sldLayoutId id="2147483665" r:id="rId15"/>
    <p:sldLayoutId id="2147483664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0" i="0">
          <a:solidFill>
            <a:schemeClr val="bg1"/>
          </a:solidFill>
          <a:latin typeface="Helvetica Neue Light"/>
          <a:ea typeface="+mj-ea"/>
          <a:cs typeface="Helvetica Neue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800" b="0" i="0">
          <a:solidFill>
            <a:schemeClr val="tx1"/>
          </a:solidFill>
          <a:latin typeface="Helvetica Neue Light"/>
          <a:ea typeface="+mn-ea"/>
          <a:cs typeface="Helvetica Neue Light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2400" b="0" i="0">
          <a:solidFill>
            <a:schemeClr val="tx1"/>
          </a:solidFill>
          <a:latin typeface="Helvetica Neue Light"/>
          <a:cs typeface="Helvetica Neue Ligh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0" i="0">
          <a:solidFill>
            <a:schemeClr val="tx1"/>
          </a:solidFill>
          <a:latin typeface="Helvetica Neue Light"/>
          <a:cs typeface="Helvetica Neue Ligh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0" i="0">
          <a:solidFill>
            <a:schemeClr val="tx1"/>
          </a:solidFill>
          <a:latin typeface="Helvetica Neue Light"/>
          <a:cs typeface="Helvetica Neue Ligh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0" i="0">
          <a:solidFill>
            <a:schemeClr val="tx1"/>
          </a:solidFill>
          <a:latin typeface="Helvetica Neue Light"/>
          <a:cs typeface="Helvetica Neue Ligh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hyperlink" Target="http://zenodo.org" TargetMode="External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9" Type="http://schemas.openxmlformats.org/officeDocument/2006/relationships/image" Target="../media/image34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Github-Zenodo</a:t>
            </a:r>
            <a:r>
              <a:rPr lang="en-US" dirty="0" smtClean="0"/>
              <a:t> </a:t>
            </a:r>
            <a:r>
              <a:rPr lang="en-US" dirty="0"/>
              <a:t>I</a:t>
            </a:r>
            <a:r>
              <a:rPr lang="en-US" dirty="0" smtClean="0"/>
              <a:t>ntegration:</a:t>
            </a:r>
            <a:br>
              <a:rPr lang="en-US" dirty="0" smtClean="0"/>
            </a:br>
            <a:r>
              <a:rPr lang="en-US" dirty="0" smtClean="0"/>
              <a:t>First </a:t>
            </a:r>
            <a:r>
              <a:rPr lang="en-US" dirty="0"/>
              <a:t>Y</a:t>
            </a:r>
            <a:r>
              <a:rPr lang="en-US" dirty="0" smtClean="0"/>
              <a:t>ear </a:t>
            </a:r>
            <a:r>
              <a:rPr lang="en-US" dirty="0"/>
              <a:t>R</a:t>
            </a:r>
            <a:r>
              <a:rPr lang="en-US" dirty="0" smtClean="0"/>
              <a:t>eview </a:t>
            </a:r>
            <a:r>
              <a:rPr lang="en-US" dirty="0"/>
              <a:t>and </a:t>
            </a:r>
            <a:r>
              <a:rPr lang="en-US" dirty="0" smtClean="0"/>
              <a:t>Future </a:t>
            </a:r>
            <a:r>
              <a:rPr lang="en-US" dirty="0"/>
              <a:t>P</a:t>
            </a:r>
            <a:r>
              <a:rPr lang="en-US" dirty="0" smtClean="0"/>
              <a:t>lans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smtClean="0">
                <a:solidFill>
                  <a:srgbClr val="008000"/>
                </a:solidFill>
              </a:rPr>
              <a:t>Tibor </a:t>
            </a:r>
            <a:r>
              <a:rPr lang="fr-CH" dirty="0" err="1" smtClean="0">
                <a:solidFill>
                  <a:srgbClr val="008000"/>
                </a:solidFill>
              </a:rPr>
              <a:t>Simko</a:t>
            </a:r>
            <a:endParaRPr lang="fr-CH" dirty="0">
              <a:solidFill>
                <a:srgbClr val="008000"/>
              </a:solidFill>
            </a:endParaRPr>
          </a:p>
          <a:p>
            <a:r>
              <a:rPr lang="fr-CH" dirty="0" smtClean="0">
                <a:solidFill>
                  <a:srgbClr val="008000"/>
                </a:solidFill>
              </a:rPr>
              <a:t>(</a:t>
            </a:r>
            <a:r>
              <a:rPr lang="fr-CH" dirty="0" err="1" smtClean="0">
                <a:solidFill>
                  <a:srgbClr val="008000"/>
                </a:solidFill>
              </a:rPr>
              <a:t>obo</a:t>
            </a:r>
            <a:r>
              <a:rPr lang="fr-CH" smtClean="0">
                <a:solidFill>
                  <a:srgbClr val="008000"/>
                </a:solidFill>
              </a:rPr>
              <a:t> </a:t>
            </a:r>
            <a:r>
              <a:rPr lang="fr-CH" smtClean="0">
                <a:solidFill>
                  <a:srgbClr val="008000"/>
                </a:solidFill>
              </a:rPr>
              <a:t>Lars </a:t>
            </a:r>
            <a:r>
              <a:rPr lang="fr-CH" dirty="0" smtClean="0">
                <a:solidFill>
                  <a:srgbClr val="008000"/>
                </a:solidFill>
              </a:rPr>
              <a:t>Nielsen, Tim </a:t>
            </a:r>
            <a:r>
              <a:rPr lang="fr-CH" dirty="0">
                <a:solidFill>
                  <a:srgbClr val="008000"/>
                </a:solidFill>
              </a:rPr>
              <a:t>SMITH</a:t>
            </a:r>
          </a:p>
          <a:p>
            <a:endParaRPr lang="fr-CH" dirty="0"/>
          </a:p>
          <a:p>
            <a:r>
              <a:rPr lang="fr-CH" dirty="0" smtClean="0"/>
              <a:t>At AAHEP8 meeting</a:t>
            </a:r>
            <a:endParaRPr lang="fr-CH" dirty="0"/>
          </a:p>
        </p:txBody>
      </p:sp>
      <p:pic>
        <p:nvPicPr>
          <p:cNvPr id="6" name="Picture 5" descr="zeno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820" y="5699629"/>
            <a:ext cx="2497874" cy="86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16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 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4161 SW records</a:t>
            </a:r>
          </a:p>
          <a:p>
            <a:pPr lvl="1"/>
            <a:r>
              <a:rPr lang="en-US" dirty="0" smtClean="0"/>
              <a:t>315 Simple upload (usually zip)</a:t>
            </a:r>
          </a:p>
          <a:p>
            <a:pPr lvl="1"/>
            <a:r>
              <a:rPr lang="en-US" dirty="0" smtClean="0"/>
              <a:t>3846 </a:t>
            </a:r>
            <a:r>
              <a:rPr lang="en-US" dirty="0" err="1" smtClean="0"/>
              <a:t>Github</a:t>
            </a:r>
            <a:endParaRPr lang="en-US" dirty="0" smtClean="0"/>
          </a:p>
          <a:p>
            <a:pPr lvl="2"/>
            <a:r>
              <a:rPr lang="en-US" dirty="0" smtClean="0"/>
              <a:t>2026 repositories</a:t>
            </a:r>
          </a:p>
          <a:p>
            <a:pPr lvl="3"/>
            <a:r>
              <a:rPr lang="en-US" dirty="0" smtClean="0"/>
              <a:t>1983 active</a:t>
            </a:r>
          </a:p>
          <a:p>
            <a:pPr lvl="3"/>
            <a:r>
              <a:rPr lang="en-US" dirty="0" smtClean="0"/>
              <a:t>43 </a:t>
            </a:r>
            <a:r>
              <a:rPr lang="en-US" dirty="0" err="1" smtClean="0"/>
              <a:t>github</a:t>
            </a:r>
            <a:r>
              <a:rPr lang="en-US" dirty="0" smtClean="0"/>
              <a:t> version deleted</a:t>
            </a:r>
          </a:p>
          <a:p>
            <a:pPr lvl="2"/>
            <a:r>
              <a:rPr lang="en-US" dirty="0" smtClean="0"/>
              <a:t>1302 repository owners</a:t>
            </a:r>
          </a:p>
        </p:txBody>
      </p:sp>
      <p:pic>
        <p:nvPicPr>
          <p:cNvPr id="4" name="Picture 3" descr="Versi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00346"/>
            <a:ext cx="4429265" cy="28677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42879" y="3277710"/>
            <a:ext cx="2400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latin typeface="Helvetica Neue Light"/>
                <a:cs typeface="Helvetica Neue Light"/>
              </a:rPr>
              <a:t>Multiple Versions</a:t>
            </a:r>
            <a:endParaRPr lang="en-US" sz="2400" dirty="0"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65496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spect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Zenodo</a:t>
            </a:r>
            <a:r>
              <a:rPr lang="en-US" dirty="0" smtClean="0"/>
              <a:t> – </a:t>
            </a:r>
            <a:r>
              <a:rPr lang="en-US" dirty="0" err="1" smtClean="0"/>
              <a:t>GitHub</a:t>
            </a:r>
            <a:r>
              <a:rPr lang="en-US" dirty="0" smtClean="0"/>
              <a:t> bridge</a:t>
            </a:r>
            <a:endParaRPr lang="en-US" dirty="0"/>
          </a:p>
        </p:txBody>
      </p:sp>
      <p:pic>
        <p:nvPicPr>
          <p:cNvPr id="4" name="zenodo-par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5981" y="1447800"/>
            <a:ext cx="4418419" cy="3733800"/>
          </a:xfrm>
          <a:prstGeom prst="rect">
            <a:avLst/>
          </a:prstGeom>
          <a:ln w="25400">
            <a:miter lim="400000"/>
          </a:ln>
          <a:effectLst>
            <a:outerShdw blurRad="203200" dist="101600" dir="5400000" rotWithShape="0">
              <a:srgbClr val="000000">
                <a:alpha val="70000"/>
              </a:srgbClr>
            </a:outerShdw>
          </a:effectLst>
        </p:spPr>
      </p:pic>
      <p:cxnSp>
        <p:nvCxnSpPr>
          <p:cNvPr id="23" name="Straight Arrow Connector 22"/>
          <p:cNvCxnSpPr>
            <a:endCxn id="8" idx="0"/>
          </p:cNvCxnSpPr>
          <p:nvPr/>
        </p:nvCxnSpPr>
        <p:spPr>
          <a:xfrm flipH="1">
            <a:off x="2714939" y="4419600"/>
            <a:ext cx="1632348" cy="1023477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1692191" y="5443077"/>
            <a:ext cx="2045496" cy="1110123"/>
            <a:chOff x="-88900" y="-63500"/>
            <a:chExt cx="2807494" cy="1523670"/>
          </a:xfrm>
        </p:grpSpPr>
        <p:pic>
          <p:nvPicPr>
            <p:cNvPr id="7" name="zenodo-onoff.png"/>
            <p:cNvPicPr/>
            <p:nvPr/>
          </p:nvPicPr>
          <p:blipFill>
            <a:blip r:embed="rId4">
              <a:extLst/>
            </a:blip>
            <a:srcRect l="87080" t="8211" r="750" b="27005"/>
            <a:stretch>
              <a:fillRect/>
            </a:stretch>
          </p:blipFill>
          <p:spPr>
            <a:xfrm>
              <a:off x="0" y="0"/>
              <a:ext cx="2629694" cy="126967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8" name="Picture 7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88900" y="-63500"/>
              <a:ext cx="2807494" cy="1523670"/>
            </a:xfrm>
            <a:prstGeom prst="rect">
              <a:avLst/>
            </a:prstGeom>
            <a:effectLst/>
          </p:spPr>
        </p:pic>
      </p:grpSp>
      <p:pic>
        <p:nvPicPr>
          <p:cNvPr id="9" name="github-repo.png"/>
          <p:cNvPicPr>
            <a:picLocks noChangeAspect="1"/>
          </p:cNvPicPr>
          <p:nvPr/>
        </p:nvPicPr>
        <p:blipFill>
          <a:blip r:embed="rId6">
            <a:extLst/>
          </a:blip>
          <a:srcRect/>
          <a:stretch>
            <a:fillRect/>
          </a:stretch>
        </p:blipFill>
        <p:spPr>
          <a:xfrm>
            <a:off x="1828800" y="1066800"/>
            <a:ext cx="4132489" cy="3736540"/>
          </a:xfrm>
          <a:prstGeom prst="rect">
            <a:avLst/>
          </a:prstGeom>
          <a:ln w="25400">
            <a:round/>
          </a:ln>
          <a:effectLst>
            <a:outerShdw blurRad="50800" dist="12700" dir="5400000" rotWithShape="0">
              <a:srgbClr val="000000">
                <a:alpha val="50000"/>
              </a:srgbClr>
            </a:outerShdw>
          </a:effectLst>
        </p:spPr>
      </p:pic>
      <p:grpSp>
        <p:nvGrpSpPr>
          <p:cNvPr id="13" name="Group 438"/>
          <p:cNvGrpSpPr>
            <a:grpSpLocks noChangeAspect="1"/>
          </p:cNvGrpSpPr>
          <p:nvPr/>
        </p:nvGrpSpPr>
        <p:grpSpPr>
          <a:xfrm>
            <a:off x="6168400" y="2895600"/>
            <a:ext cx="2899400" cy="1867227"/>
            <a:chOff x="-88899" y="-63499"/>
            <a:chExt cx="3051798" cy="1965372"/>
          </a:xfrm>
        </p:grpSpPr>
        <p:pic>
          <p:nvPicPr>
            <p:cNvPr id="14" name="github-zenodojson.png"/>
            <p:cNvPicPr/>
            <p:nvPr/>
          </p:nvPicPr>
          <p:blipFill>
            <a:blip r:embed="rId7">
              <a:extLst/>
            </a:blip>
            <a:srcRect l="9057" t="60253" r="58736" b="16351"/>
            <a:stretch>
              <a:fillRect/>
            </a:stretch>
          </p:blipFill>
          <p:spPr>
            <a:xfrm>
              <a:off x="0" y="0"/>
              <a:ext cx="2874000" cy="171137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5" name="Picture 14"/>
            <p:cNvPicPr/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-88900" y="-63500"/>
              <a:ext cx="3051800" cy="1965373"/>
            </a:xfrm>
            <a:prstGeom prst="rect">
              <a:avLst/>
            </a:prstGeom>
            <a:effectLst/>
          </p:spPr>
        </p:pic>
      </p:grpSp>
      <p:grpSp>
        <p:nvGrpSpPr>
          <p:cNvPr id="16" name="Group 441"/>
          <p:cNvGrpSpPr>
            <a:grpSpLocks noChangeAspect="1"/>
          </p:cNvGrpSpPr>
          <p:nvPr/>
        </p:nvGrpSpPr>
        <p:grpSpPr>
          <a:xfrm>
            <a:off x="5562600" y="5257800"/>
            <a:ext cx="3387978" cy="919978"/>
            <a:chOff x="-88900" y="-63500"/>
            <a:chExt cx="3692938" cy="1002786"/>
          </a:xfrm>
        </p:grpSpPr>
        <p:pic>
          <p:nvPicPr>
            <p:cNvPr id="17" name="github-badge.png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0" y="0"/>
              <a:ext cx="3515139" cy="74878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" name="Picture 17"/>
            <p:cNvPicPr/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-88900" y="-63500"/>
              <a:ext cx="3692939" cy="1002787"/>
            </a:xfrm>
            <a:prstGeom prst="rect">
              <a:avLst/>
            </a:prstGeom>
            <a:effectLst/>
          </p:spPr>
        </p:pic>
      </p:grpSp>
      <p:grpSp>
        <p:nvGrpSpPr>
          <p:cNvPr id="19" name="Group 444"/>
          <p:cNvGrpSpPr>
            <a:grpSpLocks noChangeAspect="1"/>
          </p:cNvGrpSpPr>
          <p:nvPr/>
        </p:nvGrpSpPr>
        <p:grpSpPr>
          <a:xfrm>
            <a:off x="6400800" y="1620504"/>
            <a:ext cx="2641428" cy="893011"/>
            <a:chOff x="-88900" y="-63499"/>
            <a:chExt cx="3125426" cy="1056639"/>
          </a:xfrm>
        </p:grpSpPr>
        <p:pic>
          <p:nvPicPr>
            <p:cNvPr id="20" name="github-releases-zoom.png"/>
            <p:cNvPicPr/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0" y="0"/>
              <a:ext cx="2947627" cy="80264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1" name="Picture 20"/>
            <p:cNvPicPr/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-88900" y="-63500"/>
              <a:ext cx="3125427" cy="1056641"/>
            </a:xfrm>
            <a:prstGeom prst="rect">
              <a:avLst/>
            </a:prstGeom>
            <a:effectLst/>
          </p:spPr>
        </p:pic>
      </p:grpSp>
      <p:sp>
        <p:nvSpPr>
          <p:cNvPr id="22" name="Shape 445"/>
          <p:cNvSpPr/>
          <p:nvPr/>
        </p:nvSpPr>
        <p:spPr>
          <a:xfrm>
            <a:off x="6553200" y="4572000"/>
            <a:ext cx="2438400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0640" tIns="40640" rIns="40640" bIns="40640">
            <a:spAutoFit/>
          </a:bodyPr>
          <a:lstStyle>
            <a:lvl1pPr marL="0" marR="0">
              <a:lnSpc>
                <a:spcPct val="150000"/>
              </a:lnSpc>
              <a:defRPr sz="2400" b="1">
                <a:solidFill>
                  <a:srgbClr val="444444"/>
                </a:solidFill>
                <a:uFill>
                  <a:solidFill>
                    <a:srgbClr val="444444"/>
                  </a:solidFill>
                </a:uFill>
                <a:latin typeface="+mn-lt"/>
                <a:ea typeface="+mn-ea"/>
                <a:cs typeface="+mn-cs"/>
                <a:sym typeface="Roboto Light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400" b="1" dirty="0">
                <a:solidFill>
                  <a:srgbClr val="444444"/>
                </a:solidFill>
                <a:uFill>
                  <a:solidFill>
                    <a:srgbClr val="444444"/>
                  </a:solidFill>
                </a:uFill>
              </a:rPr>
              <a:t>.zenodo.json</a:t>
            </a:r>
          </a:p>
        </p:txBody>
      </p:sp>
      <p:cxnSp>
        <p:nvCxnSpPr>
          <p:cNvPr id="24" name="Straight Arrow Connector 23"/>
          <p:cNvCxnSpPr>
            <a:endCxn id="18" idx="1"/>
          </p:cNvCxnSpPr>
          <p:nvPr/>
        </p:nvCxnSpPr>
        <p:spPr>
          <a:xfrm>
            <a:off x="2743201" y="4800600"/>
            <a:ext cx="2819399" cy="91719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15" idx="1"/>
          </p:cNvCxnSpPr>
          <p:nvPr/>
        </p:nvCxnSpPr>
        <p:spPr>
          <a:xfrm>
            <a:off x="2514600" y="3429000"/>
            <a:ext cx="3653799" cy="40021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21" idx="1"/>
          </p:cNvCxnSpPr>
          <p:nvPr/>
        </p:nvCxnSpPr>
        <p:spPr>
          <a:xfrm>
            <a:off x="4191001" y="1752600"/>
            <a:ext cx="2209799" cy="31441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OpenAIREplus_logo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5" y="5786442"/>
            <a:ext cx="1487149" cy="103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638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137"/>
            <a:ext cx="5307361" cy="42516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057" y="2361037"/>
            <a:ext cx="4450055" cy="425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48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Identifiers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65 </a:t>
            </a:r>
            <a:r>
              <a:rPr lang="en-US" dirty="0"/>
              <a:t>cites</a:t>
            </a:r>
          </a:p>
          <a:p>
            <a:r>
              <a:rPr lang="en-US" dirty="0"/>
              <a:t>6</a:t>
            </a:r>
            <a:r>
              <a:rPr lang="en-US" dirty="0" smtClean="0"/>
              <a:t>0 </a:t>
            </a:r>
            <a:r>
              <a:rPr lang="en-US" dirty="0" err="1" smtClean="0"/>
              <a:t>isCitedBy</a:t>
            </a:r>
            <a:endParaRPr lang="en-US" dirty="0" smtClean="0"/>
          </a:p>
          <a:p>
            <a:r>
              <a:rPr lang="en-US" dirty="0" smtClean="0"/>
              <a:t>12 </a:t>
            </a:r>
            <a:r>
              <a:rPr lang="en-US" dirty="0" err="1" smtClean="0"/>
              <a:t>isIdenticalTo</a:t>
            </a:r>
            <a:endParaRPr lang="en-US" dirty="0" smtClean="0"/>
          </a:p>
          <a:p>
            <a:r>
              <a:rPr lang="en-US" dirty="0" smtClean="0"/>
              <a:t>52 </a:t>
            </a:r>
            <a:r>
              <a:rPr lang="en-US" dirty="0" err="1" smtClean="0"/>
              <a:t>isNewVersionOf</a:t>
            </a:r>
            <a:endParaRPr lang="en-US" dirty="0" smtClean="0"/>
          </a:p>
          <a:p>
            <a:r>
              <a:rPr lang="en-US" dirty="0"/>
              <a:t>3 </a:t>
            </a:r>
            <a:r>
              <a:rPr lang="en-US" dirty="0" err="1" smtClean="0"/>
              <a:t>isPartOf</a:t>
            </a:r>
            <a:endParaRPr lang="en-US" dirty="0" smtClean="0"/>
          </a:p>
          <a:p>
            <a:r>
              <a:rPr lang="en-US" dirty="0" smtClean="0"/>
              <a:t>19 </a:t>
            </a:r>
            <a:r>
              <a:rPr lang="en-US" dirty="0" err="1" smtClean="0"/>
              <a:t>isPreviousVersionOf</a:t>
            </a:r>
            <a:endParaRPr lang="en-US" dirty="0" smtClean="0"/>
          </a:p>
          <a:p>
            <a:r>
              <a:rPr lang="en-US" dirty="0" smtClean="0"/>
              <a:t>4000 </a:t>
            </a:r>
            <a:r>
              <a:rPr lang="en-US" dirty="0" err="1" smtClean="0"/>
              <a:t>isSupplementTo</a:t>
            </a:r>
            <a:endParaRPr lang="en-US" dirty="0" smtClean="0"/>
          </a:p>
          <a:p>
            <a:r>
              <a:rPr lang="en-US" dirty="0" smtClean="0"/>
              <a:t>33 </a:t>
            </a:r>
            <a:r>
              <a:rPr lang="en-US" dirty="0" err="1"/>
              <a:t>isSupplementedBy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51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758" y="1050694"/>
            <a:ext cx="3546088" cy="20824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56" y="1052827"/>
            <a:ext cx="4086164" cy="25504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37" y="3835760"/>
            <a:ext cx="3958683" cy="24181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513" y="3579234"/>
            <a:ext cx="3368600" cy="2865721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3908967" y="2216319"/>
            <a:ext cx="1447800" cy="620060"/>
          </a:xfrm>
          <a:prstGeom prst="rightArrow">
            <a:avLst/>
          </a:prstGeom>
          <a:solidFill>
            <a:srgbClr val="008000"/>
          </a:solidFill>
          <a:ln>
            <a:solidFill>
              <a:srgbClr val="91FF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isCitedBy</a:t>
            </a:r>
            <a:endParaRPr lang="en-US" dirty="0"/>
          </a:p>
        </p:txBody>
      </p:sp>
      <p:sp>
        <p:nvSpPr>
          <p:cNvPr id="11" name="Left Arrow 10"/>
          <p:cNvSpPr/>
          <p:nvPr/>
        </p:nvSpPr>
        <p:spPr>
          <a:xfrm rot="18949183">
            <a:off x="1729548" y="3316001"/>
            <a:ext cx="2096886" cy="675575"/>
          </a:xfrm>
          <a:prstGeom prst="leftArrow">
            <a:avLst/>
          </a:prstGeom>
          <a:solidFill>
            <a:srgbClr val="008000"/>
          </a:solidFill>
          <a:ln>
            <a:solidFill>
              <a:srgbClr val="91FF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isSupplementTo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675" y="4237558"/>
            <a:ext cx="3439935" cy="2408654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 rot="1502372">
            <a:off x="3784941" y="3201912"/>
            <a:ext cx="2044449" cy="672368"/>
          </a:xfrm>
          <a:prstGeom prst="rightArrow">
            <a:avLst/>
          </a:prstGeom>
          <a:solidFill>
            <a:srgbClr val="008000"/>
          </a:solidFill>
          <a:ln>
            <a:solidFill>
              <a:srgbClr val="91FF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isSupplementTo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77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Safe Hands?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20" y="1012571"/>
            <a:ext cx="4519890" cy="38693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509" y="1592435"/>
            <a:ext cx="3599077" cy="24442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11" y="3892071"/>
            <a:ext cx="3599077" cy="25864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850"/>
          <a:stretch/>
        </p:blipFill>
        <p:spPr>
          <a:xfrm>
            <a:off x="216863" y="5071170"/>
            <a:ext cx="4408449" cy="16694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Straight Arrow Connector 6"/>
          <p:cNvCxnSpPr>
            <a:endCxn id="5" idx="1"/>
          </p:cNvCxnSpPr>
          <p:nvPr/>
        </p:nvCxnSpPr>
        <p:spPr>
          <a:xfrm flipV="1">
            <a:off x="4277532" y="2814571"/>
            <a:ext cx="1115977" cy="299729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6" idx="1"/>
          </p:cNvCxnSpPr>
          <p:nvPr/>
        </p:nvCxnSpPr>
        <p:spPr>
          <a:xfrm flipV="1">
            <a:off x="4277532" y="5185299"/>
            <a:ext cx="897679" cy="81254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751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Automation</a:t>
            </a:r>
          </a:p>
          <a:p>
            <a:pPr lvl="1"/>
            <a:r>
              <a:rPr lang="en-US" dirty="0" smtClean="0"/>
              <a:t>Travis style view of progress through workflow</a:t>
            </a:r>
          </a:p>
          <a:p>
            <a:pPr lvl="1"/>
            <a:r>
              <a:rPr lang="en-US" dirty="0" smtClean="0"/>
              <a:t>Notifications of progress, and errors</a:t>
            </a:r>
          </a:p>
          <a:p>
            <a:r>
              <a:rPr lang="en-US" dirty="0" err="1" smtClean="0"/>
              <a:t>MetaData</a:t>
            </a:r>
            <a:endParaRPr lang="en-US" dirty="0" smtClean="0"/>
          </a:p>
          <a:p>
            <a:pPr lvl="1"/>
            <a:r>
              <a:rPr lang="en-US" dirty="0" smtClean="0"/>
              <a:t>Automation of change syncs</a:t>
            </a:r>
          </a:p>
          <a:p>
            <a:pPr lvl="1"/>
            <a:r>
              <a:rPr lang="en-US" dirty="0" smtClean="0"/>
              <a:t>Standardization between repositories?</a:t>
            </a:r>
          </a:p>
          <a:p>
            <a:r>
              <a:rPr lang="en-US" dirty="0" smtClean="0"/>
              <a:t>Versioning</a:t>
            </a:r>
          </a:p>
          <a:p>
            <a:pPr lvl="1"/>
            <a:r>
              <a:rPr lang="en-US" dirty="0" smtClean="0"/>
              <a:t>Grouping and sub-identifiers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838200"/>
            <a:ext cx="2057400" cy="2036723"/>
          </a:xfrm>
          <a:prstGeom prst="rect">
            <a:avLst/>
          </a:prstGeom>
        </p:spPr>
      </p:pic>
      <p:pic>
        <p:nvPicPr>
          <p:cNvPr id="5" name="image.png"/>
          <p:cNvPicPr>
            <a:picLocks noChangeAspect="1"/>
          </p:cNvPicPr>
          <p:nvPr/>
        </p:nvPicPr>
        <p:blipFill rotWithShape="1">
          <a:blip r:embed="rId3">
            <a:extLst/>
          </a:blip>
          <a:srcRect t="65313"/>
          <a:stretch/>
        </p:blipFill>
        <p:spPr>
          <a:xfrm>
            <a:off x="609601" y="5214850"/>
            <a:ext cx="3657600" cy="678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86312" y="5029200"/>
            <a:ext cx="469901" cy="381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hape 492"/>
          <p:cNvSpPr/>
          <p:nvPr/>
        </p:nvSpPr>
        <p:spPr>
          <a:xfrm>
            <a:off x="5334000" y="4343400"/>
            <a:ext cx="3276600" cy="1019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39687" marR="40639" lvl="0">
              <a:lnSpc>
                <a:spcPct val="120000"/>
              </a:lnSpc>
              <a:buClr>
                <a:srgbClr val="939393"/>
              </a:buClr>
              <a:buFont typeface="Roboto Light"/>
              <a:defRPr sz="1800">
                <a:uFillTx/>
              </a:defRPr>
            </a:pPr>
            <a:r>
              <a:rPr sz="2800" dirty="0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+mn-lt"/>
                <a:ea typeface="+mn-ea"/>
                <a:cs typeface="+mn-cs"/>
                <a:sym typeface="Roboto Light"/>
                <a:hlinkClick r:id="rId5"/>
              </a:rPr>
              <a:t>http://zenodo.org</a:t>
            </a:r>
            <a:r>
              <a:rPr sz="2800" dirty="0">
                <a:solidFill>
                  <a:srgbClr val="939393"/>
                </a:solidFill>
                <a:uFill>
                  <a:solidFill>
                    <a:srgbClr val="939393"/>
                  </a:solidFill>
                </a:uFill>
                <a:latin typeface="+mn-lt"/>
                <a:ea typeface="+mn-ea"/>
                <a:cs typeface="+mn-cs"/>
                <a:sym typeface="Roboto Light"/>
              </a:rPr>
              <a:t> </a:t>
            </a:r>
          </a:p>
          <a:p>
            <a:pPr marL="39687" marR="40639" lvl="0">
              <a:lnSpc>
                <a:spcPct val="120000"/>
              </a:lnSpc>
              <a:buClr>
                <a:srgbClr val="939393"/>
              </a:buClr>
              <a:buFont typeface="Roboto Light"/>
              <a:defRPr sz="1800">
                <a:uFillTx/>
              </a:defRPr>
            </a:pPr>
            <a:r>
              <a:rPr sz="2800" dirty="0">
                <a:solidFill>
                  <a:srgbClr val="939393"/>
                </a:solidFill>
                <a:uFill>
                  <a:solidFill>
                    <a:srgbClr val="939393"/>
                  </a:solidFill>
                </a:uFill>
                <a:latin typeface="+mn-lt"/>
                <a:ea typeface="+mn-ea"/>
                <a:cs typeface="+mn-cs"/>
                <a:sym typeface="Roboto Light"/>
              </a:rPr>
              <a:t>@zenodo_org</a:t>
            </a:r>
          </a:p>
        </p:txBody>
      </p:sp>
      <p:pic>
        <p:nvPicPr>
          <p:cNvPr id="11" name="image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848600" y="6324600"/>
            <a:ext cx="1117600" cy="393700"/>
          </a:xfrm>
          <a:prstGeom prst="rect">
            <a:avLst/>
          </a:prstGeom>
          <a:ln w="25400">
            <a:round/>
          </a:ln>
        </p:spPr>
      </p:pic>
      <p:sp>
        <p:nvSpPr>
          <p:cNvPr id="14" name="Shape 492"/>
          <p:cNvSpPr/>
          <p:nvPr/>
        </p:nvSpPr>
        <p:spPr>
          <a:xfrm>
            <a:off x="5334000" y="1295400"/>
            <a:ext cx="3733800" cy="1536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39687" marR="40639">
              <a:lnSpc>
                <a:spcPct val="120000"/>
              </a:lnSpc>
              <a:buClr>
                <a:srgbClr val="939393"/>
              </a:buClr>
              <a:defRPr sz="1800">
                <a:uFillTx/>
              </a:defRPr>
            </a:pPr>
            <a:r>
              <a:rPr lang="en-US" sz="2800" dirty="0" err="1">
                <a:solidFill>
                  <a:srgbClr val="939393"/>
                </a:solidFill>
                <a:uFill>
                  <a:solidFill>
                    <a:srgbClr val="939393"/>
                  </a:solidFill>
                </a:uFill>
                <a:sym typeface="Roboto Light"/>
              </a:rPr>
              <a:t>Lars.Nielsen@cern.ch</a:t>
            </a:r>
            <a:endParaRPr lang="en-US" sz="2800" dirty="0">
              <a:solidFill>
                <a:srgbClr val="939393"/>
              </a:solidFill>
              <a:uFill>
                <a:solidFill>
                  <a:srgbClr val="939393"/>
                </a:solidFill>
              </a:uFill>
              <a:sym typeface="Roboto Light"/>
            </a:endParaRPr>
          </a:p>
          <a:p>
            <a:pPr marL="39687" marR="40639">
              <a:lnSpc>
                <a:spcPct val="120000"/>
              </a:lnSpc>
              <a:buClr>
                <a:srgbClr val="939393"/>
              </a:buClr>
              <a:defRPr sz="1800">
                <a:uFillTx/>
              </a:defRPr>
            </a:pPr>
            <a:r>
              <a:rPr lang="en-US" sz="2800" dirty="0" err="1" smtClean="0">
                <a:solidFill>
                  <a:srgbClr val="939393"/>
                </a:solidFill>
                <a:uFill>
                  <a:solidFill>
                    <a:srgbClr val="939393"/>
                  </a:solidFill>
                </a:uFill>
                <a:sym typeface="Roboto Light"/>
              </a:rPr>
              <a:t>Tim.Smith@cern.ch</a:t>
            </a:r>
            <a:endParaRPr lang="en-US" sz="2800" dirty="0">
              <a:solidFill>
                <a:srgbClr val="939393"/>
              </a:solidFill>
              <a:uFill>
                <a:solidFill>
                  <a:srgbClr val="939393"/>
                </a:solidFill>
              </a:uFill>
              <a:sym typeface="Roboto Light"/>
            </a:endParaRPr>
          </a:p>
          <a:p>
            <a:pPr marL="39687" marR="40639" lvl="0">
              <a:lnSpc>
                <a:spcPct val="120000"/>
              </a:lnSpc>
              <a:buClr>
                <a:srgbClr val="939393"/>
              </a:buClr>
              <a:buFont typeface="Roboto Light"/>
              <a:defRPr sz="1800">
                <a:uFillTx/>
              </a:defRPr>
            </a:pPr>
            <a:r>
              <a:rPr sz="2800" dirty="0" smtClean="0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+mn-lt"/>
                <a:ea typeface="+mn-ea"/>
                <a:cs typeface="+mn-cs"/>
                <a:sym typeface="Roboto Light"/>
              </a:rPr>
              <a:t>http</a:t>
            </a:r>
            <a:r>
              <a:rPr sz="2800" dirty="0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+mn-lt"/>
                <a:ea typeface="+mn-ea"/>
                <a:cs typeface="+mn-cs"/>
                <a:sym typeface="Roboto Light"/>
              </a:rPr>
              <a:t>:/</a:t>
            </a:r>
            <a:r>
              <a:rPr sz="2800" dirty="0" smtClean="0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+mn-lt"/>
                <a:ea typeface="+mn-ea"/>
                <a:cs typeface="+mn-cs"/>
                <a:sym typeface="Roboto Light"/>
              </a:rPr>
              <a:t>/</a:t>
            </a:r>
            <a:r>
              <a:rPr lang="fr-CH" sz="2800" dirty="0" smtClean="0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+mn-lt"/>
                <a:sym typeface="Roboto Light"/>
              </a:rPr>
              <a:t>www.cern</a:t>
            </a:r>
            <a:r>
              <a:rPr sz="2800" dirty="0" smtClean="0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+mn-lt"/>
                <a:ea typeface="+mn-ea"/>
                <a:cs typeface="+mn-cs"/>
                <a:sym typeface="Roboto Light"/>
              </a:rPr>
              <a:t>.</a:t>
            </a:r>
            <a:r>
              <a:rPr lang="fr-CH" sz="2800" dirty="0" smtClean="0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+mn-lt"/>
                <a:ea typeface="+mn-ea"/>
                <a:cs typeface="+mn-cs"/>
                <a:sym typeface="Roboto Light"/>
              </a:rPr>
              <a:t>ch</a:t>
            </a:r>
            <a:endParaRPr sz="2800" dirty="0">
              <a:solidFill>
                <a:srgbClr val="939393"/>
              </a:solidFill>
              <a:uFill>
                <a:solidFill>
                  <a:srgbClr val="939393"/>
                </a:solidFill>
              </a:uFill>
              <a:latin typeface="+mn-lt"/>
              <a:ea typeface="+mn-ea"/>
              <a:cs typeface="+mn-cs"/>
              <a:sym typeface="Roboto Light"/>
            </a:endParaRPr>
          </a:p>
        </p:txBody>
      </p:sp>
      <p:pic>
        <p:nvPicPr>
          <p:cNvPr id="2" name="Picture 1" descr="zenodo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07" y="4114800"/>
            <a:ext cx="3239193" cy="1066800"/>
          </a:xfrm>
          <a:prstGeom prst="rect">
            <a:avLst/>
          </a:prstGeom>
        </p:spPr>
      </p:pic>
      <p:pic>
        <p:nvPicPr>
          <p:cNvPr id="15" name="Picture 14" descr="icomoon42026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252" y="1348954"/>
            <a:ext cx="411909" cy="411909"/>
          </a:xfrm>
          <a:prstGeom prst="rect">
            <a:avLst/>
          </a:prstGeom>
        </p:spPr>
      </p:pic>
      <p:pic>
        <p:nvPicPr>
          <p:cNvPr id="16" name="Picture 15" descr="icomoon63845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2" y="2367903"/>
            <a:ext cx="406400" cy="464328"/>
          </a:xfrm>
          <a:prstGeom prst="rect">
            <a:avLst/>
          </a:prstGeom>
        </p:spPr>
      </p:pic>
      <p:pic>
        <p:nvPicPr>
          <p:cNvPr id="17" name="Picture 16" descr="icomoon63845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013" y="4458220"/>
            <a:ext cx="406400" cy="46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81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40572</TotalTime>
  <Words>117</Words>
  <Application>Microsoft Macintosh PowerPoint</Application>
  <PresentationFormat>On-screen Show (4:3)</PresentationFormat>
  <Paragraphs>47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Helvetica Neue Light</vt:lpstr>
      <vt:lpstr>Roboto Light</vt:lpstr>
      <vt:lpstr>Tahoma</vt:lpstr>
      <vt:lpstr>Default Design</vt:lpstr>
      <vt:lpstr>Github-Zenodo Integration: First Year Review and Future Plans</vt:lpstr>
      <vt:lpstr>SW Records</vt:lpstr>
      <vt:lpstr>Zenodo – GitHub bridge</vt:lpstr>
      <vt:lpstr>Characteristics</vt:lpstr>
      <vt:lpstr>Related Identifiers</vt:lpstr>
      <vt:lpstr>Example</vt:lpstr>
      <vt:lpstr>In Safe Hands?</vt:lpstr>
      <vt:lpstr>Future Plans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Zenodo SW at AAHEP</dc:title>
  <dc:subject/>
  <dc:creator>tjs</dc:creator>
  <cp:keywords/>
  <dc:description/>
  <cp:lastModifiedBy>Microsoft Office User</cp:lastModifiedBy>
  <cp:revision>1804</cp:revision>
  <cp:lastPrinted>2015-04-10T15:20:02Z</cp:lastPrinted>
  <dcterms:created xsi:type="dcterms:W3CDTF">2006-05-15T08:51:15Z</dcterms:created>
  <dcterms:modified xsi:type="dcterms:W3CDTF">2015-09-02T10:04:15Z</dcterms:modified>
  <cp:category/>
</cp:coreProperties>
</file>