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  <p:sldId id="270" r:id="rId16"/>
    <p:sldId id="271" r:id="rId17"/>
    <p:sldId id="272" r:id="rId18"/>
    <p:sldId id="273" r:id="rId19"/>
    <p:sldId id="276" r:id="rId20"/>
    <p:sldId id="274" r:id="rId21"/>
    <p:sldId id="275" r:id="rId22"/>
    <p:sldId id="277" r:id="rId23"/>
    <p:sldId id="278" r:id="rId24"/>
    <p:sldId id="279" r:id="rId25"/>
  </p:sldIdLst>
  <p:sldSz cx="9144000" cy="6858000" type="screen4x3"/>
  <p:notesSz cx="6807200" cy="9906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o" initials="R" lastIdx="11" clrIdx="0"/>
  <p:cmAuthor id="1" name="SPES" initials="S" lastIdx="1" clrIdx="1">
    <p:extLst>
      <p:ext uri="{19B8F6BF-5375-455C-9EA6-DF929625EA0E}">
        <p15:presenceInfo xmlns:p15="http://schemas.microsoft.com/office/powerpoint/2012/main" userId="SP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FFF66"/>
    <a:srgbClr val="FFFF00"/>
    <a:srgbClr val="6666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77" autoAdjust="0"/>
    <p:restoredTop sz="94660" autoAdjust="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234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efano\Documents\Actilab\Milling%20and%20sievi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efano\Documents\Stefano%20Corradetti%202009-2012\Actilab\Milling%20and%20siev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First milling (60') of original UO</a:t>
            </a:r>
            <a:r>
              <a:rPr lang="en-US" baseline="-25000"/>
              <a:t>2</a:t>
            </a:r>
          </a:p>
        </c:rich>
      </c:tx>
      <c:overlay val="0"/>
      <c:spPr>
        <a:solidFill>
          <a:schemeClr val="accent5">
            <a:lumMod val="60000"/>
            <a:lumOff val="40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18044006999125109"/>
          <c:y val="0.20046332750072907"/>
          <c:w val="0.78900437445319338"/>
          <c:h val="0.60208463794531786"/>
        </c:manualLayout>
      </c:layout>
      <c:barChart>
        <c:barDir val="col"/>
        <c:grouping val="clustered"/>
        <c:varyColors val="0"/>
        <c:ser>
          <c:idx val="0"/>
          <c:order val="0"/>
          <c:tx>
            <c:v>First milling</c:v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Foglio1!$A$1:$E$1</c:f>
              <c:strCache>
                <c:ptCount val="5"/>
                <c:pt idx="0">
                  <c:v>&gt; 100 μm</c:v>
                </c:pt>
                <c:pt idx="1">
                  <c:v>71-100 μm</c:v>
                </c:pt>
                <c:pt idx="2">
                  <c:v>40-71 μm</c:v>
                </c:pt>
                <c:pt idx="3">
                  <c:v>20-40 μm</c:v>
                </c:pt>
                <c:pt idx="4">
                  <c:v>10-20 μm</c:v>
                </c:pt>
              </c:strCache>
            </c:strRef>
          </c:cat>
          <c:val>
            <c:numRef>
              <c:f>Foglio1!$A$2:$E$2</c:f>
              <c:numCache>
                <c:formatCode>0.00</c:formatCode>
                <c:ptCount val="5"/>
                <c:pt idx="0">
                  <c:v>0.63</c:v>
                </c:pt>
                <c:pt idx="1">
                  <c:v>0.78</c:v>
                </c:pt>
                <c:pt idx="2">
                  <c:v>1.5</c:v>
                </c:pt>
                <c:pt idx="3">
                  <c:v>0.86</c:v>
                </c:pt>
                <c:pt idx="4">
                  <c:v>0.76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9206688"/>
        <c:axId val="1739208864"/>
      </c:barChart>
      <c:catAx>
        <c:axId val="1739206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it-IT" sz="2000"/>
                  <a:t>Particle</a:t>
                </a:r>
                <a:r>
                  <a:rPr lang="it-IT" sz="2000" baseline="0"/>
                  <a:t> size</a:t>
                </a:r>
                <a:endParaRPr lang="it-IT" sz="200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it-IT"/>
          </a:p>
        </c:txPr>
        <c:crossAx val="1739208864"/>
        <c:crosses val="autoZero"/>
        <c:auto val="1"/>
        <c:lblAlgn val="ctr"/>
        <c:lblOffset val="100"/>
        <c:noMultiLvlLbl val="0"/>
      </c:catAx>
      <c:valAx>
        <c:axId val="1739208864"/>
        <c:scaling>
          <c:orientation val="minMax"/>
          <c:max val="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it-IT" sz="2000"/>
                  <a:t>m UO</a:t>
                </a:r>
                <a:r>
                  <a:rPr lang="it-IT" sz="2000" baseline="-25000"/>
                  <a:t>2</a:t>
                </a:r>
                <a:r>
                  <a:rPr lang="it-IT" sz="2000"/>
                  <a:t> (g)</a:t>
                </a:r>
              </a:p>
            </c:rich>
          </c:tx>
          <c:layout>
            <c:manualLayout>
              <c:xMode val="edge"/>
              <c:yMode val="edge"/>
              <c:x val="2.7999999999999997E-2"/>
              <c:y val="0.36776542801271839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it-IT"/>
          </a:p>
        </c:txPr>
        <c:crossAx val="1739206688"/>
        <c:crosses val="autoZero"/>
        <c:crossBetween val="between"/>
        <c:majorUnit val="0.2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tx2">
          <a:lumMod val="60000"/>
          <a:lumOff val="40000"/>
        </a:schemeClr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it-IT" dirty="0" err="1" smtClean="0"/>
              <a:t>Final</a:t>
            </a:r>
            <a:r>
              <a:rPr lang="it-IT" dirty="0" smtClean="0"/>
              <a:t> UO</a:t>
            </a:r>
            <a:r>
              <a:rPr lang="it-IT" baseline="-25000" dirty="0" smtClean="0"/>
              <a:t>2</a:t>
            </a:r>
            <a:r>
              <a:rPr lang="it-IT" dirty="0" smtClean="0"/>
              <a:t> </a:t>
            </a:r>
            <a:r>
              <a:rPr lang="it-IT" dirty="0" err="1" smtClean="0"/>
              <a:t>particle</a:t>
            </a:r>
            <a:r>
              <a:rPr lang="it-IT" dirty="0" smtClean="0"/>
              <a:t> </a:t>
            </a:r>
            <a:r>
              <a:rPr lang="it-IT" dirty="0" err="1" smtClean="0"/>
              <a:t>size</a:t>
            </a:r>
            <a:r>
              <a:rPr lang="it-IT" dirty="0" smtClean="0"/>
              <a:t> </a:t>
            </a:r>
            <a:r>
              <a:rPr lang="it-IT" dirty="0" err="1" smtClean="0"/>
              <a:t>selection</a:t>
            </a:r>
            <a:endParaRPr lang="en-US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Milling of fraction &gt; 40 </c:v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Foglio1!$A$1:$E$1</c:f>
              <c:strCache>
                <c:ptCount val="5"/>
                <c:pt idx="0">
                  <c:v>&gt; 100 μm</c:v>
                </c:pt>
                <c:pt idx="1">
                  <c:v>71-100 μm</c:v>
                </c:pt>
                <c:pt idx="2">
                  <c:v>40-71 μm</c:v>
                </c:pt>
                <c:pt idx="3">
                  <c:v>20-40 μm</c:v>
                </c:pt>
                <c:pt idx="4">
                  <c:v>10-20 μm</c:v>
                </c:pt>
              </c:strCache>
            </c:strRef>
          </c:cat>
          <c:val>
            <c:numRef>
              <c:f>Foglio1!$A$7:$E$7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5.76</c:v>
                </c:pt>
                <c:pt idx="3" formatCode="0.00">
                  <c:v>6.1</c:v>
                </c:pt>
                <c:pt idx="4">
                  <c:v>5.09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9211040"/>
        <c:axId val="1739211584"/>
      </c:barChart>
      <c:catAx>
        <c:axId val="1739211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it-IT" sz="1400"/>
                  <a:t>Particle size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1739211584"/>
        <c:crosses val="autoZero"/>
        <c:auto val="1"/>
        <c:lblAlgn val="ctr"/>
        <c:lblOffset val="100"/>
        <c:noMultiLvlLbl val="0"/>
      </c:catAx>
      <c:valAx>
        <c:axId val="1739211584"/>
        <c:scaling>
          <c:orientation val="minMax"/>
          <c:max val="6.5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it-IT" sz="1400" b="1" i="0" baseline="0">
                    <a:effectLst/>
                  </a:rPr>
                  <a:t>m UO</a:t>
                </a:r>
                <a:r>
                  <a:rPr lang="it-IT" sz="1400" b="1" i="0" baseline="-25000">
                    <a:effectLst/>
                  </a:rPr>
                  <a:t>2</a:t>
                </a:r>
                <a:r>
                  <a:rPr lang="it-IT" sz="1400" b="1" i="0" baseline="0">
                    <a:effectLst/>
                  </a:rPr>
                  <a:t> (g)</a:t>
                </a:r>
                <a:endParaRPr lang="it-IT" sz="1400">
                  <a:effectLst/>
                </a:endParaRPr>
              </a:p>
            </c:rich>
          </c:tx>
          <c:layout>
            <c:manualLayout>
              <c:xMode val="edge"/>
              <c:yMode val="edge"/>
              <c:x val="2.2222222222222223E-2"/>
              <c:y val="0.34402230483731211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1739211040"/>
        <c:crosses val="autoZero"/>
        <c:crossBetween val="between"/>
        <c:majorUnit val="0.5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tx2">
          <a:lumMod val="60000"/>
          <a:lumOff val="40000"/>
        </a:schemeClr>
      </a:solidFill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7" cy="495300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5300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r">
              <a:defRPr sz="1200"/>
            </a:lvl1pPr>
          </a:lstStyle>
          <a:p>
            <a:fld id="{AA33421C-4053-4E84-8361-34A0497F6C5A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1" tIns="46141" rIns="92281" bIns="46141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720" y="4705351"/>
            <a:ext cx="5445760" cy="4457700"/>
          </a:xfrm>
          <a:prstGeom prst="rect">
            <a:avLst/>
          </a:prstGeom>
        </p:spPr>
        <p:txBody>
          <a:bodyPr vert="horz" lIns="92281" tIns="46141" rIns="92281" bIns="46141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9787" cy="495300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5838" y="9408981"/>
            <a:ext cx="2949787" cy="495300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r">
              <a:defRPr sz="1200"/>
            </a:lvl1pPr>
          </a:lstStyle>
          <a:p>
            <a:fld id="{0BA0E2CA-03F4-46F2-88C6-EF427263E8A1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82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79D7-CEB7-4F55-ABBB-5E59024BDE18}" type="datetime1">
              <a:rPr lang="it-IT" smtClean="0"/>
              <a:t>03/03/2015</a:t>
            </a:fld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861EF-C117-4D74-89CD-5D317859F3C6}" type="slidenum">
              <a:rPr lang="it-IT" smtClean="0"/>
              <a:t>‹N›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67744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1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-28608" y="6354000"/>
            <a:ext cx="9180000" cy="5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1350"/>
          </a:p>
        </p:txBody>
      </p:sp>
      <p:sp>
        <p:nvSpPr>
          <p:cNvPr id="10" name="Rettangolo 9"/>
          <p:cNvSpPr/>
          <p:nvPr userDrawn="1"/>
        </p:nvSpPr>
        <p:spPr>
          <a:xfrm>
            <a:off x="0" y="0"/>
            <a:ext cx="9144000" cy="5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1350"/>
          </a:p>
        </p:txBody>
      </p:sp>
      <p:pic>
        <p:nvPicPr>
          <p:cNvPr id="3" name="Immagine 2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11" b="17314"/>
          <a:stretch/>
        </p:blipFill>
        <p:spPr>
          <a:xfrm>
            <a:off x="8022711" y="0"/>
            <a:ext cx="1121289" cy="504000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001" y="6354000"/>
            <a:ext cx="1763998" cy="504000"/>
          </a:xfrm>
          <a:prstGeom prst="rect">
            <a:avLst/>
          </a:prstGeom>
        </p:spPr>
      </p:pic>
      <p:pic>
        <p:nvPicPr>
          <p:cNvPr id="4" name="Immagin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23200" cy="504000"/>
          </a:xfrm>
          <a:prstGeom prst="rect">
            <a:avLst/>
          </a:prstGeom>
        </p:spPr>
      </p:pic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7524000" y="6471170"/>
            <a:ext cx="1620000" cy="269661"/>
          </a:xfrm>
          <a:prstGeom prst="rect">
            <a:avLst/>
          </a:prstGeom>
        </p:spPr>
        <p:txBody>
          <a:bodyPr anchor="ctr"/>
          <a:lstStyle>
            <a:lvl1pPr algn="ctr">
              <a:defRPr sz="1100"/>
            </a:lvl1pPr>
          </a:lstStyle>
          <a:p>
            <a:fld id="{0D77EFC8-BF1F-406A-ABE5-42525C27CC40}" type="datetime1">
              <a:rPr lang="it-IT" smtClean="0"/>
              <a:t>03/03/2015</a:t>
            </a:fld>
            <a:endParaRPr lang="it-IT" dirty="0"/>
          </a:p>
        </p:txBody>
      </p:sp>
      <p:sp>
        <p:nvSpPr>
          <p:cNvPr id="14" name="Segnaposto titolo 13"/>
          <p:cNvSpPr>
            <a:spLocks noGrp="1"/>
          </p:cNvSpPr>
          <p:nvPr>
            <p:ph type="title"/>
          </p:nvPr>
        </p:nvSpPr>
        <p:spPr>
          <a:xfrm>
            <a:off x="1122245" y="0"/>
            <a:ext cx="6899511" cy="50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Titolo diapositiva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814792" y="6666790"/>
            <a:ext cx="329208" cy="191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861EF-C117-4D74-89CD-5D317859F3C6}" type="slidenum">
              <a:rPr lang="it-IT" smtClean="0"/>
              <a:t>‹N›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3"/>
          </p:nvPr>
        </p:nvSpPr>
        <p:spPr>
          <a:xfrm>
            <a:off x="0" y="6470831"/>
            <a:ext cx="1620000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 dirty="0" smtClean="0"/>
              <a:t>Nome Cognome</a:t>
            </a:r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hf hdr="0"/>
  <p:txStyles>
    <p:titleStyle>
      <a:lvl1pPr algn="ctr" defTabSz="685800" rtl="0" eaLnBrk="1" latinLnBrk="0" hangingPunct="1">
        <a:spcBef>
          <a:spcPct val="0"/>
        </a:spcBef>
        <a:buNone/>
        <a:defRPr sz="33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image" Target="../media/image26.t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oleObject" Target="../embeddings/Foglio_di_lavoro_di_Microsoft_Excel_97-20031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861EF-C117-4D74-89CD-5D317859F3C6}" type="slidenum">
              <a:rPr lang="it-IT" smtClean="0"/>
              <a:t>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6688" y="2348880"/>
            <a:ext cx="8713787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ctr" defTabSz="912813"/>
            <a:endParaRPr lang="en-US" sz="3600" b="1" dirty="0">
              <a:solidFill>
                <a:srgbClr val="0000FF"/>
              </a:solidFill>
            </a:endParaRPr>
          </a:p>
          <a:p>
            <a:pPr algn="ctr" defTabSz="912813"/>
            <a:endParaRPr lang="en-US" sz="3600" b="1" dirty="0">
              <a:solidFill>
                <a:srgbClr val="0000FF"/>
              </a:solidFill>
            </a:endParaRPr>
          </a:p>
          <a:p>
            <a:pPr algn="ctr" defTabSz="912813"/>
            <a:r>
              <a:rPr lang="en-US" sz="3600" b="1" dirty="0" err="1" smtClean="0">
                <a:solidFill>
                  <a:srgbClr val="0000FF"/>
                </a:solidFill>
              </a:rPr>
              <a:t>ActiLab</a:t>
            </a:r>
            <a:r>
              <a:rPr lang="en-US" sz="3600" b="1" dirty="0" smtClean="0">
                <a:solidFill>
                  <a:srgbClr val="0000FF"/>
                </a:solidFill>
              </a:rPr>
              <a:t> Closing </a:t>
            </a:r>
            <a:r>
              <a:rPr lang="en-US" sz="3600" b="1" dirty="0">
                <a:solidFill>
                  <a:srgbClr val="0000FF"/>
                </a:solidFill>
              </a:rPr>
              <a:t>Meeting</a:t>
            </a:r>
          </a:p>
          <a:p>
            <a:pPr algn="ctr" defTabSz="912813"/>
            <a:endParaRPr lang="en-US" sz="3600" b="1" dirty="0">
              <a:solidFill>
                <a:srgbClr val="0000FF"/>
              </a:solidFill>
            </a:endParaRPr>
          </a:p>
          <a:p>
            <a:pPr algn="ctr" defTabSz="912813"/>
            <a:r>
              <a:rPr lang="en-US" sz="3600" b="1" dirty="0" err="1" smtClean="0">
                <a:solidFill>
                  <a:srgbClr val="0000FF"/>
                </a:solidFill>
              </a:rPr>
              <a:t>ActiLab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>
                <a:solidFill>
                  <a:srgbClr val="0000FF"/>
                </a:solidFill>
              </a:rPr>
              <a:t>Activities at INFN</a:t>
            </a:r>
            <a:endParaRPr lang="it-IT" sz="2800" dirty="0">
              <a:solidFill>
                <a:srgbClr val="FF0000"/>
              </a:solidFill>
            </a:endParaRPr>
          </a:p>
          <a:p>
            <a:pPr algn="ctr" defTabSz="912813"/>
            <a:endParaRPr lang="it-IT" sz="2800" dirty="0">
              <a:solidFill>
                <a:srgbClr val="FF0000"/>
              </a:solidFill>
            </a:endParaRPr>
          </a:p>
          <a:p>
            <a:pPr algn="ctr" defTabSz="912813"/>
            <a:endParaRPr lang="it-IT" sz="2800" dirty="0">
              <a:solidFill>
                <a:srgbClr val="FF0000"/>
              </a:solidFill>
            </a:endParaRPr>
          </a:p>
          <a:p>
            <a:pPr algn="ctr" defTabSz="912813"/>
            <a:endParaRPr lang="it-IT" sz="2800" dirty="0">
              <a:solidFill>
                <a:srgbClr val="FF0000"/>
              </a:solidFill>
            </a:endParaRPr>
          </a:p>
          <a:p>
            <a:pPr algn="ctr" defTabSz="912813"/>
            <a:endParaRPr lang="it-IT" sz="2800" b="1" dirty="0">
              <a:solidFill>
                <a:srgbClr val="FF0000"/>
              </a:solidFill>
            </a:endParaRPr>
          </a:p>
          <a:p>
            <a:pPr algn="ctr" defTabSz="912813"/>
            <a:r>
              <a:rPr lang="it-IT" sz="2800" b="1" dirty="0">
                <a:solidFill>
                  <a:srgbClr val="FF0000"/>
                </a:solidFill>
              </a:rPr>
              <a:t>Stefano </a:t>
            </a:r>
            <a:r>
              <a:rPr lang="it-IT" sz="2800" b="1" dirty="0" smtClean="0">
                <a:solidFill>
                  <a:srgbClr val="FF0000"/>
                </a:solidFill>
              </a:rPr>
              <a:t>Corradetti</a:t>
            </a:r>
          </a:p>
          <a:p>
            <a:pPr algn="ctr" defTabSz="912813"/>
            <a:r>
              <a:rPr lang="it-IT" sz="2800" b="1" dirty="0" smtClean="0">
                <a:solidFill>
                  <a:srgbClr val="FF0000"/>
                </a:solidFill>
              </a:rPr>
              <a:t>and Alberto Andrighetto </a:t>
            </a:r>
            <a:endParaRPr lang="it-IT" sz="2800" b="1" dirty="0">
              <a:solidFill>
                <a:srgbClr val="FF0000"/>
              </a:solidFill>
            </a:endParaRPr>
          </a:p>
          <a:p>
            <a:pPr algn="ctr" defTabSz="912813"/>
            <a:r>
              <a:rPr lang="it-IT" sz="2800" b="1" dirty="0" smtClean="0">
                <a:solidFill>
                  <a:srgbClr val="FF0000"/>
                </a:solidFill>
              </a:rPr>
              <a:t>SPES </a:t>
            </a:r>
            <a:r>
              <a:rPr lang="it-IT" sz="2800" b="1" dirty="0">
                <a:solidFill>
                  <a:srgbClr val="FF0000"/>
                </a:solidFill>
              </a:rPr>
              <a:t>Target Group</a:t>
            </a:r>
          </a:p>
        </p:txBody>
      </p:sp>
    </p:spTree>
    <p:extLst>
      <p:ext uri="{BB962C8B-B14F-4D97-AF65-F5344CB8AC3E}">
        <p14:creationId xmlns:p14="http://schemas.microsoft.com/office/powerpoint/2010/main" val="3729907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10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pic>
        <p:nvPicPr>
          <p:cNvPr id="11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90" y="1387262"/>
            <a:ext cx="3515145" cy="4615466"/>
          </a:xfrm>
          <a:prstGeom prst="rect">
            <a:avLst/>
          </a:prstGeom>
        </p:spPr>
      </p:pic>
      <p:sp>
        <p:nvSpPr>
          <p:cNvPr id="18" name="CasellaDiTesto 5"/>
          <p:cNvSpPr txBox="1"/>
          <p:nvPr/>
        </p:nvSpPr>
        <p:spPr>
          <a:xfrm>
            <a:off x="312978" y="1020078"/>
            <a:ext cx="26119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Original setup – INFN/LNL</a:t>
            </a:r>
            <a:endParaRPr lang="it-IT" dirty="0"/>
          </a:p>
        </p:txBody>
      </p:sp>
      <p:sp>
        <p:nvSpPr>
          <p:cNvPr id="19" name="CasellaDiTesto 6"/>
          <p:cNvSpPr txBox="1"/>
          <p:nvPr/>
        </p:nvSpPr>
        <p:spPr>
          <a:xfrm>
            <a:off x="5560349" y="1020078"/>
            <a:ext cx="32601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Newly developed setup (</a:t>
            </a:r>
            <a:r>
              <a:rPr lang="en-US" dirty="0" err="1" smtClean="0"/>
              <a:t>Padova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" name="Immagin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4" t="3644"/>
          <a:stretch>
            <a:fillRect/>
          </a:stretch>
        </p:blipFill>
        <p:spPr>
          <a:xfrm>
            <a:off x="5050620" y="1499833"/>
            <a:ext cx="3769852" cy="285433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1" name="ZoneTexte 17"/>
          <p:cNvSpPr txBox="1"/>
          <p:nvPr/>
        </p:nvSpPr>
        <p:spPr>
          <a:xfrm>
            <a:off x="305604" y="6032224"/>
            <a:ext cx="3446131" cy="2769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Ins="0">
            <a:spAutoFit/>
          </a:bodyPr>
          <a:lstStyle/>
          <a:p>
            <a:pPr>
              <a:defRPr/>
            </a:pPr>
            <a:r>
              <a:rPr lang="fr-FR" sz="1200" dirty="0" smtClean="0">
                <a:latin typeface="+mn-lt"/>
              </a:rPr>
              <a:t>M. </a:t>
            </a:r>
            <a:r>
              <a:rPr lang="fr-FR" sz="1200" dirty="0" err="1" smtClean="0">
                <a:latin typeface="+mn-lt"/>
              </a:rPr>
              <a:t>Manzolaro</a:t>
            </a:r>
            <a:r>
              <a:rPr lang="fr-FR" sz="1200" dirty="0" smtClean="0">
                <a:latin typeface="+mn-lt"/>
              </a:rPr>
              <a:t> </a:t>
            </a:r>
            <a:r>
              <a:rPr lang="fr-FR" sz="1200" dirty="0">
                <a:latin typeface="+mn-lt"/>
              </a:rPr>
              <a:t>et </a:t>
            </a:r>
            <a:r>
              <a:rPr lang="fr-FR" sz="1200" i="1" dirty="0">
                <a:latin typeface="+mn-lt"/>
              </a:rPr>
              <a:t>al.</a:t>
            </a:r>
            <a:r>
              <a:rPr lang="fr-FR" sz="1200" dirty="0">
                <a:latin typeface="+mn-lt"/>
              </a:rPr>
              <a:t>, </a:t>
            </a:r>
            <a:r>
              <a:rPr lang="fr-FR" sz="1200" dirty="0" err="1" smtClean="0">
                <a:latin typeface="+mn-lt"/>
              </a:rPr>
              <a:t>Rev</a:t>
            </a:r>
            <a:r>
              <a:rPr lang="fr-FR" sz="1200" dirty="0" smtClean="0">
                <a:latin typeface="+mn-lt"/>
              </a:rPr>
              <a:t>. </a:t>
            </a:r>
            <a:r>
              <a:rPr lang="fr-FR" sz="1200" dirty="0" err="1" smtClean="0">
                <a:latin typeface="+mn-lt"/>
              </a:rPr>
              <a:t>Sci</a:t>
            </a:r>
            <a:r>
              <a:rPr lang="fr-FR" sz="1200" dirty="0" smtClean="0">
                <a:latin typeface="+mn-lt"/>
              </a:rPr>
              <a:t>. </a:t>
            </a:r>
            <a:r>
              <a:rPr lang="fr-FR" sz="1200" dirty="0" err="1" smtClean="0">
                <a:latin typeface="+mn-lt"/>
              </a:rPr>
              <a:t>Instr</a:t>
            </a:r>
            <a:r>
              <a:rPr lang="fr-FR" sz="1200" dirty="0" smtClean="0">
                <a:latin typeface="+mn-lt"/>
              </a:rPr>
              <a:t>. 84 </a:t>
            </a:r>
            <a:r>
              <a:rPr lang="fr-FR" sz="1200" dirty="0">
                <a:latin typeface="+mn-lt"/>
              </a:rPr>
              <a:t>(</a:t>
            </a:r>
            <a:r>
              <a:rPr lang="fr-FR" sz="1200" dirty="0" smtClean="0">
                <a:latin typeface="+mn-lt"/>
              </a:rPr>
              <a:t>2013) 054902.</a:t>
            </a:r>
            <a:endParaRPr lang="fr-FR" sz="1200" dirty="0">
              <a:latin typeface="+mn-lt"/>
            </a:endParaRPr>
          </a:p>
        </p:txBody>
      </p:sp>
      <p:sp>
        <p:nvSpPr>
          <p:cNvPr id="22" name="ZoneTexte 18"/>
          <p:cNvSpPr txBox="1"/>
          <p:nvPr/>
        </p:nvSpPr>
        <p:spPr>
          <a:xfrm>
            <a:off x="4953254" y="4482986"/>
            <a:ext cx="38672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Allowing measurements for samples of smaller sizes (down to 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 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̴30 mm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 algn="ctr"/>
            <a:endParaRPr lang="en-US" dirty="0">
              <a:solidFill>
                <a:srgbClr val="0000FF"/>
              </a:solidFill>
            </a:endParaRPr>
          </a:p>
          <a:p>
            <a:pPr algn="ctr"/>
            <a:r>
              <a:rPr lang="en-US" u="sng" dirty="0" smtClean="0">
                <a:solidFill>
                  <a:srgbClr val="0000FF"/>
                </a:solidFill>
              </a:rPr>
              <a:t>Creation of a thermal gradient on the tested disc by means of irradiation from a heated graphite crucible</a:t>
            </a:r>
            <a:endParaRPr lang="en-US" u="sng" dirty="0">
              <a:solidFill>
                <a:srgbClr val="0000FF"/>
              </a:solidFill>
            </a:endParaRPr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275856" y="591071"/>
            <a:ext cx="2820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rgbClr val="1082E0"/>
                </a:solidFill>
              </a:rPr>
              <a:t>Thermal </a:t>
            </a:r>
            <a:r>
              <a:rPr lang="it-IT" sz="2400" dirty="0" err="1" smtClean="0">
                <a:solidFill>
                  <a:srgbClr val="1082E0"/>
                </a:solidFill>
              </a:rPr>
              <a:t>conductivity</a:t>
            </a:r>
            <a:endParaRPr lang="en-US" sz="2400" dirty="0">
              <a:solidFill>
                <a:srgbClr val="1082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53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11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275856" y="591071"/>
            <a:ext cx="2820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rgbClr val="1082E0"/>
                </a:solidFill>
              </a:rPr>
              <a:t>Thermal </a:t>
            </a:r>
            <a:r>
              <a:rPr lang="it-IT" sz="2400" dirty="0" err="1" smtClean="0">
                <a:solidFill>
                  <a:srgbClr val="1082E0"/>
                </a:solidFill>
              </a:rPr>
              <a:t>conductivity</a:t>
            </a:r>
            <a:endParaRPr lang="en-US" sz="2400" dirty="0">
              <a:solidFill>
                <a:srgbClr val="1082E0"/>
              </a:solidFill>
            </a:endParaRPr>
          </a:p>
        </p:txBody>
      </p:sp>
      <p:pic>
        <p:nvPicPr>
          <p:cNvPr id="13" name="Immagine: Crogiolo" descr="discorotto.JPG"/>
          <p:cNvPicPr>
            <a:picLocks noChangeAspect="1"/>
          </p:cNvPicPr>
          <p:nvPr/>
        </p:nvPicPr>
        <p:blipFill rotWithShape="1">
          <a:blip r:embed="rId2"/>
          <a:srcRect r="27055"/>
          <a:stretch/>
        </p:blipFill>
        <p:spPr bwMode="auto">
          <a:xfrm>
            <a:off x="242146" y="1553115"/>
            <a:ext cx="3872654" cy="2113212"/>
          </a:xfrm>
          <a:prstGeom prst="rect">
            <a:avLst/>
          </a:prstGeom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magine: Crogiolo-disco" descr="I245bi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3933" y="1553115"/>
            <a:ext cx="4541467" cy="2113212"/>
          </a:xfrm>
          <a:prstGeom prst="rect">
            <a:avLst/>
          </a:prstGeom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onnettore 2 14"/>
          <p:cNvCxnSpPr/>
          <p:nvPr/>
        </p:nvCxnSpPr>
        <p:spPr>
          <a:xfrm>
            <a:off x="3886200" y="2609721"/>
            <a:ext cx="7620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Disco dall'al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146" y="3886200"/>
            <a:ext cx="2120358" cy="2130426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1"/>
          <p:cNvSpPr>
            <a:spLocks noChangeArrowheads="1"/>
          </p:cNvSpPr>
          <p:nvPr/>
        </p:nvSpPr>
        <p:spPr bwMode="auto">
          <a:xfrm>
            <a:off x="2536892" y="3886200"/>
            <a:ext cx="6454707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err="1" smtClean="0"/>
              <a:t>Creation</a:t>
            </a:r>
            <a:r>
              <a:rPr lang="it-IT" sz="2200" dirty="0" smtClean="0"/>
              <a:t> of </a:t>
            </a:r>
            <a:r>
              <a:rPr lang="it-IT" sz="2200" dirty="0" err="1" smtClean="0"/>
              <a:t>thermal</a:t>
            </a:r>
            <a:r>
              <a:rPr lang="it-IT" sz="2200" dirty="0" smtClean="0"/>
              <a:t> </a:t>
            </a:r>
            <a:r>
              <a:rPr lang="it-IT" sz="2200" dirty="0" err="1" smtClean="0"/>
              <a:t>gradients</a:t>
            </a:r>
            <a:r>
              <a:rPr lang="it-IT" sz="2200" dirty="0" smtClean="0"/>
              <a:t> in the disc </a:t>
            </a:r>
            <a:r>
              <a:rPr lang="it-IT" sz="2200" dirty="0" err="1" smtClean="0"/>
              <a:t>caused</a:t>
            </a:r>
            <a:r>
              <a:rPr lang="it-IT" sz="2200" dirty="0" smtClean="0"/>
              <a:t> by </a:t>
            </a:r>
            <a:r>
              <a:rPr lang="it-IT" sz="2200" dirty="0" err="1" smtClean="0"/>
              <a:t>irradiation</a:t>
            </a:r>
            <a:r>
              <a:rPr lang="it-IT" sz="2200" dirty="0" smtClean="0"/>
              <a:t> from the </a:t>
            </a:r>
            <a:r>
              <a:rPr lang="it-IT" sz="2200" dirty="0" err="1" smtClean="0"/>
              <a:t>crucible</a:t>
            </a:r>
            <a:endParaRPr lang="it-IT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A </a:t>
            </a:r>
            <a:r>
              <a:rPr lang="it-IT" sz="2200" dirty="0" err="1" smtClean="0"/>
              <a:t>low</a:t>
            </a:r>
            <a:r>
              <a:rPr lang="it-IT" sz="2200" dirty="0" smtClean="0"/>
              <a:t> temperature </a:t>
            </a:r>
            <a:r>
              <a:rPr lang="it-IT" sz="2200" dirty="0" err="1" smtClean="0"/>
              <a:t>pyrometer</a:t>
            </a:r>
            <a:r>
              <a:rPr lang="it-IT" sz="2200" dirty="0" smtClean="0"/>
              <a:t> (</a:t>
            </a:r>
            <a:r>
              <a:rPr lang="it-IT" sz="2200" dirty="0" err="1" smtClean="0"/>
              <a:t>range</a:t>
            </a:r>
            <a:r>
              <a:rPr lang="it-IT" sz="2200" dirty="0" smtClean="0"/>
              <a:t> 600 ÷ 1400 °C) </a:t>
            </a:r>
            <a:r>
              <a:rPr lang="it-IT" sz="2200" dirty="0" err="1" smtClean="0"/>
              <a:t>is</a:t>
            </a:r>
            <a:r>
              <a:rPr lang="it-IT" sz="2200" dirty="0" smtClean="0"/>
              <a:t> </a:t>
            </a:r>
            <a:r>
              <a:rPr lang="it-IT" sz="2200" dirty="0" err="1" smtClean="0"/>
              <a:t>used</a:t>
            </a:r>
            <a:r>
              <a:rPr lang="it-IT" sz="2200" dirty="0" smtClean="0"/>
              <a:t> to monitor temperature in the disc </a:t>
            </a:r>
            <a:r>
              <a:rPr lang="it-IT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center</a:t>
            </a:r>
            <a:r>
              <a:rPr lang="it-IT" sz="2200" dirty="0" smtClean="0"/>
              <a:t> and </a:t>
            </a:r>
            <a:r>
              <a:rPr lang="en-US" sz="2200" b="1" dirty="0" smtClean="0">
                <a:solidFill>
                  <a:srgbClr val="FF0000"/>
                </a:solidFill>
              </a:rPr>
              <a:t>periphery </a:t>
            </a:r>
            <a:r>
              <a:rPr lang="en-US" sz="2200" dirty="0" smtClean="0"/>
              <a:t>(repeated cycles of heating)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Inverse analysis </a:t>
            </a:r>
            <a:r>
              <a:rPr lang="en-US" sz="2200" dirty="0" smtClean="0">
                <a:latin typeface="Arial"/>
                <a:cs typeface="Arial"/>
              </a:rPr>
              <a:t>→ </a:t>
            </a:r>
            <a:r>
              <a:rPr lang="en-US" sz="2200" dirty="0" smtClean="0">
                <a:cs typeface="Arial"/>
              </a:rPr>
              <a:t>k (T) (</a:t>
            </a:r>
            <a:r>
              <a:rPr lang="en-US" sz="2200" dirty="0" err="1" smtClean="0">
                <a:cs typeface="Arial"/>
              </a:rPr>
              <a:t>tipically</a:t>
            </a:r>
            <a:r>
              <a:rPr lang="en-US" sz="2200" dirty="0" smtClean="0">
                <a:cs typeface="Arial"/>
              </a:rPr>
              <a:t> in 600 ÷ 1200 °C range)</a:t>
            </a:r>
            <a:endParaRPr lang="en-US" sz="2200" dirty="0" smtClean="0"/>
          </a:p>
        </p:txBody>
      </p:sp>
      <p:sp>
        <p:nvSpPr>
          <p:cNvPr id="24" name="Ovale 23"/>
          <p:cNvSpPr>
            <a:spLocks noChangeAspect="1"/>
          </p:cNvSpPr>
          <p:nvPr/>
        </p:nvSpPr>
        <p:spPr>
          <a:xfrm>
            <a:off x="1244432" y="4843413"/>
            <a:ext cx="216000" cy="2160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/>
          <p:cNvSpPr>
            <a:spLocks noChangeAspect="1"/>
          </p:cNvSpPr>
          <p:nvPr/>
        </p:nvSpPr>
        <p:spPr>
          <a:xfrm>
            <a:off x="1244051" y="4038600"/>
            <a:ext cx="216381" cy="2160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/>
          <p:cNvSpPr txBox="1"/>
          <p:nvPr/>
        </p:nvSpPr>
        <p:spPr>
          <a:xfrm>
            <a:off x="202733" y="1078468"/>
            <a:ext cx="8636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M. Manzolaro, S. Corradetti, A. </a:t>
            </a:r>
            <a:r>
              <a:rPr lang="it-IT" dirty="0" err="1" smtClean="0"/>
              <a:t>Andrighetto</a:t>
            </a:r>
            <a:r>
              <a:rPr lang="it-IT" dirty="0" smtClean="0"/>
              <a:t>, L. Ferrari, Rev. Sci. </a:t>
            </a:r>
            <a:r>
              <a:rPr lang="it-IT" dirty="0" err="1" smtClean="0"/>
              <a:t>Instrum</a:t>
            </a:r>
            <a:r>
              <a:rPr lang="it-IT" dirty="0" smtClean="0"/>
              <a:t>. 84</a:t>
            </a:r>
            <a:r>
              <a:rPr lang="it-IT" dirty="0"/>
              <a:t>, </a:t>
            </a:r>
            <a:r>
              <a:rPr lang="it-IT" dirty="0" smtClean="0"/>
              <a:t>054902 (2013)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2083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275856" y="591071"/>
            <a:ext cx="2820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rgbClr val="1082E0"/>
                </a:solidFill>
              </a:rPr>
              <a:t>Thermal </a:t>
            </a:r>
            <a:r>
              <a:rPr lang="it-IT" sz="2400" dirty="0" err="1" smtClean="0">
                <a:solidFill>
                  <a:srgbClr val="1082E0"/>
                </a:solidFill>
              </a:rPr>
              <a:t>conductivity</a:t>
            </a:r>
            <a:endParaRPr lang="en-US" sz="2400" dirty="0">
              <a:solidFill>
                <a:srgbClr val="1082E0"/>
              </a:solidFill>
            </a:endParaRPr>
          </a:p>
        </p:txBody>
      </p:sp>
      <p:pic>
        <p:nvPicPr>
          <p:cNvPr id="18" name="Picture 2" descr="FIG_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" r="3380"/>
          <a:stretch>
            <a:fillRect/>
          </a:stretch>
        </p:blipFill>
        <p:spPr bwMode="auto">
          <a:xfrm>
            <a:off x="4954772" y="1143000"/>
            <a:ext cx="3800476" cy="2985524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magine: Modello numerico FEM"/>
          <p:cNvPicPr>
            <a:picLocks noChangeAspect="1"/>
          </p:cNvPicPr>
          <p:nvPr/>
        </p:nvPicPr>
        <p:blipFill rotWithShape="1">
          <a:blip r:embed="rId3"/>
          <a:srcRect l="824" t="993" r="1179" b="979"/>
          <a:stretch/>
        </p:blipFill>
        <p:spPr>
          <a:xfrm>
            <a:off x="228600" y="1143000"/>
            <a:ext cx="4479926" cy="510540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CasellaDiTesto 19"/>
          <p:cNvSpPr txBox="1"/>
          <p:nvPr/>
        </p:nvSpPr>
        <p:spPr>
          <a:xfrm>
            <a:off x="260499" y="1175934"/>
            <a:ext cx="4419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FEM model of the </a:t>
            </a:r>
            <a:r>
              <a:rPr lang="it-IT" dirty="0" err="1" smtClean="0">
                <a:solidFill>
                  <a:srgbClr val="FF0000"/>
                </a:solidFill>
              </a:rPr>
              <a:t>chamber</a:t>
            </a:r>
            <a:r>
              <a:rPr lang="it-IT" dirty="0" smtClean="0">
                <a:solidFill>
                  <a:srgbClr val="FF0000"/>
                </a:solidFill>
              </a:rPr>
              <a:t> – </a:t>
            </a:r>
            <a:r>
              <a:rPr lang="it-IT" dirty="0" err="1" smtClean="0">
                <a:solidFill>
                  <a:srgbClr val="FF0000"/>
                </a:solidFill>
              </a:rPr>
              <a:t>crucible</a:t>
            </a:r>
            <a:r>
              <a:rPr lang="it-IT" dirty="0" smtClean="0">
                <a:solidFill>
                  <a:srgbClr val="FF0000"/>
                </a:solidFill>
              </a:rPr>
              <a:t> – disc </a:t>
            </a:r>
            <a:r>
              <a:rPr lang="it-IT" dirty="0" err="1" smtClean="0">
                <a:solidFill>
                  <a:srgbClr val="FF0000"/>
                </a:solidFill>
              </a:rPr>
              <a:t>system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1" name="Rettangolo 1"/>
          <p:cNvSpPr>
            <a:spLocks noChangeArrowheads="1"/>
          </p:cNvSpPr>
          <p:nvPr/>
        </p:nvSpPr>
        <p:spPr bwMode="auto">
          <a:xfrm>
            <a:off x="4876800" y="4191000"/>
            <a:ext cx="431811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Symbol" panose="05050102010706020507" pitchFamily="18" charset="2"/>
              </a:rPr>
              <a:t>D</a:t>
            </a:r>
            <a:r>
              <a:rPr lang="en-US" sz="2200" dirty="0" smtClean="0"/>
              <a:t>T between center and </a:t>
            </a:r>
            <a:r>
              <a:rPr lang="en-US" sz="2200" dirty="0" err="1" smtClean="0"/>
              <a:t>peryphery</a:t>
            </a:r>
            <a:r>
              <a:rPr lang="en-US" sz="2200" dirty="0" smtClean="0"/>
              <a:t>: comparison between numerical and experimental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k (T) is obtained </a:t>
            </a:r>
            <a:r>
              <a:rPr lang="en-US" sz="2200" u="sng" dirty="0" smtClean="0"/>
              <a:t>minimizing the differences</a:t>
            </a:r>
            <a:r>
              <a:rPr lang="en-US" sz="2200" dirty="0" smtClean="0"/>
              <a:t> between the </a:t>
            </a:r>
            <a:r>
              <a:rPr lang="en-US" sz="2200" dirty="0" smtClean="0">
                <a:latin typeface="Symbol" panose="05050102010706020507" pitchFamily="18" charset="2"/>
              </a:rPr>
              <a:t>D</a:t>
            </a:r>
            <a:r>
              <a:rPr lang="en-US" sz="2200" dirty="0" smtClean="0"/>
              <a:t>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k (T) = C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+C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*T (average T)</a:t>
            </a:r>
          </a:p>
        </p:txBody>
      </p:sp>
    </p:spTree>
    <p:extLst>
      <p:ext uri="{BB962C8B-B14F-4D97-AF65-F5344CB8AC3E}">
        <p14:creationId xmlns:p14="http://schemas.microsoft.com/office/powerpoint/2010/main" val="330455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275856" y="591071"/>
            <a:ext cx="2820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rgbClr val="1082E0"/>
                </a:solidFill>
              </a:rPr>
              <a:t>Thermal </a:t>
            </a:r>
            <a:r>
              <a:rPr lang="it-IT" sz="2400" dirty="0" err="1" smtClean="0">
                <a:solidFill>
                  <a:srgbClr val="1082E0"/>
                </a:solidFill>
              </a:rPr>
              <a:t>conductivity</a:t>
            </a:r>
            <a:endParaRPr lang="en-US" sz="2400" dirty="0">
              <a:solidFill>
                <a:srgbClr val="1082E0"/>
              </a:solidFill>
            </a:endParaRPr>
          </a:p>
        </p:txBody>
      </p:sp>
      <p:pic>
        <p:nvPicPr>
          <p:cNvPr id="11" name="Picture 2" descr="C:\Users\Stefano\Dropbox\Caricamenti da fotocamera\2013-09-23 14.27.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71400"/>
            <a:ext cx="1927600" cy="257013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nettore 2 11"/>
          <p:cNvCxnSpPr/>
          <p:nvPr/>
        </p:nvCxnSpPr>
        <p:spPr>
          <a:xfrm>
            <a:off x="3810000" y="2636667"/>
            <a:ext cx="1612626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 descr="C:\Users\Stefano\Dropbox\Caricamenti da fotocamera\2013-10-02 11.25.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608" y="1471400"/>
            <a:ext cx="1927600" cy="257013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76200" y="4108144"/>
            <a:ext cx="4517896" cy="221599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tIns="0" bIns="0" rtlCol="0" anchor="t" anchorCtr="0">
            <a:spAutoFit/>
          </a:bodyPr>
          <a:lstStyle/>
          <a:p>
            <a:pPr indent="-514350" algn="ctr">
              <a:lnSpc>
                <a:spcPct val="200000"/>
              </a:lnSpc>
              <a:buAutoNum type="arabicParenR"/>
            </a:pPr>
            <a:r>
              <a:rPr lang="it-IT" dirty="0" smtClean="0">
                <a:solidFill>
                  <a:srgbClr val="FF0000"/>
                </a:solidFill>
              </a:rPr>
              <a:t>UO</a:t>
            </a:r>
            <a:r>
              <a:rPr lang="it-IT" baseline="-25000" dirty="0" smtClean="0">
                <a:solidFill>
                  <a:srgbClr val="FF0000"/>
                </a:solidFill>
              </a:rPr>
              <a:t>2</a:t>
            </a:r>
            <a:r>
              <a:rPr lang="it-IT" dirty="0" smtClean="0">
                <a:solidFill>
                  <a:srgbClr val="FF0000"/>
                </a:solidFill>
              </a:rPr>
              <a:t> + C + binder, UO</a:t>
            </a:r>
            <a:r>
              <a:rPr lang="it-IT" baseline="-25000" dirty="0" smtClean="0">
                <a:solidFill>
                  <a:srgbClr val="FF0000"/>
                </a:solidFill>
              </a:rPr>
              <a:t>2</a:t>
            </a:r>
            <a:r>
              <a:rPr lang="it-IT" dirty="0" smtClean="0">
                <a:solidFill>
                  <a:srgbClr val="FF0000"/>
                </a:solidFill>
              </a:rPr>
              <a:t> &lt; 20 </a:t>
            </a:r>
            <a:r>
              <a:rPr lang="it-IT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it-IT" dirty="0" smtClean="0">
                <a:solidFill>
                  <a:srgbClr val="FF0000"/>
                </a:solidFill>
              </a:rPr>
              <a:t>m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→ </a:t>
            </a:r>
            <a:r>
              <a:rPr lang="it-IT" dirty="0" err="1" smtClean="0">
                <a:solidFill>
                  <a:srgbClr val="FF0000"/>
                </a:solidFill>
                <a:cs typeface="Arial"/>
              </a:rPr>
              <a:t>same</a:t>
            </a:r>
            <a:r>
              <a:rPr lang="it-IT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cs typeface="Arial"/>
              </a:rPr>
              <a:t>material</a:t>
            </a:r>
            <a:r>
              <a:rPr lang="it-IT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cs typeface="Arial"/>
              </a:rPr>
              <a:t>sent</a:t>
            </a:r>
            <a:r>
              <a:rPr lang="it-IT" dirty="0" smtClean="0">
                <a:solidFill>
                  <a:srgbClr val="FF0000"/>
                </a:solidFill>
                <a:cs typeface="Arial"/>
              </a:rPr>
              <a:t> to IPNO (</a:t>
            </a:r>
            <a:r>
              <a:rPr lang="it-IT" dirty="0" err="1" smtClean="0">
                <a:solidFill>
                  <a:srgbClr val="FF0000"/>
                </a:solidFill>
                <a:cs typeface="Arial"/>
              </a:rPr>
              <a:t>only</a:t>
            </a:r>
            <a:r>
              <a:rPr lang="it-IT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cs typeface="Arial"/>
              </a:rPr>
              <a:t>this</a:t>
            </a:r>
            <a:r>
              <a:rPr lang="it-IT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cs typeface="Arial"/>
              </a:rPr>
              <a:t>was</a:t>
            </a:r>
            <a:r>
              <a:rPr lang="it-IT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cs typeface="Arial"/>
              </a:rPr>
              <a:t>tested</a:t>
            </a:r>
            <a:r>
              <a:rPr lang="it-IT" dirty="0" smtClean="0">
                <a:solidFill>
                  <a:srgbClr val="FF0000"/>
                </a:solidFill>
                <a:cs typeface="Arial"/>
              </a:rPr>
              <a:t>)</a:t>
            </a:r>
            <a:endParaRPr lang="it-IT" dirty="0" smtClean="0">
              <a:solidFill>
                <a:srgbClr val="FF0000"/>
              </a:solidFill>
            </a:endParaRPr>
          </a:p>
          <a:p>
            <a:pPr indent="-514350" algn="ctr">
              <a:lnSpc>
                <a:spcPct val="200000"/>
              </a:lnSpc>
              <a:buFontTx/>
              <a:buAutoNum type="arabicParenR"/>
            </a:pPr>
            <a:r>
              <a:rPr lang="it-IT" dirty="0" smtClean="0">
                <a:solidFill>
                  <a:srgbClr val="FF0000"/>
                </a:solidFill>
              </a:rPr>
              <a:t>UO</a:t>
            </a:r>
            <a:r>
              <a:rPr lang="it-IT" baseline="-25000" dirty="0" smtClean="0">
                <a:solidFill>
                  <a:srgbClr val="FF0000"/>
                </a:solidFill>
              </a:rPr>
              <a:t>2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</a:rPr>
              <a:t>+ C + binder, </a:t>
            </a:r>
            <a:r>
              <a:rPr lang="it-IT" dirty="0" smtClean="0">
                <a:solidFill>
                  <a:srgbClr val="FF0000"/>
                </a:solidFill>
              </a:rPr>
              <a:t>20 </a:t>
            </a:r>
            <a:r>
              <a:rPr lang="it-IT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it-IT" dirty="0" smtClean="0">
                <a:solidFill>
                  <a:srgbClr val="FF0000"/>
                </a:solidFill>
              </a:rPr>
              <a:t>m &lt; UO</a:t>
            </a:r>
            <a:r>
              <a:rPr lang="it-IT" baseline="-25000" dirty="0" smtClean="0">
                <a:solidFill>
                  <a:srgbClr val="FF0000"/>
                </a:solidFill>
              </a:rPr>
              <a:t>2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</a:rPr>
              <a:t>&lt; </a:t>
            </a:r>
            <a:r>
              <a:rPr lang="it-IT" dirty="0" smtClean="0">
                <a:solidFill>
                  <a:srgbClr val="FF0000"/>
                </a:solidFill>
              </a:rPr>
              <a:t>40 </a:t>
            </a:r>
            <a:r>
              <a:rPr lang="it-IT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it-IT" dirty="0">
                <a:solidFill>
                  <a:srgbClr val="FF0000"/>
                </a:solidFill>
              </a:rPr>
              <a:t>m</a:t>
            </a:r>
          </a:p>
          <a:p>
            <a:pPr indent="-514350" algn="ctr">
              <a:lnSpc>
                <a:spcPct val="200000"/>
              </a:lnSpc>
              <a:buFontTx/>
              <a:buAutoNum type="arabicParenR"/>
            </a:pPr>
            <a:r>
              <a:rPr lang="it-IT" dirty="0">
                <a:solidFill>
                  <a:srgbClr val="FF0000"/>
                </a:solidFill>
              </a:rPr>
              <a:t>UO</a:t>
            </a:r>
            <a:r>
              <a:rPr lang="it-IT" baseline="-25000" dirty="0">
                <a:solidFill>
                  <a:srgbClr val="FF0000"/>
                </a:solidFill>
              </a:rPr>
              <a:t>2</a:t>
            </a:r>
            <a:r>
              <a:rPr lang="it-IT" dirty="0">
                <a:solidFill>
                  <a:srgbClr val="FF0000"/>
                </a:solidFill>
              </a:rPr>
              <a:t> + C + binder, </a:t>
            </a:r>
            <a:r>
              <a:rPr lang="it-IT" dirty="0" smtClean="0">
                <a:solidFill>
                  <a:srgbClr val="FF0000"/>
                </a:solidFill>
              </a:rPr>
              <a:t>40 </a:t>
            </a:r>
            <a:r>
              <a:rPr lang="it-IT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it-IT" dirty="0">
                <a:solidFill>
                  <a:srgbClr val="FF0000"/>
                </a:solidFill>
              </a:rPr>
              <a:t>m &lt; UO</a:t>
            </a:r>
            <a:r>
              <a:rPr lang="it-IT" baseline="-25000" dirty="0">
                <a:solidFill>
                  <a:srgbClr val="FF0000"/>
                </a:solidFill>
              </a:rPr>
              <a:t>2</a:t>
            </a:r>
            <a:r>
              <a:rPr lang="it-IT" dirty="0">
                <a:solidFill>
                  <a:srgbClr val="FF0000"/>
                </a:solidFill>
              </a:rPr>
              <a:t> &lt; </a:t>
            </a:r>
            <a:r>
              <a:rPr lang="it-IT" dirty="0" smtClean="0">
                <a:solidFill>
                  <a:srgbClr val="FF0000"/>
                </a:solidFill>
              </a:rPr>
              <a:t>71 </a:t>
            </a:r>
            <a:r>
              <a:rPr lang="it-IT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it-IT" dirty="0" smtClean="0">
                <a:solidFill>
                  <a:srgbClr val="FF0000"/>
                </a:solidFill>
              </a:rPr>
              <a:t>m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907466" y="2154795"/>
            <a:ext cx="13732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dirty="0" smtClean="0">
                <a:solidFill>
                  <a:srgbClr val="FF0000"/>
                </a:solidFill>
              </a:rPr>
              <a:t>Treatment</a:t>
            </a:r>
            <a:endParaRPr lang="it-IT" sz="2200" dirty="0">
              <a:solidFill>
                <a:srgbClr val="FF0000"/>
              </a:solidFill>
            </a:endParaRP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204495"/>
              </p:ext>
            </p:extLst>
          </p:nvPr>
        </p:nvGraphicFramePr>
        <p:xfrm>
          <a:off x="4708908" y="4108144"/>
          <a:ext cx="4191000" cy="22159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8619"/>
                <a:gridCol w="1129222"/>
                <a:gridCol w="1263937"/>
                <a:gridCol w="1129222"/>
              </a:tblGrid>
              <a:tr h="886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Mat.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Weight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(g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18" charset="2"/>
                        </a:rPr>
                        <a:t>r </a:t>
                      </a:r>
                      <a:endParaRPr lang="it-IT" sz="1800" dirty="0">
                        <a:effectLst/>
                        <a:latin typeface="Symbol" pitchFamily="18" charset="2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(g/cm</a:t>
                      </a:r>
                      <a:r>
                        <a:rPr lang="en-US" sz="1800" baseline="30000" dirty="0">
                          <a:effectLst/>
                        </a:rPr>
                        <a:t>3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Thickness (mm)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3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3.51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3.87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1.38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3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3.57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3.85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1.40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3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3.58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3.48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1.54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7" name="Rettangolo 1"/>
          <p:cNvSpPr>
            <a:spLocks noChangeArrowheads="1"/>
          </p:cNvSpPr>
          <p:nvPr/>
        </p:nvSpPr>
        <p:spPr bwMode="auto">
          <a:xfrm>
            <a:off x="2843808" y="986135"/>
            <a:ext cx="36374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rgbClr val="1082E0"/>
                </a:solidFill>
                <a:latin typeface="Symbol" pitchFamily="18" charset="2"/>
              </a:rPr>
              <a:t>f</a:t>
            </a:r>
            <a:r>
              <a:rPr lang="it-IT" sz="2400" dirty="0" smtClean="0">
                <a:solidFill>
                  <a:srgbClr val="1082E0"/>
                </a:solidFill>
              </a:rPr>
              <a:t> 30 mm </a:t>
            </a:r>
            <a:r>
              <a:rPr lang="it-IT" sz="2400" dirty="0" err="1" smtClean="0">
                <a:solidFill>
                  <a:srgbClr val="1082E0"/>
                </a:solidFill>
              </a:rPr>
              <a:t>samples</a:t>
            </a:r>
            <a:r>
              <a:rPr lang="it-IT" sz="2400" dirty="0" smtClean="0">
                <a:solidFill>
                  <a:srgbClr val="1082E0"/>
                </a:solidFill>
              </a:rPr>
              <a:t> </a:t>
            </a:r>
            <a:r>
              <a:rPr lang="it-IT" sz="2400" dirty="0" err="1" smtClean="0">
                <a:solidFill>
                  <a:srgbClr val="1082E0"/>
                </a:solidFill>
              </a:rPr>
              <a:t>produced</a:t>
            </a:r>
            <a:endParaRPr lang="en-US" sz="2400" dirty="0">
              <a:solidFill>
                <a:srgbClr val="1082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03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275856" y="591071"/>
            <a:ext cx="2820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rgbClr val="1082E0"/>
                </a:solidFill>
              </a:rPr>
              <a:t>Thermal </a:t>
            </a:r>
            <a:r>
              <a:rPr lang="it-IT" sz="2400" dirty="0" err="1" smtClean="0">
                <a:solidFill>
                  <a:srgbClr val="1082E0"/>
                </a:solidFill>
              </a:rPr>
              <a:t>conductivity</a:t>
            </a:r>
            <a:endParaRPr lang="en-US" sz="2400" dirty="0">
              <a:solidFill>
                <a:srgbClr val="1082E0"/>
              </a:solidFill>
            </a:endParaRPr>
          </a:p>
        </p:txBody>
      </p:sp>
      <p:sp>
        <p:nvSpPr>
          <p:cNvPr id="14" name="CasellaDiTesto 5"/>
          <p:cNvSpPr txBox="1"/>
          <p:nvPr/>
        </p:nvSpPr>
        <p:spPr>
          <a:xfrm>
            <a:off x="358588" y="1844824"/>
            <a:ext cx="41470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Temperature [°C] measurements</a:t>
            </a:r>
          </a:p>
          <a:p>
            <a:r>
              <a:rPr lang="it-IT" dirty="0" smtClean="0"/>
              <a:t>vs. numerical data </a:t>
            </a:r>
            <a:endParaRPr lang="it-IT" dirty="0"/>
          </a:p>
        </p:txBody>
      </p:sp>
      <p:sp>
        <p:nvSpPr>
          <p:cNvPr id="15" name="CasellaDiTesto 6"/>
          <p:cNvSpPr txBox="1"/>
          <p:nvPr/>
        </p:nvSpPr>
        <p:spPr>
          <a:xfrm>
            <a:off x="4973009" y="1844824"/>
            <a:ext cx="397926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Inverse analysis gives</a:t>
            </a:r>
          </a:p>
          <a:p>
            <a:r>
              <a:rPr lang="en-US" dirty="0" smtClean="0"/>
              <a:t>Thermal conductivity [W/</a:t>
            </a:r>
            <a:r>
              <a:rPr lang="en-US" dirty="0" err="1" smtClean="0"/>
              <a:t>m°C</a:t>
            </a:r>
            <a:r>
              <a:rPr lang="en-US" dirty="0" smtClean="0"/>
              <a:t>]            </a:t>
            </a:r>
            <a:endParaRPr lang="en-US" dirty="0"/>
          </a:p>
        </p:txBody>
      </p:sp>
      <p:sp>
        <p:nvSpPr>
          <p:cNvPr id="25" name="Rettangolo 1"/>
          <p:cNvSpPr>
            <a:spLocks noChangeArrowheads="1"/>
          </p:cNvSpPr>
          <p:nvPr/>
        </p:nvSpPr>
        <p:spPr bwMode="auto">
          <a:xfrm>
            <a:off x="1791186" y="1196752"/>
            <a:ext cx="59327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b="1" dirty="0" err="1" smtClean="0">
                <a:solidFill>
                  <a:srgbClr val="FF0000"/>
                </a:solidFill>
              </a:rPr>
              <a:t>Calibration</a:t>
            </a:r>
            <a:r>
              <a:rPr lang="it-IT" sz="2400" b="1" dirty="0" smtClean="0">
                <a:solidFill>
                  <a:srgbClr val="FF0000"/>
                </a:solidFill>
              </a:rPr>
              <a:t> of the </a:t>
            </a:r>
            <a:r>
              <a:rPr lang="it-IT" sz="2400" b="1" dirty="0" err="1" smtClean="0">
                <a:solidFill>
                  <a:srgbClr val="FF0000"/>
                </a:solidFill>
              </a:rPr>
              <a:t>system</a:t>
            </a:r>
            <a:r>
              <a:rPr lang="it-IT" sz="2400" b="1" dirty="0" smtClean="0">
                <a:solidFill>
                  <a:srgbClr val="FF0000"/>
                </a:solidFill>
              </a:rPr>
              <a:t> with a </a:t>
            </a:r>
            <a:r>
              <a:rPr lang="it-IT" sz="2400" b="1" dirty="0" err="1" smtClean="0">
                <a:solidFill>
                  <a:srgbClr val="FF0000"/>
                </a:solidFill>
              </a:rPr>
              <a:t>graphite</a:t>
            </a:r>
            <a:r>
              <a:rPr lang="it-IT" sz="2400" b="1" dirty="0" smtClean="0">
                <a:solidFill>
                  <a:srgbClr val="FF0000"/>
                </a:solidFill>
              </a:rPr>
              <a:t> disc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26" name="Immagine 2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" y="2726177"/>
            <a:ext cx="4601370" cy="330563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  <p:grpSp>
        <p:nvGrpSpPr>
          <p:cNvPr id="7" name="Gruppo 6"/>
          <p:cNvGrpSpPr/>
          <p:nvPr/>
        </p:nvGrpSpPr>
        <p:grpSpPr>
          <a:xfrm>
            <a:off x="4788024" y="2726177"/>
            <a:ext cx="4248472" cy="3305636"/>
            <a:chOff x="4788024" y="2726177"/>
            <a:chExt cx="4248472" cy="3305636"/>
          </a:xfrm>
        </p:grpSpPr>
        <p:pic>
          <p:nvPicPr>
            <p:cNvPr id="27" name="Immagine 26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024" y="2726177"/>
              <a:ext cx="4248472" cy="33056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</p:pic>
        <p:sp>
          <p:nvSpPr>
            <p:cNvPr id="6" name="Rettangolo 5"/>
            <p:cNvSpPr/>
            <p:nvPr/>
          </p:nvSpPr>
          <p:spPr>
            <a:xfrm>
              <a:off x="8089506" y="2914058"/>
              <a:ext cx="720080" cy="3709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9" name="Connettore 1 8"/>
          <p:cNvCxnSpPr/>
          <p:nvPr/>
        </p:nvCxnSpPr>
        <p:spPr>
          <a:xfrm>
            <a:off x="5652120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/>
          <p:nvPr/>
        </p:nvCxnSpPr>
        <p:spPr>
          <a:xfrm>
            <a:off x="5652120" y="5229200"/>
            <a:ext cx="288032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5958808" y="5088078"/>
            <a:ext cx="1462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LNL Manzolaro 2013</a:t>
            </a:r>
            <a:endParaRPr lang="it-IT" sz="1200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5956889" y="4890932"/>
            <a:ext cx="1613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UNIPD Corradetti 2014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67887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15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275856" y="591071"/>
            <a:ext cx="2820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rgbClr val="1082E0"/>
                </a:solidFill>
              </a:rPr>
              <a:t>Thermal </a:t>
            </a:r>
            <a:r>
              <a:rPr lang="it-IT" sz="2400" dirty="0" err="1" smtClean="0">
                <a:solidFill>
                  <a:srgbClr val="1082E0"/>
                </a:solidFill>
              </a:rPr>
              <a:t>conductivity</a:t>
            </a:r>
            <a:endParaRPr lang="en-US" sz="2400" dirty="0">
              <a:solidFill>
                <a:srgbClr val="1082E0"/>
              </a:solidFill>
            </a:endParaRPr>
          </a:p>
        </p:txBody>
      </p:sp>
      <p:sp>
        <p:nvSpPr>
          <p:cNvPr id="18" name="Rettangolo 1"/>
          <p:cNvSpPr>
            <a:spLocks noChangeArrowheads="1"/>
          </p:cNvSpPr>
          <p:nvPr/>
        </p:nvSpPr>
        <p:spPr bwMode="auto">
          <a:xfrm>
            <a:off x="2876466" y="1196752"/>
            <a:ext cx="37321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b="1" dirty="0" err="1" smtClean="0">
                <a:solidFill>
                  <a:srgbClr val="FF0000"/>
                </a:solidFill>
              </a:rPr>
              <a:t>Measurements</a:t>
            </a:r>
            <a:r>
              <a:rPr lang="it-IT" sz="2400" b="1" dirty="0" smtClean="0">
                <a:solidFill>
                  <a:srgbClr val="FF0000"/>
                </a:solidFill>
              </a:rPr>
              <a:t> on </a:t>
            </a:r>
            <a:r>
              <a:rPr lang="it-IT" sz="2400" b="1" dirty="0" err="1" smtClean="0">
                <a:solidFill>
                  <a:srgbClr val="FF0000"/>
                </a:solidFill>
              </a:rPr>
              <a:t>UC</a:t>
            </a:r>
            <a:r>
              <a:rPr lang="it-IT" sz="2400" b="1" baseline="-25000" dirty="0" err="1" smtClean="0">
                <a:solidFill>
                  <a:srgbClr val="FF0000"/>
                </a:solidFill>
              </a:rPr>
              <a:t>x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discs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9" name="Immagine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0" y="2800219"/>
            <a:ext cx="4606918" cy="330962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0" name="CasellaDiTesto 5"/>
          <p:cNvSpPr txBox="1"/>
          <p:nvPr/>
        </p:nvSpPr>
        <p:spPr>
          <a:xfrm>
            <a:off x="358588" y="1844824"/>
            <a:ext cx="41470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Temperature [°C] measurements</a:t>
            </a:r>
          </a:p>
          <a:p>
            <a:r>
              <a:rPr lang="it-IT" dirty="0" smtClean="0"/>
              <a:t>vs. numerical data </a:t>
            </a:r>
            <a:endParaRPr lang="it-IT" dirty="0"/>
          </a:p>
        </p:txBody>
      </p:sp>
      <p:sp>
        <p:nvSpPr>
          <p:cNvPr id="21" name="CasellaDiTesto 6"/>
          <p:cNvSpPr txBox="1"/>
          <p:nvPr/>
        </p:nvSpPr>
        <p:spPr>
          <a:xfrm>
            <a:off x="4973009" y="1844824"/>
            <a:ext cx="397926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Inverse analysis gives</a:t>
            </a:r>
          </a:p>
          <a:p>
            <a:r>
              <a:rPr lang="en-US" dirty="0" smtClean="0"/>
              <a:t>Thermal conductivity [W/</a:t>
            </a:r>
            <a:r>
              <a:rPr lang="en-US" dirty="0" err="1" smtClean="0"/>
              <a:t>m°C</a:t>
            </a:r>
            <a:r>
              <a:rPr lang="en-US" dirty="0" smtClean="0"/>
              <a:t>]            </a:t>
            </a:r>
            <a:endParaRPr lang="en-US" dirty="0"/>
          </a:p>
        </p:txBody>
      </p:sp>
      <p:pic>
        <p:nvPicPr>
          <p:cNvPr id="22" name="Immagine 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980" y="2800219"/>
            <a:ext cx="4405476" cy="330962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8547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877910" y="591071"/>
            <a:ext cx="14141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Emissivity</a:t>
            </a:r>
            <a:endParaRPr lang="en-US" sz="2400" dirty="0">
              <a:solidFill>
                <a:srgbClr val="1082E0"/>
              </a:solidFill>
            </a:endParaRPr>
          </a:p>
        </p:txBody>
      </p:sp>
      <p:sp>
        <p:nvSpPr>
          <p:cNvPr id="12" name="Rettangolo 1"/>
          <p:cNvSpPr>
            <a:spLocks noChangeArrowheads="1"/>
          </p:cNvSpPr>
          <p:nvPr/>
        </p:nvSpPr>
        <p:spPr bwMode="auto">
          <a:xfrm>
            <a:off x="63738" y="997803"/>
            <a:ext cx="91483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err="1" smtClean="0"/>
              <a:t>Measurement</a:t>
            </a:r>
            <a:r>
              <a:rPr lang="it-IT" sz="2400" dirty="0" smtClean="0"/>
              <a:t> of the </a:t>
            </a:r>
            <a:r>
              <a:rPr lang="it-IT" sz="2400" dirty="0" err="1" smtClean="0"/>
              <a:t>thermal</a:t>
            </a:r>
            <a:r>
              <a:rPr lang="it-IT" sz="2400" dirty="0" smtClean="0"/>
              <a:t> </a:t>
            </a:r>
            <a:r>
              <a:rPr lang="it-IT" sz="2400" dirty="0" err="1" smtClean="0"/>
              <a:t>emissivity</a:t>
            </a:r>
            <a:r>
              <a:rPr lang="it-IT" sz="2400" dirty="0" smtClean="0"/>
              <a:t> of a sample </a:t>
            </a:r>
            <a:r>
              <a:rPr lang="it-IT" sz="2400" dirty="0" err="1" smtClean="0"/>
              <a:t>placed</a:t>
            </a:r>
            <a:r>
              <a:rPr lang="it-IT" sz="2400" dirty="0" smtClean="0"/>
              <a:t> on a </a:t>
            </a:r>
            <a:r>
              <a:rPr lang="it-IT" sz="2400" dirty="0" err="1" smtClean="0"/>
              <a:t>heated</a:t>
            </a:r>
            <a:r>
              <a:rPr lang="it-IT" sz="2400" dirty="0" smtClean="0"/>
              <a:t> </a:t>
            </a:r>
          </a:p>
          <a:p>
            <a:pPr algn="ctr"/>
            <a:r>
              <a:rPr lang="it-IT" sz="2400" dirty="0" err="1" smtClean="0"/>
              <a:t>graphite</a:t>
            </a:r>
            <a:r>
              <a:rPr lang="it-IT" sz="2400" dirty="0" smtClean="0"/>
              <a:t> </a:t>
            </a:r>
            <a:r>
              <a:rPr lang="it-IT" sz="2400" dirty="0" err="1" smtClean="0"/>
              <a:t>crucible</a:t>
            </a:r>
            <a:r>
              <a:rPr lang="it-IT" sz="2400" dirty="0" smtClean="0"/>
              <a:t> by </a:t>
            </a:r>
            <a:r>
              <a:rPr lang="it-IT" sz="2400" dirty="0" err="1" smtClean="0"/>
              <a:t>means</a:t>
            </a:r>
            <a:r>
              <a:rPr lang="it-IT" sz="2400" dirty="0" smtClean="0"/>
              <a:t> of a </a:t>
            </a:r>
            <a:r>
              <a:rPr lang="it-IT" sz="2400" dirty="0" err="1" smtClean="0"/>
              <a:t>dual-frequency</a:t>
            </a:r>
            <a:r>
              <a:rPr lang="it-IT" sz="2400" dirty="0" smtClean="0"/>
              <a:t> </a:t>
            </a:r>
            <a:r>
              <a:rPr lang="it-IT" sz="2400" dirty="0" err="1" smtClean="0"/>
              <a:t>pyrometer</a:t>
            </a:r>
            <a:endParaRPr lang="en-US" sz="2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85" b="21370"/>
          <a:stretch/>
        </p:blipFill>
        <p:spPr bwMode="auto">
          <a:xfrm>
            <a:off x="585720" y="2186763"/>
            <a:ext cx="7948680" cy="3985437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tella a 5 punte 13"/>
          <p:cNvSpPr/>
          <p:nvPr/>
        </p:nvSpPr>
        <p:spPr>
          <a:xfrm>
            <a:off x="4385567" y="4176462"/>
            <a:ext cx="180000" cy="180000"/>
          </a:xfrm>
          <a:prstGeom prst="star5">
            <a:avLst>
              <a:gd name="adj" fmla="val 16892"/>
              <a:gd name="hf" fmla="val 105146"/>
              <a:gd name="vf" fmla="val 11055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" name="Connettore 2 14"/>
          <p:cNvCxnSpPr/>
          <p:nvPr/>
        </p:nvCxnSpPr>
        <p:spPr>
          <a:xfrm>
            <a:off x="4479668" y="2438400"/>
            <a:ext cx="0" cy="160020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1600201" y="1981200"/>
            <a:ext cx="58674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>
                <a:solidFill>
                  <a:srgbClr val="FF0000"/>
                </a:solidFill>
              </a:rPr>
              <a:t>Pyrometer</a:t>
            </a:r>
            <a:r>
              <a:rPr lang="it-IT" dirty="0" smtClean="0">
                <a:solidFill>
                  <a:srgbClr val="FF0000"/>
                </a:solidFill>
              </a:rPr>
              <a:t> (</a:t>
            </a:r>
            <a:r>
              <a:rPr lang="it-IT" dirty="0" err="1" smtClean="0">
                <a:solidFill>
                  <a:srgbClr val="FF0000"/>
                </a:solidFill>
              </a:rPr>
              <a:t>Kodial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viewport</a:t>
            </a:r>
            <a:r>
              <a:rPr lang="it-IT" dirty="0" smtClean="0">
                <a:solidFill>
                  <a:srgbClr val="FF0000"/>
                </a:solidFill>
              </a:rPr>
              <a:t> in the </a:t>
            </a:r>
            <a:r>
              <a:rPr lang="it-IT" dirty="0" err="1" smtClean="0">
                <a:solidFill>
                  <a:srgbClr val="FF0000"/>
                </a:solidFill>
              </a:rPr>
              <a:t>vacuum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chamber</a:t>
            </a:r>
            <a:r>
              <a:rPr lang="it-IT" dirty="0" smtClean="0">
                <a:solidFill>
                  <a:srgbClr val="FF0000"/>
                </a:solidFill>
              </a:rPr>
              <a:t>)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33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877910" y="591071"/>
            <a:ext cx="14141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Emissivity</a:t>
            </a:r>
            <a:endParaRPr lang="en-US" sz="2400" dirty="0">
              <a:solidFill>
                <a:srgbClr val="1082E0"/>
              </a:solidFill>
            </a:endParaRPr>
          </a:p>
        </p:txBody>
      </p:sp>
      <p:sp>
        <p:nvSpPr>
          <p:cNvPr id="17" name="Rettangolo 1"/>
          <p:cNvSpPr>
            <a:spLocks noChangeArrowheads="1"/>
          </p:cNvSpPr>
          <p:nvPr/>
        </p:nvSpPr>
        <p:spPr bwMode="auto">
          <a:xfrm>
            <a:off x="2438400" y="986135"/>
            <a:ext cx="36315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Pellets</a:t>
            </a:r>
            <a:r>
              <a:rPr lang="it-IT" sz="2400" dirty="0" smtClean="0">
                <a:solidFill>
                  <a:srgbClr val="1082E0"/>
                </a:solidFill>
              </a:rPr>
              <a:t> </a:t>
            </a:r>
            <a:r>
              <a:rPr lang="it-IT" sz="2400" dirty="0" err="1" smtClean="0">
                <a:solidFill>
                  <a:srgbClr val="1082E0"/>
                </a:solidFill>
              </a:rPr>
              <a:t>shipment</a:t>
            </a:r>
            <a:r>
              <a:rPr lang="it-IT" sz="2400" dirty="0" smtClean="0">
                <a:solidFill>
                  <a:srgbClr val="1082E0"/>
                </a:solidFill>
              </a:rPr>
              <a:t> from IPNO</a:t>
            </a:r>
            <a:endParaRPr lang="en-US" sz="2400" dirty="0">
              <a:solidFill>
                <a:srgbClr val="1082E0"/>
              </a:solidFill>
            </a:endParaRP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656995"/>
              </p:ext>
            </p:extLst>
          </p:nvPr>
        </p:nvGraphicFramePr>
        <p:xfrm>
          <a:off x="304800" y="1600200"/>
          <a:ext cx="8426895" cy="20608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2684"/>
                <a:gridCol w="885101"/>
                <a:gridCol w="811343"/>
                <a:gridCol w="1087936"/>
                <a:gridCol w="1198574"/>
                <a:gridCol w="1401408"/>
                <a:gridCol w="1419849"/>
              </a:tblGrid>
              <a:tr h="2944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err="1">
                          <a:effectLst/>
                        </a:rPr>
                        <a:t>pellet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n°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mass (g)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err="1">
                          <a:effectLst/>
                        </a:rPr>
                        <a:t>main</a:t>
                      </a:r>
                      <a:r>
                        <a:rPr lang="it-IT" sz="1600" u="none" strike="noStrike" dirty="0">
                          <a:effectLst/>
                        </a:rPr>
                        <a:t> </a:t>
                      </a:r>
                      <a:r>
                        <a:rPr lang="it-IT" sz="1600" u="none" strike="noStrike" dirty="0" err="1">
                          <a:effectLst/>
                        </a:rPr>
                        <a:t>phase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mass of U (g)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err="1">
                          <a:effectLst/>
                        </a:rPr>
                        <a:t>diameter</a:t>
                      </a:r>
                      <a:r>
                        <a:rPr lang="it-IT" sz="1600" u="none" strike="noStrike" dirty="0">
                          <a:effectLst/>
                        </a:rPr>
                        <a:t> (mm)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err="1">
                          <a:effectLst/>
                        </a:rPr>
                        <a:t>thickness</a:t>
                      </a:r>
                      <a:r>
                        <a:rPr lang="it-IT" sz="1600" u="none" strike="noStrike" dirty="0">
                          <a:effectLst/>
                        </a:rPr>
                        <a:t> (mm)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2944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GATCHINA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299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1.80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UC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1.71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13.17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1.03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44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PARRNe894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3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0.82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UC</a:t>
                      </a:r>
                      <a:r>
                        <a:rPr lang="it-IT" sz="1600" u="none" strike="noStrike" baseline="-25000" dirty="0">
                          <a:effectLst/>
                        </a:rPr>
                        <a:t>2</a:t>
                      </a:r>
                      <a:endParaRPr lang="it-IT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0.74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12.95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1.92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44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OXA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 of the 7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0.61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UC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0.70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7.40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1.87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44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PARRNeBP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7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0.87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UC</a:t>
                      </a:r>
                      <a:r>
                        <a:rPr lang="it-IT" sz="1600" u="none" strike="noStrike" baseline="-25000" dirty="0">
                          <a:effectLst/>
                        </a:rPr>
                        <a:t>2</a:t>
                      </a:r>
                      <a:endParaRPr lang="it-IT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0.79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12.63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1.53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44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COMP30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4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0.68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UC</a:t>
                      </a:r>
                      <a:r>
                        <a:rPr lang="it-IT" sz="1600" u="none" strike="noStrike" baseline="-25000" dirty="0">
                          <a:effectLst/>
                        </a:rPr>
                        <a:t>2</a:t>
                      </a:r>
                      <a:endParaRPr lang="it-IT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0.62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8.28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 smtClean="0">
                          <a:effectLst/>
                        </a:rPr>
                        <a:t>2.51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44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effectLst/>
                        </a:rPr>
                        <a:t>TOTAL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effectLst/>
                        </a:rPr>
                        <a:t> 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 smtClean="0">
                          <a:effectLst/>
                        </a:rPr>
                        <a:t>4.78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effectLst/>
                        </a:rPr>
                        <a:t> 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 smtClean="0">
                          <a:effectLst/>
                        </a:rPr>
                        <a:t>4.57</a:t>
                      </a:r>
                      <a:endParaRPr lang="it-IT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 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 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9" name="Picture 4" descr="C:\Users\Stefano\Documents\Stefano Corradetti 2009-2012\Actilab\ALTO pictures\IMGP44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3465598" cy="2304256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asellaDiTesto 19"/>
          <p:cNvSpPr txBox="1"/>
          <p:nvPr/>
        </p:nvSpPr>
        <p:spPr>
          <a:xfrm>
            <a:off x="3645110" y="3933056"/>
            <a:ext cx="54988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4000" lvl="2" indent="-342900">
              <a:buFont typeface="Arial" pitchFamily="34" charset="0"/>
              <a:buChar char="•"/>
            </a:pPr>
            <a:r>
              <a:rPr lang="en-US" sz="2000" dirty="0" smtClean="0"/>
              <a:t>Selected samples from the batch tested in March 2013 at IPNO (</a:t>
            </a:r>
            <a:r>
              <a:rPr lang="en-US" sz="2000" dirty="0" err="1" smtClean="0"/>
              <a:t>unirradiated</a:t>
            </a:r>
            <a:r>
              <a:rPr lang="en-US" sz="2000" dirty="0" smtClean="0"/>
              <a:t>)</a:t>
            </a:r>
          </a:p>
          <a:p>
            <a:pPr marL="684000" lvl="2" indent="-342900">
              <a:buFont typeface="Arial" pitchFamily="34" charset="0"/>
              <a:buChar char="•"/>
            </a:pPr>
            <a:r>
              <a:rPr lang="en-US" sz="2000" dirty="0" smtClean="0"/>
              <a:t>Authorization to send requested in summer 2013</a:t>
            </a:r>
          </a:p>
          <a:p>
            <a:pPr marL="684000" lvl="2" indent="-342900">
              <a:buFont typeface="Arial" pitchFamily="34" charset="0"/>
              <a:buChar char="•"/>
            </a:pPr>
            <a:r>
              <a:rPr lang="en-US" sz="2000" dirty="0" smtClean="0"/>
              <a:t>Samples received at UNIPD in July 2014</a:t>
            </a:r>
          </a:p>
          <a:p>
            <a:pPr marL="684000" lvl="2" indent="-342900">
              <a:buFont typeface="Arial" pitchFamily="34" charset="0"/>
              <a:buChar char="•"/>
            </a:pPr>
            <a:endParaRPr lang="en-US" sz="2000" dirty="0"/>
          </a:p>
          <a:p>
            <a:pPr marL="341100" lvl="2"/>
            <a:r>
              <a:rPr lang="en-US" sz="2000" b="1" dirty="0" smtClean="0"/>
              <a:t>         IPNO </a:t>
            </a:r>
            <a:r>
              <a:rPr lang="en-US" sz="2000" b="1" dirty="0" smtClean="0">
                <a:latin typeface="Arial"/>
                <a:cs typeface="Arial"/>
              </a:rPr>
              <a:t>→→→→ </a:t>
            </a:r>
            <a:r>
              <a:rPr lang="en-US" sz="2000" b="1" dirty="0" smtClean="0">
                <a:cs typeface="Arial"/>
              </a:rPr>
              <a:t>INFN (UNIPD)        </a:t>
            </a:r>
            <a:r>
              <a:rPr lang="en-US" sz="2000" b="1" dirty="0" smtClean="0">
                <a:solidFill>
                  <a:srgbClr val="FF0000"/>
                </a:solidFill>
                <a:cs typeface="Arial"/>
              </a:rPr>
              <a:t>~OK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41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877910" y="591071"/>
            <a:ext cx="14141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Emissivity</a:t>
            </a:r>
            <a:endParaRPr lang="en-US" sz="2400" dirty="0">
              <a:solidFill>
                <a:srgbClr val="1082E0"/>
              </a:solidFill>
            </a:endParaRPr>
          </a:p>
        </p:txBody>
      </p:sp>
      <p:pic>
        <p:nvPicPr>
          <p:cNvPr id="12" name="Immagin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052736"/>
            <a:ext cx="7344816" cy="5270652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</p:pic>
      <p:cxnSp>
        <p:nvCxnSpPr>
          <p:cNvPr id="13" name="Connettore 2 12"/>
          <p:cNvCxnSpPr>
            <a:stCxn id="14" idx="1"/>
          </p:cNvCxnSpPr>
          <p:nvPr/>
        </p:nvCxnSpPr>
        <p:spPr>
          <a:xfrm flipH="1">
            <a:off x="6372200" y="2162473"/>
            <a:ext cx="1152128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7524328" y="1700808"/>
            <a:ext cx="1547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SPES UC</a:t>
            </a:r>
            <a:r>
              <a:rPr lang="it-IT" b="1" baseline="-25000" dirty="0" smtClean="0">
                <a:solidFill>
                  <a:srgbClr val="FF0000"/>
                </a:solidFill>
              </a:rPr>
              <a:t>X</a:t>
            </a:r>
            <a:r>
              <a:rPr lang="it-IT" b="1" dirty="0" smtClean="0">
                <a:solidFill>
                  <a:srgbClr val="FF0000"/>
                </a:solidFill>
              </a:rPr>
              <a:t> (</a:t>
            </a:r>
            <a:r>
              <a:rPr lang="it-IT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it-IT" b="1" dirty="0" smtClean="0">
                <a:solidFill>
                  <a:srgbClr val="FF0000"/>
                </a:solidFill>
              </a:rPr>
              <a:t> 30 mm) with &lt;20 </a:t>
            </a:r>
            <a:r>
              <a:rPr lang="it-IT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it-IT" b="1" dirty="0" smtClean="0">
                <a:solidFill>
                  <a:srgbClr val="FF0000"/>
                </a:solidFill>
              </a:rPr>
              <a:t>m UO</a:t>
            </a:r>
            <a:r>
              <a:rPr lang="it-IT" b="1" baseline="-25000" dirty="0" smtClean="0">
                <a:solidFill>
                  <a:srgbClr val="FF0000"/>
                </a:solidFill>
              </a:rPr>
              <a:t>2</a:t>
            </a:r>
            <a:endParaRPr lang="it-IT" b="1" baseline="-25000" dirty="0">
              <a:solidFill>
                <a:srgbClr val="FF000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7560168" y="2708920"/>
            <a:ext cx="1547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accent6">
                    <a:lumMod val="75000"/>
                  </a:schemeClr>
                </a:solidFill>
              </a:rPr>
              <a:t>IPNO UC</a:t>
            </a:r>
            <a:r>
              <a:rPr lang="it-IT" b="1" baseline="-25000" dirty="0" smtClean="0">
                <a:solidFill>
                  <a:schemeClr val="accent6">
                    <a:lumMod val="75000"/>
                  </a:schemeClr>
                </a:solidFill>
              </a:rPr>
              <a:t>X</a:t>
            </a:r>
            <a:r>
              <a:rPr lang="it-IT" b="1" dirty="0" smtClean="0">
                <a:solidFill>
                  <a:schemeClr val="accent6">
                    <a:lumMod val="75000"/>
                  </a:schemeClr>
                </a:solidFill>
              </a:rPr>
              <a:t> by </a:t>
            </a:r>
            <a:r>
              <a:rPr lang="it-IT" b="1" dirty="0" smtClean="0">
                <a:solidFill>
                  <a:srgbClr val="0000FF"/>
                </a:solidFill>
              </a:rPr>
              <a:t>U</a:t>
            </a:r>
            <a:r>
              <a:rPr lang="it-IT" b="1" baseline="-25000" dirty="0" smtClean="0">
                <a:solidFill>
                  <a:srgbClr val="0000FF"/>
                </a:solidFill>
              </a:rPr>
              <a:t>3</a:t>
            </a:r>
            <a:r>
              <a:rPr lang="it-IT" b="1" dirty="0" smtClean="0">
                <a:solidFill>
                  <a:srgbClr val="0000FF"/>
                </a:solidFill>
              </a:rPr>
              <a:t>O</a:t>
            </a:r>
            <a:r>
              <a:rPr lang="it-IT" b="1" baseline="-25000" dirty="0" smtClean="0">
                <a:solidFill>
                  <a:srgbClr val="0000FF"/>
                </a:solidFill>
              </a:rPr>
              <a:t>8</a:t>
            </a:r>
            <a:r>
              <a:rPr lang="it-IT" b="1" dirty="0" smtClean="0">
                <a:solidFill>
                  <a:srgbClr val="0000FF"/>
                </a:solidFill>
              </a:rPr>
              <a:t> + C</a:t>
            </a:r>
            <a:endParaRPr lang="it-IT" b="1" baseline="-25000" dirty="0">
              <a:solidFill>
                <a:srgbClr val="0000FF"/>
              </a:solidFill>
            </a:endParaRPr>
          </a:p>
        </p:txBody>
      </p:sp>
      <p:cxnSp>
        <p:nvCxnSpPr>
          <p:cNvPr id="16" name="Connettore 2 15"/>
          <p:cNvCxnSpPr>
            <a:stCxn id="15" idx="1"/>
          </p:cNvCxnSpPr>
          <p:nvPr/>
        </p:nvCxnSpPr>
        <p:spPr>
          <a:xfrm flipH="1" flipV="1">
            <a:off x="7092280" y="2851195"/>
            <a:ext cx="467888" cy="180891"/>
          </a:xfrm>
          <a:prstGeom prst="straightConnector1">
            <a:avLst/>
          </a:prstGeom>
          <a:ln w="22225"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rgbClr val="0000FF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7524000" y="3308791"/>
            <a:ext cx="15892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Designed</a:t>
            </a:r>
            <a:r>
              <a:rPr lang="it-IT" b="1" dirty="0" smtClean="0"/>
              <a:t> to </a:t>
            </a:r>
            <a:r>
              <a:rPr lang="it-IT" b="1" dirty="0" err="1" smtClean="0"/>
              <a:t>obtain</a:t>
            </a:r>
            <a:r>
              <a:rPr lang="it-IT" b="1" dirty="0" smtClean="0"/>
              <a:t> UC, </a:t>
            </a:r>
            <a:r>
              <a:rPr lang="it-IT" b="1" dirty="0" err="1" smtClean="0"/>
              <a:t>but</a:t>
            </a:r>
            <a:r>
              <a:rPr lang="it-IT" b="1" dirty="0" smtClean="0"/>
              <a:t> </a:t>
            </a:r>
            <a:r>
              <a:rPr lang="it-IT" b="1" dirty="0" err="1" smtClean="0"/>
              <a:t>result</a:t>
            </a:r>
            <a:r>
              <a:rPr lang="it-IT" b="1" dirty="0" smtClean="0"/>
              <a:t> </a:t>
            </a:r>
            <a:r>
              <a:rPr lang="it-IT" b="1" dirty="0" err="1" smtClean="0"/>
              <a:t>is</a:t>
            </a:r>
            <a:r>
              <a:rPr lang="it-IT" b="1" dirty="0" smtClean="0"/>
              <a:t> UC</a:t>
            </a:r>
            <a:r>
              <a:rPr lang="it-IT" b="1" baseline="-25000" dirty="0" smtClean="0"/>
              <a:t>2</a:t>
            </a:r>
            <a:r>
              <a:rPr lang="it-IT" b="1" dirty="0" smtClean="0"/>
              <a:t> + minor </a:t>
            </a:r>
            <a:r>
              <a:rPr lang="it-IT" b="1" dirty="0" err="1" smtClean="0"/>
              <a:t>am</a:t>
            </a:r>
            <a:r>
              <a:rPr lang="it-IT" b="1" dirty="0" smtClean="0"/>
              <a:t>. C</a:t>
            </a:r>
            <a:endParaRPr lang="it-IT" b="1" baseline="-25000" dirty="0"/>
          </a:p>
        </p:txBody>
      </p:sp>
      <p:cxnSp>
        <p:nvCxnSpPr>
          <p:cNvPr id="24" name="Connettore 2 23"/>
          <p:cNvCxnSpPr/>
          <p:nvPr/>
        </p:nvCxnSpPr>
        <p:spPr>
          <a:xfrm flipH="1">
            <a:off x="6228184" y="3501007"/>
            <a:ext cx="1295816" cy="1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7541033" y="4859868"/>
            <a:ext cx="991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7030A0"/>
                </a:solidFill>
              </a:rPr>
              <a:t>HD</a:t>
            </a:r>
            <a:r>
              <a:rPr lang="it-IT" b="1" dirty="0" smtClean="0"/>
              <a:t> </a:t>
            </a:r>
            <a:r>
              <a:rPr lang="it-IT" b="1" dirty="0" smtClean="0">
                <a:solidFill>
                  <a:srgbClr val="00B050"/>
                </a:solidFill>
              </a:rPr>
              <a:t>UC</a:t>
            </a:r>
            <a:endParaRPr lang="it-IT" b="1" baseline="-25000" dirty="0">
              <a:solidFill>
                <a:srgbClr val="00B050"/>
              </a:solidFill>
            </a:endParaRPr>
          </a:p>
        </p:txBody>
      </p:sp>
      <p:cxnSp>
        <p:nvCxnSpPr>
          <p:cNvPr id="26" name="Connettore 2 25"/>
          <p:cNvCxnSpPr/>
          <p:nvPr/>
        </p:nvCxnSpPr>
        <p:spPr>
          <a:xfrm flipH="1" flipV="1">
            <a:off x="7092280" y="3871985"/>
            <a:ext cx="574612" cy="1141191"/>
          </a:xfrm>
          <a:prstGeom prst="straightConnector1">
            <a:avLst/>
          </a:prstGeom>
          <a:ln w="22225">
            <a:gradFill>
              <a:gsLst>
                <a:gs pos="0">
                  <a:srgbClr val="7030A0"/>
                </a:gs>
                <a:gs pos="100000">
                  <a:srgbClr val="00B050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09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877910" y="591071"/>
            <a:ext cx="14141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Emissivity</a:t>
            </a:r>
            <a:endParaRPr lang="en-US" sz="2400" dirty="0">
              <a:solidFill>
                <a:srgbClr val="1082E0"/>
              </a:solidFill>
            </a:endParaRPr>
          </a:p>
        </p:txBody>
      </p:sp>
      <p:pic>
        <p:nvPicPr>
          <p:cNvPr id="17" name="Immagine 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" y="1196752"/>
            <a:ext cx="5486400" cy="4169410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</p:pic>
      <p:sp>
        <p:nvSpPr>
          <p:cNvPr id="18" name="CasellaDiTesto 17"/>
          <p:cNvSpPr txBox="1"/>
          <p:nvPr/>
        </p:nvSpPr>
        <p:spPr>
          <a:xfrm>
            <a:off x="174750" y="5590981"/>
            <a:ext cx="9005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Instability</a:t>
            </a:r>
            <a:r>
              <a:rPr lang="it-IT" b="1" dirty="0" smtClean="0"/>
              <a:t> in </a:t>
            </a:r>
            <a:r>
              <a:rPr lang="it-IT" b="1" dirty="0" err="1" smtClean="0"/>
              <a:t>emissivity</a:t>
            </a:r>
            <a:r>
              <a:rPr lang="it-IT" b="1" dirty="0" smtClean="0"/>
              <a:t> can be </a:t>
            </a:r>
            <a:r>
              <a:rPr lang="it-IT" b="1" dirty="0" err="1" smtClean="0"/>
              <a:t>related</a:t>
            </a:r>
            <a:r>
              <a:rPr lang="it-IT" b="1" dirty="0" smtClean="0"/>
              <a:t> to </a:t>
            </a:r>
            <a:r>
              <a:rPr lang="it-IT" b="1" dirty="0" err="1" smtClean="0"/>
              <a:t>reaction</a:t>
            </a:r>
            <a:r>
              <a:rPr lang="it-IT" b="1" dirty="0" smtClean="0"/>
              <a:t> with the </a:t>
            </a:r>
            <a:r>
              <a:rPr lang="it-IT" b="1" dirty="0" err="1" smtClean="0"/>
              <a:t>graphite</a:t>
            </a:r>
            <a:r>
              <a:rPr lang="it-IT" b="1" dirty="0" smtClean="0"/>
              <a:t> </a:t>
            </a:r>
            <a:r>
              <a:rPr lang="it-IT" b="1" dirty="0" err="1" smtClean="0"/>
              <a:t>crucible</a:t>
            </a:r>
            <a:r>
              <a:rPr lang="it-IT" b="1" dirty="0" smtClean="0"/>
              <a:t> (</a:t>
            </a:r>
            <a:r>
              <a:rPr lang="it-IT" b="1" dirty="0" err="1" smtClean="0"/>
              <a:t>both</a:t>
            </a:r>
            <a:r>
              <a:rPr lang="it-IT" b="1" dirty="0" smtClean="0"/>
              <a:t> UC-</a:t>
            </a:r>
            <a:r>
              <a:rPr lang="it-IT" b="1" dirty="0" err="1" smtClean="0"/>
              <a:t>based</a:t>
            </a:r>
            <a:r>
              <a:rPr lang="it-IT" b="1" dirty="0" smtClean="0"/>
              <a:t> </a:t>
            </a:r>
            <a:r>
              <a:rPr lang="it-IT" b="1" dirty="0" err="1" smtClean="0"/>
              <a:t>samples</a:t>
            </a:r>
            <a:r>
              <a:rPr lang="it-IT" b="1" dirty="0" smtClean="0"/>
              <a:t>, </a:t>
            </a:r>
            <a:r>
              <a:rPr lang="it-IT" b="1" dirty="0" err="1" smtClean="0"/>
              <a:t>Gatchina</a:t>
            </a:r>
            <a:r>
              <a:rPr lang="it-IT" b="1" dirty="0" smtClean="0"/>
              <a:t> and OXA, </a:t>
            </a:r>
            <a:r>
              <a:rPr lang="it-IT" b="1" dirty="0" err="1" smtClean="0"/>
              <a:t>were</a:t>
            </a:r>
            <a:r>
              <a:rPr lang="it-IT" b="1" dirty="0" smtClean="0"/>
              <a:t> </a:t>
            </a:r>
            <a:r>
              <a:rPr lang="it-IT" b="1" dirty="0" err="1" smtClean="0"/>
              <a:t>found</a:t>
            </a:r>
            <a:r>
              <a:rPr lang="it-IT" b="1" dirty="0" smtClean="0"/>
              <a:t> </a:t>
            </a:r>
            <a:r>
              <a:rPr lang="it-IT" b="1" dirty="0" err="1" smtClean="0"/>
              <a:t>sticked</a:t>
            </a:r>
            <a:r>
              <a:rPr lang="it-IT" b="1" dirty="0" smtClean="0"/>
              <a:t> on the </a:t>
            </a:r>
            <a:r>
              <a:rPr lang="it-IT" b="1" dirty="0" err="1" smtClean="0"/>
              <a:t>crucible</a:t>
            </a:r>
            <a:r>
              <a:rPr lang="it-IT" b="1" dirty="0" smtClean="0"/>
              <a:t>)?</a:t>
            </a:r>
            <a:endParaRPr lang="it-IT" b="1" baseline="-25000" dirty="0"/>
          </a:p>
        </p:txBody>
      </p:sp>
    </p:spTree>
    <p:extLst>
      <p:ext uri="{BB962C8B-B14F-4D97-AF65-F5344CB8AC3E}">
        <p14:creationId xmlns:p14="http://schemas.microsoft.com/office/powerpoint/2010/main" val="127761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861EF-C117-4D74-89CD-5D317859F3C6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6" name="Rettangolo 4"/>
          <p:cNvSpPr>
            <a:spLocks noChangeArrowheads="1"/>
          </p:cNvSpPr>
          <p:nvPr/>
        </p:nvSpPr>
        <p:spPr bwMode="auto">
          <a:xfrm>
            <a:off x="544869" y="1342001"/>
            <a:ext cx="7987571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2813">
              <a:buFontTx/>
              <a:buChar char="-"/>
            </a:pPr>
            <a:r>
              <a:rPr lang="it-IT" sz="2800" dirty="0" smtClean="0"/>
              <a:t> </a:t>
            </a:r>
            <a:r>
              <a:rPr lang="it-IT" sz="2800" dirty="0" err="1" smtClean="0"/>
              <a:t>UC</a:t>
            </a:r>
            <a:r>
              <a:rPr lang="it-IT" sz="2800" baseline="-25000" dirty="0" err="1" smtClean="0"/>
              <a:t>x</a:t>
            </a:r>
            <a:r>
              <a:rPr lang="it-IT" sz="2800" dirty="0" smtClean="0"/>
              <a:t> </a:t>
            </a:r>
            <a:r>
              <a:rPr lang="it-IT" sz="2800" dirty="0" err="1" smtClean="0"/>
              <a:t>synthesis</a:t>
            </a:r>
            <a:r>
              <a:rPr lang="it-IT" sz="2800" dirty="0" smtClean="0"/>
              <a:t> (Task #1): 2013 </a:t>
            </a:r>
            <a:r>
              <a:rPr lang="it-IT" sz="2800" dirty="0" err="1" smtClean="0"/>
              <a:t>activity</a:t>
            </a:r>
            <a:endParaRPr lang="it-IT" sz="2800" dirty="0" smtClean="0"/>
          </a:p>
          <a:p>
            <a:pPr defTabSz="912813">
              <a:buFontTx/>
              <a:buChar char="-"/>
            </a:pPr>
            <a:endParaRPr lang="it-IT" sz="2800" dirty="0" smtClean="0"/>
          </a:p>
          <a:p>
            <a:pPr defTabSz="912813">
              <a:buFontTx/>
              <a:buChar char="-"/>
            </a:pPr>
            <a:endParaRPr lang="it-IT" sz="2800" dirty="0"/>
          </a:p>
          <a:p>
            <a:pPr defTabSz="912813">
              <a:buFontTx/>
              <a:buChar char="-"/>
            </a:pPr>
            <a:r>
              <a:rPr lang="it-IT" sz="2800" dirty="0" smtClean="0"/>
              <a:t> </a:t>
            </a:r>
            <a:r>
              <a:rPr lang="it-IT" sz="2800" dirty="0" err="1" smtClean="0"/>
              <a:t>UC</a:t>
            </a:r>
            <a:r>
              <a:rPr lang="it-IT" sz="2800" baseline="-25000" dirty="0" err="1" smtClean="0"/>
              <a:t>x</a:t>
            </a:r>
            <a:r>
              <a:rPr lang="it-IT" sz="2800" dirty="0" smtClean="0"/>
              <a:t> </a:t>
            </a:r>
            <a:r>
              <a:rPr lang="it-IT" sz="2800" dirty="0" err="1" smtClean="0"/>
              <a:t>thermal</a:t>
            </a:r>
            <a:r>
              <a:rPr lang="it-IT" sz="2800" dirty="0" smtClean="0"/>
              <a:t> </a:t>
            </a:r>
            <a:r>
              <a:rPr lang="en-US" sz="2800" dirty="0" smtClean="0"/>
              <a:t>characterization</a:t>
            </a:r>
            <a:r>
              <a:rPr lang="it-IT" sz="2800" dirty="0" smtClean="0"/>
              <a:t> </a:t>
            </a:r>
            <a:r>
              <a:rPr lang="it-IT" sz="2800" dirty="0"/>
              <a:t>(Task </a:t>
            </a:r>
            <a:r>
              <a:rPr lang="it-IT" sz="2800" dirty="0" smtClean="0"/>
              <a:t>#2): 2014 </a:t>
            </a:r>
            <a:r>
              <a:rPr lang="it-IT" sz="2800" dirty="0" err="1" smtClean="0"/>
              <a:t>activity</a:t>
            </a:r>
            <a:endParaRPr lang="it-IT" sz="2800" dirty="0"/>
          </a:p>
        </p:txBody>
      </p:sp>
      <p:pic>
        <p:nvPicPr>
          <p:cNvPr id="7" name="Immagin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8" r="15982" b="15906"/>
          <a:stretch/>
        </p:blipFill>
        <p:spPr bwMode="auto">
          <a:xfrm>
            <a:off x="76200" y="4114799"/>
            <a:ext cx="2189585" cy="22363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" b="562"/>
          <a:stretch/>
        </p:blipFill>
        <p:spPr bwMode="auto">
          <a:xfrm>
            <a:off x="2328530" y="4114799"/>
            <a:ext cx="2156637" cy="2236381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magine: Crogiolo" descr="discorotto.JPG"/>
          <p:cNvPicPr>
            <a:picLocks noChangeAspect="1"/>
          </p:cNvPicPr>
          <p:nvPr/>
        </p:nvPicPr>
        <p:blipFill rotWithShape="1">
          <a:blip r:embed="rId4"/>
          <a:srcRect l="14997" r="34697"/>
          <a:stretch/>
        </p:blipFill>
        <p:spPr bwMode="auto">
          <a:xfrm>
            <a:off x="4538332" y="4114798"/>
            <a:ext cx="2670764" cy="2236381"/>
          </a:xfrm>
          <a:prstGeom prst="rect">
            <a:avLst/>
          </a:prstGeom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Stefano\Dropbox\Caricamenti da fotocamera\2013-10-02 11.25.5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0" b="12986"/>
          <a:stretch/>
        </p:blipFill>
        <p:spPr bwMode="auto">
          <a:xfrm>
            <a:off x="7262035" y="4114798"/>
            <a:ext cx="1805765" cy="22363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387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877910" y="591071"/>
            <a:ext cx="14141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Emissivity</a:t>
            </a:r>
            <a:endParaRPr lang="en-US" sz="2400" dirty="0">
              <a:solidFill>
                <a:srgbClr val="1082E0"/>
              </a:solidFill>
            </a:endParaRPr>
          </a:p>
        </p:txBody>
      </p:sp>
      <p:grpSp>
        <p:nvGrpSpPr>
          <p:cNvPr id="17" name="Gruppo 16"/>
          <p:cNvGrpSpPr/>
          <p:nvPr/>
        </p:nvGrpSpPr>
        <p:grpSpPr>
          <a:xfrm>
            <a:off x="810000" y="1052736"/>
            <a:ext cx="7362401" cy="2664296"/>
            <a:chOff x="810000" y="548680"/>
            <a:chExt cx="7362401" cy="3168352"/>
          </a:xfrm>
        </p:grpSpPr>
        <p:grpSp>
          <p:nvGrpSpPr>
            <p:cNvPr id="18" name="Gruppo 17"/>
            <p:cNvGrpSpPr/>
            <p:nvPr/>
          </p:nvGrpSpPr>
          <p:grpSpPr>
            <a:xfrm>
              <a:off x="810000" y="548680"/>
              <a:ext cx="7362401" cy="3168352"/>
              <a:chOff x="810000" y="548680"/>
              <a:chExt cx="7362401" cy="3168352"/>
            </a:xfrm>
          </p:grpSpPr>
          <p:pic>
            <p:nvPicPr>
              <p:cNvPr id="21" name="Immagine 20"/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199" b="30649"/>
              <a:stretch/>
            </p:blipFill>
            <p:spPr>
              <a:xfrm>
                <a:off x="827584" y="548680"/>
                <a:ext cx="7344816" cy="25202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</p:pic>
          <p:pic>
            <p:nvPicPr>
              <p:cNvPr id="27" name="Immagine 26"/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1940"/>
              <a:stretch/>
            </p:blipFill>
            <p:spPr>
              <a:xfrm>
                <a:off x="827584" y="2708920"/>
                <a:ext cx="7344816" cy="10081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</p:pic>
          <p:cxnSp>
            <p:nvCxnSpPr>
              <p:cNvPr id="28" name="Connettore 1 27"/>
              <p:cNvCxnSpPr/>
              <p:nvPr/>
            </p:nvCxnSpPr>
            <p:spPr>
              <a:xfrm>
                <a:off x="8172400" y="3068960"/>
                <a:ext cx="0" cy="6480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ttore 1 28"/>
              <p:cNvCxnSpPr/>
              <p:nvPr/>
            </p:nvCxnSpPr>
            <p:spPr>
              <a:xfrm>
                <a:off x="813936" y="3068960"/>
                <a:ext cx="0" cy="6480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ttore 1 29"/>
              <p:cNvCxnSpPr/>
              <p:nvPr/>
            </p:nvCxnSpPr>
            <p:spPr>
              <a:xfrm flipH="1">
                <a:off x="810000" y="3707152"/>
                <a:ext cx="7362401" cy="98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Connettore 1 18"/>
            <p:cNvCxnSpPr/>
            <p:nvPr/>
          </p:nvCxnSpPr>
          <p:spPr>
            <a:xfrm flipV="1">
              <a:off x="1633648" y="2633144"/>
              <a:ext cx="216000" cy="7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 flipV="1">
              <a:off x="1664384" y="2677856"/>
              <a:ext cx="216000" cy="7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Connettore 2 30"/>
          <p:cNvCxnSpPr/>
          <p:nvPr/>
        </p:nvCxnSpPr>
        <p:spPr>
          <a:xfrm flipV="1">
            <a:off x="5436096" y="2420888"/>
            <a:ext cx="432048" cy="216024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/>
          <p:cNvSpPr txBox="1"/>
          <p:nvPr/>
        </p:nvSpPr>
        <p:spPr>
          <a:xfrm>
            <a:off x="4350230" y="2555612"/>
            <a:ext cx="1927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UC-</a:t>
            </a:r>
            <a:r>
              <a:rPr lang="it-IT" b="1" dirty="0" err="1" smtClean="0"/>
              <a:t>based</a:t>
            </a:r>
            <a:r>
              <a:rPr lang="it-IT" b="1" dirty="0" smtClean="0"/>
              <a:t> </a:t>
            </a:r>
            <a:r>
              <a:rPr lang="it-IT" b="1" dirty="0" err="1" smtClean="0"/>
              <a:t>samples</a:t>
            </a:r>
            <a:endParaRPr lang="it-IT" b="1" dirty="0"/>
          </a:p>
        </p:txBody>
      </p:sp>
      <p:grpSp>
        <p:nvGrpSpPr>
          <p:cNvPr id="33" name="Gruppo 32"/>
          <p:cNvGrpSpPr/>
          <p:nvPr/>
        </p:nvGrpSpPr>
        <p:grpSpPr>
          <a:xfrm>
            <a:off x="827584" y="3775392"/>
            <a:ext cx="7344816" cy="2489224"/>
            <a:chOff x="827584" y="3775392"/>
            <a:chExt cx="7344816" cy="2489224"/>
          </a:xfrm>
        </p:grpSpPr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7584" y="3775392"/>
              <a:ext cx="7344816" cy="24892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5" name="CasellaDiTesto 34"/>
            <p:cNvSpPr txBox="1"/>
            <p:nvPr/>
          </p:nvSpPr>
          <p:spPr>
            <a:xfrm>
              <a:off x="2195736" y="3933056"/>
              <a:ext cx="1818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De </a:t>
              </a:r>
              <a:r>
                <a:rPr lang="it-IT" dirty="0" err="1" smtClean="0"/>
                <a:t>Coninck</a:t>
              </a:r>
              <a:r>
                <a:rPr lang="it-IT" dirty="0" smtClean="0"/>
                <a:t>, 1975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324966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877910" y="591071"/>
            <a:ext cx="14141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Emissivity</a:t>
            </a:r>
            <a:endParaRPr lang="en-US" sz="2400" dirty="0">
              <a:solidFill>
                <a:srgbClr val="1082E0"/>
              </a:solidFill>
            </a:endParaRPr>
          </a:p>
        </p:txBody>
      </p:sp>
      <p:grpSp>
        <p:nvGrpSpPr>
          <p:cNvPr id="22" name="Gruppo 21"/>
          <p:cNvGrpSpPr/>
          <p:nvPr/>
        </p:nvGrpSpPr>
        <p:grpSpPr>
          <a:xfrm>
            <a:off x="810000" y="1032696"/>
            <a:ext cx="7362401" cy="2684336"/>
            <a:chOff x="810000" y="548680"/>
            <a:chExt cx="7362401" cy="3168352"/>
          </a:xfrm>
        </p:grpSpPr>
        <p:grpSp>
          <p:nvGrpSpPr>
            <p:cNvPr id="24" name="Gruppo 23"/>
            <p:cNvGrpSpPr/>
            <p:nvPr/>
          </p:nvGrpSpPr>
          <p:grpSpPr>
            <a:xfrm>
              <a:off x="810000" y="548680"/>
              <a:ext cx="7362401" cy="3168352"/>
              <a:chOff x="810000" y="548680"/>
              <a:chExt cx="7362401" cy="3168352"/>
            </a:xfrm>
          </p:grpSpPr>
          <p:pic>
            <p:nvPicPr>
              <p:cNvPr id="36" name="Immagine 35"/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199" b="30649"/>
              <a:stretch/>
            </p:blipFill>
            <p:spPr>
              <a:xfrm>
                <a:off x="827584" y="548680"/>
                <a:ext cx="7344816" cy="25202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</p:pic>
          <p:pic>
            <p:nvPicPr>
              <p:cNvPr id="37" name="Immagine 36"/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1940"/>
              <a:stretch/>
            </p:blipFill>
            <p:spPr>
              <a:xfrm>
                <a:off x="827584" y="2708920"/>
                <a:ext cx="7344816" cy="10081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</p:pic>
          <p:cxnSp>
            <p:nvCxnSpPr>
              <p:cNvPr id="38" name="Connettore 1 37"/>
              <p:cNvCxnSpPr/>
              <p:nvPr/>
            </p:nvCxnSpPr>
            <p:spPr>
              <a:xfrm>
                <a:off x="8172400" y="3068960"/>
                <a:ext cx="0" cy="6480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ttore 1 38"/>
              <p:cNvCxnSpPr/>
              <p:nvPr/>
            </p:nvCxnSpPr>
            <p:spPr>
              <a:xfrm>
                <a:off x="813936" y="3068960"/>
                <a:ext cx="0" cy="6480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1 39"/>
              <p:cNvCxnSpPr/>
              <p:nvPr/>
            </p:nvCxnSpPr>
            <p:spPr>
              <a:xfrm flipH="1">
                <a:off x="810000" y="3707152"/>
                <a:ext cx="7362401" cy="98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Connettore 1 24"/>
            <p:cNvCxnSpPr/>
            <p:nvPr/>
          </p:nvCxnSpPr>
          <p:spPr>
            <a:xfrm flipV="1">
              <a:off x="1633648" y="2633144"/>
              <a:ext cx="216000" cy="7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/>
          </p:nvCxnSpPr>
          <p:spPr>
            <a:xfrm flipV="1">
              <a:off x="1664384" y="2677856"/>
              <a:ext cx="216000" cy="7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CasellaDiTesto 40"/>
          <p:cNvSpPr txBox="1"/>
          <p:nvPr/>
        </p:nvSpPr>
        <p:spPr>
          <a:xfrm>
            <a:off x="5901544" y="1023646"/>
            <a:ext cx="2408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pure UC</a:t>
            </a:r>
            <a:r>
              <a:rPr lang="it-IT" b="1" baseline="-25000" dirty="0" smtClean="0"/>
              <a:t>2</a:t>
            </a:r>
            <a:r>
              <a:rPr lang="it-IT" b="1" dirty="0" smtClean="0"/>
              <a:t>-based sample</a:t>
            </a:r>
            <a:endParaRPr lang="it-IT" b="1" dirty="0"/>
          </a:p>
        </p:txBody>
      </p:sp>
      <p:cxnSp>
        <p:nvCxnSpPr>
          <p:cNvPr id="42" name="Connettore 2 41"/>
          <p:cNvCxnSpPr/>
          <p:nvPr/>
        </p:nvCxnSpPr>
        <p:spPr>
          <a:xfrm flipH="1">
            <a:off x="6372200" y="1306328"/>
            <a:ext cx="193327" cy="736729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Immagin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000" y="3765193"/>
            <a:ext cx="7362400" cy="24721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4" name="CasellaDiTesto 43"/>
          <p:cNvSpPr txBox="1"/>
          <p:nvPr/>
        </p:nvSpPr>
        <p:spPr>
          <a:xfrm>
            <a:off x="2195736" y="3861048"/>
            <a:ext cx="181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De </a:t>
            </a:r>
            <a:r>
              <a:rPr lang="it-IT" dirty="0" err="1" smtClean="0"/>
              <a:t>Coninck</a:t>
            </a:r>
            <a:r>
              <a:rPr lang="it-IT" dirty="0" smtClean="0"/>
              <a:t>, 1976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406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3" name="Rettangolo 1"/>
          <p:cNvSpPr>
            <a:spLocks noChangeArrowheads="1"/>
          </p:cNvSpPr>
          <p:nvPr/>
        </p:nvSpPr>
        <p:spPr bwMode="auto">
          <a:xfrm>
            <a:off x="3877910" y="591071"/>
            <a:ext cx="14141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Emissivity</a:t>
            </a:r>
            <a:endParaRPr lang="en-US" sz="2400" dirty="0">
              <a:solidFill>
                <a:srgbClr val="1082E0"/>
              </a:solidFill>
            </a:endParaRPr>
          </a:p>
        </p:txBody>
      </p:sp>
      <p:grpSp>
        <p:nvGrpSpPr>
          <p:cNvPr id="20" name="Gruppo 19"/>
          <p:cNvGrpSpPr/>
          <p:nvPr/>
        </p:nvGrpSpPr>
        <p:grpSpPr>
          <a:xfrm>
            <a:off x="822700" y="1052736"/>
            <a:ext cx="7350650" cy="3000808"/>
            <a:chOff x="822700" y="548680"/>
            <a:chExt cx="7350650" cy="3504864"/>
          </a:xfrm>
        </p:grpSpPr>
        <p:cxnSp>
          <p:nvCxnSpPr>
            <p:cNvPr id="21" name="Connettore 1 20"/>
            <p:cNvCxnSpPr/>
            <p:nvPr/>
          </p:nvCxnSpPr>
          <p:spPr>
            <a:xfrm>
              <a:off x="8172400" y="3658672"/>
              <a:ext cx="0" cy="3911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6"/>
            <p:cNvCxnSpPr/>
            <p:nvPr/>
          </p:nvCxnSpPr>
          <p:spPr>
            <a:xfrm>
              <a:off x="822700" y="3401704"/>
              <a:ext cx="0" cy="6480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7"/>
            <p:cNvCxnSpPr/>
            <p:nvPr/>
          </p:nvCxnSpPr>
          <p:spPr>
            <a:xfrm flipH="1" flipV="1">
              <a:off x="822700" y="4049776"/>
              <a:ext cx="7350650" cy="37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Immagine 28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34" b="30648"/>
            <a:stretch/>
          </p:blipFill>
          <p:spPr>
            <a:xfrm>
              <a:off x="827584" y="548680"/>
              <a:ext cx="7344816" cy="31099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pic>
          <p:nvPicPr>
            <p:cNvPr id="30" name="Immagine 29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940"/>
            <a:stretch/>
          </p:blipFill>
          <p:spPr>
            <a:xfrm>
              <a:off x="827584" y="3041664"/>
              <a:ext cx="7344816" cy="100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cxnSp>
          <p:nvCxnSpPr>
            <p:cNvPr id="31" name="Connettore 1 30"/>
            <p:cNvCxnSpPr/>
            <p:nvPr/>
          </p:nvCxnSpPr>
          <p:spPr>
            <a:xfrm flipV="1">
              <a:off x="1608248" y="2865620"/>
              <a:ext cx="216000" cy="7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/>
          </p:nvCxnSpPr>
          <p:spPr>
            <a:xfrm flipV="1">
              <a:off x="1638984" y="2916444"/>
              <a:ext cx="216000" cy="7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sellaDiTesto 32"/>
            <p:cNvSpPr txBox="1"/>
            <p:nvPr/>
          </p:nvSpPr>
          <p:spPr>
            <a:xfrm>
              <a:off x="3347864" y="847984"/>
              <a:ext cx="19976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err="1" smtClean="0"/>
                <a:t>UC</a:t>
              </a:r>
              <a:r>
                <a:rPr lang="it-IT" b="1" baseline="-25000" dirty="0" err="1" smtClean="0"/>
                <a:t>x</a:t>
              </a:r>
              <a:r>
                <a:rPr lang="it-IT" b="1" dirty="0" err="1" smtClean="0"/>
                <a:t>-based</a:t>
              </a:r>
              <a:r>
                <a:rPr lang="it-IT" b="1" dirty="0" smtClean="0"/>
                <a:t> </a:t>
              </a:r>
              <a:r>
                <a:rPr lang="it-IT" b="1" dirty="0" err="1" smtClean="0"/>
                <a:t>samples</a:t>
              </a:r>
              <a:endParaRPr lang="it-IT" b="1" dirty="0"/>
            </a:p>
          </p:txBody>
        </p:sp>
        <p:cxnSp>
          <p:nvCxnSpPr>
            <p:cNvPr id="34" name="Connettore 2 33"/>
            <p:cNvCxnSpPr>
              <a:stCxn id="33" idx="3"/>
            </p:cNvCxnSpPr>
            <p:nvPr/>
          </p:nvCxnSpPr>
          <p:spPr>
            <a:xfrm flipV="1">
              <a:off x="5345527" y="844216"/>
              <a:ext cx="522617" cy="188434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2 34"/>
            <p:cNvCxnSpPr/>
            <p:nvPr/>
          </p:nvCxnSpPr>
          <p:spPr>
            <a:xfrm>
              <a:off x="5359174" y="1030766"/>
              <a:ext cx="247661" cy="807628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44"/>
            <p:cNvCxnSpPr/>
            <p:nvPr/>
          </p:nvCxnSpPr>
          <p:spPr>
            <a:xfrm>
              <a:off x="5377252" y="1030766"/>
              <a:ext cx="1519189" cy="532488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Immagin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115172"/>
            <a:ext cx="3168352" cy="21941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7" name="CasellaDiTesto 46"/>
          <p:cNvSpPr txBox="1"/>
          <p:nvPr/>
        </p:nvSpPr>
        <p:spPr>
          <a:xfrm>
            <a:off x="1862935" y="4221088"/>
            <a:ext cx="201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Biasetto</a:t>
            </a:r>
            <a:r>
              <a:rPr lang="it-IT" dirty="0" smtClean="0"/>
              <a:t> 2010 - </a:t>
            </a:r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endParaRPr lang="it-IT" baseline="-25000" dirty="0"/>
          </a:p>
        </p:txBody>
      </p:sp>
      <p:pic>
        <p:nvPicPr>
          <p:cNvPr id="48" name="Immagin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4115172"/>
            <a:ext cx="3079323" cy="21941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9" name="CasellaDiTesto 48"/>
          <p:cNvSpPr txBox="1"/>
          <p:nvPr/>
        </p:nvSpPr>
        <p:spPr>
          <a:xfrm>
            <a:off x="5047865" y="4221088"/>
            <a:ext cx="2426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Biasetto</a:t>
            </a:r>
            <a:r>
              <a:rPr lang="it-IT" dirty="0" smtClean="0"/>
              <a:t> 2008 - </a:t>
            </a:r>
            <a:r>
              <a:rPr lang="it-IT" dirty="0" err="1" smtClean="0"/>
              <a:t>graphite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545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characterization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23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24" name="Rettangolo 1"/>
          <p:cNvSpPr>
            <a:spLocks noChangeArrowheads="1"/>
          </p:cNvSpPr>
          <p:nvPr/>
        </p:nvSpPr>
        <p:spPr bwMode="auto">
          <a:xfrm>
            <a:off x="3737476" y="620688"/>
            <a:ext cx="16690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Conclusions</a:t>
            </a:r>
            <a:endParaRPr lang="en-US" sz="2400" dirty="0">
              <a:solidFill>
                <a:srgbClr val="1082E0"/>
              </a:solidFill>
            </a:endParaRPr>
          </a:p>
        </p:txBody>
      </p:sp>
      <p:sp>
        <p:nvSpPr>
          <p:cNvPr id="7" name="Rettangolo 1"/>
          <p:cNvSpPr>
            <a:spLocks noChangeArrowheads="1"/>
          </p:cNvSpPr>
          <p:nvPr/>
        </p:nvSpPr>
        <p:spPr bwMode="auto">
          <a:xfrm>
            <a:off x="323528" y="1160160"/>
            <a:ext cx="8568952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err="1" smtClean="0"/>
              <a:t>Consistency</a:t>
            </a:r>
            <a:r>
              <a:rPr lang="it-IT" sz="2200" dirty="0" smtClean="0"/>
              <a:t> of the </a:t>
            </a:r>
            <a:r>
              <a:rPr lang="it-IT" sz="2200" dirty="0" err="1" smtClean="0"/>
              <a:t>thermal</a:t>
            </a:r>
            <a:r>
              <a:rPr lang="it-IT" sz="2200" dirty="0" smtClean="0"/>
              <a:t> </a:t>
            </a:r>
            <a:r>
              <a:rPr lang="it-IT" sz="2200" dirty="0" err="1" smtClean="0"/>
              <a:t>conductivity</a:t>
            </a:r>
            <a:r>
              <a:rPr lang="it-IT" sz="2200" dirty="0" smtClean="0"/>
              <a:t> setup with the </a:t>
            </a:r>
            <a:r>
              <a:rPr lang="it-IT" sz="2200" dirty="0" err="1" smtClean="0"/>
              <a:t>previous</a:t>
            </a:r>
            <a:r>
              <a:rPr lang="it-IT" sz="2200" dirty="0" smtClean="0"/>
              <a:t> </a:t>
            </a:r>
            <a:r>
              <a:rPr lang="it-IT" sz="2200" dirty="0" err="1" smtClean="0"/>
              <a:t>one</a:t>
            </a:r>
            <a:r>
              <a:rPr lang="it-IT" sz="2200" dirty="0" smtClean="0"/>
              <a:t> </a:t>
            </a:r>
            <a:r>
              <a:rPr lang="it-IT" sz="2200" dirty="0" err="1" smtClean="0"/>
              <a:t>verified</a:t>
            </a:r>
            <a:r>
              <a:rPr lang="it-IT" sz="2200" dirty="0" smtClean="0"/>
              <a:t> (</a:t>
            </a:r>
            <a:r>
              <a:rPr lang="it-IT" sz="2200" dirty="0" err="1" smtClean="0"/>
              <a:t>graphite</a:t>
            </a:r>
            <a:r>
              <a:rPr lang="it-IT" sz="2200" dirty="0" smtClean="0"/>
              <a:t> test </a:t>
            </a:r>
            <a:r>
              <a:rPr lang="it-IT" sz="2200" dirty="0" err="1" smtClean="0"/>
              <a:t>samples</a:t>
            </a:r>
            <a:r>
              <a:rPr lang="it-IT" sz="22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err="1" smtClean="0"/>
              <a:t>Among</a:t>
            </a:r>
            <a:r>
              <a:rPr lang="it-IT" sz="2200" dirty="0" smtClean="0"/>
              <a:t> the first </a:t>
            </a:r>
            <a:r>
              <a:rPr lang="it-IT" sz="2200" dirty="0" err="1" smtClean="0"/>
              <a:t>results</a:t>
            </a:r>
            <a:r>
              <a:rPr lang="it-IT" sz="2200" dirty="0" smtClean="0"/>
              <a:t> of ISOL-</a:t>
            </a:r>
            <a:r>
              <a:rPr lang="it-IT" sz="2200" dirty="0" err="1" smtClean="0"/>
              <a:t>like</a:t>
            </a:r>
            <a:r>
              <a:rPr lang="it-IT" sz="2200" dirty="0" smtClean="0"/>
              <a:t> </a:t>
            </a:r>
            <a:r>
              <a:rPr lang="it-IT" sz="2200" dirty="0" err="1" smtClean="0"/>
              <a:t>UC</a:t>
            </a:r>
            <a:r>
              <a:rPr lang="it-IT" sz="2200" baseline="-25000" dirty="0" err="1" smtClean="0"/>
              <a:t>x</a:t>
            </a:r>
            <a:r>
              <a:rPr lang="it-IT" sz="2200" dirty="0" smtClean="0"/>
              <a:t> </a:t>
            </a:r>
            <a:r>
              <a:rPr lang="it-IT" sz="2200" dirty="0" err="1" smtClean="0"/>
              <a:t>materials</a:t>
            </a:r>
            <a:r>
              <a:rPr lang="it-IT" sz="2200" dirty="0" smtClean="0"/>
              <a:t> </a:t>
            </a:r>
            <a:r>
              <a:rPr lang="it-IT" sz="2200" dirty="0" err="1" smtClean="0"/>
              <a:t>thermal</a:t>
            </a:r>
            <a:r>
              <a:rPr lang="it-IT" sz="2200" dirty="0" smtClean="0"/>
              <a:t> </a:t>
            </a:r>
            <a:r>
              <a:rPr lang="it-IT" sz="2200" dirty="0" err="1" smtClean="0"/>
              <a:t>conductivity</a:t>
            </a:r>
            <a:r>
              <a:rPr lang="it-IT" sz="2200" dirty="0" smtClean="0"/>
              <a:t> </a:t>
            </a:r>
            <a:r>
              <a:rPr lang="it-IT" sz="2200" dirty="0" err="1" smtClean="0"/>
              <a:t>obtained</a:t>
            </a:r>
            <a:endParaRPr lang="it-IT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Numerical model still to be improved (non-linear behavior for high temperatures, reduction of differences between experimental and numerical leading to narrower confidence bands)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/>
              </a:rPr>
              <a:t>Temperature spectrum to be widened to explore more realistic operating 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/>
              </a:rPr>
              <a:t>Emissivity correlation to structure and phases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200" dirty="0" smtClean="0">
                <a:latin typeface="+mj-lt"/>
                <a:cs typeface="Arial" panose="020B0604020202020204" pitchFamily="34" charset="0"/>
              </a:rPr>
              <a:t>usefu</a:t>
            </a:r>
            <a:r>
              <a:rPr lang="en-US" sz="2200" dirty="0" smtClean="0">
                <a:latin typeface="+mj-lt"/>
                <a:cs typeface="Arial" panose="020B0604020202020204" pitchFamily="34" charset="0"/>
              </a:rPr>
              <a:t>l in defining parameters for thermo-electrical simulations</a:t>
            </a:r>
            <a:endParaRPr lang="en-US" sz="2200" dirty="0" smtClean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621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>
          <a:xfrm>
            <a:off x="8676456" y="6669360"/>
            <a:ext cx="467544" cy="188640"/>
          </a:xfrm>
        </p:spPr>
        <p:txBody>
          <a:bodyPr/>
          <a:lstStyle/>
          <a:p>
            <a:fld id="{1CE861EF-C117-4D74-89CD-5D317859F3C6}" type="slidenum">
              <a:rPr lang="it-IT" smtClean="0"/>
              <a:t>24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66688" y="2209800"/>
            <a:ext cx="8713787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ctr" defTabSz="912813"/>
            <a:endParaRPr lang="en-US" sz="5000" b="1" dirty="0">
              <a:solidFill>
                <a:srgbClr val="0000FF"/>
              </a:solidFill>
            </a:endParaRPr>
          </a:p>
          <a:p>
            <a:pPr algn="ctr" defTabSz="912813"/>
            <a:endParaRPr lang="en-US" sz="5000" b="1" dirty="0">
              <a:solidFill>
                <a:srgbClr val="0000FF"/>
              </a:solidFill>
            </a:endParaRPr>
          </a:p>
          <a:p>
            <a:pPr algn="ctr" defTabSz="912813"/>
            <a:endParaRPr lang="en-US" sz="5000" b="1" dirty="0">
              <a:solidFill>
                <a:srgbClr val="0000FF"/>
              </a:solidFill>
            </a:endParaRPr>
          </a:p>
          <a:p>
            <a:pPr algn="ctr" defTabSz="912813"/>
            <a:r>
              <a:rPr lang="en-US" sz="5000" b="1" dirty="0" smtClean="0">
                <a:solidFill>
                  <a:srgbClr val="0000FF"/>
                </a:solidFill>
              </a:rPr>
              <a:t>Thank you for your attention</a:t>
            </a:r>
            <a:endParaRPr lang="it-IT" sz="5000" dirty="0">
              <a:solidFill>
                <a:srgbClr val="FF0000"/>
              </a:solidFill>
            </a:endParaRPr>
          </a:p>
          <a:p>
            <a:pPr algn="ctr" defTabSz="912813"/>
            <a:endParaRPr lang="it-IT" sz="5000" dirty="0">
              <a:solidFill>
                <a:srgbClr val="FF0000"/>
              </a:solidFill>
            </a:endParaRPr>
          </a:p>
          <a:p>
            <a:pPr algn="ctr" defTabSz="912813"/>
            <a:endParaRPr lang="it-IT" sz="5000" dirty="0">
              <a:solidFill>
                <a:srgbClr val="FF0000"/>
              </a:solidFill>
            </a:endParaRPr>
          </a:p>
          <a:p>
            <a:pPr algn="ctr" defTabSz="912813"/>
            <a:endParaRPr lang="it-IT" sz="5000" dirty="0">
              <a:solidFill>
                <a:srgbClr val="FF0000"/>
              </a:solidFill>
            </a:endParaRPr>
          </a:p>
          <a:p>
            <a:pPr algn="ctr" defTabSz="912813"/>
            <a:endParaRPr lang="it-IT" sz="5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68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synthesis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861EF-C117-4D74-89CD-5D317859F3C6}" type="slidenum">
              <a:rPr lang="it-IT" smtClean="0"/>
              <a:t>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pic>
        <p:nvPicPr>
          <p:cNvPr id="11" name="Picture 4" descr="http://www.google.it/url?source=imglanding&amp;ct=img&amp;q=http://img.directindustry.it/images_di/photo-g/mulino-a-sfere-vibranti-15376-2858837.jpg&amp;sa=X&amp;ei=2h78UNCkMKXe4QThooDgCg&amp;ved=0CAkQ8wc&amp;usg=AFQjCNFlO17cyb-QbLCaqUF-fy8nea5-f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1412775"/>
            <a:ext cx="3623487" cy="2415659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ttangolo 4"/>
          <p:cNvSpPr>
            <a:spLocks noChangeArrowheads="1"/>
          </p:cNvSpPr>
          <p:nvPr/>
        </p:nvSpPr>
        <p:spPr bwMode="auto">
          <a:xfrm>
            <a:off x="1620000" y="745540"/>
            <a:ext cx="60483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2813"/>
            <a:r>
              <a:rPr lang="it-IT" sz="2800" dirty="0" smtClean="0"/>
              <a:t>New </a:t>
            </a:r>
            <a:r>
              <a:rPr lang="it-IT" sz="2800" dirty="0" err="1" smtClean="0"/>
              <a:t>equipment</a:t>
            </a:r>
            <a:r>
              <a:rPr lang="it-IT" sz="2800" dirty="0" smtClean="0"/>
              <a:t> (</a:t>
            </a:r>
            <a:r>
              <a:rPr lang="it-IT" sz="2800" dirty="0" err="1" smtClean="0"/>
              <a:t>purchased</a:t>
            </a:r>
            <a:r>
              <a:rPr lang="it-IT" sz="2800" dirty="0" smtClean="0"/>
              <a:t> in </a:t>
            </a:r>
            <a:r>
              <a:rPr lang="it-IT" sz="2800" dirty="0" err="1" smtClean="0"/>
              <a:t>Jan</a:t>
            </a:r>
            <a:r>
              <a:rPr lang="it-IT" sz="2800" dirty="0" smtClean="0"/>
              <a:t> ‘13)</a:t>
            </a:r>
            <a:endParaRPr lang="it-IT" sz="2800" dirty="0"/>
          </a:p>
        </p:txBody>
      </p:sp>
      <p:pic>
        <p:nvPicPr>
          <p:cNvPr id="13" name="Picture 6" descr="http://www.google.it/url?source=imglanding&amp;ct=img&amp;q=https://www.sodipro.fr/catalogue/photos/hr/P0mortargrindersandballs.jpg&amp;sa=X&amp;ei=Vx_8UP6cI8_54QTE7oHAAg&amp;ved=0CAkQ8wc4Gg&amp;usg=AFQjCNGVFxZp84Y5Sy3TRdVUGNXs2dOzM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5791" r="10297" b="20020"/>
          <a:stretch/>
        </p:blipFill>
        <p:spPr bwMode="auto">
          <a:xfrm>
            <a:off x="179510" y="4005064"/>
            <a:ext cx="1920213" cy="181624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google.it/url?source=imglanding&amp;ct=img&amp;q=http://www.geminibv.nl/labware/retsch-analysezeven-3/zeefset-2-3417.jpg&amp;sa=X&amp;ei=FiD8UNunNOjZ4QT7-YGwDA&amp;ved=0CAoQ8wc4QA&amp;usg=AFQjCNEoc7pS3ZeB6fUOeUu1ykMuWkONRQ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53" r="26830" b="20672"/>
          <a:stretch/>
        </p:blipFill>
        <p:spPr bwMode="auto">
          <a:xfrm>
            <a:off x="2267743" y="4005064"/>
            <a:ext cx="1535253" cy="181624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tangolo 4"/>
          <p:cNvSpPr>
            <a:spLocks noChangeArrowheads="1"/>
          </p:cNvSpPr>
          <p:nvPr/>
        </p:nvSpPr>
        <p:spPr bwMode="auto">
          <a:xfrm>
            <a:off x="3995936" y="1268760"/>
            <a:ext cx="5040559" cy="51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2813"/>
            <a:r>
              <a:rPr lang="it-IT" sz="2800" dirty="0" smtClean="0"/>
              <a:t>- Reduce </a:t>
            </a:r>
            <a:r>
              <a:rPr lang="it-IT" sz="2800" dirty="0"/>
              <a:t>and </a:t>
            </a:r>
            <a:r>
              <a:rPr lang="it-IT" sz="2800" dirty="0" err="1"/>
              <a:t>homogenize</a:t>
            </a:r>
            <a:r>
              <a:rPr lang="it-IT" sz="2800" dirty="0"/>
              <a:t> the </a:t>
            </a:r>
            <a:r>
              <a:rPr lang="it-IT" sz="2800" dirty="0" err="1"/>
              <a:t>grain</a:t>
            </a:r>
            <a:r>
              <a:rPr lang="it-IT" sz="2800" dirty="0"/>
              <a:t> </a:t>
            </a:r>
            <a:r>
              <a:rPr lang="it-IT" sz="2800" dirty="0" err="1"/>
              <a:t>size</a:t>
            </a:r>
            <a:r>
              <a:rPr lang="it-IT" sz="2800" dirty="0"/>
              <a:t> of </a:t>
            </a:r>
            <a:r>
              <a:rPr lang="it-IT" sz="2800" dirty="0" err="1"/>
              <a:t>oxide</a:t>
            </a:r>
            <a:r>
              <a:rPr lang="it-IT" sz="2800" dirty="0"/>
              <a:t> and carbon source </a:t>
            </a:r>
            <a:r>
              <a:rPr lang="it-IT" sz="2800" dirty="0">
                <a:latin typeface="Arial"/>
                <a:cs typeface="Arial"/>
              </a:rPr>
              <a:t>→ </a:t>
            </a:r>
            <a:r>
              <a:rPr lang="it-IT" sz="2800" dirty="0" err="1" smtClean="0">
                <a:solidFill>
                  <a:srgbClr val="FF0000"/>
                </a:solidFill>
                <a:cs typeface="Arial"/>
              </a:rPr>
              <a:t>selection</a:t>
            </a:r>
            <a:r>
              <a:rPr lang="it-IT" sz="2800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it-IT" sz="2800" dirty="0">
                <a:solidFill>
                  <a:srgbClr val="FF0000"/>
                </a:solidFill>
                <a:cs typeface="Arial"/>
              </a:rPr>
              <a:t>and control of the </a:t>
            </a:r>
            <a:r>
              <a:rPr lang="it-IT" sz="2800" dirty="0" err="1">
                <a:solidFill>
                  <a:srgbClr val="FF0000"/>
                </a:solidFill>
                <a:cs typeface="Arial"/>
              </a:rPr>
              <a:t>precursors</a:t>
            </a:r>
            <a:r>
              <a:rPr lang="it-IT" sz="2800" dirty="0">
                <a:cs typeface="Arial"/>
              </a:rPr>
              <a:t> (</a:t>
            </a:r>
            <a:r>
              <a:rPr lang="it-IT" sz="2800" dirty="0" err="1">
                <a:cs typeface="Arial"/>
              </a:rPr>
              <a:t>as</a:t>
            </a:r>
            <a:r>
              <a:rPr lang="it-IT" sz="2800" dirty="0">
                <a:cs typeface="Arial"/>
              </a:rPr>
              <a:t> </a:t>
            </a:r>
            <a:r>
              <a:rPr lang="it-IT" sz="2800" dirty="0" err="1">
                <a:cs typeface="Arial"/>
              </a:rPr>
              <a:t>defined</a:t>
            </a:r>
            <a:r>
              <a:rPr lang="it-IT" sz="2800" dirty="0">
                <a:cs typeface="Arial"/>
              </a:rPr>
              <a:t> in </a:t>
            </a:r>
            <a:r>
              <a:rPr lang="it-IT" sz="2800" dirty="0" err="1">
                <a:cs typeface="Arial"/>
              </a:rPr>
              <a:t>ActiLab</a:t>
            </a:r>
            <a:r>
              <a:rPr lang="it-IT" sz="2800" dirty="0">
                <a:cs typeface="Arial"/>
              </a:rPr>
              <a:t> SC </a:t>
            </a:r>
            <a:r>
              <a:rPr lang="it-IT" sz="2800" dirty="0" err="1">
                <a:cs typeface="Arial"/>
              </a:rPr>
              <a:t>May</a:t>
            </a:r>
            <a:r>
              <a:rPr lang="it-IT" sz="2800" dirty="0">
                <a:cs typeface="Arial"/>
              </a:rPr>
              <a:t> 2012, </a:t>
            </a:r>
            <a:r>
              <a:rPr lang="it-IT" sz="2800" dirty="0" err="1">
                <a:solidFill>
                  <a:srgbClr val="FF0000"/>
                </a:solidFill>
                <a:cs typeface="Arial"/>
              </a:rPr>
              <a:t>strategy</a:t>
            </a:r>
            <a:r>
              <a:rPr lang="it-IT" sz="2800" dirty="0">
                <a:solidFill>
                  <a:srgbClr val="FF0000"/>
                </a:solidFill>
                <a:cs typeface="Arial"/>
              </a:rPr>
              <a:t> for UC</a:t>
            </a:r>
            <a:r>
              <a:rPr lang="it-IT" sz="2800" baseline="-25000" dirty="0">
                <a:solidFill>
                  <a:srgbClr val="FF0000"/>
                </a:solidFill>
                <a:cs typeface="Arial"/>
              </a:rPr>
              <a:t>X</a:t>
            </a:r>
            <a:r>
              <a:rPr lang="it-IT" sz="2800" dirty="0">
                <a:solidFill>
                  <a:srgbClr val="FF0000"/>
                </a:solidFill>
                <a:cs typeface="Arial"/>
              </a:rPr>
              <a:t> production </a:t>
            </a:r>
            <a:r>
              <a:rPr lang="it-IT" sz="2800" dirty="0" err="1">
                <a:solidFill>
                  <a:srgbClr val="FF0000"/>
                </a:solidFill>
                <a:cs typeface="Arial"/>
              </a:rPr>
              <a:t>at</a:t>
            </a:r>
            <a:r>
              <a:rPr lang="it-IT" sz="2800" dirty="0">
                <a:solidFill>
                  <a:srgbClr val="FF0000"/>
                </a:solidFill>
                <a:cs typeface="Arial"/>
              </a:rPr>
              <a:t> INFN</a:t>
            </a:r>
            <a:r>
              <a:rPr lang="it-IT" sz="2800" dirty="0" smtClean="0">
                <a:cs typeface="Arial"/>
              </a:rPr>
              <a:t>)</a:t>
            </a:r>
          </a:p>
          <a:p>
            <a:pPr defTabSz="912813"/>
            <a:endParaRPr lang="it-IT" sz="2800" dirty="0">
              <a:cs typeface="Arial"/>
            </a:endParaRPr>
          </a:p>
          <a:p>
            <a:pPr defTabSz="912813"/>
            <a:r>
              <a:rPr lang="it-IT" sz="2800" dirty="0" smtClean="0"/>
              <a:t>- </a:t>
            </a:r>
            <a:r>
              <a:rPr lang="it-IT" sz="2800" dirty="0" err="1" smtClean="0"/>
              <a:t>Vibratory</a:t>
            </a:r>
            <a:r>
              <a:rPr lang="it-IT" sz="2800" dirty="0" smtClean="0"/>
              <a:t> </a:t>
            </a:r>
            <a:r>
              <a:rPr lang="it-IT" sz="2800" dirty="0" err="1" smtClean="0"/>
              <a:t>micromill</a:t>
            </a:r>
            <a:r>
              <a:rPr lang="it-IT" sz="2800" dirty="0" smtClean="0"/>
              <a:t> and </a:t>
            </a:r>
            <a:r>
              <a:rPr lang="it-IT" sz="2800" dirty="0" err="1" smtClean="0"/>
              <a:t>sieves</a:t>
            </a:r>
            <a:r>
              <a:rPr lang="it-IT" sz="2800" dirty="0" smtClean="0"/>
              <a:t> </a:t>
            </a:r>
            <a:r>
              <a:rPr lang="it-IT" sz="2800" dirty="0" err="1" smtClean="0"/>
              <a:t>purchased</a:t>
            </a:r>
            <a:r>
              <a:rPr lang="it-IT" sz="2800" dirty="0" smtClean="0"/>
              <a:t> </a:t>
            </a:r>
            <a:r>
              <a:rPr lang="it-IT" sz="2800" dirty="0" err="1" smtClean="0"/>
              <a:t>at</a:t>
            </a:r>
            <a:r>
              <a:rPr lang="it-IT" sz="2800" dirty="0" smtClean="0"/>
              <a:t> UNIPD lab (</a:t>
            </a:r>
            <a:r>
              <a:rPr lang="it-IT" sz="2800" dirty="0" err="1" smtClean="0"/>
              <a:t>grain</a:t>
            </a:r>
            <a:r>
              <a:rPr lang="it-IT" sz="2800" dirty="0" smtClean="0"/>
              <a:t> </a:t>
            </a:r>
            <a:r>
              <a:rPr lang="it-IT" sz="2800" dirty="0" err="1" smtClean="0"/>
              <a:t>size</a:t>
            </a:r>
            <a:r>
              <a:rPr lang="it-IT" sz="2800" dirty="0" smtClean="0"/>
              <a:t> </a:t>
            </a:r>
            <a:r>
              <a:rPr lang="it-IT" sz="2800" dirty="0" smtClean="0">
                <a:solidFill>
                  <a:srgbClr val="FF0000"/>
                </a:solidFill>
              </a:rPr>
              <a:t>down to </a:t>
            </a:r>
            <a:r>
              <a:rPr lang="it-IT" sz="2800" dirty="0" err="1" smtClean="0">
                <a:solidFill>
                  <a:srgbClr val="FF0000"/>
                </a:solidFill>
              </a:rPr>
              <a:t>few</a:t>
            </a:r>
            <a:r>
              <a:rPr lang="it-IT" sz="2800" dirty="0" smtClean="0">
                <a:solidFill>
                  <a:srgbClr val="FF0000"/>
                </a:solidFill>
              </a:rPr>
              <a:t> </a:t>
            </a:r>
            <a:r>
              <a:rPr lang="it-IT" sz="28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it-IT" sz="2800" dirty="0" smtClean="0">
                <a:solidFill>
                  <a:srgbClr val="FF0000"/>
                </a:solidFill>
              </a:rPr>
              <a:t>m</a:t>
            </a:r>
            <a:r>
              <a:rPr lang="it-IT" sz="2800" dirty="0" smtClean="0"/>
              <a:t>) to </a:t>
            </a:r>
            <a:r>
              <a:rPr lang="it-IT" sz="2800" dirty="0" err="1" smtClean="0"/>
              <a:t>treat</a:t>
            </a:r>
            <a:r>
              <a:rPr lang="it-IT" sz="2800" dirty="0" smtClean="0"/>
              <a:t> small </a:t>
            </a:r>
            <a:r>
              <a:rPr lang="it-IT" sz="2800" dirty="0" err="1" smtClean="0"/>
              <a:t>quantities</a:t>
            </a:r>
            <a:r>
              <a:rPr lang="it-IT" sz="2800" dirty="0" smtClean="0"/>
              <a:t> of </a:t>
            </a:r>
            <a:r>
              <a:rPr lang="it-IT" sz="2800" dirty="0" err="1" smtClean="0"/>
              <a:t>precursors</a:t>
            </a:r>
            <a:endParaRPr lang="it-IT" sz="2800" dirty="0"/>
          </a:p>
          <a:p>
            <a:pPr defTabSz="912813">
              <a:buFontTx/>
              <a:buChar char="-"/>
            </a:pPr>
            <a:endParaRPr lang="it-IT" sz="2800" baseline="-25000" dirty="0" smtClean="0"/>
          </a:p>
        </p:txBody>
      </p:sp>
      <p:cxnSp>
        <p:nvCxnSpPr>
          <p:cNvPr id="16" name="Connettore 2 15"/>
          <p:cNvCxnSpPr/>
          <p:nvPr/>
        </p:nvCxnSpPr>
        <p:spPr>
          <a:xfrm>
            <a:off x="6300192" y="3828435"/>
            <a:ext cx="0" cy="53666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936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synthesis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861EF-C117-4D74-89CD-5D317859F3C6}" type="slidenum">
              <a:rPr lang="it-IT" smtClean="0"/>
              <a:t>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533258" y="1079375"/>
            <a:ext cx="4274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  ‘</a:t>
            </a:r>
            <a:r>
              <a:rPr lang="it-IT" sz="2400" b="1" dirty="0" err="1" smtClean="0">
                <a:solidFill>
                  <a:srgbClr val="FF0000"/>
                </a:solidFill>
              </a:rPr>
              <a:t>Original</a:t>
            </a:r>
            <a:r>
              <a:rPr lang="it-IT" sz="2400" b="1" dirty="0" smtClean="0">
                <a:solidFill>
                  <a:srgbClr val="FF0000"/>
                </a:solidFill>
              </a:rPr>
              <a:t>’ UO</a:t>
            </a:r>
            <a:r>
              <a:rPr lang="it-IT" sz="2400" b="1" baseline="-25000" dirty="0" smtClean="0">
                <a:solidFill>
                  <a:srgbClr val="FF0000"/>
                </a:solidFill>
              </a:rPr>
              <a:t>2 </a:t>
            </a:r>
            <a:r>
              <a:rPr lang="it-IT" sz="2400" b="1" dirty="0" smtClean="0">
                <a:solidFill>
                  <a:srgbClr val="FF0000"/>
                </a:solidFill>
              </a:rPr>
              <a:t>batch: ~ 20 g</a:t>
            </a:r>
            <a:endParaRPr lang="it-IT" sz="2400" b="1" baseline="-25000" dirty="0">
              <a:solidFill>
                <a:srgbClr val="FF0000"/>
              </a:solidFill>
            </a:endParaRPr>
          </a:p>
        </p:txBody>
      </p:sp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7523416"/>
              </p:ext>
            </p:extLst>
          </p:nvPr>
        </p:nvGraphicFramePr>
        <p:xfrm>
          <a:off x="1295400" y="2069977"/>
          <a:ext cx="6584776" cy="4167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CasellaDiTesto 18"/>
          <p:cNvSpPr txBox="1"/>
          <p:nvPr/>
        </p:nvSpPr>
        <p:spPr>
          <a:xfrm>
            <a:off x="2483084" y="1535293"/>
            <a:ext cx="4374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  First </a:t>
            </a:r>
            <a:r>
              <a:rPr lang="it-IT" sz="2400" b="1" dirty="0" err="1" smtClean="0"/>
              <a:t>milling</a:t>
            </a:r>
            <a:r>
              <a:rPr lang="it-IT" sz="2400" b="1" dirty="0" smtClean="0"/>
              <a:t> → ~ 5 g of UO</a:t>
            </a:r>
            <a:r>
              <a:rPr lang="it-IT" sz="2400" b="1" baseline="-25000" dirty="0" smtClean="0"/>
              <a:t>2</a:t>
            </a:r>
            <a:endParaRPr lang="it-IT" sz="2400" b="1" baseline="-25000" dirty="0"/>
          </a:p>
        </p:txBody>
      </p:sp>
      <p:sp>
        <p:nvSpPr>
          <p:cNvPr id="20" name="Rettangolo 1"/>
          <p:cNvSpPr>
            <a:spLocks noChangeArrowheads="1"/>
          </p:cNvSpPr>
          <p:nvPr/>
        </p:nvSpPr>
        <p:spPr bwMode="auto">
          <a:xfrm>
            <a:off x="1619672" y="609599"/>
            <a:ext cx="59671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Milling</a:t>
            </a:r>
            <a:r>
              <a:rPr lang="it-IT" sz="2400" dirty="0" smtClean="0">
                <a:solidFill>
                  <a:srgbClr val="1082E0"/>
                </a:solidFill>
              </a:rPr>
              <a:t> and </a:t>
            </a:r>
            <a:r>
              <a:rPr lang="it-IT" sz="2400" dirty="0" err="1" smtClean="0">
                <a:solidFill>
                  <a:srgbClr val="1082E0"/>
                </a:solidFill>
              </a:rPr>
              <a:t>sieving</a:t>
            </a:r>
            <a:r>
              <a:rPr lang="it-IT" sz="2400" dirty="0" smtClean="0">
                <a:solidFill>
                  <a:srgbClr val="1082E0"/>
                </a:solidFill>
              </a:rPr>
              <a:t> </a:t>
            </a:r>
            <a:r>
              <a:rPr lang="it-IT" sz="2400" dirty="0" smtClean="0">
                <a:solidFill>
                  <a:srgbClr val="1082E0"/>
                </a:solidFill>
                <a:latin typeface="Arial"/>
                <a:cs typeface="Arial"/>
              </a:rPr>
              <a:t>→ </a:t>
            </a:r>
            <a:r>
              <a:rPr lang="it-IT" sz="2400" dirty="0" smtClean="0">
                <a:solidFill>
                  <a:srgbClr val="1082E0"/>
                </a:solidFill>
                <a:cs typeface="Arial"/>
              </a:rPr>
              <a:t>UO</a:t>
            </a:r>
            <a:r>
              <a:rPr lang="it-IT" sz="2400" baseline="-25000" dirty="0" smtClean="0">
                <a:solidFill>
                  <a:srgbClr val="1082E0"/>
                </a:solidFill>
                <a:cs typeface="Arial"/>
              </a:rPr>
              <a:t>2</a:t>
            </a:r>
            <a:r>
              <a:rPr lang="it-IT" sz="2400" dirty="0" smtClean="0">
                <a:solidFill>
                  <a:srgbClr val="1082E0"/>
                </a:solidFill>
                <a:cs typeface="Arial"/>
              </a:rPr>
              <a:t> </a:t>
            </a:r>
            <a:r>
              <a:rPr lang="it-IT" sz="2400" dirty="0" err="1" smtClean="0">
                <a:solidFill>
                  <a:srgbClr val="1082E0"/>
                </a:solidFill>
                <a:cs typeface="Arial"/>
              </a:rPr>
              <a:t>particle</a:t>
            </a:r>
            <a:r>
              <a:rPr lang="it-IT" sz="2400" dirty="0" smtClean="0">
                <a:solidFill>
                  <a:srgbClr val="1082E0"/>
                </a:solidFill>
                <a:cs typeface="Arial"/>
              </a:rPr>
              <a:t> </a:t>
            </a:r>
            <a:r>
              <a:rPr lang="it-IT" sz="2400" dirty="0" err="1" smtClean="0">
                <a:solidFill>
                  <a:srgbClr val="1082E0"/>
                </a:solidFill>
                <a:cs typeface="Arial"/>
              </a:rPr>
              <a:t>size</a:t>
            </a:r>
            <a:r>
              <a:rPr lang="it-IT" sz="2400" dirty="0" smtClean="0">
                <a:solidFill>
                  <a:srgbClr val="1082E0"/>
                </a:solidFill>
                <a:cs typeface="Arial"/>
              </a:rPr>
              <a:t> control</a:t>
            </a:r>
            <a:endParaRPr lang="en-US" sz="2400" dirty="0">
              <a:solidFill>
                <a:srgbClr val="1082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299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synthesis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861EF-C117-4D74-89CD-5D317859F3C6}" type="slidenum">
              <a:rPr lang="it-IT" smtClean="0"/>
              <a:t>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438400" y="980728"/>
            <a:ext cx="3975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  </a:t>
            </a:r>
            <a:r>
              <a:rPr lang="en-US" sz="2400" b="1" dirty="0" smtClean="0"/>
              <a:t>Final particle size population</a:t>
            </a:r>
            <a:endParaRPr lang="en-US" sz="2400" b="1" baseline="-25000" dirty="0"/>
          </a:p>
        </p:txBody>
      </p:sp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6713869"/>
              </p:ext>
            </p:extLst>
          </p:nvPr>
        </p:nvGraphicFramePr>
        <p:xfrm>
          <a:off x="107504" y="1442393"/>
          <a:ext cx="556260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Rettangolo 4"/>
          <p:cNvSpPr>
            <a:spLocks noChangeArrowheads="1"/>
          </p:cNvSpPr>
          <p:nvPr/>
        </p:nvSpPr>
        <p:spPr bwMode="auto">
          <a:xfrm>
            <a:off x="5791200" y="2078772"/>
            <a:ext cx="32766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defTabSz="912813">
              <a:buFont typeface="Arial" pitchFamily="34" charset="0"/>
              <a:buChar char="•"/>
            </a:pPr>
            <a:r>
              <a:rPr lang="it-IT" sz="2000" dirty="0" err="1" smtClean="0"/>
              <a:t>Sieves</a:t>
            </a:r>
            <a:r>
              <a:rPr lang="it-IT" sz="2000" dirty="0" smtClean="0"/>
              <a:t> </a:t>
            </a:r>
            <a:r>
              <a:rPr lang="it-IT" sz="2000" dirty="0" err="1" smtClean="0"/>
              <a:t>below</a:t>
            </a:r>
            <a:r>
              <a:rPr lang="it-IT" sz="2000" dirty="0" smtClean="0"/>
              <a:t> 10 </a:t>
            </a:r>
            <a:r>
              <a:rPr lang="it-IT" sz="2000" dirty="0" smtClean="0">
                <a:latin typeface="Symbol" pitchFamily="18" charset="2"/>
              </a:rPr>
              <a:t>m</a:t>
            </a:r>
            <a:r>
              <a:rPr lang="it-IT" sz="2000" dirty="0" smtClean="0"/>
              <a:t>m </a:t>
            </a:r>
            <a:r>
              <a:rPr lang="it-IT" sz="2000" dirty="0" err="1" smtClean="0"/>
              <a:t>mesh</a:t>
            </a:r>
            <a:r>
              <a:rPr lang="it-IT" sz="2000" dirty="0" smtClean="0"/>
              <a:t> </a:t>
            </a:r>
            <a:r>
              <a:rPr lang="it-IT" sz="2000" dirty="0" err="1" smtClean="0"/>
              <a:t>also</a:t>
            </a:r>
            <a:r>
              <a:rPr lang="it-IT" sz="2000" dirty="0" smtClean="0"/>
              <a:t> </a:t>
            </a:r>
            <a:r>
              <a:rPr lang="it-IT" sz="2000" dirty="0" err="1" smtClean="0"/>
              <a:t>available</a:t>
            </a:r>
            <a:r>
              <a:rPr lang="it-IT" sz="2000" dirty="0" smtClean="0"/>
              <a:t> (Nylon </a:t>
            </a:r>
            <a:r>
              <a:rPr lang="it-IT" sz="2000" dirty="0" err="1" smtClean="0"/>
              <a:t>mesh</a:t>
            </a:r>
            <a:r>
              <a:rPr lang="it-IT" sz="2000" dirty="0" smtClean="0"/>
              <a:t>) and </a:t>
            </a:r>
            <a:r>
              <a:rPr lang="it-IT" sz="2000" dirty="0" err="1" smtClean="0"/>
              <a:t>tested</a:t>
            </a:r>
            <a:endParaRPr lang="it-IT" sz="2000" dirty="0" smtClean="0"/>
          </a:p>
          <a:p>
            <a:pPr marL="342900" indent="-342900" defTabSz="912813">
              <a:buFont typeface="Arial" pitchFamily="34" charset="0"/>
              <a:buChar char="•"/>
            </a:pPr>
            <a:r>
              <a:rPr lang="it-IT" sz="2000" dirty="0" smtClean="0"/>
              <a:t>Small </a:t>
            </a:r>
            <a:r>
              <a:rPr lang="it-IT" sz="2000" dirty="0" err="1" smtClean="0"/>
              <a:t>amount</a:t>
            </a:r>
            <a:r>
              <a:rPr lang="it-IT" sz="2000" dirty="0" smtClean="0"/>
              <a:t> of </a:t>
            </a:r>
            <a:r>
              <a:rPr lang="it-IT" sz="2000" dirty="0" err="1" smtClean="0"/>
              <a:t>powder</a:t>
            </a:r>
            <a:r>
              <a:rPr lang="it-IT" sz="2000" dirty="0" smtClean="0"/>
              <a:t> </a:t>
            </a:r>
            <a:r>
              <a:rPr lang="it-IT" sz="2000" dirty="0" err="1" smtClean="0"/>
              <a:t>ground</a:t>
            </a:r>
            <a:r>
              <a:rPr lang="it-IT" sz="2000" dirty="0" smtClean="0"/>
              <a:t> to &lt; 10 </a:t>
            </a:r>
            <a:r>
              <a:rPr lang="it-IT" sz="2000" dirty="0" smtClean="0">
                <a:latin typeface="Symbol" pitchFamily="18" charset="2"/>
              </a:rPr>
              <a:t>m</a:t>
            </a:r>
            <a:r>
              <a:rPr lang="it-IT" sz="2000" dirty="0" smtClean="0"/>
              <a:t>m </a:t>
            </a:r>
            <a:r>
              <a:rPr lang="it-IT" sz="2000" dirty="0" err="1" smtClean="0"/>
              <a:t>size</a:t>
            </a:r>
            <a:r>
              <a:rPr lang="it-IT" sz="2000" dirty="0" smtClean="0"/>
              <a:t> in </a:t>
            </a:r>
            <a:r>
              <a:rPr lang="it-IT" sz="2000" dirty="0" err="1" smtClean="0"/>
              <a:t>reasonable</a:t>
            </a:r>
            <a:r>
              <a:rPr lang="it-IT" sz="2000" dirty="0" smtClean="0"/>
              <a:t> time</a:t>
            </a:r>
          </a:p>
          <a:p>
            <a:pPr marL="342900" indent="-342900" defTabSz="912813">
              <a:buFont typeface="Arial" pitchFamily="34" charset="0"/>
              <a:buChar char="•"/>
            </a:pPr>
            <a:r>
              <a:rPr lang="it-IT" sz="2000" u="sng" dirty="0" smtClean="0">
                <a:solidFill>
                  <a:srgbClr val="FF0000"/>
                </a:solidFill>
              </a:rPr>
              <a:t>&lt; 20 </a:t>
            </a:r>
            <a:r>
              <a:rPr lang="it-IT" sz="2000" u="sng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it-IT" sz="2000" u="sng" dirty="0" smtClean="0">
                <a:solidFill>
                  <a:srgbClr val="FF0000"/>
                </a:solidFill>
              </a:rPr>
              <a:t>m (</a:t>
            </a:r>
            <a:r>
              <a:rPr lang="it-IT" sz="2000" u="sng" dirty="0" smtClean="0">
                <a:solidFill>
                  <a:srgbClr val="FF0000"/>
                </a:solidFill>
                <a:cs typeface="Arial" pitchFamily="34" charset="0"/>
              </a:rPr>
              <a:t>"</a:t>
            </a:r>
            <a:r>
              <a:rPr lang="it-IT" sz="2000" u="sng" dirty="0" smtClean="0">
                <a:solidFill>
                  <a:srgbClr val="FF0000"/>
                </a:solidFill>
              </a:rPr>
              <a:t>10-20 </a:t>
            </a:r>
            <a:r>
              <a:rPr lang="it-IT" sz="2000" u="sng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it-IT" sz="2000" u="sng" dirty="0" smtClean="0">
                <a:solidFill>
                  <a:srgbClr val="FF0000"/>
                </a:solidFill>
              </a:rPr>
              <a:t>m</a:t>
            </a:r>
            <a:r>
              <a:rPr lang="it-IT" sz="2000" u="sng" dirty="0">
                <a:solidFill>
                  <a:srgbClr val="FF0000"/>
                </a:solidFill>
                <a:cs typeface="Arial" pitchFamily="34" charset="0"/>
              </a:rPr>
              <a:t>"</a:t>
            </a:r>
            <a:r>
              <a:rPr lang="it-IT" sz="2000" u="sng" dirty="0" smtClean="0">
                <a:solidFill>
                  <a:srgbClr val="FF0000"/>
                </a:solidFill>
              </a:rPr>
              <a:t>)</a:t>
            </a:r>
            <a:r>
              <a:rPr lang="it-IT" sz="2000" dirty="0" smtClean="0"/>
              <a:t> </a:t>
            </a:r>
            <a:r>
              <a:rPr lang="it-IT" sz="2000" dirty="0" err="1" smtClean="0"/>
              <a:t>was</a:t>
            </a:r>
            <a:r>
              <a:rPr lang="it-IT" sz="2000" dirty="0" smtClean="0"/>
              <a:t> </a:t>
            </a:r>
            <a:r>
              <a:rPr lang="it-IT" sz="2000" dirty="0" err="1" smtClean="0"/>
              <a:t>selected</a:t>
            </a:r>
            <a:r>
              <a:rPr lang="it-IT" sz="2000" dirty="0" smtClean="0"/>
              <a:t> </a:t>
            </a:r>
            <a:r>
              <a:rPr lang="it-IT" sz="2000" dirty="0" err="1" smtClean="0"/>
              <a:t>as</a:t>
            </a:r>
            <a:r>
              <a:rPr lang="it-IT" sz="2000" dirty="0" smtClean="0"/>
              <a:t> a precursor </a:t>
            </a:r>
            <a:r>
              <a:rPr lang="it-IT" sz="2000" dirty="0" err="1" smtClean="0"/>
              <a:t>size</a:t>
            </a:r>
            <a:r>
              <a:rPr lang="it-IT" sz="2000" dirty="0" smtClean="0"/>
              <a:t> to produce 10 </a:t>
            </a:r>
            <a:r>
              <a:rPr lang="it-IT" sz="2000" dirty="0" err="1" smtClean="0"/>
              <a:t>pellets</a:t>
            </a:r>
            <a:r>
              <a:rPr lang="it-IT" sz="2000" dirty="0" smtClean="0"/>
              <a:t>, </a:t>
            </a:r>
            <a:r>
              <a:rPr lang="it-IT" sz="2000" dirty="0" err="1" smtClean="0"/>
              <a:t>sent</a:t>
            </a:r>
            <a:r>
              <a:rPr lang="it-IT" sz="2000" dirty="0" smtClean="0"/>
              <a:t> to IPNO for off-line </a:t>
            </a:r>
            <a:r>
              <a:rPr lang="it-IT" sz="2000" dirty="0" err="1" smtClean="0"/>
              <a:t>characterization</a:t>
            </a:r>
            <a:r>
              <a:rPr lang="it-IT" sz="2000" dirty="0" smtClean="0"/>
              <a:t> and </a:t>
            </a:r>
            <a:r>
              <a:rPr lang="it-IT" sz="2000" dirty="0" err="1" smtClean="0"/>
              <a:t>irradiation</a:t>
            </a:r>
            <a:r>
              <a:rPr lang="it-IT" sz="2000" dirty="0"/>
              <a:t> </a:t>
            </a:r>
            <a:r>
              <a:rPr lang="it-IT" sz="2000" dirty="0" err="1" smtClean="0"/>
              <a:t>tests</a:t>
            </a:r>
            <a:endParaRPr lang="it-IT" sz="2000" dirty="0" smtClean="0"/>
          </a:p>
          <a:p>
            <a:pPr defTabSz="912813"/>
            <a:endParaRPr lang="it-IT" sz="2000" dirty="0" smtClean="0"/>
          </a:p>
        </p:txBody>
      </p:sp>
      <p:sp>
        <p:nvSpPr>
          <p:cNvPr id="20" name="CasellaDiTesto 19"/>
          <p:cNvSpPr txBox="1"/>
          <p:nvPr/>
        </p:nvSpPr>
        <p:spPr>
          <a:xfrm>
            <a:off x="457200" y="548680"/>
            <a:ext cx="8418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Subsequent millings to produce enough UO</a:t>
            </a:r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for 10 </a:t>
            </a:r>
            <a:r>
              <a:rPr lang="en-US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UC</a:t>
            </a:r>
            <a:r>
              <a:rPr lang="en-US" sz="2400" b="1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pellets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538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synthesis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861EF-C117-4D74-89CD-5D317859F3C6}" type="slidenum">
              <a:rPr lang="it-IT" smtClean="0"/>
              <a:t>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graphicFrame>
        <p:nvGraphicFramePr>
          <p:cNvPr id="6" name="Group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957033"/>
              </p:ext>
            </p:extLst>
          </p:nvPr>
        </p:nvGraphicFramePr>
        <p:xfrm>
          <a:off x="212170" y="1360513"/>
          <a:ext cx="8686800" cy="1123188"/>
        </p:xfrm>
        <a:graphic>
          <a:graphicData uri="http://schemas.openxmlformats.org/drawingml/2006/table">
            <a:tbl>
              <a:tblPr/>
              <a:tblGrid>
                <a:gridCol w="1233488"/>
                <a:gridCol w="971550"/>
                <a:gridCol w="1441450"/>
                <a:gridCol w="925512"/>
                <a:gridCol w="1447800"/>
                <a:gridCol w="1295400"/>
                <a:gridCol w="1371600"/>
              </a:tblGrid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wt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 UO</a:t>
                      </a:r>
                      <a:r>
                        <a:rPr kumimoji="0" lang="it-IT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BA0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 wt. C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BA0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 wt. binder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BA0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Weight (g)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BA0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Diameter 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BA0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Thickness 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BA0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Density (g/cm³)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BA0E1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77.60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AC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AC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AC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AC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13.01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AC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AC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ACFF6"/>
                    </a:solidFill>
                  </a:tcPr>
                </a:tc>
              </a:tr>
            </a:tbl>
          </a:graphicData>
        </a:graphic>
      </p:graphicFrame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3260170" y="993800"/>
            <a:ext cx="2743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b="1" dirty="0">
                <a:solidFill>
                  <a:srgbClr val="2BA0E1"/>
                </a:solidFill>
              </a:rPr>
              <a:t>“Green” UO</a:t>
            </a:r>
            <a:r>
              <a:rPr lang="it-IT" b="1" baseline="-25000" dirty="0">
                <a:solidFill>
                  <a:srgbClr val="2BA0E1"/>
                </a:solidFill>
              </a:rPr>
              <a:t>2</a:t>
            </a:r>
            <a:r>
              <a:rPr lang="it-IT" b="1" dirty="0">
                <a:solidFill>
                  <a:srgbClr val="2BA0E1"/>
                </a:solidFill>
              </a:rPr>
              <a:t> + C </a:t>
            </a:r>
            <a:r>
              <a:rPr lang="it-IT" b="1" dirty="0" err="1">
                <a:solidFill>
                  <a:srgbClr val="2BA0E1"/>
                </a:solidFill>
              </a:rPr>
              <a:t>pellets</a:t>
            </a:r>
            <a:endParaRPr lang="it-IT" b="1" dirty="0">
              <a:solidFill>
                <a:srgbClr val="2BA0E1"/>
              </a:solidFill>
            </a:endParaRPr>
          </a:p>
        </p:txBody>
      </p:sp>
      <p:graphicFrame>
        <p:nvGraphicFramePr>
          <p:cNvPr id="8" name="Group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28571"/>
              </p:ext>
            </p:extLst>
          </p:nvPr>
        </p:nvGraphicFramePr>
        <p:xfrm>
          <a:off x="264558" y="4357408"/>
          <a:ext cx="8634412" cy="1560576"/>
        </p:xfrm>
        <a:graphic>
          <a:graphicData uri="http://schemas.openxmlformats.org/drawingml/2006/table">
            <a:tbl>
              <a:tblPr/>
              <a:tblGrid>
                <a:gridCol w="1233487"/>
                <a:gridCol w="1233488"/>
                <a:gridCol w="1233487"/>
                <a:gridCol w="1352550"/>
                <a:gridCol w="1114425"/>
                <a:gridCol w="1095375"/>
                <a:gridCol w="13716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Weight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(g)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7C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Diameter 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7C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Thickness 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7C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Density (g/cm³)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7C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Total porosity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7C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Weight loss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7C1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Theoretical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weight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loss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7C16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0.47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EC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12.66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EC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EC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4.33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Similar</a:t>
                      </a: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 to SPES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EC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58.90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EC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17.57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EC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16.90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EC94"/>
                    </a:solidFill>
                  </a:tcPr>
                </a:tc>
              </a:tr>
            </a:tbl>
          </a:graphicData>
        </a:graphic>
      </p:graphicFrame>
      <p:sp>
        <p:nvSpPr>
          <p:cNvPr id="9" name="Text Box 93"/>
          <p:cNvSpPr txBox="1">
            <a:spLocks noChangeArrowheads="1"/>
          </p:cNvSpPr>
          <p:nvPr/>
        </p:nvSpPr>
        <p:spPr bwMode="auto">
          <a:xfrm>
            <a:off x="1431370" y="3976233"/>
            <a:ext cx="7467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b="1" dirty="0">
                <a:solidFill>
                  <a:srgbClr val="297C16"/>
                </a:solidFill>
              </a:rPr>
              <a:t>UC</a:t>
            </a:r>
            <a:r>
              <a:rPr lang="it-IT" b="1" baseline="-25000" dirty="0">
                <a:solidFill>
                  <a:srgbClr val="297C16"/>
                </a:solidFill>
              </a:rPr>
              <a:t>2</a:t>
            </a:r>
            <a:r>
              <a:rPr lang="it-IT" b="1" dirty="0">
                <a:solidFill>
                  <a:srgbClr val="297C16"/>
                </a:solidFill>
              </a:rPr>
              <a:t> + 2C </a:t>
            </a:r>
            <a:r>
              <a:rPr lang="it-IT" b="1" dirty="0" err="1">
                <a:solidFill>
                  <a:srgbClr val="297C16"/>
                </a:solidFill>
              </a:rPr>
              <a:t>pellets</a:t>
            </a:r>
            <a:r>
              <a:rPr lang="it-IT" b="1" dirty="0">
                <a:solidFill>
                  <a:srgbClr val="297C16"/>
                </a:solidFill>
              </a:rPr>
              <a:t> </a:t>
            </a:r>
            <a:r>
              <a:rPr lang="it-IT" b="1" dirty="0" err="1">
                <a:solidFill>
                  <a:srgbClr val="297C16"/>
                </a:solidFill>
              </a:rPr>
              <a:t>after</a:t>
            </a:r>
            <a:r>
              <a:rPr lang="it-IT" b="1" dirty="0">
                <a:solidFill>
                  <a:srgbClr val="297C16"/>
                </a:solidFill>
              </a:rPr>
              <a:t> </a:t>
            </a:r>
            <a:r>
              <a:rPr lang="it-IT" b="1" dirty="0" err="1">
                <a:solidFill>
                  <a:srgbClr val="297C16"/>
                </a:solidFill>
              </a:rPr>
              <a:t>carburization</a:t>
            </a:r>
            <a:r>
              <a:rPr lang="it-IT" b="1" dirty="0">
                <a:solidFill>
                  <a:srgbClr val="297C16"/>
                </a:solidFill>
              </a:rPr>
              <a:t> (UO</a:t>
            </a:r>
            <a:r>
              <a:rPr lang="it-IT" b="1" baseline="-25000" dirty="0">
                <a:solidFill>
                  <a:srgbClr val="297C16"/>
                </a:solidFill>
              </a:rPr>
              <a:t>2</a:t>
            </a:r>
            <a:r>
              <a:rPr lang="it-IT" b="1" dirty="0">
                <a:solidFill>
                  <a:srgbClr val="297C16"/>
                </a:solidFill>
              </a:rPr>
              <a:t>+6C→UC</a:t>
            </a:r>
            <a:r>
              <a:rPr lang="it-IT" b="1" baseline="-25000" dirty="0">
                <a:solidFill>
                  <a:srgbClr val="297C16"/>
                </a:solidFill>
              </a:rPr>
              <a:t>2</a:t>
            </a:r>
            <a:r>
              <a:rPr lang="it-IT" b="1" dirty="0">
                <a:solidFill>
                  <a:srgbClr val="297C16"/>
                </a:solidFill>
              </a:rPr>
              <a:t>+2C+2CO</a:t>
            </a:r>
            <a:r>
              <a:rPr lang="it-IT" b="1" dirty="0" smtClean="0">
                <a:solidFill>
                  <a:srgbClr val="297C16"/>
                </a:solidFill>
              </a:rPr>
              <a:t>)</a:t>
            </a:r>
            <a:endParaRPr lang="it-IT" b="1" dirty="0">
              <a:solidFill>
                <a:srgbClr val="297C16"/>
              </a:solidFill>
              <a:latin typeface="MS Shell Dlg" charset="0"/>
            </a:endParaRPr>
          </a:p>
        </p:txBody>
      </p:sp>
      <p:sp>
        <p:nvSpPr>
          <p:cNvPr id="10" name="Text Box 135"/>
          <p:cNvSpPr txBox="1">
            <a:spLocks noChangeArrowheads="1"/>
          </p:cNvSpPr>
          <p:nvPr/>
        </p:nvSpPr>
        <p:spPr bwMode="auto">
          <a:xfrm>
            <a:off x="272495" y="2670200"/>
            <a:ext cx="2178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dirty="0"/>
              <a:t>Thermal treatment: </a:t>
            </a:r>
          </a:p>
        </p:txBody>
      </p:sp>
      <p:sp>
        <p:nvSpPr>
          <p:cNvPr id="11" name="Text Box 136"/>
          <p:cNvSpPr txBox="1">
            <a:spLocks noChangeArrowheads="1"/>
          </p:cNvSpPr>
          <p:nvPr/>
        </p:nvSpPr>
        <p:spPr bwMode="auto">
          <a:xfrm>
            <a:off x="2329895" y="2684487"/>
            <a:ext cx="6739259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it-IT" dirty="0"/>
              <a:t> 2°C/</a:t>
            </a:r>
            <a:r>
              <a:rPr lang="it-IT" dirty="0" err="1"/>
              <a:t>min</a:t>
            </a:r>
            <a:r>
              <a:rPr lang="it-IT" dirty="0"/>
              <a:t> up to 1250°C (binder </a:t>
            </a:r>
            <a:r>
              <a:rPr lang="it-IT" dirty="0" err="1"/>
              <a:t>decomposition</a:t>
            </a:r>
            <a:r>
              <a:rPr lang="it-IT" dirty="0"/>
              <a:t> </a:t>
            </a:r>
            <a:r>
              <a:rPr lang="it-IT" dirty="0" err="1"/>
              <a:t>occurs</a:t>
            </a:r>
            <a:r>
              <a:rPr lang="it-IT" dirty="0"/>
              <a:t>)</a:t>
            </a:r>
          </a:p>
          <a:p>
            <a:pPr>
              <a:buFontTx/>
              <a:buChar char="•"/>
            </a:pPr>
            <a:r>
              <a:rPr lang="it-IT" dirty="0"/>
              <a:t> 8 hours </a:t>
            </a:r>
            <a:r>
              <a:rPr lang="it-IT" dirty="0" err="1"/>
              <a:t>at</a:t>
            </a:r>
            <a:r>
              <a:rPr lang="it-IT" dirty="0"/>
              <a:t> 1250 °C, </a:t>
            </a:r>
            <a:r>
              <a:rPr lang="it-IT" dirty="0" err="1"/>
              <a:t>then</a:t>
            </a:r>
            <a:r>
              <a:rPr lang="it-IT" dirty="0"/>
              <a:t> 2 °C/</a:t>
            </a:r>
            <a:r>
              <a:rPr lang="it-IT" dirty="0" err="1"/>
              <a:t>min</a:t>
            </a:r>
            <a:r>
              <a:rPr lang="it-IT" dirty="0"/>
              <a:t> up to 1350 °C (</a:t>
            </a:r>
            <a:r>
              <a:rPr lang="it-IT" dirty="0" err="1"/>
              <a:t>carburization</a:t>
            </a:r>
            <a:r>
              <a:rPr lang="it-IT" dirty="0"/>
              <a:t>)</a:t>
            </a:r>
          </a:p>
          <a:p>
            <a:pPr>
              <a:buFontTx/>
              <a:buChar char="•"/>
            </a:pPr>
            <a:r>
              <a:rPr lang="it-IT" dirty="0"/>
              <a:t> 8 hours </a:t>
            </a:r>
            <a:r>
              <a:rPr lang="it-IT" dirty="0" err="1"/>
              <a:t>at</a:t>
            </a:r>
            <a:r>
              <a:rPr lang="it-IT" dirty="0"/>
              <a:t> 1350 °C, </a:t>
            </a:r>
            <a:r>
              <a:rPr lang="it-IT" dirty="0" err="1"/>
              <a:t>then</a:t>
            </a:r>
            <a:r>
              <a:rPr lang="it-IT" dirty="0"/>
              <a:t> 1.5 °C/</a:t>
            </a:r>
            <a:r>
              <a:rPr lang="it-IT" dirty="0" err="1"/>
              <a:t>min</a:t>
            </a:r>
            <a:r>
              <a:rPr lang="it-IT" dirty="0"/>
              <a:t> up to 1730°C (</a:t>
            </a:r>
            <a:r>
              <a:rPr lang="it-IT" dirty="0" err="1"/>
              <a:t>carburization</a:t>
            </a:r>
            <a:r>
              <a:rPr lang="it-IT" dirty="0"/>
              <a:t>)</a:t>
            </a:r>
          </a:p>
          <a:p>
            <a:pPr>
              <a:buFontTx/>
              <a:buChar char="•"/>
            </a:pPr>
            <a:r>
              <a:rPr lang="it-IT" dirty="0"/>
              <a:t> 6 hours </a:t>
            </a:r>
            <a:r>
              <a:rPr lang="it-IT" dirty="0" err="1"/>
              <a:t>at</a:t>
            </a:r>
            <a:r>
              <a:rPr lang="it-IT" dirty="0"/>
              <a:t> 1730 °C</a:t>
            </a:r>
          </a:p>
        </p:txBody>
      </p:sp>
      <p:sp>
        <p:nvSpPr>
          <p:cNvPr id="12" name="Text Box 137"/>
          <p:cNvSpPr txBox="1">
            <a:spLocks noChangeArrowheads="1"/>
          </p:cNvSpPr>
          <p:nvPr/>
        </p:nvSpPr>
        <p:spPr bwMode="auto">
          <a:xfrm>
            <a:off x="745570" y="5870600"/>
            <a:ext cx="7583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dirty="0" err="1"/>
              <a:t>Expected</a:t>
            </a:r>
            <a:r>
              <a:rPr lang="it-IT" dirty="0"/>
              <a:t> </a:t>
            </a:r>
            <a:r>
              <a:rPr lang="it-IT" dirty="0" err="1"/>
              <a:t>composition</a:t>
            </a:r>
            <a:r>
              <a:rPr lang="it-IT" dirty="0"/>
              <a:t> of the </a:t>
            </a:r>
            <a:r>
              <a:rPr lang="it-IT" dirty="0" err="1"/>
              <a:t>samples</a:t>
            </a:r>
            <a:r>
              <a:rPr lang="it-IT" dirty="0"/>
              <a:t>: UC</a:t>
            </a:r>
            <a:r>
              <a:rPr lang="it-IT" baseline="-25000" dirty="0"/>
              <a:t>2</a:t>
            </a:r>
            <a:r>
              <a:rPr lang="it-IT" dirty="0"/>
              <a:t>, </a:t>
            </a:r>
            <a:r>
              <a:rPr lang="it-IT" dirty="0" err="1"/>
              <a:t>graphite</a:t>
            </a:r>
            <a:r>
              <a:rPr lang="it-IT" dirty="0"/>
              <a:t> and a minor </a:t>
            </a:r>
            <a:r>
              <a:rPr lang="it-IT" dirty="0" err="1"/>
              <a:t>amount</a:t>
            </a:r>
            <a:r>
              <a:rPr lang="it-IT" dirty="0"/>
              <a:t> of UC </a:t>
            </a:r>
          </a:p>
        </p:txBody>
      </p:sp>
      <p:sp>
        <p:nvSpPr>
          <p:cNvPr id="13" name="Rettangolo 1"/>
          <p:cNvSpPr>
            <a:spLocks noChangeArrowheads="1"/>
          </p:cNvSpPr>
          <p:nvPr/>
        </p:nvSpPr>
        <p:spPr bwMode="auto">
          <a:xfrm>
            <a:off x="2371560" y="548680"/>
            <a:ext cx="44326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Pellets</a:t>
            </a:r>
            <a:r>
              <a:rPr lang="it-IT" sz="2400" dirty="0" smtClean="0">
                <a:solidFill>
                  <a:srgbClr val="1082E0"/>
                </a:solidFill>
              </a:rPr>
              <a:t> production </a:t>
            </a:r>
            <a:r>
              <a:rPr lang="it-IT" sz="2400" dirty="0" smtClean="0">
                <a:solidFill>
                  <a:srgbClr val="1082E0"/>
                </a:solidFill>
                <a:latin typeface="Arial"/>
                <a:cs typeface="Arial"/>
              </a:rPr>
              <a:t>→ </a:t>
            </a:r>
            <a:r>
              <a:rPr lang="it-IT" sz="2400" dirty="0" smtClean="0">
                <a:solidFill>
                  <a:srgbClr val="1082E0"/>
                </a:solidFill>
                <a:cs typeface="Arial"/>
              </a:rPr>
              <a:t>10 </a:t>
            </a:r>
            <a:r>
              <a:rPr lang="it-IT" sz="2400" dirty="0" err="1" smtClean="0">
                <a:solidFill>
                  <a:srgbClr val="1082E0"/>
                </a:solidFill>
                <a:cs typeface="Arial"/>
              </a:rPr>
              <a:t>UC</a:t>
            </a:r>
            <a:r>
              <a:rPr lang="it-IT" sz="2400" baseline="-25000" dirty="0" err="1" smtClean="0">
                <a:solidFill>
                  <a:srgbClr val="1082E0"/>
                </a:solidFill>
                <a:cs typeface="Arial"/>
              </a:rPr>
              <a:t>x</a:t>
            </a:r>
            <a:r>
              <a:rPr lang="it-IT" sz="2400" dirty="0" smtClean="0">
                <a:solidFill>
                  <a:srgbClr val="1082E0"/>
                </a:solidFill>
                <a:cs typeface="Arial"/>
              </a:rPr>
              <a:t> </a:t>
            </a:r>
            <a:r>
              <a:rPr lang="it-IT" sz="2400" dirty="0" err="1" smtClean="0">
                <a:solidFill>
                  <a:srgbClr val="1082E0"/>
                </a:solidFill>
                <a:cs typeface="Arial"/>
              </a:rPr>
              <a:t>discs</a:t>
            </a:r>
            <a:endParaRPr lang="en-US" sz="2400" dirty="0">
              <a:solidFill>
                <a:srgbClr val="1082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29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synthesis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861EF-C117-4D74-89CD-5D317859F3C6}" type="slidenum">
              <a:rPr lang="it-IT" smtClean="0"/>
              <a:t>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13" name="Rettangolo 1"/>
          <p:cNvSpPr>
            <a:spLocks noChangeArrowheads="1"/>
          </p:cNvSpPr>
          <p:nvPr/>
        </p:nvSpPr>
        <p:spPr bwMode="auto">
          <a:xfrm>
            <a:off x="2371560" y="548680"/>
            <a:ext cx="44326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Pellets</a:t>
            </a:r>
            <a:r>
              <a:rPr lang="it-IT" sz="2400" dirty="0" smtClean="0">
                <a:solidFill>
                  <a:srgbClr val="1082E0"/>
                </a:solidFill>
              </a:rPr>
              <a:t> production </a:t>
            </a:r>
            <a:r>
              <a:rPr lang="it-IT" sz="2400" dirty="0" smtClean="0">
                <a:solidFill>
                  <a:srgbClr val="1082E0"/>
                </a:solidFill>
                <a:latin typeface="Arial"/>
                <a:cs typeface="Arial"/>
              </a:rPr>
              <a:t>→ </a:t>
            </a:r>
            <a:r>
              <a:rPr lang="it-IT" sz="2400" dirty="0" smtClean="0">
                <a:solidFill>
                  <a:srgbClr val="1082E0"/>
                </a:solidFill>
                <a:cs typeface="Arial"/>
              </a:rPr>
              <a:t>10 </a:t>
            </a:r>
            <a:r>
              <a:rPr lang="it-IT" sz="2400" dirty="0" err="1" smtClean="0">
                <a:solidFill>
                  <a:srgbClr val="1082E0"/>
                </a:solidFill>
                <a:cs typeface="Arial"/>
              </a:rPr>
              <a:t>UC</a:t>
            </a:r>
            <a:r>
              <a:rPr lang="it-IT" sz="2400" baseline="-25000" dirty="0" err="1" smtClean="0">
                <a:solidFill>
                  <a:srgbClr val="1082E0"/>
                </a:solidFill>
                <a:cs typeface="Arial"/>
              </a:rPr>
              <a:t>x</a:t>
            </a:r>
            <a:r>
              <a:rPr lang="it-IT" sz="2400" dirty="0" smtClean="0">
                <a:solidFill>
                  <a:srgbClr val="1082E0"/>
                </a:solidFill>
                <a:cs typeface="Arial"/>
              </a:rPr>
              <a:t> </a:t>
            </a:r>
            <a:r>
              <a:rPr lang="it-IT" sz="2400" dirty="0" err="1" smtClean="0">
                <a:solidFill>
                  <a:srgbClr val="1082E0"/>
                </a:solidFill>
                <a:cs typeface="Arial"/>
              </a:rPr>
              <a:t>discs</a:t>
            </a:r>
            <a:endParaRPr lang="en-US" sz="2400" dirty="0">
              <a:solidFill>
                <a:srgbClr val="1082E0"/>
              </a:solidFill>
            </a:endParaRPr>
          </a:p>
        </p:txBody>
      </p:sp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330214"/>
              </p:ext>
            </p:extLst>
          </p:nvPr>
        </p:nvGraphicFramePr>
        <p:xfrm>
          <a:off x="838200" y="1219200"/>
          <a:ext cx="7696200" cy="487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Grafico" r:id="rId4" imgW="6467808" imgH="4000833" progId="Excel.Chart.8">
                  <p:embed/>
                </p:oleObj>
              </mc:Choice>
              <mc:Fallback>
                <p:oleObj name="Grafico" r:id="rId4" imgW="6467808" imgH="4000833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219200"/>
                        <a:ext cx="7696200" cy="487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438400" y="2895600"/>
            <a:ext cx="2909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dirty="0">
                <a:solidFill>
                  <a:srgbClr val="297C16"/>
                </a:solidFill>
              </a:rPr>
              <a:t>H</a:t>
            </a:r>
            <a:r>
              <a:rPr lang="it-IT" baseline="-25000" dirty="0">
                <a:solidFill>
                  <a:srgbClr val="297C16"/>
                </a:solidFill>
              </a:rPr>
              <a:t>2</a:t>
            </a:r>
            <a:r>
              <a:rPr lang="it-IT" dirty="0">
                <a:solidFill>
                  <a:srgbClr val="297C16"/>
                </a:solidFill>
              </a:rPr>
              <a:t>O, binder </a:t>
            </a:r>
            <a:r>
              <a:rPr lang="it-IT" dirty="0" err="1">
                <a:solidFill>
                  <a:srgbClr val="297C16"/>
                </a:solidFill>
              </a:rPr>
              <a:t>decomposition</a:t>
            </a:r>
            <a:endParaRPr lang="it-IT" dirty="0">
              <a:solidFill>
                <a:srgbClr val="297C16"/>
              </a:solidFill>
            </a:endParaRPr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 flipH="1">
            <a:off x="3505200" y="3276600"/>
            <a:ext cx="152400" cy="762000"/>
          </a:xfrm>
          <a:prstGeom prst="line">
            <a:avLst/>
          </a:prstGeom>
          <a:noFill/>
          <a:ln w="9525">
            <a:solidFill>
              <a:srgbClr val="297C1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096000" y="2286000"/>
            <a:ext cx="220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>
                <a:solidFill>
                  <a:srgbClr val="297C16"/>
                </a:solidFill>
              </a:rPr>
              <a:t>CO, carburization</a:t>
            </a:r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 flipH="1">
            <a:off x="6096000" y="2667000"/>
            <a:ext cx="381000" cy="457200"/>
          </a:xfrm>
          <a:prstGeom prst="line">
            <a:avLst/>
          </a:prstGeom>
          <a:noFill/>
          <a:ln w="9525">
            <a:solidFill>
              <a:srgbClr val="297C1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 flipH="1">
            <a:off x="6248400" y="2667000"/>
            <a:ext cx="457200" cy="1752600"/>
          </a:xfrm>
          <a:prstGeom prst="line">
            <a:avLst/>
          </a:prstGeom>
          <a:noFill/>
          <a:ln w="9525">
            <a:solidFill>
              <a:srgbClr val="297C1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" name="Line 10"/>
          <p:cNvSpPr>
            <a:spLocks noChangeShapeType="1"/>
          </p:cNvSpPr>
          <p:nvPr/>
        </p:nvSpPr>
        <p:spPr bwMode="auto">
          <a:xfrm>
            <a:off x="6934200" y="2743200"/>
            <a:ext cx="228600" cy="1295400"/>
          </a:xfrm>
          <a:prstGeom prst="line">
            <a:avLst/>
          </a:prstGeom>
          <a:noFill/>
          <a:ln w="9525">
            <a:solidFill>
              <a:srgbClr val="297C1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1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synthesis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861EF-C117-4D74-89CD-5D317859F3C6}" type="slidenum">
              <a:rPr lang="it-IT" smtClean="0"/>
              <a:t>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13" name="Rettangolo 1"/>
          <p:cNvSpPr>
            <a:spLocks noChangeArrowheads="1"/>
          </p:cNvSpPr>
          <p:nvPr/>
        </p:nvSpPr>
        <p:spPr bwMode="auto">
          <a:xfrm>
            <a:off x="2371560" y="548680"/>
            <a:ext cx="44326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Pellets</a:t>
            </a:r>
            <a:r>
              <a:rPr lang="it-IT" sz="2400" dirty="0" smtClean="0">
                <a:solidFill>
                  <a:srgbClr val="1082E0"/>
                </a:solidFill>
              </a:rPr>
              <a:t> production </a:t>
            </a:r>
            <a:r>
              <a:rPr lang="it-IT" sz="2400" dirty="0" smtClean="0">
                <a:solidFill>
                  <a:srgbClr val="1082E0"/>
                </a:solidFill>
                <a:latin typeface="Arial"/>
                <a:cs typeface="Arial"/>
              </a:rPr>
              <a:t>→ </a:t>
            </a:r>
            <a:r>
              <a:rPr lang="it-IT" sz="2400" dirty="0" smtClean="0">
                <a:solidFill>
                  <a:srgbClr val="1082E0"/>
                </a:solidFill>
                <a:cs typeface="Arial"/>
              </a:rPr>
              <a:t>10 </a:t>
            </a:r>
            <a:r>
              <a:rPr lang="it-IT" sz="2400" dirty="0" err="1" smtClean="0">
                <a:solidFill>
                  <a:srgbClr val="1082E0"/>
                </a:solidFill>
                <a:cs typeface="Arial"/>
              </a:rPr>
              <a:t>UC</a:t>
            </a:r>
            <a:r>
              <a:rPr lang="it-IT" sz="2400" baseline="-25000" dirty="0" err="1" smtClean="0">
                <a:solidFill>
                  <a:srgbClr val="1082E0"/>
                </a:solidFill>
                <a:cs typeface="Arial"/>
              </a:rPr>
              <a:t>x</a:t>
            </a:r>
            <a:r>
              <a:rPr lang="it-IT" sz="2400" dirty="0" smtClean="0">
                <a:solidFill>
                  <a:srgbClr val="1082E0"/>
                </a:solidFill>
                <a:cs typeface="Arial"/>
              </a:rPr>
              <a:t> </a:t>
            </a:r>
            <a:r>
              <a:rPr lang="it-IT" sz="2400" dirty="0" err="1" smtClean="0">
                <a:solidFill>
                  <a:srgbClr val="1082E0"/>
                </a:solidFill>
                <a:cs typeface="Arial"/>
              </a:rPr>
              <a:t>discs</a:t>
            </a:r>
            <a:endParaRPr lang="en-US" sz="2400" dirty="0">
              <a:solidFill>
                <a:srgbClr val="1082E0"/>
              </a:solidFill>
            </a:endParaRPr>
          </a:p>
        </p:txBody>
      </p:sp>
      <p:pic>
        <p:nvPicPr>
          <p:cNvPr id="21" name="Immagine 2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06"/>
          <a:stretch/>
        </p:blipFill>
        <p:spPr bwMode="auto">
          <a:xfrm>
            <a:off x="748076" y="1124744"/>
            <a:ext cx="3542574" cy="22363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asellaDiTesto 21"/>
          <p:cNvSpPr txBox="1"/>
          <p:nvPr/>
        </p:nvSpPr>
        <p:spPr>
          <a:xfrm>
            <a:off x="748076" y="3258344"/>
            <a:ext cx="354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  </a:t>
            </a:r>
            <a:r>
              <a:rPr lang="en-US" sz="2400" b="1" dirty="0" smtClean="0"/>
              <a:t>Sample before treatment</a:t>
            </a:r>
            <a:endParaRPr lang="en-US" sz="2400" b="1" baseline="-25000" dirty="0"/>
          </a:p>
        </p:txBody>
      </p:sp>
      <p:graphicFrame>
        <p:nvGraphicFramePr>
          <p:cNvPr id="23" name="Tabel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591954"/>
              </p:ext>
            </p:extLst>
          </p:nvPr>
        </p:nvGraphicFramePr>
        <p:xfrm>
          <a:off x="4724400" y="1126513"/>
          <a:ext cx="4191000" cy="502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8619"/>
                <a:gridCol w="1129222"/>
                <a:gridCol w="1263937"/>
                <a:gridCol w="1129222"/>
              </a:tblGrid>
              <a:tr h="838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Disc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Weight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(mg)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18" charset="2"/>
                        </a:rPr>
                        <a:t>r </a:t>
                      </a:r>
                      <a:endParaRPr lang="it-IT" sz="1800" dirty="0">
                        <a:effectLst/>
                        <a:latin typeface="Symbol" pitchFamily="18" charset="2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(g/cm</a:t>
                      </a:r>
                      <a:r>
                        <a:rPr lang="en-US" sz="1800" baseline="30000" dirty="0">
                          <a:effectLst/>
                        </a:rPr>
                        <a:t>3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Thickness (mm)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466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4.31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476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4.36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0.87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467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4.37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466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4.31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475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4.31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0.87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473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4.38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476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4.29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0.88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473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4.42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0.85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457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4.37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0.83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474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4.22</a:t>
                      </a:r>
                      <a:endParaRPr lang="it-IT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0.89</a:t>
                      </a:r>
                      <a:endParaRPr lang="it-IT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24" name="Picture 2" descr="C:\Users\Stefano\Dropbox\Caricamenti da fotocamera\2013-05-02 18.07.3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02" b="36413"/>
          <a:stretch/>
        </p:blipFill>
        <p:spPr bwMode="auto">
          <a:xfrm>
            <a:off x="748077" y="3953007"/>
            <a:ext cx="3542574" cy="192180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asellaDiTesto 24"/>
          <p:cNvSpPr txBox="1"/>
          <p:nvPr/>
        </p:nvSpPr>
        <p:spPr>
          <a:xfrm>
            <a:off x="762000" y="5789745"/>
            <a:ext cx="3444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</a:rPr>
              <a:t>Samples after treatment</a:t>
            </a:r>
            <a:endParaRPr lang="en-US" sz="24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38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UC</a:t>
            </a:r>
            <a:r>
              <a:rPr lang="it-IT" baseline="-25000" dirty="0" err="1" smtClean="0"/>
              <a:t>x</a:t>
            </a:r>
            <a:r>
              <a:rPr lang="it-IT" dirty="0" smtClean="0"/>
              <a:t> </a:t>
            </a:r>
            <a:r>
              <a:rPr lang="it-IT" dirty="0" err="1" smtClean="0"/>
              <a:t>synthesis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04/03/2015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861EF-C117-4D74-89CD-5D317859F3C6}" type="slidenum">
              <a:rPr lang="it-IT" smtClean="0"/>
              <a:t>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 smtClean="0"/>
              <a:t>Stefano Corradetti</a:t>
            </a:r>
            <a:endParaRPr lang="it-IT" dirty="0"/>
          </a:p>
        </p:txBody>
      </p:sp>
      <p:sp>
        <p:nvSpPr>
          <p:cNvPr id="13" name="Rettangolo 1"/>
          <p:cNvSpPr>
            <a:spLocks noChangeArrowheads="1"/>
          </p:cNvSpPr>
          <p:nvPr/>
        </p:nvSpPr>
        <p:spPr bwMode="auto">
          <a:xfrm>
            <a:off x="2635991" y="548680"/>
            <a:ext cx="41682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400" dirty="0" err="1" smtClean="0">
                <a:solidFill>
                  <a:srgbClr val="1082E0"/>
                </a:solidFill>
              </a:rPr>
              <a:t>Shipping</a:t>
            </a:r>
            <a:r>
              <a:rPr lang="it-IT" sz="2400" dirty="0" smtClean="0">
                <a:solidFill>
                  <a:srgbClr val="1082E0"/>
                </a:solidFill>
              </a:rPr>
              <a:t> of the </a:t>
            </a:r>
            <a:r>
              <a:rPr lang="it-IT" sz="2400" dirty="0" err="1" smtClean="0">
                <a:solidFill>
                  <a:srgbClr val="1082E0"/>
                </a:solidFill>
              </a:rPr>
              <a:t>pellets</a:t>
            </a:r>
            <a:r>
              <a:rPr lang="it-IT" sz="2400" dirty="0" smtClean="0">
                <a:solidFill>
                  <a:srgbClr val="1082E0"/>
                </a:solidFill>
              </a:rPr>
              <a:t> to IPNO</a:t>
            </a:r>
            <a:endParaRPr lang="en-US" sz="2400" dirty="0">
              <a:solidFill>
                <a:srgbClr val="1082E0"/>
              </a:solidFill>
            </a:endParaRPr>
          </a:p>
        </p:txBody>
      </p:sp>
      <p:pic>
        <p:nvPicPr>
          <p:cNvPr id="12" name="Picture 1" descr="SAM_04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41" y="1412776"/>
            <a:ext cx="2695575" cy="2028825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SAM_040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6" t="21300" r="9682" b="8488"/>
          <a:stretch/>
        </p:blipFill>
        <p:spPr bwMode="auto">
          <a:xfrm>
            <a:off x="3201752" y="1412776"/>
            <a:ext cx="2636875" cy="2028825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SAM_040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2" b="5752"/>
          <a:stretch/>
        </p:blipFill>
        <p:spPr bwMode="auto">
          <a:xfrm>
            <a:off x="6217411" y="1412776"/>
            <a:ext cx="2775541" cy="2028825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llaDiTesto 15"/>
          <p:cNvSpPr txBox="1"/>
          <p:nvPr/>
        </p:nvSpPr>
        <p:spPr>
          <a:xfrm>
            <a:off x="128817" y="3670201"/>
            <a:ext cx="8803757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ctr">
              <a:buAutoNum type="arabicParenR"/>
            </a:pPr>
            <a:r>
              <a:rPr lang="it-IT" sz="2400" b="1" dirty="0" err="1" smtClean="0"/>
              <a:t>Authorization</a:t>
            </a:r>
            <a:r>
              <a:rPr lang="it-IT" sz="2400" b="1" dirty="0" smtClean="0"/>
              <a:t> from IPNO to </a:t>
            </a:r>
            <a:r>
              <a:rPr lang="it-IT" sz="2400" b="1" dirty="0" err="1" smtClean="0"/>
              <a:t>send</a:t>
            </a:r>
            <a:r>
              <a:rPr lang="it-IT" sz="2400" b="1" dirty="0" smtClean="0"/>
              <a:t> the </a:t>
            </a:r>
            <a:r>
              <a:rPr lang="it-IT" sz="2400" b="1" dirty="0" err="1" smtClean="0"/>
              <a:t>samples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took</a:t>
            </a:r>
            <a:r>
              <a:rPr lang="it-IT" sz="2400" b="1" dirty="0" smtClean="0"/>
              <a:t> 3 – 4 </a:t>
            </a:r>
            <a:r>
              <a:rPr lang="it-IT" sz="2400" b="1" dirty="0" err="1" smtClean="0"/>
              <a:t>months</a:t>
            </a:r>
            <a:endParaRPr lang="it-IT" sz="2400" b="1" dirty="0" smtClean="0"/>
          </a:p>
          <a:p>
            <a:pPr algn="ctr"/>
            <a:endParaRPr lang="it-IT" sz="2400" b="1" dirty="0"/>
          </a:p>
          <a:p>
            <a:pPr algn="ctr"/>
            <a:r>
              <a:rPr lang="it-IT" sz="2400" b="1" dirty="0" smtClean="0"/>
              <a:t>2) </a:t>
            </a:r>
            <a:r>
              <a:rPr lang="it-IT" sz="2400" b="1" dirty="0" err="1" smtClean="0"/>
              <a:t>Shipping</a:t>
            </a:r>
            <a:r>
              <a:rPr lang="it-IT" sz="2400" b="1" dirty="0" smtClean="0"/>
              <a:t> to Orsay (</a:t>
            </a:r>
            <a:r>
              <a:rPr lang="it-IT" sz="2400" b="1" dirty="0" err="1" smtClean="0"/>
              <a:t>September</a:t>
            </a:r>
            <a:r>
              <a:rPr lang="it-IT" sz="2400" b="1" dirty="0" smtClean="0"/>
              <a:t> 2013) </a:t>
            </a:r>
            <a:r>
              <a:rPr lang="it-IT" sz="2400" b="1" dirty="0" err="1" smtClean="0"/>
              <a:t>took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less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than</a:t>
            </a:r>
            <a:endParaRPr lang="it-IT" sz="2400" b="1" dirty="0" smtClean="0"/>
          </a:p>
          <a:p>
            <a:pPr algn="ctr"/>
            <a:r>
              <a:rPr lang="it-IT" sz="2400" b="1" dirty="0" smtClean="0"/>
              <a:t> </a:t>
            </a:r>
            <a:r>
              <a:rPr lang="it-IT" sz="2400" b="1" dirty="0" err="1" smtClean="0"/>
              <a:t>two</a:t>
            </a:r>
            <a:r>
              <a:rPr lang="it-IT" sz="2400" b="1" dirty="0" smtClean="0"/>
              <a:t> weeks (</a:t>
            </a:r>
            <a:r>
              <a:rPr lang="it-IT" sz="2400" b="1" dirty="0" err="1" smtClean="0"/>
              <a:t>Cost</a:t>
            </a:r>
            <a:r>
              <a:rPr lang="it-IT" sz="2400" b="1" dirty="0" smtClean="0"/>
              <a:t>: ~ 1k€)</a:t>
            </a:r>
          </a:p>
          <a:p>
            <a:pPr algn="ctr"/>
            <a:endParaRPr lang="it-IT" sz="2400" b="1" baseline="-25000" dirty="0" smtClean="0"/>
          </a:p>
          <a:p>
            <a:pPr algn="ctr"/>
            <a:endParaRPr lang="it-IT" sz="2400" b="1" baseline="-25000" dirty="0"/>
          </a:p>
          <a:p>
            <a:pPr algn="ctr"/>
            <a:r>
              <a:rPr lang="en-US" sz="2400" b="1" dirty="0" smtClean="0"/>
              <a:t>INFN (UNIPD) </a:t>
            </a:r>
            <a:r>
              <a:rPr lang="en-US" sz="2400" b="1" dirty="0" smtClean="0">
                <a:latin typeface="Arial"/>
                <a:cs typeface="Arial"/>
              </a:rPr>
              <a:t>→→→→ </a:t>
            </a:r>
            <a:r>
              <a:rPr lang="en-US" sz="2400" b="1" dirty="0" smtClean="0">
                <a:cs typeface="Arial"/>
              </a:rPr>
              <a:t>IPNO   </a:t>
            </a:r>
            <a:r>
              <a:rPr lang="en-US" sz="2400" b="1" dirty="0" smtClean="0">
                <a:solidFill>
                  <a:srgbClr val="FF0000"/>
                </a:solidFill>
                <a:cs typeface="Arial"/>
              </a:rPr>
              <a:t>OK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23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20951</TotalTime>
  <Words>1308</Words>
  <Application>Microsoft Office PowerPoint</Application>
  <PresentationFormat>Presentazione su schermo (4:3)</PresentationFormat>
  <Paragraphs>374</Paragraphs>
  <Slides>24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1" baseType="lpstr">
      <vt:lpstr>Arial</vt:lpstr>
      <vt:lpstr>Calibri</vt:lpstr>
      <vt:lpstr>MS Shell Dlg</vt:lpstr>
      <vt:lpstr>Symbol</vt:lpstr>
      <vt:lpstr>Times New Roman</vt:lpstr>
      <vt:lpstr>Tema di Office</vt:lpstr>
      <vt:lpstr>Grafico</vt:lpstr>
      <vt:lpstr>Presentazione standard di PowerPoint</vt:lpstr>
      <vt:lpstr>Outline</vt:lpstr>
      <vt:lpstr>UCx synthesis</vt:lpstr>
      <vt:lpstr>UCx synthesis</vt:lpstr>
      <vt:lpstr>UCx synthesis</vt:lpstr>
      <vt:lpstr>UCx synthesis</vt:lpstr>
      <vt:lpstr>UCx synthesis</vt:lpstr>
      <vt:lpstr>UCx synthesis</vt:lpstr>
      <vt:lpstr>UCx synthesis</vt:lpstr>
      <vt:lpstr>UCx characterization</vt:lpstr>
      <vt:lpstr>UCx characterization</vt:lpstr>
      <vt:lpstr>UCx characterization</vt:lpstr>
      <vt:lpstr>UCx characterization</vt:lpstr>
      <vt:lpstr>UCx characterization</vt:lpstr>
      <vt:lpstr>UCx characterization</vt:lpstr>
      <vt:lpstr>UCx characterization</vt:lpstr>
      <vt:lpstr>UCx characterization</vt:lpstr>
      <vt:lpstr>UCx characterization</vt:lpstr>
      <vt:lpstr>UCx characterization</vt:lpstr>
      <vt:lpstr>UCx characterization</vt:lpstr>
      <vt:lpstr>UCx characterization</vt:lpstr>
      <vt:lpstr>UCx characterization</vt:lpstr>
      <vt:lpstr>UCx characterization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Alberto</dc:creator>
  <cp:lastModifiedBy>Stefano Corradetti</cp:lastModifiedBy>
  <cp:revision>892</cp:revision>
  <cp:lastPrinted>2014-09-17T08:16:09Z</cp:lastPrinted>
  <dcterms:modified xsi:type="dcterms:W3CDTF">2015-03-03T22:52:27Z</dcterms:modified>
</cp:coreProperties>
</file>