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wdp" ContentType="image/vnd.ms-photo"/>
  <Default Extension="tiff" ContentType="image/tiff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4"/>
  </p:sldMasterIdLst>
  <p:notesMasterIdLst>
    <p:notesMasterId r:id="rId32"/>
  </p:notesMasterIdLst>
  <p:handoutMasterIdLst>
    <p:handoutMasterId r:id="rId33"/>
  </p:handoutMasterIdLst>
  <p:sldIdLst>
    <p:sldId id="453" r:id="rId5"/>
    <p:sldId id="562" r:id="rId6"/>
    <p:sldId id="563" r:id="rId7"/>
    <p:sldId id="565" r:id="rId8"/>
    <p:sldId id="564" r:id="rId9"/>
    <p:sldId id="566" r:id="rId10"/>
    <p:sldId id="567" r:id="rId11"/>
    <p:sldId id="568" r:id="rId12"/>
    <p:sldId id="571" r:id="rId13"/>
    <p:sldId id="569" r:id="rId14"/>
    <p:sldId id="482" r:id="rId15"/>
    <p:sldId id="543" r:id="rId16"/>
    <p:sldId id="572" r:id="rId17"/>
    <p:sldId id="573" r:id="rId18"/>
    <p:sldId id="574" r:id="rId19"/>
    <p:sldId id="575" r:id="rId20"/>
    <p:sldId id="582" r:id="rId21"/>
    <p:sldId id="560" r:id="rId22"/>
    <p:sldId id="583" r:id="rId23"/>
    <p:sldId id="584" r:id="rId24"/>
    <p:sldId id="521" r:id="rId25"/>
    <p:sldId id="589" r:id="rId26"/>
    <p:sldId id="587" r:id="rId27"/>
    <p:sldId id="586" r:id="rId28"/>
    <p:sldId id="585" r:id="rId29"/>
    <p:sldId id="588" r:id="rId30"/>
    <p:sldId id="590" r:id="rId31"/>
  </p:sldIdLst>
  <p:sldSz cx="9144000" cy="6858000" type="screen4x3"/>
  <p:notesSz cx="6858000" cy="9144000"/>
  <p:custDataLst>
    <p:tags r:id="rId34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0029"/>
    <a:srgbClr val="FFFFFF"/>
    <a:srgbClr val="18308E"/>
    <a:srgbClr val="1F4798"/>
    <a:srgbClr val="6DFF09"/>
    <a:srgbClr val="1F297F"/>
    <a:srgbClr val="29348C"/>
    <a:srgbClr val="7BBA21"/>
    <a:srgbClr val="000000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25" autoAdjust="0"/>
    <p:restoredTop sz="98452" autoAdjust="0"/>
  </p:normalViewPr>
  <p:slideViewPr>
    <p:cSldViewPr>
      <p:cViewPr varScale="1">
        <p:scale>
          <a:sx n="60" d="100"/>
          <a:sy n="60" d="100"/>
        </p:scale>
        <p:origin x="864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a\agottber\Desktop\Target%20525%20nano%20UC%20planning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ISOLDE Conventional UCx</c:v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Sheet2!$B$2:$B$21</c:f>
              <c:numCache>
                <c:formatCode>0.00E+00</c:formatCode>
                <c:ptCount val="20"/>
                <c:pt idx="0">
                  <c:v>4100000</c:v>
                </c:pt>
                <c:pt idx="1">
                  <c:v>3900000</c:v>
                </c:pt>
                <c:pt idx="2">
                  <c:v>290000000</c:v>
                </c:pt>
                <c:pt idx="3">
                  <c:v>600000000</c:v>
                </c:pt>
                <c:pt idx="4">
                  <c:v>51000</c:v>
                </c:pt>
                <c:pt idx="5">
                  <c:v>8900000</c:v>
                </c:pt>
                <c:pt idx="6">
                  <c:v>50000</c:v>
                </c:pt>
                <c:pt idx="7">
                  <c:v>24000</c:v>
                </c:pt>
                <c:pt idx="8">
                  <c:v>80000000</c:v>
                </c:pt>
                <c:pt idx="9">
                  <c:v>300000000</c:v>
                </c:pt>
                <c:pt idx="10">
                  <c:v>10000000</c:v>
                </c:pt>
                <c:pt idx="11">
                  <c:v>200000</c:v>
                </c:pt>
                <c:pt idx="12">
                  <c:v>170000</c:v>
                </c:pt>
                <c:pt idx="13">
                  <c:v>400000000</c:v>
                </c:pt>
                <c:pt idx="14">
                  <c:v>130000000</c:v>
                </c:pt>
                <c:pt idx="15">
                  <c:v>14000000</c:v>
                </c:pt>
                <c:pt idx="16">
                  <c:v>8000</c:v>
                </c:pt>
                <c:pt idx="17">
                  <c:v>400000000</c:v>
                </c:pt>
                <c:pt idx="18">
                  <c:v>1500000000</c:v>
                </c:pt>
                <c:pt idx="19">
                  <c:v>2300000</c:v>
                </c:pt>
              </c:numCache>
            </c:numRef>
          </c:val>
        </c:ser>
        <c:ser>
          <c:idx val="1"/>
          <c:order val="1"/>
          <c:tx>
            <c:v>ActILab nano UCx</c:v>
          </c:tx>
          <c:spPr>
            <a:solidFill>
              <a:schemeClr val="accent1">
                <a:lumMod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Sheet2!$A$2:$A$21</c:f>
              <c:strCache>
                <c:ptCount val="20"/>
                <c:pt idx="0">
                  <c:v>8Li (#466 UC-Re)</c:v>
                </c:pt>
                <c:pt idx="1">
                  <c:v>9Li (SC)</c:v>
                </c:pt>
                <c:pt idx="2">
                  <c:v>25Na</c:v>
                </c:pt>
                <c:pt idx="3">
                  <c:v>26Na (SC)</c:v>
                </c:pt>
                <c:pt idx="4">
                  <c:v>30Na</c:v>
                </c:pt>
                <c:pt idx="5">
                  <c:v>46K (SC)</c:v>
                </c:pt>
                <c:pt idx="6">
                  <c:v>50K</c:v>
                </c:pt>
                <c:pt idx="7">
                  <c:v>50Ca</c:v>
                </c:pt>
                <c:pt idx="8">
                  <c:v>68Cu (highest DB entry)</c:v>
                </c:pt>
                <c:pt idx="9">
                  <c:v>68mCu (highest DB entry)</c:v>
                </c:pt>
                <c:pt idx="10">
                  <c:v>76Ga (highest DB entry)</c:v>
                </c:pt>
                <c:pt idx="11">
                  <c:v>81Ga (highest DB entry)</c:v>
                </c:pt>
                <c:pt idx="12">
                  <c:v>81Rb</c:v>
                </c:pt>
                <c:pt idx="13">
                  <c:v>88Rb (#493 UC-Ta)</c:v>
                </c:pt>
                <c:pt idx="14">
                  <c:v>93Rb (SC)</c:v>
                </c:pt>
                <c:pt idx="15">
                  <c:v>96Rb (SC)</c:v>
                </c:pt>
                <c:pt idx="16">
                  <c:v>132In</c:v>
                </c:pt>
                <c:pt idx="17">
                  <c:v>142Cs (#477 UC-W)</c:v>
                </c:pt>
                <c:pt idx="18">
                  <c:v>139Cs (#477 UC-W)</c:v>
                </c:pt>
                <c:pt idx="19">
                  <c:v>207Fr (SC)</c:v>
                </c:pt>
              </c:strCache>
            </c:strRef>
          </c:cat>
          <c:val>
            <c:numRef>
              <c:f>Sheet2!$C$2:$C$21</c:f>
              <c:numCache>
                <c:formatCode>0.00E+00</c:formatCode>
                <c:ptCount val="20"/>
                <c:pt idx="0">
                  <c:v>28000000</c:v>
                </c:pt>
                <c:pt idx="1">
                  <c:v>19000000</c:v>
                </c:pt>
                <c:pt idx="2">
                  <c:v>2800000000</c:v>
                </c:pt>
                <c:pt idx="3">
                  <c:v>920000000</c:v>
                </c:pt>
                <c:pt idx="4">
                  <c:v>140000</c:v>
                </c:pt>
                <c:pt idx="5">
                  <c:v>390000000</c:v>
                </c:pt>
                <c:pt idx="6">
                  <c:v>86000</c:v>
                </c:pt>
                <c:pt idx="7">
                  <c:v>68000</c:v>
                </c:pt>
                <c:pt idx="8">
                  <c:v>960000000</c:v>
                </c:pt>
                <c:pt idx="9">
                  <c:v>340000000</c:v>
                </c:pt>
                <c:pt idx="10">
                  <c:v>29000000</c:v>
                </c:pt>
                <c:pt idx="11">
                  <c:v>1100000</c:v>
                </c:pt>
                <c:pt idx="12">
                  <c:v>22000000</c:v>
                </c:pt>
                <c:pt idx="13">
                  <c:v>8000000000</c:v>
                </c:pt>
                <c:pt idx="14">
                  <c:v>260000000</c:v>
                </c:pt>
                <c:pt idx="15">
                  <c:v>15000000</c:v>
                </c:pt>
                <c:pt idx="16">
                  <c:v>17000</c:v>
                </c:pt>
                <c:pt idx="17">
                  <c:v>1100000000</c:v>
                </c:pt>
                <c:pt idx="18">
                  <c:v>2100000000</c:v>
                </c:pt>
                <c:pt idx="19">
                  <c:v>85000000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61"/>
        <c:overlap val="-15"/>
        <c:axId val="160154368"/>
        <c:axId val="160154928"/>
      </c:barChart>
      <c:catAx>
        <c:axId val="1601543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154928"/>
        <c:crosses val="autoZero"/>
        <c:auto val="1"/>
        <c:lblAlgn val="ctr"/>
        <c:lblOffset val="100"/>
        <c:noMultiLvlLbl val="0"/>
      </c:catAx>
      <c:valAx>
        <c:axId val="160154928"/>
        <c:scaling>
          <c:logBase val="10"/>
          <c:orientation val="minMax"/>
          <c:min val="1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yield [µC</a:t>
                </a:r>
                <a:r>
                  <a:rPr lang="en-US" baseline="30000"/>
                  <a:t>-1</a:t>
                </a:r>
                <a:r>
                  <a:rPr lang="en-US"/>
                  <a:t>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01543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38231039325843"/>
          <c:y val="0.91654567309665402"/>
          <c:w val="0.59042696629213498"/>
          <c:h val="5.449795116541430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6" Type="http://schemas.openxmlformats.org/officeDocument/2006/relationships/image" Target="../media/image18.wmf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0FD550-16D9-5148-AE7A-EC15103B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2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1DFFC8-EEE4-D042-ADF6-2455D948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5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3A08D9-ACC8-A840-B98D-9ECC87DB978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590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29125" y="5715000"/>
            <a:ext cx="6445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187624" y="3598863"/>
            <a:ext cx="7705551" cy="973137"/>
          </a:xfrm>
        </p:spPr>
        <p:txBody>
          <a:bodyPr anchor="t"/>
          <a:lstStyle>
            <a:lvl1pPr>
              <a:lnSpc>
                <a:spcPct val="120000"/>
              </a:lnSpc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dirty="0" err="1" smtClean="0"/>
              <a:t>Mastertitelformat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857750"/>
            <a:ext cx="7705551" cy="1458913"/>
          </a:xfrm>
        </p:spPr>
        <p:txBody>
          <a:bodyPr/>
          <a:lstStyle>
            <a:lvl1pPr>
              <a:lnSpc>
                <a:spcPct val="112000"/>
              </a:lnSpc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dirty="0" smtClean="0"/>
              <a:t>Master-</a:t>
            </a:r>
            <a:r>
              <a:rPr lang="en-US" noProof="0" dirty="0" err="1" smtClean="0"/>
              <a:t>Untertitelformat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31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4"/>
          <p:cNvSpPr>
            <a:spLocks noChangeArrowheads="1"/>
          </p:cNvSpPr>
          <p:nvPr userDrawn="1"/>
        </p:nvSpPr>
        <p:spPr bwMode="auto">
          <a:xfrm>
            <a:off x="755576" y="6548438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900" kern="120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Alexander Gottberg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Rectangle 13"/>
          <p:cNvSpPr>
            <a:spLocks noChangeArrowheads="1"/>
          </p:cNvSpPr>
          <p:nvPr userDrawn="1"/>
        </p:nvSpPr>
        <p:spPr bwMode="auto">
          <a:xfrm>
            <a:off x="827584" y="6543675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900" kern="1200" baseline="0" dirty="0" err="1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ActILab</a:t>
            </a:r>
            <a:r>
              <a:rPr lang="en-US" sz="900" kern="1200" baseline="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 – Final Meeting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3" name="Bild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90" y="87878"/>
            <a:ext cx="1714530" cy="1180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31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7404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05613" y="242888"/>
            <a:ext cx="2087562" cy="6048375"/>
          </a:xfrm>
        </p:spPr>
        <p:txBody>
          <a:bodyPr vert="eaVert"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539750" y="242888"/>
            <a:ext cx="6113463" cy="6048375"/>
          </a:xfrm>
        </p:spPr>
        <p:txBody>
          <a:bodyPr vert="eaVert"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89258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539750" y="242888"/>
            <a:ext cx="8353425" cy="604837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3" name="Titel 1"/>
          <p:cNvSpPr>
            <a:spLocks noGrp="1"/>
          </p:cNvSpPr>
          <p:nvPr>
            <p:ph type="title" idx="10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986406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/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07446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10135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 dirty="0" smtClean="0"/>
              <a:t>Mastertextformat bearbeiten</a:t>
            </a:r>
          </a:p>
        </p:txBody>
      </p:sp>
      <p:sp>
        <p:nvSpPr>
          <p:cNvPr id="4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6813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39750" y="1125538"/>
            <a:ext cx="4100513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792663" y="1125538"/>
            <a:ext cx="4100512" cy="5165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23319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7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6227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Mastertitelformat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66402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454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Mastertextformat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r>
              <a:rPr lang="de-CH" smtClean="0"/>
              <a:t>Vierte Ebene</a:t>
            </a:r>
          </a:p>
          <a:p>
            <a:pPr lvl="4"/>
            <a:r>
              <a:rPr lang="de-CH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93335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CH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Mastertextformat bearbeiten</a:t>
            </a:r>
          </a:p>
        </p:txBody>
      </p:sp>
      <p:sp>
        <p:nvSpPr>
          <p:cNvPr id="5" name="Titel 1"/>
          <p:cNvSpPr txBox="1">
            <a:spLocks/>
          </p:cNvSpPr>
          <p:nvPr userDrawn="1"/>
        </p:nvSpPr>
        <p:spPr bwMode="auto">
          <a:xfrm>
            <a:off x="1115616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2000" b="0" i="0" u="none" strike="noStrike" kern="0" cap="none" spc="0" normalizeH="0" baseline="0" noProof="0" smtClean="0">
                <a:ln>
                  <a:noFill/>
                </a:ln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j-lt"/>
                <a:ea typeface="+mj-ea"/>
                <a:cs typeface="ＭＳ Ｐゴシック" charset="0"/>
              </a:rPr>
              <a:t>Mastertitelformat bearbeiten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rgbClr val="1F4798">
                  <a:alpha val="93000"/>
                </a:srgbClr>
              </a:solidFill>
              <a:effectLst>
                <a:outerShdw blurRad="27305" dist="19939" dir="5400000" algn="tl" rotWithShape="0">
                  <a:srgbClr val="000000">
                    <a:alpha val="38000"/>
                  </a:srgbClr>
                </a:outerShdw>
              </a:effectLst>
              <a:uLnTx/>
              <a:uFillTx/>
              <a:latin typeface="+mj-lt"/>
              <a:ea typeface="+mj-ea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8070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242888"/>
            <a:ext cx="753050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cxnSp>
        <p:nvCxnSpPr>
          <p:cNvPr id="4" name="Gerade Verbindung 3"/>
          <p:cNvCxnSpPr/>
          <p:nvPr/>
        </p:nvCxnSpPr>
        <p:spPr>
          <a:xfrm>
            <a:off x="827584" y="743034"/>
            <a:ext cx="6759058" cy="0"/>
          </a:xfrm>
          <a:prstGeom prst="line">
            <a:avLst/>
          </a:prstGeom>
          <a:ln w="31750">
            <a:solidFill>
              <a:srgbClr val="7BBA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4"/>
          <p:cNvSpPr>
            <a:spLocks noChangeArrowheads="1"/>
          </p:cNvSpPr>
          <p:nvPr userDrawn="1"/>
        </p:nvSpPr>
        <p:spPr bwMode="auto">
          <a:xfrm>
            <a:off x="755576" y="6548438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900" kern="120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Alexander Gottberg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3" name="Rectangle 13"/>
          <p:cNvSpPr>
            <a:spLocks noChangeArrowheads="1"/>
          </p:cNvSpPr>
          <p:nvPr userDrawn="1"/>
        </p:nvSpPr>
        <p:spPr bwMode="auto">
          <a:xfrm>
            <a:off x="827584" y="6543675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2957513" algn="l"/>
                <a:tab pos="3048000" algn="l"/>
              </a:tabLst>
              <a:defRPr/>
            </a:pPr>
            <a:r>
              <a:rPr lang="en-US" sz="900" kern="1200" baseline="0" dirty="0" err="1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ActILab</a:t>
            </a:r>
            <a:r>
              <a:rPr lang="en-US" sz="900" kern="1200" baseline="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 – Final Meeting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sp>
        <p:nvSpPr>
          <p:cNvPr id="18" name="Rectangle 13"/>
          <p:cNvSpPr>
            <a:spLocks noChangeArrowheads="1"/>
          </p:cNvSpPr>
          <p:nvPr userDrawn="1"/>
        </p:nvSpPr>
        <p:spPr bwMode="auto">
          <a:xfrm>
            <a:off x="755576" y="6543675"/>
            <a:ext cx="81639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r">
              <a:tabLst>
                <a:tab pos="2957513" algn="l"/>
                <a:tab pos="3048000" algn="l"/>
              </a:tabLst>
              <a:defRPr/>
            </a:pPr>
            <a:fld id="{94C2A3AF-ADAA-4FDF-8D13-89CAE52CC266}" type="slidenum">
              <a:rPr lang="en-US" sz="900" smtClean="0">
                <a:solidFill>
                  <a:srgbClr val="204798"/>
                </a:solidFill>
                <a:latin typeface="Gill Sans MT" panose="020B0502020104020203" pitchFamily="34" charset="0"/>
                <a:cs typeface="+mn-cs"/>
              </a:rPr>
              <a:pPr algn="r">
                <a:tabLst>
                  <a:tab pos="2957513" algn="l"/>
                  <a:tab pos="3048000" algn="l"/>
                </a:tabLst>
                <a:defRPr/>
              </a:pPr>
              <a:t>‹#›</a:t>
            </a:fld>
            <a:endParaRPr lang="en-US" sz="900" dirty="0">
              <a:solidFill>
                <a:srgbClr val="204798"/>
              </a:solidFill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5" name="Bild 1"/>
          <p:cNvPicPr>
            <a:picLocks noChangeAspect="1"/>
          </p:cNvPicPr>
          <p:nvPr userDrawn="1"/>
        </p:nvPicPr>
        <p:blipFill rotWithShape="1">
          <a:blip r:embed="rId1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57"/>
          <a:stretch/>
        </p:blipFill>
        <p:spPr>
          <a:xfrm>
            <a:off x="7537990" y="87878"/>
            <a:ext cx="1714530" cy="94875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rgbClr val="1F4798">
              <a:alpha val="93000"/>
            </a:srgbClr>
          </a:solidFill>
          <a:effectLst>
            <a:outerShdw blurRad="27305" dist="19939" dir="5400000" algn="tl" rotWithShape="0">
              <a:srgbClr val="000000">
                <a:alpha val="38000"/>
              </a:srgbClr>
            </a:outerShdw>
          </a:effectLst>
          <a:latin typeface="Gill Sans MT" panose="020B0502020104020203" pitchFamily="34" charset="0"/>
          <a:ea typeface="+mj-ea"/>
          <a:cs typeface="Gill Sans MT" panose="020B0502020104020203" pitchFamily="34" charset="0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defRPr>
          <a:solidFill>
            <a:schemeClr val="tx1"/>
          </a:solidFill>
          <a:latin typeface="Gill Sans MT" panose="020B0502020104020203" pitchFamily="34" charset="0"/>
          <a:ea typeface="+mn-ea"/>
          <a:cs typeface="Gill Sans MT" panose="020B0502020104020203" pitchFamily="34" charset="0"/>
        </a:defRPr>
      </a:lvl1pPr>
      <a:lvl2pPr marL="3556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600">
          <a:solidFill>
            <a:schemeClr val="tx1"/>
          </a:solidFill>
          <a:latin typeface="Gill Sans MT" panose="020B0502020104020203" pitchFamily="34" charset="0"/>
          <a:ea typeface="+mn-ea"/>
        </a:defRPr>
      </a:lvl2pPr>
      <a:lvl3pPr marL="723900" indent="-1889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3pPr>
      <a:lvl4pPr marL="10795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4pPr>
      <a:lvl5pPr marL="14351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5pPr>
      <a:lvl6pPr marL="18923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23495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28067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32639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jpeg"/><Relationship Id="rId7" Type="http://schemas.openxmlformats.org/officeDocument/2006/relationships/image" Target="../media/image58.tiff"/><Relationship Id="rId2" Type="http://schemas.openxmlformats.org/officeDocument/2006/relationships/image" Target="../media/image53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tif"/><Relationship Id="rId5" Type="http://schemas.openxmlformats.org/officeDocument/2006/relationships/image" Target="../media/image55.png"/><Relationship Id="rId4" Type="http://schemas.openxmlformats.org/officeDocument/2006/relationships/image" Target="../media/image6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emf"/><Relationship Id="rId5" Type="http://schemas.openxmlformats.org/officeDocument/2006/relationships/image" Target="../media/image67.emf"/><Relationship Id="rId4" Type="http://schemas.openxmlformats.org/officeDocument/2006/relationships/image" Target="../media/image66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image" Target="../media/image7.png"/><Relationship Id="rId7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tif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tif"/><Relationship Id="rId5" Type="http://schemas.microsoft.com/office/2007/relationships/hdphoto" Target="../media/hdphoto1.wdp"/><Relationship Id="rId4" Type="http://schemas.openxmlformats.org/officeDocument/2006/relationships/image" Target="../media/image71.jpe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microsoft.com/office/2007/relationships/hdphoto" Target="../media/hdphoto4.wdp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microsoft.com/office/2007/relationships/hdphoto" Target="../media/hdphoto3.wdp"/><Relationship Id="rId4" Type="http://schemas.openxmlformats.org/officeDocument/2006/relationships/image" Target="../media/image7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wmf"/><Relationship Id="rId13" Type="http://schemas.openxmlformats.org/officeDocument/2006/relationships/oleObject" Target="../embeddings/oleObject8.bin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w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6.wmf"/><Relationship Id="rId4" Type="http://schemas.openxmlformats.org/officeDocument/2006/relationships/image" Target="../media/image13.wmf"/><Relationship Id="rId9" Type="http://schemas.openxmlformats.org/officeDocument/2006/relationships/oleObject" Target="../embeddings/oleObject6.bin"/><Relationship Id="rId14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20.png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2" Type="http://schemas.openxmlformats.org/officeDocument/2006/relationships/image" Target="../media/image23.tif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tiff"/><Relationship Id="rId4" Type="http://schemas.openxmlformats.org/officeDocument/2006/relationships/image" Target="../media/image25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>
            <a:spLocks noChangeAspect="1"/>
          </p:cNvSpPr>
          <p:nvPr/>
        </p:nvSpPr>
        <p:spPr>
          <a:xfrm rot="5400000">
            <a:off x="3897078" y="1313918"/>
            <a:ext cx="2285945" cy="7560842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2087759" y="4487341"/>
            <a:ext cx="6516687" cy="14619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00FF"/>
                </a:solidFill>
              </a14:hiddenFill>
            </a:ext>
            <a:ext uri="{91240B29-F687-4f45-9708-019B960494DF}">
              <a14:hiddenLine xmlns:a14="http://schemas.microsoft.com/office/drawing/2010/main" xmlns="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Bye Bye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ActILab</a:t>
            </a:r>
            <a:endParaRPr lang="en-US" sz="1800" dirty="0" smtClean="0">
              <a:solidFill>
                <a:schemeClr val="bg1">
                  <a:lumMod val="85000"/>
                </a:schemeClr>
              </a:solidFill>
              <a:latin typeface="Gill Sans"/>
              <a:cs typeface="Gill Sans"/>
            </a:endParaRPr>
          </a:p>
          <a:p>
            <a:pPr algn="r">
              <a:lnSpc>
                <a:spcPct val="150000"/>
              </a:lnSpc>
              <a:defRPr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The CERN </a:t>
            </a:r>
            <a:r>
              <a:rPr lang="en-US" sz="1800" dirty="0" err="1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ActILab</a:t>
            </a: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 Highlights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  <a:t/>
            </a:r>
            <a:b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  <a:t>Alexander Gottberg (CERN)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Gill Sans"/>
              <a:ea typeface="굴림" charset="0"/>
              <a:cs typeface="Gill Sans"/>
            </a:endParaRPr>
          </a:p>
        </p:txBody>
      </p:sp>
      <p:pic>
        <p:nvPicPr>
          <p:cNvPr id="9" name="Picture 10" descr="C:\Users\alexander\Desktop\UC\Edge\edge sample cut  35.tif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259630" y="1678212"/>
            <a:ext cx="7560841" cy="2720899"/>
          </a:xfrm>
          <a:prstGeom prst="rect">
            <a:avLst/>
          </a:prstGeom>
          <a:noFill/>
        </p:spPr>
      </p:pic>
      <p:pic>
        <p:nvPicPr>
          <p:cNvPr id="5" name="Picture 15" descr="\\cern.ch\dfs\Users\a\agottber\Documents\CERN\Position\ESS\Picture index\ENSAR_logo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277581"/>
            <a:ext cx="180238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EN-STI-LOGO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660232" y="260648"/>
            <a:ext cx="893101" cy="793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686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Investigation at </a:t>
            </a:r>
            <a:r>
              <a:rPr lang="en-US" dirty="0"/>
              <a:t>PSI/SLS (non irradiated)</a:t>
            </a:r>
            <a:endParaRPr lang="de-CH" dirty="0"/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84" y="1388664"/>
            <a:ext cx="3815924" cy="28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 Box 57"/>
          <p:cNvSpPr txBox="1">
            <a:spLocks noChangeArrowheads="1"/>
          </p:cNvSpPr>
          <p:nvPr/>
        </p:nvSpPr>
        <p:spPr bwMode="auto">
          <a:xfrm>
            <a:off x="4949733" y="1540162"/>
            <a:ext cx="360020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µ-spot X-ray fluorescence mapping</a:t>
            </a:r>
            <a:endParaRPr lang="en-US" sz="1400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Text Box 57"/>
          <p:cNvSpPr txBox="1">
            <a:spLocks noChangeArrowheads="1"/>
          </p:cNvSpPr>
          <p:nvPr/>
        </p:nvSpPr>
        <p:spPr bwMode="auto">
          <a:xfrm>
            <a:off x="5026124" y="3638027"/>
            <a:ext cx="122413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Uranium</a:t>
            </a:r>
          </a:p>
        </p:txBody>
      </p:sp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7380312" y="3638027"/>
            <a:ext cx="122413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Gallium</a:t>
            </a:r>
          </a:p>
        </p:txBody>
      </p:sp>
      <p:sp>
        <p:nvSpPr>
          <p:cNvPr id="7" name="Text Box 57"/>
          <p:cNvSpPr txBox="1">
            <a:spLocks noChangeArrowheads="1"/>
          </p:cNvSpPr>
          <p:nvPr/>
        </p:nvSpPr>
        <p:spPr bwMode="auto">
          <a:xfrm>
            <a:off x="755576" y="1125515"/>
            <a:ext cx="122413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SEM Uranium</a:t>
            </a:r>
          </a:p>
        </p:txBody>
      </p:sp>
      <p:cxnSp>
        <p:nvCxnSpPr>
          <p:cNvPr id="8" name="Straight Connector 37"/>
          <p:cNvCxnSpPr/>
          <p:nvPr/>
        </p:nvCxnSpPr>
        <p:spPr>
          <a:xfrm>
            <a:off x="971600" y="1658203"/>
            <a:ext cx="1224000" cy="0"/>
          </a:xfrm>
          <a:prstGeom prst="line">
            <a:avLst/>
          </a:prstGeom>
          <a:ln w="19050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 Box 57"/>
          <p:cNvSpPr txBox="1">
            <a:spLocks noChangeArrowheads="1"/>
          </p:cNvSpPr>
          <p:nvPr/>
        </p:nvSpPr>
        <p:spPr bwMode="auto">
          <a:xfrm>
            <a:off x="962983" y="1403939"/>
            <a:ext cx="1224136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200" b="1" dirty="0" smtClean="0">
                <a:solidFill>
                  <a:srgbClr val="6DFF09"/>
                </a:solidFill>
                <a:latin typeface="Gill Sans MT" panose="020B0502020104020203" pitchFamily="34" charset="0"/>
              </a:rPr>
              <a:t>20µm</a:t>
            </a:r>
          </a:p>
        </p:txBody>
      </p:sp>
      <p:pic>
        <p:nvPicPr>
          <p:cNvPr id="11" name="Picture 5" descr="supsupsupUC2_map4_sum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5576" y="4481859"/>
            <a:ext cx="3888432" cy="1557020"/>
          </a:xfrm>
          <a:prstGeom prst="rect">
            <a:avLst/>
          </a:prstGeom>
          <a:noFill/>
        </p:spPr>
      </p:pic>
      <p:sp>
        <p:nvSpPr>
          <p:cNvPr id="12" name="Text Box 57"/>
          <p:cNvSpPr txBox="1">
            <a:spLocks noChangeArrowheads="1"/>
          </p:cNvSpPr>
          <p:nvPr/>
        </p:nvSpPr>
        <p:spPr bwMode="auto">
          <a:xfrm>
            <a:off x="4238749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0</a:t>
            </a:r>
          </a:p>
        </p:txBody>
      </p:sp>
      <p:sp>
        <p:nvSpPr>
          <p:cNvPr id="13" name="Text Box 57"/>
          <p:cNvSpPr txBox="1">
            <a:spLocks noChangeArrowheads="1"/>
          </p:cNvSpPr>
          <p:nvPr/>
        </p:nvSpPr>
        <p:spPr bwMode="auto">
          <a:xfrm>
            <a:off x="3852881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1</a:t>
            </a:r>
          </a:p>
        </p:txBody>
      </p:sp>
      <p:sp>
        <p:nvSpPr>
          <p:cNvPr id="14" name="Text Box 57"/>
          <p:cNvSpPr txBox="1">
            <a:spLocks noChangeArrowheads="1"/>
          </p:cNvSpPr>
          <p:nvPr/>
        </p:nvSpPr>
        <p:spPr bwMode="auto">
          <a:xfrm>
            <a:off x="3797664" y="5247526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5</a:t>
            </a:r>
          </a:p>
        </p:txBody>
      </p:sp>
      <p:sp>
        <p:nvSpPr>
          <p:cNvPr id="15" name="Text Box 57"/>
          <p:cNvSpPr txBox="1">
            <a:spLocks noChangeArrowheads="1"/>
          </p:cNvSpPr>
          <p:nvPr/>
        </p:nvSpPr>
        <p:spPr bwMode="auto">
          <a:xfrm>
            <a:off x="3254377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</a:p>
        </p:txBody>
      </p:sp>
      <p:sp>
        <p:nvSpPr>
          <p:cNvPr id="16" name="Text Box 57"/>
          <p:cNvSpPr txBox="1">
            <a:spLocks noChangeArrowheads="1"/>
          </p:cNvSpPr>
          <p:nvPr/>
        </p:nvSpPr>
        <p:spPr bwMode="auto">
          <a:xfrm>
            <a:off x="3059832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4</a:t>
            </a:r>
          </a:p>
        </p:txBody>
      </p:sp>
      <p:sp>
        <p:nvSpPr>
          <p:cNvPr id="17" name="Text Box 57"/>
          <p:cNvSpPr txBox="1">
            <a:spLocks noChangeArrowheads="1"/>
          </p:cNvSpPr>
          <p:nvPr/>
        </p:nvSpPr>
        <p:spPr bwMode="auto">
          <a:xfrm>
            <a:off x="2843808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</a:t>
            </a:r>
          </a:p>
        </p:txBody>
      </p:sp>
      <p:sp>
        <p:nvSpPr>
          <p:cNvPr id="18" name="Text Box 57"/>
          <p:cNvSpPr txBox="1">
            <a:spLocks noChangeArrowheads="1"/>
          </p:cNvSpPr>
          <p:nvPr/>
        </p:nvSpPr>
        <p:spPr bwMode="auto">
          <a:xfrm>
            <a:off x="1403648" y="4526711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8</a:t>
            </a:r>
          </a:p>
        </p:txBody>
      </p:sp>
      <p:sp>
        <p:nvSpPr>
          <p:cNvPr id="19" name="Text Box 57"/>
          <p:cNvSpPr txBox="1">
            <a:spLocks noChangeArrowheads="1"/>
          </p:cNvSpPr>
          <p:nvPr/>
        </p:nvSpPr>
        <p:spPr bwMode="auto">
          <a:xfrm>
            <a:off x="1259632" y="4584694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6</a:t>
            </a:r>
          </a:p>
        </p:txBody>
      </p:sp>
      <p:sp>
        <p:nvSpPr>
          <p:cNvPr id="20" name="Text Box 57"/>
          <p:cNvSpPr txBox="1">
            <a:spLocks noChangeArrowheads="1"/>
          </p:cNvSpPr>
          <p:nvPr/>
        </p:nvSpPr>
        <p:spPr bwMode="auto">
          <a:xfrm>
            <a:off x="3566693" y="4310687"/>
            <a:ext cx="36004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7</a:t>
            </a:r>
          </a:p>
        </p:txBody>
      </p:sp>
      <p:sp>
        <p:nvSpPr>
          <p:cNvPr id="21" name="Text Box 57"/>
          <p:cNvSpPr txBox="1">
            <a:spLocks noChangeArrowheads="1"/>
          </p:cNvSpPr>
          <p:nvPr/>
        </p:nvSpPr>
        <p:spPr bwMode="auto">
          <a:xfrm>
            <a:off x="4716016" y="4116359"/>
            <a:ext cx="212427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reflex 1</a:t>
            </a:r>
          </a:p>
        </p:txBody>
      </p:sp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4841756" y="6145559"/>
            <a:ext cx="360020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µ-spot X-ray diffraction</a:t>
            </a:r>
            <a:endParaRPr lang="en-US" sz="1400" dirty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pic>
        <p:nvPicPr>
          <p:cNvPr id="2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78645"/>
            <a:ext cx="2124273" cy="1749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978" y="1877783"/>
            <a:ext cx="2125518" cy="1751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3772" y="4366991"/>
            <a:ext cx="2132724" cy="175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9673" y="4359621"/>
            <a:ext cx="2150616" cy="17716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Text Box 57"/>
          <p:cNvSpPr txBox="1">
            <a:spLocks noChangeArrowheads="1"/>
          </p:cNvSpPr>
          <p:nvPr/>
        </p:nvSpPr>
        <p:spPr bwMode="auto">
          <a:xfrm>
            <a:off x="6870749" y="4116359"/>
            <a:ext cx="2124273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reflex 3</a:t>
            </a:r>
          </a:p>
        </p:txBody>
      </p:sp>
    </p:spTree>
    <p:extLst>
      <p:ext uri="{BB962C8B-B14F-4D97-AF65-F5344CB8AC3E}">
        <p14:creationId xmlns:p14="http://schemas.microsoft.com/office/powerpoint/2010/main" val="35830093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</a:t>
            </a:r>
            <a:r>
              <a:rPr lang="en-US" dirty="0" err="1"/>
              <a:t>UC</a:t>
            </a:r>
            <a:r>
              <a:rPr lang="en-US" baseline="-25000" dirty="0" err="1"/>
              <a:t>x</a:t>
            </a:r>
            <a:r>
              <a:rPr lang="en-US" dirty="0"/>
              <a:t> such successful target material</a:t>
            </a:r>
            <a:r>
              <a:rPr lang="en-US" dirty="0" smtClean="0"/>
              <a:t>?</a:t>
            </a:r>
            <a:endParaRPr lang="de-CH" dirty="0"/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3566" y="1673169"/>
            <a:ext cx="8252930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ectangle 25"/>
          <p:cNvSpPr/>
          <p:nvPr/>
        </p:nvSpPr>
        <p:spPr>
          <a:xfrm>
            <a:off x="2583766" y="2033209"/>
            <a:ext cx="1008112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223726" y="3905417"/>
            <a:ext cx="1008112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6328182" y="3917224"/>
            <a:ext cx="1008112" cy="72008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pic>
        <p:nvPicPr>
          <p:cNvPr id="2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7341" y="1745177"/>
            <a:ext cx="4202607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31452" y="3971770"/>
            <a:ext cx="2592288" cy="24095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633737" y="1095264"/>
            <a:ext cx="1872207" cy="49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spcAft>
                <a:spcPts val="0"/>
              </a:spcAft>
            </a:pPr>
            <a:r>
              <a:rPr lang="el-GR" sz="1600" dirty="0" smtClean="0">
                <a:solidFill>
                  <a:srgbClr val="1F4798"/>
                </a:solidFill>
                <a:effectLst/>
                <a:ea typeface="MS Mincho"/>
              </a:rPr>
              <a:t>α</a:t>
            </a:r>
            <a:r>
              <a:rPr lang="de-DE" sz="1600" dirty="0" smtClean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-UC</a:t>
            </a:r>
            <a:r>
              <a:rPr lang="de-DE" sz="1600" baseline="-25000" dirty="0" smtClean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2</a:t>
            </a:r>
            <a:r>
              <a:rPr lang="de-DE" sz="1600" dirty="0" smtClean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(002</a:t>
            </a:r>
            <a:r>
              <a:rPr lang="de-DE" sz="1600" dirty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)</a:t>
            </a:r>
            <a:endParaRPr lang="en-GB" sz="1200" dirty="0">
              <a:solidFill>
                <a:srgbClr val="1F4798"/>
              </a:solidFill>
              <a:effectLst/>
              <a:latin typeface="Gill Sans MT" panose="020B0502020104020203" pitchFamily="34" charset="0"/>
              <a:ea typeface="MS Mincho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3713020" y="1399550"/>
            <a:ext cx="0" cy="260393"/>
          </a:xfrm>
          <a:prstGeom prst="straightConnector1">
            <a:avLst/>
          </a:prstGeom>
          <a:ln>
            <a:solidFill>
              <a:srgbClr val="1F479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 Box 2"/>
          <p:cNvSpPr txBox="1">
            <a:spLocks noChangeArrowheads="1"/>
          </p:cNvSpPr>
          <p:nvPr/>
        </p:nvSpPr>
        <p:spPr bwMode="auto">
          <a:xfrm>
            <a:off x="689520" y="1095264"/>
            <a:ext cx="1872207" cy="499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r">
              <a:spcAft>
                <a:spcPts val="0"/>
              </a:spcAft>
            </a:pPr>
            <a:r>
              <a:rPr lang="de-DE" sz="1600" dirty="0" smtClean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UC</a:t>
            </a:r>
            <a:r>
              <a:rPr lang="de-DE" sz="1600" baseline="-25000" dirty="0">
                <a:solidFill>
                  <a:srgbClr val="1F4798"/>
                </a:solidFill>
                <a:latin typeface="Gill Sans MT" panose="020B0502020104020203" pitchFamily="34" charset="0"/>
                <a:ea typeface="MS Mincho"/>
              </a:rPr>
              <a:t> </a:t>
            </a:r>
            <a:r>
              <a:rPr lang="de-DE" sz="1600" dirty="0" smtClean="0">
                <a:solidFill>
                  <a:srgbClr val="1F4798"/>
                </a:solidFill>
                <a:effectLst/>
                <a:latin typeface="Gill Sans MT" panose="020B0502020104020203" pitchFamily="34" charset="0"/>
                <a:ea typeface="MS Mincho"/>
              </a:rPr>
              <a:t>(200)</a:t>
            </a:r>
            <a:endParaRPr lang="en-GB" sz="1200" dirty="0">
              <a:solidFill>
                <a:srgbClr val="1F4798"/>
              </a:solidFill>
              <a:effectLst/>
              <a:latin typeface="Gill Sans MT" panose="020B0502020104020203" pitchFamily="34" charset="0"/>
              <a:ea typeface="MS Mincho"/>
            </a:endParaRPr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1984827" y="1399550"/>
            <a:ext cx="0" cy="260393"/>
          </a:xfrm>
          <a:prstGeom prst="straightConnector1">
            <a:avLst/>
          </a:prstGeom>
          <a:ln>
            <a:solidFill>
              <a:srgbClr val="1F479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031452" y="1385137"/>
            <a:ext cx="2592288" cy="2364953"/>
            <a:chOff x="5652120" y="1313129"/>
            <a:chExt cx="2592288" cy="2364953"/>
          </a:xfrm>
        </p:grpSpPr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0" y="1313129"/>
              <a:ext cx="2592288" cy="2364953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37" name="Textfeld 12"/>
            <p:cNvSpPr txBox="1"/>
            <p:nvPr/>
          </p:nvSpPr>
          <p:spPr>
            <a:xfrm>
              <a:off x="5746520" y="1412776"/>
              <a:ext cx="85281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100" dirty="0" smtClean="0">
                  <a:solidFill>
                    <a:srgbClr val="6DFF09"/>
                  </a:solidFill>
                  <a:latin typeface="Gill Sans MT" panose="020B0502020104020203" pitchFamily="34" charset="0"/>
                </a:rPr>
                <a:t>10 µm</a:t>
              </a:r>
              <a:endParaRPr lang="de-CH" sz="1100" dirty="0">
                <a:solidFill>
                  <a:srgbClr val="6DFF09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38" name="Gerade Verbindung 11"/>
            <p:cNvCxnSpPr/>
            <p:nvPr/>
          </p:nvCxnSpPr>
          <p:spPr>
            <a:xfrm>
              <a:off x="5745490" y="1650064"/>
              <a:ext cx="583639" cy="0"/>
            </a:xfrm>
            <a:prstGeom prst="line">
              <a:avLst/>
            </a:prstGeom>
            <a:ln w="19050" cap="flat">
              <a:solidFill>
                <a:srgbClr val="6DFF09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1526135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31" grpId="0"/>
      <p:bldP spid="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UC</a:t>
            </a:r>
            <a:r>
              <a:rPr lang="en-GB" baseline="-25000" dirty="0" err="1" smtClean="0"/>
              <a:t>x</a:t>
            </a:r>
            <a:r>
              <a:rPr lang="en-GB" dirty="0" smtClean="0"/>
              <a:t> Diffusion Study</a:t>
            </a:r>
            <a:endParaRPr lang="en-GB" dirty="0"/>
          </a:p>
        </p:txBody>
      </p:sp>
      <p:sp>
        <p:nvSpPr>
          <p:cNvPr id="10" name="Text Box 57"/>
          <p:cNvSpPr txBox="1">
            <a:spLocks noChangeArrowheads="1"/>
          </p:cNvSpPr>
          <p:nvPr/>
        </p:nvSpPr>
        <p:spPr bwMode="auto">
          <a:xfrm>
            <a:off x="4788024" y="1052736"/>
            <a:ext cx="3600202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For pure diffusion and short half life:</a:t>
            </a:r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4788024" y="2348880"/>
            <a:ext cx="2160240" cy="2308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R. Kirchner,  NIM B, </a:t>
            </a:r>
            <a:r>
              <a:rPr lang="en-US" sz="9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B70</a:t>
            </a:r>
            <a:r>
              <a:rPr lang="en-US" sz="9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, 186-199 (1992)</a:t>
            </a:r>
          </a:p>
        </p:txBody>
      </p:sp>
      <p:sp>
        <p:nvSpPr>
          <p:cNvPr id="12" name="Text Box 57"/>
          <p:cNvSpPr txBox="1">
            <a:spLocks noChangeArrowheads="1"/>
          </p:cNvSpPr>
          <p:nvPr/>
        </p:nvSpPr>
        <p:spPr bwMode="auto">
          <a:xfrm>
            <a:off x="4788024" y="2618328"/>
            <a:ext cx="3744416" cy="738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→ r</a:t>
            </a:r>
            <a:r>
              <a:rPr lang="en-US" sz="14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 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/ D, </a:t>
            </a:r>
          </a:p>
          <a:p>
            <a:pPr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diffusion constant D(T) from initial particle size measurements:  D(2300 K) = 6· 10</a:t>
            </a:r>
            <a:r>
              <a:rPr lang="en-US" sz="14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-11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cm</a:t>
            </a:r>
            <a:r>
              <a:rPr lang="en-US" sz="14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/s</a:t>
            </a: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3645024"/>
            <a:ext cx="3096344" cy="2468328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15" name="Textfeld 14"/>
          <p:cNvSpPr txBox="1"/>
          <p:nvPr/>
        </p:nvSpPr>
        <p:spPr>
          <a:xfrm>
            <a:off x="2987824" y="3717032"/>
            <a:ext cx="8528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b="1" dirty="0">
                <a:solidFill>
                  <a:srgbClr val="6DFF09"/>
                </a:solidFill>
              </a:rPr>
              <a:t>2</a:t>
            </a:r>
            <a:r>
              <a:rPr lang="de-CH" sz="1400" b="1" dirty="0" smtClean="0">
                <a:solidFill>
                  <a:srgbClr val="6DFF09"/>
                </a:solidFill>
              </a:rPr>
              <a:t> µm</a:t>
            </a:r>
            <a:endParaRPr lang="de-CH" sz="1400" b="1" dirty="0">
              <a:solidFill>
                <a:srgbClr val="6DFF09"/>
              </a:solidFill>
            </a:endParaRPr>
          </a:p>
        </p:txBody>
      </p:sp>
      <p:pic>
        <p:nvPicPr>
          <p:cNvPr id="151566" name="Picture 14" descr="\\cern.ch\dfs\Users\a\agottber\Documents\My Pictures\New folder\Picture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45553" y="1378405"/>
            <a:ext cx="2955925" cy="957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fluences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7041" y="908720"/>
            <a:ext cx="3524959" cy="2732006"/>
          </a:xfrm>
          <a:prstGeom prst="rect">
            <a:avLst/>
          </a:prstGeom>
        </p:spPr>
      </p:pic>
      <p:pic>
        <p:nvPicPr>
          <p:cNvPr id="4" name="Picture 3" descr="fluences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60032" y="3467874"/>
            <a:ext cx="3865057" cy="3006997"/>
          </a:xfrm>
          <a:prstGeom prst="rect">
            <a:avLst/>
          </a:prstGeom>
        </p:spPr>
      </p:pic>
      <p:cxnSp>
        <p:nvCxnSpPr>
          <p:cNvPr id="17" name="Gerade Verbindung 11"/>
          <p:cNvCxnSpPr/>
          <p:nvPr/>
        </p:nvCxnSpPr>
        <p:spPr>
          <a:xfrm>
            <a:off x="3127316" y="4077072"/>
            <a:ext cx="305515" cy="0"/>
          </a:xfrm>
          <a:prstGeom prst="line">
            <a:avLst/>
          </a:prstGeom>
          <a:ln w="38100" cap="flat" cmpd="sng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35734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7"/>
          <p:cNvSpPr/>
          <p:nvPr/>
        </p:nvSpPr>
        <p:spPr>
          <a:xfrm>
            <a:off x="2756551" y="3068960"/>
            <a:ext cx="40464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Post-Irradiation </a:t>
            </a: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Studies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Task 3</a:t>
            </a:r>
          </a:p>
        </p:txBody>
      </p:sp>
    </p:spTree>
    <p:extLst>
      <p:ext uri="{BB962C8B-B14F-4D97-AF65-F5344CB8AC3E}">
        <p14:creationId xmlns:p14="http://schemas.microsoft.com/office/powerpoint/2010/main" val="6300481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Irradiated </a:t>
            </a:r>
            <a:r>
              <a:rPr lang="en-GB" dirty="0" err="1" smtClean="0"/>
              <a:t>UC</a:t>
            </a:r>
            <a:r>
              <a:rPr lang="en-GB" baseline="-25000" dirty="0" err="1" smtClean="0"/>
              <a:t>x</a:t>
            </a:r>
            <a:r>
              <a:rPr lang="en-GB" dirty="0" smtClean="0"/>
              <a:t> Target Unit 466</a:t>
            </a:r>
            <a:endParaRPr lang="en-GB" dirty="0"/>
          </a:p>
        </p:txBody>
      </p:sp>
      <p:pic>
        <p:nvPicPr>
          <p:cNvPr id="4098" name="Picture 2" descr="Z:\PSI\Shipping+Dismanteling of a UCx Target\IMAG06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9235" y="2430830"/>
            <a:ext cx="2279189" cy="380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Z:\PSI\Shipping+Dismanteling of a UCx Target\IMAG06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664" y="2430831"/>
            <a:ext cx="2279190" cy="380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30831"/>
            <a:ext cx="2280024" cy="3806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1115616" y="1080854"/>
            <a:ext cx="7129092" cy="11849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Irradiation in October + November 2011 on both front ends</a:t>
            </a:r>
          </a:p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total of 8.8·10</a:t>
            </a:r>
            <a:r>
              <a:rPr lang="en-GB" sz="1400" baseline="300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18</a:t>
            </a:r>
            <a:r>
              <a:rPr lang="en-GB" sz="14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protons of 1.4 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GeV</a:t>
            </a:r>
            <a:endParaRPr lang="en-GB" sz="14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Road transport in January 2013 from CERN to Paul 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Scherrer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Institute (270 km)</a:t>
            </a:r>
          </a:p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4 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mSv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parcel</a:t>
            </a:r>
            <a:endParaRPr lang="en-GB" sz="14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9327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Dismantling </a:t>
            </a:r>
            <a:r>
              <a:rPr lang="en-GB" dirty="0" err="1"/>
              <a:t>UC</a:t>
            </a:r>
            <a:r>
              <a:rPr lang="en-GB" baseline="-25000" dirty="0" err="1"/>
              <a:t>x</a:t>
            </a:r>
            <a:r>
              <a:rPr lang="en-GB" dirty="0"/>
              <a:t> Target Unit 466</a:t>
            </a:r>
          </a:p>
        </p:txBody>
      </p:sp>
      <p:pic>
        <p:nvPicPr>
          <p:cNvPr id="5122" name="Picture 2" descr="Z:\PSI\Shipping+Dismanteling of a UCx Target\Pictures Dismanteling\20130710_14-04-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854"/>
          <a:stretch/>
        </p:blipFill>
        <p:spPr bwMode="auto">
          <a:xfrm>
            <a:off x="903024" y="1268760"/>
            <a:ext cx="3596968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Z:\PSI\Shipping+Dismanteling of a UCx Target\Pictures Dismanteling\20130715_14-21-1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4511"/>
          <a:stretch/>
        </p:blipFill>
        <p:spPr bwMode="auto">
          <a:xfrm>
            <a:off x="903024" y="3857140"/>
            <a:ext cx="3596968" cy="2366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Z:\PSI\Shipping+Dismanteling of a UCx Target\Pictures Dismanteling\20130715_15-07-2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57140"/>
            <a:ext cx="4224466" cy="2376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4644008" y="1587277"/>
            <a:ext cx="4392488" cy="17697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3" indent="-182563">
              <a:spcBef>
                <a:spcPts val="15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Opening target </a:t>
            </a:r>
            <a:r>
              <a:rPr lang="en-GB" sz="140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vessel in 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hot cell chain </a:t>
            </a:r>
            <a:r>
              <a:rPr lang="en-GB" sz="14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in air (6 </a:t>
            </a:r>
            <a:r>
              <a:rPr lang="en-GB" sz="1400" dirty="0" err="1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mSv</a:t>
            </a:r>
            <a:r>
              <a:rPr lang="en-GB" sz="14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Al beam window)</a:t>
            </a:r>
            <a:endParaRPr lang="en-GB" sz="1400" dirty="0" smtClean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  <a:p>
            <a:pPr marL="182563" lvl="3" indent="-182563">
              <a:spcBef>
                <a:spcPts val="15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Extraction of tantalum container (19 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mSv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Ta proton beam window)</a:t>
            </a:r>
          </a:p>
          <a:p>
            <a:pPr marL="182563" lvl="3" indent="-182563">
              <a:spcBef>
                <a:spcPts val="15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Sealing of ion source and mass marker outlet with epoxy glue to prevent oxidation of carbide material</a:t>
            </a:r>
            <a:endParaRPr lang="en-GB" sz="14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2927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Opening Ta Container of </a:t>
            </a:r>
            <a:r>
              <a:rPr lang="en-GB" dirty="0" err="1" smtClean="0"/>
              <a:t>UC</a:t>
            </a:r>
            <a:r>
              <a:rPr lang="en-GB" baseline="-25000" dirty="0" err="1" smtClean="0"/>
              <a:t>x</a:t>
            </a:r>
            <a:r>
              <a:rPr lang="en-GB" dirty="0" smtClean="0"/>
              <a:t> </a:t>
            </a:r>
            <a:r>
              <a:rPr lang="en-GB" dirty="0"/>
              <a:t>Target Unit 466</a:t>
            </a:r>
          </a:p>
        </p:txBody>
      </p:sp>
      <p:sp>
        <p:nvSpPr>
          <p:cNvPr id="4" name="Rectangle 3"/>
          <p:cNvSpPr/>
          <p:nvPr/>
        </p:nvSpPr>
        <p:spPr>
          <a:xfrm>
            <a:off x="752744" y="1458069"/>
            <a:ext cx="2711018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Transfer of Ta container with UC</a:t>
            </a:r>
            <a:r>
              <a:rPr lang="en-GB" sz="1400" baseline="-250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X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into inert-gas hot cell</a:t>
            </a:r>
          </a:p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Cutting of sealed container</a:t>
            </a:r>
          </a:p>
          <a:p>
            <a:pPr marL="182563" lvl="3" indent="-182563">
              <a:spcBef>
                <a:spcPts val="600"/>
              </a:spcBef>
              <a:buClr>
                <a:srgbClr val="29348C"/>
              </a:buClr>
              <a:buFont typeface="Arial" panose="020B0604020202020204" pitchFamily="34" charset="0"/>
              <a:buChar char="•"/>
              <a:tabLst>
                <a:tab pos="914400" algn="l"/>
                <a:tab pos="1811338" algn="l"/>
                <a:tab pos="2260600" algn="l"/>
                <a:tab pos="2709863" algn="l"/>
                <a:tab pos="3159125" algn="l"/>
                <a:tab pos="3608388" algn="l"/>
                <a:tab pos="4057650" algn="l"/>
                <a:tab pos="4506913" algn="l"/>
                <a:tab pos="4956175" algn="l"/>
                <a:tab pos="5405438" algn="l"/>
                <a:tab pos="5854700" algn="l"/>
                <a:tab pos="6303963" algn="l"/>
                <a:tab pos="6753225" algn="l"/>
                <a:tab pos="7202488" algn="l"/>
                <a:tab pos="7651750" algn="l"/>
                <a:tab pos="8101013" algn="l"/>
                <a:tab pos="8550275" algn="l"/>
                <a:tab pos="8999538" algn="l"/>
                <a:tab pos="9448800" algn="l"/>
                <a:tab pos="9898063" algn="l"/>
              </a:tabLst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Extraction of 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UC</a:t>
            </a:r>
            <a:r>
              <a:rPr lang="en-GB" sz="1400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x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for further investigations (500 µ</a:t>
            </a:r>
            <a:r>
              <a:rPr lang="en-GB" sz="14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Sv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single pellet)</a:t>
            </a:r>
            <a:endParaRPr lang="en-GB" sz="14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</p:txBody>
      </p:sp>
      <p:pic>
        <p:nvPicPr>
          <p:cNvPr id="7170" name="Picture 2" descr="Z:\PSI\Shipping+Dismanteling of a UCx Target\Target-Cutting\IMG_069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5576" y="3681328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Z:\PSI\Shipping+Dismanteling of a UCx Target\Target-Cutting\IMG_070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8602" y="3681328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Z:\PSI\Shipping+Dismanteling of a UCx Target\Target-Cutting\IMG_071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1628" y="3681328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36" name="Picture 68" descr="\\cern.ch\dfs\Users\a\agottber\Documents\My Pictures\vlcsnap-2013-11-06-10h49m54s192.pn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21628" y="908720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237" name="Picture 69" descr="\\cern.ch\dfs\Users\a\agottber\Documents\My Pictures\vlcsnap-2013-11-06-11h11m23s161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38602" y="908720"/>
            <a:ext cx="27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93879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Post-Irradiation Studies at PSI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0036" y="1052736"/>
            <a:ext cx="64282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Post-irradiation analysis:</a:t>
            </a:r>
          </a:p>
        </p:txBody>
      </p:sp>
      <p:pic>
        <p:nvPicPr>
          <p:cNvPr id="14" name="Picture 1" descr="C:\Users\alexander\Desktop\UC\Edge\edge sample cut  27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429546"/>
            <a:ext cx="2506365" cy="1879773"/>
          </a:xfrm>
          <a:prstGeom prst="rect">
            <a:avLst/>
          </a:prstGeom>
          <a:noFill/>
        </p:spPr>
      </p:pic>
      <p:sp>
        <p:nvSpPr>
          <p:cNvPr id="16" name="Textfeld 14"/>
          <p:cNvSpPr txBox="1"/>
          <p:nvPr/>
        </p:nvSpPr>
        <p:spPr>
          <a:xfrm>
            <a:off x="7053503" y="5599218"/>
            <a:ext cx="585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2µm</a:t>
            </a:r>
            <a:endParaRPr lang="de-CH" sz="11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18" name="Picture 2" descr="\\cern.ch\dfs\Users\a\agottber\Desktop\IMG_34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636912"/>
            <a:ext cx="2506364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7" y="4429546"/>
            <a:ext cx="2506366" cy="187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Z:\PSI\Shipping+Dismanteling of a UCx Target\Target-Cutting\IMG_077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14"/>
          <a:stretch/>
        </p:blipFill>
        <p:spPr bwMode="auto">
          <a:xfrm>
            <a:off x="3956594" y="2636912"/>
            <a:ext cx="2185669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Z:\PSI\Shipping+Dismanteling of a UCx Target\Target-Cutting\IMG_0725.JPG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642100" y="2636912"/>
            <a:ext cx="60983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99548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b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efore irradiation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63844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a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fter irradiation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827642" y="1327882"/>
            <a:ext cx="8316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Pellets appear macroscopically unchanged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Microscopic evolution of pore distribution and grain size under irradiation observed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Synchrotron data only partially </a:t>
            </a:r>
            <a:r>
              <a:rPr lang="en-GB" sz="1200" dirty="0" err="1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analyzed</a:t>
            </a:r>
            <a:endParaRPr lang="en-GB" sz="1200" dirty="0" smtClean="0">
              <a:solidFill>
                <a:srgbClr val="18308E"/>
              </a:solidFill>
              <a:latin typeface="Gill Sans MT" panose="020B0502020104020203" pitchFamily="34" charset="0"/>
              <a:cs typeface="DejaVu Sans" pitchFamily="34" charset="0"/>
            </a:endParaRPr>
          </a:p>
        </p:txBody>
      </p:sp>
      <p:pic>
        <p:nvPicPr>
          <p:cNvPr id="15" name="Picture 2" descr="D:\PSI\Beamtime 2013-10\FIB Images\UC-sample-B\UC-Sample-m-R-10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76" t="15890" r="27535" b="23831"/>
          <a:stretch/>
        </p:blipFill>
        <p:spPr bwMode="auto">
          <a:xfrm>
            <a:off x="6332893" y="2624869"/>
            <a:ext cx="2700300" cy="1884251"/>
          </a:xfrm>
          <a:prstGeom prst="rect">
            <a:avLst/>
          </a:prstGeom>
          <a:noFill/>
          <a:effectLst/>
        </p:spPr>
      </p:pic>
      <p:pic>
        <p:nvPicPr>
          <p:cNvPr id="24" name="Picture 4" descr="\\cern.ch\dfs\Users\a\agottber\Desktop\Picture1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89" r="3921"/>
          <a:stretch/>
        </p:blipFill>
        <p:spPr bwMode="auto">
          <a:xfrm>
            <a:off x="6332892" y="4425069"/>
            <a:ext cx="2700301" cy="188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00349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Post-Irradiation Studies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64814"/>
            <a:ext cx="7632848" cy="3056274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2692172" y="3784042"/>
            <a:ext cx="288032" cy="22864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 rot="3733018">
            <a:off x="4471608" y="1585157"/>
            <a:ext cx="504056" cy="16097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3563887" y="4437112"/>
            <a:ext cx="2632493" cy="1960479"/>
            <a:chOff x="3345019" y="4646888"/>
            <a:chExt cx="2350810" cy="1750703"/>
          </a:xfrm>
        </p:grpSpPr>
        <p:sp>
          <p:nvSpPr>
            <p:cNvPr id="8" name="Rectangle 7"/>
            <p:cNvSpPr/>
            <p:nvPr/>
          </p:nvSpPr>
          <p:spPr>
            <a:xfrm rot="171490">
              <a:off x="3373515" y="4790961"/>
              <a:ext cx="2172943" cy="1306883"/>
            </a:xfrm>
            <a:prstGeom prst="rect">
              <a:avLst/>
            </a:prstGeom>
            <a:blipFill dpi="0" rotWithShape="1">
              <a:blip r:embed="rId3"/>
              <a:srcRect/>
              <a:stretch>
                <a:fillRect t="-35690"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3345019" y="4646888"/>
              <a:ext cx="2350810" cy="1750703"/>
            </a:xfrm>
            <a:prstGeom prst="rect">
              <a:avLst/>
            </a:prstGeom>
            <a:blipFill dpi="0" rotWithShape="1">
              <a:blip r:embed="rId4">
                <a:alphaModFix amt="70000"/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428000"/>
            <a:ext cx="2626122" cy="19695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5" name="Group 34"/>
          <p:cNvGrpSpPr/>
          <p:nvPr/>
        </p:nvGrpSpPr>
        <p:grpSpPr>
          <a:xfrm>
            <a:off x="6259987" y="4437112"/>
            <a:ext cx="2632493" cy="1960479"/>
            <a:chOff x="6259987" y="4437112"/>
            <a:chExt cx="2632493" cy="1960479"/>
          </a:xfrm>
        </p:grpSpPr>
        <p:pic>
          <p:nvPicPr>
            <p:cNvPr id="34" name="Picture 33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14" t="43575" r="14738"/>
            <a:stretch/>
          </p:blipFill>
          <p:spPr>
            <a:xfrm>
              <a:off x="6372200" y="4581128"/>
              <a:ext cx="2448272" cy="1585884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6259987" y="4437112"/>
              <a:ext cx="2632493" cy="1960479"/>
            </a:xfrm>
            <a:prstGeom prst="rect">
              <a:avLst/>
            </a:prstGeom>
            <a:blipFill dpi="0" rotWithShape="1">
              <a:blip r:embed="rId4">
                <a:alphaModFix amt="70000"/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68466952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Electron Probe Micro Analysis at PSI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0036" y="1052736"/>
            <a:ext cx="64282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Preparation (polishing) of samples in nitrogen atmosphere</a:t>
            </a:r>
          </a:p>
        </p:txBody>
      </p:sp>
      <p:sp>
        <p:nvSpPr>
          <p:cNvPr id="16" name="Textfeld 14"/>
          <p:cNvSpPr txBox="1"/>
          <p:nvPr/>
        </p:nvSpPr>
        <p:spPr>
          <a:xfrm>
            <a:off x="7053503" y="5599218"/>
            <a:ext cx="585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2µm</a:t>
            </a:r>
            <a:endParaRPr lang="de-CH" sz="11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643" y="3642930"/>
            <a:ext cx="831635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Extensive EPMA data set still under analysis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Fission product concentration below detection limit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Confirmation of zones with varying carbon concentration causing UC</a:t>
            </a:r>
            <a:r>
              <a:rPr lang="en-GB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2</a:t>
            </a: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-UC phase competition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422068"/>
            <a:ext cx="8231501" cy="1967903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996293" y="3277550"/>
            <a:ext cx="20881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Non-irradiated reference</a:t>
            </a:r>
          </a:p>
        </p:txBody>
      </p:sp>
      <p:sp>
        <p:nvSpPr>
          <p:cNvPr id="26" name="Rectangle 25"/>
          <p:cNvSpPr/>
          <p:nvPr/>
        </p:nvSpPr>
        <p:spPr>
          <a:xfrm>
            <a:off x="3131840" y="3277550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P</a:t>
            </a: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roton beam entrance</a:t>
            </a:r>
          </a:p>
        </p:txBody>
      </p:sp>
      <p:sp>
        <p:nvSpPr>
          <p:cNvPr id="27" name="Rectangle 26"/>
          <p:cNvSpPr/>
          <p:nvPr/>
        </p:nvSpPr>
        <p:spPr>
          <a:xfrm>
            <a:off x="5148064" y="3277550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From container </a:t>
            </a:r>
            <a:r>
              <a:rPr lang="en-GB" sz="1200" dirty="0" err="1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center</a:t>
            </a:r>
            <a:endParaRPr lang="en-GB" sz="1200" dirty="0" smtClean="0">
              <a:solidFill>
                <a:srgbClr val="18308E"/>
              </a:solidFill>
              <a:latin typeface="Gill Sans MT" panose="020B0502020104020203" pitchFamily="34" charset="0"/>
              <a:cs typeface="DejaVu Sans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248260" y="3277550"/>
            <a:ext cx="14281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200" dirty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P</a:t>
            </a: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roton beam exit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959" y="4712370"/>
            <a:ext cx="2131169" cy="1704431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3298935" y="4725143"/>
            <a:ext cx="1708965" cy="171000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5240707" y="4725143"/>
            <a:ext cx="1708965" cy="1710000"/>
          </a:xfrm>
          <a:prstGeom prst="rect">
            <a:avLst/>
          </a:prstGeom>
        </p:spPr>
      </p:pic>
      <p:pic>
        <p:nvPicPr>
          <p:cNvPr id="9" name="Picture 8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7182480" y="4732577"/>
            <a:ext cx="1710000" cy="1710000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3298936" y="4425170"/>
            <a:ext cx="1708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Uranium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240707" y="4425170"/>
            <a:ext cx="170896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Carbon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181019" y="4425170"/>
            <a:ext cx="170896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200" dirty="0" smtClean="0">
                <a:solidFill>
                  <a:srgbClr val="18308E"/>
                </a:solidFill>
                <a:latin typeface="Gill Sans MT" panose="020B0502020104020203" pitchFamily="34" charset="0"/>
                <a:cs typeface="DejaVu Sans" pitchFamily="34" charset="0"/>
              </a:rPr>
              <a:t>Chlorine</a:t>
            </a:r>
          </a:p>
        </p:txBody>
      </p:sp>
    </p:spTree>
    <p:extLst>
      <p:ext uri="{BB962C8B-B14F-4D97-AF65-F5344CB8AC3E}">
        <p14:creationId xmlns:p14="http://schemas.microsoft.com/office/powerpoint/2010/main" val="408275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Density Uranium </a:t>
            </a:r>
            <a:r>
              <a:rPr lang="en-US" dirty="0" smtClean="0"/>
              <a:t>Carbide (Task 4)</a:t>
            </a:r>
            <a:endParaRPr lang="en-US" dirty="0"/>
          </a:p>
        </p:txBody>
      </p:sp>
      <p:pic>
        <p:nvPicPr>
          <p:cNvPr id="4" name="Bild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183488"/>
            <a:ext cx="2640793" cy="2173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1052736"/>
            <a:ext cx="3384376" cy="26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14181" y="1052736"/>
            <a:ext cx="3110147" cy="26161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Release fractions from Rabbit samples, ALTO 2013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graphicFrame>
        <p:nvGraphicFramePr>
          <p:cNvPr id="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1710968"/>
              </p:ext>
            </p:extLst>
          </p:nvPr>
        </p:nvGraphicFramePr>
        <p:xfrm>
          <a:off x="539750" y="3762648"/>
          <a:ext cx="4176713" cy="2906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Graph" r:id="rId5" imgW="4152900" imgH="2905125" progId="Origin50.Graph">
                  <p:embed/>
                </p:oleObj>
              </mc:Choice>
              <mc:Fallback>
                <p:oleObj name="Graph" r:id="rId5" imgW="4152900" imgH="2905125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762648"/>
                        <a:ext cx="4176713" cy="29067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4275776"/>
              </p:ext>
            </p:extLst>
          </p:nvPr>
        </p:nvGraphicFramePr>
        <p:xfrm>
          <a:off x="3707904" y="3761873"/>
          <a:ext cx="4156075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Graph" r:id="rId7" imgW="4152900" imgH="2905125" progId="Origin50.Graph">
                  <p:embed/>
                </p:oleObj>
              </mc:Choice>
              <mc:Fallback>
                <p:oleObj name="Graph" r:id="rId7" imgW="4152900" imgH="2905125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07904" y="3761873"/>
                        <a:ext cx="4156075" cy="2901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7668344" y="5319499"/>
            <a:ext cx="1656184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185738" algn="l"/>
              </a:tabLst>
            </a:pP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[1]	V. N. </a:t>
            </a:r>
            <a:r>
              <a:rPr lang="en-US" sz="9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Panteleev</a:t>
            </a: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, et al.,</a:t>
            </a:r>
            <a:b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</a:b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	 Eur. Phys. J. A </a:t>
            </a:r>
            <a:r>
              <a:rPr lang="en-US" sz="9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42</a:t>
            </a: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, </a:t>
            </a:r>
          </a:p>
          <a:p>
            <a:pPr>
              <a:tabLst>
                <a:tab pos="227013" algn="l"/>
              </a:tabLst>
            </a:pP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	495-501 (2009)</a:t>
            </a:r>
          </a:p>
          <a:p>
            <a:pPr>
              <a:tabLst>
                <a:tab pos="185738" algn="l"/>
              </a:tabLst>
            </a:pPr>
            <a:r>
              <a:rPr lang="en-US" sz="900" dirty="0">
                <a:solidFill>
                  <a:srgbClr val="1F4798"/>
                </a:solidFill>
                <a:latin typeface="Gill Sans MT" panose="020B0502020104020203" pitchFamily="34" charset="0"/>
              </a:rPr>
              <a:t>[2] V. N. </a:t>
            </a:r>
            <a:r>
              <a:rPr lang="en-US" sz="900" dirty="0" err="1">
                <a:solidFill>
                  <a:srgbClr val="1F4798"/>
                </a:solidFill>
                <a:latin typeface="Gill Sans MT" panose="020B0502020104020203" pitchFamily="34" charset="0"/>
              </a:rPr>
              <a:t>Panteleev</a:t>
            </a:r>
            <a:r>
              <a:rPr lang="en-US" sz="900" dirty="0">
                <a:solidFill>
                  <a:srgbClr val="1F4798"/>
                </a:solidFill>
                <a:latin typeface="Gill Sans MT" panose="020B0502020104020203" pitchFamily="34" charset="0"/>
              </a:rPr>
              <a:t>, </a:t>
            </a: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	EMIS</a:t>
            </a:r>
            <a:r>
              <a:rPr lang="en-US" sz="900" dirty="0">
                <a:solidFill>
                  <a:srgbClr val="1F4798"/>
                </a:solidFill>
                <a:latin typeface="Gill Sans MT" panose="020B0502020104020203" pitchFamily="34" charset="0"/>
              </a:rPr>
              <a:t>-15</a:t>
            </a: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,</a:t>
            </a:r>
            <a:b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</a:b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	 </a:t>
            </a:r>
            <a:r>
              <a:rPr lang="en-US" sz="900" dirty="0">
                <a:solidFill>
                  <a:srgbClr val="1F4798"/>
                </a:solidFill>
                <a:latin typeface="Gill Sans MT" panose="020B0502020104020203" pitchFamily="34" charset="0"/>
              </a:rPr>
              <a:t>June 25, </a:t>
            </a:r>
            <a:r>
              <a:rPr lang="en-US" sz="9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(2007)</a:t>
            </a:r>
            <a:endParaRPr lang="en-GB" sz="9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813084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7"/>
          <p:cNvSpPr/>
          <p:nvPr/>
        </p:nvSpPr>
        <p:spPr>
          <a:xfrm>
            <a:off x="3198778" y="3068960"/>
            <a:ext cx="3162043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Material Synthesis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Task 1</a:t>
            </a:r>
          </a:p>
        </p:txBody>
      </p:sp>
    </p:spTree>
    <p:extLst>
      <p:ext uri="{BB962C8B-B14F-4D97-AF65-F5344CB8AC3E}">
        <p14:creationId xmlns:p14="http://schemas.microsoft.com/office/powerpoint/2010/main" val="384885056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\\cern.ch\dfs\Users\a\agottber\Desktop\EMIM-Ac NM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836712"/>
            <a:ext cx="3888433" cy="2747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>
            <a:off x="6264334" y="2029127"/>
            <a:ext cx="792088" cy="0"/>
          </a:xfrm>
          <a:prstGeom prst="straightConnector1">
            <a:avLst/>
          </a:prstGeom>
          <a:noFill/>
          <a:ln w="19050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978480" y="1553366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two orders </a:t>
            </a:r>
            <a:b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</a:br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of magnitude</a:t>
            </a:r>
            <a:endParaRPr lang="en-GB" sz="1100" dirty="0">
              <a:solidFill>
                <a:srgbClr val="1F297F"/>
              </a:solidFill>
              <a:latin typeface="Gill Sans MT" panose="020B0502020104020203" pitchFamily="34" charset="0"/>
            </a:endParaRPr>
          </a:p>
        </p:txBody>
      </p:sp>
      <p:pic>
        <p:nvPicPr>
          <p:cNvPr id="5" name="Picture 4" descr="LaOH3br60min- 04.t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2" r="37032" b="12323"/>
          <a:stretch/>
        </p:blipFill>
        <p:spPr>
          <a:xfrm>
            <a:off x="1115616" y="3795858"/>
            <a:ext cx="3456384" cy="2488143"/>
          </a:xfrm>
          <a:prstGeom prst="rect">
            <a:avLst/>
          </a:prstGeom>
        </p:spPr>
      </p:pic>
      <p:sp>
        <p:nvSpPr>
          <p:cNvPr id="41" name="Titel 8"/>
          <p:cNvSpPr txBox="1">
            <a:spLocks/>
          </p:cNvSpPr>
          <p:nvPr/>
        </p:nvSpPr>
        <p:spPr bwMode="auto">
          <a:xfrm>
            <a:off x="827584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003366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Composing a Recipe for Nano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-</a:t>
            </a:r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Grained UO</a:t>
            </a:r>
            <a:r>
              <a:rPr lang="en-US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 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5565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736"/>
          <a:stretch/>
        </p:blipFill>
        <p:spPr bwMode="auto">
          <a:xfrm>
            <a:off x="4929282" y="3794885"/>
            <a:ext cx="3301969" cy="247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val 1"/>
          <p:cNvSpPr/>
          <p:nvPr/>
        </p:nvSpPr>
        <p:spPr>
          <a:xfrm>
            <a:off x="3131840" y="5047225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2555776" y="5767305"/>
            <a:ext cx="288032" cy="288032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3923928" y="4687185"/>
            <a:ext cx="279523" cy="279523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708259" y="4822734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3" name="Arc 2"/>
          <p:cNvSpPr/>
          <p:nvPr/>
        </p:nvSpPr>
        <p:spPr>
          <a:xfrm rot="18900000">
            <a:off x="2222834" y="4227842"/>
            <a:ext cx="4854907" cy="4531643"/>
          </a:xfrm>
          <a:prstGeom prst="arc">
            <a:avLst>
              <a:gd name="adj1" fmla="val 16200000"/>
              <a:gd name="adj2" fmla="val 294834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18" name="Arc 17"/>
          <p:cNvSpPr/>
          <p:nvPr/>
        </p:nvSpPr>
        <p:spPr>
          <a:xfrm rot="18900000">
            <a:off x="2971752" y="4505023"/>
            <a:ext cx="3527554" cy="3859734"/>
          </a:xfrm>
          <a:prstGeom prst="arc">
            <a:avLst>
              <a:gd name="adj1" fmla="val 16200000"/>
              <a:gd name="adj2" fmla="val 20503076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23" name="Arc 22"/>
          <p:cNvSpPr/>
          <p:nvPr/>
        </p:nvSpPr>
        <p:spPr>
          <a:xfrm rot="18900000">
            <a:off x="3634585" y="4177054"/>
            <a:ext cx="3688366" cy="3884170"/>
          </a:xfrm>
          <a:prstGeom prst="arc">
            <a:avLst>
              <a:gd name="adj1" fmla="val 16295425"/>
              <a:gd name="adj2" fmla="val 1503403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647918" y="3490453"/>
            <a:ext cx="285207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Lanthanum Hydroxide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Nanopowder</a:t>
            </a: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796304" y="3490453"/>
            <a:ext cx="36785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Ultrasound-Dispersed Multi-Walled Carbon Nanotubes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2044" y="1052736"/>
            <a:ext cx="46880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>
                <a:solidFill>
                  <a:srgbClr val="18308E"/>
                </a:solidFill>
                <a:latin typeface="Gill Sans MT" panose="020B0502020104020203" pitchFamily="34" charset="0"/>
              </a:rPr>
              <a:t>Synthesis of de-novo designed uranium carbide matrixes: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Different microstructures, densities, grain sizes, crystal structures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tested → tailor-made matrix: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Suspension grinding of UO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powder to 160 nm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average particle size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Wet-mixing with multi-walled carbon nanotubes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 drying of mixture and pressing to 1.6 g/cm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pellets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Fast reactive sintering to mixed uranium carbide in carbon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nanotube matrix </a:t>
            </a:r>
          </a:p>
        </p:txBody>
      </p:sp>
      <p:cxnSp>
        <p:nvCxnSpPr>
          <p:cNvPr id="21" name="Straight Connector 37"/>
          <p:cNvCxnSpPr/>
          <p:nvPr/>
        </p:nvCxnSpPr>
        <p:spPr>
          <a:xfrm>
            <a:off x="2834181" y="4131924"/>
            <a:ext cx="1419485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 Box 57"/>
          <p:cNvSpPr txBox="1">
            <a:spLocks noChangeArrowheads="1"/>
          </p:cNvSpPr>
          <p:nvPr/>
        </p:nvSpPr>
        <p:spPr bwMode="auto">
          <a:xfrm>
            <a:off x="2954356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2 </a:t>
            </a:r>
            <a:r>
              <a:rPr lang="en-US" sz="1400" b="1" dirty="0" smtClean="0">
                <a:solidFill>
                  <a:schemeClr val="accent5"/>
                </a:solidFill>
                <a:latin typeface="Lucida Grande"/>
                <a:ea typeface="Lucida Grande"/>
                <a:cs typeface="Lucida Grande"/>
              </a:rPr>
              <a:t>µ</a:t>
            </a:r>
            <a:r>
              <a:rPr lang="en-US" sz="1400" b="1" dirty="0">
                <a:solidFill>
                  <a:schemeClr val="accent5"/>
                </a:solidFill>
                <a:latin typeface="Gill Sans MT" panose="020B0502020104020203" pitchFamily="34" charset="0"/>
              </a:rPr>
              <a:t>m</a:t>
            </a:r>
            <a:endParaRPr lang="en-US" sz="1400" b="1" dirty="0" smtClean="0">
              <a:solidFill>
                <a:schemeClr val="accent5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29" name="Straight Connector 37"/>
          <p:cNvCxnSpPr/>
          <p:nvPr/>
        </p:nvCxnSpPr>
        <p:spPr>
          <a:xfrm>
            <a:off x="7116546" y="4131924"/>
            <a:ext cx="1026832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0" name="Text Box 57"/>
          <p:cNvSpPr txBox="1">
            <a:spLocks noChangeArrowheads="1"/>
          </p:cNvSpPr>
          <p:nvPr/>
        </p:nvSpPr>
        <p:spPr bwMode="auto">
          <a:xfrm>
            <a:off x="7042217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500 nm</a:t>
            </a:r>
          </a:p>
        </p:txBody>
      </p:sp>
      <p:sp>
        <p:nvSpPr>
          <p:cNvPr id="33" name="Arc 32"/>
          <p:cNvSpPr/>
          <p:nvPr/>
        </p:nvSpPr>
        <p:spPr>
          <a:xfrm rot="18900000">
            <a:off x="1972942" y="5117339"/>
            <a:ext cx="4854907" cy="4531643"/>
          </a:xfrm>
          <a:prstGeom prst="arc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115616" y="3801883"/>
            <a:ext cx="7102831" cy="2479076"/>
            <a:chOff x="1125141" y="3902252"/>
            <a:chExt cx="7102831" cy="2479076"/>
          </a:xfrm>
        </p:grpSpPr>
        <p:pic>
          <p:nvPicPr>
            <p:cNvPr id="6" name="Picture 5" descr="LaC_CNT_lot4_002.tif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06" b="9993"/>
            <a:stretch/>
          </p:blipFill>
          <p:spPr>
            <a:xfrm>
              <a:off x="1125141" y="3902252"/>
              <a:ext cx="3440836" cy="2479076"/>
            </a:xfrm>
            <a:prstGeom prst="rect">
              <a:avLst/>
            </a:prstGeom>
          </p:spPr>
        </p:pic>
        <p:pic>
          <p:nvPicPr>
            <p:cNvPr id="7" name="Picture 6" descr="LaC_CNT_lot4_009.tif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" r="9028" b="10359"/>
            <a:stretch/>
          </p:blipFill>
          <p:spPr>
            <a:xfrm>
              <a:off x="4941565" y="3902409"/>
              <a:ext cx="3286407" cy="2470454"/>
            </a:xfrm>
            <a:prstGeom prst="rect">
              <a:avLst/>
            </a:prstGeom>
          </p:spPr>
        </p:pic>
        <p:sp>
          <p:nvSpPr>
            <p:cNvPr id="35" name="Text Box 57"/>
            <p:cNvSpPr txBox="1">
              <a:spLocks noChangeArrowheads="1"/>
            </p:cNvSpPr>
            <p:nvPr/>
          </p:nvSpPr>
          <p:spPr bwMode="auto">
            <a:xfrm>
              <a:off x="3116281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34" name="Straight Connector 37"/>
            <p:cNvCxnSpPr/>
            <p:nvPr/>
          </p:nvCxnSpPr>
          <p:spPr>
            <a:xfrm>
              <a:off x="3246102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6" name="Text Box 57"/>
            <p:cNvSpPr txBox="1">
              <a:spLocks noChangeArrowheads="1"/>
            </p:cNvSpPr>
            <p:nvPr/>
          </p:nvSpPr>
          <p:spPr bwMode="auto">
            <a:xfrm>
              <a:off x="6957789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200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37" name="Straight Connector 37"/>
            <p:cNvCxnSpPr/>
            <p:nvPr/>
          </p:nvCxnSpPr>
          <p:spPr>
            <a:xfrm>
              <a:off x="7087610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42" name="Rectangle 41"/>
          <p:cNvSpPr/>
          <p:nvPr/>
        </p:nvSpPr>
        <p:spPr>
          <a:xfrm>
            <a:off x="2483768" y="3486080"/>
            <a:ext cx="4464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Nano Composite (After </a:t>
            </a:r>
            <a:r>
              <a:rPr lang="en-US" sz="1200" dirty="0" err="1">
                <a:solidFill>
                  <a:srgbClr val="18308E"/>
                </a:solidFill>
                <a:latin typeface="Gill Sans MT" panose="020B0502020104020203" pitchFamily="34" charset="0"/>
              </a:rPr>
              <a:t>C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arbo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-Thermal Reduction)</a:t>
            </a:r>
          </a:p>
        </p:txBody>
      </p:sp>
      <p:sp>
        <p:nvSpPr>
          <p:cNvPr id="44" name="Rectangle 43"/>
          <p:cNvSpPr/>
          <p:nvPr/>
        </p:nvSpPr>
        <p:spPr>
          <a:xfrm>
            <a:off x="2699793" y="6171401"/>
            <a:ext cx="57606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Microstructure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investigations of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composite currently 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in preparation</a:t>
            </a: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45" name="Text Box 57"/>
          <p:cNvSpPr txBox="1">
            <a:spLocks noChangeArrowheads="1"/>
          </p:cNvSpPr>
          <p:nvPr/>
        </p:nvSpPr>
        <p:spPr bwMode="auto">
          <a:xfrm>
            <a:off x="2123728" y="5936186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46" name="Text Box 57"/>
          <p:cNvSpPr txBox="1">
            <a:spLocks noChangeArrowheads="1"/>
          </p:cNvSpPr>
          <p:nvPr/>
        </p:nvSpPr>
        <p:spPr bwMode="auto">
          <a:xfrm>
            <a:off x="5796136" y="5949280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</p:spTree>
    <p:extLst>
      <p:ext uri="{BB962C8B-B14F-4D97-AF65-F5344CB8AC3E}">
        <p14:creationId xmlns:p14="http://schemas.microsoft.com/office/powerpoint/2010/main" val="366531885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3" grpId="0" animBg="1"/>
      <p:bldP spid="3" grpId="1" animBg="1"/>
      <p:bldP spid="18" grpId="0" animBg="1"/>
      <p:bldP spid="18" grpId="1" animBg="1"/>
      <p:bldP spid="23" grpId="0" animBg="1"/>
      <p:bldP spid="23" grpId="1" animBg="1"/>
      <p:bldP spid="24" grpId="0"/>
      <p:bldP spid="24" grpId="1"/>
      <p:bldP spid="25" grpId="0"/>
      <p:bldP spid="25" grpId="1"/>
      <p:bldP spid="22" grpId="0"/>
      <p:bldP spid="22" grpId="1"/>
      <p:bldP spid="30" grpId="0"/>
      <p:bldP spid="30" grpId="1"/>
      <p:bldP spid="33" grpId="0" animBg="1"/>
      <p:bldP spid="33" grpId="1" animBg="1"/>
      <p:bldP spid="42" grpId="0"/>
      <p:bldP spid="44" grpId="0"/>
      <p:bldP spid="45" grpId="0"/>
      <p:bldP spid="4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few Material Characteristics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719848"/>
              </p:ext>
            </p:extLst>
          </p:nvPr>
        </p:nvGraphicFramePr>
        <p:xfrm>
          <a:off x="1497467" y="988228"/>
          <a:ext cx="6028326" cy="25847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64096"/>
                <a:gridCol w="507980"/>
                <a:gridCol w="581641"/>
                <a:gridCol w="581641"/>
                <a:gridCol w="581641"/>
                <a:gridCol w="677614"/>
                <a:gridCol w="487133"/>
                <a:gridCol w="581641"/>
                <a:gridCol w="581641"/>
                <a:gridCol w="583298"/>
              </a:tblGrid>
              <a:tr h="19568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ISOLDE</a:t>
                      </a:r>
                      <a:r>
                        <a:rPr lang="en-GB" sz="800" u="none" strike="noStrike" baseline="0" dirty="0" smtClean="0">
                          <a:effectLst/>
                          <a:latin typeface="Gill Sans"/>
                          <a:cs typeface="Gill Sans"/>
                        </a:rPr>
                        <a:t> </a:t>
                      </a:r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conventional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2014 Nano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UC HD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82308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graphite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UO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UO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 + 6C pellet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UC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 + 2C pellet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graphite CNT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UO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UO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 + </a:t>
                      </a:r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5C 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pellet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UC 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+ </a:t>
                      </a:r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2C 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pellet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UC pellet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particle size [µm]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28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16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0.01 x 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SSA [m</a:t>
                      </a:r>
                      <a:r>
                        <a:rPr lang="en-GB" sz="800" u="none" strike="noStrike" baseline="30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/g]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3.6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4.9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5.2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287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16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30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221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2.20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diameter [mm]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12.3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15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14.1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13.2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thickness [mm]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1.6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1.45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0" i="0" u="none" strike="noStrike" dirty="0" smtClean="0">
                          <a:solidFill>
                            <a:schemeClr val="dk1"/>
                          </a:solidFill>
                          <a:effectLst/>
                          <a:latin typeface="Gill Sans"/>
                          <a:cs typeface="Gill Sans"/>
                        </a:rPr>
                        <a:t>1.04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1.00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70855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density [g/cm</a:t>
                      </a:r>
                      <a:r>
                        <a:rPr lang="en-GB" sz="800" u="none" strike="noStrike" baseline="30000" dirty="0">
                          <a:effectLst/>
                          <a:latin typeface="Gill Sans"/>
                          <a:cs typeface="Gill Sans"/>
                        </a:rPr>
                        <a:t>3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4.50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3.67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1.89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i="1" u="none" strike="noStrike" dirty="0" smtClean="0">
                          <a:effectLst/>
                          <a:latin typeface="Gill Sans"/>
                          <a:cs typeface="Gill Sans"/>
                        </a:rPr>
                        <a:t>1.95*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13.20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reduced U fraction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0.999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i="1" u="none" strike="noStrike" dirty="0" smtClean="0">
                          <a:effectLst/>
                          <a:latin typeface="ＭＳ ゴシック"/>
                          <a:ea typeface="ＭＳ ゴシック"/>
                          <a:cs typeface="ＭＳ ゴシック"/>
                        </a:rPr>
                        <a:t>≈</a:t>
                      </a:r>
                      <a:r>
                        <a:rPr lang="en-GB" sz="800" i="1" u="none" strike="noStrike" dirty="0" smtClean="0">
                          <a:effectLst/>
                          <a:latin typeface="Gill Sans"/>
                          <a:cs typeface="Gill Sans"/>
                        </a:rPr>
                        <a:t>0.95*</a:t>
                      </a:r>
                      <a:endParaRPr lang="en-GB" sz="800" b="0" i="1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1.000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UC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 phase fraction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0.295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0.149*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0.941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663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C phase fraction</a:t>
                      </a:r>
                      <a:endParaRPr lang="en-GB" sz="800" b="1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0.309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0.147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0.190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0.082*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0.059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2199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UO</a:t>
                      </a:r>
                      <a:r>
                        <a:rPr lang="en-GB" sz="800" u="none" strike="noStrike" baseline="-25000" dirty="0">
                          <a:effectLst/>
                          <a:latin typeface="Gill Sans"/>
                          <a:cs typeface="Gill Sans"/>
                        </a:rPr>
                        <a:t>2</a:t>
                      </a:r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 phase fraction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0.222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0.000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0.136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0.009*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0.000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porosity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0.469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0.558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0.674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0.760*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0.000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total target mass [g]</a:t>
                      </a:r>
                      <a:endParaRPr lang="en-GB" sz="800" b="1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110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94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51.49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39.63</a:t>
                      </a: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361.8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47851"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100.00%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 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 smtClean="0">
                          <a:effectLst/>
                          <a:latin typeface="Gill Sans"/>
                          <a:cs typeface="Gill Sans"/>
                        </a:rPr>
                        <a:t>42%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800" u="none" strike="noStrike" dirty="0">
                          <a:effectLst/>
                          <a:latin typeface="Gill Sans"/>
                          <a:cs typeface="Gill Sans"/>
                        </a:rPr>
                        <a:t>414.07%</a:t>
                      </a:r>
                      <a:endParaRPr lang="en-GB" sz="800" b="0" i="0" u="none" strike="noStrike" dirty="0">
                        <a:solidFill>
                          <a:srgbClr val="000000"/>
                        </a:solidFill>
                        <a:effectLst/>
                        <a:latin typeface="Gill Sans"/>
                        <a:cs typeface="Gill Sans"/>
                      </a:endParaRPr>
                    </a:p>
                  </a:txBody>
                  <a:tcPr marL="4960" marR="4960" marT="496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334" t="8675" r="34625" b="8675"/>
          <a:stretch/>
        </p:blipFill>
        <p:spPr bwMode="auto">
          <a:xfrm rot="5400000">
            <a:off x="2885973" y="3314828"/>
            <a:ext cx="1206613" cy="2011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 descr="5c1a8f06-3d50-4d8c-a4f7-76c953b46b3d@cer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66" t="36794" r="19806" b="18570"/>
          <a:stretch/>
        </p:blipFill>
        <p:spPr bwMode="auto">
          <a:xfrm>
            <a:off x="2490186" y="4962541"/>
            <a:ext cx="2004606" cy="120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446" t="34853" r="28323" b="29763"/>
          <a:stretch/>
        </p:blipFill>
        <p:spPr bwMode="auto">
          <a:xfrm>
            <a:off x="4804281" y="3717034"/>
            <a:ext cx="1999967" cy="1199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403648" y="4116969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UO</a:t>
            </a:r>
            <a:r>
              <a:rPr lang="en-US" sz="10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+ 6(5)C pellets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403648" y="5361942"/>
            <a:ext cx="8640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tabLst>
                <a:tab pos="2601913" algn="l"/>
              </a:tabLst>
            </a:pP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0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+ 2C pellets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836060" y="3452373"/>
            <a:ext cx="2376264" cy="288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9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* Property needs to be confirmed</a:t>
            </a:r>
          </a:p>
        </p:txBody>
      </p:sp>
    </p:spTree>
    <p:extLst>
      <p:ext uri="{BB962C8B-B14F-4D97-AF65-F5344CB8AC3E}">
        <p14:creationId xmlns:p14="http://schemas.microsoft.com/office/powerpoint/2010/main" val="208974704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7"/>
          <p:cNvSpPr/>
          <p:nvPr/>
        </p:nvSpPr>
        <p:spPr>
          <a:xfrm>
            <a:off x="755576" y="3068960"/>
            <a:ext cx="83884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Online </a:t>
            </a: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Tests at ISOLDE</a:t>
            </a:r>
            <a:endParaRPr lang="en-US" sz="3200" dirty="0" smtClean="0">
              <a:solidFill>
                <a:srgbClr val="18308E"/>
              </a:solidFill>
              <a:latin typeface="Gill Sans MT" panose="020B0502020104020203" pitchFamily="34" charset="0"/>
              <a:cs typeface="+mn-cs"/>
            </a:endParaRPr>
          </a:p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Task </a:t>
            </a: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4</a:t>
            </a:r>
          </a:p>
          <a:p>
            <a:pPr>
              <a:defRPr/>
            </a:pPr>
            <a:endParaRPr lang="en-US" sz="3200" dirty="0" smtClean="0">
              <a:solidFill>
                <a:srgbClr val="18308E"/>
              </a:solidFill>
              <a:latin typeface="Gill Sans MT" panose="020B0502020104020203" pitchFamily="34" charset="0"/>
              <a:cs typeface="+mn-cs"/>
            </a:endParaRPr>
          </a:p>
          <a:p>
            <a:pPr>
              <a:defRPr/>
            </a:pPr>
            <a:endParaRPr lang="en-US" sz="2000" dirty="0" smtClean="0">
              <a:solidFill>
                <a:srgbClr val="18308E"/>
              </a:solidFill>
              <a:latin typeface="Gill Sans MT" panose="020B0502020104020203" pitchFamily="34" charset="0"/>
              <a:cs typeface="+mn-cs"/>
            </a:endParaRPr>
          </a:p>
          <a:p>
            <a:pPr>
              <a:defRPr/>
            </a:pPr>
            <a:endParaRPr lang="en-US" sz="2000" dirty="0" smtClean="0">
              <a:solidFill>
                <a:srgbClr val="18308E"/>
              </a:solidFill>
              <a:latin typeface="Gill Sans MT" panose="020B0502020104020203" pitchFamily="34" charset="0"/>
              <a:cs typeface="+mn-cs"/>
            </a:endParaRPr>
          </a:p>
          <a:p>
            <a:pPr>
              <a:defRPr/>
            </a:pPr>
            <a:r>
              <a:rPr lang="en-US" sz="2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unit #498 on HRS in 2012 – difficult, but </a:t>
            </a:r>
            <a:r>
              <a:rPr lang="en-US" sz="2000" baseline="30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11</a:t>
            </a:r>
            <a:r>
              <a:rPr lang="en-US" sz="2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Be and </a:t>
            </a:r>
            <a:r>
              <a:rPr lang="en-US" sz="2000" baseline="30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30</a:t>
            </a:r>
            <a:r>
              <a:rPr lang="en-US" sz="2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Na yield evolution studied</a:t>
            </a:r>
          </a:p>
          <a:p>
            <a:pPr>
              <a:defRPr/>
            </a:pPr>
            <a:r>
              <a:rPr lang="en-US" sz="2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unit #525 on GPS in 2014 – tests successful </a:t>
            </a:r>
            <a:endParaRPr lang="en-US" sz="2000" dirty="0">
              <a:solidFill>
                <a:srgbClr val="18308E"/>
              </a:solidFill>
              <a:latin typeface="Gill Sans MT" panose="020B0502020104020203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108726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F4798"/>
                </a:solidFill>
              </a:rPr>
              <a:t>ENSAR-</a:t>
            </a:r>
            <a:r>
              <a:rPr lang="en-GB" dirty="0" err="1">
                <a:solidFill>
                  <a:srgbClr val="1F4798"/>
                </a:solidFill>
              </a:rPr>
              <a:t>ActILab</a:t>
            </a:r>
            <a:r>
              <a:rPr lang="en-GB" dirty="0">
                <a:solidFill>
                  <a:srgbClr val="1F4798"/>
                </a:solidFill>
              </a:rPr>
              <a:t>: Nano Uranium Carbide at </a:t>
            </a:r>
            <a:r>
              <a:rPr lang="en-GB" dirty="0" smtClean="0">
                <a:solidFill>
                  <a:srgbClr val="1F4798"/>
                </a:solidFill>
              </a:rPr>
              <a:t>ISOLDE</a:t>
            </a:r>
            <a:endParaRPr lang="en-US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6436348"/>
              </p:ext>
            </p:extLst>
          </p:nvPr>
        </p:nvGraphicFramePr>
        <p:xfrm>
          <a:off x="1115616" y="1412776"/>
          <a:ext cx="6768752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332021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6" t="6539" r="12732"/>
          <a:stretch/>
        </p:blipFill>
        <p:spPr bwMode="auto">
          <a:xfrm>
            <a:off x="971600" y="3573016"/>
            <a:ext cx="3582278" cy="288522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F4798"/>
                </a:solidFill>
              </a:rPr>
              <a:t>Nano </a:t>
            </a:r>
            <a:r>
              <a:rPr lang="en-GB" dirty="0">
                <a:solidFill>
                  <a:srgbClr val="1F4798"/>
                </a:solidFill>
              </a:rPr>
              <a:t>Uranium Carbide </a:t>
            </a:r>
            <a:r>
              <a:rPr lang="en-GB" dirty="0" smtClean="0">
                <a:solidFill>
                  <a:srgbClr val="1F4798"/>
                </a:solidFill>
              </a:rPr>
              <a:t>Online at ISOLDE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6" t="8890" r="12761"/>
          <a:stretch/>
        </p:blipFill>
        <p:spPr bwMode="auto">
          <a:xfrm>
            <a:off x="827584" y="836712"/>
            <a:ext cx="3726294" cy="279853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9947976"/>
              </p:ext>
            </p:extLst>
          </p:nvPr>
        </p:nvGraphicFramePr>
        <p:xfrm>
          <a:off x="4644008" y="836725"/>
          <a:ext cx="2448272" cy="561661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648072"/>
                <a:gridCol w="792088"/>
                <a:gridCol w="1008112"/>
              </a:tblGrid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isotope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half life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yield [μC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-1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]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Li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840 </a:t>
                      </a:r>
                      <a:r>
                        <a:rPr lang="de-DE" sz="1000" dirty="0" err="1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ms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2.8·10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Li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178 </a:t>
                      </a:r>
                      <a:r>
                        <a:rPr lang="de-DE" sz="1000" dirty="0" err="1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ms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1.9·10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25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Na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1,5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59.6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2.8·10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26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Na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1.07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9.2·10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30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Na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48 </a:t>
                      </a:r>
                      <a:r>
                        <a:rPr lang="de-DE" sz="1000" dirty="0" err="1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ms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1.4·10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46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K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115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3.9·10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50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K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1,2,4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472 </a:t>
                      </a:r>
                      <a:r>
                        <a:rPr lang="de-DE" sz="1000" dirty="0" err="1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ms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8.6·10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50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Ca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13.9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6.8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41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Sc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596 ms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1.1·10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68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Cu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30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9.6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68m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Cu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3.8 min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3.4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76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Ga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32.6 s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2.9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81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Ga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1.22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1.1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81m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Rb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30.3 min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2.2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88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Rb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17.8 min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8.0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93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Rb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5.84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2.6</a:t>
                      </a:r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96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Rb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199 ms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1.5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114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4.5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1.4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116m</a:t>
                      </a: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8.2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9.0</a:t>
                      </a:r>
                      <a:r>
                        <a:rPr lang="de-DE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de-DE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117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72.8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1.6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118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3.7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6.2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120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1.17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2.3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122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Ag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2,8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0.52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≤1.3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132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In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1,2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0.20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1.7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139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Cs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9.3 min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2.6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142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Cs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1.68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1.1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148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Cs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158 ms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1.7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207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Fr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3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0.148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8.5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230</a:t>
                      </a: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Fr</a:t>
                      </a:r>
                      <a:r>
                        <a:rPr lang="en-GB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1,4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0.596 s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7.1</a:t>
                      </a:r>
                      <a:r>
                        <a:rPr lang="en-US" sz="1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5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  <a:tr h="1811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A = 225</a:t>
                      </a:r>
                      <a:r>
                        <a:rPr lang="en-GB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6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  <a:latin typeface="Gill Sans"/>
                          <a:ea typeface="Calibri"/>
                          <a:cs typeface="Gill Sans"/>
                        </a:rPr>
                        <a:t> </a:t>
                      </a:r>
                      <a:endParaRPr lang="en-CA" sz="140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1.1</a:t>
                      </a:r>
                      <a:r>
                        <a:rPr lang="en-US" sz="1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·10</a:t>
                      </a:r>
                      <a:r>
                        <a:rPr lang="en-US" sz="1000" baseline="30000" dirty="0">
                          <a:solidFill>
                            <a:srgbClr val="000000"/>
                          </a:solidFill>
                          <a:effectLst/>
                          <a:latin typeface="Gill Sans"/>
                          <a:ea typeface="Calibri"/>
                          <a:cs typeface="Gill Sans"/>
                        </a:rPr>
                        <a:t>9</a:t>
                      </a:r>
                      <a:endParaRPr lang="en-CA" sz="1400" dirty="0">
                        <a:effectLst/>
                        <a:latin typeface="Gill Sans"/>
                        <a:ea typeface="Calibri"/>
                        <a:cs typeface="Gill San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7164288" y="2465835"/>
            <a:ext cx="1944216" cy="39875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assessed through β detection with release curve </a:t>
            </a:r>
            <a:r>
              <a:rPr lang="en-GB" sz="11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integration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assessed through </a:t>
            </a:r>
            <a:r>
              <a:rPr lang="en-GB" sz="11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γ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GB" sz="11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detection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assessed with scintillator, assuming 50% </a:t>
            </a:r>
            <a:r>
              <a:rPr lang="en-GB" sz="1100" dirty="0">
                <a:solidFill>
                  <a:srgbClr val="000000"/>
                </a:solidFill>
                <a:latin typeface="Arial"/>
                <a:ea typeface="Calibri"/>
                <a:cs typeface="Times New Roman"/>
              </a:rPr>
              <a:t>α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detection efficiency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beam composition assessed through </a:t>
            </a:r>
            <a:r>
              <a:rPr lang="en-GB" sz="11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γ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spectroscopy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5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beam composition assessed through half-life measurement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6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faraday cup measurement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7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resonant laser ionized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8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extracted in its 2+ state</a:t>
            </a:r>
            <a:endParaRPr lang="en-CA" sz="6000" dirty="0">
              <a:latin typeface="Calibri"/>
              <a:ea typeface="Calibri"/>
              <a:cs typeface="Times New Roman"/>
            </a:endParaRPr>
          </a:p>
          <a:p>
            <a:r>
              <a:rPr lang="en-GB" sz="1100" baseline="30000" dirty="0">
                <a:solidFill>
                  <a:srgbClr val="000000"/>
                </a:solidFill>
                <a:latin typeface="Times New Roman"/>
                <a:ea typeface="Calibri"/>
              </a:rPr>
              <a:t>9</a:t>
            </a:r>
            <a:r>
              <a:rPr lang="en-GB" sz="1100" dirty="0">
                <a:solidFill>
                  <a:srgbClr val="000000"/>
                </a:solidFill>
                <a:latin typeface="Times New Roman"/>
                <a:ea typeface="Calibri"/>
              </a:rPr>
              <a:t>assuming 100% branching </a:t>
            </a:r>
            <a:r>
              <a:rPr lang="en-GB" sz="1100" dirty="0" smtClean="0">
                <a:solidFill>
                  <a:srgbClr val="000000"/>
                </a:solidFill>
                <a:latin typeface="Times New Roman"/>
                <a:ea typeface="Calibri"/>
              </a:rPr>
              <a:t>into investigated </a:t>
            </a:r>
            <a:r>
              <a:rPr lang="en-GB" sz="1100" dirty="0" err="1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γ</a:t>
            </a:r>
            <a:r>
              <a:rPr lang="en-GB" sz="1100" dirty="0" smtClean="0">
                <a:solidFill>
                  <a:srgbClr val="000000"/>
                </a:solidFill>
                <a:latin typeface="Times New Roman"/>
                <a:ea typeface="Calibri"/>
              </a:rPr>
              <a:t> transition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58702317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1F4798"/>
                </a:solidFill>
              </a:rPr>
              <a:t>Nano Uranium Carbide Online at ISOLDE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3846914"/>
            <a:ext cx="6120680" cy="2390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New material: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Seems increases isotope yield of most investigated elements </a:t>
            </a:r>
            <a:b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</a:b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(Li, Na, K, Ca, Cu, Ga, </a:t>
            </a:r>
            <a:r>
              <a:rPr lang="en-GB" sz="1400" dirty="0" err="1" smtClean="0">
                <a:solidFill>
                  <a:srgbClr val="1F4798"/>
                </a:solidFill>
                <a:latin typeface="Gill Sans"/>
                <a:cs typeface="Gill Sans"/>
              </a:rPr>
              <a:t>Rb</a:t>
            </a: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, In, Ra, </a:t>
            </a:r>
            <a:r>
              <a:rPr lang="en-GB" sz="1400" dirty="0" err="1" smtClean="0">
                <a:solidFill>
                  <a:srgbClr val="1F4798"/>
                </a:solidFill>
                <a:latin typeface="Gill Sans"/>
                <a:cs typeface="Gill Sans"/>
              </a:rPr>
              <a:t>Fr</a:t>
            </a: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)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reduced ageing effects (reduction of yield over time)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reduces actinide waste by 60%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chemically unstable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Resource-intense to synthesize (additional development needed)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"/>
                <a:cs typeface="Gill Sans"/>
              </a:rPr>
              <a:t>Rich in synthesis-induced contaminations </a:t>
            </a:r>
          </a:p>
          <a:p>
            <a:pPr marL="365125" lvl="1" indent="-188913"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1F4798"/>
              </a:solidFill>
              <a:latin typeface="Gill Sans"/>
              <a:cs typeface="Gill San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" t="8844" r="3677" b="-1203"/>
          <a:stretch/>
        </p:blipFill>
        <p:spPr bwMode="auto">
          <a:xfrm>
            <a:off x="899592" y="1196752"/>
            <a:ext cx="8011315" cy="252028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val="31384531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1F4798"/>
                </a:solidFill>
              </a:rPr>
              <a:t>What has </a:t>
            </a:r>
            <a:r>
              <a:rPr lang="en-GB" dirty="0" err="1" smtClean="0">
                <a:solidFill>
                  <a:srgbClr val="1F4798"/>
                </a:solidFill>
              </a:rPr>
              <a:t>ActILab</a:t>
            </a:r>
            <a:r>
              <a:rPr lang="en-GB" dirty="0" smtClean="0">
                <a:solidFill>
                  <a:srgbClr val="1F4798"/>
                </a:solidFill>
              </a:rPr>
              <a:t> brought us? (my perspective)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7584" y="2107126"/>
            <a:ext cx="7632848" cy="3433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A healthy collaboration between several European institutes leading to results that where out of reach before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Paving the way for easier access to infrastructure between the labs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Blowing breaches into Europe’s shipment channels for actinide materials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Extension of collaborative effort into other materials (</a:t>
            </a:r>
            <a:r>
              <a:rPr lang="en-GB" sz="1800" dirty="0" err="1" smtClean="0">
                <a:solidFill>
                  <a:srgbClr val="1F4798"/>
                </a:solidFill>
                <a:latin typeface="Gill Sans"/>
                <a:cs typeface="Gill Sans"/>
              </a:rPr>
              <a:t>Julien</a:t>
            </a: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 </a:t>
            </a:r>
            <a:r>
              <a:rPr lang="en-GB" sz="1800" dirty="0" err="1" smtClean="0">
                <a:solidFill>
                  <a:srgbClr val="1F4798"/>
                </a:solidFill>
                <a:latin typeface="Gill Sans"/>
                <a:cs typeface="Gill Sans"/>
              </a:rPr>
              <a:t>Guillot</a:t>
            </a: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)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Deep insights to conventional UC</a:t>
            </a:r>
            <a:r>
              <a:rPr lang="en-GB" sz="1800" baseline="-25000" dirty="0" smtClean="0">
                <a:solidFill>
                  <a:srgbClr val="1F4798"/>
                </a:solidFill>
                <a:latin typeface="Gill Sans"/>
                <a:cs typeface="Gill Sans"/>
              </a:rPr>
              <a:t>X</a:t>
            </a: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 properties, dynamics, ageing mechanisms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At least one new and promising target material</a:t>
            </a:r>
          </a:p>
          <a:p>
            <a:pPr marL="365125" lvl="1" indent="-188913">
              <a:lnSpc>
                <a:spcPct val="120000"/>
              </a:lnSpc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1F4798"/>
                </a:solidFill>
                <a:latin typeface="Gill Sans"/>
                <a:cs typeface="Gill Sans"/>
              </a:rPr>
              <a:t>LOTS OF FUN</a:t>
            </a:r>
          </a:p>
          <a:p>
            <a:pPr marL="176212" lvl="1">
              <a:lnSpc>
                <a:spcPct val="120000"/>
              </a:lnSpc>
              <a:spcAft>
                <a:spcPts val="400"/>
              </a:spcAft>
            </a:pPr>
            <a:endParaRPr lang="en-GB" sz="1800" dirty="0" smtClean="0">
              <a:solidFill>
                <a:srgbClr val="1F4798"/>
              </a:solidFill>
              <a:latin typeface="Gill Sans"/>
              <a:cs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18044855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Density Uranium </a:t>
            </a:r>
            <a:r>
              <a:rPr lang="en-US" dirty="0" smtClean="0"/>
              <a:t>Carbide </a:t>
            </a:r>
            <a:r>
              <a:rPr lang="en-US" dirty="0"/>
              <a:t>(Task 4)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221377"/>
            <a:ext cx="3614778" cy="278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7084" y="1263613"/>
            <a:ext cx="3587184" cy="272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115616" y="1122948"/>
            <a:ext cx="361477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Production yield ratio HD : LD in first pellet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932040" y="1122948"/>
            <a:ext cx="3614778" cy="2616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1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Production yield ratio HD : LD in last pellet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81"/>
          <a:stretch/>
        </p:blipFill>
        <p:spPr bwMode="auto">
          <a:xfrm>
            <a:off x="4973196" y="4318873"/>
            <a:ext cx="3794567" cy="2049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2"/>
          <a:stretch/>
        </p:blipFill>
        <p:spPr bwMode="auto">
          <a:xfrm>
            <a:off x="792982" y="4331574"/>
            <a:ext cx="3836045" cy="20497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hteck 2"/>
          <p:cNvSpPr/>
          <p:nvPr/>
        </p:nvSpPr>
        <p:spPr>
          <a:xfrm>
            <a:off x="1307322" y="4122885"/>
            <a:ext cx="2656305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fission </a:t>
            </a:r>
            <a:r>
              <a:rPr lang="en-US" sz="1050" dirty="0">
                <a:solidFill>
                  <a:srgbClr val="1F4798"/>
                </a:solidFill>
                <a:latin typeface="+mj-lt"/>
                <a:cs typeface="+mn-cs"/>
              </a:rPr>
              <a:t>rate 12.1 g</a:t>
            </a:r>
            <a:r>
              <a:rPr lang="en-US" sz="1050" dirty="0">
                <a:solidFill>
                  <a:srgbClr val="1F4798"/>
                </a:solidFill>
                <a:latin typeface="+mj-lt"/>
              </a:rPr>
              <a:t>·cm</a:t>
            </a:r>
            <a:r>
              <a:rPr lang="en-US" sz="1050" baseline="30000" dirty="0">
                <a:solidFill>
                  <a:srgbClr val="1F4798"/>
                </a:solidFill>
                <a:latin typeface="+mj-lt"/>
              </a:rPr>
              <a:t>-3</a:t>
            </a:r>
            <a:r>
              <a:rPr lang="en-US" sz="1050" dirty="0">
                <a:solidFill>
                  <a:srgbClr val="1F4798"/>
                </a:solidFill>
                <a:latin typeface="+mj-lt"/>
                <a:cs typeface="+mn-cs"/>
              </a:rPr>
              <a:t> [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cm</a:t>
            </a:r>
            <a:r>
              <a:rPr lang="en-US" sz="1050" baseline="30000" dirty="0" smtClean="0">
                <a:solidFill>
                  <a:srgbClr val="1F4798"/>
                </a:solidFill>
                <a:latin typeface="+mj-lt"/>
                <a:cs typeface="+mn-cs"/>
              </a:rPr>
              <a:t>-3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·µA</a:t>
            </a:r>
            <a:r>
              <a:rPr lang="en-US" sz="1050" baseline="30000" dirty="0" smtClean="0">
                <a:solidFill>
                  <a:srgbClr val="1F4798"/>
                </a:solidFill>
                <a:latin typeface="+mj-lt"/>
                <a:cs typeface="+mn-cs"/>
              </a:rPr>
              <a:t>-1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]</a:t>
            </a:r>
            <a:endParaRPr lang="en-US" sz="1050" dirty="0">
              <a:solidFill>
                <a:srgbClr val="1F4798"/>
              </a:solidFill>
              <a:latin typeface="+mj-lt"/>
              <a:cs typeface="+mn-cs"/>
            </a:endParaRPr>
          </a:p>
        </p:txBody>
      </p:sp>
      <p:sp>
        <p:nvSpPr>
          <p:cNvPr id="18" name="Rechteck 2"/>
          <p:cNvSpPr/>
          <p:nvPr/>
        </p:nvSpPr>
        <p:spPr>
          <a:xfrm>
            <a:off x="4528585" y="6121868"/>
            <a:ext cx="4754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n-lt"/>
                <a:cs typeface="+mn-cs"/>
              </a:rPr>
              <a:t>10</a:t>
            </a:r>
            <a:r>
              <a:rPr lang="en-US" sz="1050" baseline="30000" dirty="0" smtClean="0">
                <a:solidFill>
                  <a:srgbClr val="1F4798"/>
                </a:solidFill>
                <a:latin typeface="+mn-lt"/>
                <a:cs typeface="+mn-cs"/>
              </a:rPr>
              <a:t>6</a:t>
            </a:r>
            <a:endParaRPr lang="en-US" sz="1050" baseline="300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19" name="Rechteck 2"/>
          <p:cNvSpPr/>
          <p:nvPr/>
        </p:nvSpPr>
        <p:spPr>
          <a:xfrm>
            <a:off x="4528585" y="4293096"/>
            <a:ext cx="4754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n-lt"/>
                <a:cs typeface="+mn-cs"/>
              </a:rPr>
              <a:t>10</a:t>
            </a:r>
            <a:r>
              <a:rPr lang="en-US" sz="1050" baseline="30000" dirty="0" smtClean="0">
                <a:solidFill>
                  <a:srgbClr val="1F4798"/>
                </a:solidFill>
                <a:latin typeface="+mn-lt"/>
                <a:cs typeface="+mn-cs"/>
              </a:rPr>
              <a:t>12</a:t>
            </a:r>
            <a:endParaRPr lang="en-US" sz="1050" baseline="300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20" name="Rechteck 2"/>
          <p:cNvSpPr/>
          <p:nvPr/>
        </p:nvSpPr>
        <p:spPr>
          <a:xfrm>
            <a:off x="8676456" y="6093500"/>
            <a:ext cx="4754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n-lt"/>
                <a:cs typeface="+mn-cs"/>
              </a:rPr>
              <a:t>10</a:t>
            </a:r>
            <a:r>
              <a:rPr lang="en-US" sz="1050" baseline="30000" dirty="0" smtClean="0">
                <a:solidFill>
                  <a:srgbClr val="1F4798"/>
                </a:solidFill>
                <a:latin typeface="+mn-lt"/>
                <a:cs typeface="+mn-cs"/>
              </a:rPr>
              <a:t>5</a:t>
            </a:r>
            <a:endParaRPr lang="en-US" sz="1050" baseline="300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21" name="Rechteck 2"/>
          <p:cNvSpPr/>
          <p:nvPr/>
        </p:nvSpPr>
        <p:spPr>
          <a:xfrm>
            <a:off x="8676456" y="4264728"/>
            <a:ext cx="475463" cy="253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n-lt"/>
                <a:cs typeface="+mn-cs"/>
              </a:rPr>
              <a:t>10</a:t>
            </a:r>
            <a:r>
              <a:rPr lang="en-US" sz="1050" baseline="30000" dirty="0" smtClean="0">
                <a:solidFill>
                  <a:srgbClr val="1F4798"/>
                </a:solidFill>
                <a:latin typeface="+mn-lt"/>
                <a:cs typeface="+mn-cs"/>
              </a:rPr>
              <a:t>11</a:t>
            </a:r>
            <a:endParaRPr lang="en-US" sz="1050" baseline="30000" dirty="0">
              <a:solidFill>
                <a:srgbClr val="1F4798"/>
              </a:solidFill>
              <a:latin typeface="+mn-lt"/>
              <a:cs typeface="+mn-cs"/>
            </a:endParaRPr>
          </a:p>
        </p:txBody>
      </p:sp>
      <p:sp>
        <p:nvSpPr>
          <p:cNvPr id="22" name="Rechteck 2"/>
          <p:cNvSpPr/>
          <p:nvPr/>
        </p:nvSpPr>
        <p:spPr>
          <a:xfrm>
            <a:off x="5536411" y="4122885"/>
            <a:ext cx="2656305" cy="25391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fission </a:t>
            </a:r>
            <a:r>
              <a:rPr lang="en-US" sz="1050" dirty="0">
                <a:solidFill>
                  <a:srgbClr val="1F4798"/>
                </a:solidFill>
                <a:latin typeface="+mj-lt"/>
                <a:cs typeface="+mn-cs"/>
              </a:rPr>
              <a:t>rate 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3.5 </a:t>
            </a:r>
            <a:r>
              <a:rPr lang="en-US" sz="1050" dirty="0">
                <a:solidFill>
                  <a:srgbClr val="1F4798"/>
                </a:solidFill>
                <a:latin typeface="+mj-lt"/>
                <a:cs typeface="+mn-cs"/>
              </a:rPr>
              <a:t>g</a:t>
            </a:r>
            <a:r>
              <a:rPr lang="en-US" sz="1050" dirty="0">
                <a:solidFill>
                  <a:srgbClr val="1F4798"/>
                </a:solidFill>
                <a:latin typeface="+mj-lt"/>
              </a:rPr>
              <a:t>·cm</a:t>
            </a:r>
            <a:r>
              <a:rPr lang="en-US" sz="1050" baseline="30000" dirty="0">
                <a:solidFill>
                  <a:srgbClr val="1F4798"/>
                </a:solidFill>
                <a:latin typeface="+mj-lt"/>
              </a:rPr>
              <a:t>-3</a:t>
            </a:r>
            <a:r>
              <a:rPr lang="en-US" sz="1050" dirty="0">
                <a:solidFill>
                  <a:srgbClr val="1F4798"/>
                </a:solidFill>
                <a:latin typeface="+mj-lt"/>
                <a:cs typeface="+mn-cs"/>
              </a:rPr>
              <a:t> [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cm</a:t>
            </a:r>
            <a:r>
              <a:rPr lang="en-US" sz="1050" baseline="30000" dirty="0" smtClean="0">
                <a:solidFill>
                  <a:srgbClr val="1F4798"/>
                </a:solidFill>
                <a:latin typeface="+mj-lt"/>
                <a:cs typeface="+mn-cs"/>
              </a:rPr>
              <a:t>-3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·µA</a:t>
            </a:r>
            <a:r>
              <a:rPr lang="en-US" sz="1050" baseline="30000" dirty="0" smtClean="0">
                <a:solidFill>
                  <a:srgbClr val="1F4798"/>
                </a:solidFill>
                <a:latin typeface="+mj-lt"/>
                <a:cs typeface="+mn-cs"/>
              </a:rPr>
              <a:t>-1</a:t>
            </a:r>
            <a:r>
              <a:rPr lang="en-US" sz="1050" dirty="0" smtClean="0">
                <a:solidFill>
                  <a:srgbClr val="1F4798"/>
                </a:solidFill>
                <a:latin typeface="+mj-lt"/>
                <a:cs typeface="+mn-cs"/>
              </a:rPr>
              <a:t>]</a:t>
            </a:r>
            <a:endParaRPr lang="en-US" sz="1050" dirty="0">
              <a:solidFill>
                <a:srgbClr val="1F4798"/>
              </a:solidFill>
              <a:latin typeface="+mj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849767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Density Uranium </a:t>
            </a:r>
            <a:r>
              <a:rPr lang="en-US" dirty="0" smtClean="0"/>
              <a:t>Carbide (Task 2 + 4)</a:t>
            </a:r>
            <a:endParaRPr lang="en-US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0473421"/>
              </p:ext>
            </p:extLst>
          </p:nvPr>
        </p:nvGraphicFramePr>
        <p:xfrm>
          <a:off x="5848992" y="3819864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3" name="Graph" r:id="rId3" imgW="2901600" imgH="2926080" progId="Origin50.Graph">
                  <p:embed/>
                </p:oleObj>
              </mc:Choice>
              <mc:Fallback>
                <p:oleObj name="Graph" r:id="rId3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992" y="3819864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510388"/>
              </p:ext>
            </p:extLst>
          </p:nvPr>
        </p:nvGraphicFramePr>
        <p:xfrm>
          <a:off x="3400720" y="3819864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4" name="Graph" r:id="rId5" imgW="2901600" imgH="2926080" progId="Origin50.Graph">
                  <p:embed/>
                </p:oleObj>
              </mc:Choice>
              <mc:Fallback>
                <p:oleObj name="Graph" r:id="rId5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00720" y="3819864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8099972"/>
              </p:ext>
            </p:extLst>
          </p:nvPr>
        </p:nvGraphicFramePr>
        <p:xfrm>
          <a:off x="933296" y="3819864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5" name="Graph" r:id="rId7" imgW="2901600" imgH="2926080" progId="Origin50.Graph">
                  <p:embed/>
                </p:oleObj>
              </mc:Choice>
              <mc:Fallback>
                <p:oleObj name="Graph" r:id="rId7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296" y="3819864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5484200"/>
              </p:ext>
            </p:extLst>
          </p:nvPr>
        </p:nvGraphicFramePr>
        <p:xfrm>
          <a:off x="5848992" y="1155221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6" name="Graph" r:id="rId9" imgW="2901600" imgH="2926080" progId="Origin50.Graph">
                  <p:embed/>
                </p:oleObj>
              </mc:Choice>
              <mc:Fallback>
                <p:oleObj name="Graph" r:id="rId9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48992" y="1155221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39998"/>
              </p:ext>
            </p:extLst>
          </p:nvPr>
        </p:nvGraphicFramePr>
        <p:xfrm>
          <a:off x="3391144" y="1155568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7" name="Graph" r:id="rId11" imgW="2901600" imgH="2926080" progId="Origin50.Graph">
                  <p:embed/>
                </p:oleObj>
              </mc:Choice>
              <mc:Fallback>
                <p:oleObj name="Graph" r:id="rId11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91144" y="1155568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3602702"/>
              </p:ext>
            </p:extLst>
          </p:nvPr>
        </p:nvGraphicFramePr>
        <p:xfrm>
          <a:off x="933296" y="1155221"/>
          <a:ext cx="2611440" cy="2633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9648" name="Graph" r:id="rId13" imgW="2901600" imgH="2926080" progId="Origin50.Graph">
                  <p:embed/>
                </p:oleObj>
              </mc:Choice>
              <mc:Fallback>
                <p:oleObj name="Graph" r:id="rId13" imgW="2901600" imgH="2926080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33296" y="1155221"/>
                        <a:ext cx="2611440" cy="263347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" name="Rectangle 28"/>
          <p:cNvSpPr/>
          <p:nvPr/>
        </p:nvSpPr>
        <p:spPr>
          <a:xfrm>
            <a:off x="1619672" y="1367190"/>
            <a:ext cx="31290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Li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067944" y="1367190"/>
            <a:ext cx="401072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Na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516216" y="1367190"/>
            <a:ext cx="301686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K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1619672" y="4008492"/>
            <a:ext cx="383438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Rb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067944" y="4008492"/>
            <a:ext cx="380232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Cs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516216" y="4008492"/>
            <a:ext cx="340158" cy="30777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4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Fr</a:t>
            </a:r>
            <a:endParaRPr lang="en-US" sz="11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82038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Nominal Density Uranium </a:t>
            </a:r>
            <a:r>
              <a:rPr lang="en-US" dirty="0" smtClean="0"/>
              <a:t>Carbide</a:t>
            </a:r>
            <a:r>
              <a:rPr lang="en-US" dirty="0"/>
              <a:t> (Task </a:t>
            </a:r>
            <a:r>
              <a:rPr lang="en-US" dirty="0" smtClean="0"/>
              <a:t>2 + 4</a:t>
            </a:r>
            <a:r>
              <a:rPr lang="en-US" dirty="0"/>
              <a:t>)</a:t>
            </a:r>
          </a:p>
        </p:txBody>
      </p:sp>
      <p:graphicFrame>
        <p:nvGraphicFramePr>
          <p:cNvPr id="35" name="Object 3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5478657"/>
              </p:ext>
            </p:extLst>
          </p:nvPr>
        </p:nvGraphicFramePr>
        <p:xfrm>
          <a:off x="722313" y="3211513"/>
          <a:ext cx="8013700" cy="3481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486" name="Document" r:id="rId3" imgW="6044362" imgH="2627422" progId="Word.Document.12">
                  <p:embed/>
                </p:oleObj>
              </mc:Choice>
              <mc:Fallback>
                <p:oleObj name="Document" r:id="rId3" imgW="6044362" imgH="2627422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313" y="3211513"/>
                        <a:ext cx="8013700" cy="3481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6" name="Picture 3581"/>
          <p:cNvPicPr>
            <a:picLocks noChangeAspect="1" noChangeArrowheads="1"/>
          </p:cNvPicPr>
          <p:nvPr/>
        </p:nvPicPr>
        <p:blipFill>
          <a:blip r:embed="rId5" cstate="print"/>
          <a:srcRect t="1131" r="2128"/>
          <a:stretch>
            <a:fillRect/>
          </a:stretch>
        </p:blipFill>
        <p:spPr bwMode="auto">
          <a:xfrm>
            <a:off x="1050112" y="980728"/>
            <a:ext cx="2410783" cy="213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/>
        </p:spPr>
      </p:pic>
      <p:sp>
        <p:nvSpPr>
          <p:cNvPr id="37" name="Rectangle 36"/>
          <p:cNvSpPr/>
          <p:nvPr/>
        </p:nvSpPr>
        <p:spPr>
          <a:xfrm>
            <a:off x="3707904" y="1556792"/>
            <a:ext cx="3525389" cy="46166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Porosity from </a:t>
            </a:r>
            <a:r>
              <a:rPr lang="en-US" sz="12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picnometry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in IPNO (</a:t>
            </a:r>
            <a:r>
              <a:rPr lang="en-US" sz="12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tbc</a:t>
            </a: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): less than 1%</a:t>
            </a:r>
          </a:p>
          <a:p>
            <a:pPr>
              <a:defRPr/>
            </a:pP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Geometrical porosity: 0%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707904" y="2419727"/>
            <a:ext cx="3981539" cy="27699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But microscopic morphology more complex than anticipated</a:t>
            </a:r>
            <a:endParaRPr lang="en-US" sz="12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35524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7"/>
          <p:cNvSpPr/>
          <p:nvPr/>
        </p:nvSpPr>
        <p:spPr>
          <a:xfrm>
            <a:off x="2632351" y="3068960"/>
            <a:ext cx="4294899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Characterization of UC</a:t>
            </a:r>
            <a:r>
              <a:rPr lang="en-US" sz="3200" baseline="-25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X</a:t>
            </a:r>
          </a:p>
          <a:p>
            <a:pPr algn="ctr">
              <a:defRPr/>
            </a:pPr>
            <a:r>
              <a:rPr lang="en-US" sz="32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Task 2</a:t>
            </a:r>
          </a:p>
        </p:txBody>
      </p:sp>
    </p:spTree>
    <p:extLst>
      <p:ext uri="{BB962C8B-B14F-4D97-AF65-F5344CB8AC3E}">
        <p14:creationId xmlns:p14="http://schemas.microsoft.com/office/powerpoint/2010/main" val="22598751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Oxidation on Microscopic Level</a:t>
            </a:r>
            <a:endParaRPr lang="en-GB" dirty="0"/>
          </a:p>
        </p:txBody>
      </p:sp>
      <p:pic>
        <p:nvPicPr>
          <p:cNvPr id="4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203" y="2007333"/>
            <a:ext cx="3815924" cy="2861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Connector 37"/>
          <p:cNvCxnSpPr/>
          <p:nvPr/>
        </p:nvCxnSpPr>
        <p:spPr>
          <a:xfrm>
            <a:off x="1541944" y="2291502"/>
            <a:ext cx="365760" cy="0"/>
          </a:xfrm>
          <a:prstGeom prst="line">
            <a:avLst/>
          </a:prstGeom>
          <a:ln w="28575"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1126902" y="2022608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5 µm</a:t>
            </a:r>
          </a:p>
        </p:txBody>
      </p:sp>
      <p:pic>
        <p:nvPicPr>
          <p:cNvPr id="12" name="Picture 11" descr="section.TIF"/>
          <p:cNvPicPr>
            <a:picLocks noChangeAspect="1"/>
          </p:cNvPicPr>
          <p:nvPr/>
        </p:nvPicPr>
        <p:blipFill rotWithShape="1">
          <a:blip r:embed="rId3" cstate="print"/>
          <a:srcRect t="19500"/>
          <a:stretch/>
        </p:blipFill>
        <p:spPr>
          <a:xfrm>
            <a:off x="4879935" y="2007333"/>
            <a:ext cx="3815924" cy="286182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074778" y="2521589"/>
            <a:ext cx="199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U oxide</a:t>
            </a:r>
            <a:endParaRPr lang="en-GB" sz="1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05585" y="3263669"/>
            <a:ext cx="12961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UC</a:t>
            </a:r>
            <a:r>
              <a:rPr lang="en-GB" sz="1400" baseline="-250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2</a:t>
            </a:r>
            <a:endParaRPr lang="en-GB" sz="1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9" name="Straight Connector 37"/>
          <p:cNvCxnSpPr/>
          <p:nvPr/>
        </p:nvCxnSpPr>
        <p:spPr>
          <a:xfrm>
            <a:off x="5319627" y="2276872"/>
            <a:ext cx="755151" cy="0"/>
          </a:xfrm>
          <a:prstGeom prst="line">
            <a:avLst/>
          </a:prstGeom>
          <a:ln w="28575">
            <a:headEnd type="none"/>
            <a:tailEnd type="non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0" name="Text Box 57"/>
          <p:cNvSpPr txBox="1">
            <a:spLocks noChangeArrowheads="1"/>
          </p:cNvSpPr>
          <p:nvPr/>
        </p:nvSpPr>
        <p:spPr bwMode="auto">
          <a:xfrm>
            <a:off x="5085135" y="2022608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5 µm</a:t>
            </a:r>
          </a:p>
        </p:txBody>
      </p:sp>
      <p:cxnSp>
        <p:nvCxnSpPr>
          <p:cNvPr id="22" name="Straight Connector 37"/>
          <p:cNvCxnSpPr/>
          <p:nvPr/>
        </p:nvCxnSpPr>
        <p:spPr>
          <a:xfrm flipV="1">
            <a:off x="7360131" y="2571708"/>
            <a:ext cx="0" cy="276823"/>
          </a:xfrm>
          <a:prstGeom prst="line">
            <a:avLst/>
          </a:prstGeom>
          <a:ln w="15875">
            <a:headEnd type="stealth"/>
            <a:tailEnd type="stealth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7324698" y="2571293"/>
            <a:ext cx="19998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1.7 µm</a:t>
            </a:r>
            <a:endParaRPr lang="en-US" sz="14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Rechteck 17"/>
          <p:cNvSpPr/>
          <p:nvPr/>
        </p:nvSpPr>
        <p:spPr>
          <a:xfrm>
            <a:off x="5697202" y="4343789"/>
            <a:ext cx="29413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sz="1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K. Hallam et al., University of Bristol, UK</a:t>
            </a:r>
            <a:endParaRPr lang="en-US" sz="1000" b="1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331640" y="1547500"/>
            <a:ext cx="3078543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As prepared (stored under argon)</a:t>
            </a:r>
          </a:p>
        </p:txBody>
      </p:sp>
      <p:sp>
        <p:nvSpPr>
          <p:cNvPr id="29" name="Rectangle 28"/>
          <p:cNvSpPr/>
          <p:nvPr/>
        </p:nvSpPr>
        <p:spPr>
          <a:xfrm>
            <a:off x="5172067" y="1538208"/>
            <a:ext cx="3072341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Stored in air</a:t>
            </a:r>
          </a:p>
        </p:txBody>
      </p:sp>
      <p:sp>
        <p:nvSpPr>
          <p:cNvPr id="30" name="Rectangle 29"/>
          <p:cNvSpPr/>
          <p:nvPr/>
        </p:nvSpPr>
        <p:spPr>
          <a:xfrm>
            <a:off x="941203" y="5229200"/>
            <a:ext cx="7807261" cy="720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Oxidation process without thermodynamic activation is slow (in conventional </a:t>
            </a:r>
            <a:r>
              <a:rPr lang="en-US" sz="14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400" baseline="-250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x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) and follows a surface to bulk mode.</a:t>
            </a:r>
          </a:p>
        </p:txBody>
      </p:sp>
    </p:spTree>
    <p:extLst>
      <p:ext uri="{BB962C8B-B14F-4D97-AF65-F5344CB8AC3E}">
        <p14:creationId xmlns:p14="http://schemas.microsoft.com/office/powerpoint/2010/main" val="21872133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Investigation at PSI/SLS (non irradiated)</a:t>
            </a:r>
            <a:endParaRPr lang="de-CH" dirty="0"/>
          </a:p>
        </p:txBody>
      </p:sp>
      <p:pic>
        <p:nvPicPr>
          <p:cNvPr id="7" name="Picture 1" descr="C:\Users\alexander\Desktop\UC\Edge\edge sample cut  27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3152" y="1052736"/>
            <a:ext cx="3492000" cy="2619000"/>
          </a:xfrm>
          <a:prstGeom prst="rect">
            <a:avLst/>
          </a:prstGeom>
          <a:noFill/>
        </p:spPr>
      </p:pic>
      <p:pic>
        <p:nvPicPr>
          <p:cNvPr id="8" name="Picture 2" descr="C:\Users\alexander\Desktop\UC\Edge\overview e  15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6126" y="1052736"/>
            <a:ext cx="3492000" cy="2619000"/>
          </a:xfrm>
          <a:prstGeom prst="rect">
            <a:avLst/>
          </a:prstGeom>
          <a:noFill/>
        </p:spPr>
      </p:pic>
      <p:pic>
        <p:nvPicPr>
          <p:cNvPr id="9" name="Picture 2" descr="C:\Users\alexander\Desktop\UC2\sample overview edge 23.t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5726" y="3754215"/>
            <a:ext cx="3492000" cy="2618147"/>
          </a:xfrm>
          <a:prstGeom prst="rect">
            <a:avLst/>
          </a:prstGeom>
          <a:noFill/>
        </p:spPr>
      </p:pic>
      <p:pic>
        <p:nvPicPr>
          <p:cNvPr id="14" name="Picture 3" descr="C:\Users\alexander\Desktop\UC2\sample overview edge 30.t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73152" y="3754215"/>
            <a:ext cx="3492000" cy="2618146"/>
          </a:xfrm>
          <a:prstGeom prst="rect">
            <a:avLst/>
          </a:prstGeom>
          <a:noFill/>
        </p:spPr>
      </p:pic>
      <p:sp>
        <p:nvSpPr>
          <p:cNvPr id="15" name="Rechteck 7"/>
          <p:cNvSpPr/>
          <p:nvPr/>
        </p:nvSpPr>
        <p:spPr>
          <a:xfrm>
            <a:off x="7943374" y="1968962"/>
            <a:ext cx="10847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as prepared </a:t>
            </a:r>
            <a:b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</a:b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(≤1850</a:t>
            </a:r>
            <a:r>
              <a:rPr lang="en-US" sz="2000" baseline="200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◦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  <a:cs typeface="+mn-cs"/>
              </a:rPr>
              <a:t>C)</a:t>
            </a:r>
          </a:p>
        </p:txBody>
      </p:sp>
      <p:sp>
        <p:nvSpPr>
          <p:cNvPr id="16" name="Rechteck 7"/>
          <p:cNvSpPr/>
          <p:nvPr/>
        </p:nvSpPr>
        <p:spPr>
          <a:xfrm>
            <a:off x="7935041" y="4722823"/>
            <a:ext cx="110145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as operated</a:t>
            </a:r>
            <a:b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(2100</a:t>
            </a:r>
            <a:r>
              <a:rPr lang="en-US" sz="2000" baseline="2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◦</a:t>
            </a: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 for </a:t>
            </a:r>
            <a:b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5 days)</a:t>
            </a:r>
          </a:p>
        </p:txBody>
      </p:sp>
      <p:cxnSp>
        <p:nvCxnSpPr>
          <p:cNvPr id="17" name="Gerade Verbindung 11"/>
          <p:cNvCxnSpPr/>
          <p:nvPr/>
        </p:nvCxnSpPr>
        <p:spPr>
          <a:xfrm>
            <a:off x="3704359" y="1434426"/>
            <a:ext cx="270091" cy="15"/>
          </a:xfrm>
          <a:prstGeom prst="line">
            <a:avLst/>
          </a:prstGeom>
          <a:ln w="19050" cap="flat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8" name="Textfeld 12"/>
          <p:cNvSpPr txBox="1"/>
          <p:nvPr/>
        </p:nvSpPr>
        <p:spPr>
          <a:xfrm>
            <a:off x="3561308" y="1176874"/>
            <a:ext cx="852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rgbClr val="6DFF09"/>
                </a:solidFill>
              </a:rPr>
              <a:t>10µm</a:t>
            </a:r>
            <a:endParaRPr lang="de-CH" sz="1100" dirty="0">
              <a:solidFill>
                <a:srgbClr val="6DFF09"/>
              </a:solidFill>
            </a:endParaRPr>
          </a:p>
        </p:txBody>
      </p:sp>
      <p:cxnSp>
        <p:nvCxnSpPr>
          <p:cNvPr id="19" name="Gerade Verbindung 13"/>
          <p:cNvCxnSpPr/>
          <p:nvPr/>
        </p:nvCxnSpPr>
        <p:spPr>
          <a:xfrm>
            <a:off x="7204438" y="1442046"/>
            <a:ext cx="162000" cy="0"/>
          </a:xfrm>
          <a:prstGeom prst="line">
            <a:avLst/>
          </a:prstGeom>
          <a:ln w="19050" cap="flat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0" name="Textfeld 14"/>
          <p:cNvSpPr txBox="1"/>
          <p:nvPr/>
        </p:nvSpPr>
        <p:spPr>
          <a:xfrm>
            <a:off x="7051773" y="1184189"/>
            <a:ext cx="852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rgbClr val="6DFF09"/>
                </a:solidFill>
              </a:rPr>
              <a:t>2µm</a:t>
            </a:r>
            <a:endParaRPr lang="de-CH" sz="1100" dirty="0">
              <a:solidFill>
                <a:srgbClr val="6DFF09"/>
              </a:solidFill>
            </a:endParaRPr>
          </a:p>
        </p:txBody>
      </p:sp>
      <p:cxnSp>
        <p:nvCxnSpPr>
          <p:cNvPr id="21" name="Gerade Verbindung 16"/>
          <p:cNvCxnSpPr/>
          <p:nvPr/>
        </p:nvCxnSpPr>
        <p:spPr>
          <a:xfrm>
            <a:off x="7170450" y="4106342"/>
            <a:ext cx="332392" cy="0"/>
          </a:xfrm>
          <a:prstGeom prst="line">
            <a:avLst/>
          </a:prstGeom>
          <a:ln w="19050" cap="flat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2" name="Textfeld 17"/>
          <p:cNvSpPr txBox="1"/>
          <p:nvPr/>
        </p:nvSpPr>
        <p:spPr>
          <a:xfrm>
            <a:off x="7054727" y="3848485"/>
            <a:ext cx="852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rgbClr val="6DFF09"/>
                </a:solidFill>
              </a:rPr>
              <a:t>200nm</a:t>
            </a:r>
            <a:endParaRPr lang="de-CH" sz="1100" dirty="0">
              <a:solidFill>
                <a:srgbClr val="6DFF09"/>
              </a:solidFill>
            </a:endParaRPr>
          </a:p>
        </p:txBody>
      </p:sp>
      <p:cxnSp>
        <p:nvCxnSpPr>
          <p:cNvPr id="23" name="Gerade Verbindung 13"/>
          <p:cNvCxnSpPr/>
          <p:nvPr/>
        </p:nvCxnSpPr>
        <p:spPr>
          <a:xfrm>
            <a:off x="3684450" y="4114476"/>
            <a:ext cx="309600" cy="0"/>
          </a:xfrm>
          <a:prstGeom prst="line">
            <a:avLst/>
          </a:prstGeom>
          <a:ln w="19050" cap="flat">
            <a:solidFill>
              <a:srgbClr val="6DFF09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4" name="Textfeld 14"/>
          <p:cNvSpPr txBox="1"/>
          <p:nvPr/>
        </p:nvSpPr>
        <p:spPr>
          <a:xfrm>
            <a:off x="3608122" y="3867592"/>
            <a:ext cx="852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rgbClr val="6DFF09"/>
                </a:solidFill>
              </a:rPr>
              <a:t>2µm</a:t>
            </a:r>
            <a:endParaRPr lang="de-CH" sz="1100" dirty="0">
              <a:solidFill>
                <a:srgbClr val="6DFF0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23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EXAFS for indirect identification of uranium valence </a:t>
            </a:r>
            <a:r>
              <a:rPr lang="en-US" dirty="0" smtClean="0"/>
              <a:t>at </a:t>
            </a:r>
            <a:r>
              <a:rPr lang="en-US" dirty="0"/>
              <a:t>PSI/</a:t>
            </a:r>
            <a:r>
              <a:rPr lang="en-US" dirty="0" smtClean="0"/>
              <a:t>SLS</a:t>
            </a:r>
            <a:endParaRPr lang="en-GB" dirty="0"/>
          </a:p>
        </p:txBody>
      </p:sp>
      <p:pic>
        <p:nvPicPr>
          <p:cNvPr id="5" name="Picture 4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0" t="12427" r="30775" b="12425"/>
          <a:stretch/>
        </p:blipFill>
        <p:spPr bwMode="auto">
          <a:xfrm>
            <a:off x="755576" y="1196752"/>
            <a:ext cx="4244975" cy="50622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sp>
        <p:nvSpPr>
          <p:cNvPr id="6" name="Text Box 57"/>
          <p:cNvSpPr txBox="1">
            <a:spLocks noChangeArrowheads="1"/>
          </p:cNvSpPr>
          <p:nvPr/>
        </p:nvSpPr>
        <p:spPr bwMode="auto">
          <a:xfrm>
            <a:off x="4949733" y="1489814"/>
            <a:ext cx="3600202" cy="116955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Valence-induced shift of adsorption edge is very small and hart to resolve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endParaRPr lang="en-US" sz="14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sz="14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Change in lattice are causing major changes in EXAFS oscillatory features</a:t>
            </a:r>
          </a:p>
        </p:txBody>
      </p:sp>
      <p:pic>
        <p:nvPicPr>
          <p:cNvPr id="138242" name="Picture 2" descr="\\cern.ch\dfs\Users\a\agottber\Documents\My Pictures\Fm3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359" y="3805617"/>
            <a:ext cx="1800101" cy="173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8243" name="Picture 3" descr="\\cern.ch\dfs\Users\a\agottber\Documents\My Pictures\I4mmm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3068960"/>
            <a:ext cx="1391390" cy="2467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 Box 57"/>
          <p:cNvSpPr txBox="1">
            <a:spLocks noChangeArrowheads="1"/>
          </p:cNvSpPr>
          <p:nvPr/>
        </p:nvSpPr>
        <p:spPr bwMode="auto">
          <a:xfrm>
            <a:off x="5209375" y="5527156"/>
            <a:ext cx="202692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 (Fm-3m) as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NaCl</a:t>
            </a: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7056784" y="5527156"/>
            <a:ext cx="1763688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(I4/mmm) as MoSi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255362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SIZE" val="10"/>
  <p:tag name="PREAMBLE" val="\documentclass{article}&#10;\pagestyle{empty}&#10;\usepackage{xspace,amssymb,amsfonts,amsmath}&#10;\usepackage{color}&#10;\usepackage{TeX4PPT}&#10;"/>
  <p:tag name="MAGPC" val="200"/>
</p:tagLst>
</file>

<file path=ppt/theme/theme1.xml><?xml version="1.0" encoding="utf-8"?>
<a:theme xmlns:a="http://schemas.openxmlformats.org/drawingml/2006/main" name="PPT_Vorlage">
  <a:themeElements>
    <a:clrScheme name="">
      <a:dk1>
        <a:srgbClr val="333333"/>
      </a:dk1>
      <a:lt1>
        <a:srgbClr val="FFFFFF"/>
      </a:lt1>
      <a:dk2>
        <a:srgbClr val="757575"/>
      </a:dk2>
      <a:lt2>
        <a:srgbClr val="FFFFFF"/>
      </a:lt2>
      <a:accent1>
        <a:srgbClr val="BCC7F6"/>
      </a:accent1>
      <a:accent2>
        <a:srgbClr val="86B600"/>
      </a:accent2>
      <a:accent3>
        <a:srgbClr val="FFFFFF"/>
      </a:accent3>
      <a:accent4>
        <a:srgbClr val="2A2A2A"/>
      </a:accent4>
      <a:accent5>
        <a:srgbClr val="DAE0FA"/>
      </a:accent5>
      <a:accent6>
        <a:srgbClr val="79A500"/>
      </a:accent6>
      <a:hlink>
        <a:srgbClr val="003366"/>
      </a:hlink>
      <a:folHlink>
        <a:srgbClr val="CC0000"/>
      </a:folHlink>
    </a:clrScheme>
    <a:fontScheme name="PPT_Vorlag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FF4F14F8F72459ED42F32002FE301" ma:contentTypeVersion="0" ma:contentTypeDescription="Create a new document." ma:contentTypeScope="" ma:versionID="a21554d59b3f36c223c22214eb5b920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9277753-774E-4E65-92E6-3E4B7EA1892B}">
  <ds:schemaRefs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A8D88631-6B8C-4685-835C-A82BC32A71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90CCFE-2347-42EC-9F86-9592952F60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12439</TotalTime>
  <Words>1150</Words>
  <Application>Microsoft Office PowerPoint</Application>
  <PresentationFormat>On-screen Show (4:3)</PresentationFormat>
  <Paragraphs>402</Paragraphs>
  <Slides>27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42" baseType="lpstr">
      <vt:lpstr>굴림</vt:lpstr>
      <vt:lpstr>ＭＳ ゴシック</vt:lpstr>
      <vt:lpstr>MS Mincho</vt:lpstr>
      <vt:lpstr>ＭＳ Ｐゴシック</vt:lpstr>
      <vt:lpstr>Arial</vt:lpstr>
      <vt:lpstr>Calibri</vt:lpstr>
      <vt:lpstr>DejaVu Sans</vt:lpstr>
      <vt:lpstr>Gill Sans</vt:lpstr>
      <vt:lpstr>Gill Sans MT</vt:lpstr>
      <vt:lpstr>Lucida Grande</vt:lpstr>
      <vt:lpstr>Times New Roman</vt:lpstr>
      <vt:lpstr>Verdana</vt:lpstr>
      <vt:lpstr>PPT_Vorlage</vt:lpstr>
      <vt:lpstr>Graph</vt:lpstr>
      <vt:lpstr>Document</vt:lpstr>
      <vt:lpstr>PowerPoint Presentation</vt:lpstr>
      <vt:lpstr>Nominal Density Uranium Carbide (Task 4)</vt:lpstr>
      <vt:lpstr>Nominal Density Uranium Carbide (Task 4)</vt:lpstr>
      <vt:lpstr>Nominal Density Uranium Carbide (Task 2 + 4)</vt:lpstr>
      <vt:lpstr>Nominal Density Uranium Carbide (Task 2 + 4)</vt:lpstr>
      <vt:lpstr>PowerPoint Presentation</vt:lpstr>
      <vt:lpstr>Oxidation on Microscopic Level</vt:lpstr>
      <vt:lpstr>Material Investigation at PSI/SLS (non irradiated)</vt:lpstr>
      <vt:lpstr>EXAFS for indirect identification of uranium valence at PSI/SLS</vt:lpstr>
      <vt:lpstr>Material Investigation at PSI/SLS (non irradiated)</vt:lpstr>
      <vt:lpstr>Why is UCx such successful target material?</vt:lpstr>
      <vt:lpstr>UCx Diffusion Study</vt:lpstr>
      <vt:lpstr>PowerPoint Presentation</vt:lpstr>
      <vt:lpstr>Irradiated UCx Target Unit 466</vt:lpstr>
      <vt:lpstr>Dismantling UCx Target Unit 466</vt:lpstr>
      <vt:lpstr>Opening Ta Container of UCx Target Unit 466</vt:lpstr>
      <vt:lpstr>UCx Post-Irradiation Studies at PSI</vt:lpstr>
      <vt:lpstr>UCx Post-Irradiation Studies</vt:lpstr>
      <vt:lpstr>Electron Probe Micro Analysis at PSI</vt:lpstr>
      <vt:lpstr>PowerPoint Presentation</vt:lpstr>
      <vt:lpstr>PowerPoint Presentation</vt:lpstr>
      <vt:lpstr>Some few Material Characteristics</vt:lpstr>
      <vt:lpstr>PowerPoint Presentation</vt:lpstr>
      <vt:lpstr>ENSAR-ActILab: Nano Uranium Carbide at ISOLDE</vt:lpstr>
      <vt:lpstr>Nano Uranium Carbide Online at ISOLDE</vt:lpstr>
      <vt:lpstr>Nano Uranium Carbide Online at ISOLDE</vt:lpstr>
      <vt:lpstr>What has ActILab brought us? (my perspective)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Alexander</dc:creator>
  <cp:lastModifiedBy>Stachura</cp:lastModifiedBy>
  <cp:revision>1064</cp:revision>
  <cp:lastPrinted>2011-01-19T18:26:54Z</cp:lastPrinted>
  <dcterms:created xsi:type="dcterms:W3CDTF">2006-06-21T10:26:47Z</dcterms:created>
  <dcterms:modified xsi:type="dcterms:W3CDTF">2015-03-04T05:12:28Z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0x010100C95FF4F14F8F72459ED42F32002FE301</vt:lpwstr>
  </property>
</Properties>
</file>