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8" r:id="rId5"/>
    <p:sldId id="259" r:id="rId6"/>
    <p:sldId id="260" r:id="rId7"/>
    <p:sldId id="264" r:id="rId8"/>
    <p:sldId id="265" r:id="rId9"/>
    <p:sldId id="266" r:id="rId10"/>
    <p:sldId id="262" r:id="rId11"/>
    <p:sldId id="261" r:id="rId12"/>
    <p:sldId id="267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5E3DC-3B3E-44B8-980B-7B0E254D6FA0}" type="datetimeFigureOut">
              <a:rPr lang="fr-FR" smtClean="0"/>
              <a:t>05/03/2015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282CC-F467-4471-A4CB-CD1CE870F99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9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136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5324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331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2435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7817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887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197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70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04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5436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93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AE801A-2ED2-49FE-85DE-BAA0579DF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17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AD start-up 2014</a:t>
            </a:r>
            <a:br>
              <a:rPr lang="en-GB" dirty="0" smtClean="0"/>
            </a:br>
            <a:r>
              <a:rPr lang="en-GB" sz="3200" dirty="0" smtClean="0"/>
              <a:t>A </a:t>
            </a:r>
            <a:r>
              <a:rPr lang="en-GB" sz="3200" dirty="0" smtClean="0"/>
              <a:t>brief summary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83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Remaining (main) issues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Residual fluctuations in ejection line trajectories</a:t>
            </a:r>
          </a:p>
          <a:p>
            <a:r>
              <a:rPr lang="en-GB" dirty="0" smtClean="0"/>
              <a:t>Intensity still not optimal</a:t>
            </a:r>
          </a:p>
          <a:p>
            <a:r>
              <a:rPr lang="en-GB" dirty="0" smtClean="0"/>
              <a:t>Electron cooler drop-outs</a:t>
            </a:r>
          </a:p>
          <a:p>
            <a:r>
              <a:rPr lang="en-GB" dirty="0" smtClean="0"/>
              <a:t>Somewhat high V </a:t>
            </a:r>
            <a:r>
              <a:rPr lang="en-GB" dirty="0" err="1" smtClean="0"/>
              <a:t>emittances</a:t>
            </a:r>
            <a:r>
              <a:rPr lang="en-GB" dirty="0" smtClean="0"/>
              <a:t> at 2 </a:t>
            </a:r>
            <a:r>
              <a:rPr lang="en-GB" dirty="0" err="1" smtClean="0"/>
              <a:t>GeV</a:t>
            </a:r>
            <a:r>
              <a:rPr lang="en-GB" dirty="0" smtClean="0"/>
              <a:t>/c</a:t>
            </a:r>
          </a:p>
          <a:p>
            <a:r>
              <a:rPr lang="en-GB" dirty="0" smtClean="0"/>
              <a:t>RP alarms due to new rules and detector placement</a:t>
            </a:r>
          </a:p>
          <a:p>
            <a:pPr lvl="1"/>
            <a:r>
              <a:rPr lang="en-GB" dirty="0" smtClean="0"/>
              <a:t>Lower </a:t>
            </a:r>
            <a:r>
              <a:rPr lang="en-GB" dirty="0"/>
              <a:t>alarm </a:t>
            </a:r>
            <a:r>
              <a:rPr lang="en-GB" dirty="0" smtClean="0"/>
              <a:t>limits</a:t>
            </a:r>
          </a:p>
          <a:p>
            <a:pPr lvl="1"/>
            <a:r>
              <a:rPr lang="en-GB" dirty="0" smtClean="0"/>
              <a:t>weak </a:t>
            </a:r>
            <a:r>
              <a:rPr lang="en-GB" dirty="0"/>
              <a:t>points in ring </a:t>
            </a:r>
            <a:r>
              <a:rPr lang="en-GB" dirty="0" smtClean="0"/>
              <a:t>shielding</a:t>
            </a:r>
          </a:p>
          <a:p>
            <a:pPr lvl="1"/>
            <a:r>
              <a:rPr lang="en-GB" dirty="0" smtClean="0"/>
              <a:t>losses </a:t>
            </a:r>
            <a:r>
              <a:rPr lang="en-GB" dirty="0"/>
              <a:t>when using BPM:s during s-u in experimental </a:t>
            </a:r>
            <a:r>
              <a:rPr lang="en-GB" dirty="0" smtClean="0"/>
              <a:t>areas</a:t>
            </a:r>
          </a:p>
          <a:p>
            <a:pPr lvl="1"/>
            <a:r>
              <a:rPr lang="en-GB" dirty="0" smtClean="0"/>
              <a:t>monitoring </a:t>
            </a:r>
            <a:r>
              <a:rPr lang="en-GB" dirty="0"/>
              <a:t>of typical workplaces inside user </a:t>
            </a:r>
            <a:r>
              <a:rPr lang="en-GB" dirty="0" smtClean="0"/>
              <a:t>barracks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386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remarks / conclusion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Large number of upgrades/modifications =&gt; </a:t>
            </a:r>
            <a:r>
              <a:rPr lang="en-GB" dirty="0" smtClean="0"/>
              <a:t>It</a:t>
            </a:r>
            <a:r>
              <a:rPr lang="en-GB" dirty="0"/>
              <a:t> </a:t>
            </a:r>
            <a:r>
              <a:rPr lang="en-GB" dirty="0" smtClean="0"/>
              <a:t>was</a:t>
            </a:r>
            <a:r>
              <a:rPr lang="en-GB" dirty="0" smtClean="0"/>
              <a:t> </a:t>
            </a:r>
            <a:r>
              <a:rPr lang="en-GB" dirty="0" smtClean="0"/>
              <a:t>really a re-commissioning ! This took &gt; 6 months back in 1999….</a:t>
            </a:r>
          </a:p>
          <a:p>
            <a:r>
              <a:rPr lang="en-GB" dirty="0" smtClean="0"/>
              <a:t>AD team works 2 shifts Mo – Fri, 1 </a:t>
            </a:r>
            <a:r>
              <a:rPr lang="en-GB" dirty="0" smtClean="0"/>
              <a:t>shift (12h</a:t>
            </a:r>
            <a:r>
              <a:rPr lang="en-GB" dirty="0" smtClean="0"/>
              <a:t>) shift Sat – Sun</a:t>
            </a:r>
          </a:p>
          <a:p>
            <a:r>
              <a:rPr lang="en-GB" dirty="0" smtClean="0"/>
              <a:t>Start-up during holiday period</a:t>
            </a:r>
          </a:p>
          <a:p>
            <a:r>
              <a:rPr lang="en-GB" dirty="0" smtClean="0"/>
              <a:t>A fair amount of PSB/PS down-time</a:t>
            </a:r>
          </a:p>
          <a:p>
            <a:r>
              <a:rPr lang="en-GB" dirty="0" smtClean="0"/>
              <a:t>Equipment specialists not always available for AD issues ( sometimes only 1 person has the expertise</a:t>
            </a:r>
            <a:r>
              <a:rPr lang="en-GB" dirty="0" smtClean="0"/>
              <a:t>…)</a:t>
            </a:r>
          </a:p>
          <a:p>
            <a:r>
              <a:rPr lang="en-GB" dirty="0"/>
              <a:t>Equipment </a:t>
            </a:r>
            <a:r>
              <a:rPr lang="en-GB" dirty="0" smtClean="0"/>
              <a:t>specialists sometimes busy with higher priority work</a:t>
            </a:r>
            <a:endParaRPr lang="en-GB" dirty="0" smtClean="0"/>
          </a:p>
          <a:p>
            <a:r>
              <a:rPr lang="en-GB" dirty="0" smtClean="0"/>
              <a:t>Cumulative </a:t>
            </a:r>
            <a:r>
              <a:rPr lang="en-GB" dirty="0" smtClean="0"/>
              <a:t>machine issues </a:t>
            </a:r>
            <a:r>
              <a:rPr lang="en-GB" dirty="0" smtClean="0"/>
              <a:t>seem to have an exponential effect on start-up duration….</a:t>
            </a:r>
          </a:p>
          <a:p>
            <a:endParaRPr lang="en-GB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3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 for 2015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Late start-up due to re-location of kicker pulse generator equipment into B393.</a:t>
            </a:r>
          </a:p>
          <a:p>
            <a:r>
              <a:rPr lang="en-GB" dirty="0" smtClean="0"/>
              <a:t>First beam to AD planned for 1/6, but </a:t>
            </a:r>
            <a:r>
              <a:rPr lang="en-GB" dirty="0" smtClean="0"/>
              <a:t>is now</a:t>
            </a:r>
            <a:r>
              <a:rPr lang="en-GB" dirty="0" smtClean="0"/>
              <a:t> delayed to ~17/6 with physics start ~6/7</a:t>
            </a:r>
            <a:endParaRPr lang="en-GB" dirty="0" smtClean="0"/>
          </a:p>
          <a:p>
            <a:r>
              <a:rPr lang="en-GB" dirty="0" smtClean="0"/>
              <a:t>&lt;3 </a:t>
            </a:r>
            <a:r>
              <a:rPr lang="en-GB" dirty="0" smtClean="0"/>
              <a:t>weeks for setting-up leaves little time for studies.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620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LS1 </a:t>
            </a:r>
            <a:r>
              <a:rPr lang="en-GB" dirty="0" smtClean="0"/>
              <a:t>activities</a:t>
            </a:r>
          </a:p>
          <a:p>
            <a:r>
              <a:rPr lang="en-GB" dirty="0" smtClean="0"/>
              <a:t>Planning</a:t>
            </a:r>
            <a:endParaRPr lang="en-GB" dirty="0" smtClean="0"/>
          </a:p>
          <a:p>
            <a:r>
              <a:rPr lang="en-GB" dirty="0" smtClean="0"/>
              <a:t>Progress</a:t>
            </a:r>
            <a:endParaRPr lang="en-GB" dirty="0" smtClean="0"/>
          </a:p>
          <a:p>
            <a:r>
              <a:rPr lang="en-GB" dirty="0" smtClean="0"/>
              <a:t>Main issues</a:t>
            </a:r>
          </a:p>
          <a:p>
            <a:r>
              <a:rPr lang="en-GB" dirty="0" smtClean="0"/>
              <a:t>Outlook </a:t>
            </a:r>
            <a:r>
              <a:rPr lang="en-GB" dirty="0" smtClean="0"/>
              <a:t>for 2015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006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LS1 work (selected items)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Controls:</a:t>
            </a:r>
          </a:p>
          <a:p>
            <a:pPr lvl="1"/>
            <a:r>
              <a:rPr lang="en-GB" dirty="0" smtClean="0"/>
              <a:t>ACCOR (almost) completed, including FESA, </a:t>
            </a:r>
            <a:r>
              <a:rPr lang="en-GB" dirty="0" err="1" smtClean="0"/>
              <a:t>InCA</a:t>
            </a:r>
            <a:r>
              <a:rPr lang="en-GB" dirty="0" smtClean="0"/>
              <a:t> and Java migration</a:t>
            </a:r>
          </a:p>
          <a:p>
            <a:pPr lvl="1"/>
            <a:r>
              <a:rPr lang="en-GB" dirty="0" smtClean="0"/>
              <a:t>Central timing renewal, AD is now de-coupled from accelerator complex</a:t>
            </a:r>
          </a:p>
          <a:p>
            <a:pPr lvl="1"/>
            <a:r>
              <a:rPr lang="en-GB" dirty="0" smtClean="0"/>
              <a:t>Cycle generation software adapted/re-</a:t>
            </a:r>
            <a:r>
              <a:rPr lang="en-GB" dirty="0" err="1" smtClean="0"/>
              <a:t>newed</a:t>
            </a:r>
            <a:endParaRPr lang="en-GB" dirty="0" smtClean="0"/>
          </a:p>
          <a:p>
            <a:pPr lvl="1"/>
            <a:r>
              <a:rPr lang="en-GB" dirty="0" smtClean="0"/>
              <a:t>New </a:t>
            </a:r>
            <a:r>
              <a:rPr lang="en-GB" dirty="0"/>
              <a:t>B</a:t>
            </a:r>
            <a:r>
              <a:rPr lang="en-GB" dirty="0" smtClean="0"/>
              <a:t>eam Request Server</a:t>
            </a:r>
          </a:p>
          <a:p>
            <a:r>
              <a:rPr lang="en-GB" dirty="0" smtClean="0"/>
              <a:t>Magnets:</a:t>
            </a:r>
          </a:p>
          <a:p>
            <a:pPr lvl="1"/>
            <a:r>
              <a:rPr lang="en-GB" dirty="0" smtClean="0"/>
              <a:t>DR.BHN06 renovated</a:t>
            </a:r>
          </a:p>
          <a:p>
            <a:pPr lvl="1"/>
            <a:r>
              <a:rPr lang="en-GB" dirty="0" smtClean="0"/>
              <a:t>DR.DHV2904 &amp; 2917 replaced by new type</a:t>
            </a:r>
          </a:p>
          <a:p>
            <a:pPr lvl="1"/>
            <a:r>
              <a:rPr lang="en-GB" dirty="0" smtClean="0"/>
              <a:t>DE.Q7020 &amp; 7030 replaced by new type (+ re-shuffling of line)</a:t>
            </a:r>
          </a:p>
          <a:p>
            <a:r>
              <a:rPr lang="en-GB" dirty="0" smtClean="0"/>
              <a:t>Vacuum system renovation (25% of consolidation </a:t>
            </a:r>
            <a:r>
              <a:rPr lang="en-GB" dirty="0" err="1" smtClean="0"/>
              <a:t>pgm</a:t>
            </a:r>
            <a:r>
              <a:rPr lang="en-GB" dirty="0" smtClean="0"/>
              <a:t> completed)</a:t>
            </a:r>
          </a:p>
          <a:p>
            <a:r>
              <a:rPr lang="en-GB" dirty="0" smtClean="0"/>
              <a:t>Stochastic cooling HW/SW/electronics/Servo motors renovation</a:t>
            </a:r>
          </a:p>
          <a:p>
            <a:r>
              <a:rPr lang="en-GB" dirty="0" smtClean="0"/>
              <a:t>RF C02 HV &amp; tuning supplies and interlock system renewal</a:t>
            </a:r>
          </a:p>
          <a:p>
            <a:r>
              <a:rPr lang="en-GB" dirty="0" smtClean="0"/>
              <a:t>New Access </a:t>
            </a:r>
            <a:r>
              <a:rPr lang="en-GB" dirty="0"/>
              <a:t>P</a:t>
            </a:r>
            <a:r>
              <a:rPr lang="en-GB" dirty="0" smtClean="0"/>
              <a:t>oints and interlock system separation</a:t>
            </a:r>
          </a:p>
          <a:p>
            <a:r>
              <a:rPr lang="en-GB" dirty="0" smtClean="0"/>
              <a:t>Magnetic Horn </a:t>
            </a:r>
            <a:r>
              <a:rPr lang="en-GB" dirty="0" err="1" smtClean="0"/>
              <a:t>stripline</a:t>
            </a:r>
            <a:r>
              <a:rPr lang="en-GB" dirty="0" smtClean="0"/>
              <a:t> failure. Discovered late…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079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Detailed planning by Technical Coordinator:</a:t>
            </a:r>
          </a:p>
          <a:p>
            <a:pPr lvl="1"/>
            <a:r>
              <a:rPr lang="en-GB" dirty="0" smtClean="0"/>
              <a:t>Regular meetings during LS1</a:t>
            </a:r>
          </a:p>
          <a:p>
            <a:pPr lvl="1"/>
            <a:r>
              <a:rPr lang="en-GB" dirty="0" smtClean="0"/>
              <a:t>Many modifications leading up to the start-up</a:t>
            </a:r>
          </a:p>
          <a:p>
            <a:r>
              <a:rPr lang="en-GB" dirty="0"/>
              <a:t>Access System tests done in advance in collaboration with </a:t>
            </a:r>
            <a:r>
              <a:rPr lang="en-GB" dirty="0" smtClean="0"/>
              <a:t>op</a:t>
            </a:r>
          </a:p>
          <a:p>
            <a:r>
              <a:rPr lang="en-GB" dirty="0" smtClean="0"/>
              <a:t>HW-tests and cold checkout planned by TC-team together with BE/OP</a:t>
            </a:r>
          </a:p>
          <a:p>
            <a:r>
              <a:rPr lang="en-GB" dirty="0" smtClean="0"/>
              <a:t>HWT/CC/beam start-up done by </a:t>
            </a:r>
            <a:r>
              <a:rPr lang="en-GB" dirty="0" err="1" smtClean="0"/>
              <a:t>op:s</a:t>
            </a:r>
            <a:r>
              <a:rPr lang="en-GB" dirty="0" smtClean="0"/>
              <a:t> team from the ACR together with eq. specialists.</a:t>
            </a:r>
          </a:p>
          <a:p>
            <a:r>
              <a:rPr lang="en-GB" dirty="0" smtClean="0"/>
              <a:t>HWT &amp; CC activities flexible; faults/debugging duration not known in advance, planning not always followed</a:t>
            </a:r>
          </a:p>
          <a:p>
            <a:r>
              <a:rPr lang="en-GB" dirty="0" smtClean="0"/>
              <a:t>Setting-up with beam by op-team from ACR, 2-shift rota</a:t>
            </a:r>
          </a:p>
          <a:p>
            <a:r>
              <a:rPr lang="en-GB" dirty="0" smtClean="0"/>
              <a:t>No formal check-lists</a:t>
            </a:r>
          </a:p>
          <a:p>
            <a:r>
              <a:rPr lang="en-GB" dirty="0" smtClean="0"/>
              <a:t>Hand over “back-up” operation to ccc once machine is stable and beam quality satisfactory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18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(main steps..)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Start-up with beam initially planned 1/8 – </a:t>
            </a:r>
            <a:r>
              <a:rPr lang="en-GB" dirty="0" smtClean="0"/>
              <a:t>19/8, Physics start 19/8</a:t>
            </a:r>
            <a:endParaRPr lang="en-GB" dirty="0" smtClean="0"/>
          </a:p>
          <a:p>
            <a:r>
              <a:rPr lang="en-GB" dirty="0" smtClean="0"/>
              <a:t>Physics run actually started 16/9</a:t>
            </a:r>
          </a:p>
          <a:p>
            <a:pPr lvl="1"/>
            <a:r>
              <a:rPr lang="en-GB" dirty="0" smtClean="0"/>
              <a:t>5/8: First beam on target after Horn strip-line repair completed.</a:t>
            </a:r>
          </a:p>
          <a:p>
            <a:pPr lvl="1"/>
            <a:r>
              <a:rPr lang="en-GB" dirty="0" smtClean="0"/>
              <a:t>6/8: Circulating beam at 3.5 </a:t>
            </a:r>
            <a:r>
              <a:rPr lang="en-GB" dirty="0" err="1"/>
              <a:t>G</a:t>
            </a:r>
            <a:r>
              <a:rPr lang="en-GB" dirty="0" err="1" smtClean="0"/>
              <a:t>eV</a:t>
            </a:r>
            <a:r>
              <a:rPr lang="en-GB" dirty="0" smtClean="0"/>
              <a:t>/c w. good lifetime.</a:t>
            </a:r>
          </a:p>
          <a:p>
            <a:pPr lvl="1"/>
            <a:r>
              <a:rPr lang="en-GB" dirty="0" smtClean="0"/>
              <a:t>8/8: C10 systems working, first signs of cooling.</a:t>
            </a:r>
          </a:p>
          <a:p>
            <a:pPr lvl="1"/>
            <a:r>
              <a:rPr lang="en-GB" dirty="0" smtClean="0"/>
              <a:t>15/8: Beam cooled and decelerated to 2 </a:t>
            </a:r>
            <a:r>
              <a:rPr lang="en-GB" dirty="0" err="1" smtClean="0"/>
              <a:t>GeV</a:t>
            </a:r>
            <a:r>
              <a:rPr lang="en-GB" dirty="0" smtClean="0"/>
              <a:t>/c. after debugging of stochastic cooling and </a:t>
            </a:r>
            <a:r>
              <a:rPr lang="en-GB" dirty="0" err="1" smtClean="0"/>
              <a:t>Schottky</a:t>
            </a:r>
            <a:r>
              <a:rPr lang="en-GB" dirty="0" smtClean="0"/>
              <a:t> measurement system.</a:t>
            </a:r>
          </a:p>
          <a:p>
            <a:pPr lvl="1"/>
            <a:r>
              <a:rPr lang="en-GB" dirty="0" smtClean="0"/>
              <a:t>20/8: Beam at 300 MeV/c</a:t>
            </a:r>
          </a:p>
          <a:p>
            <a:pPr lvl="1"/>
            <a:r>
              <a:rPr lang="en-GB" dirty="0" smtClean="0"/>
              <a:t>24/8: Beam cooled at 300 MeV/c and decelerated to 100 MeV/c with decent efficiency.</a:t>
            </a:r>
          </a:p>
          <a:p>
            <a:pPr lvl="1"/>
            <a:r>
              <a:rPr lang="en-GB" dirty="0" smtClean="0"/>
              <a:t>28/8: First signs of cooling at 100MeV/c</a:t>
            </a:r>
          </a:p>
          <a:p>
            <a:pPr lvl="1"/>
            <a:r>
              <a:rPr lang="en-GB" dirty="0" smtClean="0"/>
              <a:t>4/9: Good cooling achieved at 100 MeV/c</a:t>
            </a:r>
          </a:p>
          <a:p>
            <a:pPr lvl="1"/>
            <a:r>
              <a:rPr lang="en-GB" dirty="0" smtClean="0"/>
              <a:t>10/9: Beam ejected</a:t>
            </a:r>
          </a:p>
          <a:p>
            <a:pPr lvl="1"/>
            <a:r>
              <a:rPr lang="en-GB" dirty="0" smtClean="0"/>
              <a:t>16/9: All ejection beam-lines set-up and beam delivered to experiments. Low ASACUSA and ALPHA efficiency due to Horizontal fluctuations.</a:t>
            </a:r>
          </a:p>
          <a:p>
            <a:pPr lvl="1"/>
            <a:endParaRPr lang="en-GB" dirty="0" smtClean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032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issues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55000" lnSpcReduction="20000"/>
          </a:bodyPr>
          <a:lstStyle/>
          <a:p>
            <a:r>
              <a:rPr lang="en-GB" sz="3400" dirty="0" smtClean="0"/>
              <a:t>Some additional delay due to the Magnetic Horn Strip-line repair. Started at low current while monitoring focusing effect with RP monitors.</a:t>
            </a:r>
          </a:p>
          <a:p>
            <a:r>
              <a:rPr lang="en-GB" sz="3400" dirty="0" smtClean="0"/>
              <a:t>Lengthy debugging (days) of new timing/cycle/BRS system:</a:t>
            </a:r>
          </a:p>
          <a:p>
            <a:pPr lvl="1"/>
            <a:r>
              <a:rPr lang="en-GB" sz="2900" dirty="0" smtClean="0"/>
              <a:t>PS/AD cycle </a:t>
            </a:r>
            <a:r>
              <a:rPr lang="en-GB" sz="2900" dirty="0" err="1" smtClean="0"/>
              <a:t>synchro</a:t>
            </a:r>
            <a:endParaRPr lang="en-GB" sz="2900" dirty="0" smtClean="0"/>
          </a:p>
          <a:p>
            <a:pPr lvl="1"/>
            <a:r>
              <a:rPr lang="en-GB" sz="2900" dirty="0" smtClean="0"/>
              <a:t>Pause/un-pause AD cycle</a:t>
            </a:r>
          </a:p>
          <a:p>
            <a:pPr lvl="1"/>
            <a:r>
              <a:rPr lang="en-GB" sz="2900" dirty="0" smtClean="0"/>
              <a:t>Cycle editing, plateau insertion</a:t>
            </a:r>
          </a:p>
          <a:p>
            <a:pPr lvl="1"/>
            <a:r>
              <a:rPr lang="en-GB" sz="2900" dirty="0" smtClean="0"/>
              <a:t>Ejection timing not configured at start-up</a:t>
            </a:r>
          </a:p>
          <a:p>
            <a:r>
              <a:rPr lang="en-GB" sz="3400" dirty="0"/>
              <a:t>Debugging timing + clocks for </a:t>
            </a:r>
            <a:r>
              <a:rPr lang="en-GB" sz="3400" dirty="0" err="1"/>
              <a:t>Schottky</a:t>
            </a:r>
            <a:r>
              <a:rPr lang="en-GB" sz="3400" dirty="0"/>
              <a:t> intensity measurement system</a:t>
            </a:r>
          </a:p>
          <a:p>
            <a:r>
              <a:rPr lang="en-GB" sz="3400" dirty="0"/>
              <a:t>Lengthy set-up of BCT </a:t>
            </a:r>
            <a:r>
              <a:rPr lang="en-GB" sz="3400" dirty="0" smtClean="0"/>
              <a:t>timing</a:t>
            </a:r>
          </a:p>
          <a:p>
            <a:r>
              <a:rPr lang="en-GB" sz="3400" dirty="0" smtClean="0"/>
              <a:t>C10 cavities start-up: HW problems and very low initial beam intensity</a:t>
            </a:r>
          </a:p>
          <a:p>
            <a:r>
              <a:rPr lang="en-GB" sz="3400" dirty="0" smtClean="0"/>
              <a:t>C02 renovation with new HV and tuning power supplies &amp; new electronics and interlock system.</a:t>
            </a:r>
          </a:p>
          <a:p>
            <a:pPr lvl="1"/>
            <a:r>
              <a:rPr lang="en-GB" sz="2900" dirty="0" smtClean="0"/>
              <a:t>Many (intermittent) bugs HW/SW</a:t>
            </a:r>
          </a:p>
          <a:p>
            <a:r>
              <a:rPr lang="en-GB" sz="3400" dirty="0" smtClean="0"/>
              <a:t>C02 LL: </a:t>
            </a:r>
          </a:p>
          <a:p>
            <a:pPr lvl="1"/>
            <a:r>
              <a:rPr lang="en-GB" sz="2900" dirty="0" smtClean="0"/>
              <a:t>Frequency synthesiser replaced w/o our knowledge and with wrong setting</a:t>
            </a:r>
          </a:p>
          <a:p>
            <a:pPr lvl="1"/>
            <a:r>
              <a:rPr lang="en-GB" sz="2900" dirty="0"/>
              <a:t>experts not always available, days lost for ejection set-up</a:t>
            </a:r>
            <a:r>
              <a:rPr lang="en-GB" sz="2900" dirty="0" smtClean="0"/>
              <a:t>.</a:t>
            </a:r>
          </a:p>
          <a:p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925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5682"/>
            <a:ext cx="8229600" cy="1143000"/>
          </a:xfrm>
        </p:spPr>
        <p:txBody>
          <a:bodyPr/>
          <a:lstStyle/>
          <a:p>
            <a:r>
              <a:rPr lang="en-GB" dirty="0" smtClean="0"/>
              <a:t>Main issues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Autofit/>
          </a:bodyPr>
          <a:lstStyle/>
          <a:p>
            <a:r>
              <a:rPr lang="en-GB" sz="1600" dirty="0"/>
              <a:t>Stochastic cooling renovation:</a:t>
            </a:r>
          </a:p>
          <a:p>
            <a:pPr lvl="1"/>
            <a:r>
              <a:rPr lang="en-GB" sz="1400" dirty="0"/>
              <a:t>p/u structure movement system motor drive/controls: much time spent to make it operational before abandoning and use expert-sw</a:t>
            </a:r>
            <a:r>
              <a:rPr lang="en-GB" sz="1400" dirty="0" smtClean="0"/>
              <a:t>.  </a:t>
            </a:r>
            <a:r>
              <a:rPr lang="en-GB" sz="1400" dirty="0"/>
              <a:t>FESA-class </a:t>
            </a:r>
            <a:r>
              <a:rPr lang="en-GB" sz="1400" dirty="0" smtClean="0"/>
              <a:t>bugs resolved </a:t>
            </a:r>
            <a:r>
              <a:rPr lang="en-GB" sz="1400" dirty="0"/>
              <a:t>towards end of 2014 </a:t>
            </a:r>
            <a:r>
              <a:rPr lang="en-GB" sz="1400" dirty="0" smtClean="0"/>
              <a:t>run.</a:t>
            </a:r>
            <a:endParaRPr lang="en-GB" sz="1400" dirty="0"/>
          </a:p>
          <a:p>
            <a:pPr lvl="1"/>
            <a:r>
              <a:rPr lang="en-GB" sz="1400" dirty="0"/>
              <a:t>Debugging  static and dynamic parameter control &amp; other issues related to new HW installation (PFF)</a:t>
            </a:r>
          </a:p>
          <a:p>
            <a:pPr lvl="1"/>
            <a:r>
              <a:rPr lang="en-GB" sz="1400" dirty="0"/>
              <a:t>GSM noise re-appeared: new </a:t>
            </a:r>
            <a:r>
              <a:rPr lang="en-GB" sz="1400" dirty="0" err="1"/>
              <a:t>Cryo</a:t>
            </a:r>
            <a:r>
              <a:rPr lang="en-GB" sz="1400" dirty="0"/>
              <a:t>-temperature sensors removed </a:t>
            </a:r>
            <a:r>
              <a:rPr lang="en-GB" sz="1400" dirty="0" smtClean="0"/>
              <a:t>on pickup tanks &amp; </a:t>
            </a:r>
            <a:r>
              <a:rPr lang="en-GB" sz="1400" dirty="0"/>
              <a:t>discovered that gain for AD Hall system was back to max. (New GSM HW + </a:t>
            </a:r>
            <a:r>
              <a:rPr lang="en-GB" sz="1400" dirty="0" smtClean="0"/>
              <a:t>contractor ?)</a:t>
            </a:r>
          </a:p>
          <a:p>
            <a:r>
              <a:rPr lang="en-GB" sz="1600" dirty="0" smtClean="0"/>
              <a:t>Orbits: Polarity mess-up with the 4 H correctors around the electron cooler ( a lot of time lost…):</a:t>
            </a:r>
          </a:p>
          <a:p>
            <a:pPr lvl="1"/>
            <a:r>
              <a:rPr lang="en-GB" sz="1400" dirty="0" smtClean="0"/>
              <a:t>Various configurations tried…</a:t>
            </a:r>
          </a:p>
          <a:p>
            <a:pPr lvl="1"/>
            <a:r>
              <a:rPr lang="en-GB" sz="1400" dirty="0" smtClean="0"/>
              <a:t>2904 and 2917; new magnets (calibration curves)</a:t>
            </a:r>
          </a:p>
          <a:p>
            <a:pPr lvl="1"/>
            <a:r>
              <a:rPr lang="en-GB" sz="1400" dirty="0" smtClean="0"/>
              <a:t>Cables re-routed and patched (for B393) =&gt;</a:t>
            </a:r>
          </a:p>
          <a:p>
            <a:pPr lvl="2"/>
            <a:r>
              <a:rPr lang="en-GB" sz="1200" dirty="0">
                <a:solidFill>
                  <a:srgbClr val="FF0000"/>
                </a:solidFill>
              </a:rPr>
              <a:t>E</a:t>
            </a:r>
            <a:r>
              <a:rPr lang="en-GB" sz="1200" dirty="0" smtClean="0">
                <a:solidFill>
                  <a:srgbClr val="FF0000"/>
                </a:solidFill>
              </a:rPr>
              <a:t>rratic connections made @ power supplies</a:t>
            </a:r>
          </a:p>
          <a:p>
            <a:pPr lvl="1"/>
            <a:r>
              <a:rPr lang="en-GB" sz="1400" dirty="0" smtClean="0"/>
              <a:t>Normally no big deal, but </a:t>
            </a:r>
            <a:r>
              <a:rPr lang="en-GB" sz="1400" dirty="0" smtClean="0">
                <a:solidFill>
                  <a:srgbClr val="FF0000"/>
                </a:solidFill>
              </a:rPr>
              <a:t>orbit pickup calibration factor corruption</a:t>
            </a:r>
            <a:r>
              <a:rPr lang="en-GB" sz="1400" dirty="0" smtClean="0"/>
              <a:t> was discovered (2/9) after much struggling (HW problems with old orbit system, losses during ramps/plateaus, orbit bumps not local, orbit corrections sometimes converging and sometimes diverging, lengthy manual cross checks etc. etc.)</a:t>
            </a:r>
          </a:p>
          <a:p>
            <a:pPr lvl="1"/>
            <a:r>
              <a:rPr lang="en-GB" sz="1400" dirty="0" smtClean="0"/>
              <a:t>Large orbit jumps on some occasions, traced to DHZ2908 which after installing a field probe became stable</a:t>
            </a:r>
          </a:p>
          <a:p>
            <a:pPr lvl="1"/>
            <a:r>
              <a:rPr lang="en-GB" sz="1400" dirty="0" smtClean="0"/>
              <a:t>Orbit corrections are always necessary at low energies.</a:t>
            </a:r>
          </a:p>
          <a:p>
            <a:r>
              <a:rPr lang="en-GB" sz="1600" dirty="0" smtClean="0"/>
              <a:t>ABS orbit correction no longer available</a:t>
            </a:r>
          </a:p>
          <a:p>
            <a:pPr lvl="1"/>
            <a:r>
              <a:rPr lang="en-GB" sz="1400" dirty="0" smtClean="0"/>
              <a:t>Lengthy YASP set-up: operational end August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T.Eriksson</a:t>
            </a:r>
            <a:r>
              <a:rPr lang="fr-FR" dirty="0" smtClean="0"/>
              <a:t> BE/OP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787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issues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Electron cooler set-up:</a:t>
            </a:r>
          </a:p>
          <a:p>
            <a:pPr lvl="1"/>
            <a:r>
              <a:rPr lang="en-GB" dirty="0" smtClean="0"/>
              <a:t>Cooling effect very sensitive to trajectory imperfections</a:t>
            </a:r>
          </a:p>
          <a:p>
            <a:pPr lvl="1"/>
            <a:r>
              <a:rPr lang="en-GB" dirty="0" smtClean="0"/>
              <a:t>New timing set-up (new beam loss scenarios discovered)</a:t>
            </a:r>
          </a:p>
          <a:p>
            <a:pPr lvl="1"/>
            <a:r>
              <a:rPr lang="en-GB" dirty="0" smtClean="0"/>
              <a:t>New HW fault: frequent drop-outs depending on e-beam trajectory. Not yet solved.</a:t>
            </a:r>
          </a:p>
          <a:p>
            <a:r>
              <a:rPr lang="en-GB" dirty="0" smtClean="0"/>
              <a:t>Ejection lines:</a:t>
            </a:r>
          </a:p>
          <a:p>
            <a:pPr lvl="1"/>
            <a:r>
              <a:rPr lang="en-GB" dirty="0" smtClean="0"/>
              <a:t>Several </a:t>
            </a:r>
            <a:r>
              <a:rPr lang="en-GB" dirty="0" smtClean="0">
                <a:solidFill>
                  <a:srgbClr val="FF0000"/>
                </a:solidFill>
              </a:rPr>
              <a:t>cabling errors </a:t>
            </a:r>
            <a:r>
              <a:rPr lang="en-GB" dirty="0" smtClean="0"/>
              <a:t>due to B393 re-routing</a:t>
            </a:r>
          </a:p>
          <a:p>
            <a:pPr lvl="1"/>
            <a:r>
              <a:rPr lang="en-GB" dirty="0" smtClean="0"/>
              <a:t>Crossed cables, labelling errors</a:t>
            </a:r>
          </a:p>
          <a:p>
            <a:pPr lvl="1"/>
            <a:r>
              <a:rPr lang="en-GB" dirty="0" smtClean="0"/>
              <a:t>Negative corrector settings in some elements not possible =&gt; CO bug</a:t>
            </a:r>
          </a:p>
          <a:p>
            <a:pPr lvl="1"/>
            <a:r>
              <a:rPr lang="en-GB" dirty="0" smtClean="0"/>
              <a:t>Large H fluctuations (detrimental to ASACUSA and ALPHA):</a:t>
            </a:r>
          </a:p>
          <a:p>
            <a:pPr lvl="2"/>
            <a:r>
              <a:rPr lang="en-GB" dirty="0" smtClean="0"/>
              <a:t>DR.DHZ2908</a:t>
            </a:r>
          </a:p>
          <a:p>
            <a:pPr lvl="2"/>
            <a:r>
              <a:rPr lang="en-GB" dirty="0" smtClean="0"/>
              <a:t>Neighbouring AEGIS solenoid ramping w/o info or agreement</a:t>
            </a:r>
          </a:p>
          <a:p>
            <a:pPr lvl="2"/>
            <a:r>
              <a:rPr lang="en-GB" dirty="0" smtClean="0"/>
              <a:t>DR.SME5306S: recent power supply mod with different regulation and steeper ramps: Believed to cause additional fringing fields outside septum blade.</a:t>
            </a:r>
          </a:p>
          <a:p>
            <a:pPr lvl="2"/>
            <a:r>
              <a:rPr lang="en-GB" dirty="0" smtClean="0"/>
              <a:t>Checks with various ramping rates seem to confirm this</a:t>
            </a:r>
          </a:p>
          <a:p>
            <a:pPr lvl="2"/>
            <a:r>
              <a:rPr lang="en-GB" dirty="0" smtClean="0"/>
              <a:t>Work-around installed; synchronous timing to have identical effect on each cycle.</a:t>
            </a:r>
          </a:p>
          <a:p>
            <a:pPr lvl="2"/>
            <a:r>
              <a:rPr lang="en-GB" dirty="0" smtClean="0"/>
              <a:t>=&gt; fluctuations reduced by a factor 2.5 (which is close to previous years values)</a:t>
            </a:r>
          </a:p>
          <a:p>
            <a:pPr lvl="3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2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 the good side…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Many systems did actually start-up w/o particular issues</a:t>
            </a:r>
            <a:r>
              <a:rPr lang="en-GB" dirty="0" smtClean="0"/>
              <a:t>….</a:t>
            </a:r>
          </a:p>
          <a:p>
            <a:r>
              <a:rPr lang="en-GB" dirty="0" smtClean="0"/>
              <a:t>Target area fully operational very fast</a:t>
            </a:r>
            <a:endParaRPr lang="en-GB" dirty="0"/>
          </a:p>
          <a:p>
            <a:r>
              <a:rPr lang="en-GB" dirty="0" smtClean="0"/>
              <a:t>Modified ejection line layout (preparation for ELENA) with new optics and some new magnets: set-up </a:t>
            </a:r>
            <a:r>
              <a:rPr lang="en-GB" dirty="0"/>
              <a:t>for all experiments </a:t>
            </a:r>
            <a:r>
              <a:rPr lang="en-GB" dirty="0" smtClean="0"/>
              <a:t>was very smooth !</a:t>
            </a:r>
          </a:p>
          <a:p>
            <a:r>
              <a:rPr lang="en-GB" dirty="0" err="1"/>
              <a:t>B</a:t>
            </a:r>
            <a:r>
              <a:rPr lang="en-GB" dirty="0" err="1" smtClean="0"/>
              <a:t>eamline</a:t>
            </a:r>
            <a:r>
              <a:rPr lang="en-GB" dirty="0" smtClean="0"/>
              <a:t> to the new BASE experiment commissioned w/o problems !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IRWG 5/3/2015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T.Eriksson BE/OP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E801A-2ED2-49FE-85DE-BAA0579DF15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57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</TotalTime>
  <Words>1160</Words>
  <Application>Microsoft Office PowerPoint</Application>
  <PresentationFormat>On-screen Show (4:3)</PresentationFormat>
  <Paragraphs>160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AD start-up 2014 A brief summary</vt:lpstr>
      <vt:lpstr>Contents</vt:lpstr>
      <vt:lpstr>LS1 work (selected items)</vt:lpstr>
      <vt:lpstr>Planning</vt:lpstr>
      <vt:lpstr>Progress (main steps..)</vt:lpstr>
      <vt:lpstr>Main issues</vt:lpstr>
      <vt:lpstr>Main issues</vt:lpstr>
      <vt:lpstr>Main issues</vt:lpstr>
      <vt:lpstr>On the good side…</vt:lpstr>
      <vt:lpstr>Remaining (main) issues</vt:lpstr>
      <vt:lpstr>General remarks / conclusion</vt:lpstr>
      <vt:lpstr>Outlook for 2015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start-up 2014</dc:title>
  <dc:creator>Tommy Eriksson</dc:creator>
  <cp:lastModifiedBy>Tommy Eriksson</cp:lastModifiedBy>
  <cp:revision>74</cp:revision>
  <dcterms:created xsi:type="dcterms:W3CDTF">2015-01-14T16:02:23Z</dcterms:created>
  <dcterms:modified xsi:type="dcterms:W3CDTF">2015-03-05T12:06:14Z</dcterms:modified>
</cp:coreProperties>
</file>