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handoutMasterIdLst>
    <p:handoutMasterId r:id="rId13"/>
  </p:handoutMasterIdLst>
  <p:sldIdLst>
    <p:sldId id="285" r:id="rId2"/>
    <p:sldId id="296" r:id="rId3"/>
    <p:sldId id="275" r:id="rId4"/>
    <p:sldId id="277" r:id="rId5"/>
    <p:sldId id="298" r:id="rId6"/>
    <p:sldId id="299" r:id="rId7"/>
    <p:sldId id="300" r:id="rId8"/>
    <p:sldId id="301" r:id="rId9"/>
    <p:sldId id="303" r:id="rId10"/>
    <p:sldId id="293" r:id="rId11"/>
  </p:sldIdLst>
  <p:sldSz cx="9144000" cy="6858000" type="screen4x3"/>
  <p:notesSz cx="6934200" cy="923448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8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00" autoAdjust="0"/>
    <p:restoredTop sz="95140" autoAdjust="0"/>
  </p:normalViewPr>
  <p:slideViewPr>
    <p:cSldViewPr>
      <p:cViewPr varScale="1">
        <p:scale>
          <a:sx n="85" d="100"/>
          <a:sy n="85" d="100"/>
        </p:scale>
        <p:origin x="1579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7475" y="0"/>
            <a:ext cx="3005138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50566C6-E337-4227-AE18-39C5912353D4}" type="datetimeFigureOut">
              <a:rPr lang="en-US"/>
              <a:pPr/>
              <a:t>3/5/2015</a:t>
            </a:fld>
            <a:endParaRPr lang="en-US"/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0938"/>
            <a:ext cx="3005138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7475" y="8770938"/>
            <a:ext cx="3005138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5AE5D14-A7B3-42BF-9C89-4E5854B81B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6830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7475" y="0"/>
            <a:ext cx="3005138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33723AD-A262-4285-B2BF-5AF4E6078C1D}" type="datetimeFigureOut">
              <a:rPr lang="en-US"/>
              <a:pPr/>
              <a:t>3/5/2015</a:t>
            </a:fld>
            <a:endParaRPr lang="en-US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72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3738" y="4386263"/>
            <a:ext cx="5546725" cy="415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0938"/>
            <a:ext cx="3005138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7475" y="8770938"/>
            <a:ext cx="3005138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D56B9E8-D928-41BB-871B-B156EE20A95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2464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5091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6B9E8-D928-41BB-871B-B156EE20A95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2229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6B9E8-D928-41BB-871B-B156EE20A95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8760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6B9E8-D928-41BB-871B-B156EE20A95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0639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6B9E8-D928-41BB-871B-B156EE20A954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5811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6B9E8-D928-41BB-871B-B156EE20A954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7770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6B9E8-D928-41BB-871B-B156EE20A954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844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11CD7-DAF5-4EE3-A2A6-CEB9F847A081}" type="datetimeFigureOut">
              <a:rPr lang="en-US"/>
              <a:pPr>
                <a:defRPr/>
              </a:pPr>
              <a:t>3/5/2015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A40D70-6B3B-4134-87AD-561D9E1AD0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739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F5350-5E22-4E83-88FA-42F79A30324B}" type="datetimeFigureOut">
              <a:rPr lang="en-US"/>
              <a:pPr>
                <a:defRPr/>
              </a:pPr>
              <a:t>3/5/2015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C6B67-C571-4A1C-9A65-10F952D9EC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817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C59219-A4C7-4FEB-988F-03D34A60E457}" type="datetimeFigureOut">
              <a:rPr lang="en-US"/>
              <a:pPr>
                <a:defRPr/>
              </a:pPr>
              <a:t>3/5/2015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2BEB3-A399-42F4-868A-FC0FADD0F0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434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29CBF-28BA-432E-A23B-F306C0F9782D}" type="datetimeFigureOut">
              <a:rPr lang="en-US"/>
              <a:pPr>
                <a:defRPr/>
              </a:pPr>
              <a:t>3/5/2015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7C07F-95AA-4ABF-9E4D-6C0DB3A8E8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27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B3C226-F9F4-4186-ACD2-5CFBB05EE9F3}" type="datetimeFigureOut">
              <a:rPr lang="en-US"/>
              <a:pPr>
                <a:defRPr/>
              </a:pPr>
              <a:t>3/5/2015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71DD7-AFD7-47C2-87CB-BE78B91AB0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60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8B27A-5B55-471A-AD34-01CB5D982B5D}" type="datetimeFigureOut">
              <a:rPr lang="en-US"/>
              <a:pPr>
                <a:defRPr/>
              </a:pPr>
              <a:t>3/5/2015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CF38A5-F06C-4F4B-BB9A-99EA8DD93C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758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E6284-9EF5-434F-A37A-42902C74A4AC}" type="datetimeFigureOut">
              <a:rPr lang="en-US"/>
              <a:pPr>
                <a:defRPr/>
              </a:pPr>
              <a:t>3/5/2015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F8DA7-F950-4298-AA96-E345A1B06C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196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8C74B-7837-4EEB-B76E-C2E2ECAE434E}" type="datetimeFigureOut">
              <a:rPr lang="en-US"/>
              <a:pPr>
                <a:defRPr/>
              </a:pPr>
              <a:t>3/5/2015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CFF596-5402-46CB-A9AF-76A9FED106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056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A20A8-6194-4F9F-B0DC-BB54E74C538E}" type="datetimeFigureOut">
              <a:rPr lang="en-US"/>
              <a:pPr>
                <a:defRPr/>
              </a:pPr>
              <a:t>3/5/2015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AB4786-1A86-4044-A7C7-5213F547D2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117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5669A-1D2D-42D2-88A7-075A54344A30}" type="datetimeFigureOut">
              <a:rPr lang="en-US"/>
              <a:pPr>
                <a:defRPr/>
              </a:pPr>
              <a:t>3/5/2015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F4B67-E8A6-496C-8DA5-B1F954D77D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330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75E9C-409E-4351-9E28-FDC14ADE73AC}" type="datetimeFigureOut">
              <a:rPr lang="en-US"/>
              <a:pPr>
                <a:defRPr/>
              </a:pPr>
              <a:t>3/5/2015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9E039-5041-41BE-8AE7-344A0C0BAF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336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C63E81-9735-43CD-9BF3-D3A9B9C72CDA}" type="datetimeFigureOut">
              <a:rPr lang="en-US"/>
              <a:pPr>
                <a:defRPr/>
              </a:pPr>
              <a:t>3/5/2015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0C3A4-01F1-4D68-A2A4-46A73E5EDF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56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4CF71EF-6AC9-4E8A-B441-FE18661CEAB7}" type="datetimeFigureOut">
              <a:rPr lang="en-US"/>
              <a:pPr>
                <a:defRPr/>
              </a:pPr>
              <a:t>3/5/2015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B35DC2A-38B9-4961-8D58-596039C93A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4" r:id="rId3"/>
    <p:sldLayoutId id="2147483693" r:id="rId4"/>
    <p:sldLayoutId id="2147483692" r:id="rId5"/>
    <p:sldLayoutId id="2147483691" r:id="rId6"/>
    <p:sldLayoutId id="2147483690" r:id="rId7"/>
    <p:sldLayoutId id="2147483689" r:id="rId8"/>
    <p:sldLayoutId id="2147483688" r:id="rId9"/>
    <p:sldLayoutId id="2147483687" r:id="rId10"/>
    <p:sldLayoutId id="2147483686" r:id="rId11"/>
    <p:sldLayoutId id="214748368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tm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tm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SPS RESTARTING AFTER LS1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05/03/2015</a:t>
            </a:r>
            <a:endParaRPr lang="en-US" dirty="0"/>
          </a:p>
        </p:txBody>
      </p:sp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4343400" y="5867400"/>
            <a:ext cx="4343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dirty="0" err="1" smtClean="0"/>
              <a:t>Stéphane</a:t>
            </a:r>
            <a:r>
              <a:rPr lang="en-US" dirty="0" smtClean="0"/>
              <a:t> </a:t>
            </a:r>
            <a:r>
              <a:rPr lang="en-US" dirty="0"/>
              <a:t>Cettour </a:t>
            </a:r>
            <a:r>
              <a:rPr lang="en-US" dirty="0" err="1" smtClean="0"/>
              <a:t>Cavé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830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67544" y="2960948"/>
            <a:ext cx="8229600" cy="684076"/>
          </a:xfrm>
        </p:spPr>
        <p:txBody>
          <a:bodyPr/>
          <a:lstStyle/>
          <a:p>
            <a:r>
              <a:rPr lang="en-US" altLang="en-US" b="1" dirty="0" smtClean="0"/>
              <a:t>Thanks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26203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414" y="65239"/>
            <a:ext cx="7173986" cy="400110"/>
          </a:xfrm>
        </p:spPr>
        <p:txBody>
          <a:bodyPr wrap="square">
            <a:spAutoFit/>
          </a:bodyPr>
          <a:lstStyle/>
          <a:p>
            <a:r>
              <a:rPr lang="en-GB" sz="2000" dirty="0" smtClean="0"/>
              <a:t>OUTLINE</a:t>
            </a:r>
            <a:endParaRPr lang="en-GB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1984772"/>
            <a:ext cx="7162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arenR"/>
            </a:pPr>
            <a:r>
              <a:rPr lang="fr-FR" dirty="0" smtClean="0">
                <a:solidFill>
                  <a:prstClr val="black"/>
                </a:solidFill>
                <a:latin typeface="+mj-lt"/>
              </a:rPr>
              <a:t>Main modifications in the SPS </a:t>
            </a:r>
            <a:r>
              <a:rPr lang="fr-FR" dirty="0" err="1" smtClean="0">
                <a:solidFill>
                  <a:prstClr val="black"/>
                </a:solidFill>
                <a:latin typeface="+mj-lt"/>
              </a:rPr>
              <a:t>during</a:t>
            </a:r>
            <a:r>
              <a:rPr lang="fr-FR" dirty="0" smtClean="0">
                <a:solidFill>
                  <a:prstClr val="black"/>
                </a:solidFill>
                <a:latin typeface="+mj-lt"/>
              </a:rPr>
              <a:t> LS1</a:t>
            </a:r>
          </a:p>
          <a:p>
            <a:pPr marL="342900" indent="-342900">
              <a:buFontTx/>
              <a:buAutoNum type="arabicParenR"/>
            </a:pPr>
            <a:endParaRPr lang="fr-FR" dirty="0" smtClean="0">
              <a:solidFill>
                <a:prstClr val="black"/>
              </a:solidFill>
              <a:latin typeface="+mj-lt"/>
            </a:endParaRPr>
          </a:p>
          <a:p>
            <a:pPr marL="342900" indent="-342900">
              <a:buFontTx/>
              <a:buAutoNum type="arabicParenR"/>
            </a:pPr>
            <a:r>
              <a:rPr lang="fr-FR" dirty="0" smtClean="0">
                <a:solidFill>
                  <a:prstClr val="black"/>
                </a:solidFill>
                <a:latin typeface="+mj-lt"/>
              </a:rPr>
              <a:t>SPS </a:t>
            </a:r>
            <a:r>
              <a:rPr lang="fr-FR" dirty="0" err="1" smtClean="0">
                <a:solidFill>
                  <a:prstClr val="black"/>
                </a:solidFill>
                <a:latin typeface="+mj-lt"/>
              </a:rPr>
              <a:t>commissioning</a:t>
            </a:r>
            <a:r>
              <a:rPr lang="fr-FR" dirty="0" smtClean="0">
                <a:solidFill>
                  <a:prstClr val="black"/>
                </a:solidFill>
                <a:latin typeface="+mj-lt"/>
              </a:rPr>
              <a:t>, check out</a:t>
            </a:r>
          </a:p>
          <a:p>
            <a:pPr marL="342900" indent="-342900">
              <a:buFontTx/>
              <a:buAutoNum type="arabicParenR"/>
            </a:pPr>
            <a:endParaRPr lang="fr-FR" dirty="0" smtClean="0">
              <a:solidFill>
                <a:prstClr val="black"/>
              </a:solidFill>
              <a:latin typeface="+mj-lt"/>
            </a:endParaRPr>
          </a:p>
          <a:p>
            <a:pPr marL="342900" indent="-342900">
              <a:buFontTx/>
              <a:buAutoNum type="arabicParenR"/>
            </a:pPr>
            <a:r>
              <a:rPr lang="fr-FR" dirty="0" err="1" smtClean="0">
                <a:solidFill>
                  <a:prstClr val="black"/>
                </a:solidFill>
                <a:latin typeface="+mj-lt"/>
              </a:rPr>
              <a:t>Summary</a:t>
            </a:r>
            <a:endParaRPr lang="fr-FR" dirty="0" smtClean="0">
              <a:solidFill>
                <a:prstClr val="black"/>
              </a:solidFill>
              <a:latin typeface="+mj-lt"/>
            </a:endParaRPr>
          </a:p>
          <a:p>
            <a:pPr marL="342900" indent="-342900">
              <a:buFontTx/>
              <a:buAutoNum type="arabicParenR"/>
            </a:pPr>
            <a:endParaRPr lang="fr-FR" dirty="0" smtClean="0">
              <a:solidFill>
                <a:prstClr val="black"/>
              </a:solidFill>
              <a:latin typeface="+mj-lt"/>
            </a:endParaRPr>
          </a:p>
          <a:p>
            <a:pPr marL="342900" indent="-342900">
              <a:buFontTx/>
              <a:buAutoNum type="arabicParenR"/>
            </a:pPr>
            <a:endParaRPr lang="fr-FR" dirty="0" smtClean="0">
              <a:solidFill>
                <a:srgbClr val="00B050"/>
              </a:solidFill>
              <a:latin typeface="+mj-lt"/>
            </a:endParaRPr>
          </a:p>
          <a:p>
            <a:pPr marL="342900" indent="-342900">
              <a:buFontTx/>
              <a:buAutoNum type="arabicParenR"/>
            </a:pPr>
            <a:endParaRPr lang="fr-FR" dirty="0" smtClean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978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16490" r="2624" b="16013"/>
          <a:stretch/>
        </p:blipFill>
        <p:spPr bwMode="auto">
          <a:xfrm>
            <a:off x="3247861" y="728700"/>
            <a:ext cx="5884017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414" y="184574"/>
            <a:ext cx="7173986" cy="400110"/>
          </a:xfrm>
        </p:spPr>
        <p:txBody>
          <a:bodyPr wrap="square">
            <a:spAutoFit/>
          </a:bodyPr>
          <a:lstStyle/>
          <a:p>
            <a:r>
              <a:rPr lang="en-GB" sz="2000" dirty="0" smtClean="0"/>
              <a:t>Main modifications in the SPS during LS1</a:t>
            </a:r>
            <a:endParaRPr lang="en-GB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921250" y="2268155"/>
            <a:ext cx="71628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fr-FR" sz="1600" dirty="0" smtClean="0">
                <a:latin typeface="+mj-lt"/>
              </a:rPr>
              <a:t>SPS Ring</a:t>
            </a:r>
          </a:p>
          <a:p>
            <a:pPr marL="800100" lvl="1" indent="-342900">
              <a:buFont typeface="+mj-lt"/>
              <a:buAutoNum type="alphaLcParenR"/>
            </a:pP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On the Main power supplies </a:t>
            </a:r>
            <a:r>
              <a:rPr lang="fr-FR" sz="1400" dirty="0" err="1" smtClean="0">
                <a:solidFill>
                  <a:srgbClr val="0070C0"/>
                </a:solidFill>
                <a:latin typeface="+mj-lt"/>
              </a:rPr>
              <a:t>we</a:t>
            </a: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fr-FR" sz="1400" dirty="0" err="1" smtClean="0">
                <a:solidFill>
                  <a:srgbClr val="0070C0"/>
                </a:solidFill>
                <a:latin typeface="+mj-lt"/>
              </a:rPr>
              <a:t>changed</a:t>
            </a: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:</a:t>
            </a:r>
          </a:p>
          <a:p>
            <a:pPr lvl="2"/>
            <a:r>
              <a:rPr lang="fr-FR" sz="1200" dirty="0" smtClean="0">
                <a:latin typeface="+mj-lt"/>
              </a:rPr>
              <a:t>-18 </a:t>
            </a:r>
            <a:r>
              <a:rPr lang="fr-FR" sz="1200" dirty="0">
                <a:latin typeface="+mj-lt"/>
              </a:rPr>
              <a:t>kV </a:t>
            </a:r>
            <a:r>
              <a:rPr lang="fr-FR" sz="1200" dirty="0" err="1" smtClean="0">
                <a:latin typeface="+mj-lt"/>
              </a:rPr>
              <a:t>transformers</a:t>
            </a:r>
            <a:endParaRPr lang="fr-FR" sz="1200" dirty="0">
              <a:latin typeface="+mj-lt"/>
            </a:endParaRPr>
          </a:p>
          <a:p>
            <a:pPr lvl="2"/>
            <a:r>
              <a:rPr lang="fr-FR" sz="1200" dirty="0" smtClean="0">
                <a:latin typeface="+mj-lt"/>
              </a:rPr>
              <a:t>-18 </a:t>
            </a:r>
            <a:r>
              <a:rPr lang="fr-FR" sz="1200" dirty="0">
                <a:latin typeface="+mj-lt"/>
              </a:rPr>
              <a:t>kV </a:t>
            </a:r>
            <a:r>
              <a:rPr lang="fr-FR" sz="1200" dirty="0" err="1" smtClean="0">
                <a:latin typeface="+mj-lt"/>
              </a:rPr>
              <a:t>cables</a:t>
            </a:r>
            <a:r>
              <a:rPr lang="fr-FR" sz="1200" dirty="0" smtClean="0">
                <a:latin typeface="+mj-lt"/>
              </a:rPr>
              <a:t> </a:t>
            </a:r>
            <a:r>
              <a:rPr lang="fr-FR" sz="1200" dirty="0" err="1">
                <a:latin typeface="+mj-lt"/>
              </a:rPr>
              <a:t>between</a:t>
            </a:r>
            <a:r>
              <a:rPr lang="fr-FR" sz="1200" dirty="0">
                <a:latin typeface="+mj-lt"/>
              </a:rPr>
              <a:t> </a:t>
            </a:r>
            <a:r>
              <a:rPr lang="fr-FR" sz="1200" dirty="0" err="1">
                <a:latin typeface="+mj-lt"/>
              </a:rPr>
              <a:t>BA’s</a:t>
            </a:r>
            <a:r>
              <a:rPr lang="fr-FR" sz="1200" dirty="0">
                <a:latin typeface="+mj-lt"/>
              </a:rPr>
              <a:t> and </a:t>
            </a:r>
            <a:r>
              <a:rPr lang="fr-FR" sz="1200" dirty="0" smtClean="0">
                <a:latin typeface="+mj-lt"/>
              </a:rPr>
              <a:t>BE</a:t>
            </a:r>
          </a:p>
          <a:p>
            <a:pPr lvl="2"/>
            <a:r>
              <a:rPr lang="fr-FR" sz="1200" dirty="0" smtClean="0">
                <a:latin typeface="+mj-lt"/>
              </a:rPr>
              <a:t>-</a:t>
            </a:r>
            <a:r>
              <a:rPr lang="fr-FR" sz="1200" dirty="0" err="1" smtClean="0">
                <a:latin typeface="+mj-lt"/>
              </a:rPr>
              <a:t>firing</a:t>
            </a:r>
            <a:r>
              <a:rPr lang="fr-FR" sz="1200" dirty="0" smtClean="0">
                <a:latin typeface="+mj-lt"/>
              </a:rPr>
              <a:t> </a:t>
            </a:r>
            <a:r>
              <a:rPr lang="fr-FR" sz="1200" dirty="0" err="1" smtClean="0">
                <a:latin typeface="+mj-lt"/>
              </a:rPr>
              <a:t>cards</a:t>
            </a:r>
            <a:endParaRPr lang="fr-FR" sz="1200" dirty="0">
              <a:latin typeface="+mj-lt"/>
            </a:endParaRPr>
          </a:p>
          <a:p>
            <a:pPr lvl="2"/>
            <a:r>
              <a:rPr lang="fr-FR" sz="1200" dirty="0" smtClean="0">
                <a:latin typeface="+mj-lt"/>
              </a:rPr>
              <a:t>-thyristor racks</a:t>
            </a:r>
            <a:endParaRPr lang="fr-FR" sz="1200" dirty="0">
              <a:latin typeface="+mj-lt"/>
            </a:endParaRPr>
          </a:p>
          <a:p>
            <a:pPr marL="800100" lvl="1" indent="-342900">
              <a:buFont typeface="+mj-lt"/>
              <a:buAutoNum type="alphaLcParenR"/>
            </a:pP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On all power supplies </a:t>
            </a:r>
            <a:r>
              <a:rPr lang="fr-FR" sz="1400" dirty="0" err="1" smtClean="0">
                <a:solidFill>
                  <a:srgbClr val="0070C0"/>
                </a:solidFill>
                <a:latin typeface="+mj-lt"/>
              </a:rPr>
              <a:t>we</a:t>
            </a: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fr-FR" sz="1400" dirty="0" err="1" smtClean="0">
                <a:solidFill>
                  <a:srgbClr val="0070C0"/>
                </a:solidFill>
                <a:latin typeface="+mj-lt"/>
              </a:rPr>
              <a:t>changed</a:t>
            </a: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:</a:t>
            </a:r>
          </a:p>
          <a:p>
            <a:pPr lvl="2"/>
            <a:r>
              <a:rPr lang="fr-FR" sz="1200" dirty="0" smtClean="0">
                <a:latin typeface="+mj-lt"/>
              </a:rPr>
              <a:t>-the </a:t>
            </a:r>
            <a:r>
              <a:rPr lang="fr-FR" sz="1200" dirty="0" err="1" smtClean="0">
                <a:latin typeface="+mj-lt"/>
              </a:rPr>
              <a:t>function</a:t>
            </a:r>
            <a:r>
              <a:rPr lang="fr-FR" sz="1200" dirty="0" smtClean="0">
                <a:latin typeface="+mj-lt"/>
              </a:rPr>
              <a:t> </a:t>
            </a:r>
            <a:r>
              <a:rPr lang="fr-FR" sz="1200" dirty="0" err="1" smtClean="0">
                <a:latin typeface="+mj-lt"/>
              </a:rPr>
              <a:t>generator</a:t>
            </a:r>
            <a:r>
              <a:rPr lang="fr-FR" sz="1200" dirty="0" smtClean="0">
                <a:latin typeface="+mj-lt"/>
              </a:rPr>
              <a:t> (</a:t>
            </a:r>
            <a:r>
              <a:rPr lang="fr-FR" sz="1200" dirty="0"/>
              <a:t>ROCS </a:t>
            </a:r>
            <a:r>
              <a:rPr lang="fr-FR" sz="1200" dirty="0" err="1" smtClean="0">
                <a:latin typeface="+mj-lt"/>
              </a:rPr>
              <a:t>replaced</a:t>
            </a:r>
            <a:r>
              <a:rPr lang="fr-FR" sz="1200" dirty="0" smtClean="0">
                <a:latin typeface="+mj-lt"/>
              </a:rPr>
              <a:t> by FGC)</a:t>
            </a:r>
          </a:p>
          <a:p>
            <a:pPr lvl="2"/>
            <a:r>
              <a:rPr lang="fr-FR" sz="1200" dirty="0" smtClean="0">
                <a:latin typeface="+mj-lt"/>
              </a:rPr>
              <a:t>-</a:t>
            </a:r>
            <a:r>
              <a:rPr lang="fr-FR" sz="1200" dirty="0" err="1" smtClean="0">
                <a:latin typeface="+mj-lt"/>
              </a:rPr>
              <a:t>removed</a:t>
            </a:r>
            <a:r>
              <a:rPr lang="fr-FR" sz="1200" dirty="0" smtClean="0">
                <a:latin typeface="+mj-lt"/>
              </a:rPr>
              <a:t> the </a:t>
            </a:r>
            <a:r>
              <a:rPr lang="fr-FR" sz="1200" dirty="0" err="1" smtClean="0">
                <a:latin typeface="+mj-lt"/>
              </a:rPr>
              <a:t>legacy</a:t>
            </a:r>
            <a:r>
              <a:rPr lang="fr-FR" sz="1200" dirty="0" smtClean="0">
                <a:latin typeface="+mj-lt"/>
              </a:rPr>
              <a:t> timing, pulse </a:t>
            </a:r>
            <a:r>
              <a:rPr lang="fr-FR" sz="1200" dirty="0" err="1" smtClean="0">
                <a:latin typeface="+mj-lt"/>
              </a:rPr>
              <a:t>start</a:t>
            </a:r>
            <a:r>
              <a:rPr lang="fr-FR" sz="1200" dirty="0" smtClean="0">
                <a:latin typeface="+mj-lt"/>
              </a:rPr>
              <a:t>, pulse stop</a:t>
            </a:r>
          </a:p>
          <a:p>
            <a:pPr lvl="2"/>
            <a:r>
              <a:rPr lang="fr-FR" sz="1200" dirty="0" smtClean="0">
                <a:latin typeface="+mj-lt"/>
              </a:rPr>
              <a:t>-</a:t>
            </a:r>
            <a:r>
              <a:rPr lang="fr-FR" sz="1200" dirty="0" err="1" smtClean="0">
                <a:latin typeface="+mj-lt"/>
              </a:rPr>
              <a:t>with</a:t>
            </a:r>
            <a:r>
              <a:rPr lang="fr-FR" sz="1200" dirty="0" smtClean="0">
                <a:latin typeface="+mj-lt"/>
              </a:rPr>
              <a:t> the FGC </a:t>
            </a:r>
            <a:r>
              <a:rPr lang="fr-FR" sz="1200" dirty="0" err="1" smtClean="0">
                <a:latin typeface="+mj-lt"/>
              </a:rPr>
              <a:t>we</a:t>
            </a:r>
            <a:r>
              <a:rPr lang="fr-FR" sz="1200" dirty="0" smtClean="0">
                <a:latin typeface="+mj-lt"/>
              </a:rPr>
              <a:t> </a:t>
            </a:r>
            <a:r>
              <a:rPr lang="fr-FR" sz="1200" dirty="0" err="1" smtClean="0">
                <a:latin typeface="+mj-lt"/>
              </a:rPr>
              <a:t>implemented</a:t>
            </a:r>
            <a:r>
              <a:rPr lang="fr-FR" sz="1200" dirty="0" smtClean="0">
                <a:latin typeface="+mj-lt"/>
              </a:rPr>
              <a:t> a new </a:t>
            </a:r>
            <a:r>
              <a:rPr lang="fr-FR" sz="1200" dirty="0" err="1" smtClean="0">
                <a:latin typeface="+mj-lt"/>
              </a:rPr>
              <a:t>coast</a:t>
            </a:r>
            <a:r>
              <a:rPr lang="fr-FR" sz="1200" dirty="0" smtClean="0">
                <a:latin typeface="+mj-lt"/>
              </a:rPr>
              <a:t>, a new </a:t>
            </a:r>
            <a:r>
              <a:rPr lang="fr-FR" sz="1200" dirty="0" err="1" smtClean="0">
                <a:latin typeface="+mj-lt"/>
              </a:rPr>
              <a:t>trim</a:t>
            </a:r>
            <a:r>
              <a:rPr lang="fr-FR" sz="1200" dirty="0" smtClean="0">
                <a:latin typeface="+mj-lt"/>
              </a:rPr>
              <a:t> in the </a:t>
            </a:r>
            <a:r>
              <a:rPr lang="fr-FR" sz="1200" dirty="0" err="1" smtClean="0">
                <a:latin typeface="+mj-lt"/>
              </a:rPr>
              <a:t>coast</a:t>
            </a:r>
            <a:r>
              <a:rPr lang="fr-FR" sz="1200" dirty="0" smtClean="0">
                <a:latin typeface="+mj-lt"/>
              </a:rPr>
              <a:t>, a new </a:t>
            </a:r>
            <a:r>
              <a:rPr lang="fr-FR" sz="1200" dirty="0" err="1" smtClean="0">
                <a:latin typeface="+mj-lt"/>
              </a:rPr>
              <a:t>economy</a:t>
            </a:r>
            <a:r>
              <a:rPr lang="fr-FR" sz="1200" dirty="0" smtClean="0">
                <a:latin typeface="+mj-lt"/>
              </a:rPr>
              <a:t> system</a:t>
            </a:r>
          </a:p>
          <a:p>
            <a:pPr marL="800100" lvl="1" indent="-342900">
              <a:buFont typeface="+mj-lt"/>
              <a:buAutoNum type="alphaLcParenR"/>
            </a:pP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New RF power control</a:t>
            </a:r>
          </a:p>
          <a:p>
            <a:pPr marL="800100" lvl="1" indent="-342900">
              <a:buFont typeface="+mj-lt"/>
              <a:buAutoNum type="alphaLcParenR"/>
            </a:pP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New RF </a:t>
            </a:r>
            <a:r>
              <a:rPr lang="fr-FR" sz="1400" dirty="0" err="1" smtClean="0">
                <a:solidFill>
                  <a:srgbClr val="0070C0"/>
                </a:solidFill>
                <a:latin typeface="+mj-lt"/>
              </a:rPr>
              <a:t>low</a:t>
            </a: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fr-FR" sz="1400" dirty="0" err="1" smtClean="0">
                <a:solidFill>
                  <a:srgbClr val="0070C0"/>
                </a:solidFill>
                <a:latin typeface="+mj-lt"/>
              </a:rPr>
              <a:t>level</a:t>
            </a: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 control</a:t>
            </a:r>
          </a:p>
          <a:p>
            <a:pPr marL="800100" lvl="1" indent="-342900">
              <a:buFont typeface="+mj-lt"/>
              <a:buAutoNum type="alphaLcParenR"/>
            </a:pPr>
            <a:r>
              <a:rPr lang="fr-FR" sz="1400" dirty="0">
                <a:solidFill>
                  <a:srgbClr val="0070C0"/>
                </a:solidFill>
                <a:latin typeface="+mj-lt"/>
              </a:rPr>
              <a:t>BA6 vertical </a:t>
            </a:r>
            <a:r>
              <a:rPr lang="fr-FR" sz="1400" dirty="0" err="1" smtClean="0">
                <a:solidFill>
                  <a:srgbClr val="0070C0"/>
                </a:solidFill>
                <a:latin typeface="+mj-lt"/>
              </a:rPr>
              <a:t>realignment</a:t>
            </a: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fr-FR" sz="1400" dirty="0">
                <a:solidFill>
                  <a:srgbClr val="0070C0"/>
                </a:solidFill>
                <a:latin typeface="+mj-lt"/>
              </a:rPr>
              <a:t>(+~4mm</a:t>
            </a: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)</a:t>
            </a:r>
          </a:p>
          <a:p>
            <a:pPr marL="800100" lvl="1" indent="-342900">
              <a:buFont typeface="+mj-lt"/>
              <a:buAutoNum type="alphaLcParenR"/>
            </a:pPr>
            <a:r>
              <a:rPr lang="fr-FR" sz="1400" dirty="0">
                <a:solidFill>
                  <a:srgbClr val="0070C0"/>
                </a:solidFill>
                <a:latin typeface="+mj-lt"/>
              </a:rPr>
              <a:t>LSS1 </a:t>
            </a:r>
            <a:r>
              <a:rPr lang="fr-FR" sz="1400" dirty="0" err="1" smtClean="0">
                <a:solidFill>
                  <a:srgbClr val="0070C0"/>
                </a:solidFill>
                <a:latin typeface="+mj-lt"/>
              </a:rPr>
              <a:t>completely</a:t>
            </a: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fr-FR" sz="1400" dirty="0" err="1" smtClean="0">
                <a:solidFill>
                  <a:srgbClr val="0070C0"/>
                </a:solidFill>
                <a:latin typeface="+mj-lt"/>
              </a:rPr>
              <a:t>uninstalled</a:t>
            </a: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fr-FR" sz="1400" dirty="0">
                <a:solidFill>
                  <a:srgbClr val="0070C0"/>
                </a:solidFill>
                <a:latin typeface="+mj-lt"/>
              </a:rPr>
              <a:t>for </a:t>
            </a:r>
            <a:r>
              <a:rPr lang="fr-FR" sz="1400" dirty="0" err="1" smtClean="0">
                <a:solidFill>
                  <a:srgbClr val="0070C0"/>
                </a:solidFill>
                <a:latin typeface="+mj-lt"/>
              </a:rPr>
              <a:t>recabling</a:t>
            </a:r>
            <a:endParaRPr lang="fr-FR" sz="1400" dirty="0" smtClean="0">
              <a:solidFill>
                <a:srgbClr val="0070C0"/>
              </a:solidFill>
              <a:latin typeface="+mj-lt"/>
            </a:endParaRPr>
          </a:p>
          <a:p>
            <a:pPr marL="800100" lvl="1" indent="-342900">
              <a:buFont typeface="+mj-lt"/>
              <a:buAutoNum type="alphaLcParenR"/>
            </a:pP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Etc..</a:t>
            </a:r>
          </a:p>
          <a:p>
            <a:pPr lvl="2"/>
            <a:endParaRPr lang="fr-FR" sz="1400" dirty="0" smtClean="0">
              <a:latin typeface="+mj-lt"/>
            </a:endParaRPr>
          </a:p>
          <a:p>
            <a:pPr marL="342900" indent="-342900">
              <a:buAutoNum type="arabicParenR"/>
            </a:pPr>
            <a:r>
              <a:rPr lang="fr-FR" sz="1600" dirty="0" smtClean="0">
                <a:latin typeface="+mj-lt"/>
              </a:rPr>
              <a:t>Transfer line</a:t>
            </a:r>
          </a:p>
          <a:p>
            <a:pPr marL="800100" lvl="1" indent="-342900">
              <a:buFont typeface="+mj-lt"/>
              <a:buAutoNum type="alphaLcParenR"/>
            </a:pP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TT10 </a:t>
            </a:r>
            <a:r>
              <a:rPr lang="fr-FR" sz="1400" dirty="0" err="1" smtClean="0">
                <a:solidFill>
                  <a:srgbClr val="0070C0"/>
                </a:solidFill>
                <a:latin typeface="+mj-lt"/>
              </a:rPr>
              <a:t>uninstalled</a:t>
            </a: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fr-FR" sz="1400" dirty="0">
                <a:solidFill>
                  <a:srgbClr val="0070C0"/>
                </a:solidFill>
                <a:latin typeface="+mj-lt"/>
              </a:rPr>
              <a:t>to </a:t>
            </a:r>
            <a:r>
              <a:rPr lang="fr-FR" sz="1400" dirty="0" err="1">
                <a:solidFill>
                  <a:srgbClr val="0070C0"/>
                </a:solidFill>
                <a:latin typeface="+mj-lt"/>
              </a:rPr>
              <a:t>consolidate</a:t>
            </a:r>
            <a:r>
              <a:rPr lang="fr-FR" sz="1400" dirty="0">
                <a:solidFill>
                  <a:srgbClr val="0070C0"/>
                </a:solidFill>
                <a:latin typeface="+mj-lt"/>
              </a:rPr>
              <a:t> the tunnel </a:t>
            </a: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structure</a:t>
            </a:r>
          </a:p>
          <a:p>
            <a:pPr marL="800100" lvl="1" indent="-342900">
              <a:buAutoNum type="alphaLcParenR"/>
            </a:pP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TDC2 </a:t>
            </a:r>
            <a:r>
              <a:rPr lang="fr-FR" sz="1400" dirty="0" err="1" smtClean="0">
                <a:solidFill>
                  <a:srgbClr val="0070C0"/>
                </a:solidFill>
                <a:latin typeface="+mj-lt"/>
              </a:rPr>
              <a:t>uninstalled</a:t>
            </a: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fr-FR" sz="1400" dirty="0" err="1" smtClean="0">
                <a:solidFill>
                  <a:srgbClr val="0070C0"/>
                </a:solidFill>
                <a:latin typeface="+mj-lt"/>
              </a:rPr>
              <a:t>splitters</a:t>
            </a: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 and </a:t>
            </a:r>
            <a:r>
              <a:rPr lang="fr-FR" sz="1400" dirty="0" err="1" smtClean="0">
                <a:solidFill>
                  <a:srgbClr val="0070C0"/>
                </a:solidFill>
                <a:latin typeface="+mj-lt"/>
              </a:rPr>
              <a:t>collimators</a:t>
            </a: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 for </a:t>
            </a:r>
            <a:r>
              <a:rPr lang="fr-FR" sz="1400" dirty="0" err="1" smtClean="0">
                <a:solidFill>
                  <a:srgbClr val="0070C0"/>
                </a:solidFill>
                <a:latin typeface="+mj-lt"/>
              </a:rPr>
              <a:t>recabling</a:t>
            </a:r>
            <a:endParaRPr lang="fr-FR" sz="1400" dirty="0">
              <a:solidFill>
                <a:srgbClr val="0070C0"/>
              </a:solidFill>
              <a:latin typeface="+mj-lt"/>
            </a:endParaRPr>
          </a:p>
          <a:p>
            <a:pPr marL="800100" lvl="1" indent="-342900">
              <a:buAutoNum type="alphaLcParenR"/>
            </a:pP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Etc..</a:t>
            </a:r>
          </a:p>
        </p:txBody>
      </p:sp>
    </p:spTree>
    <p:extLst>
      <p:ext uri="{BB962C8B-B14F-4D97-AF65-F5344CB8AC3E}">
        <p14:creationId xmlns:p14="http://schemas.microsoft.com/office/powerpoint/2010/main" val="399000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20578"/>
            <a:ext cx="7182798" cy="400110"/>
          </a:xfrm>
        </p:spPr>
        <p:txBody>
          <a:bodyPr wrap="square">
            <a:spAutoFit/>
          </a:bodyPr>
          <a:lstStyle/>
          <a:p>
            <a:r>
              <a:rPr lang="fr-FR" sz="2000" dirty="0">
                <a:solidFill>
                  <a:prstClr val="black"/>
                </a:solidFill>
              </a:rPr>
              <a:t>SPS </a:t>
            </a:r>
            <a:r>
              <a:rPr lang="fr-FR" sz="2000" dirty="0" err="1">
                <a:solidFill>
                  <a:prstClr val="black"/>
                </a:solidFill>
              </a:rPr>
              <a:t>commissioning</a:t>
            </a:r>
            <a:r>
              <a:rPr lang="fr-FR" sz="2000" dirty="0">
                <a:solidFill>
                  <a:prstClr val="black"/>
                </a:solidFill>
              </a:rPr>
              <a:t>, check out</a:t>
            </a:r>
          </a:p>
        </p:txBody>
      </p:sp>
      <p:pic>
        <p:nvPicPr>
          <p:cNvPr id="12" name="Picture 11" descr="Injector_Schedule_2014.pdf - Adobe Reader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7" t="17652" r="8657" b="48844"/>
          <a:stretch/>
        </p:blipFill>
        <p:spPr>
          <a:xfrm>
            <a:off x="899592" y="1160748"/>
            <a:ext cx="7452828" cy="2088232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242519" y="3861048"/>
            <a:ext cx="864096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+mj-lt"/>
              </a:rPr>
              <a:t>In March</a:t>
            </a:r>
          </a:p>
          <a:p>
            <a:pPr marL="342900" indent="-342900">
              <a:buAutoNum type="alphaLcParenR"/>
            </a:pP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Test of the new timing system for SPS</a:t>
            </a:r>
          </a:p>
          <a:p>
            <a:pPr lvl="1"/>
            <a:r>
              <a:rPr lang="fr-FR" sz="1200" dirty="0" smtClean="0">
                <a:latin typeface="+mj-lt"/>
              </a:rPr>
              <a:t>-check all </a:t>
            </a:r>
            <a:r>
              <a:rPr lang="fr-FR" sz="1200" dirty="0" err="1" smtClean="0">
                <a:latin typeface="+mj-lt"/>
              </a:rPr>
              <a:t>events</a:t>
            </a:r>
            <a:endParaRPr lang="fr-FR" sz="1200" dirty="0" smtClean="0">
              <a:latin typeface="+mj-lt"/>
            </a:endParaRPr>
          </a:p>
          <a:p>
            <a:pPr lvl="1"/>
            <a:r>
              <a:rPr lang="fr-FR" sz="1200" dirty="0" smtClean="0">
                <a:latin typeface="+mj-lt"/>
              </a:rPr>
              <a:t>-check if the</a:t>
            </a:r>
            <a:r>
              <a:rPr lang="fr-FR" sz="1200" dirty="0"/>
              <a:t> machine</a:t>
            </a:r>
            <a:r>
              <a:rPr lang="fr-FR" sz="1200" dirty="0" smtClean="0">
                <a:latin typeface="+mj-lt"/>
              </a:rPr>
              <a:t> mode </a:t>
            </a:r>
            <a:r>
              <a:rPr lang="fr-FR" sz="1200" dirty="0" err="1" smtClean="0">
                <a:latin typeface="+mj-lt"/>
              </a:rPr>
              <a:t>works</a:t>
            </a:r>
            <a:endParaRPr lang="fr-FR" sz="1200" dirty="0" smtClean="0">
              <a:latin typeface="+mj-lt"/>
            </a:endParaRPr>
          </a:p>
          <a:p>
            <a:pPr lvl="1"/>
            <a:r>
              <a:rPr lang="fr-FR" sz="1200" dirty="0" smtClean="0">
                <a:latin typeface="+mj-lt"/>
              </a:rPr>
              <a:t>-check the if the </a:t>
            </a:r>
            <a:r>
              <a:rPr lang="fr-FR" sz="1200" dirty="0" err="1" smtClean="0">
                <a:latin typeface="+mj-lt"/>
              </a:rPr>
              <a:t>events</a:t>
            </a:r>
            <a:r>
              <a:rPr lang="fr-FR" sz="1200" dirty="0" smtClean="0">
                <a:latin typeface="+mj-lt"/>
              </a:rPr>
              <a:t> are </a:t>
            </a:r>
            <a:r>
              <a:rPr lang="fr-FR" sz="1200" dirty="0" err="1" smtClean="0">
                <a:latin typeface="+mj-lt"/>
              </a:rPr>
              <a:t>dependent</a:t>
            </a:r>
            <a:r>
              <a:rPr lang="fr-FR" sz="1200" dirty="0" smtClean="0">
                <a:latin typeface="+mj-lt"/>
              </a:rPr>
              <a:t> on the machine mode</a:t>
            </a:r>
          </a:p>
          <a:p>
            <a:pPr lvl="1"/>
            <a:endParaRPr lang="fr-FR" sz="1400" dirty="0">
              <a:latin typeface="+mj-lt"/>
            </a:endParaRPr>
          </a:p>
          <a:p>
            <a:pPr marL="342900" indent="-342900">
              <a:buFont typeface="+mj-lt"/>
              <a:buAutoNum type="alphaLcParenR"/>
            </a:pPr>
            <a:r>
              <a:rPr lang="fr-FR" sz="1400" dirty="0" err="1" smtClean="0">
                <a:solidFill>
                  <a:srgbClr val="0070C0"/>
                </a:solidFill>
                <a:latin typeface="+mj-lt"/>
              </a:rPr>
              <a:t>Cleaning</a:t>
            </a: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 of </a:t>
            </a:r>
            <a:r>
              <a:rPr lang="fr-FR" sz="1400" dirty="0" err="1" smtClean="0">
                <a:solidFill>
                  <a:srgbClr val="0070C0"/>
                </a:solidFill>
                <a:latin typeface="+mj-lt"/>
              </a:rPr>
              <a:t>old</a:t>
            </a: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 settings </a:t>
            </a:r>
            <a:r>
              <a:rPr lang="fr-FR" sz="1400" dirty="0" err="1" smtClean="0">
                <a:solidFill>
                  <a:srgbClr val="0070C0"/>
                </a:solidFill>
                <a:latin typeface="+mj-lt"/>
              </a:rPr>
              <a:t>from</a:t>
            </a: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 the data base</a:t>
            </a:r>
          </a:p>
          <a:p>
            <a:pPr marL="342900" indent="-342900">
              <a:buFont typeface="+mj-lt"/>
              <a:buAutoNum type="alphaLcParenR"/>
            </a:pPr>
            <a:r>
              <a:rPr lang="fr-FR" sz="1400" dirty="0" err="1" smtClean="0">
                <a:solidFill>
                  <a:srgbClr val="0070C0"/>
                </a:solidFill>
                <a:latin typeface="+mj-lt"/>
              </a:rPr>
              <a:t>Generation</a:t>
            </a: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 of new cycles to </a:t>
            </a:r>
            <a:r>
              <a:rPr lang="fr-FR" sz="1400" dirty="0" err="1" smtClean="0">
                <a:solidFill>
                  <a:srgbClr val="0070C0"/>
                </a:solidFill>
                <a:latin typeface="+mj-lt"/>
              </a:rPr>
              <a:t>see</a:t>
            </a: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 if all the </a:t>
            </a:r>
            <a:r>
              <a:rPr lang="fr-FR" sz="1400" dirty="0" err="1" smtClean="0">
                <a:solidFill>
                  <a:srgbClr val="0070C0"/>
                </a:solidFill>
                <a:latin typeface="+mj-lt"/>
              </a:rPr>
              <a:t>functions</a:t>
            </a: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fr-FR" sz="1400" dirty="0" err="1" smtClean="0">
                <a:solidFill>
                  <a:srgbClr val="0070C0"/>
                </a:solidFill>
                <a:latin typeface="+mj-lt"/>
              </a:rPr>
              <a:t>were</a:t>
            </a: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fr-FR" sz="1400" dirty="0" err="1" smtClean="0">
                <a:solidFill>
                  <a:srgbClr val="0070C0"/>
                </a:solidFill>
                <a:latin typeface="+mj-lt"/>
              </a:rPr>
              <a:t>correctly</a:t>
            </a: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fr-FR" sz="1400" dirty="0" err="1" smtClean="0">
                <a:solidFill>
                  <a:srgbClr val="0070C0"/>
                </a:solidFill>
                <a:latin typeface="+mj-lt"/>
              </a:rPr>
              <a:t>generated</a:t>
            </a: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 </a:t>
            </a:r>
          </a:p>
          <a:p>
            <a:pPr marL="342900" indent="-342900">
              <a:buFont typeface="+mj-lt"/>
              <a:buAutoNum type="alphaLcParenR"/>
            </a:pP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Initial application </a:t>
            </a:r>
            <a:r>
              <a:rPr lang="fr-FR" sz="1400" dirty="0" err="1" smtClean="0">
                <a:solidFill>
                  <a:srgbClr val="0070C0"/>
                </a:solidFill>
                <a:latin typeface="+mj-lt"/>
              </a:rPr>
              <a:t>testing</a:t>
            </a: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 and </a:t>
            </a:r>
            <a:r>
              <a:rPr lang="fr-FR" sz="1400" dirty="0" err="1" smtClean="0">
                <a:solidFill>
                  <a:srgbClr val="0070C0"/>
                </a:solidFill>
                <a:latin typeface="+mj-lt"/>
              </a:rPr>
              <a:t>debugging</a:t>
            </a:r>
            <a:endParaRPr lang="fr-FR" sz="1400" dirty="0" smtClean="0">
              <a:solidFill>
                <a:srgbClr val="0070C0"/>
              </a:solidFill>
              <a:latin typeface="+mj-lt"/>
            </a:endParaRPr>
          </a:p>
          <a:p>
            <a:pPr marL="342900" indent="-342900">
              <a:buFont typeface="+mj-lt"/>
              <a:buAutoNum type="alphaLcParenR"/>
            </a:pPr>
            <a:endParaRPr lang="fr-FR" sz="1400" dirty="0" smtClean="0">
              <a:latin typeface="+mj-lt"/>
            </a:endParaRPr>
          </a:p>
          <a:p>
            <a:r>
              <a:rPr lang="fr-FR" sz="1400" dirty="0" smtClean="0">
                <a:latin typeface="+mj-lt"/>
              </a:rPr>
              <a:t>	</a:t>
            </a:r>
            <a:endParaRPr lang="en-US" sz="1400" dirty="0">
              <a:solidFill>
                <a:srgbClr val="0070C0"/>
              </a:solidFill>
              <a:latin typeface="+mj-lt"/>
            </a:endParaRPr>
          </a:p>
          <a:p>
            <a:endParaRPr lang="en-US" sz="1400" dirty="0">
              <a:solidFill>
                <a:srgbClr val="0070C0"/>
              </a:solidFill>
            </a:endParaRPr>
          </a:p>
          <a:p>
            <a:endParaRPr lang="en-US" sz="1400" dirty="0">
              <a:solidFill>
                <a:srgbClr val="0070C0"/>
              </a:solidFill>
            </a:endParaRPr>
          </a:p>
          <a:p>
            <a:r>
              <a:rPr lang="en-GB" sz="1400" dirty="0" smtClean="0">
                <a:latin typeface="+mj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1665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20578"/>
            <a:ext cx="7182798" cy="400110"/>
          </a:xfrm>
        </p:spPr>
        <p:txBody>
          <a:bodyPr wrap="square">
            <a:spAutoFit/>
          </a:bodyPr>
          <a:lstStyle/>
          <a:p>
            <a:r>
              <a:rPr lang="fr-FR" sz="2000" dirty="0">
                <a:solidFill>
                  <a:prstClr val="black"/>
                </a:solidFill>
              </a:rPr>
              <a:t>SPS </a:t>
            </a:r>
            <a:r>
              <a:rPr lang="fr-FR" sz="2000" dirty="0" err="1">
                <a:solidFill>
                  <a:prstClr val="black"/>
                </a:solidFill>
              </a:rPr>
              <a:t>commissioning</a:t>
            </a:r>
            <a:r>
              <a:rPr lang="fr-FR" sz="2000" dirty="0">
                <a:solidFill>
                  <a:prstClr val="black"/>
                </a:solidFill>
              </a:rPr>
              <a:t>, check out</a:t>
            </a:r>
            <a:endParaRPr lang="en-GB" sz="2000" dirty="0"/>
          </a:p>
        </p:txBody>
      </p:sp>
      <p:sp>
        <p:nvSpPr>
          <p:cNvPr id="31" name="TextBox 30"/>
          <p:cNvSpPr txBox="1"/>
          <p:nvPr/>
        </p:nvSpPr>
        <p:spPr>
          <a:xfrm>
            <a:off x="251520" y="3537012"/>
            <a:ext cx="8640960" cy="396044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2000" dirty="0" smtClean="0">
                <a:latin typeface="+mj-lt"/>
              </a:rPr>
              <a:t>Planning test SPS AUX</a:t>
            </a:r>
            <a:endParaRPr lang="en-US" sz="2000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3" name="Picture 2" descr="Injector_Schedule_2014.pdf - Adobe Reader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7" t="39025" r="8657" b="24583"/>
          <a:stretch/>
        </p:blipFill>
        <p:spPr>
          <a:xfrm>
            <a:off x="899592" y="728700"/>
            <a:ext cx="7452828" cy="2268252"/>
          </a:xfrm>
          <a:prstGeom prst="rect">
            <a:avLst/>
          </a:prstGeom>
        </p:spPr>
      </p:pic>
      <p:pic>
        <p:nvPicPr>
          <p:cNvPr id="6" name="Picture 5" descr="EPC_AuxSPS_StartupPlanning.pdf - Adobe Reader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65" t="18593" r="20883" b="52261"/>
          <a:stretch/>
        </p:blipFill>
        <p:spPr>
          <a:xfrm>
            <a:off x="755577" y="4249825"/>
            <a:ext cx="7740860" cy="2059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8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20578"/>
            <a:ext cx="7182798" cy="400110"/>
          </a:xfrm>
        </p:spPr>
        <p:txBody>
          <a:bodyPr wrap="square">
            <a:spAutoFit/>
          </a:bodyPr>
          <a:lstStyle/>
          <a:p>
            <a:r>
              <a:rPr lang="fr-FR" sz="2000" dirty="0">
                <a:solidFill>
                  <a:prstClr val="black"/>
                </a:solidFill>
              </a:rPr>
              <a:t>SPS </a:t>
            </a:r>
            <a:r>
              <a:rPr lang="fr-FR" sz="2000" dirty="0" err="1">
                <a:solidFill>
                  <a:prstClr val="black"/>
                </a:solidFill>
              </a:rPr>
              <a:t>commissioning</a:t>
            </a:r>
            <a:r>
              <a:rPr lang="fr-FR" sz="2000" dirty="0">
                <a:solidFill>
                  <a:prstClr val="black"/>
                </a:solidFill>
              </a:rPr>
              <a:t>, check out</a:t>
            </a:r>
            <a:endParaRPr lang="en-GB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896518"/>
            <a:ext cx="8640960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+mj-lt"/>
              </a:rPr>
              <a:t>In April, May</a:t>
            </a:r>
          </a:p>
          <a:p>
            <a:endParaRPr lang="fr-FR" dirty="0">
              <a:latin typeface="+mj-lt"/>
            </a:endParaRPr>
          </a:p>
          <a:p>
            <a:pPr marL="342900" indent="-342900">
              <a:buFont typeface="+mj-lt"/>
              <a:buAutoNum type="alphaLcParenR"/>
            </a:pP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FGC in simulation mode</a:t>
            </a:r>
          </a:p>
          <a:p>
            <a:pPr lvl="1"/>
            <a:r>
              <a:rPr lang="fr-FR" sz="1200" dirty="0" smtClean="0">
                <a:latin typeface="+mj-lt"/>
              </a:rPr>
              <a:t>-test all the power </a:t>
            </a:r>
            <a:r>
              <a:rPr lang="fr-FR" sz="1200" dirty="0" err="1" smtClean="0">
                <a:latin typeface="+mj-lt"/>
              </a:rPr>
              <a:t>converters</a:t>
            </a:r>
            <a:r>
              <a:rPr lang="fr-FR" sz="1200" dirty="0" smtClean="0">
                <a:latin typeface="+mj-lt"/>
              </a:rPr>
              <a:t> </a:t>
            </a:r>
            <a:r>
              <a:rPr lang="fr-FR" sz="1200" dirty="0" err="1" smtClean="0">
                <a:latin typeface="+mj-lt"/>
              </a:rPr>
              <a:t>with</a:t>
            </a:r>
            <a:r>
              <a:rPr lang="fr-FR" sz="1200" dirty="0" smtClean="0">
                <a:latin typeface="+mj-lt"/>
              </a:rPr>
              <a:t> a new cycle </a:t>
            </a:r>
            <a:r>
              <a:rPr lang="fr-FR" sz="1200" dirty="0" err="1" smtClean="0">
                <a:latin typeface="+mj-lt"/>
              </a:rPr>
              <a:t>generated</a:t>
            </a:r>
            <a:r>
              <a:rPr lang="fr-FR" sz="1200" dirty="0" smtClean="0">
                <a:latin typeface="+mj-lt"/>
              </a:rPr>
              <a:t> in simulation</a:t>
            </a:r>
          </a:p>
          <a:p>
            <a:pPr lvl="1"/>
            <a:r>
              <a:rPr lang="fr-FR" sz="1200" dirty="0" smtClean="0">
                <a:latin typeface="+mj-lt"/>
              </a:rPr>
              <a:t>-test </a:t>
            </a:r>
            <a:r>
              <a:rPr lang="fr-FR" sz="1200" dirty="0" err="1" smtClean="0">
                <a:latin typeface="+mj-lt"/>
              </a:rPr>
              <a:t>dynamic</a:t>
            </a:r>
            <a:r>
              <a:rPr lang="fr-FR" sz="1200" dirty="0" smtClean="0">
                <a:latin typeface="+mj-lt"/>
              </a:rPr>
              <a:t> </a:t>
            </a:r>
            <a:r>
              <a:rPr lang="fr-FR" sz="1200" dirty="0" err="1" smtClean="0">
                <a:latin typeface="+mj-lt"/>
              </a:rPr>
              <a:t>economy</a:t>
            </a:r>
            <a:r>
              <a:rPr lang="fr-FR" sz="1200" dirty="0" smtClean="0">
                <a:latin typeface="+mj-lt"/>
              </a:rPr>
              <a:t>, full </a:t>
            </a:r>
            <a:r>
              <a:rPr lang="fr-FR" sz="1200" dirty="0" err="1" smtClean="0">
                <a:latin typeface="+mj-lt"/>
              </a:rPr>
              <a:t>economy</a:t>
            </a:r>
            <a:r>
              <a:rPr lang="fr-FR" sz="1200" dirty="0" smtClean="0">
                <a:latin typeface="+mj-lt"/>
              </a:rPr>
              <a:t>, </a:t>
            </a:r>
            <a:r>
              <a:rPr lang="fr-FR" sz="1200" dirty="0" err="1" smtClean="0">
                <a:latin typeface="+mj-lt"/>
              </a:rPr>
              <a:t>ddest</a:t>
            </a:r>
            <a:r>
              <a:rPr lang="fr-FR" sz="1200" dirty="0" smtClean="0">
                <a:latin typeface="+mj-lt"/>
              </a:rPr>
              <a:t> </a:t>
            </a:r>
            <a:r>
              <a:rPr lang="fr-FR" sz="1200" dirty="0" err="1" smtClean="0">
                <a:latin typeface="+mj-lt"/>
              </a:rPr>
              <a:t>economy</a:t>
            </a:r>
            <a:r>
              <a:rPr lang="fr-FR" sz="1200" dirty="0" smtClean="0">
                <a:latin typeface="+mj-lt"/>
              </a:rPr>
              <a:t> in simulation</a:t>
            </a:r>
          </a:p>
          <a:p>
            <a:pPr marL="342900" indent="-342900">
              <a:buAutoNum type="alphaLcParenR"/>
            </a:pP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Test of the new timing  for COAST</a:t>
            </a:r>
          </a:p>
          <a:p>
            <a:pPr lvl="1"/>
            <a:r>
              <a:rPr lang="fr-FR" sz="1200" dirty="0" smtClean="0">
                <a:latin typeface="+mj-lt"/>
              </a:rPr>
              <a:t>-check if all the power </a:t>
            </a:r>
            <a:r>
              <a:rPr lang="fr-FR" sz="1200" dirty="0" err="1" smtClean="0">
                <a:latin typeface="+mj-lt"/>
              </a:rPr>
              <a:t>converters</a:t>
            </a:r>
            <a:r>
              <a:rPr lang="fr-FR" sz="1200" dirty="0" smtClean="0">
                <a:latin typeface="+mj-lt"/>
              </a:rPr>
              <a:t> </a:t>
            </a:r>
            <a:r>
              <a:rPr lang="fr-FR" sz="1200" dirty="0" err="1" smtClean="0">
                <a:latin typeface="+mj-lt"/>
              </a:rPr>
              <a:t>start</a:t>
            </a:r>
            <a:r>
              <a:rPr lang="fr-FR" sz="1200" dirty="0" smtClean="0">
                <a:latin typeface="+mj-lt"/>
              </a:rPr>
              <a:t> in </a:t>
            </a:r>
            <a:r>
              <a:rPr lang="fr-FR" sz="1200" dirty="0" err="1" smtClean="0">
                <a:latin typeface="+mj-lt"/>
              </a:rPr>
              <a:t>coast</a:t>
            </a:r>
            <a:r>
              <a:rPr lang="fr-FR" sz="1200" dirty="0" smtClean="0">
                <a:latin typeface="+mj-lt"/>
              </a:rPr>
              <a:t> </a:t>
            </a:r>
            <a:r>
              <a:rPr lang="fr-FR" sz="1200" dirty="0" err="1" smtClean="0">
                <a:latin typeface="+mj-lt"/>
              </a:rPr>
              <a:t>prepare</a:t>
            </a:r>
            <a:endParaRPr lang="fr-FR" sz="1200" dirty="0" smtClean="0">
              <a:latin typeface="+mj-lt"/>
            </a:endParaRPr>
          </a:p>
          <a:p>
            <a:pPr lvl="1"/>
            <a:r>
              <a:rPr lang="fr-FR" sz="1200" dirty="0" smtClean="0">
                <a:latin typeface="+mj-lt"/>
              </a:rPr>
              <a:t>-check </a:t>
            </a:r>
            <a:r>
              <a:rPr lang="fr-FR" sz="1200" dirty="0" err="1" smtClean="0">
                <a:latin typeface="+mj-lt"/>
              </a:rPr>
              <a:t>coast</a:t>
            </a:r>
            <a:r>
              <a:rPr lang="fr-FR" sz="1200" dirty="0" smtClean="0">
                <a:latin typeface="+mj-lt"/>
              </a:rPr>
              <a:t> mode</a:t>
            </a:r>
          </a:p>
          <a:p>
            <a:pPr lvl="1"/>
            <a:r>
              <a:rPr lang="fr-FR" sz="1200" dirty="0" smtClean="0">
                <a:latin typeface="+mj-lt"/>
              </a:rPr>
              <a:t>-check </a:t>
            </a:r>
            <a:r>
              <a:rPr lang="fr-FR" sz="1200" dirty="0" err="1" smtClean="0">
                <a:latin typeface="+mj-lt"/>
              </a:rPr>
              <a:t>coast</a:t>
            </a:r>
            <a:r>
              <a:rPr lang="fr-FR" sz="1200" dirty="0" smtClean="0">
                <a:latin typeface="+mj-lt"/>
              </a:rPr>
              <a:t> </a:t>
            </a:r>
            <a:r>
              <a:rPr lang="fr-FR" sz="1200" dirty="0" err="1" smtClean="0">
                <a:latin typeface="+mj-lt"/>
              </a:rPr>
              <a:t>recover</a:t>
            </a:r>
            <a:endParaRPr lang="fr-FR" sz="1200" dirty="0" smtClean="0">
              <a:latin typeface="+mj-lt"/>
            </a:endParaRPr>
          </a:p>
          <a:p>
            <a:pPr lvl="1"/>
            <a:r>
              <a:rPr lang="fr-FR" sz="1200" dirty="0" smtClean="0">
                <a:latin typeface="+mj-lt"/>
              </a:rPr>
              <a:t>-check return to </a:t>
            </a:r>
            <a:r>
              <a:rPr lang="fr-FR" sz="1200" dirty="0" err="1" smtClean="0">
                <a:latin typeface="+mj-lt"/>
              </a:rPr>
              <a:t>cycling</a:t>
            </a:r>
            <a:r>
              <a:rPr lang="fr-FR" sz="1200" dirty="0" smtClean="0">
                <a:latin typeface="+mj-lt"/>
              </a:rPr>
              <a:t> mode</a:t>
            </a:r>
          </a:p>
          <a:p>
            <a:pPr marL="342900" indent="-342900">
              <a:buFont typeface="+mj-lt"/>
              <a:buAutoNum type="alphaLcParenR"/>
            </a:pPr>
            <a:endParaRPr lang="fr-FR" sz="1400" dirty="0" smtClean="0">
              <a:latin typeface="+mj-lt"/>
            </a:endParaRPr>
          </a:p>
          <a:p>
            <a:pPr marL="342900" indent="-342900">
              <a:buFont typeface="+mj-lt"/>
              <a:buAutoNum type="alphaLcParenR"/>
            </a:pPr>
            <a:r>
              <a:rPr lang="fr-FR" sz="1400" dirty="0" err="1" smtClean="0">
                <a:solidFill>
                  <a:srgbClr val="0070C0"/>
                </a:solidFill>
                <a:latin typeface="+mj-lt"/>
              </a:rPr>
              <a:t>Creation</a:t>
            </a: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 of </a:t>
            </a:r>
            <a:r>
              <a:rPr lang="fr-FR" sz="1400" dirty="0" err="1" smtClean="0">
                <a:solidFill>
                  <a:srgbClr val="0070C0"/>
                </a:solidFill>
                <a:latin typeface="+mj-lt"/>
              </a:rPr>
              <a:t>additional</a:t>
            </a: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 applications to have more diagnostics on the FGC</a:t>
            </a:r>
          </a:p>
          <a:p>
            <a:pPr marL="342900" indent="-342900">
              <a:buFont typeface="+mj-lt"/>
              <a:buAutoNum type="alphaLcParenR"/>
            </a:pPr>
            <a:r>
              <a:rPr lang="fr-FR" sz="1400" dirty="0" err="1" smtClean="0">
                <a:solidFill>
                  <a:srgbClr val="0070C0"/>
                </a:solidFill>
                <a:latin typeface="+mj-lt"/>
              </a:rPr>
              <a:t>Increased</a:t>
            </a: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 the speed of the signal to trigger the </a:t>
            </a:r>
            <a:r>
              <a:rPr lang="fr-FR" sz="1400" dirty="0" err="1" smtClean="0">
                <a:solidFill>
                  <a:srgbClr val="0070C0"/>
                </a:solidFill>
                <a:latin typeface="+mj-lt"/>
              </a:rPr>
              <a:t>dynamic</a:t>
            </a: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fr-FR" sz="1400" dirty="0" err="1" smtClean="0">
                <a:solidFill>
                  <a:srgbClr val="0070C0"/>
                </a:solidFill>
                <a:latin typeface="+mj-lt"/>
              </a:rPr>
              <a:t>economy</a:t>
            </a:r>
            <a:endParaRPr lang="fr-FR" sz="1400" dirty="0" smtClean="0">
              <a:solidFill>
                <a:srgbClr val="0070C0"/>
              </a:solidFill>
              <a:latin typeface="+mj-lt"/>
            </a:endParaRPr>
          </a:p>
          <a:p>
            <a:pPr marL="342900" indent="-342900">
              <a:buFont typeface="+mj-lt"/>
              <a:buAutoNum type="alphaLcParenR"/>
            </a:pPr>
            <a:endParaRPr lang="fr-FR" sz="1400" dirty="0" smtClean="0">
              <a:latin typeface="+mj-lt"/>
            </a:endParaRPr>
          </a:p>
          <a:p>
            <a:pPr marL="342900" indent="-342900">
              <a:buFont typeface="+mj-lt"/>
              <a:buAutoNum type="alphaLcParenR"/>
            </a:pPr>
            <a:endParaRPr lang="fr-FR" sz="1400" dirty="0">
              <a:latin typeface="+mj-lt"/>
            </a:endParaRPr>
          </a:p>
          <a:p>
            <a:pPr marL="342900" indent="-342900">
              <a:buFont typeface="+mj-lt"/>
              <a:buAutoNum type="alphaLcParenR"/>
            </a:pPr>
            <a:endParaRPr lang="fr-FR" sz="1400" dirty="0">
              <a:latin typeface="+mj-lt"/>
            </a:endParaRPr>
          </a:p>
          <a:p>
            <a:r>
              <a:rPr lang="fr-FR" dirty="0" smtClean="0">
                <a:latin typeface="+mj-lt"/>
              </a:rPr>
              <a:t>In </a:t>
            </a:r>
            <a:r>
              <a:rPr lang="fr-FR" dirty="0" err="1" smtClean="0">
                <a:latin typeface="+mj-lt"/>
              </a:rPr>
              <a:t>June</a:t>
            </a:r>
            <a:r>
              <a:rPr lang="fr-FR" sz="1400" dirty="0" smtClean="0">
                <a:latin typeface="+mj-lt"/>
              </a:rPr>
              <a:t>	</a:t>
            </a:r>
            <a:endParaRPr lang="en-US" sz="1400" dirty="0">
              <a:solidFill>
                <a:srgbClr val="0070C0"/>
              </a:solidFill>
              <a:latin typeface="+mj-lt"/>
            </a:endParaRPr>
          </a:p>
          <a:p>
            <a:endParaRPr lang="en-US" sz="1400" dirty="0" smtClean="0">
              <a:solidFill>
                <a:srgbClr val="0070C0"/>
              </a:solidFill>
            </a:endParaRPr>
          </a:p>
          <a:p>
            <a:pPr marL="342900" indent="-342900">
              <a:buFont typeface="+mj-lt"/>
              <a:buAutoNum type="alphaLcParenR"/>
            </a:pPr>
            <a:r>
              <a:rPr lang="en-US" sz="1400" dirty="0">
                <a:solidFill>
                  <a:srgbClr val="0070C0"/>
                </a:solidFill>
                <a:latin typeface="+mj-lt"/>
              </a:rPr>
              <a:t>Power converter AUX </a:t>
            </a:r>
            <a:r>
              <a:rPr lang="en-US" sz="1400" dirty="0" smtClean="0">
                <a:solidFill>
                  <a:srgbClr val="0070C0"/>
                </a:solidFill>
                <a:latin typeface="+mj-lt"/>
              </a:rPr>
              <a:t>(BA2, BA4, BA5, BA6) ready for test</a:t>
            </a:r>
          </a:p>
          <a:p>
            <a:pPr lvl="1"/>
            <a:r>
              <a:rPr lang="en-US" sz="1200" dirty="0" smtClean="0">
                <a:latin typeface="+mj-lt"/>
              </a:rPr>
              <a:t>-checking </a:t>
            </a:r>
            <a:r>
              <a:rPr lang="en-US" sz="1200" dirty="0">
                <a:latin typeface="+mj-lt"/>
              </a:rPr>
              <a:t>if PCs working </a:t>
            </a:r>
            <a:r>
              <a:rPr lang="en-US" sz="1200" dirty="0" smtClean="0">
                <a:latin typeface="+mj-lt"/>
              </a:rPr>
              <a:t>correctly</a:t>
            </a:r>
          </a:p>
          <a:p>
            <a:pPr lvl="1"/>
            <a:r>
              <a:rPr lang="en-US" sz="1200" dirty="0" smtClean="0">
                <a:latin typeface="+mj-lt"/>
              </a:rPr>
              <a:t>-polarity check available power converters</a:t>
            </a:r>
          </a:p>
          <a:p>
            <a:pPr marL="342900" indent="-342900">
              <a:buFont typeface="+mj-lt"/>
              <a:buAutoNum type="alphaLcParenR"/>
            </a:pPr>
            <a:r>
              <a:rPr lang="en-US" sz="1400" dirty="0" smtClean="0">
                <a:solidFill>
                  <a:srgbClr val="0070C0"/>
                </a:solidFill>
                <a:latin typeface="+mj-lt"/>
              </a:rPr>
              <a:t>Patrol and close SPS complex</a:t>
            </a:r>
          </a:p>
          <a:p>
            <a:pPr marL="342900" indent="-342900">
              <a:buFont typeface="+mj-lt"/>
              <a:buAutoNum type="alphaLcParenR"/>
            </a:pPr>
            <a:r>
              <a:rPr lang="en-US" sz="1400" dirty="0" smtClean="0">
                <a:solidFill>
                  <a:srgbClr val="0070C0"/>
                </a:solidFill>
                <a:latin typeface="+mj-lt"/>
              </a:rPr>
              <a:t>Follow up of the RF low level, control and RF power </a:t>
            </a:r>
            <a:r>
              <a:rPr lang="en-US" sz="1400" dirty="0" err="1" smtClean="0">
                <a:solidFill>
                  <a:srgbClr val="0070C0"/>
                </a:solidFill>
                <a:latin typeface="+mj-lt"/>
              </a:rPr>
              <a:t>recommissioning</a:t>
            </a:r>
            <a:endParaRPr lang="en-US" sz="1400" dirty="0" smtClean="0">
              <a:solidFill>
                <a:srgbClr val="0070C0"/>
              </a:solidFill>
              <a:latin typeface="+mj-lt"/>
            </a:endParaRPr>
          </a:p>
          <a:p>
            <a:pPr marL="342900" indent="-342900">
              <a:buFont typeface="+mj-lt"/>
              <a:buAutoNum type="alphaLcParenR"/>
            </a:pPr>
            <a:r>
              <a:rPr lang="en-US" sz="1400" dirty="0" smtClean="0">
                <a:solidFill>
                  <a:srgbClr val="0070C0"/>
                </a:solidFill>
                <a:latin typeface="+mj-lt"/>
              </a:rPr>
              <a:t>Modification and verification that SIS (software interlock system) takes into account the new philosophy with the FGC and timing</a:t>
            </a:r>
          </a:p>
          <a:p>
            <a:pPr marL="342900" indent="-342900">
              <a:buFont typeface="+mj-lt"/>
              <a:buAutoNum type="alphaLcParenR"/>
            </a:pPr>
            <a:r>
              <a:rPr lang="en-US" sz="1400" dirty="0" smtClean="0">
                <a:solidFill>
                  <a:srgbClr val="0070C0"/>
                </a:solidFill>
                <a:latin typeface="+mj-lt"/>
              </a:rPr>
              <a:t>Checking in normal mode (PCs ON) dynamic economy, full economy, </a:t>
            </a:r>
            <a:r>
              <a:rPr lang="en-US" sz="1400" dirty="0" err="1" smtClean="0">
                <a:solidFill>
                  <a:srgbClr val="0070C0"/>
                </a:solidFill>
                <a:latin typeface="+mj-lt"/>
              </a:rPr>
              <a:t>ddest</a:t>
            </a:r>
            <a:r>
              <a:rPr lang="en-US" sz="1400" dirty="0" smtClean="0">
                <a:solidFill>
                  <a:srgbClr val="0070C0"/>
                </a:solidFill>
                <a:latin typeface="+mj-lt"/>
              </a:rPr>
              <a:t> economy, mode coast </a:t>
            </a:r>
            <a:endParaRPr lang="en-US" sz="1400" dirty="0">
              <a:solidFill>
                <a:srgbClr val="0070C0"/>
              </a:solidFill>
              <a:latin typeface="+mj-lt"/>
            </a:endParaRPr>
          </a:p>
          <a:p>
            <a:endParaRPr lang="en-US" sz="1400" dirty="0"/>
          </a:p>
          <a:p>
            <a:r>
              <a:rPr lang="en-GB" sz="1400" dirty="0" smtClean="0">
                <a:latin typeface="+mj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09432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20578"/>
            <a:ext cx="7182798" cy="400110"/>
          </a:xfrm>
        </p:spPr>
        <p:txBody>
          <a:bodyPr wrap="square">
            <a:spAutoFit/>
          </a:bodyPr>
          <a:lstStyle/>
          <a:p>
            <a:r>
              <a:rPr lang="fr-FR" sz="2000" dirty="0">
                <a:solidFill>
                  <a:prstClr val="black"/>
                </a:solidFill>
              </a:rPr>
              <a:t>SPS </a:t>
            </a:r>
            <a:r>
              <a:rPr lang="fr-FR" sz="2000" dirty="0" err="1">
                <a:solidFill>
                  <a:prstClr val="black"/>
                </a:solidFill>
              </a:rPr>
              <a:t>commissioning</a:t>
            </a:r>
            <a:r>
              <a:rPr lang="fr-FR" sz="2000" dirty="0">
                <a:solidFill>
                  <a:prstClr val="black"/>
                </a:solidFill>
              </a:rPr>
              <a:t>, check out</a:t>
            </a:r>
            <a:endParaRPr lang="en-GB" sz="2000" dirty="0"/>
          </a:p>
        </p:txBody>
      </p:sp>
      <p:pic>
        <p:nvPicPr>
          <p:cNvPr id="3" name="Picture 2" descr="Injector_Schedule_2014.pdf - Adobe Reader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7" t="33826" r="8657" b="28627"/>
          <a:stretch/>
        </p:blipFill>
        <p:spPr>
          <a:xfrm>
            <a:off x="899592" y="728700"/>
            <a:ext cx="7452828" cy="2340260"/>
          </a:xfrm>
          <a:prstGeom prst="rect">
            <a:avLst/>
          </a:prstGeom>
        </p:spPr>
      </p:pic>
      <p:pic>
        <p:nvPicPr>
          <p:cNvPr id="6" name="Picture 5" descr="EPC_AuxSPS_StartupPlanning.pdf - Adobe Reader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01" t="18813" r="20796" b="48530"/>
          <a:stretch/>
        </p:blipFill>
        <p:spPr>
          <a:xfrm>
            <a:off x="719572" y="3753036"/>
            <a:ext cx="7776864" cy="25922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1520" y="3248980"/>
            <a:ext cx="8640960" cy="396044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2000" dirty="0" smtClean="0">
                <a:latin typeface="+mj-lt"/>
              </a:rPr>
              <a:t>Planning test SPS AUX</a:t>
            </a:r>
            <a:endParaRPr lang="en-US" sz="2000" dirty="0">
              <a:solidFill>
                <a:srgbClr val="0070C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88404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20578"/>
            <a:ext cx="7182798" cy="400110"/>
          </a:xfrm>
        </p:spPr>
        <p:txBody>
          <a:bodyPr wrap="square">
            <a:spAutoFit/>
          </a:bodyPr>
          <a:lstStyle/>
          <a:p>
            <a:r>
              <a:rPr lang="fr-FR" sz="2000" dirty="0">
                <a:solidFill>
                  <a:prstClr val="black"/>
                </a:solidFill>
              </a:rPr>
              <a:t>SPS </a:t>
            </a:r>
            <a:r>
              <a:rPr lang="fr-FR" sz="2000" dirty="0" err="1">
                <a:solidFill>
                  <a:prstClr val="black"/>
                </a:solidFill>
              </a:rPr>
              <a:t>commissioning</a:t>
            </a:r>
            <a:r>
              <a:rPr lang="fr-FR" sz="2000" dirty="0">
                <a:solidFill>
                  <a:prstClr val="black"/>
                </a:solidFill>
              </a:rPr>
              <a:t>, check out</a:t>
            </a:r>
            <a:endParaRPr lang="en-GB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872716"/>
            <a:ext cx="8640960" cy="6955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+mj-lt"/>
              </a:rPr>
              <a:t>In July, August</a:t>
            </a:r>
          </a:p>
          <a:p>
            <a:endParaRPr lang="fr-FR" dirty="0" smtClean="0">
              <a:latin typeface="+mj-lt"/>
            </a:endParaRPr>
          </a:p>
          <a:p>
            <a:pPr marL="342900" indent="-342900">
              <a:buFont typeface="+mj-lt"/>
              <a:buAutoNum type="alphaLcParenR"/>
            </a:pPr>
            <a:r>
              <a:rPr lang="fr-FR" sz="1400" dirty="0" err="1" smtClean="0">
                <a:solidFill>
                  <a:srgbClr val="0070C0"/>
                </a:solidFill>
                <a:latin typeface="+mj-lt"/>
              </a:rPr>
              <a:t>Beginning</a:t>
            </a: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 of the </a:t>
            </a:r>
            <a:r>
              <a:rPr lang="fr-FR" sz="1400" dirty="0" err="1" smtClean="0">
                <a:solidFill>
                  <a:srgbClr val="0070C0"/>
                </a:solidFill>
                <a:latin typeface="+mj-lt"/>
              </a:rPr>
              <a:t>daily</a:t>
            </a: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fr-FR" sz="1400" dirty="0" err="1" smtClean="0">
                <a:solidFill>
                  <a:srgbClr val="0070C0"/>
                </a:solidFill>
                <a:latin typeface="+mj-lt"/>
              </a:rPr>
              <a:t>morning</a:t>
            </a: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 meeting at 8h30 in CCC </a:t>
            </a:r>
            <a:r>
              <a:rPr lang="fr-FR" sz="1400" dirty="0" err="1" smtClean="0">
                <a:solidFill>
                  <a:srgbClr val="0070C0"/>
                </a:solidFill>
                <a:latin typeface="+mj-lt"/>
              </a:rPr>
              <a:t>with</a:t>
            </a: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 an expert for </a:t>
            </a:r>
            <a:r>
              <a:rPr lang="fr-FR" sz="1400" dirty="0" err="1" smtClean="0">
                <a:solidFill>
                  <a:srgbClr val="0070C0"/>
                </a:solidFill>
                <a:latin typeface="+mj-lt"/>
              </a:rPr>
              <a:t>each</a:t>
            </a: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 system</a:t>
            </a:r>
          </a:p>
          <a:p>
            <a:pPr lvl="1"/>
            <a:r>
              <a:rPr lang="fr-FR" sz="1200" dirty="0" smtClean="0">
                <a:latin typeface="+mj-lt"/>
              </a:rPr>
              <a:t>-</a:t>
            </a:r>
            <a:r>
              <a:rPr lang="fr-FR" sz="1200" dirty="0" err="1" smtClean="0">
                <a:latin typeface="+mj-lt"/>
              </a:rPr>
              <a:t>with</a:t>
            </a:r>
            <a:r>
              <a:rPr lang="fr-FR" sz="1200" dirty="0" smtClean="0">
                <a:latin typeface="+mj-lt"/>
              </a:rPr>
              <a:t> </a:t>
            </a:r>
            <a:r>
              <a:rPr lang="fr-FR" sz="1200" dirty="0" err="1" smtClean="0">
                <a:latin typeface="+mj-lt"/>
              </a:rPr>
              <a:t>this</a:t>
            </a:r>
            <a:r>
              <a:rPr lang="fr-FR" sz="1200" dirty="0" smtClean="0">
                <a:latin typeface="+mj-lt"/>
              </a:rPr>
              <a:t> meeting </a:t>
            </a:r>
            <a:r>
              <a:rPr lang="fr-FR" sz="1200" dirty="0" err="1" smtClean="0">
                <a:latin typeface="+mj-lt"/>
              </a:rPr>
              <a:t>we</a:t>
            </a:r>
            <a:r>
              <a:rPr lang="fr-FR" sz="1200" dirty="0" smtClean="0">
                <a:latin typeface="+mj-lt"/>
              </a:rPr>
              <a:t> manage the </a:t>
            </a:r>
            <a:r>
              <a:rPr lang="fr-FR" sz="1200" dirty="0" err="1" smtClean="0">
                <a:latin typeface="+mj-lt"/>
              </a:rPr>
              <a:t>activity</a:t>
            </a:r>
            <a:r>
              <a:rPr lang="fr-FR" sz="1200" dirty="0" smtClean="0">
                <a:latin typeface="+mj-lt"/>
              </a:rPr>
              <a:t> in the SPS </a:t>
            </a:r>
            <a:r>
              <a:rPr lang="fr-FR" sz="1200" dirty="0" err="1" smtClean="0">
                <a:latin typeface="+mj-lt"/>
              </a:rPr>
              <a:t>because</a:t>
            </a:r>
            <a:r>
              <a:rPr lang="fr-FR" sz="1200" dirty="0" smtClean="0">
                <a:latin typeface="+mj-lt"/>
              </a:rPr>
              <a:t> </a:t>
            </a:r>
            <a:r>
              <a:rPr lang="fr-FR" sz="1200" dirty="0" err="1" smtClean="0">
                <a:latin typeface="+mj-lt"/>
              </a:rPr>
              <a:t>now</a:t>
            </a:r>
            <a:r>
              <a:rPr lang="fr-FR" sz="1200" dirty="0" smtClean="0">
                <a:latin typeface="+mj-lt"/>
              </a:rPr>
              <a:t> the ring </a:t>
            </a:r>
            <a:r>
              <a:rPr lang="fr-FR" sz="1200" dirty="0" err="1" smtClean="0">
                <a:latin typeface="+mj-lt"/>
              </a:rPr>
              <a:t>is</a:t>
            </a:r>
            <a:r>
              <a:rPr lang="fr-FR" sz="1200" dirty="0" smtClean="0">
                <a:latin typeface="+mj-lt"/>
              </a:rPr>
              <a:t> </a:t>
            </a:r>
            <a:r>
              <a:rPr lang="fr-FR" sz="1200" dirty="0" err="1" smtClean="0">
                <a:latin typeface="+mj-lt"/>
              </a:rPr>
              <a:t>closed</a:t>
            </a:r>
            <a:r>
              <a:rPr lang="fr-FR" sz="1200" dirty="0" smtClean="0">
                <a:latin typeface="+mj-lt"/>
              </a:rPr>
              <a:t>.</a:t>
            </a:r>
          </a:p>
          <a:p>
            <a:pPr lvl="1"/>
            <a:r>
              <a:rPr lang="fr-FR" sz="1200" dirty="0" smtClean="0">
                <a:latin typeface="+mj-lt"/>
              </a:rPr>
              <a:t>-</a:t>
            </a:r>
            <a:r>
              <a:rPr lang="fr-FR" sz="1200" dirty="0" err="1">
                <a:latin typeface="+mj-lt"/>
              </a:rPr>
              <a:t>a</a:t>
            </a:r>
            <a:r>
              <a:rPr lang="fr-FR" sz="1200" dirty="0" err="1" smtClean="0">
                <a:latin typeface="+mj-lt"/>
              </a:rPr>
              <a:t>ctivities</a:t>
            </a:r>
            <a:r>
              <a:rPr lang="fr-FR" sz="1200" dirty="0" smtClean="0">
                <a:latin typeface="+mj-lt"/>
              </a:rPr>
              <a:t> are </a:t>
            </a:r>
            <a:r>
              <a:rPr lang="fr-FR" sz="1200" dirty="0" err="1" smtClean="0">
                <a:latin typeface="+mj-lt"/>
              </a:rPr>
              <a:t>prioritized</a:t>
            </a:r>
            <a:endParaRPr lang="fr-FR" sz="1200" dirty="0" smtClean="0">
              <a:latin typeface="+mj-lt"/>
            </a:endParaRPr>
          </a:p>
          <a:p>
            <a:pPr lvl="1"/>
            <a:r>
              <a:rPr lang="fr-FR" sz="1200" dirty="0" smtClean="0">
                <a:latin typeface="+mj-lt"/>
              </a:rPr>
              <a:t>-</a:t>
            </a:r>
            <a:r>
              <a:rPr lang="fr-FR" sz="1200" dirty="0" err="1" smtClean="0">
                <a:latin typeface="+mj-lt"/>
              </a:rPr>
              <a:t>we</a:t>
            </a:r>
            <a:r>
              <a:rPr lang="fr-FR" sz="1200" dirty="0" smtClean="0">
                <a:latin typeface="+mj-lt"/>
              </a:rPr>
              <a:t> manage the </a:t>
            </a:r>
            <a:r>
              <a:rPr lang="fr-FR" sz="1200" dirty="0" err="1" smtClean="0">
                <a:latin typeface="+mj-lt"/>
              </a:rPr>
              <a:t>necessary</a:t>
            </a:r>
            <a:r>
              <a:rPr lang="fr-FR" sz="1200" dirty="0" smtClean="0">
                <a:latin typeface="+mj-lt"/>
              </a:rPr>
              <a:t> </a:t>
            </a:r>
            <a:r>
              <a:rPr lang="fr-FR" sz="1200" dirty="0" err="1" smtClean="0">
                <a:latin typeface="+mj-lt"/>
              </a:rPr>
              <a:t>access</a:t>
            </a:r>
            <a:r>
              <a:rPr lang="fr-FR" sz="1200" dirty="0" smtClean="0">
                <a:latin typeface="+mj-lt"/>
              </a:rPr>
              <a:t> </a:t>
            </a:r>
            <a:r>
              <a:rPr lang="fr-FR" sz="1200" dirty="0" err="1" smtClean="0">
                <a:latin typeface="+mj-lt"/>
              </a:rPr>
              <a:t>such</a:t>
            </a:r>
            <a:r>
              <a:rPr lang="fr-FR" sz="1200" dirty="0" smtClean="0">
                <a:latin typeface="+mj-lt"/>
              </a:rPr>
              <a:t> </a:t>
            </a:r>
            <a:r>
              <a:rPr lang="fr-FR" sz="1200" dirty="0" err="1" smtClean="0">
                <a:latin typeface="+mj-lt"/>
              </a:rPr>
              <a:t>that</a:t>
            </a:r>
            <a:r>
              <a:rPr lang="fr-FR" sz="1200" dirty="0" smtClean="0">
                <a:latin typeface="+mj-lt"/>
              </a:rPr>
              <a:t> </a:t>
            </a:r>
            <a:r>
              <a:rPr lang="fr-FR" sz="1200" dirty="0" err="1" smtClean="0">
                <a:latin typeface="+mj-lt"/>
              </a:rPr>
              <a:t>they</a:t>
            </a:r>
            <a:r>
              <a:rPr lang="fr-FR" sz="1200" dirty="0" smtClean="0">
                <a:latin typeface="+mj-lt"/>
              </a:rPr>
              <a:t> </a:t>
            </a:r>
            <a:r>
              <a:rPr lang="fr-FR" sz="1200" dirty="0" err="1" smtClean="0">
                <a:latin typeface="+mj-lt"/>
              </a:rPr>
              <a:t>take</a:t>
            </a:r>
            <a:r>
              <a:rPr lang="fr-FR" sz="1200" dirty="0" smtClean="0">
                <a:latin typeface="+mj-lt"/>
              </a:rPr>
              <a:t> place </a:t>
            </a:r>
            <a:r>
              <a:rPr lang="fr-FR" sz="1200" dirty="0" err="1" smtClean="0">
                <a:latin typeface="+mj-lt"/>
              </a:rPr>
              <a:t>either</a:t>
            </a:r>
            <a:r>
              <a:rPr lang="fr-FR" sz="1200" dirty="0" smtClean="0">
                <a:latin typeface="+mj-lt"/>
              </a:rPr>
              <a:t> </a:t>
            </a:r>
            <a:r>
              <a:rPr lang="fr-FR" sz="1200" dirty="0" err="1" smtClean="0">
                <a:latin typeface="+mj-lt"/>
              </a:rPr>
              <a:t>before</a:t>
            </a:r>
            <a:r>
              <a:rPr lang="fr-FR" sz="1200" dirty="0" smtClean="0">
                <a:latin typeface="+mj-lt"/>
              </a:rPr>
              <a:t> 8H30, </a:t>
            </a:r>
            <a:r>
              <a:rPr lang="fr-FR" sz="1200" dirty="0" err="1" smtClean="0">
                <a:latin typeface="+mj-lt"/>
              </a:rPr>
              <a:t>between</a:t>
            </a:r>
            <a:r>
              <a:rPr lang="fr-FR" sz="1200" dirty="0" smtClean="0">
                <a:latin typeface="+mj-lt"/>
              </a:rPr>
              <a:t> 12h00 and 14h00, </a:t>
            </a:r>
            <a:r>
              <a:rPr lang="fr-FR" sz="1200" dirty="0" err="1" smtClean="0">
                <a:latin typeface="+mj-lt"/>
              </a:rPr>
              <a:t>after</a:t>
            </a:r>
            <a:r>
              <a:rPr lang="fr-FR" sz="1200" dirty="0" smtClean="0">
                <a:latin typeface="+mj-lt"/>
              </a:rPr>
              <a:t> 17h30, or in the 	case of multiple </a:t>
            </a:r>
            <a:r>
              <a:rPr lang="fr-FR" sz="1200" dirty="0" err="1" smtClean="0">
                <a:latin typeface="+mj-lt"/>
              </a:rPr>
              <a:t>access</a:t>
            </a:r>
            <a:r>
              <a:rPr lang="fr-FR" sz="1200" dirty="0" smtClean="0">
                <a:latin typeface="+mj-lt"/>
              </a:rPr>
              <a:t> </a:t>
            </a:r>
            <a:r>
              <a:rPr lang="fr-FR" sz="1200" dirty="0" err="1" smtClean="0">
                <a:latin typeface="+mj-lt"/>
              </a:rPr>
              <a:t>requests</a:t>
            </a:r>
            <a:r>
              <a:rPr lang="fr-FR" sz="1200" dirty="0" smtClean="0">
                <a:latin typeface="+mj-lt"/>
              </a:rPr>
              <a:t> </a:t>
            </a:r>
            <a:r>
              <a:rPr lang="fr-FR" sz="1200" dirty="0" err="1" smtClean="0">
                <a:latin typeface="+mj-lt"/>
              </a:rPr>
              <a:t>we</a:t>
            </a:r>
            <a:r>
              <a:rPr lang="fr-FR" sz="1200" dirty="0" smtClean="0">
                <a:latin typeface="+mj-lt"/>
              </a:rPr>
              <a:t> </a:t>
            </a:r>
            <a:r>
              <a:rPr lang="fr-FR" sz="1200" dirty="0" err="1" smtClean="0">
                <a:latin typeface="+mj-lt"/>
              </a:rPr>
              <a:t>can</a:t>
            </a:r>
            <a:r>
              <a:rPr lang="fr-FR" sz="1200" dirty="0" smtClean="0">
                <a:latin typeface="+mj-lt"/>
              </a:rPr>
              <a:t> organise a </a:t>
            </a:r>
            <a:r>
              <a:rPr lang="fr-FR" sz="1200" dirty="0" err="1" smtClean="0">
                <a:latin typeface="+mj-lt"/>
              </a:rPr>
              <a:t>dedicated</a:t>
            </a:r>
            <a:r>
              <a:rPr lang="fr-FR" sz="1200" dirty="0" smtClean="0">
                <a:latin typeface="+mj-lt"/>
              </a:rPr>
              <a:t> </a:t>
            </a:r>
            <a:r>
              <a:rPr lang="fr-FR" sz="1200" dirty="0" err="1" smtClean="0">
                <a:latin typeface="+mj-lt"/>
              </a:rPr>
              <a:t>period</a:t>
            </a:r>
            <a:r>
              <a:rPr lang="fr-FR" sz="1200" dirty="0" smtClean="0">
                <a:latin typeface="+mj-lt"/>
              </a:rPr>
              <a:t> for </a:t>
            </a:r>
            <a:r>
              <a:rPr lang="fr-FR" sz="1200" dirty="0" err="1" smtClean="0">
                <a:latin typeface="+mj-lt"/>
              </a:rPr>
              <a:t>access</a:t>
            </a:r>
            <a:endParaRPr lang="fr-FR" sz="1200" dirty="0" smtClean="0">
              <a:latin typeface="+mj-lt"/>
            </a:endParaRPr>
          </a:p>
          <a:p>
            <a:pPr lvl="1"/>
            <a:r>
              <a:rPr lang="fr-FR" sz="1200" dirty="0" smtClean="0">
                <a:latin typeface="+mj-lt"/>
              </a:rPr>
              <a:t>-</a:t>
            </a:r>
            <a:r>
              <a:rPr lang="fr-FR" sz="1200" dirty="0" err="1" smtClean="0">
                <a:latin typeface="+mj-lt"/>
              </a:rPr>
              <a:t>this</a:t>
            </a:r>
            <a:r>
              <a:rPr lang="fr-FR" sz="1200" dirty="0" smtClean="0">
                <a:latin typeface="+mj-lt"/>
              </a:rPr>
              <a:t> meeting </a:t>
            </a:r>
            <a:r>
              <a:rPr lang="fr-FR" sz="1200" dirty="0" err="1" smtClean="0">
                <a:latin typeface="+mj-lt"/>
              </a:rPr>
              <a:t>is</a:t>
            </a:r>
            <a:r>
              <a:rPr lang="fr-FR" sz="1200" dirty="0" smtClean="0">
                <a:latin typeface="+mj-lt"/>
              </a:rPr>
              <a:t> </a:t>
            </a:r>
            <a:r>
              <a:rPr lang="fr-FR" sz="1200" dirty="0" err="1" smtClean="0">
                <a:latin typeface="+mj-lt"/>
              </a:rPr>
              <a:t>very</a:t>
            </a:r>
            <a:r>
              <a:rPr lang="fr-FR" sz="1200" dirty="0" smtClean="0">
                <a:latin typeface="+mj-lt"/>
              </a:rPr>
              <a:t> important to know the </a:t>
            </a:r>
            <a:r>
              <a:rPr lang="fr-FR" sz="1200" dirty="0" err="1" smtClean="0">
                <a:latin typeface="+mj-lt"/>
              </a:rPr>
              <a:t>progress</a:t>
            </a:r>
            <a:r>
              <a:rPr lang="fr-FR" sz="1200" dirty="0" smtClean="0">
                <a:latin typeface="+mj-lt"/>
              </a:rPr>
              <a:t> of all the </a:t>
            </a:r>
            <a:r>
              <a:rPr lang="fr-FR" sz="1200" dirty="0" err="1" smtClean="0">
                <a:latin typeface="+mj-lt"/>
              </a:rPr>
              <a:t>systems</a:t>
            </a:r>
            <a:endParaRPr lang="fr-FR" sz="1200" dirty="0" smtClean="0">
              <a:latin typeface="+mj-lt"/>
            </a:endParaRPr>
          </a:p>
          <a:p>
            <a:pPr marL="342900" indent="-342900">
              <a:buFont typeface="+mj-lt"/>
              <a:buAutoNum type="alphaLcParenR"/>
            </a:pPr>
            <a:r>
              <a:rPr lang="en-US" sz="1400" dirty="0" smtClean="0">
                <a:solidFill>
                  <a:srgbClr val="0070C0"/>
                </a:solidFill>
                <a:latin typeface="+mj-lt"/>
              </a:rPr>
              <a:t>Power converter AUX  (BA1, TT10, BA3, BB3, TT20, TI2, TI8)</a:t>
            </a:r>
          </a:p>
          <a:p>
            <a:pPr lvl="1"/>
            <a:r>
              <a:rPr lang="en-US" sz="1200" dirty="0" smtClean="0">
                <a:latin typeface="+mj-lt"/>
              </a:rPr>
              <a:t>-checking if PCs working correctly</a:t>
            </a:r>
            <a:endParaRPr lang="en-US" sz="1200" dirty="0">
              <a:latin typeface="+mj-lt"/>
            </a:endParaRPr>
          </a:p>
          <a:p>
            <a:pPr lvl="1"/>
            <a:r>
              <a:rPr lang="en-US" sz="1200" dirty="0" smtClean="0">
                <a:latin typeface="+mj-lt"/>
              </a:rPr>
              <a:t>-polarity checks </a:t>
            </a:r>
            <a:r>
              <a:rPr lang="en-US" sz="1200" dirty="0">
                <a:latin typeface="+mj-lt"/>
              </a:rPr>
              <a:t>for these power </a:t>
            </a:r>
            <a:r>
              <a:rPr lang="en-US" sz="1200" dirty="0" smtClean="0">
                <a:latin typeface="+mj-lt"/>
              </a:rPr>
              <a:t>converters</a:t>
            </a:r>
          </a:p>
          <a:p>
            <a:pPr marL="342900" indent="-342900">
              <a:buFont typeface="+mj-lt"/>
              <a:buAutoNum type="alphaLcParenR"/>
            </a:pPr>
            <a:r>
              <a:rPr lang="en-US" sz="1400" dirty="0" smtClean="0">
                <a:solidFill>
                  <a:srgbClr val="0070C0"/>
                </a:solidFill>
                <a:latin typeface="+mj-lt"/>
              </a:rPr>
              <a:t>Control</a:t>
            </a:r>
          </a:p>
          <a:p>
            <a:pPr lvl="1"/>
            <a:r>
              <a:rPr lang="en-US" sz="1200" dirty="0" smtClean="0">
                <a:latin typeface="+mj-lt"/>
              </a:rPr>
              <a:t>-</a:t>
            </a:r>
            <a:r>
              <a:rPr lang="fr-FR" sz="1200" dirty="0"/>
              <a:t> </a:t>
            </a:r>
            <a:r>
              <a:rPr lang="fr-FR" sz="1200" dirty="0" err="1"/>
              <a:t>verification</a:t>
            </a:r>
            <a:r>
              <a:rPr lang="fr-FR" sz="1200" dirty="0"/>
              <a:t> </a:t>
            </a:r>
            <a:r>
              <a:rPr lang="fr-FR" sz="1200" dirty="0" smtClean="0">
                <a:latin typeface="+mj-lt"/>
              </a:rPr>
              <a:t>of the </a:t>
            </a:r>
            <a:r>
              <a:rPr lang="fr-FR" sz="1200" dirty="0">
                <a:latin typeface="+mj-lt"/>
              </a:rPr>
              <a:t>new applications </a:t>
            </a:r>
            <a:r>
              <a:rPr lang="fr-FR" sz="1200" dirty="0" err="1" smtClean="0">
                <a:latin typeface="+mj-lt"/>
              </a:rPr>
              <a:t>allowing</a:t>
            </a:r>
            <a:r>
              <a:rPr lang="fr-FR" sz="1200" dirty="0" smtClean="0">
                <a:latin typeface="+mj-lt"/>
              </a:rPr>
              <a:t> </a:t>
            </a:r>
            <a:r>
              <a:rPr lang="fr-FR" sz="1200" dirty="0" err="1" smtClean="0">
                <a:latin typeface="+mj-lt"/>
              </a:rPr>
              <a:t>greater</a:t>
            </a:r>
            <a:r>
              <a:rPr lang="fr-FR" sz="1200" dirty="0" smtClean="0">
                <a:latin typeface="+mj-lt"/>
              </a:rPr>
              <a:t> diagnostics </a:t>
            </a:r>
            <a:r>
              <a:rPr lang="fr-FR" sz="1200" dirty="0">
                <a:latin typeface="+mj-lt"/>
              </a:rPr>
              <a:t>on the </a:t>
            </a:r>
            <a:r>
              <a:rPr lang="fr-FR" sz="1200" dirty="0" smtClean="0">
                <a:latin typeface="+mj-lt"/>
              </a:rPr>
              <a:t>FGC</a:t>
            </a:r>
          </a:p>
          <a:p>
            <a:pPr lvl="1"/>
            <a:r>
              <a:rPr lang="fr-FR" sz="1200" dirty="0" smtClean="0">
                <a:latin typeface="+mj-lt"/>
              </a:rPr>
              <a:t>-</a:t>
            </a:r>
            <a:r>
              <a:rPr lang="fr-FR" sz="1200" dirty="0"/>
              <a:t> </a:t>
            </a:r>
            <a:r>
              <a:rPr lang="fr-FR" sz="1200" dirty="0" err="1"/>
              <a:t>verification</a:t>
            </a:r>
            <a:r>
              <a:rPr lang="fr-FR" sz="1200" dirty="0"/>
              <a:t> </a:t>
            </a:r>
            <a:r>
              <a:rPr lang="fr-FR" sz="1200" dirty="0" smtClean="0">
                <a:latin typeface="+mj-lt"/>
              </a:rPr>
              <a:t>of all applications to control the </a:t>
            </a:r>
            <a:r>
              <a:rPr lang="fr-FR" sz="1200" dirty="0" err="1" smtClean="0">
                <a:latin typeface="+mj-lt"/>
              </a:rPr>
              <a:t>accelerators</a:t>
            </a:r>
            <a:endParaRPr lang="en-US" sz="1200" dirty="0" smtClean="0">
              <a:latin typeface="+mj-lt"/>
            </a:endParaRPr>
          </a:p>
          <a:p>
            <a:pPr marL="342900" indent="-342900">
              <a:buFont typeface="+mj-lt"/>
              <a:buAutoNum type="alphaLcParenR"/>
            </a:pPr>
            <a:r>
              <a:rPr lang="en-US" sz="1400" dirty="0" smtClean="0">
                <a:solidFill>
                  <a:srgbClr val="0070C0"/>
                </a:solidFill>
                <a:latin typeface="+mj-lt"/>
              </a:rPr>
              <a:t>Instrumentation</a:t>
            </a:r>
          </a:p>
          <a:p>
            <a:pPr lvl="1"/>
            <a:r>
              <a:rPr lang="en-US" sz="1200" dirty="0" smtClean="0">
                <a:latin typeface="+mj-lt"/>
              </a:rPr>
              <a:t>-checking stepping motors and if the software values correspond with the hardware in the tunnel</a:t>
            </a:r>
          </a:p>
          <a:p>
            <a:pPr lvl="1"/>
            <a:r>
              <a:rPr lang="en-US" sz="1200" dirty="0" smtClean="0">
                <a:latin typeface="+mj-lt"/>
              </a:rPr>
              <a:t>-</a:t>
            </a:r>
            <a:r>
              <a:rPr lang="en-US" sz="1200" dirty="0" err="1" smtClean="0">
                <a:latin typeface="+mj-lt"/>
              </a:rPr>
              <a:t>outin</a:t>
            </a:r>
            <a:r>
              <a:rPr lang="en-US" sz="1200" dirty="0" smtClean="0">
                <a:latin typeface="+mj-lt"/>
              </a:rPr>
              <a:t> system, camera, screen, </a:t>
            </a:r>
            <a:r>
              <a:rPr lang="en-US" sz="1200" dirty="0" err="1" smtClean="0">
                <a:latin typeface="+mj-lt"/>
              </a:rPr>
              <a:t>sem</a:t>
            </a:r>
            <a:r>
              <a:rPr lang="en-US" sz="1200" dirty="0" smtClean="0">
                <a:latin typeface="+mj-lt"/>
              </a:rPr>
              <a:t> grid, </a:t>
            </a:r>
            <a:r>
              <a:rPr lang="en-US" sz="1200" dirty="0" err="1" smtClean="0">
                <a:latin typeface="+mj-lt"/>
              </a:rPr>
              <a:t>miniscan</a:t>
            </a:r>
            <a:endParaRPr lang="fr-FR" sz="1200" dirty="0" smtClean="0">
              <a:latin typeface="+mj-lt"/>
            </a:endParaRPr>
          </a:p>
          <a:p>
            <a:pPr marL="342900" indent="-342900">
              <a:buFont typeface="+mj-lt"/>
              <a:buAutoNum type="alphaLcParenR"/>
            </a:pP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8h30 meeting </a:t>
            </a:r>
            <a:r>
              <a:rPr lang="fr-FR" sz="1400" dirty="0" err="1" smtClean="0">
                <a:solidFill>
                  <a:srgbClr val="0070C0"/>
                </a:solidFill>
                <a:latin typeface="+mj-lt"/>
              </a:rPr>
              <a:t>checking</a:t>
            </a: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 the </a:t>
            </a:r>
            <a:r>
              <a:rPr lang="fr-FR" sz="1400" dirty="0" err="1" smtClean="0">
                <a:solidFill>
                  <a:srgbClr val="0070C0"/>
                </a:solidFill>
                <a:latin typeface="+mj-lt"/>
              </a:rPr>
              <a:t>progress</a:t>
            </a: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 of the </a:t>
            </a:r>
            <a:r>
              <a:rPr lang="fr-FR" sz="1400" dirty="0" err="1" smtClean="0">
                <a:solidFill>
                  <a:srgbClr val="0070C0"/>
                </a:solidFill>
                <a:latin typeface="+mj-lt"/>
              </a:rPr>
              <a:t>septas</a:t>
            </a: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, kickers </a:t>
            </a:r>
            <a:r>
              <a:rPr lang="fr-FR" sz="1400" dirty="0" err="1" smtClean="0">
                <a:solidFill>
                  <a:srgbClr val="0070C0"/>
                </a:solidFill>
                <a:latin typeface="+mj-lt"/>
              </a:rPr>
              <a:t>conditionning</a:t>
            </a: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, </a:t>
            </a:r>
            <a:r>
              <a:rPr lang="en-US" sz="1400" dirty="0">
                <a:solidFill>
                  <a:srgbClr val="0070C0"/>
                </a:solidFill>
                <a:latin typeface="+mj-lt"/>
              </a:rPr>
              <a:t>RF low </a:t>
            </a:r>
            <a:r>
              <a:rPr lang="en-US" sz="1400" dirty="0" smtClean="0">
                <a:solidFill>
                  <a:srgbClr val="0070C0"/>
                </a:solidFill>
                <a:latin typeface="+mj-lt"/>
              </a:rPr>
              <a:t>level, RF control power</a:t>
            </a:r>
          </a:p>
          <a:p>
            <a:pPr marL="342900" indent="-342900">
              <a:buFont typeface="+mj-lt"/>
              <a:buAutoNum type="alphaLcParenR"/>
            </a:pPr>
            <a:r>
              <a:rPr lang="en-US" sz="1400" dirty="0" smtClean="0">
                <a:solidFill>
                  <a:srgbClr val="0070C0"/>
                </a:solidFill>
                <a:latin typeface="+mj-lt"/>
              </a:rPr>
              <a:t>Interlocked machine protection</a:t>
            </a:r>
            <a:endParaRPr lang="fr-FR" sz="1400" dirty="0">
              <a:solidFill>
                <a:srgbClr val="0070C0"/>
              </a:solidFill>
              <a:latin typeface="+mj-lt"/>
            </a:endParaRPr>
          </a:p>
          <a:p>
            <a:pPr lvl="1"/>
            <a:r>
              <a:rPr lang="fr-FR" sz="1200" dirty="0" smtClean="0">
                <a:latin typeface="+mj-lt"/>
              </a:rPr>
              <a:t>-test all BIC inputs (BLM, </a:t>
            </a:r>
            <a:r>
              <a:rPr lang="fr-FR" sz="1200" dirty="0" err="1" smtClean="0">
                <a:latin typeface="+mj-lt"/>
              </a:rPr>
              <a:t>PCs</a:t>
            </a:r>
            <a:r>
              <a:rPr lang="fr-FR" sz="1200" dirty="0" smtClean="0">
                <a:latin typeface="+mj-lt"/>
              </a:rPr>
              <a:t> state, </a:t>
            </a:r>
            <a:r>
              <a:rPr lang="fr-FR" sz="1200" dirty="0" err="1" smtClean="0">
                <a:latin typeface="+mj-lt"/>
              </a:rPr>
              <a:t>vaccum</a:t>
            </a:r>
            <a:r>
              <a:rPr lang="fr-FR" sz="1200" dirty="0" smtClean="0">
                <a:latin typeface="+mj-lt"/>
              </a:rPr>
              <a:t> valve interlock, etc..)</a:t>
            </a:r>
          </a:p>
          <a:p>
            <a:pPr lvl="1"/>
            <a:r>
              <a:rPr lang="fr-FR" sz="1200" dirty="0" smtClean="0">
                <a:latin typeface="+mj-lt"/>
              </a:rPr>
              <a:t>-test all the SIS </a:t>
            </a:r>
            <a:r>
              <a:rPr lang="fr-FR" sz="1200" dirty="0" err="1" smtClean="0">
                <a:latin typeface="+mj-lt"/>
              </a:rPr>
              <a:t>functionality</a:t>
            </a:r>
            <a:endParaRPr lang="fr-FR" sz="1200" dirty="0" smtClean="0">
              <a:latin typeface="+mj-lt"/>
            </a:endParaRPr>
          </a:p>
          <a:p>
            <a:pPr lvl="1"/>
            <a:r>
              <a:rPr lang="fr-FR" sz="1200" dirty="0" smtClean="0">
                <a:latin typeface="+mj-lt"/>
              </a:rPr>
              <a:t>-test the time to </a:t>
            </a:r>
            <a:r>
              <a:rPr lang="fr-FR" sz="1200" dirty="0" err="1" smtClean="0">
                <a:latin typeface="+mj-lt"/>
              </a:rPr>
              <a:t>fire</a:t>
            </a:r>
            <a:r>
              <a:rPr lang="fr-FR" sz="1200" dirty="0" smtClean="0">
                <a:latin typeface="+mj-lt"/>
              </a:rPr>
              <a:t> the </a:t>
            </a:r>
            <a:r>
              <a:rPr lang="fr-FR" sz="1200" dirty="0" err="1" smtClean="0">
                <a:latin typeface="+mj-lt"/>
              </a:rPr>
              <a:t>beam</a:t>
            </a:r>
            <a:r>
              <a:rPr lang="fr-FR" sz="1200" dirty="0" smtClean="0">
                <a:latin typeface="+mj-lt"/>
              </a:rPr>
              <a:t> dump by the BIC if the MPS </a:t>
            </a:r>
            <a:r>
              <a:rPr lang="fr-FR" sz="1200" dirty="0" err="1" smtClean="0">
                <a:latin typeface="+mj-lt"/>
              </a:rPr>
              <a:t>tripped</a:t>
            </a:r>
            <a:endParaRPr lang="fr-FR" sz="1200" dirty="0" smtClean="0">
              <a:latin typeface="+mj-lt"/>
            </a:endParaRPr>
          </a:p>
          <a:p>
            <a:pPr lvl="1"/>
            <a:r>
              <a:rPr lang="fr-FR" sz="1200" dirty="0" smtClean="0">
                <a:latin typeface="+mj-lt"/>
              </a:rPr>
              <a:t>-check if all the interlock system are OK for </a:t>
            </a:r>
            <a:r>
              <a:rPr lang="fr-FR" sz="1200" dirty="0" err="1" smtClean="0">
                <a:latin typeface="+mj-lt"/>
              </a:rPr>
              <a:t>beam</a:t>
            </a:r>
            <a:r>
              <a:rPr lang="fr-FR" sz="1200" dirty="0" smtClean="0">
                <a:latin typeface="+mj-lt"/>
              </a:rPr>
              <a:t> (BIS, SIS)</a:t>
            </a:r>
          </a:p>
          <a:p>
            <a:pPr marL="342900" indent="-342900">
              <a:buFont typeface="+mj-lt"/>
              <a:buAutoNum type="alphaLcParenR"/>
            </a:pP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Main power supplies</a:t>
            </a:r>
          </a:p>
          <a:p>
            <a:pPr lvl="1"/>
            <a:r>
              <a:rPr lang="fr-FR" sz="1200" dirty="0" smtClean="0">
                <a:latin typeface="+mj-lt"/>
              </a:rPr>
              <a:t>-</a:t>
            </a:r>
            <a:r>
              <a:rPr lang="fr-FR" sz="1200" dirty="0" err="1">
                <a:latin typeface="+mj-lt"/>
              </a:rPr>
              <a:t>c</a:t>
            </a:r>
            <a:r>
              <a:rPr lang="fr-FR" sz="1200" dirty="0" err="1" smtClean="0">
                <a:latin typeface="+mj-lt"/>
              </a:rPr>
              <a:t>hecking</a:t>
            </a:r>
            <a:r>
              <a:rPr lang="fr-FR" sz="1200" dirty="0" smtClean="0">
                <a:latin typeface="+mj-lt"/>
              </a:rPr>
              <a:t> the </a:t>
            </a:r>
            <a:r>
              <a:rPr lang="fr-FR" sz="1200" dirty="0" err="1" smtClean="0">
                <a:latin typeface="+mj-lt"/>
              </a:rPr>
              <a:t>repetability</a:t>
            </a:r>
            <a:r>
              <a:rPr lang="fr-FR" sz="1200" dirty="0" smtClean="0">
                <a:latin typeface="+mj-lt"/>
              </a:rPr>
              <a:t> of the MPS, the </a:t>
            </a:r>
            <a:r>
              <a:rPr lang="fr-FR" sz="1200" dirty="0" err="1" smtClean="0">
                <a:latin typeface="+mj-lt"/>
              </a:rPr>
              <a:t>ripple</a:t>
            </a:r>
            <a:r>
              <a:rPr lang="fr-FR" sz="1200" dirty="0" smtClean="0">
                <a:latin typeface="+mj-lt"/>
              </a:rPr>
              <a:t>, application of hardware compensation</a:t>
            </a:r>
          </a:p>
          <a:p>
            <a:pPr lvl="1"/>
            <a:r>
              <a:rPr lang="fr-FR" sz="1200" dirty="0" smtClean="0">
                <a:latin typeface="+mj-lt"/>
              </a:rPr>
              <a:t>-</a:t>
            </a:r>
            <a:r>
              <a:rPr lang="fr-FR" sz="1200" dirty="0" err="1">
                <a:latin typeface="+mj-lt"/>
              </a:rPr>
              <a:t>c</a:t>
            </a:r>
            <a:r>
              <a:rPr lang="fr-FR" sz="1200" dirty="0" err="1" smtClean="0">
                <a:latin typeface="+mj-lt"/>
              </a:rPr>
              <a:t>hecking</a:t>
            </a:r>
            <a:r>
              <a:rPr lang="fr-FR" sz="1200" dirty="0" smtClean="0">
                <a:latin typeface="+mj-lt"/>
              </a:rPr>
              <a:t> if </a:t>
            </a:r>
            <a:r>
              <a:rPr lang="fr-FR" sz="1200" dirty="0" err="1" smtClean="0">
                <a:latin typeface="+mj-lt"/>
              </a:rPr>
              <a:t>it</a:t>
            </a:r>
            <a:r>
              <a:rPr lang="fr-FR" sz="1200" dirty="0" smtClean="0">
                <a:latin typeface="+mj-lt"/>
              </a:rPr>
              <a:t> </a:t>
            </a:r>
            <a:r>
              <a:rPr lang="fr-FR" sz="1200" dirty="0" err="1" smtClean="0">
                <a:latin typeface="+mj-lt"/>
              </a:rPr>
              <a:t>can</a:t>
            </a:r>
            <a:r>
              <a:rPr lang="fr-FR" sz="1200" dirty="0" smtClean="0">
                <a:latin typeface="+mj-lt"/>
              </a:rPr>
              <a:t> pulse for </a:t>
            </a:r>
            <a:r>
              <a:rPr lang="fr-FR" sz="1200" dirty="0" err="1" smtClean="0">
                <a:latin typeface="+mj-lt"/>
              </a:rPr>
              <a:t>extended</a:t>
            </a:r>
            <a:r>
              <a:rPr lang="fr-FR" sz="1200" dirty="0" smtClean="0">
                <a:latin typeface="+mj-lt"/>
              </a:rPr>
              <a:t> </a:t>
            </a:r>
            <a:r>
              <a:rPr lang="fr-FR" sz="1200" dirty="0" err="1" smtClean="0">
                <a:latin typeface="+mj-lt"/>
              </a:rPr>
              <a:t>periods</a:t>
            </a:r>
            <a:r>
              <a:rPr lang="fr-FR" sz="1200" dirty="0" smtClean="0">
                <a:latin typeface="+mj-lt"/>
              </a:rPr>
              <a:t> </a:t>
            </a:r>
            <a:r>
              <a:rPr lang="fr-FR" sz="1200" dirty="0" err="1" smtClean="0">
                <a:latin typeface="+mj-lt"/>
              </a:rPr>
              <a:t>without</a:t>
            </a:r>
            <a:r>
              <a:rPr lang="fr-FR" sz="1200" dirty="0" smtClean="0">
                <a:latin typeface="+mj-lt"/>
              </a:rPr>
              <a:t> issue</a:t>
            </a:r>
          </a:p>
          <a:p>
            <a:pPr lvl="1"/>
            <a:r>
              <a:rPr lang="fr-FR" sz="1200" dirty="0" smtClean="0">
                <a:latin typeface="+mj-lt"/>
              </a:rPr>
              <a:t>-</a:t>
            </a:r>
            <a:r>
              <a:rPr lang="fr-FR" sz="1200" dirty="0" err="1">
                <a:latin typeface="+mj-lt"/>
              </a:rPr>
              <a:t>c</a:t>
            </a:r>
            <a:r>
              <a:rPr lang="fr-FR" sz="1200" dirty="0" err="1" smtClean="0">
                <a:latin typeface="+mj-lt"/>
              </a:rPr>
              <a:t>hecking</a:t>
            </a:r>
            <a:r>
              <a:rPr lang="fr-FR" sz="1200" dirty="0" smtClean="0">
                <a:latin typeface="+mj-lt"/>
              </a:rPr>
              <a:t> the </a:t>
            </a:r>
            <a:r>
              <a:rPr lang="fr-FR" sz="1200" dirty="0" err="1" smtClean="0">
                <a:latin typeface="+mj-lt"/>
              </a:rPr>
              <a:t>cooling</a:t>
            </a:r>
            <a:r>
              <a:rPr lang="fr-FR" sz="1200" dirty="0" smtClean="0">
                <a:latin typeface="+mj-lt"/>
              </a:rPr>
              <a:t> </a:t>
            </a:r>
            <a:r>
              <a:rPr lang="fr-FR" sz="1200" dirty="0" err="1" smtClean="0">
                <a:latin typeface="+mj-lt"/>
              </a:rPr>
              <a:t>temp</a:t>
            </a:r>
            <a:endParaRPr lang="fr-FR" sz="1200" dirty="0" smtClean="0">
              <a:latin typeface="+mj-lt"/>
            </a:endParaRPr>
          </a:p>
          <a:p>
            <a:pPr marL="342900" indent="-342900">
              <a:buFont typeface="+mj-lt"/>
              <a:buAutoNum type="alphaLcParenR"/>
            </a:pPr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DSO test </a:t>
            </a:r>
            <a:r>
              <a:rPr lang="fr-FR" sz="1400" smtClean="0">
                <a:solidFill>
                  <a:srgbClr val="0070C0"/>
                </a:solidFill>
                <a:latin typeface="+mj-lt"/>
              </a:rPr>
              <a:t>preparation</a:t>
            </a:r>
            <a:endParaRPr lang="fr-FR" sz="1400" dirty="0" smtClean="0">
              <a:solidFill>
                <a:srgbClr val="0070C0"/>
              </a:solidFill>
              <a:latin typeface="+mj-lt"/>
            </a:endParaRPr>
          </a:p>
          <a:p>
            <a:pPr lvl="1"/>
            <a:r>
              <a:rPr lang="fr-FR" sz="1200" dirty="0">
                <a:latin typeface="+mj-lt"/>
              </a:rPr>
              <a:t>-</a:t>
            </a:r>
            <a:r>
              <a:rPr lang="fr-FR" sz="1200" dirty="0" err="1" smtClean="0">
                <a:latin typeface="+mj-lt"/>
              </a:rPr>
              <a:t>checking</a:t>
            </a:r>
            <a:r>
              <a:rPr lang="fr-FR" sz="1200" dirty="0" smtClean="0">
                <a:latin typeface="+mj-lt"/>
              </a:rPr>
              <a:t> if all EIS </a:t>
            </a:r>
            <a:r>
              <a:rPr lang="fr-FR" sz="1200" dirty="0" err="1" smtClean="0">
                <a:latin typeface="+mj-lt"/>
              </a:rPr>
              <a:t>work</a:t>
            </a:r>
            <a:r>
              <a:rPr lang="fr-FR" sz="1200" dirty="0" smtClean="0">
                <a:latin typeface="+mj-lt"/>
              </a:rPr>
              <a:t> </a:t>
            </a:r>
            <a:r>
              <a:rPr lang="fr-FR" sz="1200" dirty="0" err="1" smtClean="0">
                <a:latin typeface="+mj-lt"/>
              </a:rPr>
              <a:t>correctly</a:t>
            </a:r>
            <a:endParaRPr lang="fr-FR" sz="1200" dirty="0" smtClean="0">
              <a:latin typeface="+mj-lt"/>
            </a:endParaRPr>
          </a:p>
          <a:p>
            <a:pPr marL="342900" indent="-342900">
              <a:buFont typeface="+mj-lt"/>
              <a:buAutoNum type="alphaLcParenR"/>
            </a:pPr>
            <a:endParaRPr lang="fr-FR" sz="1400" dirty="0" smtClean="0">
              <a:latin typeface="+mj-lt"/>
            </a:endParaRPr>
          </a:p>
          <a:p>
            <a:pPr marL="342900" indent="-342900">
              <a:buFont typeface="+mj-lt"/>
              <a:buAutoNum type="alphaLcParenR"/>
            </a:pPr>
            <a:endParaRPr lang="fr-FR" sz="1400" dirty="0" smtClean="0">
              <a:latin typeface="+mj-lt"/>
            </a:endParaRPr>
          </a:p>
          <a:p>
            <a:endParaRPr lang="en-US" sz="1400" dirty="0">
              <a:latin typeface="+mj-lt"/>
            </a:endParaRPr>
          </a:p>
          <a:p>
            <a:endParaRPr lang="en-US" sz="1400" dirty="0"/>
          </a:p>
          <a:p>
            <a:r>
              <a:rPr lang="en-GB" sz="1400" dirty="0" smtClean="0">
                <a:latin typeface="+mj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0795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20578"/>
            <a:ext cx="7182798" cy="400110"/>
          </a:xfrm>
        </p:spPr>
        <p:txBody>
          <a:bodyPr wrap="square">
            <a:spAutoFit/>
          </a:bodyPr>
          <a:lstStyle/>
          <a:p>
            <a:r>
              <a:rPr lang="fr-FR" sz="2000" dirty="0" err="1" smtClean="0">
                <a:solidFill>
                  <a:prstClr val="black"/>
                </a:solidFill>
              </a:rPr>
              <a:t>Summary</a:t>
            </a:r>
            <a:endParaRPr lang="en-GB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872716"/>
            <a:ext cx="8640960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latin typeface="+mj-lt"/>
              </a:rPr>
              <a:t>Starting</a:t>
            </a:r>
            <a:r>
              <a:rPr lang="fr-FR" dirty="0" smtClean="0">
                <a:latin typeface="+mj-lt"/>
              </a:rPr>
              <a:t> SPS</a:t>
            </a:r>
          </a:p>
          <a:p>
            <a:endParaRPr lang="fr-FR" dirty="0">
              <a:latin typeface="+mj-lt"/>
            </a:endParaRPr>
          </a:p>
          <a:p>
            <a:endParaRPr lang="fr-FR" dirty="0">
              <a:latin typeface="+mj-lt"/>
            </a:endParaRPr>
          </a:p>
          <a:p>
            <a:pPr marL="342900" indent="-342900">
              <a:buFont typeface="+mj-lt"/>
              <a:buAutoNum type="alphaLcParenR"/>
            </a:pPr>
            <a:r>
              <a:rPr lang="en-US" sz="1600" dirty="0" smtClean="0">
                <a:solidFill>
                  <a:srgbClr val="0070C0"/>
                </a:solidFill>
                <a:latin typeface="+mj-lt"/>
              </a:rPr>
              <a:t>Polarity checks</a:t>
            </a:r>
          </a:p>
          <a:p>
            <a:pPr lvl="1"/>
            <a:r>
              <a:rPr lang="en-US" sz="1400" dirty="0" smtClean="0">
                <a:latin typeface="+mj-lt"/>
              </a:rPr>
              <a:t>-check the polarity with a portable hall probe inside the magnet</a:t>
            </a:r>
            <a:endParaRPr lang="fr-FR" sz="1400" dirty="0">
              <a:latin typeface="+mj-lt"/>
            </a:endParaRPr>
          </a:p>
          <a:p>
            <a:pPr lvl="1"/>
            <a:r>
              <a:rPr lang="fr-FR" sz="1400" dirty="0" smtClean="0">
                <a:latin typeface="+mj-lt"/>
              </a:rPr>
              <a:t>-</a:t>
            </a:r>
            <a:r>
              <a:rPr lang="en-GB" sz="1400" dirty="0">
                <a:latin typeface="+mj-lt"/>
              </a:rPr>
              <a:t>p</a:t>
            </a:r>
            <a:r>
              <a:rPr lang="en-GB" sz="1400" dirty="0" smtClean="0">
                <a:latin typeface="+mj-lt"/>
              </a:rPr>
              <a:t>olarity faults identified before injecting beam to avoid any doubt during the beam steering</a:t>
            </a:r>
            <a:endParaRPr lang="fr-FR" sz="1400" dirty="0" smtClean="0">
              <a:latin typeface="+mj-lt"/>
            </a:endParaRPr>
          </a:p>
          <a:p>
            <a:pPr marL="342900" indent="-342900">
              <a:buFont typeface="+mj-lt"/>
              <a:buAutoNum type="alphaLcParenR"/>
            </a:pPr>
            <a:r>
              <a:rPr lang="fr-FR" sz="1600" dirty="0" smtClean="0">
                <a:solidFill>
                  <a:srgbClr val="0070C0"/>
                </a:solidFill>
                <a:latin typeface="+mj-lt"/>
              </a:rPr>
              <a:t>Op </a:t>
            </a:r>
            <a:r>
              <a:rPr lang="fr-FR" sz="1600" dirty="0" err="1" smtClean="0">
                <a:solidFill>
                  <a:srgbClr val="0070C0"/>
                </a:solidFill>
                <a:latin typeface="+mj-lt"/>
              </a:rPr>
              <a:t>involved</a:t>
            </a:r>
            <a:r>
              <a:rPr lang="fr-FR" sz="1600" dirty="0" smtClean="0">
                <a:solidFill>
                  <a:srgbClr val="0070C0"/>
                </a:solidFill>
                <a:latin typeface="+mj-lt"/>
              </a:rPr>
              <a:t> in the </a:t>
            </a:r>
            <a:r>
              <a:rPr lang="fr-FR" sz="1600" dirty="0" err="1" smtClean="0">
                <a:solidFill>
                  <a:srgbClr val="0070C0"/>
                </a:solidFill>
                <a:latin typeface="+mj-lt"/>
              </a:rPr>
              <a:t>working</a:t>
            </a:r>
            <a:r>
              <a:rPr lang="fr-FR" sz="1600" dirty="0" smtClean="0">
                <a:solidFill>
                  <a:srgbClr val="0070C0"/>
                </a:solidFill>
                <a:latin typeface="+mj-lt"/>
              </a:rPr>
              <a:t> group to </a:t>
            </a:r>
            <a:r>
              <a:rPr lang="fr-FR" sz="1600" dirty="0" err="1" smtClean="0">
                <a:solidFill>
                  <a:srgbClr val="0070C0"/>
                </a:solidFill>
                <a:latin typeface="+mj-lt"/>
              </a:rPr>
              <a:t>implement</a:t>
            </a:r>
            <a:r>
              <a:rPr lang="fr-FR" sz="1600" dirty="0" smtClean="0">
                <a:solidFill>
                  <a:srgbClr val="0070C0"/>
                </a:solidFill>
                <a:latin typeface="+mj-lt"/>
              </a:rPr>
              <a:t> the FGC and timing system </a:t>
            </a:r>
          </a:p>
          <a:p>
            <a:pPr lvl="1"/>
            <a:r>
              <a:rPr lang="fr-FR" sz="1400" dirty="0" smtClean="0">
                <a:latin typeface="+mj-lt"/>
              </a:rPr>
              <a:t>-OP </a:t>
            </a:r>
            <a:r>
              <a:rPr lang="fr-FR" sz="1400" dirty="0" err="1" smtClean="0">
                <a:latin typeface="+mj-lt"/>
              </a:rPr>
              <a:t>can</a:t>
            </a:r>
            <a:r>
              <a:rPr lang="fr-FR" sz="1400" dirty="0" smtClean="0">
                <a:latin typeface="+mj-lt"/>
              </a:rPr>
              <a:t> </a:t>
            </a:r>
            <a:r>
              <a:rPr lang="fr-FR" sz="1400" dirty="0" err="1" smtClean="0">
                <a:latin typeface="+mj-lt"/>
              </a:rPr>
              <a:t>follow</a:t>
            </a:r>
            <a:r>
              <a:rPr lang="fr-FR" sz="1400" dirty="0" smtClean="0">
                <a:latin typeface="+mj-lt"/>
              </a:rPr>
              <a:t> the </a:t>
            </a:r>
            <a:r>
              <a:rPr lang="fr-FR" sz="1400" dirty="0" err="1" smtClean="0">
                <a:latin typeface="+mj-lt"/>
              </a:rPr>
              <a:t>evolution</a:t>
            </a:r>
            <a:r>
              <a:rPr lang="fr-FR" sz="1400" dirty="0" smtClean="0">
                <a:latin typeface="+mj-lt"/>
              </a:rPr>
              <a:t> of the system</a:t>
            </a:r>
          </a:p>
          <a:p>
            <a:pPr lvl="1"/>
            <a:r>
              <a:rPr lang="fr-FR" sz="1400" dirty="0" smtClean="0">
                <a:latin typeface="+mj-lt"/>
              </a:rPr>
              <a:t>-OP </a:t>
            </a:r>
            <a:r>
              <a:rPr lang="fr-FR" sz="1400" dirty="0" err="1" smtClean="0">
                <a:latin typeface="+mj-lt"/>
              </a:rPr>
              <a:t>involved</a:t>
            </a:r>
            <a:r>
              <a:rPr lang="fr-FR" sz="1400" dirty="0" smtClean="0">
                <a:latin typeface="+mj-lt"/>
              </a:rPr>
              <a:t> in </a:t>
            </a:r>
            <a:r>
              <a:rPr lang="fr-FR" sz="1400" dirty="0" err="1" smtClean="0">
                <a:latin typeface="+mj-lt"/>
              </a:rPr>
              <a:t>commissioning</a:t>
            </a:r>
            <a:r>
              <a:rPr lang="fr-FR" sz="1400" dirty="0" smtClean="0">
                <a:latin typeface="+mj-lt"/>
              </a:rPr>
              <a:t> to </a:t>
            </a:r>
            <a:r>
              <a:rPr lang="fr-FR" sz="1400" dirty="0" err="1" smtClean="0">
                <a:latin typeface="+mj-lt"/>
              </a:rPr>
              <a:t>identify</a:t>
            </a:r>
            <a:r>
              <a:rPr lang="fr-FR" sz="1400" dirty="0" smtClean="0">
                <a:latin typeface="+mj-lt"/>
              </a:rPr>
              <a:t> </a:t>
            </a:r>
            <a:r>
              <a:rPr lang="fr-FR" sz="1400" dirty="0" err="1" smtClean="0">
                <a:latin typeface="+mj-lt"/>
              </a:rPr>
              <a:t>earliest</a:t>
            </a:r>
            <a:r>
              <a:rPr lang="fr-FR" sz="1400" dirty="0" smtClean="0">
                <a:latin typeface="+mj-lt"/>
              </a:rPr>
              <a:t> possible </a:t>
            </a:r>
            <a:r>
              <a:rPr lang="fr-FR" sz="1400" dirty="0" err="1" smtClean="0">
                <a:latin typeface="+mj-lt"/>
              </a:rPr>
              <a:t>opportunities</a:t>
            </a:r>
            <a:r>
              <a:rPr lang="fr-FR" sz="1400" dirty="0" smtClean="0">
                <a:latin typeface="+mj-lt"/>
              </a:rPr>
              <a:t> to </a:t>
            </a:r>
            <a:r>
              <a:rPr lang="fr-FR" sz="1400" dirty="0" err="1" smtClean="0">
                <a:latin typeface="+mj-lt"/>
              </a:rPr>
              <a:t>start</a:t>
            </a:r>
            <a:r>
              <a:rPr lang="fr-FR" sz="1400" dirty="0" smtClean="0">
                <a:latin typeface="+mj-lt"/>
              </a:rPr>
              <a:t> partial </a:t>
            </a:r>
            <a:r>
              <a:rPr lang="fr-FR" sz="1400" dirty="0" err="1" smtClean="0">
                <a:latin typeface="+mj-lt"/>
              </a:rPr>
              <a:t>testing</a:t>
            </a:r>
            <a:endParaRPr lang="fr-FR" sz="1400" dirty="0" smtClean="0">
              <a:latin typeface="+mj-lt"/>
            </a:endParaRPr>
          </a:p>
          <a:p>
            <a:pPr lvl="1"/>
            <a:r>
              <a:rPr lang="fr-FR" sz="1400" dirty="0" smtClean="0">
                <a:latin typeface="+mj-lt"/>
              </a:rPr>
              <a:t>-OP </a:t>
            </a:r>
            <a:r>
              <a:rPr lang="fr-FR" sz="1400" dirty="0" err="1" smtClean="0">
                <a:latin typeface="+mj-lt"/>
              </a:rPr>
              <a:t>began</a:t>
            </a:r>
            <a:r>
              <a:rPr lang="fr-FR" sz="1400" dirty="0" smtClean="0">
                <a:latin typeface="+mj-lt"/>
              </a:rPr>
              <a:t> the timing tests </a:t>
            </a:r>
            <a:r>
              <a:rPr lang="fr-FR" sz="1400" dirty="0" err="1" smtClean="0">
                <a:latin typeface="+mj-lt"/>
              </a:rPr>
              <a:t>step</a:t>
            </a:r>
            <a:r>
              <a:rPr lang="fr-FR" sz="1400" dirty="0" smtClean="0">
                <a:latin typeface="+mj-lt"/>
              </a:rPr>
              <a:t> by </a:t>
            </a:r>
            <a:r>
              <a:rPr lang="fr-FR" sz="1400" dirty="0" err="1" smtClean="0">
                <a:latin typeface="+mj-lt"/>
              </a:rPr>
              <a:t>step</a:t>
            </a:r>
            <a:r>
              <a:rPr lang="fr-FR" sz="1400" dirty="0" smtClean="0">
                <a:latin typeface="+mj-lt"/>
              </a:rPr>
              <a:t> as and </a:t>
            </a:r>
            <a:r>
              <a:rPr lang="fr-FR" sz="1400" dirty="0" err="1" smtClean="0">
                <a:latin typeface="+mj-lt"/>
              </a:rPr>
              <a:t>when</a:t>
            </a:r>
            <a:r>
              <a:rPr lang="fr-FR" sz="1400" dirty="0" smtClean="0">
                <a:latin typeface="+mj-lt"/>
              </a:rPr>
              <a:t> the </a:t>
            </a:r>
            <a:r>
              <a:rPr lang="fr-FR" sz="1400" dirty="0" err="1" smtClean="0">
                <a:latin typeface="+mj-lt"/>
              </a:rPr>
              <a:t>various</a:t>
            </a:r>
            <a:r>
              <a:rPr lang="fr-FR" sz="1400" dirty="0" smtClean="0">
                <a:latin typeface="+mj-lt"/>
              </a:rPr>
              <a:t> </a:t>
            </a:r>
            <a:r>
              <a:rPr lang="fr-FR" sz="1400" dirty="0" err="1" smtClean="0">
                <a:latin typeface="+mj-lt"/>
              </a:rPr>
              <a:t>elements</a:t>
            </a:r>
            <a:r>
              <a:rPr lang="fr-FR" sz="1400" dirty="0" smtClean="0">
                <a:latin typeface="+mj-lt"/>
              </a:rPr>
              <a:t> </a:t>
            </a:r>
            <a:r>
              <a:rPr lang="fr-FR" sz="1400" dirty="0" err="1" smtClean="0">
                <a:latin typeface="+mj-lt"/>
              </a:rPr>
              <a:t>became</a:t>
            </a:r>
            <a:r>
              <a:rPr lang="fr-FR" sz="1400" dirty="0" smtClean="0">
                <a:latin typeface="+mj-lt"/>
              </a:rPr>
              <a:t> </a:t>
            </a:r>
            <a:r>
              <a:rPr lang="fr-FR" sz="1400" dirty="0" err="1" smtClean="0">
                <a:latin typeface="+mj-lt"/>
              </a:rPr>
              <a:t>available</a:t>
            </a:r>
            <a:endParaRPr lang="fr-FR" sz="1400" dirty="0" smtClean="0">
              <a:latin typeface="+mj-lt"/>
            </a:endParaRPr>
          </a:p>
          <a:p>
            <a:pPr marL="342900" indent="-342900">
              <a:buFont typeface="+mj-lt"/>
              <a:buAutoNum type="alphaLcParenR"/>
            </a:pPr>
            <a:r>
              <a:rPr lang="fr-FR" sz="1600" dirty="0" smtClean="0">
                <a:solidFill>
                  <a:srgbClr val="0070C0"/>
                </a:solidFill>
                <a:latin typeface="+mj-lt"/>
              </a:rPr>
              <a:t>Op  </a:t>
            </a:r>
            <a:r>
              <a:rPr lang="fr-FR" sz="1600" dirty="0" err="1" smtClean="0">
                <a:solidFill>
                  <a:srgbClr val="0070C0"/>
                </a:solidFill>
                <a:latin typeface="+mj-lt"/>
              </a:rPr>
              <a:t>crew</a:t>
            </a:r>
            <a:endParaRPr lang="fr-FR" sz="1600" dirty="0" smtClean="0">
              <a:solidFill>
                <a:srgbClr val="0070C0"/>
              </a:solidFill>
              <a:latin typeface="+mj-lt"/>
            </a:endParaRPr>
          </a:p>
          <a:p>
            <a:pPr lvl="1"/>
            <a:r>
              <a:rPr lang="fr-FR" sz="1400" dirty="0" smtClean="0">
                <a:latin typeface="+mj-lt"/>
              </a:rPr>
              <a:t>-OP </a:t>
            </a:r>
            <a:r>
              <a:rPr lang="fr-FR" sz="1400" dirty="0">
                <a:latin typeface="+mj-lt"/>
              </a:rPr>
              <a:t>must </a:t>
            </a:r>
            <a:r>
              <a:rPr lang="fr-FR" sz="1400" dirty="0" err="1">
                <a:latin typeface="+mj-lt"/>
              </a:rPr>
              <a:t>be</a:t>
            </a:r>
            <a:r>
              <a:rPr lang="fr-FR" sz="1400" dirty="0">
                <a:latin typeface="+mj-lt"/>
              </a:rPr>
              <a:t> </a:t>
            </a:r>
            <a:r>
              <a:rPr lang="fr-FR" sz="1400" dirty="0" err="1">
                <a:latin typeface="+mj-lt"/>
              </a:rPr>
              <a:t>involved</a:t>
            </a:r>
            <a:r>
              <a:rPr lang="fr-FR" sz="1400" dirty="0">
                <a:latin typeface="+mj-lt"/>
              </a:rPr>
              <a:t> in all </a:t>
            </a:r>
            <a:r>
              <a:rPr lang="fr-FR" sz="1400" dirty="0" smtClean="0">
                <a:latin typeface="+mj-lt"/>
              </a:rPr>
              <a:t>modifications </a:t>
            </a:r>
            <a:r>
              <a:rPr lang="fr-FR" sz="1400" dirty="0">
                <a:latin typeface="+mj-lt"/>
              </a:rPr>
              <a:t>to </a:t>
            </a:r>
            <a:r>
              <a:rPr lang="fr-FR" sz="1400" dirty="0" err="1">
                <a:latin typeface="+mj-lt"/>
              </a:rPr>
              <a:t>keep</a:t>
            </a:r>
            <a:r>
              <a:rPr lang="fr-FR" sz="1400" dirty="0">
                <a:latin typeface="+mj-lt"/>
              </a:rPr>
              <a:t> control of </a:t>
            </a:r>
            <a:r>
              <a:rPr lang="fr-FR" sz="1400" dirty="0" smtClean="0">
                <a:latin typeface="+mj-lt"/>
              </a:rPr>
              <a:t>all </a:t>
            </a:r>
            <a:r>
              <a:rPr lang="fr-FR" sz="1400" dirty="0" err="1" smtClean="0">
                <a:latin typeface="+mj-lt"/>
              </a:rPr>
              <a:t>systems</a:t>
            </a:r>
            <a:endParaRPr lang="fr-FR" sz="1400" dirty="0" smtClean="0">
              <a:latin typeface="+mj-lt"/>
            </a:endParaRPr>
          </a:p>
          <a:p>
            <a:pPr lvl="1"/>
            <a:r>
              <a:rPr lang="fr-FR" sz="1400" dirty="0" smtClean="0">
                <a:latin typeface="+mj-lt"/>
              </a:rPr>
              <a:t>-</a:t>
            </a:r>
            <a:r>
              <a:rPr lang="fr-FR" sz="1400" dirty="0" err="1" smtClean="0">
                <a:latin typeface="+mj-lt"/>
              </a:rPr>
              <a:t>it</a:t>
            </a:r>
            <a:r>
              <a:rPr lang="fr-FR" sz="1400" dirty="0" smtClean="0">
                <a:latin typeface="+mj-lt"/>
              </a:rPr>
              <a:t> </a:t>
            </a:r>
            <a:r>
              <a:rPr lang="fr-FR" sz="1400" dirty="0" err="1" smtClean="0">
                <a:latin typeface="+mj-lt"/>
              </a:rPr>
              <a:t>is</a:t>
            </a:r>
            <a:r>
              <a:rPr lang="fr-FR" sz="1400" dirty="0" smtClean="0">
                <a:latin typeface="+mj-lt"/>
              </a:rPr>
              <a:t> </a:t>
            </a:r>
            <a:r>
              <a:rPr lang="fr-FR" sz="1400" dirty="0" err="1" smtClean="0">
                <a:latin typeface="+mj-lt"/>
              </a:rPr>
              <a:t>very</a:t>
            </a:r>
            <a:r>
              <a:rPr lang="fr-FR" sz="1400" dirty="0" smtClean="0">
                <a:latin typeface="+mj-lt"/>
              </a:rPr>
              <a:t> </a:t>
            </a:r>
            <a:r>
              <a:rPr lang="fr-FR" sz="1400" dirty="0" err="1" smtClean="0">
                <a:latin typeface="+mj-lt"/>
              </a:rPr>
              <a:t>useful</a:t>
            </a:r>
            <a:r>
              <a:rPr lang="fr-FR" sz="1400" dirty="0" smtClean="0">
                <a:latin typeface="+mj-lt"/>
              </a:rPr>
              <a:t> to know the </a:t>
            </a:r>
            <a:r>
              <a:rPr lang="fr-FR" sz="1400" dirty="0" err="1" smtClean="0">
                <a:latin typeface="+mj-lt"/>
              </a:rPr>
              <a:t>systems</a:t>
            </a:r>
            <a:r>
              <a:rPr lang="fr-FR" sz="1400" dirty="0" smtClean="0">
                <a:latin typeface="+mj-lt"/>
              </a:rPr>
              <a:t> and </a:t>
            </a:r>
            <a:r>
              <a:rPr lang="fr-FR" sz="1400" dirty="0" err="1" smtClean="0">
                <a:latin typeface="+mj-lt"/>
              </a:rPr>
              <a:t>rewarding</a:t>
            </a:r>
            <a:r>
              <a:rPr lang="fr-FR" sz="1400" dirty="0" smtClean="0">
                <a:latin typeface="+mj-lt"/>
              </a:rPr>
              <a:t> for op</a:t>
            </a:r>
          </a:p>
          <a:p>
            <a:pPr lvl="1"/>
            <a:r>
              <a:rPr lang="fr-FR" sz="1400" dirty="0" smtClean="0">
                <a:latin typeface="+mj-lt"/>
              </a:rPr>
              <a:t>-op </a:t>
            </a:r>
            <a:r>
              <a:rPr lang="fr-FR" sz="1400" dirty="0" err="1" smtClean="0">
                <a:latin typeface="+mj-lt"/>
              </a:rPr>
              <a:t>started</a:t>
            </a:r>
            <a:r>
              <a:rPr lang="fr-FR" sz="1400" dirty="0">
                <a:latin typeface="+mj-lt"/>
              </a:rPr>
              <a:t> </a:t>
            </a:r>
            <a:r>
              <a:rPr lang="fr-FR" sz="1400" dirty="0" err="1" smtClean="0">
                <a:latin typeface="+mj-lt"/>
              </a:rPr>
              <a:t>testing</a:t>
            </a:r>
            <a:r>
              <a:rPr lang="fr-FR" sz="1400" dirty="0" smtClean="0">
                <a:latin typeface="+mj-lt"/>
              </a:rPr>
              <a:t> </a:t>
            </a:r>
            <a:r>
              <a:rPr lang="fr-FR" sz="1400" dirty="0" err="1" smtClean="0">
                <a:latin typeface="+mj-lt"/>
              </a:rPr>
              <a:t>often</a:t>
            </a:r>
            <a:r>
              <a:rPr lang="fr-FR" sz="1400" dirty="0" smtClean="0">
                <a:latin typeface="+mj-lt"/>
              </a:rPr>
              <a:t> </a:t>
            </a:r>
            <a:r>
              <a:rPr lang="fr-FR" sz="1400" dirty="0" err="1" smtClean="0">
                <a:latin typeface="+mj-lt"/>
              </a:rPr>
              <a:t>even</a:t>
            </a:r>
            <a:r>
              <a:rPr lang="fr-FR" sz="1400" dirty="0" smtClean="0">
                <a:latin typeface="+mj-lt"/>
              </a:rPr>
              <a:t> </a:t>
            </a:r>
            <a:r>
              <a:rPr lang="fr-FR" sz="1400" dirty="0" err="1" smtClean="0">
                <a:latin typeface="+mj-lt"/>
              </a:rPr>
              <a:t>before</a:t>
            </a:r>
            <a:r>
              <a:rPr lang="fr-FR" sz="1400" dirty="0" smtClean="0">
                <a:latin typeface="+mj-lt"/>
              </a:rPr>
              <a:t> the system </a:t>
            </a:r>
            <a:r>
              <a:rPr lang="fr-FR" sz="1400" dirty="0" err="1" smtClean="0">
                <a:latin typeface="+mj-lt"/>
              </a:rPr>
              <a:t>was</a:t>
            </a:r>
            <a:r>
              <a:rPr lang="fr-FR" sz="1400" dirty="0" smtClean="0">
                <a:latin typeface="+mj-lt"/>
              </a:rPr>
              <a:t> </a:t>
            </a:r>
            <a:r>
              <a:rPr lang="fr-FR" sz="1400" dirty="0" err="1" smtClean="0">
                <a:latin typeface="+mj-lt"/>
              </a:rPr>
              <a:t>fully</a:t>
            </a:r>
            <a:r>
              <a:rPr lang="fr-FR" sz="1400" dirty="0" smtClean="0">
                <a:latin typeface="+mj-lt"/>
              </a:rPr>
              <a:t> </a:t>
            </a:r>
            <a:r>
              <a:rPr lang="fr-FR" sz="1400" dirty="0" err="1" smtClean="0">
                <a:latin typeface="+mj-lt"/>
              </a:rPr>
              <a:t>available</a:t>
            </a:r>
            <a:r>
              <a:rPr lang="fr-FR" sz="1400" dirty="0" smtClean="0">
                <a:latin typeface="+mj-lt"/>
              </a:rPr>
              <a:t> to </a:t>
            </a:r>
            <a:r>
              <a:rPr lang="fr-FR" sz="1400" dirty="0" err="1" smtClean="0">
                <a:latin typeface="+mj-lt"/>
              </a:rPr>
              <a:t>reduce</a:t>
            </a:r>
            <a:r>
              <a:rPr lang="fr-FR" sz="1400" dirty="0" smtClean="0">
                <a:latin typeface="+mj-lt"/>
              </a:rPr>
              <a:t> </a:t>
            </a:r>
            <a:r>
              <a:rPr lang="fr-FR" sz="1400" dirty="0" err="1" smtClean="0">
                <a:latin typeface="+mj-lt"/>
              </a:rPr>
              <a:t>overall</a:t>
            </a:r>
            <a:r>
              <a:rPr lang="fr-FR" sz="1400" dirty="0" smtClean="0">
                <a:latin typeface="+mj-lt"/>
              </a:rPr>
              <a:t> </a:t>
            </a:r>
            <a:r>
              <a:rPr lang="fr-FR" sz="1400" smtClean="0">
                <a:latin typeface="+mj-lt"/>
              </a:rPr>
              <a:t>commissioning</a:t>
            </a:r>
            <a:r>
              <a:rPr lang="fr-FR" sz="1400" dirty="0" smtClean="0">
                <a:latin typeface="+mj-lt"/>
              </a:rPr>
              <a:t> </a:t>
            </a:r>
            <a:r>
              <a:rPr lang="fr-FR" sz="1400" dirty="0" smtClean="0">
                <a:latin typeface="+mj-lt"/>
              </a:rPr>
              <a:t>time</a:t>
            </a:r>
            <a:endParaRPr lang="fr-FR" sz="1400" dirty="0">
              <a:latin typeface="+mj-lt"/>
            </a:endParaRPr>
          </a:p>
          <a:p>
            <a:pPr marL="342900" indent="-342900">
              <a:buFont typeface="+mj-lt"/>
              <a:buAutoNum type="alphaLcParenR"/>
            </a:pPr>
            <a:r>
              <a:rPr lang="fr-FR" sz="1600" dirty="0" err="1" smtClean="0">
                <a:solidFill>
                  <a:srgbClr val="0070C0"/>
                </a:solidFill>
                <a:latin typeface="+mj-lt"/>
              </a:rPr>
              <a:t>Very</a:t>
            </a:r>
            <a:r>
              <a:rPr lang="fr-FR" sz="1600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fr-FR" sz="1600" dirty="0" err="1" smtClean="0">
                <a:solidFill>
                  <a:srgbClr val="0070C0"/>
                </a:solidFill>
                <a:latin typeface="+mj-lt"/>
              </a:rPr>
              <a:t>useful</a:t>
            </a:r>
            <a:r>
              <a:rPr lang="fr-FR" sz="1600" dirty="0" smtClean="0">
                <a:solidFill>
                  <a:srgbClr val="0070C0"/>
                </a:solidFill>
                <a:latin typeface="+mj-lt"/>
              </a:rPr>
              <a:t> diagnostic </a:t>
            </a:r>
            <a:r>
              <a:rPr lang="fr-FR" sz="1600" dirty="0" err="1" smtClean="0">
                <a:solidFill>
                  <a:srgbClr val="0070C0"/>
                </a:solidFill>
                <a:latin typeface="+mj-lt"/>
              </a:rPr>
              <a:t>tools</a:t>
            </a:r>
            <a:r>
              <a:rPr lang="fr-FR" sz="1600" dirty="0" smtClean="0">
                <a:solidFill>
                  <a:srgbClr val="0070C0"/>
                </a:solidFill>
                <a:latin typeface="+mj-lt"/>
              </a:rPr>
              <a:t> </a:t>
            </a:r>
          </a:p>
          <a:p>
            <a:pPr lvl="1"/>
            <a:r>
              <a:rPr lang="fr-FR" sz="1400" dirty="0" smtClean="0">
                <a:solidFill>
                  <a:srgbClr val="0070C0"/>
                </a:solidFill>
                <a:latin typeface="+mj-lt"/>
              </a:rPr>
              <a:t>-</a:t>
            </a:r>
            <a:r>
              <a:rPr lang="fr-FR" sz="1400" dirty="0" smtClean="0">
                <a:latin typeface="+mj-lt"/>
              </a:rPr>
              <a:t>SIS</a:t>
            </a:r>
          </a:p>
          <a:p>
            <a:pPr lvl="1"/>
            <a:r>
              <a:rPr lang="fr-FR" sz="1400" dirty="0" smtClean="0">
                <a:latin typeface="+mj-lt"/>
              </a:rPr>
              <a:t>-BIS</a:t>
            </a:r>
          </a:p>
          <a:p>
            <a:r>
              <a:rPr lang="fr-FR" sz="1400" b="1" dirty="0" smtClean="0">
                <a:solidFill>
                  <a:srgbClr val="0070C0"/>
                </a:solidFill>
                <a:latin typeface="+mj-lt"/>
              </a:rPr>
              <a:t>		</a:t>
            </a:r>
          </a:p>
          <a:p>
            <a:endParaRPr lang="fr-FR" sz="1400" b="1" dirty="0" smtClean="0">
              <a:solidFill>
                <a:srgbClr val="0070C0"/>
              </a:solidFill>
              <a:latin typeface="+mj-lt"/>
            </a:endParaRPr>
          </a:p>
          <a:p>
            <a:endParaRPr lang="fr-FR" sz="1400" b="1" dirty="0" smtClean="0">
              <a:solidFill>
                <a:srgbClr val="0070C0"/>
              </a:solidFill>
              <a:latin typeface="+mj-lt"/>
            </a:endParaRPr>
          </a:p>
          <a:p>
            <a:pPr algn="ctr"/>
            <a:r>
              <a:rPr lang="fr-FR" sz="2000" b="1" dirty="0" smtClean="0">
                <a:solidFill>
                  <a:srgbClr val="0070C0"/>
                </a:solidFill>
                <a:latin typeface="+mj-lt"/>
              </a:rPr>
              <a:t>The first BEAM </a:t>
            </a:r>
            <a:r>
              <a:rPr lang="fr-FR" sz="2000" b="1" dirty="0" err="1" smtClean="0">
                <a:solidFill>
                  <a:srgbClr val="0070C0"/>
                </a:solidFill>
                <a:latin typeface="+mj-lt"/>
              </a:rPr>
              <a:t>injected</a:t>
            </a:r>
            <a:r>
              <a:rPr lang="fr-FR" sz="2000" b="1" dirty="0" smtClean="0">
                <a:solidFill>
                  <a:srgbClr val="0070C0"/>
                </a:solidFill>
                <a:latin typeface="+mj-lt"/>
              </a:rPr>
              <a:t> in the SPS </a:t>
            </a:r>
            <a:r>
              <a:rPr lang="fr-FR" sz="2000" b="1" dirty="0" err="1" smtClean="0">
                <a:solidFill>
                  <a:srgbClr val="0070C0"/>
                </a:solidFill>
                <a:latin typeface="+mj-lt"/>
              </a:rPr>
              <a:t>without</a:t>
            </a:r>
            <a:r>
              <a:rPr lang="fr-FR" sz="2000" b="1" dirty="0" smtClean="0">
                <a:solidFill>
                  <a:srgbClr val="0070C0"/>
                </a:solidFill>
                <a:latin typeface="+mj-lt"/>
              </a:rPr>
              <a:t> major </a:t>
            </a:r>
            <a:r>
              <a:rPr lang="fr-FR" sz="2000" b="1" dirty="0" err="1" smtClean="0">
                <a:solidFill>
                  <a:srgbClr val="0070C0"/>
                </a:solidFill>
                <a:latin typeface="+mj-lt"/>
              </a:rPr>
              <a:t>problem</a:t>
            </a:r>
            <a:endParaRPr lang="fr-FR" sz="2000" b="1" dirty="0" smtClean="0">
              <a:solidFill>
                <a:srgbClr val="0070C0"/>
              </a:solidFill>
              <a:latin typeface="+mj-lt"/>
            </a:endParaRPr>
          </a:p>
          <a:p>
            <a:pPr marL="342900" indent="-342900">
              <a:buFont typeface="+mj-lt"/>
              <a:buAutoNum type="alphaLcParenR"/>
            </a:pPr>
            <a:endParaRPr lang="fr-FR" sz="14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9853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6461</TotalTime>
  <Words>544</Words>
  <Application>Microsoft Office PowerPoint</Application>
  <PresentationFormat>On-screen Show (4:3)</PresentationFormat>
  <Paragraphs>141</Paragraphs>
  <Slides>10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SPS RESTARTING AFTER LS1 </vt:lpstr>
      <vt:lpstr>OUTLINE</vt:lpstr>
      <vt:lpstr>Main modifications in the SPS during LS1</vt:lpstr>
      <vt:lpstr>SPS commissioning, check out</vt:lpstr>
      <vt:lpstr>SPS commissioning, check out</vt:lpstr>
      <vt:lpstr>SPS commissioning, check out</vt:lpstr>
      <vt:lpstr>SPS commissioning, check out</vt:lpstr>
      <vt:lpstr>SPS commissioning, check out</vt:lpstr>
      <vt:lpstr>Summary</vt:lpstr>
      <vt:lpstr>Thanks for your attention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Nouveau cyclage machine pour le SPS</dc:title>
  <dc:creator>SCETTOUR</dc:creator>
  <cp:lastModifiedBy>Stephane Cettour Cave</cp:lastModifiedBy>
  <cp:revision>500</cp:revision>
  <dcterms:created xsi:type="dcterms:W3CDTF">2009-02-09T21:40:44Z</dcterms:created>
  <dcterms:modified xsi:type="dcterms:W3CDTF">2015-03-05T08:55:16Z</dcterms:modified>
</cp:coreProperties>
</file>