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72" r:id="rId7"/>
    <p:sldId id="280" r:id="rId8"/>
    <p:sldId id="284" r:id="rId9"/>
    <p:sldId id="279" r:id="rId10"/>
    <p:sldId id="282" r:id="rId11"/>
    <p:sldId id="283" r:id="rId12"/>
    <p:sldId id="285" r:id="rId13"/>
    <p:sldId id="276" r:id="rId14"/>
    <p:sldId id="286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00"/>
    <a:srgbClr val="336600"/>
    <a:srgbClr val="E7E8EC"/>
    <a:srgbClr val="CCC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73" autoAdjust="0"/>
  </p:normalViewPr>
  <p:slideViewPr>
    <p:cSldViewPr>
      <p:cViewPr varScale="1">
        <p:scale>
          <a:sx n="123" d="100"/>
          <a:sy n="123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719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719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40466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5" y="5534989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30" y="5238239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1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31"/>
            <a:ext cx="3200400" cy="730252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9"/>
            <a:ext cx="4759514" cy="475951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8"/>
            <a:ext cx="3053866" cy="2663483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268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2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7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7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72"/>
            <a:ext cx="1221946" cy="153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4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5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0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80"/>
            <a:ext cx="4040188" cy="36866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1269780"/>
            <a:ext cx="4041775" cy="36866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5"/>
            <a:ext cx="8226854" cy="9404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9"/>
            <a:ext cx="8226854" cy="46674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5" y="6135086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6134722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6293800"/>
            <a:ext cx="54726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HL-LHC - PLC </a:t>
            </a:r>
            <a:r>
              <a:rPr lang="en-GB" sz="1400" dirty="0" smtClean="0"/>
              <a:t>– FSY – </a:t>
            </a:r>
            <a:r>
              <a:rPr lang="en-GB" sz="1400" dirty="0" smtClean="0"/>
              <a:t>2015-03-12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5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  <p:sldLayoutId id="2147483675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rgbClr val="002060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002060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002060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rgbClr val="002060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rgbClr val="002060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800" y="1908076"/>
            <a:ext cx="8265984" cy="238502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11T Dipole </a:t>
            </a:r>
            <a:r>
              <a:rPr lang="en-GB" dirty="0" smtClean="0"/>
              <a:t>– New Baseline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i="1" dirty="0"/>
              <a:t>HL-LHC Parameter and Layout Committee</a:t>
            </a:r>
            <a:r>
              <a:rPr lang="en-GB" sz="3600" i="1" dirty="0" smtClean="0"/>
              <a:t/>
            </a:r>
            <a:br>
              <a:rPr lang="en-GB" sz="3600" i="1" dirty="0" smtClean="0"/>
            </a:br>
            <a:r>
              <a:rPr lang="en-GB" sz="3600" i="1" dirty="0" smtClean="0"/>
              <a:t>2015-03-12</a:t>
            </a:r>
            <a:endParaRPr lang="en-GB" sz="3600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F. Savary on behalf of </a:t>
            </a:r>
            <a:r>
              <a:rPr lang="en-GB" dirty="0" smtClean="0"/>
              <a:t>the WP11 team</a:t>
            </a:r>
          </a:p>
          <a:p>
            <a:r>
              <a:rPr lang="fr-CH" dirty="0" smtClean="0"/>
              <a:t>Input </a:t>
            </a:r>
            <a:r>
              <a:rPr lang="fr-CH" dirty="0" err="1" smtClean="0"/>
              <a:t>from</a:t>
            </a:r>
            <a:r>
              <a:rPr lang="fr-CH" dirty="0" smtClean="0"/>
              <a:t> V. Baglin, D. Ramos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5"/>
            <a:ext cx="8686800" cy="940444"/>
          </a:xfrm>
        </p:spPr>
        <p:txBody>
          <a:bodyPr>
            <a:noAutofit/>
          </a:bodyPr>
          <a:lstStyle/>
          <a:p>
            <a:r>
              <a:rPr lang="en-US" sz="3600" dirty="0" smtClean="0"/>
              <a:t>Tooling for full-length </a:t>
            </a:r>
            <a:r>
              <a:rPr lang="en-US" sz="3600" dirty="0" smtClean="0"/>
              <a:t>MBH @ CERN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24984"/>
            <a:ext cx="3846465" cy="2160000"/>
          </a:xfrm>
          <a:prstGeom prst="rect">
            <a:avLst/>
          </a:prstGeom>
          <a:noFill/>
        </p:spPr>
      </p:pic>
      <p:pic>
        <p:nvPicPr>
          <p:cNvPr id="7" name="Picture 6" descr="C:\Users\savary\AppData\Local\Microsoft\Windows\Temporary Internet Files\Content.Word\IMG_086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799"/>
          <a:stretch/>
        </p:blipFill>
        <p:spPr bwMode="auto">
          <a:xfrm>
            <a:off x="819481" y="1124984"/>
            <a:ext cx="3504066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\\cern.ch\dfs\Users\r\rmoronba\Desktop\105_PANA\P105095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906" y="4941168"/>
            <a:ext cx="2712158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140968"/>
            <a:ext cx="5843905" cy="2519680"/>
          </a:xfrm>
          <a:prstGeom prst="rect">
            <a:avLst/>
          </a:prstGeom>
          <a:noFill/>
        </p:spPr>
      </p:pic>
      <p:pic>
        <p:nvPicPr>
          <p:cNvPr id="1026" name="Picture 2" descr="C:\Users\savary\AppData\Local\Microsoft\Windows\Temporary Internet Files\Content.Outlook\430QB6BS\P107005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513" y="4350543"/>
            <a:ext cx="3600000" cy="23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07392" y="3501008"/>
            <a:ext cx="3336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Start </a:t>
            </a:r>
            <a:r>
              <a:rPr lang="fr-CH" dirty="0" err="1" smtClean="0"/>
              <a:t>winding</a:t>
            </a:r>
            <a:r>
              <a:rPr lang="fr-CH" dirty="0" smtClean="0"/>
              <a:t> first </a:t>
            </a:r>
            <a:r>
              <a:rPr lang="fr-CH" dirty="0" err="1" smtClean="0"/>
              <a:t>low</a:t>
            </a:r>
            <a:r>
              <a:rPr lang="fr-CH" dirty="0" smtClean="0"/>
              <a:t> grade </a:t>
            </a:r>
            <a:r>
              <a:rPr lang="fr-CH" dirty="0" err="1" smtClean="0"/>
              <a:t>sc</a:t>
            </a:r>
            <a:r>
              <a:rPr lang="fr-CH" dirty="0" smtClean="0"/>
              <a:t> </a:t>
            </a:r>
            <a:r>
              <a:rPr lang="fr-CH" dirty="0" err="1" smtClean="0"/>
              <a:t>cable</a:t>
            </a:r>
            <a:r>
              <a:rPr lang="fr-CH" dirty="0" smtClean="0"/>
              <a:t> in the middle of April 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268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dirty="0" smtClean="0"/>
              <a:t>And on the </a:t>
            </a:r>
            <a:r>
              <a:rPr lang="fr-CH" sz="3600" dirty="0" err="1" smtClean="0"/>
              <a:t>side</a:t>
            </a:r>
            <a:r>
              <a:rPr lang="fr-CH" sz="3600" dirty="0" smtClean="0"/>
              <a:t> of FERMILAB</a:t>
            </a:r>
            <a:endParaRPr lang="en-GB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16" y="2996952"/>
            <a:ext cx="4140000" cy="246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03996" y="1532611"/>
            <a:ext cx="32761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MBHSP03: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Bmax</a:t>
            </a:r>
            <a:r>
              <a:rPr lang="en-US" dirty="0" smtClean="0">
                <a:solidFill>
                  <a:srgbClr val="002060"/>
                </a:solidFill>
              </a:rPr>
              <a:t> = 11.7 T </a:t>
            </a:r>
            <a:r>
              <a:rPr lang="en-US" dirty="0">
                <a:solidFill>
                  <a:srgbClr val="002060"/>
                </a:solidFill>
              </a:rPr>
              <a:t>at 1.9 </a:t>
            </a:r>
            <a:r>
              <a:rPr lang="en-US" dirty="0" smtClean="0">
                <a:solidFill>
                  <a:srgbClr val="002060"/>
                </a:solidFill>
              </a:rPr>
              <a:t>K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97.5</a:t>
            </a:r>
            <a:r>
              <a:rPr lang="en-US" dirty="0">
                <a:solidFill>
                  <a:srgbClr val="002060"/>
                </a:solidFill>
              </a:rPr>
              <a:t>% of </a:t>
            </a:r>
            <a:r>
              <a:rPr lang="en-US" dirty="0" err="1" smtClean="0">
                <a:solidFill>
                  <a:srgbClr val="002060"/>
                </a:solidFill>
              </a:rPr>
              <a:t>Bdesign</a:t>
            </a:r>
            <a:r>
              <a:rPr lang="en-US" dirty="0" smtClean="0">
                <a:solidFill>
                  <a:srgbClr val="002060"/>
                </a:solidFill>
              </a:rPr>
              <a:t> = 12 </a:t>
            </a:r>
            <a:r>
              <a:rPr lang="en-US" dirty="0">
                <a:solidFill>
                  <a:srgbClr val="002060"/>
                </a:solidFill>
              </a:rPr>
              <a:t>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no </a:t>
            </a:r>
            <a:r>
              <a:rPr lang="en-US" dirty="0">
                <a:solidFill>
                  <a:srgbClr val="002060"/>
                </a:solidFill>
              </a:rPr>
              <a:t>holding quenches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656" y="4606317"/>
            <a:ext cx="1593444" cy="28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489871" y="3973050"/>
            <a:ext cx="32123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First two-in-one MBHDP01:</a:t>
            </a:r>
            <a:endParaRPr lang="en-US" b="1" dirty="0">
              <a:solidFill>
                <a:srgbClr val="C00000"/>
              </a:solidFill>
            </a:endParaRPr>
          </a:p>
          <a:p>
            <a:pPr algn="ctr"/>
            <a:r>
              <a:rPr lang="en-US" b="1" dirty="0" err="1" smtClean="0">
                <a:solidFill>
                  <a:srgbClr val="C00000"/>
                </a:solidFill>
              </a:rPr>
              <a:t>Bmax</a:t>
            </a:r>
            <a:r>
              <a:rPr lang="en-US" b="1" dirty="0" smtClean="0">
                <a:solidFill>
                  <a:srgbClr val="C00000"/>
                </a:solidFill>
              </a:rPr>
              <a:t> = 11.5 T </a:t>
            </a:r>
            <a:r>
              <a:rPr lang="en-US" b="1" dirty="0">
                <a:solidFill>
                  <a:srgbClr val="C00000"/>
                </a:solidFill>
              </a:rPr>
              <a:t>at 1.9 </a:t>
            </a:r>
            <a:r>
              <a:rPr lang="en-US" b="1" dirty="0" smtClean="0">
                <a:solidFill>
                  <a:srgbClr val="C00000"/>
                </a:solidFill>
              </a:rPr>
              <a:t>K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after </a:t>
            </a:r>
            <a:r>
              <a:rPr lang="en-US" b="1" dirty="0" smtClean="0">
                <a:solidFill>
                  <a:srgbClr val="C00000"/>
                </a:solidFill>
              </a:rPr>
              <a:t>36 quenches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55472" y="3829595"/>
            <a:ext cx="3204000" cy="0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prstDash val="sys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75804" y="3500360"/>
            <a:ext cx="977588" cy="33855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100" dirty="0" smtClean="0">
                <a:solidFill>
                  <a:srgbClr val="336600"/>
                </a:solidFill>
              </a:rPr>
              <a:t>Target current in LHC</a:t>
            </a:r>
            <a:endParaRPr lang="en-US" sz="1100" dirty="0">
              <a:solidFill>
                <a:srgbClr val="3366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00" y="1412776"/>
            <a:ext cx="1479596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\\cern.ch\dfs\Users\s\savary\Documents\Conferences\ASC-2014\ASC Manuscript Project Status\Material\Fig1_Two-in-one FNAL_0.bmp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89048"/>
            <a:ext cx="1879791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5436096" y="1556792"/>
            <a:ext cx="3266174" cy="3625557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09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0" dirty="0" smtClean="0"/>
              <a:t>Thank you for your attention</a:t>
            </a:r>
            <a:endParaRPr lang="en-US" sz="3200" b="0" dirty="0"/>
          </a:p>
        </p:txBody>
      </p:sp>
    </p:spTree>
    <p:extLst>
      <p:ext uri="{BB962C8B-B14F-4D97-AF65-F5344CB8AC3E}">
        <p14:creationId xmlns:p14="http://schemas.microsoft.com/office/powerpoint/2010/main" val="680606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Outline</a:t>
            </a:r>
            <a:endParaRPr lang="en-GB" sz="36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484784"/>
            <a:ext cx="8686800" cy="351529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Background information</a:t>
            </a:r>
            <a:endParaRPr lang="en-US" sz="2800" dirty="0" smtClean="0"/>
          </a:p>
          <a:p>
            <a:r>
              <a:rPr lang="en-US" sz="2800" dirty="0" smtClean="0"/>
              <a:t>New baseline</a:t>
            </a:r>
          </a:p>
          <a:p>
            <a:r>
              <a:rPr lang="en-US" sz="2800" dirty="0" smtClean="0"/>
              <a:t>By-pass cryostat for collimator integration</a:t>
            </a:r>
          </a:p>
          <a:p>
            <a:r>
              <a:rPr lang="en-US" sz="2800" dirty="0" smtClean="0"/>
              <a:t>Recent news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797438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0" y="5099712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Background information</a:t>
            </a:r>
            <a:endParaRPr lang="en-US" sz="36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88000" y="5209637"/>
            <a:ext cx="8280000" cy="0"/>
          </a:xfrm>
          <a:prstGeom prst="straightConnector1">
            <a:avLst/>
          </a:prstGeom>
          <a:ln w="12700">
            <a:solidFill>
              <a:srgbClr val="002060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Line Callout 2 (Accent Bar) 5"/>
          <p:cNvSpPr/>
          <p:nvPr/>
        </p:nvSpPr>
        <p:spPr>
          <a:xfrm flipH="1">
            <a:off x="2323140" y="6114182"/>
            <a:ext cx="1063452" cy="195138"/>
          </a:xfrm>
          <a:prstGeom prst="accentCallout2">
            <a:avLst>
              <a:gd name="adj1" fmla="val 46609"/>
              <a:gd name="adj2" fmla="val -2221"/>
              <a:gd name="adj3" fmla="val 47221"/>
              <a:gd name="adj4" fmla="val -19990"/>
              <a:gd name="adj5" fmla="val -128028"/>
              <a:gd name="adj6" fmla="val -35193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Interconnect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7" name="Line Callout 2 (Accent Bar) 6"/>
          <p:cNvSpPr/>
          <p:nvPr/>
        </p:nvSpPr>
        <p:spPr>
          <a:xfrm>
            <a:off x="5085025" y="6165304"/>
            <a:ext cx="1063452" cy="195138"/>
          </a:xfrm>
          <a:prstGeom prst="accentCallout2">
            <a:avLst>
              <a:gd name="adj1" fmla="val 46609"/>
              <a:gd name="adj2" fmla="val -2221"/>
              <a:gd name="adj3" fmla="val 47221"/>
              <a:gd name="adj4" fmla="val -21917"/>
              <a:gd name="adj5" fmla="val -327985"/>
              <a:gd name="adj6" fmla="val -58326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Collimator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8" name="Line Callout 2 (Accent Bar) 7"/>
          <p:cNvSpPr/>
          <p:nvPr/>
        </p:nvSpPr>
        <p:spPr>
          <a:xfrm>
            <a:off x="6731470" y="4933431"/>
            <a:ext cx="1944041" cy="196652"/>
          </a:xfrm>
          <a:prstGeom prst="accentCallout2">
            <a:avLst>
              <a:gd name="adj1" fmla="val 46609"/>
              <a:gd name="adj2" fmla="val -2221"/>
              <a:gd name="adj3" fmla="val 46746"/>
              <a:gd name="adj4" fmla="val -18566"/>
              <a:gd name="adj5" fmla="val 331898"/>
              <a:gd name="adj6" fmla="val -45736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11 T dipole magnet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9" name="Line Callout 2 (Accent Bar) 8"/>
          <p:cNvSpPr/>
          <p:nvPr/>
        </p:nvSpPr>
        <p:spPr>
          <a:xfrm flipH="1">
            <a:off x="2339752" y="4954317"/>
            <a:ext cx="1853451" cy="195138"/>
          </a:xfrm>
          <a:prstGeom prst="accentCallout2">
            <a:avLst>
              <a:gd name="adj1" fmla="val 46609"/>
              <a:gd name="adj2" fmla="val -2221"/>
              <a:gd name="adj3" fmla="val 46757"/>
              <a:gd name="adj4" fmla="val -16688"/>
              <a:gd name="adj5" fmla="val 201417"/>
              <a:gd name="adj6" fmla="val -25214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Connection cryostat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10" name="Picture 7" descr="DS_2in1_Pot_Inom.tiff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14706"/>
          <a:stretch>
            <a:fillRect/>
          </a:stretch>
        </p:blipFill>
        <p:spPr bwMode="auto">
          <a:xfrm>
            <a:off x="1671804" y="4203047"/>
            <a:ext cx="1080000" cy="995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330959" y="4910071"/>
            <a:ext cx="1824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15660 mm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" t="19935" r="824" b="4735"/>
          <a:stretch/>
        </p:blipFill>
        <p:spPr bwMode="auto">
          <a:xfrm>
            <a:off x="5071" y="3122871"/>
            <a:ext cx="6732000" cy="152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 descr="https://lhc-div-mms.web.cern.ch/lhc-div-mms/interconnect/week21_2007/0510029_0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08504" y="3164662"/>
            <a:ext cx="2700000" cy="1408729"/>
          </a:xfrm>
          <a:prstGeom prst="roundRect">
            <a:avLst>
              <a:gd name="adj" fmla="val 3437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0" y="3862279"/>
            <a:ext cx="9119125" cy="2266766"/>
            <a:chOff x="0" y="3726000"/>
            <a:chExt cx="9119125" cy="2266766"/>
          </a:xfrm>
        </p:grpSpPr>
        <p:sp>
          <p:nvSpPr>
            <p:cNvPr id="15" name="Rectangle 14"/>
            <p:cNvSpPr/>
            <p:nvPr/>
          </p:nvSpPr>
          <p:spPr>
            <a:xfrm rot="21036984">
              <a:off x="2231696" y="3726000"/>
              <a:ext cx="648000" cy="29718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000" y="4783166"/>
              <a:ext cx="9072000" cy="120960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17" name="Straight Connector 16"/>
            <p:cNvCxnSpPr>
              <a:stCxn id="15" idx="1"/>
            </p:cNvCxnSpPr>
            <p:nvPr/>
          </p:nvCxnSpPr>
          <p:spPr>
            <a:xfrm flipH="1">
              <a:off x="0" y="3927416"/>
              <a:ext cx="2236031" cy="855750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8" name="Straight Connector 17"/>
            <p:cNvCxnSpPr>
              <a:endCxn id="15" idx="3"/>
            </p:cNvCxnSpPr>
            <p:nvPr/>
          </p:nvCxnSpPr>
          <p:spPr>
            <a:xfrm flipH="1" flipV="1">
              <a:off x="2875361" y="3821764"/>
              <a:ext cx="6243764" cy="961402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6854" cy="4667421"/>
          </a:xfrm>
          <a:noFill/>
        </p:spPr>
        <p:txBody>
          <a:bodyPr>
            <a:normAutofit/>
          </a:bodyPr>
          <a:lstStyle/>
          <a:p>
            <a:r>
              <a:rPr lang="en-US" sz="2000" dirty="0" smtClean="0"/>
              <a:t>Create </a:t>
            </a:r>
            <a:r>
              <a:rPr lang="en-US" sz="2000" dirty="0"/>
              <a:t>space in the dispersion suppressor regions of LHC, </a:t>
            </a:r>
            <a:r>
              <a:rPr lang="en-US" sz="2000" dirty="0" smtClean="0"/>
              <a:t>i.e. a room </a:t>
            </a:r>
            <a:r>
              <a:rPr lang="en-US" sz="2000" dirty="0"/>
              <a:t>temperature beam vacuum </a:t>
            </a:r>
            <a:r>
              <a:rPr lang="en-US" sz="2000" dirty="0" smtClean="0"/>
              <a:t>sector, to </a:t>
            </a:r>
            <a:r>
              <a:rPr lang="en-US" sz="2000" dirty="0"/>
              <a:t>install additional </a:t>
            </a:r>
            <a:r>
              <a:rPr lang="en-US" sz="2000" dirty="0" smtClean="0"/>
              <a:t>collimators (TCLD), </a:t>
            </a:r>
            <a:r>
              <a:rPr lang="en-US" sz="2000" dirty="0"/>
              <a:t>which are needed to cope with beam intensities that are larger than nominal, such as in the High Luminosity LHC (HL LHC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Replace a standard MB by a pair of 11T dipoles (a pair of MBH’s)</a:t>
            </a:r>
          </a:p>
          <a:p>
            <a:r>
              <a:rPr lang="en-US" sz="2000" dirty="0"/>
              <a:t>Produce an integrated field of 119 Tm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at 11.85 </a:t>
            </a:r>
            <a:r>
              <a:rPr lang="en-US" sz="2000" dirty="0"/>
              <a:t>kA</a:t>
            </a:r>
          </a:p>
        </p:txBody>
      </p:sp>
      <p:pic>
        <p:nvPicPr>
          <p:cNvPr id="21" name="Picture 6" descr="\\cern.ch\dfs\Users\d\dduarter\Desktop\downstream extrem w sleeve.pn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2" r="4773" b="6874"/>
          <a:stretch/>
        </p:blipFill>
        <p:spPr bwMode="auto">
          <a:xfrm>
            <a:off x="6276130" y="5712005"/>
            <a:ext cx="1680246" cy="117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urved Left Arrow 21"/>
          <p:cNvSpPr/>
          <p:nvPr/>
        </p:nvSpPr>
        <p:spPr>
          <a:xfrm rot="2020413">
            <a:off x="8143494" y="5654833"/>
            <a:ext cx="720080" cy="1361139"/>
          </a:xfrm>
          <a:prstGeom prst="curvedLeftArrow">
            <a:avLst>
              <a:gd name="adj1" fmla="val 8872"/>
              <a:gd name="adj2" fmla="val 50000"/>
              <a:gd name="adj3" fmla="val 59921"/>
            </a:avLst>
          </a:prstGeom>
          <a:solidFill>
            <a:srgbClr val="0000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362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" t="1272" r="2103" b="6001"/>
          <a:stretch/>
        </p:blipFill>
        <p:spPr bwMode="auto">
          <a:xfrm>
            <a:off x="297825" y="1113068"/>
            <a:ext cx="8640000" cy="4883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dirty="0" err="1" smtClean="0"/>
              <a:t>Two</a:t>
            </a:r>
            <a:r>
              <a:rPr lang="fr-CH" sz="3600" dirty="0" smtClean="0"/>
              <a:t> phases</a:t>
            </a:r>
            <a:endParaRPr lang="en-GB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624000" y="5931816"/>
            <a:ext cx="2520000" cy="380480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0C377B"/>
                </a:solidFill>
                <a:latin typeface="Arial"/>
              </a:rPr>
              <a:t>Courtesy L. Rossi</a:t>
            </a:r>
            <a:endParaRPr lang="en-US" sz="2000" i="1" dirty="0">
              <a:solidFill>
                <a:srgbClr val="0C377B"/>
              </a:solidFill>
              <a:latin typeface="Arial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772475" y="1203608"/>
            <a:ext cx="0" cy="4533898"/>
          </a:xfrm>
          <a:prstGeom prst="straightConnector1">
            <a:avLst/>
          </a:prstGeom>
          <a:noFill/>
          <a:ln w="31750" cap="flat" cmpd="sng" algn="ctr">
            <a:solidFill>
              <a:srgbClr val="C00000"/>
            </a:solidFill>
            <a:prstDash val="sysDash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2196411" y="5737506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  <a:latin typeface="Arial"/>
              </a:rPr>
              <a:t>TODAY</a:t>
            </a:r>
            <a:endParaRPr lang="en-US" sz="1600" b="1" dirty="0">
              <a:solidFill>
                <a:srgbClr val="C00000"/>
              </a:solidFill>
              <a:latin typeface="Arial"/>
            </a:endParaRPr>
          </a:p>
        </p:txBody>
      </p:sp>
      <p:pic>
        <p:nvPicPr>
          <p:cNvPr id="10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2628504" y="44624"/>
            <a:ext cx="6480000" cy="8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259632" y="6021288"/>
            <a:ext cx="6115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Graph showing nominal </a:t>
            </a:r>
            <a:r>
              <a:rPr lang="en-US" sz="1200" dirty="0"/>
              <a:t>upgrade </a:t>
            </a:r>
            <a:r>
              <a:rPr lang="en-US" sz="1200" dirty="0" smtClean="0"/>
              <a:t>parameters - 3000 </a:t>
            </a:r>
            <a:r>
              <a:rPr lang="en-US" sz="1200" dirty="0"/>
              <a:t>fb</a:t>
            </a:r>
            <a:r>
              <a:rPr lang="en-US" sz="1200" baseline="30000" dirty="0"/>
              <a:t>-1</a:t>
            </a:r>
            <a:r>
              <a:rPr lang="en-US" sz="1200" dirty="0"/>
              <a:t> would be reached in 2036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577590" y="1440180"/>
            <a:ext cx="308610" cy="3780000"/>
          </a:xfrm>
          <a:prstGeom prst="roundRect">
            <a:avLst/>
          </a:prstGeom>
          <a:noFill/>
          <a:ln w="1905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4597200" y="1440180"/>
            <a:ext cx="594000" cy="3780000"/>
          </a:xfrm>
          <a:prstGeom prst="roundRect">
            <a:avLst/>
          </a:prstGeom>
          <a:noFill/>
          <a:ln w="1905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ine Callout 2 18"/>
          <p:cNvSpPr/>
          <p:nvPr/>
        </p:nvSpPr>
        <p:spPr>
          <a:xfrm>
            <a:off x="4197972" y="1440180"/>
            <a:ext cx="4101966" cy="591820"/>
          </a:xfrm>
          <a:prstGeom prst="borderCallout2">
            <a:avLst>
              <a:gd name="adj1" fmla="val 49325"/>
              <a:gd name="adj2" fmla="val -1797"/>
              <a:gd name="adj3" fmla="val 49325"/>
              <a:gd name="adj4" fmla="val -8630"/>
              <a:gd name="adj5" fmla="val 234731"/>
              <a:gd name="adj6" fmla="val -10172"/>
            </a:avLst>
          </a:prstGeom>
          <a:solidFill>
            <a:schemeClr val="bg1">
              <a:alpha val="80000"/>
            </a:schemeClr>
          </a:solidFill>
          <a:ln w="19050" cap="flat" cmpd="sng" algn="ctr">
            <a:solidFill>
              <a:srgbClr val="0C377B"/>
            </a:solidFill>
            <a:prstDash val="solid"/>
            <a:tailEnd type="stealth" w="med" len="lg"/>
          </a:ln>
          <a:effectLst/>
        </p:spPr>
        <p:txBody>
          <a:bodyPr lIns="72000" tIns="36000" rIns="36000" bIns="3600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6088" algn="l"/>
                <a:tab pos="539750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IP2:	2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-assemblies for installation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6088" algn="l"/>
                <a:tab pos="539750" algn="l"/>
              </a:tabLst>
              <a:defRPr/>
            </a:pPr>
            <a:r>
              <a:rPr lang="en-US" kern="0" dirty="0">
                <a:solidFill>
                  <a:srgbClr val="0C377B"/>
                </a:solidFill>
                <a:latin typeface="Arial"/>
              </a:rPr>
              <a:t>	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spare assembly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Line Callout 2 19"/>
          <p:cNvSpPr/>
          <p:nvPr/>
        </p:nvSpPr>
        <p:spPr>
          <a:xfrm>
            <a:off x="5430210" y="4354945"/>
            <a:ext cx="3507615" cy="864096"/>
          </a:xfrm>
          <a:prstGeom prst="borderCallout2">
            <a:avLst>
              <a:gd name="adj1" fmla="val 49325"/>
              <a:gd name="adj2" fmla="val -1797"/>
              <a:gd name="adj3" fmla="val 49325"/>
              <a:gd name="adj4" fmla="val -8630"/>
              <a:gd name="adj5" fmla="val -53196"/>
              <a:gd name="adj6" fmla="val -19718"/>
            </a:avLst>
          </a:prstGeom>
          <a:solidFill>
            <a:schemeClr val="bg1">
              <a:alpha val="80000"/>
            </a:schemeClr>
          </a:solidFill>
          <a:ln w="19050" cap="flat" cmpd="sng" algn="ctr">
            <a:solidFill>
              <a:srgbClr val="0C377B"/>
            </a:solidFill>
            <a:prstDash val="solid"/>
            <a:tailEnd type="stealth" w="med" len="lg"/>
          </a:ln>
          <a:effectLst/>
        </p:spPr>
        <p:txBody>
          <a:bodyPr lIns="72000" tIns="36000" rIns="36000" bIns="3600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5475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IP7:	4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-assemblies for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inst.</a:t>
            </a:r>
            <a:r>
              <a:rPr kumimoji="0" lang="en-US" sz="1800" b="0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rPr>
              <a:t>n</a:t>
            </a:r>
            <a:endParaRPr lang="en-US" kern="0" baseline="30000" dirty="0">
              <a:solidFill>
                <a:srgbClr val="0C377B"/>
              </a:solidFill>
              <a:latin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5475" algn="l"/>
              </a:tabLst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IP1-5:	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</a:t>
            </a:r>
            <a:r>
              <a:rPr kumimoji="0" lang="en-US" sz="1800" b="0" i="0" u="none" strike="noStrike" kern="0" cap="none" spc="0" normalizeH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cryo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-assemblies</a:t>
            </a:r>
            <a:endParaRPr lang="en-US" kern="0" dirty="0">
              <a:solidFill>
                <a:srgbClr val="0C377B"/>
              </a:solidFill>
              <a:latin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25475" algn="l"/>
              </a:tabLst>
              <a:defRPr/>
            </a:pP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spare assemblies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6131446" y="4797152"/>
            <a:ext cx="1908000" cy="0"/>
          </a:xfrm>
          <a:prstGeom prst="line">
            <a:avLst/>
          </a:prstGeom>
          <a:ln w="38100" cmpd="dbl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131447" y="5074352"/>
            <a:ext cx="180000" cy="0"/>
          </a:xfrm>
          <a:prstGeom prst="line">
            <a:avLst/>
          </a:prstGeom>
          <a:ln w="38100" cmpd="dbl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57200" y="4910996"/>
            <a:ext cx="2415055" cy="276999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 anchor="ctr" anchorCtr="0">
            <a:spAutoFit/>
          </a:bodyPr>
          <a:lstStyle/>
          <a:p>
            <a:r>
              <a:rPr lang="en-US" b="1" kern="0" dirty="0" smtClean="0">
                <a:solidFill>
                  <a:srgbClr val="C00000"/>
                </a:solidFill>
                <a:latin typeface="Arial"/>
              </a:rPr>
              <a:t>1    </a:t>
            </a:r>
            <a:r>
              <a:rPr lang="en-US" kern="0" dirty="0" smtClean="0">
                <a:solidFill>
                  <a:srgbClr val="C00000"/>
                </a:solidFill>
                <a:latin typeface="Arial"/>
              </a:rPr>
              <a:t>spare assembly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30211" y="5498068"/>
            <a:ext cx="3507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kern="0" dirty="0" smtClean="0">
                <a:solidFill>
                  <a:srgbClr val="C00000"/>
                </a:solidFill>
                <a:latin typeface="Arial"/>
              </a:rPr>
              <a:t>New baseline</a:t>
            </a:r>
            <a:endParaRPr lang="en-GB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80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dirty="0" smtClean="0"/>
              <a:t>Scope in </a:t>
            </a:r>
            <a:r>
              <a:rPr lang="fr-CH" sz="3600" dirty="0" err="1" smtClean="0"/>
              <a:t>numbers</a:t>
            </a:r>
            <a:endParaRPr lang="en-GB" sz="3600" dirty="0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4819483"/>
              </p:ext>
            </p:extLst>
          </p:nvPr>
        </p:nvGraphicFramePr>
        <p:xfrm>
          <a:off x="190979" y="1051335"/>
          <a:ext cx="8820000" cy="4629400"/>
        </p:xfrm>
        <a:graphic>
          <a:graphicData uri="http://schemas.openxmlformats.org/drawingml/2006/table">
            <a:tbl>
              <a:tblPr firstRow="1" bandRow="1"/>
              <a:tblGrid>
                <a:gridCol w="1440000"/>
                <a:gridCol w="2520000"/>
                <a:gridCol w="2700000"/>
                <a:gridCol w="2160000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0" b="1" dirty="0"/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/>
                        <a:t>Phase 1 - LS2 [all RRP]</a:t>
                      </a:r>
                      <a:endParaRPr lang="en-US" sz="2000" dirty="0"/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Phase 2 – LS3</a:t>
                      </a:r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dirty="0" smtClean="0"/>
                        <a:t>Remark</a:t>
                      </a:r>
                      <a:endParaRPr lang="en-US" sz="2000" dirty="0"/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Models</a:t>
                      </a:r>
                      <a:endParaRPr lang="en-US" sz="1600" b="1" dirty="0"/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4 single aperture / 1-in-1</a:t>
                      </a:r>
                    </a:p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2 double aperture</a:t>
                      </a:r>
                      <a:r>
                        <a:rPr lang="en-US" sz="1600" baseline="0" dirty="0" smtClean="0"/>
                        <a:t> / 2-in-1</a:t>
                      </a:r>
                      <a:endParaRPr lang="en-US" sz="1600" dirty="0"/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PIT (</a:t>
                      </a:r>
                      <a:r>
                        <a:rPr lang="en-US" sz="1600" dirty="0" smtClean="0">
                          <a:solidFill>
                            <a:srgbClr val="002060"/>
                          </a:solidFill>
                        </a:rPr>
                        <a:t>new X-section</a:t>
                      </a:r>
                      <a:r>
                        <a:rPr lang="en-US" sz="1600" dirty="0" smtClean="0"/>
                        <a:t>):</a:t>
                      </a:r>
                    </a:p>
                    <a:p>
                      <a:pPr marL="266700" lvl="1" indent="-174625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4 single aperture / 1-in-1</a:t>
                      </a:r>
                    </a:p>
                    <a:p>
                      <a:pPr marL="266700" lvl="1" indent="-174625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2 double aperture</a:t>
                      </a:r>
                      <a:r>
                        <a:rPr lang="en-US" sz="1600" baseline="0" dirty="0" smtClean="0"/>
                        <a:t> / 2-in-1</a:t>
                      </a:r>
                    </a:p>
                    <a:p>
                      <a:pPr marL="173038" lvl="0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RRP (</a:t>
                      </a:r>
                      <a:r>
                        <a:rPr lang="en-US" sz="1600" dirty="0" smtClean="0">
                          <a:solidFill>
                            <a:srgbClr val="002060"/>
                          </a:solidFill>
                        </a:rPr>
                        <a:t>new X-section</a:t>
                      </a:r>
                      <a:r>
                        <a:rPr lang="en-US" sz="1600" dirty="0" smtClean="0"/>
                        <a:t>)</a:t>
                      </a:r>
                      <a:r>
                        <a:rPr lang="en-US" sz="1600" baseline="0" dirty="0" smtClean="0"/>
                        <a:t>:</a:t>
                      </a:r>
                    </a:p>
                    <a:p>
                      <a:pPr marL="266700" lvl="1" indent="-174625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2 single aperture / 1-in-1</a:t>
                      </a:r>
                    </a:p>
                    <a:p>
                      <a:pPr marL="266700" lvl="1" indent="-174625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1 double aperture</a:t>
                      </a:r>
                      <a:r>
                        <a:rPr lang="en-US" sz="1600" baseline="0" dirty="0" smtClean="0"/>
                        <a:t> / 2-in-1</a:t>
                      </a:r>
                      <a:endParaRPr lang="en-US" sz="1600" dirty="0" smtClean="0"/>
                    </a:p>
                    <a:p>
                      <a:pPr defTabSz="180000"/>
                      <a:endParaRPr lang="en-US" sz="1600" dirty="0"/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 smtClean="0"/>
                        <a:t>New X-section is necessary for PIT conductor (suffering from excessive degradation when the current keystone angle is used)</a:t>
                      </a:r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Prototypes</a:t>
                      </a:r>
                      <a:endParaRPr lang="en-US" sz="1600" b="1" dirty="0"/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P1: MBH_P001</a:t>
                      </a:r>
                      <a:endParaRPr lang="en-US" sz="1600" dirty="0"/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P2: MBH_P002 [PIT]</a:t>
                      </a:r>
                    </a:p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P3: MBH_P003 [RRP]</a:t>
                      </a:r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1 prototype cryostat</a:t>
                      </a:r>
                      <a:endParaRPr lang="en-US" sz="1600" dirty="0"/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Series baseline</a:t>
                      </a:r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IP2</a:t>
                      </a:r>
                    </a:p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2 x (2 MBH__ + 1 BPC*)</a:t>
                      </a:r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IP7</a:t>
                      </a:r>
                    </a:p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4 x (2 MBH__ + 1 BPC)</a:t>
                      </a:r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defTabSz="180000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Series spares</a:t>
                      </a:r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1 x (2 MBH__ + 1 BPC)</a:t>
                      </a:r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1 x (2 MBH__ + 1 BPC)</a:t>
                      </a:r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defTabSz="180000"/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="1" dirty="0" smtClean="0"/>
                        <a:t>Option</a:t>
                      </a:r>
                      <a:endParaRPr lang="en-US" sz="1600" b="1" dirty="0"/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defTabSz="180000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IP1-IP5</a:t>
                      </a:r>
                    </a:p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Max. 8 x (2 MBH__ + 1 BPC)</a:t>
                      </a:r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Exact number and installation time </a:t>
                      </a:r>
                      <a:r>
                        <a:rPr lang="en-US" sz="1600" dirty="0" err="1" smtClean="0"/>
                        <a:t>t.b.d</a:t>
                      </a:r>
                      <a:r>
                        <a:rPr lang="en-US" sz="1600" dirty="0" smtClean="0"/>
                        <a:t>.</a:t>
                      </a:r>
                      <a:r>
                        <a:rPr lang="en-US" sz="1600" baseline="0" dirty="0" smtClean="0"/>
                        <a:t> later</a:t>
                      </a:r>
                      <a:endParaRPr lang="en-US" sz="1600" dirty="0"/>
                    </a:p>
                  </a:txBody>
                  <a:tcPr marL="54000" marR="54000" marT="54000" marB="540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5965" y="5661248"/>
            <a:ext cx="90580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*BPC stands for by-pass cryostat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194" y="117966"/>
            <a:ext cx="1008000" cy="1008138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22" y="1"/>
            <a:ext cx="1260000" cy="1244069"/>
          </a:xfrm>
          <a:prstGeom prst="rect">
            <a:avLst/>
          </a:prstGeom>
          <a:noFill/>
        </p:spPr>
      </p:pic>
      <p:pic>
        <p:nvPicPr>
          <p:cNvPr id="13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2640392" y="5661248"/>
            <a:ext cx="6480000" cy="8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291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5"/>
            <a:ext cx="8686800" cy="940444"/>
          </a:xfrm>
        </p:spPr>
        <p:txBody>
          <a:bodyPr>
            <a:noAutofit/>
          </a:bodyPr>
          <a:lstStyle/>
          <a:p>
            <a:r>
              <a:rPr lang="en-US" sz="3600" dirty="0" smtClean="0"/>
              <a:t>By-pass </a:t>
            </a:r>
            <a:r>
              <a:rPr lang="en-US" sz="3600" dirty="0"/>
              <a:t>cryostat for collimator </a:t>
            </a:r>
            <a:r>
              <a:rPr lang="en-US" sz="3600" dirty="0" smtClean="0"/>
              <a:t>integration</a:t>
            </a:r>
            <a:endParaRPr lang="en-US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57600" y="950503"/>
            <a:ext cx="9000000" cy="5276200"/>
            <a:chOff x="57600" y="950503"/>
            <a:chExt cx="9000000" cy="5276200"/>
          </a:xfrm>
        </p:grpSpPr>
        <p:pic>
          <p:nvPicPr>
            <p:cNvPr id="5" name="Picture 2" descr="\\cern.ch\dfs\Users\d\dduarter\Desktop\let w intercs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00" y="950503"/>
              <a:ext cx="9000000" cy="5276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\\cern.ch\dfs\Users\d\dduarter\Desktop\let cut.png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75"/>
            <a:stretch/>
          </p:blipFill>
          <p:spPr bwMode="auto">
            <a:xfrm>
              <a:off x="4320000" y="950677"/>
              <a:ext cx="4736228" cy="5276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8" name="Line Callout 2 (Accent Bar) 7"/>
          <p:cNvSpPr/>
          <p:nvPr/>
        </p:nvSpPr>
        <p:spPr>
          <a:xfrm>
            <a:off x="4132259" y="6292476"/>
            <a:ext cx="1713600" cy="309600"/>
          </a:xfrm>
          <a:prstGeom prst="accentCallout2">
            <a:avLst>
              <a:gd name="adj1" fmla="val 15058"/>
              <a:gd name="adj2" fmla="val -996"/>
              <a:gd name="adj3" fmla="val 18750"/>
              <a:gd name="adj4" fmla="val -16667"/>
              <a:gd name="adj5" fmla="val -108430"/>
              <a:gd name="adj6" fmla="val -40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/>
              <a:t>Collimator support jacks</a:t>
            </a:r>
          </a:p>
        </p:txBody>
      </p:sp>
      <p:sp>
        <p:nvSpPr>
          <p:cNvPr id="9" name="Line Callout 2 (Accent Bar) 8"/>
          <p:cNvSpPr/>
          <p:nvPr/>
        </p:nvSpPr>
        <p:spPr>
          <a:xfrm>
            <a:off x="6271200" y="6372000"/>
            <a:ext cx="1605600" cy="374400"/>
          </a:xfrm>
          <a:prstGeom prst="accentCallout2">
            <a:avLst>
              <a:gd name="adj1" fmla="val 18750"/>
              <a:gd name="adj2" fmla="val -1926"/>
              <a:gd name="adj3" fmla="val 18750"/>
              <a:gd name="adj4" fmla="val -16667"/>
              <a:gd name="adj5" fmla="val -112500"/>
              <a:gd name="adj6" fmla="val -3142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/>
              <a:t>Cryostat support jacks</a:t>
            </a:r>
          </a:p>
        </p:txBody>
      </p:sp>
      <p:sp>
        <p:nvSpPr>
          <p:cNvPr id="10" name="Line Callout 2 (Accent Bar) 9"/>
          <p:cNvSpPr/>
          <p:nvPr/>
        </p:nvSpPr>
        <p:spPr>
          <a:xfrm flipH="1">
            <a:off x="4932040" y="930376"/>
            <a:ext cx="1944000" cy="4824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95224"/>
              <a:gd name="adj6" fmla="val -4660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400" dirty="0" smtClean="0"/>
              <a:t>Cold mass enlarged to Ø750 on the collimator side</a:t>
            </a:r>
          </a:p>
        </p:txBody>
      </p:sp>
      <p:sp>
        <p:nvSpPr>
          <p:cNvPr id="11" name="Line Callout 2 (Accent Bar) 10"/>
          <p:cNvSpPr/>
          <p:nvPr/>
        </p:nvSpPr>
        <p:spPr>
          <a:xfrm>
            <a:off x="1778400" y="1569600"/>
            <a:ext cx="1801562" cy="4032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4993"/>
              <a:gd name="adj6" fmla="val -64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smtClean="0"/>
              <a:t>Constant LHC arc outer flange diameter: Ø1055</a:t>
            </a:r>
          </a:p>
        </p:txBody>
      </p:sp>
      <p:sp>
        <p:nvSpPr>
          <p:cNvPr id="12" name="Line Callout 2 (Accent Bar) 11"/>
          <p:cNvSpPr/>
          <p:nvPr/>
        </p:nvSpPr>
        <p:spPr>
          <a:xfrm flipH="1">
            <a:off x="3592800" y="1599600"/>
            <a:ext cx="2485200" cy="4824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76680"/>
              <a:gd name="adj6" fmla="val -3292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400" smtClean="0"/>
              <a:t>Flexible interconnects for alignment independency and thermal contraction</a:t>
            </a:r>
          </a:p>
        </p:txBody>
      </p:sp>
      <p:sp>
        <p:nvSpPr>
          <p:cNvPr id="13" name="Line Callout 2 (Accent Bar) 12"/>
          <p:cNvSpPr/>
          <p:nvPr/>
        </p:nvSpPr>
        <p:spPr>
          <a:xfrm rot="16200000" flipH="1">
            <a:off x="7464745" y="4757545"/>
            <a:ext cx="989710" cy="21672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2394"/>
              <a:gd name="adj6" fmla="val -9246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" rtlCol="0" anchor="t"/>
          <a:lstStyle/>
          <a:p>
            <a:r>
              <a:rPr lang="en-GB" sz="1400" smtClean="0"/>
              <a:t>Interconnects use </a:t>
            </a:r>
            <a:r>
              <a:rPr lang="en-GB" sz="1400" b="1" smtClean="0"/>
              <a:t>standard components </a:t>
            </a:r>
            <a:r>
              <a:rPr lang="en-GB" sz="1400" smtClean="0"/>
              <a:t>and tooling despite the new compact layout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85632" y="5167108"/>
            <a:ext cx="2777574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en-GB" i="1" dirty="0" err="1"/>
              <a:t>B</a:t>
            </a:r>
            <a:r>
              <a:rPr lang="en-GB" i="1" dirty="0" err="1" smtClean="0"/>
              <a:t>usbar</a:t>
            </a:r>
            <a:r>
              <a:rPr lang="en-GB" i="1" dirty="0" smtClean="0"/>
              <a:t> routing </a:t>
            </a:r>
            <a:r>
              <a:rPr lang="en-GB" b="1" i="1" dirty="0" smtClean="0">
                <a:solidFill>
                  <a:srgbClr val="006600"/>
                </a:solidFill>
              </a:rPr>
              <a:t>is </a:t>
            </a:r>
            <a:r>
              <a:rPr lang="en-GB" b="1" i="1" dirty="0" smtClean="0">
                <a:solidFill>
                  <a:srgbClr val="006600"/>
                </a:solidFill>
              </a:rPr>
              <a:t>in </a:t>
            </a:r>
            <a:r>
              <a:rPr lang="en-GB" b="1" i="1" dirty="0" smtClean="0">
                <a:solidFill>
                  <a:srgbClr val="006600"/>
                </a:solidFill>
              </a:rPr>
              <a:t>the </a:t>
            </a:r>
            <a:r>
              <a:rPr lang="en-GB" b="1" i="1" dirty="0">
                <a:solidFill>
                  <a:srgbClr val="006600"/>
                </a:solidFill>
              </a:rPr>
              <a:t>shadow</a:t>
            </a:r>
            <a:r>
              <a:rPr lang="en-GB" i="1" dirty="0"/>
              <a:t> of the beam screens and </a:t>
            </a:r>
            <a:r>
              <a:rPr lang="en-GB" i="1" dirty="0" smtClean="0"/>
              <a:t>CWT!</a:t>
            </a:r>
            <a:endParaRPr lang="en-GB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1449" y="1043444"/>
            <a:ext cx="260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Courtesy D. Ramos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731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\\cern.ch\dfs\Users\d\dduarter\Desktop\optionC2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7" t="4511" r="28826" b="17379"/>
          <a:stretch/>
        </p:blipFill>
        <p:spPr bwMode="auto">
          <a:xfrm>
            <a:off x="6588000" y="612000"/>
            <a:ext cx="256165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7067128" cy="940443"/>
          </a:xfrm>
        </p:spPr>
        <p:txBody>
          <a:bodyPr>
            <a:noAutofit/>
          </a:bodyPr>
          <a:lstStyle/>
          <a:p>
            <a:r>
              <a:rPr lang="en-GB" sz="3600" dirty="0" smtClean="0"/>
              <a:t>Beam </a:t>
            </a:r>
            <a:r>
              <a:rPr lang="en-GB" sz="3600" dirty="0" smtClean="0"/>
              <a:t>vac. </a:t>
            </a:r>
            <a:r>
              <a:rPr lang="en-GB" sz="3600" dirty="0" smtClean="0"/>
              <a:t>&amp; Collimator length (1)</a:t>
            </a:r>
            <a:endParaRPr lang="en-GB" sz="36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157810" y="2969150"/>
            <a:ext cx="8843594" cy="2965785"/>
            <a:chOff x="148285" y="2511950"/>
            <a:chExt cx="8843594" cy="2965785"/>
          </a:xfrm>
        </p:grpSpPr>
        <p:pic>
          <p:nvPicPr>
            <p:cNvPr id="3074" name="Picture 2" descr="\\cern.ch\dfs\Users\d\dduarter\Desktop\optionC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30" b="22667"/>
            <a:stretch/>
          </p:blipFill>
          <p:spPr bwMode="auto">
            <a:xfrm>
              <a:off x="148285" y="2542029"/>
              <a:ext cx="8843594" cy="29357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3354016" y="4141300"/>
              <a:ext cx="1918178" cy="33688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b="1">
                  <a:solidFill>
                    <a:schemeClr val="bg1"/>
                  </a:solidFill>
                </a:rPr>
                <a:t>6</a:t>
              </a:r>
              <a:r>
                <a:rPr lang="en-GB" sz="1400" b="1" smtClean="0">
                  <a:solidFill>
                    <a:schemeClr val="bg1"/>
                  </a:solidFill>
                </a:rPr>
                <a:t>00 mm Collimator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91990" y="2511950"/>
              <a:ext cx="40288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FF0000"/>
                  </a:solidFill>
                </a:rPr>
                <a:t>Warm drift vacuum chamber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Straight Arrow Connector 12"/>
            <p:cNvCxnSpPr>
              <a:stCxn id="11" idx="2"/>
            </p:cNvCxnSpPr>
            <p:nvPr/>
          </p:nvCxnSpPr>
          <p:spPr>
            <a:xfrm>
              <a:off x="4106420" y="2850504"/>
              <a:ext cx="484630" cy="91187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2987824" y="5733256"/>
            <a:ext cx="5479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Transitions needed to allow installation of sector valves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Very tight integration</a:t>
            </a:r>
            <a:endParaRPr lang="en-GB" sz="1600" dirty="0"/>
          </a:p>
        </p:txBody>
      </p:sp>
      <p:cxnSp>
        <p:nvCxnSpPr>
          <p:cNvPr id="24" name="Straight Arrow Connector 23"/>
          <p:cNvCxnSpPr>
            <a:stCxn id="21" idx="1"/>
          </p:cNvCxnSpPr>
          <p:nvPr/>
        </p:nvCxnSpPr>
        <p:spPr>
          <a:xfrm flipH="1" flipV="1">
            <a:off x="2843808" y="4935384"/>
            <a:ext cx="144016" cy="1090260"/>
          </a:xfrm>
          <a:prstGeom prst="straightConnector1">
            <a:avLst/>
          </a:prstGeom>
          <a:ln>
            <a:gradFill>
              <a:gsLst>
                <a:gs pos="21000">
                  <a:srgbClr val="000000"/>
                </a:gs>
                <a:gs pos="100000">
                  <a:schemeClr val="bg1"/>
                </a:gs>
              </a:gsLst>
              <a:lin ang="5400000" scaled="0"/>
            </a:gradFill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7" name="TextBox 16"/>
          <p:cNvSpPr txBox="1"/>
          <p:nvPr/>
        </p:nvSpPr>
        <p:spPr>
          <a:xfrm>
            <a:off x="101449" y="1043444"/>
            <a:ext cx="260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Courtesy D. Ramos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965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\\cern.ch\dfs\Users\d\dduarter\Desktop\optionb2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7" r="21317" b="8541"/>
          <a:stretch/>
        </p:blipFill>
        <p:spPr bwMode="auto">
          <a:xfrm>
            <a:off x="6552000" y="612000"/>
            <a:ext cx="2556000" cy="253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\\cern.ch\dfs\Users\d\dduarter\Desktop\option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8" b="19512"/>
          <a:stretch/>
        </p:blipFill>
        <p:spPr bwMode="auto">
          <a:xfrm>
            <a:off x="123825" y="3038476"/>
            <a:ext cx="885825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7931224" cy="940443"/>
          </a:xfrm>
        </p:spPr>
        <p:txBody>
          <a:bodyPr>
            <a:noAutofit/>
          </a:bodyPr>
          <a:lstStyle/>
          <a:p>
            <a:r>
              <a:rPr lang="en-GB" sz="3600" dirty="0" smtClean="0"/>
              <a:t>Beam </a:t>
            </a:r>
            <a:r>
              <a:rPr lang="en-GB" sz="3600" dirty="0" smtClean="0"/>
              <a:t>vac. </a:t>
            </a:r>
            <a:r>
              <a:rPr lang="en-GB" sz="3600" dirty="0" smtClean="0"/>
              <a:t>&amp; Collimator length (2)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2502" y="1519487"/>
            <a:ext cx="35342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Interconnects become longer because of the </a:t>
            </a:r>
            <a:r>
              <a:rPr lang="en-GB" dirty="0" smtClean="0"/>
              <a:t>beam screens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Very compact cold line because of the sector valve RF shielding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1520" y="5796553"/>
            <a:ext cx="4629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Transitions avoided because there </a:t>
            </a:r>
            <a:r>
              <a:rPr lang="en-GB" sz="1600" dirty="0" smtClean="0"/>
              <a:t>is </a:t>
            </a:r>
            <a:r>
              <a:rPr lang="en-GB" sz="1600" dirty="0" smtClean="0"/>
              <a:t>no sector </a:t>
            </a:r>
            <a:r>
              <a:rPr lang="en-GB" sz="1600" dirty="0" smtClean="0"/>
              <a:t>valve </a:t>
            </a:r>
            <a:r>
              <a:rPr lang="en-GB" sz="1600" dirty="0" smtClean="0"/>
              <a:t>on the other beam </a:t>
            </a:r>
            <a:r>
              <a:rPr lang="en-GB" sz="1600" dirty="0" smtClean="0"/>
              <a:t>line</a:t>
            </a:r>
            <a:endParaRPr lang="en-GB" sz="1600" dirty="0"/>
          </a:p>
        </p:txBody>
      </p:sp>
      <p:cxnSp>
        <p:nvCxnSpPr>
          <p:cNvPr id="24" name="Straight Arrow Connector 23"/>
          <p:cNvCxnSpPr>
            <a:stCxn id="21" idx="0"/>
          </p:cNvCxnSpPr>
          <p:nvPr/>
        </p:nvCxnSpPr>
        <p:spPr>
          <a:xfrm flipV="1">
            <a:off x="2566095" y="5085184"/>
            <a:ext cx="277713" cy="711369"/>
          </a:xfrm>
          <a:prstGeom prst="straightConnector1">
            <a:avLst/>
          </a:prstGeom>
          <a:ln>
            <a:gradFill>
              <a:gsLst>
                <a:gs pos="20000">
                  <a:srgbClr val="000000"/>
                </a:gs>
                <a:gs pos="100000">
                  <a:schemeClr val="bg1"/>
                </a:gs>
              </a:gsLst>
              <a:lin ang="5400000" scaled="0"/>
            </a:gradFill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4" name="TextBox 13"/>
          <p:cNvSpPr txBox="1"/>
          <p:nvPr/>
        </p:nvSpPr>
        <p:spPr>
          <a:xfrm>
            <a:off x="1979712" y="3113529"/>
            <a:ext cx="457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Cold drift vacuum </a:t>
            </a:r>
            <a:r>
              <a:rPr lang="en-GB" sz="1600" b="1" dirty="0" smtClean="0">
                <a:solidFill>
                  <a:srgbClr val="FF0000"/>
                </a:solidFill>
              </a:rPr>
              <a:t>chamber – Preferred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>
            <a:off x="4265856" y="3452083"/>
            <a:ext cx="374896" cy="7486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7" name="Rectangle 16"/>
          <p:cNvSpPr/>
          <p:nvPr/>
        </p:nvSpPr>
        <p:spPr>
          <a:xfrm>
            <a:off x="3363541" y="4646125"/>
            <a:ext cx="1918178" cy="33688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strike="sngStrike" dirty="0" smtClean="0">
                <a:solidFill>
                  <a:schemeClr val="bg1"/>
                </a:solidFill>
              </a:rPr>
              <a:t>650</a:t>
            </a:r>
            <a:r>
              <a:rPr lang="en-GB" sz="1400" dirty="0" smtClean="0">
                <a:solidFill>
                  <a:schemeClr val="bg1"/>
                </a:solidFill>
              </a:rPr>
              <a:t> mm Collimator</a:t>
            </a:r>
          </a:p>
        </p:txBody>
      </p:sp>
      <p:pic>
        <p:nvPicPr>
          <p:cNvPr id="4100" name="Picture 4" descr="\\cern.ch\dfs\Users\d\dduarter\Desktop\optionb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741" y="1546917"/>
            <a:ext cx="2459292" cy="144231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6160168" y="4083862"/>
            <a:ext cx="1079405" cy="49501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smtClean="0"/>
          </a:p>
        </p:txBody>
      </p:sp>
      <p:cxnSp>
        <p:nvCxnSpPr>
          <p:cNvPr id="19" name="Straight Connector 18"/>
          <p:cNvCxnSpPr>
            <a:endCxn id="12" idx="0"/>
          </p:cNvCxnSpPr>
          <p:nvPr/>
        </p:nvCxnSpPr>
        <p:spPr>
          <a:xfrm>
            <a:off x="6105167" y="3004457"/>
            <a:ext cx="594704" cy="10794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8" name="TextBox 17"/>
          <p:cNvSpPr txBox="1"/>
          <p:nvPr/>
        </p:nvSpPr>
        <p:spPr>
          <a:xfrm>
            <a:off x="101449" y="1043444"/>
            <a:ext cx="260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Courtesy D. Ramos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363541" y="5013176"/>
            <a:ext cx="1918178" cy="33688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600 </a:t>
            </a:r>
            <a:r>
              <a:rPr lang="en-GB" sz="1400" b="1" dirty="0" smtClean="0">
                <a:solidFill>
                  <a:schemeClr val="bg1"/>
                </a:solidFill>
              </a:rPr>
              <a:t>mm Collimator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8024" y="5807586"/>
            <a:ext cx="44279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Following the 51</a:t>
            </a:r>
            <a:r>
              <a:rPr lang="en-GB" sz="1600" b="1" baseline="30000" dirty="0" smtClean="0"/>
              <a:t>st</a:t>
            </a:r>
            <a:r>
              <a:rPr lang="en-GB" sz="1600" b="1" dirty="0" smtClean="0"/>
              <a:t> </a:t>
            </a:r>
            <a:r>
              <a:rPr lang="en-GB" sz="1600" b="1" dirty="0"/>
              <a:t>Collimation Upgrade Specification </a:t>
            </a:r>
            <a:r>
              <a:rPr lang="en-GB" sz="1600" b="1" dirty="0" smtClean="0"/>
              <a:t>Meeting held on Jan. 30, 2015</a:t>
            </a:r>
          </a:p>
          <a:p>
            <a:r>
              <a:rPr lang="fr-CH" sz="1600" b="1" dirty="0"/>
              <a:t>	</a:t>
            </a:r>
            <a:r>
              <a:rPr lang="fr-CH" sz="1600" b="1" dirty="0" smtClean="0"/>
              <a:t>	     </a:t>
            </a:r>
            <a:r>
              <a:rPr lang="en-GB" sz="1600" b="1" dirty="0" err="1" smtClean="0"/>
              <a:t>ColUSM</a:t>
            </a:r>
            <a:r>
              <a:rPr lang="en-GB" sz="1600" b="1" dirty="0" smtClean="0"/>
              <a:t> </a:t>
            </a:r>
            <a:r>
              <a:rPr lang="en-GB" sz="1600" b="1" dirty="0"/>
              <a:t>#51</a:t>
            </a:r>
          </a:p>
        </p:txBody>
      </p:sp>
      <p:cxnSp>
        <p:nvCxnSpPr>
          <p:cNvPr id="25" name="Straight Arrow Connector 24"/>
          <p:cNvCxnSpPr>
            <a:stCxn id="7" idx="1"/>
          </p:cNvCxnSpPr>
          <p:nvPr/>
        </p:nvCxnSpPr>
        <p:spPr>
          <a:xfrm flipH="1" flipV="1">
            <a:off x="3851920" y="5350060"/>
            <a:ext cx="936104" cy="888413"/>
          </a:xfrm>
          <a:prstGeom prst="straightConnector1">
            <a:avLst/>
          </a:prstGeom>
          <a:ln>
            <a:gradFill>
              <a:gsLst>
                <a:gs pos="20000">
                  <a:srgbClr val="000000"/>
                </a:gs>
                <a:gs pos="100000">
                  <a:schemeClr val="bg1"/>
                </a:gs>
              </a:gsLst>
              <a:lin ang="5400000" scaled="0"/>
            </a:gradFill>
            <a:tailEnd type="arrow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32" name="TextBox 31"/>
          <p:cNvSpPr txBox="1"/>
          <p:nvPr/>
        </p:nvSpPr>
        <p:spPr>
          <a:xfrm>
            <a:off x="2566094" y="908720"/>
            <a:ext cx="4094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Work to make a mock-up</a:t>
            </a:r>
          </a:p>
          <a:p>
            <a:pPr algn="ctr"/>
            <a:r>
              <a:rPr lang="en-GB" sz="1600" b="1" dirty="0" smtClean="0"/>
              <a:t>by-pass cryostat has started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481704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7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dirty="0" err="1" smtClean="0"/>
              <a:t>Recent</a:t>
            </a:r>
            <a:r>
              <a:rPr lang="fr-CH" sz="3600" dirty="0" smtClean="0"/>
              <a:t> news on the </a:t>
            </a:r>
            <a:r>
              <a:rPr lang="fr-CH" sz="3600" dirty="0" err="1" smtClean="0"/>
              <a:t>models</a:t>
            </a:r>
            <a:r>
              <a:rPr lang="fr-CH" sz="3600" dirty="0" smtClean="0"/>
              <a:t> @ CERN</a:t>
            </a:r>
            <a:endParaRPr lang="en-GB" sz="3600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365278"/>
              </p:ext>
            </p:extLst>
          </p:nvPr>
        </p:nvGraphicFramePr>
        <p:xfrm>
          <a:off x="107504" y="1086216"/>
          <a:ext cx="6840000" cy="5061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20000"/>
                <a:gridCol w="1620000"/>
                <a:gridCol w="3600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Model #</a:t>
                      </a:r>
                      <a:endParaRPr lang="en-US" sz="16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Coil</a:t>
                      </a:r>
                      <a:r>
                        <a:rPr lang="en-US" sz="1600" baseline="0" dirty="0" smtClean="0"/>
                        <a:t> #</a:t>
                      </a:r>
                      <a:endParaRPr lang="en-US" sz="16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Status / plan</a:t>
                      </a:r>
                      <a:endParaRPr lang="en-US" sz="1600" dirty="0"/>
                    </a:p>
                  </a:txBody>
                  <a:tcPr marL="72000" marR="72000" marT="36000" marB="36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MBHSM101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101-105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Tested [coil 101 made of copper]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MBHSP101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106-107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Tested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MBHSP102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106-108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Coils available, test in April/May 2015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MBHSP103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109-111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Coils</a:t>
                      </a:r>
                      <a:r>
                        <a:rPr lang="en-US" sz="1600" baseline="0" dirty="0" smtClean="0"/>
                        <a:t> in production, test in June/July 2015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MBHDP101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SP102-SP103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Assembly</a:t>
                      </a:r>
                      <a:r>
                        <a:rPr lang="en-US" sz="1600" baseline="0" dirty="0" smtClean="0"/>
                        <a:t> to start in Sept. 2015, </a:t>
                      </a:r>
                      <a:r>
                        <a:rPr lang="en-US" sz="1600" dirty="0" smtClean="0"/>
                        <a:t>Test in Nov.</a:t>
                      </a:r>
                      <a:r>
                        <a:rPr lang="en-US" sz="1600" baseline="0" dirty="0" smtClean="0"/>
                        <a:t> 2015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MBHSP104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112-113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Coil production to start in April/May 2015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MBHSP105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114-115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2000" marR="72000" marT="18000" marB="18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MBHDP</a:t>
                      </a:r>
                      <a:r>
                        <a:rPr lang="en-US" sz="1600" baseline="0" dirty="0" smtClean="0"/>
                        <a:t>102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SP104-SP105</a:t>
                      </a:r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marL="72000" marR="72000" marT="18000" marB="18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MBHSP106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202-203</a:t>
                      </a:r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Coil production to start in second half of 2015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MBHSP107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204-205</a:t>
                      </a:r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72000" marR="72000" marT="18000" marB="18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MBHDP103</a:t>
                      </a:r>
                      <a:endParaRPr lang="en-US" sz="1600" dirty="0"/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SP106-SP107</a:t>
                      </a:r>
                    </a:p>
                  </a:txBody>
                  <a:tcPr marL="72000" marR="72000" marT="18000" marB="180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 marL="72000" marR="72000" marT="18000" marB="18000" anchor="ctr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800" y="1124744"/>
            <a:ext cx="1799754" cy="1800000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000" y="3356992"/>
            <a:ext cx="2005355" cy="19800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07504" y="1475998"/>
            <a:ext cx="6840000" cy="336600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>
            <a:off x="6984000" y="1475998"/>
            <a:ext cx="252000" cy="3366000"/>
          </a:xfrm>
          <a:prstGeom prst="rightBrace">
            <a:avLst/>
          </a:prstGeom>
          <a:ln w="2540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236296" y="2996952"/>
            <a:ext cx="1254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RRP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7504" y="4885216"/>
            <a:ext cx="6840000" cy="1280088"/>
          </a:xfrm>
          <a:prstGeom prst="rect">
            <a:avLst/>
          </a:prstGeom>
          <a:noFill/>
          <a:ln w="25400">
            <a:solidFill>
              <a:srgbClr val="33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6984000" y="4905336"/>
            <a:ext cx="246800" cy="1259968"/>
          </a:xfrm>
          <a:prstGeom prst="rightBrace">
            <a:avLst/>
          </a:prstGeom>
          <a:ln w="25400">
            <a:solidFill>
              <a:srgbClr val="33993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236296" y="5373216"/>
            <a:ext cx="1254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9933"/>
                </a:solidFill>
              </a:rPr>
              <a:t>PIT</a:t>
            </a:r>
            <a:endParaRPr lang="en-US" b="1" dirty="0">
              <a:solidFill>
                <a:srgbClr val="33993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92280" y="5877272"/>
            <a:ext cx="2005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Not an end here!</a:t>
            </a:r>
            <a:endParaRPr lang="en-US" b="1" dirty="0"/>
          </a:p>
        </p:txBody>
      </p:sp>
      <p:sp>
        <p:nvSpPr>
          <p:cNvPr id="14" name="Oval 13"/>
          <p:cNvSpPr/>
          <p:nvPr/>
        </p:nvSpPr>
        <p:spPr>
          <a:xfrm>
            <a:off x="0" y="2117334"/>
            <a:ext cx="2771800" cy="519578"/>
          </a:xfrm>
          <a:prstGeom prst="ellipse">
            <a:avLst/>
          </a:prstGeom>
          <a:noFill/>
          <a:ln w="25400">
            <a:solidFill>
              <a:srgbClr val="0000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4" idx="6"/>
            <a:endCxn id="21" idx="2"/>
          </p:cNvCxnSpPr>
          <p:nvPr/>
        </p:nvCxnSpPr>
        <p:spPr>
          <a:xfrm flipV="1">
            <a:off x="2771800" y="2039581"/>
            <a:ext cx="1584176" cy="337542"/>
          </a:xfrm>
          <a:prstGeom prst="straightConnector1">
            <a:avLst/>
          </a:prstGeom>
          <a:ln w="25400">
            <a:solidFill>
              <a:srgbClr val="0000C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55976" y="1844824"/>
            <a:ext cx="2874824" cy="389513"/>
          </a:xfrm>
          <a:prstGeom prst="ellipse">
            <a:avLst/>
          </a:prstGeom>
          <a:noFill/>
          <a:ln w="19050">
            <a:solidFill>
              <a:srgbClr val="0000CC"/>
            </a:solidFill>
          </a:ln>
        </p:spPr>
        <p:txBody>
          <a:bodyPr wrap="square" lIns="36000" tIns="0" rIns="36000" bIns="0" rtlCol="0" anchor="ctr" anchorCtr="0">
            <a:spAutoFit/>
          </a:bodyPr>
          <a:lstStyle/>
          <a:p>
            <a:r>
              <a:rPr lang="fr-CH" dirty="0" err="1" smtClean="0">
                <a:solidFill>
                  <a:srgbClr val="0000CC"/>
                </a:solidFill>
              </a:rPr>
              <a:t>Collaring</a:t>
            </a:r>
            <a:r>
              <a:rPr lang="fr-CH" dirty="0" smtClean="0">
                <a:solidFill>
                  <a:srgbClr val="0000CC"/>
                </a:solidFill>
              </a:rPr>
              <a:t> imminent</a:t>
            </a:r>
            <a:endParaRPr lang="en-GB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51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</p:bld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4504</TotalTime>
  <Words>663</Words>
  <Application>Microsoft Office PowerPoint</Application>
  <PresentationFormat>On-screen Show (4:3)</PresentationFormat>
  <Paragraphs>139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ppt</vt:lpstr>
      <vt:lpstr>11T Dipole – New Baseline  HL-LHC Parameter and Layout Committee 2015-03-12</vt:lpstr>
      <vt:lpstr>Outline</vt:lpstr>
      <vt:lpstr>Background information</vt:lpstr>
      <vt:lpstr>Two phases</vt:lpstr>
      <vt:lpstr>Scope in numbers</vt:lpstr>
      <vt:lpstr>By-pass cryostat for collimator integration</vt:lpstr>
      <vt:lpstr>Beam vac. &amp; Collimator length (1)</vt:lpstr>
      <vt:lpstr>Beam vac. &amp; Collimator length (2)</vt:lpstr>
      <vt:lpstr>Recent news on the models @ CERN</vt:lpstr>
      <vt:lpstr>Tooling for full-length MBH @ CERN</vt:lpstr>
      <vt:lpstr>And on the side of FERMILAB</vt:lpstr>
      <vt:lpstr>Thank you for your attention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Frederic Savary</cp:lastModifiedBy>
  <cp:revision>373</cp:revision>
  <dcterms:created xsi:type="dcterms:W3CDTF">2013-06-24T08:34:31Z</dcterms:created>
  <dcterms:modified xsi:type="dcterms:W3CDTF">2015-03-12T12:45:15Z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