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4"/>
  </p:notesMasterIdLst>
  <p:sldIdLst>
    <p:sldId id="263" r:id="rId5"/>
    <p:sldId id="448" r:id="rId6"/>
    <p:sldId id="449" r:id="rId7"/>
    <p:sldId id="452" r:id="rId8"/>
    <p:sldId id="450" r:id="rId9"/>
    <p:sldId id="451" r:id="rId10"/>
    <p:sldId id="453" r:id="rId11"/>
    <p:sldId id="454" r:id="rId12"/>
    <p:sldId id="455" r:id="rId13"/>
  </p:sldIdLst>
  <p:sldSz cx="9144000" cy="6858000" type="screen4x3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Gianluigi ARDUINI" initials="GA" lastIdx="1" clrIdx="0"/>
  <p:cmAuthor id="1" name="Gianluigi Arduini" initials="GA" lastIdx="6" clrIdx="1"/>
  <p:cmAuthor id="2" name="arduini" initials="GA" lastIdx="14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000000"/>
    <a:srgbClr val="CCCC00"/>
    <a:srgbClr val="0000FF"/>
    <a:srgbClr val="D60093"/>
    <a:srgbClr val="9999FF"/>
    <a:srgbClr val="00FF00"/>
    <a:srgbClr val="EBF1DE"/>
    <a:srgbClr val="DCF4E1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099" autoAdjust="0"/>
    <p:restoredTop sz="94493" autoAdjust="0"/>
  </p:normalViewPr>
  <p:slideViewPr>
    <p:cSldViewPr snapToGrid="0" snapToObjects="1">
      <p:cViewPr varScale="1">
        <p:scale>
          <a:sx n="103" d="100"/>
          <a:sy n="103" d="100"/>
        </p:scale>
        <p:origin x="-185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6" y="84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2CD457-2C93-4605-B86D-F519940C8090}" type="datetimeFigureOut">
              <a:rPr lang="en-GB" smtClean="0"/>
              <a:pPr/>
              <a:t>12/03/2015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AD5AE1-8DAA-4720-851B-5749129BDBE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3027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08310" y="1608069"/>
            <a:ext cx="3978489" cy="2506731"/>
          </a:xfrm>
        </p:spPr>
        <p:txBody>
          <a:bodyPr/>
          <a:lstStyle>
            <a:lvl1pPr algn="l">
              <a:lnSpc>
                <a:spcPct val="100000"/>
              </a:lnSpc>
              <a:defRPr b="1" i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114800"/>
            <a:ext cx="8229600" cy="1828800"/>
          </a:xfrm>
        </p:spPr>
        <p:txBody>
          <a:bodyPr lIns="0" rIns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500" b="1">
                <a:solidFill>
                  <a:schemeClr val="bg1">
                    <a:lumMod val="50000"/>
                  </a:schemeClr>
                </a:solidFill>
                <a:effectLst/>
                <a:latin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61279" y="1967225"/>
            <a:ext cx="0" cy="1786759"/>
          </a:xfrm>
          <a:prstGeom prst="line">
            <a:avLst/>
          </a:prstGeom>
          <a:ln>
            <a:solidFill>
              <a:srgbClr val="5BC1E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, Grant Agreement 284404. </a:t>
            </a:r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168005"/>
            <a:ext cx="417381" cy="28173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47" y="6128871"/>
            <a:ext cx="441600" cy="36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239" y="1802165"/>
            <a:ext cx="4313433" cy="2079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8793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785618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1189037"/>
            <a:ext cx="8229600" cy="5349240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81266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89038"/>
            <a:ext cx="4038600" cy="5348922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 marL="346075" indent="-228600">
              <a:defRPr sz="3200">
                <a:latin typeface="Calibri" pitchFamily="34" charset="0"/>
              </a:defRPr>
            </a:lvl2pPr>
            <a:lvl3pPr marL="452438" indent="-228600">
              <a:defRPr sz="2800">
                <a:latin typeface="Calibri" pitchFamily="34" charset="0"/>
              </a:defRPr>
            </a:lvl3pPr>
            <a:lvl4pPr marL="569913" indent="-228600">
              <a:defRPr sz="2800">
                <a:latin typeface="Calibri" pitchFamily="34" charset="0"/>
              </a:defRPr>
            </a:lvl4pPr>
            <a:lvl5pPr marL="685800" indent="-228600">
              <a:defRPr sz="2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89038"/>
            <a:ext cx="4038600" cy="5348922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 marL="346075" indent="-228600">
              <a:defRPr sz="3200">
                <a:latin typeface="Calibri" pitchFamily="34" charset="0"/>
              </a:defRPr>
            </a:lvl2pPr>
            <a:lvl3pPr marL="452438" indent="-228600">
              <a:defRPr sz="2800">
                <a:latin typeface="Calibri" pitchFamily="34" charset="0"/>
              </a:defRPr>
            </a:lvl3pPr>
            <a:lvl4pPr marL="569913" indent="-228600">
              <a:defRPr sz="2800">
                <a:latin typeface="Calibri" pitchFamily="34" charset="0"/>
              </a:defRPr>
            </a:lvl4pPr>
            <a:lvl5pPr marL="685800" indent="-228600">
              <a:defRPr sz="2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91446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77959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274638"/>
            <a:ext cx="8229600" cy="6263639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57947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84513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, Grant Agreement 284404. </a:t>
            </a:r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168005"/>
            <a:ext cx="417381" cy="28173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47" y="6128871"/>
            <a:ext cx="441600" cy="36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5292" y="2108488"/>
            <a:ext cx="3817931" cy="1840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5898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01838107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 b="1" baseline="0">
                <a:solidFill>
                  <a:schemeClr val="tx1"/>
                </a:solidFill>
              </a:defRPr>
            </a:lvl1pPr>
          </a:lstStyle>
          <a:p>
            <a:fld id="{0FA004B2-1541-5046-B6F2-22AF565857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88719"/>
            <a:ext cx="8229600" cy="5349240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0" name="Picture 9" descr="2011-10-04_logoHiLumi561px.jpg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75" y="6163009"/>
            <a:ext cx="777850" cy="374952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9953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0" r:id="rId2"/>
    <p:sldLayoutId id="2147483659" r:id="rId3"/>
    <p:sldLayoutId id="2147483657" r:id="rId4"/>
    <p:sldLayoutId id="2147483654" r:id="rId5"/>
    <p:sldLayoutId id="2147483658" r:id="rId6"/>
    <p:sldLayoutId id="2147483655" r:id="rId7"/>
    <p:sldLayoutId id="2147483660" r:id="rId8"/>
    <p:sldLayoutId id="2147483661" r:id="rId9"/>
  </p:sldLayoutIdLst>
  <p:transition/>
  <p:timing>
    <p:tnLst>
      <p:par>
        <p:cTn id="1" dur="indefinite" restart="never" nodeType="tmRoot"/>
      </p:par>
    </p:tnLst>
  </p:timing>
  <p:hf hdr="0" dt="0"/>
  <p:txStyles>
    <p:titleStyle>
      <a:lvl1pPr algn="l" defTabSz="457200" rtl="0" eaLnBrk="1" latinLnBrk="0" hangingPunct="1">
        <a:spcBef>
          <a:spcPct val="0"/>
        </a:spcBef>
        <a:buNone/>
        <a:defRPr sz="4000" kern="1200" baseline="0">
          <a:solidFill>
            <a:schemeClr val="tx1">
              <a:lumMod val="75000"/>
              <a:lumOff val="25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lnSpc>
          <a:spcPct val="120000"/>
        </a:lnSpc>
        <a:spcBef>
          <a:spcPts val="600"/>
        </a:spcBef>
        <a:buClr>
          <a:srgbClr val="0089B5"/>
        </a:buClr>
        <a:buFont typeface="Arial"/>
        <a:buChar char="•"/>
        <a:defRPr sz="3200" kern="120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lnSpc>
          <a:spcPct val="120000"/>
        </a:lnSpc>
        <a:spcBef>
          <a:spcPts val="400"/>
        </a:spcBef>
        <a:buClr>
          <a:srgbClr val="0089B5"/>
        </a:buClr>
        <a:buSzPct val="95000"/>
        <a:buFont typeface="Arial"/>
        <a:buChar char="•"/>
        <a:defRPr sz="32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lnSpc>
          <a:spcPct val="120000"/>
        </a:lnSpc>
        <a:spcBef>
          <a:spcPts val="0"/>
        </a:spcBef>
        <a:buClr>
          <a:schemeClr val="bg1">
            <a:lumMod val="50000"/>
          </a:schemeClr>
        </a:buClr>
        <a:buSzPct val="90000"/>
        <a:buFont typeface="Arial"/>
        <a:buChar char="•"/>
        <a:defRPr sz="2800" kern="1200" baseline="0">
          <a:solidFill>
            <a:schemeClr val="tx1">
              <a:lumMod val="50000"/>
              <a:lumOff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371767/contribution/3/material/slides/1.pptx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4708310" y="1608069"/>
            <a:ext cx="4435690" cy="2506731"/>
          </a:xfrm>
        </p:spPr>
        <p:txBody>
          <a:bodyPr/>
          <a:lstStyle/>
          <a:p>
            <a:r>
              <a:rPr lang="en-US" dirty="0" smtClean="0"/>
              <a:t>Review HL-LHC triplet layout</a:t>
            </a:r>
            <a:r>
              <a:rPr lang="en-US" dirty="0"/>
              <a:t/>
            </a:r>
            <a:br>
              <a:rPr lang="en-US" dirty="0"/>
            </a:b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457200" y="4448866"/>
            <a:ext cx="8229600" cy="1330960"/>
          </a:xfrm>
        </p:spPr>
        <p:txBody>
          <a:bodyPr>
            <a:normAutofit/>
          </a:bodyPr>
          <a:lstStyle/>
          <a:p>
            <a:r>
              <a:rPr lang="en-US" sz="2400" dirty="0"/>
              <a:t>G. </a:t>
            </a:r>
            <a:r>
              <a:rPr lang="en-US" sz="2400" dirty="0" smtClean="0"/>
              <a:t>Arduini, R. </a:t>
            </a:r>
            <a:r>
              <a:rPr lang="en-US" sz="2400" dirty="0"/>
              <a:t>De Maria, M. </a:t>
            </a:r>
            <a:r>
              <a:rPr lang="en-US" sz="2400" dirty="0" smtClean="0"/>
              <a:t>Giovannozzi</a:t>
            </a:r>
          </a:p>
          <a:p>
            <a:r>
              <a:rPr lang="en-US" sz="2400" dirty="0" smtClean="0"/>
              <a:t>Acknowledgment P. Fessia, T. Lefevre, E. Todesco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2059122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/>
              <a:t>We took into account the new constraints </a:t>
            </a:r>
            <a:r>
              <a:rPr lang="en-US" dirty="0" smtClean="0"/>
              <a:t>Ezio set for triplet lengths and gradients:</a:t>
            </a:r>
            <a:endParaRPr lang="en-US" dirty="0"/>
          </a:p>
          <a:p>
            <a:pPr lvl="1"/>
            <a:r>
              <a:rPr lang="en-US" dirty="0" smtClean="0"/>
              <a:t>L&lt;=</a:t>
            </a:r>
            <a:r>
              <a:rPr lang="en-US" dirty="0"/>
              <a:t>4.2 m for Q1/Q3 </a:t>
            </a:r>
          </a:p>
          <a:p>
            <a:pPr lvl="1"/>
            <a:r>
              <a:rPr lang="en-US" dirty="0" smtClean="0"/>
              <a:t>triplet </a:t>
            </a:r>
            <a:r>
              <a:rPr lang="en-US" dirty="0"/>
              <a:t>gradient allowed to exceed 130T/m by </a:t>
            </a:r>
            <a:r>
              <a:rPr lang="en-US" dirty="0" smtClean="0"/>
              <a:t>≈1-2</a:t>
            </a:r>
            <a:r>
              <a:rPr lang="en-US" dirty="0"/>
              <a:t>%</a:t>
            </a:r>
          </a:p>
          <a:p>
            <a:r>
              <a:rPr lang="en-US" dirty="0" smtClean="0"/>
              <a:t>We </a:t>
            </a:r>
            <a:r>
              <a:rPr lang="en-US" dirty="0"/>
              <a:t>found layout and optics </a:t>
            </a:r>
            <a:r>
              <a:rPr lang="en-US" dirty="0" smtClean="0"/>
              <a:t>solutions that </a:t>
            </a:r>
            <a:r>
              <a:rPr lang="en-US" dirty="0"/>
              <a:t>are compatible </a:t>
            </a:r>
            <a:r>
              <a:rPr lang="en-US" dirty="0" smtClean="0"/>
              <a:t>with:</a:t>
            </a:r>
            <a:endParaRPr lang="en-US" dirty="0"/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triplet </a:t>
            </a:r>
            <a:r>
              <a:rPr lang="en-US" dirty="0">
                <a:solidFill>
                  <a:srgbClr val="FF0000"/>
                </a:solidFill>
              </a:rPr>
              <a:t>gradients &lt;132.6 </a:t>
            </a:r>
            <a:r>
              <a:rPr lang="en-US" dirty="0" smtClean="0">
                <a:solidFill>
                  <a:srgbClr val="FF0000"/>
                </a:solidFill>
              </a:rPr>
              <a:t>T/m </a:t>
            </a:r>
            <a:r>
              <a:rPr lang="en-US" dirty="0" smtClean="0"/>
              <a:t>and L</a:t>
            </a:r>
            <a:r>
              <a:rPr lang="en-US" dirty="0"/>
              <a:t>* of 23 m </a:t>
            </a:r>
            <a:r>
              <a:rPr lang="en-US" dirty="0" smtClean="0"/>
              <a:t>or </a:t>
            </a:r>
            <a:r>
              <a:rPr lang="en-US" dirty="0"/>
              <a:t>24 </a:t>
            </a:r>
            <a:r>
              <a:rPr lang="en-US" dirty="0" smtClean="0"/>
              <a:t>m</a:t>
            </a:r>
          </a:p>
          <a:p>
            <a:pPr lvl="1"/>
            <a:r>
              <a:rPr lang="en-US" dirty="0"/>
              <a:t>u</a:t>
            </a:r>
            <a:r>
              <a:rPr lang="en-US" dirty="0" smtClean="0"/>
              <a:t>pdated interconnection lengths</a:t>
            </a:r>
          </a:p>
          <a:p>
            <a:pPr lvl="1"/>
            <a:r>
              <a:rPr lang="en-US" dirty="0"/>
              <a:t>with degraded (5-10</a:t>
            </a:r>
            <a:r>
              <a:rPr lang="en-US" dirty="0" smtClean="0"/>
              <a:t>%) </a:t>
            </a:r>
            <a:r>
              <a:rPr lang="el-GR" dirty="0" smtClean="0"/>
              <a:t>β</a:t>
            </a:r>
            <a:r>
              <a:rPr lang="en-US" dirty="0"/>
              <a:t>* reach </a:t>
            </a:r>
            <a:r>
              <a:rPr lang="en-US" dirty="0" smtClean="0"/>
              <a:t>and </a:t>
            </a:r>
            <a:r>
              <a:rPr lang="en-US" dirty="0"/>
              <a:t>≈1-2% integrated luminosity </a:t>
            </a:r>
            <a:r>
              <a:rPr lang="en-US" dirty="0" smtClean="0"/>
              <a:t>loss</a:t>
            </a:r>
          </a:p>
          <a:p>
            <a:pPr marL="228600" lvl="1" indent="0">
              <a:buNone/>
            </a:pPr>
            <a:r>
              <a:rPr lang="en-US" dirty="0"/>
              <a:t>a</a:t>
            </a:r>
            <a:r>
              <a:rPr lang="en-US" dirty="0" smtClean="0"/>
              <a:t>nd with he magnetic lengths of:</a:t>
            </a:r>
            <a:endParaRPr lang="en-US" dirty="0"/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L=4.2 m</a:t>
            </a:r>
            <a:r>
              <a:rPr lang="en-US" dirty="0" smtClean="0"/>
              <a:t> for  Q1a/Q1b </a:t>
            </a:r>
            <a:r>
              <a:rPr lang="en-US" dirty="0"/>
              <a:t>and </a:t>
            </a:r>
            <a:r>
              <a:rPr lang="en-US" dirty="0" smtClean="0"/>
              <a:t>Q3a/Q3b</a:t>
            </a:r>
            <a:endParaRPr lang="en-US" dirty="0"/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L=7.15 m</a:t>
            </a:r>
            <a:r>
              <a:rPr lang="en-US" dirty="0" smtClean="0"/>
              <a:t> for Q2a/Q2b</a:t>
            </a:r>
          </a:p>
          <a:p>
            <a:r>
              <a:rPr lang="en-US" dirty="0"/>
              <a:t>Need definition of L* in order to finalize the layout and define new position of the </a:t>
            </a:r>
            <a:r>
              <a:rPr lang="en-US" dirty="0" smtClean="0"/>
              <a:t>BPM (coordinated by integration, instrumentation and coll./exp. interface).</a:t>
            </a:r>
          </a:p>
          <a:p>
            <a:r>
              <a:rPr lang="en-US" dirty="0" smtClean="0"/>
              <a:t>The </a:t>
            </a:r>
            <a:r>
              <a:rPr lang="en-US" dirty="0"/>
              <a:t>final optics and </a:t>
            </a:r>
            <a:r>
              <a:rPr lang="en-US"/>
              <a:t>triplet </a:t>
            </a:r>
            <a:r>
              <a:rPr lang="en-US" smtClean="0"/>
              <a:t>strengths </a:t>
            </a:r>
            <a:r>
              <a:rPr lang="en-US" dirty="0"/>
              <a:t>will be optimized and finalized once the layout </a:t>
            </a:r>
            <a:r>
              <a:rPr lang="en-US" dirty="0" smtClean="0"/>
              <a:t>is frozen.</a:t>
            </a:r>
            <a:endParaRPr lang="en-US" dirty="0"/>
          </a:p>
          <a:p>
            <a:r>
              <a:rPr lang="en-US" dirty="0"/>
              <a:t>For more information </a:t>
            </a:r>
            <a:r>
              <a:rPr lang="en-US" dirty="0" smtClean="0"/>
              <a:t>see </a:t>
            </a:r>
            <a:r>
              <a:rPr lang="en-US" dirty="0"/>
              <a:t>the </a:t>
            </a:r>
            <a:r>
              <a:rPr lang="en-US" dirty="0" smtClean="0"/>
              <a:t>following contribution: </a:t>
            </a:r>
            <a:r>
              <a:rPr lang="en-US" u="sng" dirty="0" smtClean="0">
                <a:hlinkClick r:id="rId2"/>
              </a:rPr>
              <a:t>indico.cern.ch/event/371767/contribution/3/material/slides/1.pptx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 on triplet lengths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41884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Layouts sketches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1034888"/>
            <a:ext cx="9144000" cy="1533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2120469"/>
            <a:ext cx="9144000" cy="1473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952" y="3183865"/>
            <a:ext cx="9144000" cy="1499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Straight Arrow Connector 9"/>
          <p:cNvCxnSpPr/>
          <p:nvPr/>
        </p:nvCxnSpPr>
        <p:spPr>
          <a:xfrm flipV="1">
            <a:off x="5168348" y="1021208"/>
            <a:ext cx="596348" cy="31086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991100" y="701933"/>
            <a:ext cx="16177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Ideal bpm positions</a:t>
            </a:r>
            <a:endParaRPr lang="en-US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6912565" y="265651"/>
            <a:ext cx="203747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Forbidden </a:t>
            </a:r>
            <a:r>
              <a:rPr lang="en-US" sz="1400" dirty="0"/>
              <a:t>areas ±</a:t>
            </a:r>
            <a:r>
              <a:rPr lang="en-US" sz="1400" dirty="0" smtClean="0"/>
              <a:t>60 cm, assuming best conceivable electronics.</a:t>
            </a:r>
            <a:endParaRPr lang="en-US" dirty="0" smtClean="0"/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7148223" y="1034888"/>
            <a:ext cx="580445" cy="28721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 flipV="1">
            <a:off x="8070574" y="1004315"/>
            <a:ext cx="401541" cy="31086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 flipV="1">
            <a:off x="6114553" y="1021208"/>
            <a:ext cx="397566" cy="30089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332509" y="4683319"/>
            <a:ext cx="891309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Both layouts, in particular  the one for L*=24 m, degrade BPM distance from LR encounters</a:t>
            </a:r>
            <a:r>
              <a:rPr lang="en-US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BPMs </a:t>
            </a:r>
            <a:r>
              <a:rPr lang="en-US" dirty="0"/>
              <a:t>need </a:t>
            </a:r>
            <a:r>
              <a:rPr lang="en-US" dirty="0">
                <a:solidFill>
                  <a:srgbClr val="FF0000"/>
                </a:solidFill>
              </a:rPr>
              <a:t>more than ±60 cm </a:t>
            </a:r>
            <a:r>
              <a:rPr lang="en-US" dirty="0"/>
              <a:t>(up to ±1.5 m with LHC electronics)  to </a:t>
            </a:r>
            <a:r>
              <a:rPr lang="en-US" dirty="0" smtClean="0"/>
              <a:t>cope with </a:t>
            </a:r>
            <a:r>
              <a:rPr lang="en-US" dirty="0"/>
              <a:t>bunch </a:t>
            </a:r>
            <a:r>
              <a:rPr lang="en-US" dirty="0" smtClean="0"/>
              <a:t>trains thus impacting  the effectiveness of any IP orbit </a:t>
            </a:r>
            <a:r>
              <a:rPr lang="en-US" dirty="0"/>
              <a:t>feedback </a:t>
            </a:r>
            <a:r>
              <a:rPr lang="en-US" dirty="0" smtClean="0"/>
              <a:t>relying on BPMs.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073939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3017838"/>
            <a:ext cx="8229600" cy="914400"/>
          </a:xfrm>
        </p:spPr>
        <p:txBody>
          <a:bodyPr/>
          <a:lstStyle/>
          <a:p>
            <a:pPr algn="ctr"/>
            <a:r>
              <a:rPr lang="en-US" dirty="0" smtClean="0"/>
              <a:t>Backup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44321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88719"/>
            <a:ext cx="8229600" cy="91630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 smtClean="0"/>
              <a:t>β</a:t>
            </a:r>
            <a:r>
              <a:rPr lang="en-US" sz="1800" dirty="0"/>
              <a:t>* </a:t>
            </a:r>
            <a:r>
              <a:rPr lang="en-US" sz="1800" dirty="0" smtClean="0"/>
              <a:t>acts </a:t>
            </a:r>
            <a:r>
              <a:rPr lang="en-US" sz="1800" dirty="0"/>
              <a:t>on </a:t>
            </a:r>
            <a:r>
              <a:rPr lang="en-US" sz="1800" dirty="0" smtClean="0"/>
              <a:t>virtual luminosity and HL-LHC scenarios are most sensitive to levelled luminosity and beam currents (burn-off and levelling times dominates).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Integrate Luminosity vs </a:t>
            </a:r>
            <a:r>
              <a:rPr lang="el-GR" dirty="0" smtClean="0"/>
              <a:t>β</a:t>
            </a:r>
            <a:r>
              <a:rPr lang="en-US" dirty="0" smtClean="0"/>
              <a:t>*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8901992"/>
              </p:ext>
            </p:extLst>
          </p:nvPr>
        </p:nvGraphicFramePr>
        <p:xfrm>
          <a:off x="933416" y="2044666"/>
          <a:ext cx="7349355" cy="256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6694"/>
                <a:gridCol w="771843"/>
                <a:gridCol w="1063943"/>
                <a:gridCol w="1134618"/>
                <a:gridCol w="940943"/>
                <a:gridCol w="1373505"/>
                <a:gridCol w="1337809"/>
              </a:tblGrid>
              <a:tr h="866976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E</a:t>
                      </a:r>
                    </a:p>
                    <a:p>
                      <a:r>
                        <a:rPr lang="en-US" sz="1800" dirty="0" smtClean="0"/>
                        <a:t>[</a:t>
                      </a:r>
                      <a:r>
                        <a:rPr lang="en-US" sz="1800" dirty="0" err="1" smtClean="0"/>
                        <a:t>TeV</a:t>
                      </a:r>
                      <a:r>
                        <a:rPr lang="en-US" sz="1800" dirty="0" smtClean="0"/>
                        <a:t>]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N</a:t>
                      </a:r>
                    </a:p>
                    <a:p>
                      <a:r>
                        <a:rPr lang="en-US" sz="1800" dirty="0" smtClean="0"/>
                        <a:t>[10</a:t>
                      </a:r>
                      <a:r>
                        <a:rPr lang="en-US" sz="1800" baseline="30000" dirty="0" smtClean="0"/>
                        <a:t>11</a:t>
                      </a:r>
                      <a:r>
                        <a:rPr lang="en-US" sz="1800" baseline="0" dirty="0" smtClean="0"/>
                        <a:t>]</a:t>
                      </a:r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 smtClean="0"/>
                        <a:t>L</a:t>
                      </a:r>
                      <a:r>
                        <a:rPr lang="en-US" sz="1800" baseline="-25000" dirty="0" err="1" smtClean="0"/>
                        <a:t>lev</a:t>
                      </a:r>
                      <a:endParaRPr lang="en-US" sz="1800" baseline="0" dirty="0" smtClean="0"/>
                    </a:p>
                    <a:p>
                      <a:r>
                        <a:rPr lang="en-US" sz="1800" baseline="0" dirty="0" smtClean="0"/>
                        <a:t>[10</a:t>
                      </a:r>
                      <a:r>
                        <a:rPr lang="en-US" sz="1800" baseline="30000" dirty="0" smtClean="0"/>
                        <a:t>34</a:t>
                      </a:r>
                    </a:p>
                    <a:p>
                      <a:r>
                        <a:rPr lang="en-US" sz="1800" baseline="0" dirty="0" smtClean="0"/>
                        <a:t>cm</a:t>
                      </a:r>
                      <a:r>
                        <a:rPr lang="en-US" sz="1800" baseline="30000" dirty="0" smtClean="0"/>
                        <a:t>-2</a:t>
                      </a:r>
                      <a:r>
                        <a:rPr lang="en-US" sz="1800" baseline="0" dirty="0" smtClean="0"/>
                        <a:t>s</a:t>
                      </a:r>
                      <a:r>
                        <a:rPr lang="en-US" sz="1800" baseline="30000" dirty="0" smtClean="0"/>
                        <a:t>-1</a:t>
                      </a:r>
                      <a:r>
                        <a:rPr lang="en-US" sz="1800" baseline="0" dirty="0" smtClean="0"/>
                        <a:t>]</a:t>
                      </a:r>
                      <a:endParaRPr lang="en-US" sz="18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 smtClean="0"/>
                        <a:t>L</a:t>
                      </a:r>
                      <a:r>
                        <a:rPr lang="en-US" sz="1800" baseline="-25000" dirty="0" err="1" smtClean="0"/>
                        <a:t>virt</a:t>
                      </a:r>
                      <a:r>
                        <a:rPr lang="en-US" sz="1800" baseline="-25000" dirty="0" smtClean="0"/>
                        <a:t> β*=15cm</a:t>
                      </a:r>
                    </a:p>
                    <a:p>
                      <a:r>
                        <a:rPr lang="en-US" sz="1800" baseline="0" dirty="0" smtClean="0"/>
                        <a:t>[10</a:t>
                      </a:r>
                      <a:r>
                        <a:rPr lang="en-US" sz="1800" baseline="30000" dirty="0" smtClean="0"/>
                        <a:t>34</a:t>
                      </a:r>
                    </a:p>
                    <a:p>
                      <a:r>
                        <a:rPr lang="en-US" sz="1800" baseline="0" dirty="0" smtClean="0"/>
                        <a:t>cm</a:t>
                      </a:r>
                      <a:r>
                        <a:rPr lang="en-US" sz="1800" baseline="30000" dirty="0" smtClean="0"/>
                        <a:t>-2</a:t>
                      </a:r>
                      <a:r>
                        <a:rPr lang="en-US" sz="1800" baseline="0" dirty="0" smtClean="0"/>
                        <a:t>s</a:t>
                      </a:r>
                      <a:r>
                        <a:rPr lang="en-US" sz="1800" baseline="30000" dirty="0" smtClean="0"/>
                        <a:t>-1</a:t>
                      </a:r>
                      <a:r>
                        <a:rPr lang="en-US" sz="1800" baseline="0" dirty="0" smtClean="0"/>
                        <a:t>]</a:t>
                      </a:r>
                      <a:endParaRPr lang="en-US" sz="18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L</a:t>
                      </a:r>
                      <a:r>
                        <a:rPr lang="en-US" sz="1800" baseline="-25000" dirty="0" smtClean="0"/>
                        <a:t>int</a:t>
                      </a:r>
                      <a:r>
                        <a:rPr lang="en-US" sz="1800" baseline="0" dirty="0" smtClean="0"/>
                        <a:t>/day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-25000" dirty="0" smtClean="0"/>
                        <a:t>β*=15cm</a:t>
                      </a:r>
                      <a:endParaRPr lang="en-US" sz="1800" baseline="0" dirty="0" smtClean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[fb</a:t>
                      </a:r>
                      <a:r>
                        <a:rPr lang="en-US" sz="1800" baseline="30000" dirty="0" smtClean="0"/>
                        <a:t>-1</a:t>
                      </a:r>
                      <a:r>
                        <a:rPr lang="en-US" sz="1800" dirty="0" smtClean="0"/>
                        <a:t>]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 smtClean="0"/>
                        <a:t>L</a:t>
                      </a:r>
                      <a:r>
                        <a:rPr lang="en-US" sz="1800" baseline="-25000" dirty="0" err="1" smtClean="0"/>
                        <a:t>virt</a:t>
                      </a:r>
                      <a:r>
                        <a:rPr lang="en-US" sz="1800" baseline="-25000" dirty="0" smtClean="0"/>
                        <a:t> β*=18cm</a:t>
                      </a:r>
                    </a:p>
                    <a:p>
                      <a:r>
                        <a:rPr lang="en-US" sz="1800" baseline="0" dirty="0" smtClean="0"/>
                        <a:t>(-</a:t>
                      </a:r>
                      <a:r>
                        <a:rPr lang="en-US" sz="1800" dirty="0" smtClean="0"/>
                        <a:t>13.3%)</a:t>
                      </a:r>
                    </a:p>
                    <a:p>
                      <a:r>
                        <a:rPr lang="en-US" sz="1800" baseline="0" dirty="0" smtClean="0"/>
                        <a:t>[10</a:t>
                      </a:r>
                      <a:r>
                        <a:rPr lang="en-US" sz="1800" baseline="30000" dirty="0" smtClean="0"/>
                        <a:t>34</a:t>
                      </a:r>
                      <a:r>
                        <a:rPr lang="en-US" sz="1800" baseline="0" dirty="0" smtClean="0"/>
                        <a:t>cm</a:t>
                      </a:r>
                      <a:r>
                        <a:rPr lang="en-US" sz="1800" baseline="30000" dirty="0" smtClean="0"/>
                        <a:t>-2</a:t>
                      </a:r>
                      <a:r>
                        <a:rPr lang="en-US" sz="1800" baseline="0" dirty="0" smtClean="0"/>
                        <a:t>s</a:t>
                      </a:r>
                      <a:r>
                        <a:rPr lang="en-US" sz="1800" baseline="30000" dirty="0" smtClean="0"/>
                        <a:t>-1</a:t>
                      </a:r>
                      <a:r>
                        <a:rPr lang="en-US" sz="1800" baseline="0" dirty="0" smtClean="0"/>
                        <a:t>]</a:t>
                      </a:r>
                      <a:endParaRPr lang="en-US" sz="1800" baseline="-25000" dirty="0" smtClean="0"/>
                    </a:p>
                    <a:p>
                      <a:endParaRPr lang="en-US" sz="1800" baseline="-25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L</a:t>
                      </a:r>
                      <a:r>
                        <a:rPr lang="en-US" sz="1800" baseline="-25000" dirty="0" smtClean="0"/>
                        <a:t>int</a:t>
                      </a:r>
                      <a:r>
                        <a:rPr lang="en-US" sz="1800" baseline="0" dirty="0" smtClean="0"/>
                        <a:t>/day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 smtClean="0"/>
                        <a:t>β*=18cm</a:t>
                      </a:r>
                    </a:p>
                  </a:txBody>
                  <a:tcPr/>
                </a:tc>
              </a:tr>
              <a:tr h="34752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7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2.2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5 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20.1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3.17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17.4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-1.73%</a:t>
                      </a:r>
                      <a:endParaRPr lang="en-US" sz="1800" dirty="0"/>
                    </a:p>
                  </a:txBody>
                  <a:tcPr/>
                </a:tc>
              </a:tr>
              <a:tr h="34752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7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2.2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7.5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20.1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4.07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17.4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-2.88%</a:t>
                      </a:r>
                      <a:endParaRPr lang="en-US" sz="1800" dirty="0"/>
                    </a:p>
                  </a:txBody>
                  <a:tcPr/>
                </a:tc>
              </a:tr>
              <a:tr h="34752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7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1.9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5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15.0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2.93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13.0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-2.55%</a:t>
                      </a:r>
                      <a:endParaRPr lang="en-US" sz="1800" dirty="0"/>
                    </a:p>
                  </a:txBody>
                  <a:tcPr/>
                </a:tc>
              </a:tr>
              <a:tr h="34752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7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1.9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7.5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15.0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3.63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13.0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-4.3%</a:t>
                      </a:r>
                      <a:endParaRPr lang="en-US" sz="1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457200" y="4966250"/>
            <a:ext cx="814938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β</a:t>
            </a:r>
            <a:r>
              <a:rPr lang="en-US" dirty="0"/>
              <a:t>* not very sensitive </a:t>
            </a:r>
            <a:r>
              <a:rPr lang="en-US" dirty="0" smtClean="0"/>
              <a:t>for L</a:t>
            </a:r>
            <a:r>
              <a:rPr lang="en-US" baseline="-25000" dirty="0" smtClean="0"/>
              <a:t>int </a:t>
            </a:r>
            <a:r>
              <a:rPr lang="en-US" dirty="0" smtClean="0"/>
              <a:t>with </a:t>
            </a:r>
            <a:r>
              <a:rPr lang="en-US" dirty="0"/>
              <a:t>nominal </a:t>
            </a:r>
            <a:r>
              <a:rPr lang="en-US" dirty="0" smtClean="0"/>
              <a:t>parameters, at the same time: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relatively </a:t>
            </a:r>
            <a:r>
              <a:rPr lang="en-US" dirty="0"/>
              <a:t>risk free and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</a:t>
            </a:r>
            <a:r>
              <a:rPr lang="en-US" dirty="0" smtClean="0"/>
              <a:t>elative impact of </a:t>
            </a:r>
            <a:r>
              <a:rPr lang="en-US" dirty="0"/>
              <a:t>β</a:t>
            </a:r>
            <a:r>
              <a:rPr lang="en-US" dirty="0" smtClean="0"/>
              <a:t>* on L</a:t>
            </a:r>
            <a:r>
              <a:rPr lang="en-US" baseline="-25000" dirty="0" smtClean="0"/>
              <a:t>int</a:t>
            </a:r>
            <a:r>
              <a:rPr lang="en-US" dirty="0" smtClean="0"/>
              <a:t> increases for lower </a:t>
            </a:r>
            <a:r>
              <a:rPr lang="en-US" dirty="0"/>
              <a:t>beam current.</a:t>
            </a:r>
          </a:p>
        </p:txBody>
      </p:sp>
    </p:spTree>
    <p:extLst>
      <p:ext uri="{BB962C8B-B14F-4D97-AF65-F5344CB8AC3E}">
        <p14:creationId xmlns:p14="http://schemas.microsoft.com/office/powerpoint/2010/main" val="89904960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09137774"/>
              </p:ext>
            </p:extLst>
          </p:nvPr>
        </p:nvGraphicFramePr>
        <p:xfrm>
          <a:off x="899160" y="1204596"/>
          <a:ext cx="7253435" cy="2484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1268"/>
                <a:gridCol w="640080"/>
                <a:gridCol w="767969"/>
                <a:gridCol w="767969"/>
                <a:gridCol w="767969"/>
                <a:gridCol w="636606"/>
                <a:gridCol w="844868"/>
                <a:gridCol w="648018"/>
                <a:gridCol w="928688"/>
              </a:tblGrid>
              <a:tr h="373380">
                <a:tc>
                  <a:txBody>
                    <a:bodyPr/>
                    <a:lstStyle/>
                    <a:p>
                      <a:r>
                        <a:rPr lang="en-US" dirty="0" smtClean="0"/>
                        <a:t>Case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L*</a:t>
                      </a:r>
                    </a:p>
                    <a:p>
                      <a:r>
                        <a:rPr lang="en-US" dirty="0" smtClean="0"/>
                        <a:t>[m]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</a:t>
                      </a:r>
                      <a:r>
                        <a:rPr lang="en-US" baseline="-25000" dirty="0" smtClean="0"/>
                        <a:t>Q1</a:t>
                      </a:r>
                    </a:p>
                    <a:p>
                      <a:r>
                        <a:rPr lang="en-US" dirty="0" smtClean="0"/>
                        <a:t>[T/m]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</a:t>
                      </a:r>
                      <a:r>
                        <a:rPr lang="en-US" baseline="-25000" dirty="0" smtClean="0"/>
                        <a:t>Q2</a:t>
                      </a:r>
                      <a:endParaRPr lang="en-US" dirty="0" smtClean="0"/>
                    </a:p>
                    <a:p>
                      <a:r>
                        <a:rPr lang="en-US" dirty="0" smtClean="0"/>
                        <a:t>[T/m]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</a:t>
                      </a:r>
                      <a:r>
                        <a:rPr lang="en-US" baseline="-25000" dirty="0" smtClean="0"/>
                        <a:t>Q3</a:t>
                      </a:r>
                      <a:endParaRPr lang="en-US" dirty="0" smtClean="0"/>
                    </a:p>
                    <a:p>
                      <a:r>
                        <a:rPr lang="en-US" dirty="0" smtClean="0"/>
                        <a:t>[T/m]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</a:t>
                      </a:r>
                      <a:r>
                        <a:rPr lang="en-US" baseline="-25000" dirty="0" smtClean="0"/>
                        <a:t>Q1/3</a:t>
                      </a:r>
                      <a:endParaRPr lang="en-US" dirty="0" smtClean="0"/>
                    </a:p>
                    <a:p>
                      <a:r>
                        <a:rPr lang="en-US" dirty="0" smtClean="0"/>
                        <a:t>[m]</a:t>
                      </a:r>
                      <a:endParaRPr lang="en-US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</a:t>
                      </a:r>
                      <a:r>
                        <a:rPr lang="en-US" baseline="-25000" dirty="0" smtClean="0"/>
                        <a:t>Q2a/b</a:t>
                      </a:r>
                      <a:endParaRPr lang="en-US" dirty="0" smtClean="0"/>
                    </a:p>
                    <a:p>
                      <a:r>
                        <a:rPr lang="en-US" dirty="0" smtClean="0"/>
                        <a:t>[m]</a:t>
                      </a:r>
                      <a:endParaRPr lang="en-US" baseline="-25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baseline="0" dirty="0" smtClean="0"/>
                        <a:t>β</a:t>
                      </a:r>
                      <a:r>
                        <a:rPr lang="en-US" baseline="30000" dirty="0" smtClean="0"/>
                        <a:t>*</a:t>
                      </a:r>
                      <a:r>
                        <a:rPr lang="en-US" baseline="-25000" dirty="0" smtClean="0"/>
                        <a:t>pre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[cm]</a:t>
                      </a:r>
                      <a:endParaRPr lang="en-US" baseline="-25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baseline="0" dirty="0" smtClean="0"/>
                        <a:t>β</a:t>
                      </a:r>
                      <a:r>
                        <a:rPr lang="en-US" baseline="30000" dirty="0" smtClean="0"/>
                        <a:t>*</a:t>
                      </a:r>
                      <a:r>
                        <a:rPr lang="en-US" baseline="-25000" dirty="0" smtClean="0"/>
                        <a:t>max </a:t>
                      </a:r>
                      <a:r>
                        <a:rPr lang="en-US" baseline="0" dirty="0" smtClean="0"/>
                        <a:t>at</a:t>
                      </a:r>
                    </a:p>
                    <a:p>
                      <a:r>
                        <a:rPr lang="en-US" baseline="0" dirty="0" smtClean="0"/>
                        <a:t> </a:t>
                      </a:r>
                      <a:r>
                        <a:rPr lang="el-GR" baseline="0" dirty="0" smtClean="0"/>
                        <a:t>β</a:t>
                      </a:r>
                      <a:r>
                        <a:rPr lang="en-US" baseline="30000" dirty="0" smtClean="0"/>
                        <a:t>*</a:t>
                      </a:r>
                      <a:r>
                        <a:rPr lang="en-US" baseline="-25000" dirty="0" smtClean="0"/>
                        <a:t>15cm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HL1.1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139.8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139.8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139.3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6.8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+0%</a:t>
                      </a:r>
                      <a:endParaRPr lang="en-US" dirty="0"/>
                    </a:p>
                  </a:txBody>
                  <a:tcPr/>
                </a:tc>
              </a:tr>
              <a:tr h="33020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L* 24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24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128.9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130.2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130.4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7.15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48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+8.2%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L* 23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132.1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130.5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130.6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7.15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48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+4.3%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17500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rgbClr val="FF0000"/>
                          </a:solidFill>
                        </a:rPr>
                        <a:t>Ls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 24 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split</a:t>
                      </a:r>
                      <a:r>
                        <a:rPr lang="en-US" baseline="300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baseline="30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24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132.2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129.4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129.6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7.15/2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49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+12%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Ls</a:t>
                      </a:r>
                      <a:r>
                        <a:rPr lang="en-US" dirty="0" smtClean="0"/>
                        <a:t> 23 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split</a:t>
                      </a:r>
                      <a:r>
                        <a:rPr lang="en-US" baseline="300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132.3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129.3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129.6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7.15/2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48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+7.8%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Layout variants and </a:t>
            </a:r>
            <a:r>
              <a:rPr lang="el-GR" dirty="0" smtClean="0"/>
              <a:t>β</a:t>
            </a:r>
            <a:r>
              <a:rPr lang="en-US" dirty="0" smtClean="0"/>
              <a:t>* reach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57200" y="3909311"/>
            <a:ext cx="81540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600" dirty="0" smtClean="0"/>
          </a:p>
          <a:p>
            <a:r>
              <a:rPr lang="en-US" sz="1600" dirty="0" smtClean="0">
                <a:solidFill>
                  <a:srgbClr val="FF0000"/>
                </a:solidFill>
              </a:rPr>
              <a:t>The gradient values will be still fine tuned in the range of  </a:t>
            </a:r>
            <a:r>
              <a:rPr lang="en-US" sz="1600" dirty="0">
                <a:solidFill>
                  <a:srgbClr val="FF0000"/>
                </a:solidFill>
              </a:rPr>
              <a:t>±0.3 </a:t>
            </a:r>
            <a:r>
              <a:rPr lang="en-US" sz="1600" dirty="0" smtClean="0">
                <a:solidFill>
                  <a:srgbClr val="FF0000"/>
                </a:solidFill>
              </a:rPr>
              <a:t>T/m for the final layout to optimize crab cavities voltage and D2-Q4 aperture.</a:t>
            </a:r>
          </a:p>
          <a:p>
            <a:endParaRPr lang="en-US" sz="1600" dirty="0"/>
          </a:p>
          <a:p>
            <a:r>
              <a:rPr lang="en-US" sz="1600" dirty="0" smtClean="0"/>
              <a:t>If needed l</a:t>
            </a:r>
            <a:r>
              <a:rPr lang="en-US" sz="1600" baseline="-25000" dirty="0" smtClean="0"/>
              <a:t>Q2</a:t>
            </a:r>
            <a:r>
              <a:rPr lang="en-US" sz="1600" dirty="0" smtClean="0"/>
              <a:t> can be chosen to </a:t>
            </a:r>
            <a:r>
              <a:rPr lang="en-US" sz="1600" dirty="0"/>
              <a:t>7.2m to </a:t>
            </a:r>
            <a:r>
              <a:rPr lang="en-US" sz="1600" dirty="0" smtClean="0"/>
              <a:t>approach </a:t>
            </a:r>
            <a:r>
              <a:rPr lang="en-US" sz="1600" dirty="0"/>
              <a:t>the old target of </a:t>
            </a:r>
            <a:r>
              <a:rPr lang="en-US" sz="1600" dirty="0" smtClean="0"/>
              <a:t>130 </a:t>
            </a:r>
            <a:r>
              <a:rPr lang="en-US" sz="1600" dirty="0"/>
              <a:t>T/m at cost &lt;1% in </a:t>
            </a:r>
            <a:r>
              <a:rPr lang="el-GR" sz="1600" dirty="0"/>
              <a:t>β</a:t>
            </a:r>
            <a:r>
              <a:rPr lang="en-US" sz="1600" baseline="30000" dirty="0" smtClean="0"/>
              <a:t>*</a:t>
            </a:r>
            <a:r>
              <a:rPr lang="en-US" sz="1600" baseline="-25000" dirty="0" smtClean="0"/>
              <a:t>max </a:t>
            </a:r>
            <a:r>
              <a:rPr lang="en-US" sz="1600" dirty="0" smtClean="0"/>
              <a:t>.</a:t>
            </a:r>
            <a:endParaRPr lang="en-US" sz="1600" dirty="0"/>
          </a:p>
          <a:p>
            <a:endParaRPr lang="en-US" sz="16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1013460" y="582685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013460" y="3704590"/>
            <a:ext cx="5963492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baseline="30000" dirty="0"/>
              <a:t>1 </a:t>
            </a:r>
            <a:r>
              <a:rPr lang="en-US" sz="1100" dirty="0" smtClean="0"/>
              <a:t>Backup  </a:t>
            </a:r>
            <a:r>
              <a:rPr lang="en-US" sz="1100" dirty="0"/>
              <a:t>plan for Q2a and </a:t>
            </a:r>
            <a:r>
              <a:rPr lang="en-US" sz="1100" dirty="0" smtClean="0"/>
              <a:t>Q2b for which 65cm inter-distance is assumed. Not considered to be likely.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0800690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Tunability</a:t>
            </a:r>
            <a:r>
              <a:rPr lang="en-US" dirty="0" smtClean="0"/>
              <a:t> in Q4: L*=24m option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59359" y="1177926"/>
            <a:ext cx="8023383" cy="5348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4862083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Tunability</a:t>
            </a:r>
            <a:r>
              <a:rPr lang="en-US" dirty="0" smtClean="0"/>
              <a:t> </a:t>
            </a:r>
            <a:r>
              <a:rPr lang="en-US" smtClean="0"/>
              <a:t>in Q4: </a:t>
            </a:r>
            <a:r>
              <a:rPr lang="en-US" dirty="0" smtClean="0"/>
              <a:t>L*=23m option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026" name="Picture 2" descr="\\cern.ch\dfs\Users\r\rdemaria\Desktop\layout_114_1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359" y="1177926"/>
            <a:ext cx="8023384" cy="5348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7262014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46023681"/>
              </p:ext>
            </p:extLst>
          </p:nvPr>
        </p:nvGraphicFramePr>
        <p:xfrm>
          <a:off x="383309" y="1432257"/>
          <a:ext cx="6080760" cy="13411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389120"/>
                <a:gridCol w="1691640"/>
              </a:tblGrid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Aperture diameter [mm]</a:t>
                      </a:r>
                      <a:endParaRPr lang="en-US" sz="1100" dirty="0">
                        <a:effectLst/>
                        <a:latin typeface="Calibri"/>
                        <a:ea typeface="Droid Sans Fallback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&gt;98 (Q1) / &gt;118 (others)</a:t>
                      </a:r>
                      <a:endParaRPr lang="en-US" sz="1100">
                        <a:effectLst/>
                        <a:latin typeface="Calibri"/>
                        <a:ea typeface="Droid Sans Fallback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</a:rPr>
                        <a:t>Precision in orbit mode</a:t>
                      </a:r>
                      <a:endParaRPr lang="en-US" sz="1100" dirty="0">
                        <a:effectLst/>
                        <a:latin typeface="Calibri"/>
                        <a:ea typeface="Droid Sans Fallback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&lt; 1.5 </a:t>
                      </a:r>
                      <a:r>
                        <a:rPr lang="en-GB" sz="1100" dirty="0" smtClean="0">
                          <a:effectLst/>
                        </a:rPr>
                        <a:t>µm</a:t>
                      </a:r>
                      <a:endParaRPr lang="en-US" sz="1100" dirty="0">
                        <a:effectLst/>
                        <a:latin typeface="Calibri"/>
                        <a:ea typeface="Droid Sans Fallback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Droid Sans Fallback"/>
                          <a:cs typeface="Times New Roman"/>
                        </a:rPr>
                        <a:t>Accuracy</a:t>
                      </a:r>
                      <a:r>
                        <a:rPr lang="en-US" sz="1100" baseline="0" dirty="0" smtClean="0">
                          <a:effectLst/>
                          <a:latin typeface="Calibri"/>
                          <a:ea typeface="Droid Sans Fallback"/>
                          <a:cs typeface="Times New Roman"/>
                        </a:rPr>
                        <a:t> for finding collisions with 1% Luminosity</a:t>
                      </a:r>
                      <a:endParaRPr lang="en-US" sz="1100" dirty="0">
                        <a:effectLst/>
                        <a:latin typeface="Calibri"/>
                        <a:ea typeface="Droid Sans Fallback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Droid Sans Fallback"/>
                          <a:cs typeface="Times New Roman"/>
                        </a:rPr>
                        <a:t>&lt; 30</a:t>
                      </a:r>
                      <a:r>
                        <a:rPr lang="en-US" sz="1100" baseline="0" dirty="0" smtClean="0">
                          <a:effectLst/>
                          <a:latin typeface="Calibri"/>
                          <a:ea typeface="Droid Sans Fallback"/>
                          <a:cs typeface="Times New Roman"/>
                        </a:rPr>
                        <a:t> </a:t>
                      </a:r>
                      <a:r>
                        <a:rPr lang="en-GB" sz="1100" dirty="0" smtClean="0">
                          <a:effectLst/>
                        </a:rPr>
                        <a:t>µm</a:t>
                      </a:r>
                      <a:endParaRPr lang="en-US" sz="1100" dirty="0">
                        <a:effectLst/>
                        <a:latin typeface="Calibri"/>
                        <a:ea typeface="Droid Sans Fallback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Longitudinal alignment accuracy</a:t>
                      </a:r>
                      <a:endParaRPr lang="en-US" sz="1100">
                        <a:effectLst/>
                        <a:latin typeface="Calibri"/>
                        <a:ea typeface="Droid Sans Fallback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1 mm</a:t>
                      </a:r>
                      <a:endParaRPr lang="en-US" sz="1100" dirty="0">
                        <a:effectLst/>
                        <a:latin typeface="Calibri"/>
                        <a:ea typeface="Droid Sans Fallback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Maximum linearity error after </a:t>
                      </a:r>
                      <a:r>
                        <a:rPr lang="en-GB" sz="1100" dirty="0" smtClean="0">
                          <a:effectLst/>
                        </a:rPr>
                        <a:t>calibration in turn-by</a:t>
                      </a:r>
                      <a:r>
                        <a:rPr lang="en-GB" sz="1100" baseline="0" dirty="0" smtClean="0">
                          <a:effectLst/>
                        </a:rPr>
                        <a:t>-turn mode</a:t>
                      </a:r>
                      <a:endParaRPr lang="en-US" sz="1100" dirty="0">
                        <a:effectLst/>
                        <a:latin typeface="Calibri"/>
                        <a:ea typeface="Droid Sans Fallback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&lt;0.5 %</a:t>
                      </a:r>
                      <a:endParaRPr lang="en-US" sz="1100" dirty="0">
                        <a:effectLst/>
                        <a:latin typeface="Calibri"/>
                        <a:ea typeface="Droid Sans Fallback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Maximum </a:t>
                      </a:r>
                      <a:r>
                        <a:rPr lang="en-GB" sz="1100" dirty="0" smtClean="0">
                          <a:effectLst/>
                        </a:rPr>
                        <a:t>non-reproducibility </a:t>
                      </a:r>
                      <a:r>
                        <a:rPr lang="en-GB" sz="1100" dirty="0">
                          <a:effectLst/>
                        </a:rPr>
                        <a:t>of the triplet and correctors transfer functions </a:t>
                      </a:r>
                      <a:endParaRPr lang="en-US" sz="1100" dirty="0">
                        <a:effectLst/>
                        <a:latin typeface="Calibri"/>
                        <a:ea typeface="Droid Sans Fallback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&lt;10</a:t>
                      </a:r>
                      <a:r>
                        <a:rPr lang="en-GB" sz="1100" baseline="30000">
                          <a:effectLst/>
                        </a:rPr>
                        <a:t>-4</a:t>
                      </a:r>
                      <a:endParaRPr lang="en-US" sz="1100">
                        <a:effectLst/>
                        <a:latin typeface="Calibri"/>
                        <a:ea typeface="Droid Sans Fallback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Bunch population range [p/bunch]</a:t>
                      </a:r>
                      <a:endParaRPr lang="en-US" sz="1100">
                        <a:effectLst/>
                        <a:latin typeface="Calibri"/>
                        <a:ea typeface="Droid Sans Fallback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10</a:t>
                      </a:r>
                      <a:r>
                        <a:rPr lang="en-GB" sz="1100" baseline="30000" dirty="0">
                          <a:effectLst/>
                        </a:rPr>
                        <a:t>9</a:t>
                      </a:r>
                      <a:r>
                        <a:rPr lang="en-GB" sz="1100" dirty="0">
                          <a:effectLst/>
                        </a:rPr>
                        <a:t> – 2.2×10</a:t>
                      </a:r>
                      <a:r>
                        <a:rPr lang="en-GB" sz="1100" baseline="30000" dirty="0">
                          <a:effectLst/>
                        </a:rPr>
                        <a:t>11</a:t>
                      </a:r>
                      <a:endParaRPr lang="en-US" sz="1100" dirty="0">
                        <a:effectLst/>
                        <a:latin typeface="Calibri"/>
                        <a:ea typeface="Droid Sans Fallback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BPM specifications for orbit and optics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8760232"/>
              </p:ext>
            </p:extLst>
          </p:nvPr>
        </p:nvGraphicFramePr>
        <p:xfrm>
          <a:off x="383309" y="3319636"/>
          <a:ext cx="8229600" cy="18440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42587"/>
                <a:gridCol w="1826971"/>
                <a:gridCol w="1950415"/>
                <a:gridCol w="2409627"/>
              </a:tblGrid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Optimum position w.r.t. parasitic encounters </a:t>
                      </a:r>
                      <a:endParaRPr lang="en-US" sz="1100" dirty="0">
                        <a:effectLst/>
                        <a:latin typeface="Calibri"/>
                        <a:ea typeface="Droid Sans Fallback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Sensitivity to missing BPM</a:t>
                      </a:r>
                      <a:endParaRPr lang="en-US" sz="1100" dirty="0">
                        <a:effectLst/>
                        <a:latin typeface="Calibri"/>
                        <a:ea typeface="Droid Sans Fallback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Suggested locations for optics measurements </a:t>
                      </a:r>
                      <a:endParaRPr lang="en-US" sz="1100">
                        <a:effectLst/>
                        <a:latin typeface="Calibri"/>
                        <a:ea typeface="Droid Sans Fallback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Beta function (β­</a:t>
                      </a:r>
                      <a:r>
                        <a:rPr lang="en-GB" sz="1100" baseline="-25000">
                          <a:effectLst/>
                        </a:rPr>
                        <a:t>x,y</a:t>
                      </a:r>
                      <a:r>
                        <a:rPr lang="en-GB" sz="1100">
                          <a:effectLst/>
                        </a:rPr>
                        <a:t>,β­</a:t>
                      </a:r>
                      <a:r>
                        <a:rPr lang="en-GB" sz="1100" baseline="-25000">
                          <a:effectLst/>
                        </a:rPr>
                        <a:t>y,x</a:t>
                      </a:r>
                      <a:r>
                        <a:rPr lang="en-GB" sz="1100">
                          <a:effectLst/>
                        </a:rPr>
                        <a:t>)[km] (for impendence effects) </a:t>
                      </a:r>
                      <a:endParaRPr lang="en-US" sz="1100">
                        <a:effectLst/>
                        <a:latin typeface="Calibri"/>
                        <a:ea typeface="Droid Sans Fallback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D1downstream (best position)</a:t>
                      </a:r>
                      <a:endParaRPr lang="en-US" sz="1100">
                        <a:effectLst/>
                        <a:latin typeface="Calibri"/>
                        <a:ea typeface="Droid Sans Fallback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TAS-Q1a (highest sensitivity)</a:t>
                      </a:r>
                      <a:endParaRPr lang="en-US" sz="1100">
                        <a:effectLst/>
                        <a:latin typeface="Calibri"/>
                        <a:ea typeface="Droid Sans Fallback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Q2a-Q2b (most critical)</a:t>
                      </a:r>
                      <a:endParaRPr lang="en-US" sz="1100">
                        <a:effectLst/>
                        <a:latin typeface="Calibri"/>
                        <a:ea typeface="Droid Sans Fallback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TAS-Q1a (3.1, 3.1) (smallest beta, smallest effect) </a:t>
                      </a:r>
                      <a:endParaRPr lang="en-US" sz="1100">
                        <a:effectLst/>
                        <a:latin typeface="Calibri"/>
                        <a:ea typeface="Droid Sans Fallback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Q1b-Q2a</a:t>
                      </a:r>
                      <a:endParaRPr lang="en-US" sz="1100">
                        <a:effectLst/>
                        <a:latin typeface="Calibri"/>
                        <a:ea typeface="Droid Sans Fallback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Q1b-Q2a</a:t>
                      </a:r>
                      <a:endParaRPr lang="en-US" sz="1100">
                        <a:effectLst/>
                        <a:latin typeface="Calibri"/>
                        <a:ea typeface="Droid Sans Fallback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Q3b-CP</a:t>
                      </a:r>
                      <a:endParaRPr lang="en-US" sz="1100">
                        <a:effectLst/>
                        <a:latin typeface="Calibri"/>
                        <a:ea typeface="Droid Sans Fallback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Q1b-Q2a (4.6, 10)</a:t>
                      </a:r>
                      <a:endParaRPr lang="en-US" sz="1100">
                        <a:effectLst/>
                        <a:latin typeface="Calibri"/>
                        <a:ea typeface="Droid Sans Fallback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CP-D1</a:t>
                      </a:r>
                      <a:endParaRPr lang="en-US" sz="1100">
                        <a:effectLst/>
                        <a:latin typeface="Calibri"/>
                        <a:ea typeface="Droid Sans Fallback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Q2a-Q2b</a:t>
                      </a:r>
                      <a:endParaRPr lang="en-US" sz="1100">
                        <a:effectLst/>
                        <a:latin typeface="Calibri"/>
                        <a:ea typeface="Droid Sans Fallback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TAS-Q1a</a:t>
                      </a:r>
                      <a:endParaRPr lang="en-US" sz="1100">
                        <a:effectLst/>
                        <a:latin typeface="Calibri"/>
                        <a:ea typeface="Droid Sans Fallback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Q2b-Q3a (13.5,13.5)</a:t>
                      </a:r>
                      <a:endParaRPr lang="en-US" sz="1100" dirty="0">
                        <a:effectLst/>
                        <a:latin typeface="Calibri"/>
                        <a:ea typeface="Droid Sans Fallback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Q2a-Q2b</a:t>
                      </a:r>
                      <a:endParaRPr lang="en-US" sz="1100">
                        <a:effectLst/>
                        <a:latin typeface="Calibri"/>
                        <a:ea typeface="Droid Sans Fallback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Q2b-Q3a</a:t>
                      </a:r>
                      <a:endParaRPr lang="en-US" sz="1100">
                        <a:effectLst/>
                        <a:latin typeface="Calibri"/>
                        <a:ea typeface="Droid Sans Fallback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Q1b-Q2a</a:t>
                      </a:r>
                      <a:endParaRPr lang="en-US" sz="1100">
                        <a:effectLst/>
                        <a:latin typeface="Calibri"/>
                        <a:ea typeface="Droid Sans Fallback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D1 downstream (16.6, 7.1)</a:t>
                      </a:r>
                      <a:endParaRPr lang="en-US" sz="1100">
                        <a:effectLst/>
                        <a:latin typeface="Calibri"/>
                        <a:ea typeface="Droid Sans Fallback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TAS-Q1a</a:t>
                      </a:r>
                      <a:endParaRPr lang="en-US" sz="1100">
                        <a:effectLst/>
                        <a:latin typeface="Calibri"/>
                        <a:ea typeface="Droid Sans Fallback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Q3b-CP</a:t>
                      </a:r>
                      <a:endParaRPr lang="en-US" sz="1100">
                        <a:effectLst/>
                        <a:latin typeface="Calibri"/>
                        <a:ea typeface="Droid Sans Fallback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Q2b-Q3a</a:t>
                      </a:r>
                      <a:endParaRPr lang="en-US" sz="1100">
                        <a:effectLst/>
                        <a:latin typeface="Calibri"/>
                        <a:ea typeface="Droid Sans Fallback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CP-D1 (18.8, 7.5)</a:t>
                      </a:r>
                      <a:endParaRPr lang="en-US" sz="1100">
                        <a:effectLst/>
                        <a:latin typeface="Calibri"/>
                        <a:ea typeface="Droid Sans Fallback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Q3b-CP</a:t>
                      </a:r>
                      <a:endParaRPr lang="en-US" sz="1100">
                        <a:effectLst/>
                        <a:latin typeface="Calibri"/>
                        <a:ea typeface="Droid Sans Fallback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CP-D1</a:t>
                      </a:r>
                      <a:endParaRPr lang="en-US" sz="1100">
                        <a:effectLst/>
                        <a:latin typeface="Calibri"/>
                        <a:ea typeface="Droid Sans Fallback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CP-D1</a:t>
                      </a:r>
                      <a:endParaRPr lang="en-US" sz="1100">
                        <a:effectLst/>
                        <a:latin typeface="Calibri"/>
                        <a:ea typeface="Droid Sans Fallback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Q2a-Q2b (20.4, 5.3)</a:t>
                      </a:r>
                      <a:endParaRPr lang="en-US" sz="1100">
                        <a:effectLst/>
                        <a:latin typeface="Calibri"/>
                        <a:ea typeface="Droid Sans Fallback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Q2b-Q3a (worst position)</a:t>
                      </a:r>
                      <a:endParaRPr lang="en-US" sz="1100">
                        <a:effectLst/>
                        <a:latin typeface="Calibri"/>
                        <a:ea typeface="Droid Sans Fallback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D1 downstream (lower sensitivity)</a:t>
                      </a:r>
                      <a:endParaRPr lang="en-US" sz="1100">
                        <a:effectLst/>
                        <a:latin typeface="Calibri"/>
                        <a:ea typeface="Droid Sans Fallback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D1 downstream (least critical)</a:t>
                      </a:r>
                      <a:endParaRPr lang="en-US" sz="1100">
                        <a:effectLst/>
                        <a:latin typeface="Calibri"/>
                        <a:ea typeface="Droid Sans Fallback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Q3b-CP (20.6, 7.9) (larger beta, largest effect)</a:t>
                      </a:r>
                      <a:endParaRPr lang="en-US" sz="1100" dirty="0">
                        <a:effectLst/>
                        <a:latin typeface="Calibri"/>
                        <a:ea typeface="Droid Sans Fallback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960582" y="5671127"/>
            <a:ext cx="61081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See WP2 TL meetings on 23/5/2014 at</a:t>
            </a:r>
          </a:p>
          <a:p>
            <a:r>
              <a:rPr lang="en-US" smtClean="0"/>
              <a:t>https</a:t>
            </a:r>
            <a:r>
              <a:rPr lang="en-US" dirty="0"/>
              <a:t>://indico.cern.ch/event/315532/material/minutes/1.docx</a:t>
            </a:r>
          </a:p>
        </p:txBody>
      </p:sp>
    </p:spTree>
    <p:extLst>
      <p:ext uri="{BB962C8B-B14F-4D97-AF65-F5344CB8AC3E}">
        <p14:creationId xmlns:p14="http://schemas.microsoft.com/office/powerpoint/2010/main" val="3633593615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HiLumiLHC_Presentation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65F00B9AFF9D4DB8D423D62D364FE5" ma:contentTypeVersion="0" ma:contentTypeDescription="Create a new document." ma:contentTypeScope="" ma:versionID="1f5c5222447e6795847028ce554a3f6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D553D58-F42B-43B9-BDA1-90638D0CBA0D}">
  <ds:schemaRefs>
    <ds:schemaRef ds:uri="http://www.w3.org/XML/1998/namespace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purl.org/dc/dcmitype/"/>
    <ds:schemaRef ds:uri="http://purl.org/dc/terms/"/>
    <ds:schemaRef ds:uri="http://schemas.microsoft.com/office/2006/documentManagement/types"/>
  </ds:schemaRefs>
</ds:datastoreItem>
</file>

<file path=customXml/itemProps2.xml><?xml version="1.0" encoding="utf-8"?>
<ds:datastoreItem xmlns:ds="http://schemas.openxmlformats.org/officeDocument/2006/customXml" ds:itemID="{C82125E1-CCB4-4909-BE88-A72A822A6F9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8A7ED259-6AEE-4E24-A95A-9729541A612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HiLumiLHC_PresentationTemplate</Template>
  <TotalTime>13628</TotalTime>
  <Words>811</Words>
  <Application>Microsoft Office PowerPoint</Application>
  <PresentationFormat>On-screen Show (4:3)</PresentationFormat>
  <Paragraphs>201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HiLumiLHC_PresentationTemplate</vt:lpstr>
      <vt:lpstr>Review HL-LHC triplet layout </vt:lpstr>
      <vt:lpstr>Conclusion on triplet lengths </vt:lpstr>
      <vt:lpstr>Layouts sketches</vt:lpstr>
      <vt:lpstr>Backup</vt:lpstr>
      <vt:lpstr>Integrate Luminosity vs β*</vt:lpstr>
      <vt:lpstr>Layout variants and β* reach</vt:lpstr>
      <vt:lpstr>Tunability in Q4: L*=24m option</vt:lpstr>
      <vt:lpstr>Tunability in Q4: L*=23m option</vt:lpstr>
      <vt:lpstr>BPM specifications for orbit and optics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 for HiLumi collaborators</dc:title>
  <dc:creator>Cecile Noels</dc:creator>
  <cp:lastModifiedBy>Riccardo De Maria</cp:lastModifiedBy>
  <cp:revision>1013</cp:revision>
  <cp:lastPrinted>2013-09-10T11:06:09Z</cp:lastPrinted>
  <dcterms:created xsi:type="dcterms:W3CDTF">2011-12-13T14:40:13Z</dcterms:created>
  <dcterms:modified xsi:type="dcterms:W3CDTF">2015-03-12T10:04:53Z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0x0101003D65F00B9AFF9D4DB8D423D62D364FE5</vt:lpwstr>
  </property>
</Properties>
</file>