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8" r:id="rId3"/>
    <p:sldId id="257" r:id="rId4"/>
    <p:sldId id="259" r:id="rId5"/>
    <p:sldId id="260" r:id="rId6"/>
    <p:sldId id="261" r:id="rId7"/>
    <p:sldId id="282" r:id="rId8"/>
    <p:sldId id="262" r:id="rId9"/>
    <p:sldId id="287" r:id="rId10"/>
    <p:sldId id="281" r:id="rId11"/>
    <p:sldId id="288" r:id="rId12"/>
    <p:sldId id="263" r:id="rId13"/>
    <p:sldId id="264" r:id="rId14"/>
    <p:sldId id="289" r:id="rId15"/>
    <p:sldId id="265" r:id="rId16"/>
    <p:sldId id="266" r:id="rId17"/>
    <p:sldId id="267" r:id="rId18"/>
    <p:sldId id="268" r:id="rId19"/>
    <p:sldId id="269" r:id="rId20"/>
    <p:sldId id="275" r:id="rId21"/>
    <p:sldId id="284" r:id="rId22"/>
    <p:sldId id="285" r:id="rId23"/>
    <p:sldId id="272" r:id="rId24"/>
    <p:sldId id="273" r:id="rId25"/>
    <p:sldId id="274" r:id="rId26"/>
    <p:sldId id="286" r:id="rId27"/>
    <p:sldId id="290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-2328" y="-6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D6AD5-9927-1445-9280-74DFE839B135}" type="datetimeFigureOut">
              <a:rPr lang="en-US" smtClean="0"/>
              <a:t>9/14/15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AB757-3DEA-A745-8424-8C493F80A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540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Each type of events</a:t>
            </a:r>
          </a:p>
          <a:p>
            <a:r>
              <a:rPr lang="en-US" sz="1200" dirty="0" smtClean="0"/>
              <a:t>(determined by neutrino </a:t>
            </a:r>
            <a:r>
              <a:rPr lang="en-US" sz="1200" dirty="0" err="1" smtClean="0"/>
              <a:t>flavour</a:t>
            </a:r>
            <a:r>
              <a:rPr lang="en-US" sz="1200" dirty="0" smtClean="0"/>
              <a:t>, interaction type and particle ID) now has</a:t>
            </a:r>
          </a:p>
          <a:p>
            <a:r>
              <a:rPr lang="en-US" sz="1200" dirty="0" smtClean="0"/>
              <a:t>dedicated resolutions.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D0D97-0FAE-4961-A231-2B2122208EC2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9971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Each type of events</a:t>
            </a:r>
          </a:p>
          <a:p>
            <a:r>
              <a:rPr lang="en-US" sz="1200" dirty="0" smtClean="0"/>
              <a:t>(determined by neutrino </a:t>
            </a:r>
            <a:r>
              <a:rPr lang="en-US" sz="1200" dirty="0" err="1" smtClean="0"/>
              <a:t>flavour</a:t>
            </a:r>
            <a:r>
              <a:rPr lang="en-US" sz="1200" dirty="0" smtClean="0"/>
              <a:t>, interaction type and particle ID) now has</a:t>
            </a:r>
          </a:p>
          <a:p>
            <a:r>
              <a:rPr lang="en-US" sz="1200" dirty="0" smtClean="0"/>
              <a:t>dedicated resolutions.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D0D97-0FAE-4961-A231-2B2122208EC2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9971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Each type of events</a:t>
            </a:r>
          </a:p>
          <a:p>
            <a:r>
              <a:rPr lang="en-US" sz="1200" dirty="0" smtClean="0"/>
              <a:t>(determined by neutrino </a:t>
            </a:r>
            <a:r>
              <a:rPr lang="en-US" sz="1200" dirty="0" err="1" smtClean="0"/>
              <a:t>flavour</a:t>
            </a:r>
            <a:r>
              <a:rPr lang="en-US" sz="1200" dirty="0" smtClean="0"/>
              <a:t>, interaction type and particle ID) now has</a:t>
            </a:r>
          </a:p>
          <a:p>
            <a:r>
              <a:rPr lang="en-US" sz="1200" dirty="0" smtClean="0"/>
              <a:t>dedicated resolutions.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D0D97-0FAE-4961-A231-2B2122208EC2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9971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above figure shows the precision with which theta23 can be measured by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ORCA. Note that a 2 degree prior has been included, so this does not include a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determination of the octant.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D0D97-0FAE-4961-A231-2B2122208EC2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70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above figure shows the precision with which theta23 can be measured by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ORCA. Note that a 2 degree prior has been included, so this does not include a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determination of the octant.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D0D97-0FAE-4961-A231-2B2122208EC2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70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5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14799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43E34-C00B-AD40-A432-FA8442F3931F}" type="datetimeFigureOut">
              <a:rPr lang="en-US" smtClean="0"/>
              <a:t>9/14/15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F5BE9-42BB-9445-81FA-42970F33C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75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43E34-C00B-AD40-A432-FA8442F3931F}" type="datetimeFigureOut">
              <a:rPr lang="en-US" smtClean="0"/>
              <a:t>9/14/15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F5BE9-42BB-9445-81FA-42970F33C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00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43E34-C00B-AD40-A432-FA8442F3931F}" type="datetimeFigureOut">
              <a:rPr lang="en-US" smtClean="0"/>
              <a:t>9/14/15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F5BE9-42BB-9445-81FA-42970F33C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929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43E34-C00B-AD40-A432-FA8442F3931F}" type="datetimeFigureOut">
              <a:rPr lang="en-US" smtClean="0"/>
              <a:t>9/14/15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F5BE9-42BB-9445-81FA-42970F33C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161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43E34-C00B-AD40-A432-FA8442F3931F}" type="datetimeFigureOut">
              <a:rPr lang="en-US" smtClean="0"/>
              <a:t>9/14/15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F5BE9-42BB-9445-81FA-42970F33C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196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43E34-C00B-AD40-A432-FA8442F3931F}" type="datetimeFigureOut">
              <a:rPr lang="en-US" smtClean="0"/>
              <a:t>9/14/15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F5BE9-42BB-9445-81FA-42970F33C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530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43E34-C00B-AD40-A432-FA8442F3931F}" type="datetimeFigureOut">
              <a:rPr lang="en-US" smtClean="0"/>
              <a:t>9/14/15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F5BE9-42BB-9445-81FA-42970F33C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44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43E34-C00B-AD40-A432-FA8442F3931F}" type="datetimeFigureOut">
              <a:rPr lang="en-US" smtClean="0"/>
              <a:t>9/14/15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F5BE9-42BB-9445-81FA-42970F33C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8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43E34-C00B-AD40-A432-FA8442F3931F}" type="datetimeFigureOut">
              <a:rPr lang="en-US" smtClean="0"/>
              <a:t>9/14/15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F5BE9-42BB-9445-81FA-42970F33C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195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43E34-C00B-AD40-A432-FA8442F3931F}" type="datetimeFigureOut">
              <a:rPr lang="en-US" smtClean="0"/>
              <a:t>9/14/15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F5BE9-42BB-9445-81FA-42970F33C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929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43E34-C00B-AD40-A432-FA8442F3931F}" type="datetimeFigureOut">
              <a:rPr lang="en-US" smtClean="0"/>
              <a:t>9/14/15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F5BE9-42BB-9445-81FA-42970F33C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52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43E34-C00B-AD40-A432-FA8442F3931F}" type="datetimeFigureOut">
              <a:rPr lang="en-US" smtClean="0"/>
              <a:t>9/14/15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F5BE9-42BB-9445-81FA-42970F33C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4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Relationship Id="rId3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Relationship Id="rId3" Type="http://schemas.openxmlformats.org/officeDocument/2006/relationships/image" Target="../media/image3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8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9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0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1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5" Type="http://schemas.openxmlformats.org/officeDocument/2006/relationships/image" Target="../media/image45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9-18 at 5.32.44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455"/>
          <a:stretch/>
        </p:blipFill>
        <p:spPr>
          <a:xfrm>
            <a:off x="587063" y="4548252"/>
            <a:ext cx="1763121" cy="2250958"/>
          </a:xfrm>
          <a:prstGeom prst="rect">
            <a:avLst/>
          </a:prstGeom>
        </p:spPr>
      </p:pic>
      <p:pic>
        <p:nvPicPr>
          <p:cNvPr id="6" name="Picture 5" descr="Screen Shot 2015-09-14 at 9.41.5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47986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0681" y="1589545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KM3NeT</a:t>
            </a:r>
            <a:r>
              <a:rPr lang="en-US" sz="3600" b="1" dirty="0" smtClean="0">
                <a:solidFill>
                  <a:schemeClr val="bg1"/>
                </a:solidFill>
              </a:rPr>
              <a:t>/</a:t>
            </a:r>
            <a:r>
              <a:rPr lang="en-US" sz="3600" b="1" dirty="0" smtClean="0">
                <a:solidFill>
                  <a:schemeClr val="bg1"/>
                </a:solidFill>
              </a:rPr>
              <a:t>ORCA Status and Plans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3546" y="5564847"/>
            <a:ext cx="7377903" cy="175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Dorothea </a:t>
            </a:r>
            <a:r>
              <a:rPr lang="en-US" sz="2400" dirty="0" err="1" smtClean="0">
                <a:solidFill>
                  <a:srgbClr val="000090"/>
                </a:solidFill>
              </a:rPr>
              <a:t>Samtleben</a:t>
            </a:r>
            <a:endParaRPr lang="en-US" sz="2400" dirty="0" smtClean="0">
              <a:solidFill>
                <a:srgbClr val="000090"/>
              </a:solidFill>
            </a:endParaRPr>
          </a:p>
        </p:txBody>
      </p:sp>
      <p:pic>
        <p:nvPicPr>
          <p:cNvPr id="5" name="Picture 4" descr="NIKHEFlogo400x177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213" y="5330859"/>
            <a:ext cx="2269975" cy="10044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6966" y="6423472"/>
            <a:ext cx="180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Leiden University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054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6469" y="-89646"/>
            <a:ext cx="7073153" cy="894697"/>
          </a:xfrm>
        </p:spPr>
        <p:txBody>
          <a:bodyPr>
            <a:normAutofit/>
          </a:bodyPr>
          <a:lstStyle/>
          <a:p>
            <a:r>
              <a:rPr lang="en-GB" sz="2800" dirty="0" smtClean="0"/>
              <a:t>Reconstruction Methods</a:t>
            </a:r>
            <a:endParaRPr lang="en-GB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1905" y="4064000"/>
            <a:ext cx="8229600" cy="2531409"/>
          </a:xfrm>
          <a:solidFill>
            <a:srgbClr val="FFFFCC"/>
          </a:solidFill>
        </p:spPr>
        <p:txBody>
          <a:bodyPr>
            <a:normAutofit/>
          </a:bodyPr>
          <a:lstStyle/>
          <a:p>
            <a:r>
              <a:rPr lang="en-GB" sz="1800" dirty="0" smtClean="0"/>
              <a:t>Dedicated methods for tracks and cascades have been developed</a:t>
            </a:r>
          </a:p>
          <a:p>
            <a:r>
              <a:rPr lang="en-GB" sz="1800" dirty="0" smtClean="0"/>
              <a:t>8 parameters are determined:</a:t>
            </a:r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             Time, position (3), direction (2), energy, inelasticity</a:t>
            </a:r>
          </a:p>
          <a:p>
            <a:r>
              <a:rPr lang="en-GB" sz="1800" dirty="0" smtClean="0"/>
              <a:t>Step by step procedure </a:t>
            </a:r>
          </a:p>
          <a:p>
            <a:pPr marL="0" indent="0">
              <a:buNone/>
            </a:pPr>
            <a:r>
              <a:rPr lang="en-GB" sz="1800" dirty="0" smtClean="0"/>
              <a:t>         - Hit selection (time correlations)</a:t>
            </a:r>
          </a:p>
          <a:p>
            <a:pPr marL="457200" lvl="1" indent="0">
              <a:buNone/>
            </a:pPr>
            <a:r>
              <a:rPr lang="en-GB" sz="1800" dirty="0" smtClean="0"/>
              <a:t>- Vertex &amp; Directional fit (timing)</a:t>
            </a:r>
          </a:p>
          <a:p>
            <a:pPr marL="457200" lvl="1" indent="0">
              <a:buNone/>
            </a:pPr>
            <a:r>
              <a:rPr lang="en-GB" sz="1800" dirty="0" smtClean="0"/>
              <a:t>- Energy &amp; inelasticity fit (light yield &amp; direction/vertex)</a:t>
            </a:r>
            <a:endParaRPr lang="en-GB" sz="18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8E2E-B777-804A-A7D0-BE27CB5DB4F9}" type="slidenum">
              <a:rPr lang="en-GB" smtClean="0"/>
              <a:t>10</a:t>
            </a:fld>
            <a:endParaRPr lang="en-GB" dirty="0"/>
          </a:p>
        </p:txBody>
      </p:sp>
      <p:pic>
        <p:nvPicPr>
          <p:cNvPr id="5" name="Image 1"/>
          <p:cNvPicPr>
            <a:picLocks noChangeAspect="1"/>
          </p:cNvPicPr>
          <p:nvPr/>
        </p:nvPicPr>
        <p:blipFill rotWithShape="1">
          <a:blip r:embed="rId2"/>
          <a:srcRect l="1" r="2371"/>
          <a:stretch/>
        </p:blipFill>
        <p:spPr>
          <a:xfrm>
            <a:off x="1876612" y="1583464"/>
            <a:ext cx="2184400" cy="1831699"/>
          </a:xfrm>
          <a:prstGeom prst="rect">
            <a:avLst/>
          </a:prstGeom>
        </p:spPr>
      </p:pic>
      <p:pic>
        <p:nvPicPr>
          <p:cNvPr id="7" name="Image 4"/>
          <p:cNvPicPr>
            <a:picLocks noChangeAspect="1"/>
          </p:cNvPicPr>
          <p:nvPr/>
        </p:nvPicPr>
        <p:blipFill rotWithShape="1">
          <a:blip r:embed="rId3"/>
          <a:srcRect l="2869" r="-2211"/>
          <a:stretch/>
        </p:blipFill>
        <p:spPr>
          <a:xfrm>
            <a:off x="4995177" y="1583464"/>
            <a:ext cx="2405227" cy="192914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96469" y="1551673"/>
            <a:ext cx="557702" cy="369332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/>
              <a:t>CC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14127" y="1471937"/>
            <a:ext cx="710989" cy="646331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n</a:t>
            </a:r>
            <a:r>
              <a:rPr lang="en-US" baseline="-25000" dirty="0" smtClean="0">
                <a:latin typeface="+mj-lt"/>
                <a:cs typeface="Symbol" charset="2"/>
              </a:rPr>
              <a:t>e/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t</a:t>
            </a:r>
            <a:r>
              <a:rPr lang="en-US" baseline="30000" dirty="0" err="1" smtClean="0"/>
              <a:t>CC</a:t>
            </a:r>
            <a:r>
              <a:rPr lang="en-US" baseline="30000" dirty="0"/>
              <a:t>,</a:t>
            </a:r>
          </a:p>
          <a:p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baseline="-25000" dirty="0" err="1" smtClean="0">
                <a:latin typeface="+mj-lt"/>
                <a:cs typeface="Symbol" charset="2"/>
              </a:rPr>
              <a:t>X</a:t>
            </a:r>
            <a:r>
              <a:rPr lang="en-US" baseline="30000" dirty="0" err="1" smtClean="0"/>
              <a:t>NC</a:t>
            </a:r>
            <a:endParaRPr lang="en-US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702235" y="885130"/>
            <a:ext cx="8128000" cy="369332"/>
          </a:xfrm>
          <a:prstGeom prst="rect">
            <a:avLst/>
          </a:prstGeom>
          <a:solidFill>
            <a:srgbClr val="E2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</a:t>
            </a:r>
            <a:r>
              <a:rPr lang="en-US" dirty="0" err="1" smtClean="0"/>
              <a:t>flavours</a:t>
            </a:r>
            <a:r>
              <a:rPr lang="en-US" dirty="0" smtClean="0"/>
              <a:t> and interactions lead to different signatures in the detector: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71130" y="3488807"/>
            <a:ext cx="3751460" cy="307777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Energy loss ~0.2GeV/m -&gt; 50m length for 10 </a:t>
            </a:r>
            <a:r>
              <a:rPr lang="en-US" sz="1400" dirty="0" err="1" smtClean="0"/>
              <a:t>GeV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12" name="Image 13" descr="elctron-cone-PMT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7" r="5235"/>
          <a:stretch/>
        </p:blipFill>
        <p:spPr>
          <a:xfrm>
            <a:off x="7400404" y="2580617"/>
            <a:ext cx="1743596" cy="1483383"/>
          </a:xfrm>
          <a:prstGeom prst="rect">
            <a:avLst/>
          </a:prstGeom>
        </p:spPr>
      </p:pic>
      <p:sp>
        <p:nvSpPr>
          <p:cNvPr id="14" name="ZoneTexte 12"/>
          <p:cNvSpPr txBox="1"/>
          <p:nvPr/>
        </p:nvSpPr>
        <p:spPr>
          <a:xfrm>
            <a:off x="7400404" y="2495951"/>
            <a:ext cx="1286395" cy="430887"/>
          </a:xfrm>
          <a:prstGeom prst="rect">
            <a:avLst/>
          </a:prstGeom>
          <a:solidFill>
            <a:srgbClr val="000090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Water preserves 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Cherenkov cone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477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6476" y="872994"/>
            <a:ext cx="6850935" cy="92333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Vertex fit</a:t>
            </a:r>
          </a:p>
          <a:p>
            <a:r>
              <a:rPr lang="en-US" dirty="0"/>
              <a:t> </a:t>
            </a:r>
            <a:r>
              <a:rPr lang="en-US" dirty="0" smtClean="0"/>
              <a:t>        Maximum likelihood method, based on time residuals</a:t>
            </a:r>
          </a:p>
          <a:p>
            <a:r>
              <a:rPr lang="en-US" dirty="0"/>
              <a:t> </a:t>
            </a:r>
            <a:r>
              <a:rPr lang="en-US" dirty="0" smtClean="0"/>
              <a:t>        Stepwise improvement of fit (robust </a:t>
            </a:r>
            <a:r>
              <a:rPr lang="en-US" dirty="0" err="1" smtClean="0"/>
              <a:t>prefit</a:t>
            </a:r>
            <a:r>
              <a:rPr lang="en-US" dirty="0" smtClean="0"/>
              <a:t>, refinement),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=0.5-1m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6477" y="1855363"/>
            <a:ext cx="5327237" cy="2031325"/>
          </a:xfrm>
          <a:prstGeom prst="rect">
            <a:avLst/>
          </a:prstGeom>
          <a:solidFill>
            <a:srgbClr val="E2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2)   Energy and direction fit</a:t>
            </a:r>
          </a:p>
          <a:p>
            <a:r>
              <a:rPr lang="en-US" dirty="0"/>
              <a:t> </a:t>
            </a:r>
            <a:r>
              <a:rPr lang="en-US" dirty="0" smtClean="0"/>
              <a:t>        PDF for #expected photons </a:t>
            </a:r>
          </a:p>
          <a:p>
            <a:r>
              <a:rPr lang="en-US" dirty="0"/>
              <a:t> </a:t>
            </a:r>
            <a:r>
              <a:rPr lang="en-US" dirty="0" smtClean="0"/>
              <a:t>           (depends on energy, inelasticity, emission angle,</a:t>
            </a:r>
          </a:p>
          <a:p>
            <a:r>
              <a:rPr lang="en-US" dirty="0"/>
              <a:t> </a:t>
            </a:r>
            <a:r>
              <a:rPr lang="en-US" dirty="0" smtClean="0"/>
              <a:t>            OM orientation, distance to vertex)</a:t>
            </a:r>
          </a:p>
          <a:p>
            <a:r>
              <a:rPr lang="en-US" dirty="0"/>
              <a:t> </a:t>
            </a:r>
            <a:r>
              <a:rPr lang="en-US" dirty="0" smtClean="0"/>
              <a:t>       Maximum likelihood method based on </a:t>
            </a:r>
          </a:p>
          <a:p>
            <a:r>
              <a:rPr lang="en-US" dirty="0"/>
              <a:t> </a:t>
            </a:r>
            <a:r>
              <a:rPr lang="en-US" dirty="0" smtClean="0"/>
              <a:t>           probability given a certain shower analysis </a:t>
            </a:r>
          </a:p>
          <a:p>
            <a:r>
              <a:rPr lang="en-US" dirty="0"/>
              <a:t> </a:t>
            </a:r>
            <a:r>
              <a:rPr lang="en-US" dirty="0" smtClean="0"/>
              <a:t>           (energy, inelasticity, direction)</a:t>
            </a:r>
            <a:endParaRPr lang="en-US" dirty="0"/>
          </a:p>
        </p:txBody>
      </p:sp>
      <p:pic>
        <p:nvPicPr>
          <p:cNvPr id="10" name="Image 5"/>
          <p:cNvPicPr>
            <a:picLocks noChangeAspect="1"/>
          </p:cNvPicPr>
          <p:nvPr/>
        </p:nvPicPr>
        <p:blipFill rotWithShape="1">
          <a:blip r:embed="rId2"/>
          <a:srcRect l="53982" t="39035" r="1932" b="33458"/>
          <a:stretch/>
        </p:blipFill>
        <p:spPr>
          <a:xfrm>
            <a:off x="5483714" y="1856433"/>
            <a:ext cx="3720050" cy="1518528"/>
          </a:xfrm>
          <a:prstGeom prst="rect">
            <a:avLst/>
          </a:prstGeom>
          <a:ln>
            <a:noFill/>
          </a:ln>
        </p:spPr>
      </p:pic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-180528" y="-134177"/>
            <a:ext cx="9324528" cy="94516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Cascade </a:t>
            </a:r>
            <a:r>
              <a:rPr lang="en-US" sz="2800" dirty="0" smtClean="0"/>
              <a:t>reconstruction</a:t>
            </a:r>
            <a:endParaRPr lang="en-US" sz="2800" dirty="0"/>
          </a:p>
        </p:txBody>
      </p:sp>
      <p:pic>
        <p:nvPicPr>
          <p:cNvPr id="12" name="Picture 11" descr="Screen Shot 2015-09-14 at 12.13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175" y="4233219"/>
            <a:ext cx="3690471" cy="2597761"/>
          </a:xfrm>
          <a:prstGeom prst="rect">
            <a:avLst/>
          </a:prstGeom>
        </p:spPr>
      </p:pic>
      <p:pic>
        <p:nvPicPr>
          <p:cNvPr id="13" name="Picture 12" descr="Screen Shot 2015-09-14 at 12.14.5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58" y="4031638"/>
            <a:ext cx="3826271" cy="2759428"/>
          </a:xfrm>
          <a:prstGeom prst="rect">
            <a:avLst/>
          </a:prstGeom>
        </p:spPr>
      </p:pic>
      <p:pic>
        <p:nvPicPr>
          <p:cNvPr id="14" name="Picture 13" descr="Screen Shot 2015-09-14 at 8.51.23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889" y="4066796"/>
            <a:ext cx="3913757" cy="268193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938889" y="3906220"/>
            <a:ext cx="42411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Simulated 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baseline="-25000" dirty="0" err="1" smtClean="0"/>
              <a:t>e</a:t>
            </a:r>
            <a:r>
              <a:rPr lang="en-US" baseline="30000" dirty="0" err="1" smtClean="0"/>
              <a:t>CC</a:t>
            </a:r>
            <a:r>
              <a:rPr lang="en-US" dirty="0" smtClean="0"/>
              <a:t> event with E=10GeV, y=0.5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93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5" descr="Ecorr3D_geoCov0p4__summaryPlot1D_EresolutionRMSOverEvisPlusMean_ZOO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24864" y="201709"/>
            <a:ext cx="2894846" cy="4032869"/>
          </a:xfrm>
          <a:prstGeom prst="rect">
            <a:avLst/>
          </a:prstGeom>
        </p:spPr>
      </p:pic>
      <p:pic>
        <p:nvPicPr>
          <p:cNvPr id="4" name="Image 3" descr="Ecorr3D_geoCov0p4__dirResoMedianWithAllAngles_nue_anue___0p0trueCosZenith1p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2575" y="3632813"/>
            <a:ext cx="2704353" cy="3767490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-72008" y="-188551"/>
            <a:ext cx="9324528" cy="94516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Cascade reconstruction performance 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346823" y="571943"/>
            <a:ext cx="2390588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Energy reconstruction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5341" y="3899628"/>
            <a:ext cx="3030071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Directional reconstruction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88001" y="4294626"/>
            <a:ext cx="1957294" cy="203132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Directional uncertainty dominated by kinematics</a:t>
            </a:r>
          </a:p>
          <a:p>
            <a:endParaRPr lang="en-US" dirty="0" smtClean="0"/>
          </a:p>
          <a:p>
            <a:r>
              <a:rPr lang="en-US" dirty="0" smtClean="0"/>
              <a:t>Energy resolution better than 25%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141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03709" y="3589082"/>
            <a:ext cx="2637091" cy="3893830"/>
          </a:xfrm>
          <a:prstGeom prst="rect">
            <a:avLst/>
          </a:prstGeom>
        </p:spPr>
      </p:pic>
      <p:pic>
        <p:nvPicPr>
          <p:cNvPr id="5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03749" y="524533"/>
            <a:ext cx="2637256" cy="3894073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-72008" y="-188551"/>
            <a:ext cx="9324528" cy="94516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Track reconstruction performance 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908029" y="3895413"/>
            <a:ext cx="3030071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Directional reconstruction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86599" y="670720"/>
            <a:ext cx="2390588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Energy reconstruction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588001" y="4294626"/>
            <a:ext cx="1957294" cy="203132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Directional uncertainty dominated by kinematics</a:t>
            </a:r>
          </a:p>
          <a:p>
            <a:endParaRPr lang="en-US" dirty="0" smtClean="0"/>
          </a:p>
          <a:p>
            <a:r>
              <a:rPr lang="en-US" dirty="0" smtClean="0"/>
              <a:t>Energy resolution better than 25%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569170" y="1040052"/>
            <a:ext cx="4530007" cy="2585323"/>
          </a:xfrm>
          <a:prstGeom prst="rect">
            <a:avLst/>
          </a:prstGeom>
          <a:solidFill>
            <a:srgbClr val="E2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Maximum likelihood method, based on time </a:t>
            </a:r>
            <a:r>
              <a:rPr lang="en-US" dirty="0" smtClean="0"/>
              <a:t>residuals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linear </a:t>
            </a:r>
            <a:r>
              <a:rPr lang="en-US" dirty="0" err="1"/>
              <a:t>prefit</a:t>
            </a:r>
            <a:r>
              <a:rPr lang="en-US" dirty="0"/>
              <a:t>,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scan over sky (3deg grid)</a:t>
            </a:r>
          </a:p>
          <a:p>
            <a:r>
              <a:rPr lang="en-US" dirty="0"/>
              <a:t> </a:t>
            </a:r>
            <a:r>
              <a:rPr lang="en-US" dirty="0" smtClean="0"/>
              <a:t>        with  ‘M-estimator’, max likelihood fit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final max likelihood fit using best candidate</a:t>
            </a:r>
          </a:p>
          <a:p>
            <a:endParaRPr lang="en-US" dirty="0" smtClean="0"/>
          </a:p>
          <a:p>
            <a:r>
              <a:rPr lang="en-US" dirty="0" smtClean="0"/>
              <a:t>Energy estimation from both track length and associated hits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766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09-14 at 12.1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20" y="3407163"/>
            <a:ext cx="4886293" cy="3450837"/>
          </a:xfrm>
          <a:prstGeom prst="rect">
            <a:avLst/>
          </a:prstGeom>
        </p:spPr>
      </p:pic>
      <p:pic>
        <p:nvPicPr>
          <p:cNvPr id="6" name="Picture 5" descr="Screen Shot 2015-09-14 at 12.21.1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65" y="374103"/>
            <a:ext cx="4527706" cy="31582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45529" y="1814260"/>
            <a:ext cx="3780118" cy="646331"/>
          </a:xfrm>
          <a:prstGeom prst="rect">
            <a:avLst/>
          </a:prstGeom>
          <a:solidFill>
            <a:srgbClr val="E2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Differences in time residuals for </a:t>
            </a:r>
          </a:p>
          <a:p>
            <a:r>
              <a:rPr lang="en-US" dirty="0"/>
              <a:t>d</a:t>
            </a:r>
            <a:r>
              <a:rPr lang="en-US" dirty="0" smtClean="0"/>
              <a:t>ifferent </a:t>
            </a:r>
            <a:r>
              <a:rPr lang="en-US" dirty="0" err="1" smtClean="0"/>
              <a:t>inelasticities</a:t>
            </a:r>
            <a:r>
              <a:rPr lang="en-US" dirty="0" smtClean="0"/>
              <a:t> exploited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15113" y="509136"/>
            <a:ext cx="2945300" cy="646331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Inelasticity reconstruction for </a:t>
            </a:r>
          </a:p>
          <a:p>
            <a:r>
              <a:rPr lang="en-US" dirty="0" smtClean="0"/>
              <a:t>track reconstruction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70942" y="4110391"/>
            <a:ext cx="2966816" cy="230832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Inelasticity helps to </a:t>
            </a:r>
          </a:p>
          <a:p>
            <a:r>
              <a:rPr lang="en-US" dirty="0" smtClean="0"/>
              <a:t>distinguish</a:t>
            </a:r>
          </a:p>
          <a:p>
            <a:r>
              <a:rPr lang="en-US" dirty="0" smtClean="0"/>
              <a:t>neutrinos/antineutrinos</a:t>
            </a:r>
          </a:p>
          <a:p>
            <a:endParaRPr lang="en-US" dirty="0" smtClean="0"/>
          </a:p>
          <a:p>
            <a:r>
              <a:rPr lang="en-US" dirty="0" smtClean="0"/>
              <a:t>Not yet used n sensitivity evaluation, improvement</a:t>
            </a:r>
          </a:p>
          <a:p>
            <a:r>
              <a:rPr lang="en-US" dirty="0" smtClean="0"/>
              <a:t>Expected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497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0" descr="effective_mass_1D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97436" y="-42575"/>
            <a:ext cx="4188734" cy="6184928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-354230" y="1807"/>
            <a:ext cx="9324528" cy="94516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Effective Mass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2328333" y="5403164"/>
            <a:ext cx="4247445" cy="646331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Cascades/Tracks similar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&gt;10 </a:t>
            </a:r>
            <a:r>
              <a:rPr lang="en-US" dirty="0" err="1" smtClean="0"/>
              <a:t>GeV</a:t>
            </a:r>
            <a:r>
              <a:rPr lang="en-US" dirty="0" smtClean="0"/>
              <a:t> reaching instrumented volume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275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3329" t="15233" r="4959" b="46307"/>
          <a:stretch/>
        </p:blipFill>
        <p:spPr>
          <a:xfrm>
            <a:off x="278001" y="1570030"/>
            <a:ext cx="8585200" cy="252969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l="58182" t="13160" r="3870" b="38454"/>
          <a:stretch/>
        </p:blipFill>
        <p:spPr>
          <a:xfrm>
            <a:off x="827584" y="4233574"/>
            <a:ext cx="3503115" cy="262442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" y="-140772"/>
            <a:ext cx="8229600" cy="8992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ORCA Layout Optimization</a:t>
            </a:r>
            <a:endParaRPr lang="en-US" sz="2800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827585" y="676797"/>
            <a:ext cx="6989972" cy="850900"/>
          </a:xfrm>
          <a:solidFill>
            <a:srgbClr val="FFFFCC"/>
          </a:solidFill>
        </p:spPr>
        <p:txBody>
          <a:bodyPr>
            <a:noAutofit/>
          </a:bodyPr>
          <a:lstStyle/>
          <a:p>
            <a:r>
              <a:rPr lang="en-US" sz="1800" dirty="0" smtClean="0"/>
              <a:t>20m interline spacing imposed by line deployment (sea operations)</a:t>
            </a:r>
          </a:p>
          <a:p>
            <a:r>
              <a:rPr lang="en-US" sz="1800" dirty="0" smtClean="0">
                <a:sym typeface="Wingdings"/>
              </a:rPr>
              <a:t>Vertical spacing open :  6,9,12,15m spacing inter-DOM shown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4662476" y="4487573"/>
            <a:ext cx="4448754" cy="1754327"/>
          </a:xfrm>
          <a:prstGeom prst="rect">
            <a:avLst/>
          </a:prstGeom>
          <a:solidFill>
            <a:srgbClr val="E2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Resolution impacts also particle identification</a:t>
            </a:r>
          </a:p>
          <a:p>
            <a:endParaRPr lang="en-US" dirty="0" smtClean="0"/>
          </a:p>
          <a:p>
            <a:r>
              <a:rPr lang="en-US" dirty="0" smtClean="0"/>
              <a:t>-&gt; combined assessment of all relevant</a:t>
            </a:r>
          </a:p>
          <a:p>
            <a:r>
              <a:rPr lang="en-US" dirty="0"/>
              <a:t> </a:t>
            </a:r>
            <a:r>
              <a:rPr lang="en-US" dirty="0" smtClean="0"/>
              <a:t>     quantities required for evaluation</a:t>
            </a:r>
          </a:p>
          <a:p>
            <a:r>
              <a:rPr lang="en-US" dirty="0"/>
              <a:t> </a:t>
            </a:r>
            <a:r>
              <a:rPr lang="en-US" dirty="0" smtClean="0"/>
              <a:t>     of optimal configuration</a:t>
            </a:r>
          </a:p>
          <a:p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637204" y="2561907"/>
            <a:ext cx="1063979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Cascades</a:t>
            </a:r>
            <a:endParaRPr lang="en-US" dirty="0"/>
          </a:p>
        </p:txBody>
      </p:sp>
      <p:sp>
        <p:nvSpPr>
          <p:cNvPr id="17" name="ZoneTexte 10"/>
          <p:cNvSpPr txBox="1"/>
          <p:nvPr/>
        </p:nvSpPr>
        <p:spPr>
          <a:xfrm rot="20323058">
            <a:off x="-461379" y="2285390"/>
            <a:ext cx="1006730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 smtClean="0">
                <a:solidFill>
                  <a:schemeClr val="accent1">
                    <a:alpha val="50000"/>
                  </a:schemeClr>
                </a:solidFill>
              </a:rPr>
              <a:t>PRELIMINARY</a:t>
            </a:r>
            <a:endParaRPr lang="en-US" sz="11500" dirty="0">
              <a:solidFill>
                <a:schemeClr val="accent1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763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PID_track-lik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11095" y="1156145"/>
            <a:ext cx="4151444" cy="6773635"/>
          </a:xfrm>
          <a:prstGeom prst="rect">
            <a:avLst/>
          </a:prstGeom>
        </p:spPr>
      </p:pic>
      <p:sp>
        <p:nvSpPr>
          <p:cNvPr id="3" name="Textfeld 7"/>
          <p:cNvSpPr txBox="1"/>
          <p:nvPr/>
        </p:nvSpPr>
        <p:spPr>
          <a:xfrm>
            <a:off x="788569" y="1039465"/>
            <a:ext cx="8163329" cy="1015663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Discrimination of track-like ( </a:t>
            </a:r>
            <a:r>
              <a:rPr lang="en-US" sz="2000" dirty="0" err="1" smtClean="0">
                <a:latin typeface="Symbol" charset="2"/>
                <a:cs typeface="Symbol" charset="2"/>
              </a:rPr>
              <a:t>n</a:t>
            </a:r>
            <a:r>
              <a:rPr lang="en-US" sz="2000" baseline="-25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err="1" smtClean="0"/>
              <a:t>CC</a:t>
            </a:r>
            <a:r>
              <a:rPr lang="en-US" sz="2000" baseline="30000" dirty="0" smtClean="0"/>
              <a:t> </a:t>
            </a:r>
            <a:r>
              <a:rPr lang="en-US" sz="2000" dirty="0" smtClean="0"/>
              <a:t>)  and  cascade-like ( </a:t>
            </a:r>
            <a:r>
              <a:rPr lang="en-US" sz="2000" dirty="0" err="1" smtClean="0">
                <a:latin typeface="Symbol" charset="2"/>
                <a:cs typeface="Symbol" charset="2"/>
              </a:rPr>
              <a:t>n</a:t>
            </a:r>
            <a:r>
              <a:rPr lang="en-US" sz="2000" baseline="30000" dirty="0" err="1" smtClean="0"/>
              <a:t>NC</a:t>
            </a:r>
            <a:r>
              <a:rPr lang="en-US" sz="2000" dirty="0" smtClean="0"/>
              <a:t>, </a:t>
            </a:r>
            <a:r>
              <a:rPr lang="en-US" sz="2000" dirty="0" smtClean="0">
                <a:latin typeface="Symbol" charset="2"/>
                <a:cs typeface="Symbol" charset="2"/>
              </a:rPr>
              <a:t>n</a:t>
            </a:r>
            <a:r>
              <a:rPr lang="en-US" sz="2000" baseline="-25000" dirty="0" smtClean="0"/>
              <a:t>e/</a:t>
            </a:r>
            <a:r>
              <a:rPr lang="en-US" sz="2000" baseline="-25000" dirty="0" err="1" smtClean="0">
                <a:latin typeface="Symbol" charset="2"/>
                <a:cs typeface="Symbol" charset="2"/>
              </a:rPr>
              <a:t>t</a:t>
            </a:r>
            <a:r>
              <a:rPr lang="en-US" sz="2000" baseline="30000" dirty="0" err="1" smtClean="0"/>
              <a:t>CC</a:t>
            </a:r>
            <a:r>
              <a:rPr lang="en-US" sz="2000" baseline="30000" dirty="0" smtClean="0"/>
              <a:t> </a:t>
            </a:r>
            <a:r>
              <a:rPr lang="en-US" sz="2000" dirty="0" smtClean="0"/>
              <a:t>) events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Classification uses “Random Decision Forest”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Better than 80% above 10 </a:t>
            </a:r>
            <a:r>
              <a:rPr lang="en-US" sz="2000" dirty="0" err="1" smtClean="0"/>
              <a:t>GeV</a:t>
            </a:r>
            <a:r>
              <a:rPr lang="en-US" sz="2000" dirty="0" smtClean="0"/>
              <a:t> for all channels but  </a:t>
            </a:r>
            <a:r>
              <a:rPr lang="en-US" sz="2000" dirty="0" err="1">
                <a:latin typeface="Symbol" charset="2"/>
                <a:cs typeface="Symbol" charset="2"/>
              </a:rPr>
              <a:t>n</a:t>
            </a:r>
            <a:r>
              <a:rPr lang="en-US" sz="2000" baseline="-25000" dirty="0" err="1">
                <a:latin typeface="Symbol" charset="2"/>
                <a:cs typeface="Symbol" charset="2"/>
              </a:rPr>
              <a:t>m</a:t>
            </a:r>
            <a:r>
              <a:rPr lang="en-US" sz="2000" baseline="30000" dirty="0" err="1"/>
              <a:t>CC</a:t>
            </a:r>
            <a:r>
              <a:rPr lang="en-US" sz="2000" baseline="30000" dirty="0"/>
              <a:t> </a:t>
            </a:r>
            <a:endParaRPr lang="en-US" sz="2000" dirty="0" smtClean="0"/>
          </a:p>
        </p:txBody>
      </p:sp>
      <p:sp>
        <p:nvSpPr>
          <p:cNvPr id="6" name="Titre 3"/>
          <p:cNvSpPr>
            <a:spLocks noGrp="1"/>
          </p:cNvSpPr>
          <p:nvPr>
            <p:ph type="title"/>
          </p:nvPr>
        </p:nvSpPr>
        <p:spPr>
          <a:xfrm>
            <a:off x="1818609" y="342794"/>
            <a:ext cx="5425845" cy="650477"/>
          </a:xfrm>
        </p:spPr>
        <p:txBody>
          <a:bodyPr>
            <a:normAutofit fontScale="90000"/>
          </a:bodyPr>
          <a:lstStyle/>
          <a:p>
            <a:r>
              <a:rPr lang="en-US" sz="2800" dirty="0" err="1"/>
              <a:t>Flavour</a:t>
            </a:r>
            <a:r>
              <a:rPr lang="en-US" sz="2800" dirty="0"/>
              <a:t> (</a:t>
            </a:r>
            <a:r>
              <a:rPr lang="en-US" sz="2800" dirty="0" err="1"/>
              <a:t>mis</a:t>
            </a:r>
            <a:r>
              <a:rPr lang="en-US" sz="2800" dirty="0"/>
              <a:t>)-identification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990521" y="2883059"/>
            <a:ext cx="11849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  <a:cs typeface="Symbol" charset="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+mj-lt"/>
                <a:cs typeface="Symbol" charset="2"/>
              </a:rPr>
              <a:t>         </a:t>
            </a:r>
            <a:r>
              <a:rPr lang="en-US" sz="2400" b="1" dirty="0">
                <a:solidFill>
                  <a:srgbClr val="FF0000"/>
                </a:solidFill>
                <a:latin typeface="+mj-lt"/>
                <a:cs typeface="Symbol" charset="2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  <a:cs typeface="Symbol" charset="2"/>
              </a:rPr>
              <a:t>_</a:t>
            </a:r>
            <a:endParaRPr lang="en-US" sz="2400" b="1" dirty="0" smtClean="0">
              <a:solidFill>
                <a:srgbClr val="0000FF"/>
              </a:solidFill>
              <a:latin typeface="+mj-lt"/>
              <a:cs typeface="Symbol" charset="2"/>
            </a:endParaRPr>
          </a:p>
          <a:p>
            <a:r>
              <a:rPr lang="en-US" sz="2400" b="1" dirty="0" smtClean="0">
                <a:solidFill>
                  <a:srgbClr val="0000FF"/>
                </a:solidFill>
                <a:cs typeface="Symbol" charset="2"/>
              </a:rPr>
              <a:t>&lt;- CC</a:t>
            </a:r>
            <a:r>
              <a:rPr lang="en-US" sz="24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n</a:t>
            </a:r>
            <a:r>
              <a:rPr lang="en-US" sz="2400" b="1" baseline="-25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22222" y="3556321"/>
            <a:ext cx="118494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  <a:cs typeface="Symbol" charset="2"/>
              </a:rPr>
              <a:t>       </a:t>
            </a:r>
          </a:p>
          <a:p>
            <a:r>
              <a:rPr lang="en-US" sz="2400" b="1" dirty="0" smtClean="0">
                <a:solidFill>
                  <a:srgbClr val="0000FF"/>
                </a:solidFill>
                <a:cs typeface="Symbol" charset="2"/>
              </a:rPr>
              <a:t>&lt;- CC</a:t>
            </a:r>
            <a:r>
              <a:rPr lang="en-US" sz="24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n</a:t>
            </a:r>
            <a:r>
              <a:rPr lang="en-US" sz="2400" b="1" baseline="-25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90521" y="5678908"/>
            <a:ext cx="117211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  <a:cs typeface="Symbol" charset="2"/>
              </a:rPr>
              <a:t>       </a:t>
            </a:r>
          </a:p>
          <a:p>
            <a:r>
              <a:rPr lang="en-US" sz="2400" b="1" dirty="0" smtClean="0">
                <a:solidFill>
                  <a:srgbClr val="FF0000"/>
                </a:solidFill>
                <a:cs typeface="Symbol" charset="2"/>
              </a:rPr>
              <a:t>&lt;- CC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n</a:t>
            </a:r>
            <a:r>
              <a:rPr lang="en-US" sz="2400" b="1" baseline="-25000" dirty="0">
                <a:solidFill>
                  <a:srgbClr val="FF0000"/>
                </a:solidFill>
                <a:latin typeface="+mj-lt"/>
                <a:cs typeface="Symbol" charset="2"/>
              </a:rPr>
              <a:t>e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44454" y="3506643"/>
            <a:ext cx="1707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Difference due to different  </a:t>
            </a:r>
            <a:r>
              <a:rPr lang="en-US" sz="1600" dirty="0" err="1" smtClean="0">
                <a:solidFill>
                  <a:srgbClr val="0000FF"/>
                </a:solidFill>
              </a:rPr>
              <a:t>inelasticities</a:t>
            </a:r>
            <a:endParaRPr lang="en-US" sz="1600" dirty="0" smtClean="0">
              <a:solidFill>
                <a:srgbClr val="0000FF"/>
              </a:solidFill>
            </a:endParaRPr>
          </a:p>
        </p:txBody>
      </p:sp>
      <p:pic>
        <p:nvPicPr>
          <p:cNvPr id="2" name="Picture 1" descr="Efficency6mWithAntiShiftedLegendTrack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50813" y="1677896"/>
            <a:ext cx="4235828" cy="584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071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numu_X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8390" y="883808"/>
            <a:ext cx="2958232" cy="3066394"/>
          </a:xfrm>
          <a:prstGeom prst="rect">
            <a:avLst/>
          </a:prstGeom>
        </p:spPr>
      </p:pic>
      <p:sp>
        <p:nvSpPr>
          <p:cNvPr id="8" name="ZoneTexte 11"/>
          <p:cNvSpPr txBox="1"/>
          <p:nvPr/>
        </p:nvSpPr>
        <p:spPr>
          <a:xfrm>
            <a:off x="1334025" y="1893785"/>
            <a:ext cx="11488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00"/>
                </a:solidFill>
              </a:rPr>
              <a:t>Atmospheric </a:t>
            </a:r>
          </a:p>
          <a:p>
            <a:pPr algn="ctr"/>
            <a:r>
              <a:rPr lang="en-GB" sz="1400" b="1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n</a:t>
            </a:r>
            <a:r>
              <a:rPr lang="en-GB" sz="1400" b="1" dirty="0" smtClean="0">
                <a:solidFill>
                  <a:srgbClr val="000000"/>
                </a:solidFill>
              </a:rPr>
              <a:t> (E&lt;20 </a:t>
            </a:r>
            <a:r>
              <a:rPr lang="en-GB" sz="1400" b="1" dirty="0" err="1" smtClean="0">
                <a:solidFill>
                  <a:srgbClr val="000000"/>
                </a:solidFill>
              </a:rPr>
              <a:t>GeV</a:t>
            </a:r>
            <a:r>
              <a:rPr lang="en-GB" sz="1400" b="1" dirty="0" smtClean="0">
                <a:solidFill>
                  <a:srgbClr val="000000"/>
                </a:solidFill>
              </a:rPr>
              <a:t>)</a:t>
            </a:r>
            <a:endParaRPr lang="en-GB" sz="1400" b="1" dirty="0">
              <a:solidFill>
                <a:srgbClr val="000000"/>
              </a:solidFill>
            </a:endParaRPr>
          </a:p>
        </p:txBody>
      </p:sp>
      <p:pic>
        <p:nvPicPr>
          <p:cNvPr id="9" name="Image 7" descr="mu_XY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43637" y="915051"/>
            <a:ext cx="2927550" cy="3034590"/>
          </a:xfrm>
          <a:prstGeom prst="rect">
            <a:avLst/>
          </a:prstGeom>
        </p:spPr>
      </p:pic>
      <p:pic>
        <p:nvPicPr>
          <p:cNvPr id="10" name="Image 9" descr="cut_summary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65712" y="2957196"/>
            <a:ext cx="2961879" cy="4839727"/>
          </a:xfrm>
          <a:prstGeom prst="rect">
            <a:avLst/>
          </a:prstGeom>
        </p:spPr>
      </p:pic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49275" y="-8112"/>
            <a:ext cx="8042276" cy="84482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Atmospheric </a:t>
            </a:r>
            <a:r>
              <a:rPr lang="en-US" sz="2800" dirty="0" err="1" smtClean="0"/>
              <a:t>muon</a:t>
            </a:r>
            <a:r>
              <a:rPr lang="en-US" sz="2800" dirty="0" smtClean="0"/>
              <a:t> rejection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524707" y="1324173"/>
            <a:ext cx="1613167" cy="923330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Vertex position</a:t>
            </a:r>
          </a:p>
          <a:p>
            <a:r>
              <a:rPr lang="en-US" dirty="0"/>
              <a:t>f</a:t>
            </a:r>
            <a:r>
              <a:rPr lang="en-US" dirty="0" smtClean="0"/>
              <a:t>rom track </a:t>
            </a:r>
          </a:p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7" name="ZoneTexte 12"/>
          <p:cNvSpPr txBox="1"/>
          <p:nvPr/>
        </p:nvSpPr>
        <p:spPr>
          <a:xfrm>
            <a:off x="4163164" y="1324173"/>
            <a:ext cx="1881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Atmospheric </a:t>
            </a:r>
            <a:r>
              <a:rPr lang="en-GB" sz="1400" b="1" dirty="0" smtClean="0">
                <a:latin typeface="Symbol" charset="2"/>
                <a:cs typeface="Symbol" charset="2"/>
              </a:rPr>
              <a:t>m</a:t>
            </a:r>
            <a:endParaRPr lang="en-GB" sz="1400" b="1" dirty="0">
              <a:latin typeface="Symbol" charset="2"/>
              <a:cs typeface="Symbol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63443" y="4191000"/>
            <a:ext cx="3739446" cy="1477328"/>
          </a:xfrm>
          <a:prstGeom prst="rect">
            <a:avLst/>
          </a:prstGeom>
          <a:solidFill>
            <a:srgbClr val="E2FFFF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Rejection criteria: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Reconstructed as </a:t>
            </a:r>
            <a:r>
              <a:rPr lang="en-US" dirty="0" err="1"/>
              <a:t>u</a:t>
            </a:r>
            <a:r>
              <a:rPr lang="en-US" dirty="0" err="1" smtClean="0"/>
              <a:t>pgoing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Track quality cut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Vertex within certain radius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BDT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637921" y="5903831"/>
            <a:ext cx="3001337" cy="707886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</a:rPr>
              <a:t>Few % contamination</a:t>
            </a:r>
          </a:p>
          <a:p>
            <a:r>
              <a:rPr lang="en-US" sz="2000" b="1" dirty="0">
                <a:solidFill>
                  <a:srgbClr val="000000"/>
                </a:solidFill>
              </a:rPr>
              <a:t>w</a:t>
            </a:r>
            <a:r>
              <a:rPr lang="en-US" sz="2000" b="1" dirty="0" smtClean="0">
                <a:solidFill>
                  <a:srgbClr val="000000"/>
                </a:solidFill>
              </a:rPr>
              <a:t>ith little signal loss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13" name="ZoneTexte 14"/>
          <p:cNvSpPr txBox="1"/>
          <p:nvPr/>
        </p:nvSpPr>
        <p:spPr>
          <a:xfrm>
            <a:off x="6457748" y="2733907"/>
            <a:ext cx="2686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Simulation based on MUPAGE</a:t>
            </a:r>
          </a:p>
          <a:p>
            <a:r>
              <a:rPr lang="en-US" sz="1600" dirty="0" smtClean="0"/>
              <a:t> </a:t>
            </a:r>
            <a:r>
              <a:rPr lang="en-US" sz="1600" dirty="0"/>
              <a:t>(</a:t>
            </a:r>
            <a:r>
              <a:rPr lang="en-US" sz="1400" dirty="0" smtClean="0">
                <a:sym typeface="Wingdings" charset="0"/>
              </a:rPr>
              <a:t> </a:t>
            </a:r>
            <a:r>
              <a:rPr lang="en-US" sz="1400" dirty="0" err="1" smtClean="0"/>
              <a:t>Astropart</a:t>
            </a:r>
            <a:r>
              <a:rPr lang="en-US" sz="1400" dirty="0"/>
              <a:t>. Phys. 25 (2006) </a:t>
            </a:r>
            <a:r>
              <a:rPr lang="en-US" sz="1400" dirty="0" smtClean="0"/>
              <a:t>1)</a:t>
            </a:r>
          </a:p>
          <a:p>
            <a:r>
              <a:rPr lang="en-US" sz="1400" dirty="0" smtClean="0"/>
              <a:t> at </a:t>
            </a:r>
            <a:r>
              <a:rPr lang="en-US" sz="1600" dirty="0" smtClean="0"/>
              <a:t>depth 2475 m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5379" y="6510496"/>
            <a:ext cx="44716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/>
              <a:t>u</a:t>
            </a:r>
            <a:r>
              <a:rPr lang="en-US" sz="1600" dirty="0" err="1" smtClean="0"/>
              <a:t>pgoing</a:t>
            </a:r>
            <a:r>
              <a:rPr lang="en-US" sz="1600" dirty="0" smtClean="0"/>
              <a:t>           quality          vertex          BDT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44530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1261" y="274638"/>
            <a:ext cx="4467577" cy="54380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Systematic Effects</a:t>
            </a:r>
            <a:endParaRPr lang="en-GB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4268" y="1260478"/>
            <a:ext cx="7881843" cy="5121275"/>
          </a:xfrm>
          <a:solidFill>
            <a:srgbClr val="FFFFCC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 smtClean="0"/>
              <a:t>Various systematic effects taking into account</a:t>
            </a:r>
          </a:p>
          <a:p>
            <a:pPr marL="0" indent="0">
              <a:buNone/>
            </a:pPr>
            <a:endParaRPr lang="en-GB" sz="2000" b="1" dirty="0" smtClean="0"/>
          </a:p>
          <a:p>
            <a:pPr marL="457200" lvl="1" indent="0">
              <a:buNone/>
            </a:pPr>
            <a:r>
              <a:rPr lang="en-GB" sz="2000" dirty="0" smtClean="0"/>
              <a:t>Oscillation parameters</a:t>
            </a:r>
          </a:p>
          <a:p>
            <a:pPr lvl="2"/>
            <a:r>
              <a:rPr lang="en-GB" sz="1800" dirty="0" smtClean="0"/>
              <a:t>Δm</a:t>
            </a:r>
            <a:r>
              <a:rPr lang="en-GB" sz="1800" baseline="30000" dirty="0" smtClean="0"/>
              <a:t>2</a:t>
            </a:r>
            <a:r>
              <a:rPr lang="en-GB" sz="1800" dirty="0" smtClean="0"/>
              <a:t>, θ</a:t>
            </a:r>
            <a:r>
              <a:rPr lang="en-GB" sz="1800" baseline="-25000" dirty="0" smtClean="0"/>
              <a:t>12,</a:t>
            </a:r>
            <a:r>
              <a:rPr lang="en-GB" sz="1800" dirty="0"/>
              <a:t> </a:t>
            </a:r>
            <a:r>
              <a:rPr lang="en-GB" sz="1800" dirty="0" smtClean="0"/>
              <a:t>θ</a:t>
            </a:r>
            <a:r>
              <a:rPr lang="en-GB" sz="1800" baseline="-25000" dirty="0" smtClean="0"/>
              <a:t>13 </a:t>
            </a:r>
            <a:r>
              <a:rPr lang="en-GB" sz="1800" dirty="0" smtClean="0"/>
              <a:t>fixed</a:t>
            </a:r>
            <a:r>
              <a:rPr lang="en-GB" sz="1800" dirty="0" smtClean="0"/>
              <a:t>; </a:t>
            </a:r>
            <a:endParaRPr lang="en-GB" sz="1800" dirty="0"/>
          </a:p>
          <a:p>
            <a:pPr lvl="2"/>
            <a:r>
              <a:rPr lang="en-GB" sz="1800" dirty="0" smtClean="0"/>
              <a:t> ΔM</a:t>
            </a:r>
            <a:r>
              <a:rPr lang="en-GB" sz="1800" baseline="30000" dirty="0" smtClean="0"/>
              <a:t>2</a:t>
            </a:r>
            <a:r>
              <a:rPr lang="en-GB" sz="1800" dirty="0" smtClean="0"/>
              <a:t>, θ</a:t>
            </a:r>
            <a:r>
              <a:rPr lang="en-GB" sz="1800" baseline="-25000" dirty="0" smtClean="0"/>
              <a:t>23</a:t>
            </a:r>
            <a:r>
              <a:rPr lang="en-GB" sz="1800" dirty="0" smtClean="0"/>
              <a:t>, </a:t>
            </a:r>
            <a:r>
              <a:rPr lang="en-GB" sz="1800" dirty="0" err="1" smtClean="0"/>
              <a:t>δ</a:t>
            </a:r>
            <a:r>
              <a:rPr lang="en-GB" sz="1800" baseline="-25000" dirty="0" err="1" smtClean="0"/>
              <a:t>CP</a:t>
            </a:r>
            <a:r>
              <a:rPr lang="en-GB" sz="1800" dirty="0" smtClean="0"/>
              <a:t> </a:t>
            </a:r>
            <a:r>
              <a:rPr lang="en-GB" sz="1800" dirty="0" smtClean="0">
                <a:latin typeface="Arial"/>
                <a:cs typeface="Arial"/>
                <a:sym typeface="Wingdings"/>
              </a:rPr>
              <a:t></a:t>
            </a:r>
            <a:r>
              <a:rPr lang="en-GB" sz="1800" dirty="0" smtClean="0">
                <a:sym typeface="Wingdings"/>
              </a:rPr>
              <a:t> f</a:t>
            </a:r>
            <a:r>
              <a:rPr lang="en-GB" sz="1800" dirty="0" smtClean="0"/>
              <a:t>itted </a:t>
            </a:r>
            <a:r>
              <a:rPr lang="en-GB" sz="1800" dirty="0" smtClean="0">
                <a:solidFill>
                  <a:srgbClr val="FF0000"/>
                </a:solidFill>
              </a:rPr>
              <a:t>unconstrained</a:t>
            </a:r>
          </a:p>
          <a:p>
            <a:pPr lvl="2"/>
            <a:endParaRPr lang="en-GB" sz="1800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GB" sz="2000" dirty="0" smtClean="0"/>
              <a:t>Flux</a:t>
            </a:r>
            <a:r>
              <a:rPr lang="en-GB" sz="2000" dirty="0" smtClean="0"/>
              <a:t>, cross section , detector related</a:t>
            </a:r>
          </a:p>
          <a:p>
            <a:pPr marL="457200" lvl="1" indent="0">
              <a:buNone/>
            </a:pPr>
            <a:r>
              <a:rPr lang="en-GB" sz="1800" dirty="0" smtClean="0"/>
              <a:t> 				</a:t>
            </a:r>
            <a:r>
              <a:rPr lang="en-GB" sz="1800" dirty="0"/>
              <a:t>	</a:t>
            </a:r>
            <a:r>
              <a:rPr lang="en-GB" sz="1800" dirty="0" smtClean="0"/>
              <a:t>	</a:t>
            </a:r>
            <a:r>
              <a:rPr lang="en-GB" sz="1800" dirty="0">
                <a:solidFill>
                  <a:srgbClr val="3366FF"/>
                </a:solidFill>
              </a:rPr>
              <a:t> </a:t>
            </a:r>
            <a:r>
              <a:rPr lang="en-GB" sz="1800" dirty="0" smtClean="0">
                <a:solidFill>
                  <a:srgbClr val="3366FF"/>
                </a:solidFill>
              </a:rPr>
              <a:t> average  fluctuation </a:t>
            </a:r>
            <a:r>
              <a:rPr lang="en-GB" sz="1800" dirty="0" err="1" smtClean="0">
                <a:solidFill>
                  <a:srgbClr val="3366FF"/>
                </a:solidFill>
              </a:rPr>
              <a:t>w.r.t</a:t>
            </a:r>
            <a:r>
              <a:rPr lang="en-GB" sz="1800" dirty="0" smtClean="0">
                <a:solidFill>
                  <a:srgbClr val="3366FF"/>
                </a:solidFill>
              </a:rPr>
              <a:t>. nominal</a:t>
            </a:r>
          </a:p>
          <a:p>
            <a:pPr lvl="2"/>
            <a:r>
              <a:rPr lang="en-GB" sz="1800" dirty="0" smtClean="0"/>
              <a:t>Overall normalisation  	 </a:t>
            </a:r>
            <a:r>
              <a:rPr lang="en-GB" sz="1800" dirty="0" smtClean="0">
                <a:solidFill>
                  <a:srgbClr val="3366FF"/>
                </a:solidFill>
              </a:rPr>
              <a:t>2.0%</a:t>
            </a:r>
          </a:p>
          <a:p>
            <a:pPr lvl="2"/>
            <a:r>
              <a:rPr lang="en-GB" sz="1800" dirty="0" err="1" smtClean="0"/>
              <a:t>ν</a:t>
            </a:r>
            <a:r>
              <a:rPr lang="en-GB" sz="1800" dirty="0" smtClean="0"/>
              <a:t>/v ratio                    	 	 </a:t>
            </a:r>
            <a:r>
              <a:rPr lang="en-GB" sz="1800" dirty="0" smtClean="0">
                <a:solidFill>
                  <a:srgbClr val="3366FF"/>
                </a:solidFill>
              </a:rPr>
              <a:t>4.0%</a:t>
            </a:r>
          </a:p>
          <a:p>
            <a:pPr lvl="2"/>
            <a:r>
              <a:rPr lang="en-GB" sz="1800" dirty="0" smtClean="0"/>
              <a:t>e/μ ratio				 </a:t>
            </a:r>
            <a:r>
              <a:rPr lang="en-GB" sz="1800" dirty="0" smtClean="0">
                <a:solidFill>
                  <a:srgbClr val="3366FF"/>
                </a:solidFill>
              </a:rPr>
              <a:t>1.2%</a:t>
            </a:r>
          </a:p>
          <a:p>
            <a:pPr lvl="2"/>
            <a:r>
              <a:rPr lang="en-GB" sz="1800" dirty="0" smtClean="0"/>
              <a:t>NC scaling				</a:t>
            </a:r>
            <a:r>
              <a:rPr lang="en-GB" sz="1800" dirty="0" smtClean="0">
                <a:solidFill>
                  <a:srgbClr val="3366FF"/>
                </a:solidFill>
              </a:rPr>
              <a:t>11.0%</a:t>
            </a:r>
          </a:p>
          <a:p>
            <a:pPr lvl="2"/>
            <a:r>
              <a:rPr lang="en-GB" sz="1800" dirty="0" smtClean="0"/>
              <a:t>Energy slope			  </a:t>
            </a:r>
            <a:r>
              <a:rPr lang="en-GB" sz="1800" dirty="0" smtClean="0">
                <a:solidFill>
                  <a:srgbClr val="3366FF"/>
                </a:solidFill>
              </a:rPr>
              <a:t>0.5%</a:t>
            </a:r>
          </a:p>
          <a:p>
            <a:pPr marL="914400" lvl="2" indent="0">
              <a:buNone/>
            </a:pPr>
            <a:r>
              <a:rPr lang="en-GB" sz="1800" dirty="0" smtClean="0">
                <a:latin typeface="Arial"/>
                <a:cs typeface="Arial"/>
                <a:sym typeface="Wingdings"/>
              </a:rPr>
              <a:t></a:t>
            </a:r>
            <a:r>
              <a:rPr lang="en-GB" sz="1800" dirty="0" smtClean="0">
                <a:sym typeface="Wingdings"/>
              </a:rPr>
              <a:t>f</a:t>
            </a:r>
            <a:r>
              <a:rPr lang="en-GB" sz="1800" dirty="0" smtClean="0"/>
              <a:t>itted </a:t>
            </a:r>
            <a:r>
              <a:rPr lang="en-GB" sz="1800" dirty="0" smtClean="0">
                <a:solidFill>
                  <a:srgbClr val="FF0000"/>
                </a:solidFill>
              </a:rPr>
              <a:t>unconstrained</a:t>
            </a:r>
            <a:endParaRPr lang="en-GB" sz="1800" dirty="0">
              <a:solidFill>
                <a:srgbClr val="3366FF"/>
              </a:solidFill>
            </a:endParaRPr>
          </a:p>
        </p:txBody>
      </p:sp>
      <p:cxnSp>
        <p:nvCxnSpPr>
          <p:cNvPr id="5" name="Connecteur droit 4"/>
          <p:cNvCxnSpPr/>
          <p:nvPr/>
        </p:nvCxnSpPr>
        <p:spPr>
          <a:xfrm>
            <a:off x="1914018" y="4479561"/>
            <a:ext cx="1772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creen Shot 2015-09-13 at 3.39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360" y="4109619"/>
            <a:ext cx="2353751" cy="22872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71805" y="6278088"/>
            <a:ext cx="4267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Model differences</a:t>
            </a:r>
          </a:p>
          <a:p>
            <a:r>
              <a:rPr lang="en-US" sz="1400" dirty="0" smtClean="0"/>
              <a:t>Honda </a:t>
            </a:r>
            <a:r>
              <a:rPr lang="en-US" sz="1400" dirty="0" smtClean="0"/>
              <a:t>et al, Phys. Rev. D75, </a:t>
            </a:r>
            <a:r>
              <a:rPr lang="en-US" sz="1400" dirty="0" smtClean="0"/>
              <a:t>043006 </a:t>
            </a:r>
            <a:r>
              <a:rPr lang="en-US" sz="1400" dirty="0" smtClean="0"/>
              <a:t>(2007)</a:t>
            </a:r>
          </a:p>
        </p:txBody>
      </p:sp>
    </p:spTree>
    <p:extLst>
      <p:ext uri="{BB962C8B-B14F-4D97-AF65-F5344CB8AC3E}">
        <p14:creationId xmlns:p14="http://schemas.microsoft.com/office/powerpoint/2010/main" val="1965388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20"/>
          <p:cNvPicPr>
            <a:picLocks noChangeAspect="1"/>
          </p:cNvPicPr>
          <p:nvPr/>
        </p:nvPicPr>
        <p:blipFill rotWithShape="1">
          <a:blip r:embed="rId2"/>
          <a:srcRect t="48812" r="56130" b="16559"/>
          <a:stretch/>
        </p:blipFill>
        <p:spPr>
          <a:xfrm>
            <a:off x="5053587" y="4088946"/>
            <a:ext cx="4125138" cy="2442184"/>
          </a:xfrm>
          <a:prstGeom prst="rect">
            <a:avLst/>
          </a:prstGeom>
        </p:spPr>
      </p:pic>
      <p:pic>
        <p:nvPicPr>
          <p:cNvPr id="6" name="Image 21"/>
          <p:cNvPicPr>
            <a:picLocks noChangeAspect="1"/>
          </p:cNvPicPr>
          <p:nvPr/>
        </p:nvPicPr>
        <p:blipFill rotWithShape="1">
          <a:blip r:embed="rId2"/>
          <a:srcRect t="7985" r="55574" b="54151"/>
          <a:stretch/>
        </p:blipFill>
        <p:spPr>
          <a:xfrm>
            <a:off x="0" y="3893063"/>
            <a:ext cx="3862587" cy="2638067"/>
          </a:xfrm>
          <a:prstGeom prst="rect">
            <a:avLst/>
          </a:prstGeom>
        </p:spPr>
      </p:pic>
      <p:pic>
        <p:nvPicPr>
          <p:cNvPr id="4" name="Image 18"/>
          <p:cNvPicPr>
            <a:picLocks noChangeAspect="1"/>
          </p:cNvPicPr>
          <p:nvPr/>
        </p:nvPicPr>
        <p:blipFill rotWithShape="1">
          <a:blip r:embed="rId2"/>
          <a:srcRect l="45676" t="10664" b="16929"/>
          <a:stretch/>
        </p:blipFill>
        <p:spPr>
          <a:xfrm>
            <a:off x="3941964" y="4436124"/>
            <a:ext cx="1338415" cy="13379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5927" y="1033312"/>
            <a:ext cx="8821399" cy="2585323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Neutrinos change </a:t>
            </a:r>
            <a:r>
              <a:rPr lang="en-US" dirty="0" err="1" smtClean="0"/>
              <a:t>flavour</a:t>
            </a:r>
            <a:r>
              <a:rPr lang="en-US" dirty="0"/>
              <a:t> </a:t>
            </a:r>
            <a:r>
              <a:rPr lang="en-US" dirty="0" smtClean="0"/>
              <a:t>on their way from the atmosphere to the detector (oscillations)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Due to matter effects (MSW) different mass orderings lead to different oscillation probabilities 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/>
              <a:t>E</a:t>
            </a:r>
            <a:r>
              <a:rPr lang="en-US" dirty="0" smtClean="0"/>
              <a:t>xact pattern depends on the mass hierarchy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Oscillation pattern for neutrinos in NH similar to oscillation pattern for anti-neutrinos in IH   -&gt; Ratio neutrinos/antineutrinos determines strength of signature</a:t>
            </a:r>
            <a:endParaRPr lang="en-US" dirty="0"/>
          </a:p>
        </p:txBody>
      </p:sp>
      <p:sp>
        <p:nvSpPr>
          <p:cNvPr id="7" name="Titre 2"/>
          <p:cNvSpPr>
            <a:spLocks noGrp="1"/>
          </p:cNvSpPr>
          <p:nvPr>
            <p:ph type="title"/>
          </p:nvPr>
        </p:nvSpPr>
        <p:spPr>
          <a:xfrm>
            <a:off x="322601" y="116374"/>
            <a:ext cx="8594725" cy="94516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Matter Effects and Neutrino Mass Hierarchy (NMH)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-850473" y="45360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375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06221" y="274638"/>
            <a:ext cx="5469467" cy="54380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Sensitivity determination</a:t>
            </a:r>
            <a:endParaRPr lang="en-US" sz="2800" dirty="0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94074" y="4122512"/>
            <a:ext cx="4891694" cy="60603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none" lIns="81639" tIns="55221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700" dirty="0" smtClean="0"/>
              <a:t>To </a:t>
            </a:r>
            <a:r>
              <a:rPr lang="en-US" sz="1700" dirty="0"/>
              <a:t>optimally distinguish between IH and </a:t>
            </a:r>
            <a:r>
              <a:rPr lang="en-US" sz="1700" dirty="0" smtClean="0"/>
              <a:t>NH:</a:t>
            </a:r>
          </a:p>
          <a:p>
            <a:r>
              <a:rPr lang="en-US" sz="1700" dirty="0"/>
              <a:t> </a:t>
            </a:r>
            <a:r>
              <a:rPr lang="en-US" sz="1700" dirty="0" smtClean="0"/>
              <a:t>     </a:t>
            </a:r>
            <a:r>
              <a:rPr lang="en-US" sz="1700" dirty="0" smtClean="0">
                <a:solidFill>
                  <a:srgbClr val="0000FF"/>
                </a:solidFill>
              </a:rPr>
              <a:t>likelihood </a:t>
            </a:r>
            <a:r>
              <a:rPr lang="en-US" sz="1700" dirty="0">
                <a:solidFill>
                  <a:srgbClr val="0000FF"/>
                </a:solidFill>
              </a:rPr>
              <a:t>ratio test with nuisance </a:t>
            </a:r>
            <a:r>
              <a:rPr lang="en-US" sz="1700" dirty="0" smtClean="0">
                <a:solidFill>
                  <a:srgbClr val="0000FF"/>
                </a:solidFill>
              </a:rPr>
              <a:t>parameters</a:t>
            </a:r>
            <a:endParaRPr lang="en-US" sz="1700" dirty="0">
              <a:solidFill>
                <a:srgbClr val="0000FF"/>
              </a:solidFill>
            </a:endParaRPr>
          </a:p>
        </p:txBody>
      </p:sp>
      <p:sp>
        <p:nvSpPr>
          <p:cNvPr id="44" name="Text Box 2"/>
          <p:cNvSpPr txBox="1">
            <a:spLocks noChangeArrowheads="1"/>
          </p:cNvSpPr>
          <p:nvPr/>
        </p:nvSpPr>
        <p:spPr bwMode="auto">
          <a:xfrm>
            <a:off x="531097" y="5052131"/>
            <a:ext cx="4104456" cy="941239"/>
          </a:xfrm>
          <a:prstGeom prst="rect">
            <a:avLst/>
          </a:prstGeom>
          <a:solidFill>
            <a:srgbClr val="E2FFFF"/>
          </a:solidFill>
          <a:ln>
            <a:noFill/>
          </a:ln>
          <a:effectLst/>
          <a:extLst/>
        </p:spPr>
        <p:txBody>
          <a:bodyPr wrap="none" lIns="81639" tIns="55221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GB" dirty="0" smtClean="0"/>
              <a:t>1) Fit parameters assuming </a:t>
            </a:r>
            <a:r>
              <a:rPr lang="en-GB" dirty="0" smtClean="0">
                <a:solidFill>
                  <a:srgbClr val="FF0000"/>
                </a:solidFill>
              </a:rPr>
              <a:t>NH</a:t>
            </a:r>
          </a:p>
          <a:p>
            <a:r>
              <a:rPr lang="en-GB" dirty="0" smtClean="0"/>
              <a:t>2) Fit parameters assuming </a:t>
            </a:r>
            <a:r>
              <a:rPr lang="en-GB" dirty="0" smtClean="0">
                <a:solidFill>
                  <a:srgbClr val="0000FF"/>
                </a:solidFill>
              </a:rPr>
              <a:t>IH</a:t>
            </a:r>
          </a:p>
          <a:p>
            <a:r>
              <a:rPr lang="en-GB" dirty="0" smtClean="0"/>
              <a:t>3) Compute </a:t>
            </a:r>
            <a:r>
              <a:rPr lang="en-GB" dirty="0" err="1" smtClean="0">
                <a:latin typeface="Symbol" charset="2"/>
                <a:cs typeface="Symbol" charset="2"/>
              </a:rPr>
              <a:t>D</a:t>
            </a:r>
            <a:r>
              <a:rPr lang="en-GB" dirty="0" err="1" smtClean="0"/>
              <a:t>logL</a:t>
            </a:r>
            <a:r>
              <a:rPr lang="en-GB" dirty="0" smtClean="0"/>
              <a:t> = log( L(NH)/L(IH) )</a:t>
            </a:r>
            <a:endParaRPr lang="en-US" dirty="0">
              <a:cs typeface="Arial" charset="0"/>
            </a:endParaRPr>
          </a:p>
          <a:p>
            <a:endParaRPr lang="en-GB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6973" y="3768486"/>
            <a:ext cx="4217027" cy="28598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4229" y="1028404"/>
            <a:ext cx="5656021" cy="2585323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Pseudo-experiments </a:t>
            </a:r>
            <a:r>
              <a:rPr lang="en-US" dirty="0" smtClean="0"/>
              <a:t>created using </a:t>
            </a:r>
          </a:p>
          <a:p>
            <a:endParaRPr lang="en-US" sz="1600" dirty="0"/>
          </a:p>
          <a:p>
            <a:r>
              <a:rPr lang="en-US" sz="1600" dirty="0"/>
              <a:t>• atmospheric neutrino flux </a:t>
            </a:r>
            <a:r>
              <a:rPr lang="en-US" sz="1600" dirty="0" smtClean="0"/>
              <a:t>(Honda for </a:t>
            </a:r>
            <a:r>
              <a:rPr lang="en-US" sz="1600" dirty="0" err="1" smtClean="0"/>
              <a:t>Frejus</a:t>
            </a:r>
            <a:r>
              <a:rPr lang="en-US" sz="1600" dirty="0" smtClean="0"/>
              <a:t> site)</a:t>
            </a:r>
            <a:endParaRPr lang="en-US" sz="1600" dirty="0"/>
          </a:p>
          <a:p>
            <a:r>
              <a:rPr lang="en-US" sz="1600" dirty="0"/>
              <a:t>• neutrino cross sections (</a:t>
            </a:r>
            <a:r>
              <a:rPr lang="en-US" sz="1600" dirty="0" smtClean="0"/>
              <a:t>GENIE based) </a:t>
            </a:r>
            <a:endParaRPr lang="en-US" sz="1600" dirty="0"/>
          </a:p>
          <a:p>
            <a:r>
              <a:rPr lang="en-US" sz="1600" dirty="0" smtClean="0"/>
              <a:t>• </a:t>
            </a:r>
            <a:r>
              <a:rPr lang="en-US" sz="1600" dirty="0"/>
              <a:t>3-flavour earth matter </a:t>
            </a:r>
            <a:r>
              <a:rPr lang="en-US" sz="1600" dirty="0" smtClean="0"/>
              <a:t>oscillations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</a:t>
            </a:r>
            <a:r>
              <a:rPr lang="en-US" sz="1600" dirty="0"/>
              <a:t>(checked against GLOBES) </a:t>
            </a:r>
            <a:endParaRPr lang="en-US" sz="1600" dirty="0"/>
          </a:p>
          <a:p>
            <a:r>
              <a:rPr lang="en-US" sz="1600" dirty="0"/>
              <a:t>• track </a:t>
            </a:r>
            <a:r>
              <a:rPr lang="en-US" sz="1600" dirty="0" err="1"/>
              <a:t>vs</a:t>
            </a:r>
            <a:r>
              <a:rPr lang="en-US" sz="1600" dirty="0"/>
              <a:t> shower event classification </a:t>
            </a:r>
            <a:endParaRPr lang="en-US" sz="1600" dirty="0"/>
          </a:p>
          <a:p>
            <a:r>
              <a:rPr lang="en-US" sz="1600" dirty="0"/>
              <a:t>• full MC detector efficiency / resolution response matrices  </a:t>
            </a:r>
            <a:r>
              <a:rPr lang="en-US" sz="1600" dirty="0" smtClean="0"/>
              <a:t>    including </a:t>
            </a:r>
            <a:r>
              <a:rPr lang="en-US" sz="1600" dirty="0"/>
              <a:t>misidentified and NC events </a:t>
            </a:r>
            <a:endParaRPr lang="en-US" sz="1600" dirty="0"/>
          </a:p>
          <a:p>
            <a:r>
              <a:rPr lang="en-US" sz="1600" dirty="0"/>
              <a:t>• atmospheric </a:t>
            </a:r>
            <a:r>
              <a:rPr lang="en-US" sz="1600" dirty="0" err="1"/>
              <a:t>muon</a:t>
            </a:r>
            <a:r>
              <a:rPr lang="en-US" sz="1600" dirty="0"/>
              <a:t> </a:t>
            </a:r>
            <a:r>
              <a:rPr lang="en-US" sz="1600" dirty="0" smtClean="0"/>
              <a:t>contamination</a:t>
            </a:r>
          </a:p>
        </p:txBody>
      </p:sp>
    </p:spTree>
    <p:extLst>
      <p:ext uri="{BB962C8B-B14F-4D97-AF65-F5344CB8AC3E}">
        <p14:creationId xmlns:p14="http://schemas.microsoft.com/office/powerpoint/2010/main" val="316139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9067" y="252943"/>
            <a:ext cx="6273800" cy="82602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Sensitivity to Neutrino Mass Hierarchy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5473265" y="3420469"/>
            <a:ext cx="3413811" cy="2220608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simulated</a:t>
            </a:r>
            <a:r>
              <a:rPr lang="de-DE" dirty="0" smtClean="0"/>
              <a:t> </a:t>
            </a:r>
            <a:r>
              <a:rPr lang="de-DE" dirty="0"/>
              <a:t>detector </a:t>
            </a:r>
            <a:r>
              <a:rPr lang="de-DE" dirty="0" err="1"/>
              <a:t>response</a:t>
            </a:r>
            <a:r>
              <a:rPr lang="de-DE" dirty="0"/>
              <a:t> </a:t>
            </a:r>
            <a:r>
              <a:rPr lang="de-DE" dirty="0" err="1" smtClean="0"/>
              <a:t>matrices</a:t>
            </a:r>
            <a:r>
              <a:rPr lang="de-DE" dirty="0" smtClean="0"/>
              <a:t> </a:t>
            </a: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/>
              <a:t>identification</a:t>
            </a:r>
            <a:endParaRPr lang="de-DE" dirty="0" smtClean="0"/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de-DE" dirty="0" err="1" smtClean="0"/>
              <a:t>Atmospheric</a:t>
            </a:r>
            <a:r>
              <a:rPr lang="de-DE" dirty="0" smtClean="0"/>
              <a:t> </a:t>
            </a:r>
            <a:r>
              <a:rPr lang="de-DE" dirty="0"/>
              <a:t>muon contamination</a:t>
            </a: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de-DE" dirty="0" err="1" smtClean="0"/>
              <a:t>Various</a:t>
            </a:r>
            <a:r>
              <a:rPr lang="de-DE" dirty="0" smtClean="0"/>
              <a:t> </a:t>
            </a:r>
            <a:r>
              <a:rPr lang="de-DE" dirty="0" err="1" smtClean="0"/>
              <a:t>Systematic</a:t>
            </a:r>
            <a:r>
              <a:rPr lang="de-DE" dirty="0" smtClean="0"/>
              <a:t> </a:t>
            </a:r>
            <a:r>
              <a:rPr lang="de-DE" dirty="0" err="1" smtClean="0"/>
              <a:t>uncertainties</a:t>
            </a:r>
            <a:endParaRPr lang="de-D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8E2E-B777-804A-A7D0-BE27CB5DB4F9}" type="slidenum">
              <a:rPr lang="en-GB" smtClean="0"/>
              <a:t>21</a:t>
            </a:fld>
            <a:endParaRPr lang="en-GB"/>
          </a:p>
        </p:txBody>
      </p:sp>
      <p:sp>
        <p:nvSpPr>
          <p:cNvPr id="11" name="ZoneTexte 14"/>
          <p:cNvSpPr txBox="1"/>
          <p:nvPr/>
        </p:nvSpPr>
        <p:spPr>
          <a:xfrm>
            <a:off x="1088164" y="1191861"/>
            <a:ext cx="6529969" cy="707886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Dependence of sensitivity on time for fixed θ</a:t>
            </a:r>
            <a:r>
              <a:rPr lang="en-US" sz="2000" baseline="-25000" dirty="0" smtClean="0"/>
              <a:t>23 </a:t>
            </a:r>
            <a:r>
              <a:rPr lang="en-US" sz="2000" dirty="0" smtClean="0"/>
              <a:t>values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baseline="-25000" dirty="0" err="1" smtClean="0"/>
              <a:t>CP</a:t>
            </a:r>
            <a:r>
              <a:rPr lang="en-US" sz="2000" dirty="0" smtClean="0"/>
              <a:t> fixed to zero for easy comparison with other experiments</a:t>
            </a:r>
          </a:p>
        </p:txBody>
      </p:sp>
      <p:pic>
        <p:nvPicPr>
          <p:cNvPr id="12" name="Inhaltsplatzhalt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17214" y="1721394"/>
            <a:ext cx="3517820" cy="519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719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9067" y="252943"/>
            <a:ext cx="6273800" cy="82602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Sensitivity to Neutrino Mass Hierarchy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5473265" y="3620361"/>
            <a:ext cx="3413811" cy="2220608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simulated</a:t>
            </a:r>
            <a:r>
              <a:rPr lang="de-DE" dirty="0" smtClean="0"/>
              <a:t> </a:t>
            </a:r>
            <a:r>
              <a:rPr lang="de-DE" dirty="0"/>
              <a:t>detector </a:t>
            </a:r>
            <a:r>
              <a:rPr lang="de-DE" dirty="0" err="1"/>
              <a:t>response</a:t>
            </a:r>
            <a:r>
              <a:rPr lang="de-DE" dirty="0"/>
              <a:t> </a:t>
            </a:r>
            <a:r>
              <a:rPr lang="de-DE" dirty="0" err="1" smtClean="0"/>
              <a:t>matrices</a:t>
            </a:r>
            <a:r>
              <a:rPr lang="de-DE" dirty="0" smtClean="0"/>
              <a:t> </a:t>
            </a: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/>
              <a:t>identification</a:t>
            </a:r>
            <a:endParaRPr lang="de-DE" dirty="0" smtClean="0"/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de-DE" dirty="0" err="1" smtClean="0"/>
              <a:t>Atmospheric</a:t>
            </a:r>
            <a:r>
              <a:rPr lang="de-DE" dirty="0" smtClean="0"/>
              <a:t> </a:t>
            </a:r>
            <a:r>
              <a:rPr lang="de-DE" dirty="0"/>
              <a:t>muon contamination</a:t>
            </a: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de-DE" dirty="0" err="1" smtClean="0"/>
              <a:t>Various</a:t>
            </a:r>
            <a:r>
              <a:rPr lang="de-DE" dirty="0" smtClean="0"/>
              <a:t> </a:t>
            </a:r>
            <a:r>
              <a:rPr lang="de-DE" dirty="0" err="1" smtClean="0"/>
              <a:t>Systematic</a:t>
            </a:r>
            <a:r>
              <a:rPr lang="de-DE" dirty="0" smtClean="0"/>
              <a:t> </a:t>
            </a:r>
            <a:r>
              <a:rPr lang="de-DE" dirty="0" err="1" smtClean="0"/>
              <a:t>uncertainties</a:t>
            </a:r>
            <a:endParaRPr lang="de-DE" dirty="0"/>
          </a:p>
        </p:txBody>
      </p:sp>
      <p:sp>
        <p:nvSpPr>
          <p:cNvPr id="15" name="ZoneTexte 14"/>
          <p:cNvSpPr txBox="1"/>
          <p:nvPr/>
        </p:nvSpPr>
        <p:spPr>
          <a:xfrm>
            <a:off x="1549067" y="1347083"/>
            <a:ext cx="5667353" cy="1323439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Dependency of sensitivity on θ</a:t>
            </a:r>
            <a:r>
              <a:rPr lang="en-US" sz="2000" baseline="-25000" dirty="0"/>
              <a:t>23 </a:t>
            </a:r>
            <a:r>
              <a:rPr lang="en-US" sz="2000" dirty="0"/>
              <a:t>for </a:t>
            </a:r>
            <a:r>
              <a:rPr lang="en-US" sz="2000" dirty="0">
                <a:solidFill>
                  <a:srgbClr val="FF0000"/>
                </a:solidFill>
              </a:rPr>
              <a:t>3 years</a:t>
            </a:r>
          </a:p>
          <a:p>
            <a:r>
              <a:rPr lang="en-US" sz="2000" dirty="0"/>
              <a:t>NH easier to determine than IH</a:t>
            </a:r>
          </a:p>
          <a:p>
            <a:r>
              <a:rPr lang="en-US" sz="2000" dirty="0"/>
              <a:t>Second octant easier than first octant</a:t>
            </a:r>
          </a:p>
          <a:p>
            <a:r>
              <a:rPr lang="en-US" sz="2000" dirty="0"/>
              <a:t>When fixing </a:t>
            </a:r>
            <a:r>
              <a:rPr lang="en-US" sz="2000" dirty="0" err="1">
                <a:latin typeface="Symbol" charset="2"/>
                <a:cs typeface="Symbol" charset="2"/>
              </a:rPr>
              <a:t>d</a:t>
            </a:r>
            <a:r>
              <a:rPr lang="en-US" sz="2000" baseline="-25000" dirty="0" err="1"/>
              <a:t>CP</a:t>
            </a:r>
            <a:r>
              <a:rPr lang="en-US" sz="2000" dirty="0"/>
              <a:t> to zero sensitivity increases by ~</a:t>
            </a:r>
            <a:r>
              <a:rPr lang="en-US" sz="2000" dirty="0" smtClean="0"/>
              <a:t>0.5σ</a:t>
            </a:r>
            <a:endParaRPr lang="en-US" sz="2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8E2E-B777-804A-A7D0-BE27CB5DB4F9}" type="slidenum">
              <a:rPr lang="en-GB" smtClean="0"/>
              <a:t>22</a:t>
            </a:fld>
            <a:endParaRPr lang="en-GB"/>
          </a:p>
        </p:txBody>
      </p:sp>
      <p:pic>
        <p:nvPicPr>
          <p:cNvPr id="10" name="Inhaltsplatzhalter 5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64"/>
          <a:stretch/>
        </p:blipFill>
        <p:spPr>
          <a:xfrm rot="5400000">
            <a:off x="1060565" y="2363941"/>
            <a:ext cx="3493681" cy="4711700"/>
          </a:xfrm>
        </p:spPr>
      </p:pic>
    </p:spTree>
    <p:extLst>
      <p:ext uri="{BB962C8B-B14F-4D97-AF65-F5344CB8AC3E}">
        <p14:creationId xmlns:p14="http://schemas.microsoft.com/office/powerpoint/2010/main" val="4154448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30445" y="274638"/>
            <a:ext cx="5921022" cy="62847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Sensitivity to Neutrino Mass Hierarchy</a:t>
            </a:r>
            <a:endParaRPr lang="en-US" sz="2800" dirty="0"/>
          </a:p>
        </p:txBody>
      </p:sp>
      <p:pic>
        <p:nvPicPr>
          <p:cNvPr id="8" name="Inhaltsplatzhalt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68243" y="1474778"/>
            <a:ext cx="4347335" cy="6419112"/>
          </a:xfrm>
        </p:spPr>
      </p:pic>
      <p:sp>
        <p:nvSpPr>
          <p:cNvPr id="15" name="ZoneTexte 14"/>
          <p:cNvSpPr txBox="1"/>
          <p:nvPr/>
        </p:nvSpPr>
        <p:spPr>
          <a:xfrm>
            <a:off x="1426293" y="1143020"/>
            <a:ext cx="6560595" cy="1015663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Dependency of sensitivity on θ</a:t>
            </a:r>
            <a:r>
              <a:rPr lang="en-US" sz="2000" baseline="-25000" dirty="0" smtClean="0"/>
              <a:t>23 </a:t>
            </a:r>
            <a:r>
              <a:rPr lang="en-US" sz="2000" dirty="0" smtClean="0"/>
              <a:t>and </a:t>
            </a:r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baseline="-25000" dirty="0" err="1" smtClean="0"/>
              <a:t>CP</a:t>
            </a:r>
            <a:r>
              <a:rPr lang="en-US" sz="2000" baseline="-25000" dirty="0" smtClean="0"/>
              <a:t>  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for NH and 3 years</a:t>
            </a:r>
          </a:p>
          <a:p>
            <a:r>
              <a:rPr lang="en-US" sz="2000" dirty="0" smtClean="0"/>
              <a:t>Best case    : large θ</a:t>
            </a:r>
            <a:r>
              <a:rPr lang="en-US" sz="2000" baseline="-25000" dirty="0" smtClean="0"/>
              <a:t>23</a:t>
            </a:r>
            <a:r>
              <a:rPr lang="en-US" sz="2000" dirty="0" smtClean="0"/>
              <a:t> and  </a:t>
            </a:r>
            <a:r>
              <a:rPr lang="en-US" sz="2000" dirty="0" err="1" smtClean="0"/>
              <a:t>δ</a:t>
            </a:r>
            <a:r>
              <a:rPr lang="en-US" sz="2000" baseline="-25000" dirty="0" err="1" smtClean="0"/>
              <a:t>CP</a:t>
            </a:r>
            <a:r>
              <a:rPr lang="en-US" sz="2000" dirty="0" smtClean="0"/>
              <a:t> =     0</a:t>
            </a:r>
            <a:r>
              <a:rPr lang="en-US" sz="2000" baseline="30000" dirty="0" smtClean="0"/>
              <a:t>o</a:t>
            </a:r>
          </a:p>
          <a:p>
            <a:r>
              <a:rPr lang="en-US" sz="2000" dirty="0" smtClean="0"/>
              <a:t>Worst case : small θ</a:t>
            </a:r>
            <a:r>
              <a:rPr lang="en-US" sz="2000" baseline="-25000" dirty="0" smtClean="0"/>
              <a:t>23</a:t>
            </a:r>
            <a:r>
              <a:rPr lang="en-US" sz="2000" dirty="0" smtClean="0"/>
              <a:t> </a:t>
            </a:r>
            <a:r>
              <a:rPr lang="en-US" sz="2000" dirty="0"/>
              <a:t>and </a:t>
            </a:r>
            <a:r>
              <a:rPr lang="en-US" sz="2000" dirty="0" err="1"/>
              <a:t>δ</a:t>
            </a:r>
            <a:r>
              <a:rPr lang="en-US" sz="2000" baseline="-25000" dirty="0" err="1"/>
              <a:t>CP</a:t>
            </a:r>
            <a:r>
              <a:rPr lang="en-US" sz="2000" dirty="0"/>
              <a:t> </a:t>
            </a:r>
            <a:r>
              <a:rPr lang="en-US" sz="2000" dirty="0" smtClean="0"/>
              <a:t> = 180</a:t>
            </a:r>
            <a:r>
              <a:rPr lang="en-US" sz="2000" baseline="30000" dirty="0" smtClean="0"/>
              <a:t>o</a:t>
            </a:r>
            <a:endParaRPr lang="en-US" sz="2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8E2E-B777-804A-A7D0-BE27CB5DB4F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730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80449" y="274638"/>
            <a:ext cx="5271911" cy="78369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Sensitivity to PMNS parameters</a:t>
            </a:r>
            <a:endParaRPr lang="en-US" sz="28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29790" y="1566000"/>
            <a:ext cx="4145280" cy="612076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37786" y="1302792"/>
            <a:ext cx="8063926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2000" dirty="0" smtClean="0"/>
              <a:t>ΔM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– unconstrained fit in conjunction to mass hierarchy hypothesis testing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</a:t>
            </a:r>
            <a:r>
              <a:rPr lang="en-US" sz="2000" dirty="0" smtClean="0">
                <a:sym typeface="Wingdings"/>
              </a:rPr>
              <a:t> </a:t>
            </a:r>
            <a:r>
              <a:rPr lang="en-US" sz="2000" dirty="0" smtClean="0"/>
              <a:t>Significant improvement of precision achievable </a:t>
            </a:r>
            <a:endParaRPr lang="en-US" sz="2000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2743151" y="4199464"/>
            <a:ext cx="39455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4216405" y="3852326"/>
            <a:ext cx="1111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PDG 2014</a:t>
            </a:r>
            <a:endParaRPr lang="en-GB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8E2E-B777-804A-A7D0-BE27CB5DB4F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777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30000" y="1566000"/>
            <a:ext cx="4145280" cy="6120765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>
            <a:off x="6756395" y="3327400"/>
            <a:ext cx="0" cy="237066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6866475" y="4326462"/>
            <a:ext cx="1111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PDG 2014</a:t>
            </a:r>
            <a:endParaRPr lang="en-GB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8E2E-B777-804A-A7D0-BE27CB5DB4F9}" type="slidenum">
              <a:rPr lang="en-GB" smtClean="0"/>
              <a:t>25</a:t>
            </a:fld>
            <a:endParaRPr lang="en-GB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1580449" y="274638"/>
            <a:ext cx="5271911" cy="783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smtClean="0"/>
              <a:t>Sensitivity to PMNS parameters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637786" y="1302792"/>
            <a:ext cx="8007946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Symbol" charset="2"/>
                <a:cs typeface="Symbol" charset="2"/>
              </a:rPr>
              <a:t>q</a:t>
            </a:r>
            <a:r>
              <a:rPr lang="en-US" sz="2000" baseline="-25000" dirty="0" smtClean="0"/>
              <a:t>23</a:t>
            </a:r>
            <a:r>
              <a:rPr lang="en-US" sz="2000" dirty="0" smtClean="0"/>
              <a:t> </a:t>
            </a:r>
            <a:r>
              <a:rPr lang="en-US" sz="2000" dirty="0" smtClean="0"/>
              <a:t>– unconstrained fit in conjunction to mass hierarchy hypothesis testing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</a:t>
            </a:r>
            <a:r>
              <a:rPr lang="en-US" sz="2000" dirty="0" smtClean="0">
                <a:sym typeface="Wingdings"/>
              </a:rPr>
              <a:t> </a:t>
            </a:r>
            <a:r>
              <a:rPr lang="en-US" sz="2000" dirty="0" smtClean="0"/>
              <a:t>World best measurement after a few years of data taking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22887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r 2"/>
          <p:cNvGrpSpPr/>
          <p:nvPr/>
        </p:nvGrpSpPr>
        <p:grpSpPr>
          <a:xfrm>
            <a:off x="5110978" y="1430197"/>
            <a:ext cx="4104456" cy="3672408"/>
            <a:chOff x="3502543" y="908720"/>
            <a:chExt cx="4597849" cy="4104456"/>
          </a:xfrm>
        </p:grpSpPr>
        <p:grpSp>
          <p:nvGrpSpPr>
            <p:cNvPr id="274448" name="Group 16"/>
            <p:cNvGrpSpPr>
              <a:grpSpLocks/>
            </p:cNvGrpSpPr>
            <p:nvPr/>
          </p:nvGrpSpPr>
          <p:grpSpPr bwMode="auto">
            <a:xfrm>
              <a:off x="3502543" y="908720"/>
              <a:ext cx="4597849" cy="4104456"/>
              <a:chOff x="2109" y="845"/>
              <a:chExt cx="3493" cy="3175"/>
            </a:xfrm>
          </p:grpSpPr>
          <p:pic>
            <p:nvPicPr>
              <p:cNvPr id="274440" name="Image 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09" y="845"/>
                <a:ext cx="3493" cy="317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4443" name="Freeform 11"/>
              <p:cNvSpPr>
                <a:spLocks/>
              </p:cNvSpPr>
              <p:nvPr/>
            </p:nvSpPr>
            <p:spPr bwMode="auto">
              <a:xfrm>
                <a:off x="2835" y="1480"/>
                <a:ext cx="363" cy="453"/>
              </a:xfrm>
              <a:custGeom>
                <a:avLst/>
                <a:gdLst>
                  <a:gd name="T0" fmla="*/ 0 w 363"/>
                  <a:gd name="T1" fmla="*/ 0 h 453"/>
                  <a:gd name="T2" fmla="*/ 90 w 363"/>
                  <a:gd name="T3" fmla="*/ 226 h 453"/>
                  <a:gd name="T4" fmla="*/ 205 w 363"/>
                  <a:gd name="T5" fmla="*/ 368 h 453"/>
                  <a:gd name="T6" fmla="*/ 363 w 363"/>
                  <a:gd name="T7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" h="453">
                    <a:moveTo>
                      <a:pt x="0" y="0"/>
                    </a:moveTo>
                    <a:cubicBezTo>
                      <a:pt x="26" y="79"/>
                      <a:pt x="56" y="165"/>
                      <a:pt x="90" y="226"/>
                    </a:cubicBezTo>
                    <a:cubicBezTo>
                      <a:pt x="124" y="287"/>
                      <a:pt x="159" y="330"/>
                      <a:pt x="205" y="368"/>
                    </a:cubicBezTo>
                    <a:cubicBezTo>
                      <a:pt x="251" y="406"/>
                      <a:pt x="330" y="435"/>
                      <a:pt x="363" y="453"/>
                    </a:cubicBezTo>
                  </a:path>
                </a:pathLst>
              </a:custGeom>
              <a:noFill/>
              <a:ln w="50800">
                <a:solidFill>
                  <a:srgbClr val="FF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444" name="Freeform 12"/>
              <p:cNvSpPr>
                <a:spLocks/>
              </p:cNvSpPr>
              <p:nvPr/>
            </p:nvSpPr>
            <p:spPr bwMode="auto">
              <a:xfrm>
                <a:off x="2200" y="1936"/>
                <a:ext cx="1048" cy="88"/>
              </a:xfrm>
              <a:custGeom>
                <a:avLst/>
                <a:gdLst>
                  <a:gd name="T0" fmla="*/ 0 w 1048"/>
                  <a:gd name="T1" fmla="*/ 88 h 88"/>
                  <a:gd name="T2" fmla="*/ 64 w 1048"/>
                  <a:gd name="T3" fmla="*/ 64 h 88"/>
                  <a:gd name="T4" fmla="*/ 168 w 1048"/>
                  <a:gd name="T5" fmla="*/ 40 h 88"/>
                  <a:gd name="T6" fmla="*/ 317 w 1048"/>
                  <a:gd name="T7" fmla="*/ 43 h 88"/>
                  <a:gd name="T8" fmla="*/ 453 w 1048"/>
                  <a:gd name="T9" fmla="*/ 43 h 88"/>
                  <a:gd name="T10" fmla="*/ 680 w 1048"/>
                  <a:gd name="T11" fmla="*/ 64 h 88"/>
                  <a:gd name="T12" fmla="*/ 848 w 1048"/>
                  <a:gd name="T13" fmla="*/ 48 h 88"/>
                  <a:gd name="T14" fmla="*/ 1048 w 1048"/>
                  <a:gd name="T15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8" h="88">
                    <a:moveTo>
                      <a:pt x="0" y="88"/>
                    </a:moveTo>
                    <a:cubicBezTo>
                      <a:pt x="11" y="84"/>
                      <a:pt x="36" y="72"/>
                      <a:pt x="64" y="64"/>
                    </a:cubicBezTo>
                    <a:cubicBezTo>
                      <a:pt x="92" y="56"/>
                      <a:pt x="126" y="44"/>
                      <a:pt x="168" y="40"/>
                    </a:cubicBezTo>
                    <a:cubicBezTo>
                      <a:pt x="210" y="36"/>
                      <a:pt x="270" y="43"/>
                      <a:pt x="317" y="43"/>
                    </a:cubicBezTo>
                    <a:cubicBezTo>
                      <a:pt x="364" y="43"/>
                      <a:pt x="393" y="40"/>
                      <a:pt x="453" y="43"/>
                    </a:cubicBezTo>
                    <a:cubicBezTo>
                      <a:pt x="513" y="46"/>
                      <a:pt x="614" y="63"/>
                      <a:pt x="680" y="64"/>
                    </a:cubicBezTo>
                    <a:cubicBezTo>
                      <a:pt x="746" y="65"/>
                      <a:pt x="787" y="59"/>
                      <a:pt x="848" y="48"/>
                    </a:cubicBezTo>
                    <a:cubicBezTo>
                      <a:pt x="909" y="37"/>
                      <a:pt x="1006" y="10"/>
                      <a:pt x="1048" y="0"/>
                    </a:cubicBezTo>
                  </a:path>
                </a:pathLst>
              </a:custGeom>
              <a:noFill/>
              <a:ln w="50800">
                <a:solidFill>
                  <a:srgbClr val="FF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445" name="Rectangle 13"/>
              <p:cNvSpPr>
                <a:spLocks noChangeArrowheads="1"/>
              </p:cNvSpPr>
              <p:nvPr/>
            </p:nvSpPr>
            <p:spPr bwMode="auto">
              <a:xfrm rot="20100000">
                <a:off x="3198" y="1888"/>
                <a:ext cx="136" cy="91"/>
              </a:xfrm>
              <a:prstGeom prst="rect">
                <a:avLst/>
              </a:prstGeom>
              <a:solidFill>
                <a:srgbClr val="FF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4446" name="Oval 14"/>
              <p:cNvSpPr>
                <a:spLocks noChangeArrowheads="1"/>
              </p:cNvSpPr>
              <p:nvPr/>
            </p:nvSpPr>
            <p:spPr bwMode="auto">
              <a:xfrm>
                <a:off x="3061" y="2024"/>
                <a:ext cx="91" cy="91"/>
              </a:xfrm>
              <a:prstGeom prst="ellipse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4447" name="Line 15"/>
              <p:cNvSpPr>
                <a:spLocks noChangeShapeType="1"/>
              </p:cNvSpPr>
              <p:nvPr/>
            </p:nvSpPr>
            <p:spPr bwMode="auto">
              <a:xfrm flipV="1">
                <a:off x="3107" y="1979"/>
                <a:ext cx="136" cy="90"/>
              </a:xfrm>
              <a:prstGeom prst="line">
                <a:avLst/>
              </a:prstGeom>
              <a:noFill/>
              <a:ln w="25400">
                <a:solidFill>
                  <a:srgbClr val="FF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" name="Oval 14"/>
            <p:cNvSpPr>
              <a:spLocks noChangeArrowheads="1"/>
            </p:cNvSpPr>
            <p:nvPr/>
          </p:nvSpPr>
          <p:spPr bwMode="auto">
            <a:xfrm>
              <a:off x="4884264" y="2663288"/>
              <a:ext cx="119784" cy="117640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14"/>
            <p:cNvSpPr>
              <a:spLocks noChangeArrowheads="1"/>
            </p:cNvSpPr>
            <p:nvPr/>
          </p:nvSpPr>
          <p:spPr bwMode="auto">
            <a:xfrm>
              <a:off x="5172296" y="2204864"/>
              <a:ext cx="119784" cy="117640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14"/>
            <p:cNvSpPr>
              <a:spLocks noChangeArrowheads="1"/>
            </p:cNvSpPr>
            <p:nvPr/>
          </p:nvSpPr>
          <p:spPr bwMode="auto">
            <a:xfrm>
              <a:off x="5436096" y="2231240"/>
              <a:ext cx="119784" cy="117640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5292080" y="2447264"/>
              <a:ext cx="119784" cy="117640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14"/>
            <p:cNvSpPr>
              <a:spLocks noChangeArrowheads="1"/>
            </p:cNvSpPr>
            <p:nvPr/>
          </p:nvSpPr>
          <p:spPr bwMode="auto">
            <a:xfrm>
              <a:off x="5028280" y="2447264"/>
              <a:ext cx="119784" cy="117640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Oval 14"/>
            <p:cNvSpPr>
              <a:spLocks noChangeArrowheads="1"/>
            </p:cNvSpPr>
            <p:nvPr/>
          </p:nvSpPr>
          <p:spPr bwMode="auto">
            <a:xfrm>
              <a:off x="5100288" y="2663288"/>
              <a:ext cx="119784" cy="117640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6E2E6-3ABB-42BD-A565-30252DD8D8FB}" type="slidenum">
              <a:rPr lang="fr-FR" altLang="en-US"/>
              <a:pPr/>
              <a:t>26</a:t>
            </a:fld>
            <a:endParaRPr lang="fr-FR" altLang="en-US"/>
          </a:p>
        </p:txBody>
      </p:sp>
      <p:sp>
        <p:nvSpPr>
          <p:cNvPr id="274442" name="Text Box 10"/>
          <p:cNvSpPr txBox="1">
            <a:spLocks noChangeArrowheads="1"/>
          </p:cNvSpPr>
          <p:nvPr/>
        </p:nvSpPr>
        <p:spPr bwMode="auto">
          <a:xfrm>
            <a:off x="142426" y="811276"/>
            <a:ext cx="4968552" cy="132343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n-US" altLang="en-US" sz="1600" dirty="0" smtClean="0">
                <a:latin typeface="+mj-lt"/>
              </a:rPr>
              <a:t>Modular ring of up to 6 nodes with double connection </a:t>
            </a:r>
          </a:p>
          <a:p>
            <a:pPr algn="l"/>
            <a:r>
              <a:rPr lang="en-US" altLang="en-US" sz="1600" dirty="0" smtClean="0">
                <a:latin typeface="+mj-lt"/>
              </a:rPr>
              <a:t>to shore for up to 120 detection units </a:t>
            </a:r>
          </a:p>
          <a:p>
            <a:pPr algn="l"/>
            <a:r>
              <a:rPr lang="en-US" altLang="en-US" sz="1600" dirty="0" smtClean="0">
                <a:latin typeface="+mj-lt"/>
              </a:rPr>
              <a:t>+ Sea Science instruments </a:t>
            </a:r>
            <a:endParaRPr lang="en-US" altLang="en-US" sz="1600" dirty="0">
              <a:latin typeface="+mj-lt"/>
            </a:endParaRPr>
          </a:p>
          <a:p>
            <a:pPr algn="l"/>
            <a:r>
              <a:rPr lang="en-US" altLang="en-US" sz="1600" dirty="0">
                <a:latin typeface="+mj-lt"/>
              </a:rPr>
              <a:t>  </a:t>
            </a:r>
          </a:p>
          <a:p>
            <a:pPr algn="l"/>
            <a:r>
              <a:rPr lang="en-US" altLang="en-US" sz="1600" dirty="0" smtClean="0">
                <a:solidFill>
                  <a:srgbClr val="C00000"/>
                </a:solidFill>
                <a:latin typeface="+mj-lt"/>
              </a:rPr>
              <a:t>  </a:t>
            </a:r>
            <a:r>
              <a:rPr lang="en-US" altLang="en-US" sz="1600" dirty="0" smtClean="0">
                <a:solidFill>
                  <a:srgbClr val="3366FF"/>
                </a:solidFill>
                <a:latin typeface="+mj-lt"/>
              </a:rPr>
              <a:t>Possibility to redirect the ANTARES cable to ORCA</a:t>
            </a:r>
          </a:p>
        </p:txBody>
      </p:sp>
      <p:sp>
        <p:nvSpPr>
          <p:cNvPr id="15" name="Titre 2"/>
          <p:cNvSpPr txBox="1">
            <a:spLocks/>
          </p:cNvSpPr>
          <p:nvPr/>
        </p:nvSpPr>
        <p:spPr>
          <a:xfrm>
            <a:off x="1559697" y="42914"/>
            <a:ext cx="6300191" cy="57121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0000"/>
                </a:solidFill>
              </a:rPr>
              <a:t>ORCA </a:t>
            </a:r>
            <a:r>
              <a:rPr lang="en-US" sz="2800" dirty="0">
                <a:solidFill>
                  <a:srgbClr val="000000"/>
                </a:solidFill>
              </a:rPr>
              <a:t>costs &amp; timeline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07504" y="2435404"/>
            <a:ext cx="4824536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Phase 1 (funded and spent) : </a:t>
            </a:r>
          </a:p>
          <a:p>
            <a:r>
              <a:rPr lang="en-US" sz="1600" dirty="0"/>
              <a:t>D</a:t>
            </a:r>
            <a:r>
              <a:rPr lang="en-US" sz="1600" dirty="0" smtClean="0"/>
              <a:t>eploy a 6-7 string array in the ORCA configuration to demonstrate detection method in the </a:t>
            </a:r>
            <a:r>
              <a:rPr lang="en-US" sz="1600" dirty="0" err="1" smtClean="0"/>
              <a:t>GeV</a:t>
            </a:r>
            <a:r>
              <a:rPr lang="en-US" sz="1600" dirty="0" smtClean="0"/>
              <a:t> range.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07504" y="3589856"/>
            <a:ext cx="4824536" cy="1323439"/>
          </a:xfrm>
          <a:prstGeom prst="rect">
            <a:avLst/>
          </a:prstGeom>
          <a:solidFill>
            <a:srgbClr val="E2FFFF"/>
          </a:solidFill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Phase 2 (~40 M€ </a:t>
            </a:r>
            <a:r>
              <a:rPr lang="en-US" sz="1600" b="1" dirty="0" err="1">
                <a:solidFill>
                  <a:srgbClr val="000000"/>
                </a:solidFill>
              </a:rPr>
              <a:t>w</a:t>
            </a:r>
            <a:r>
              <a:rPr lang="en-US" sz="1600" b="1" dirty="0" err="1" smtClean="0">
                <a:solidFill>
                  <a:srgbClr val="000000"/>
                </a:solidFill>
              </a:rPr>
              <a:t>o</a:t>
            </a:r>
            <a:r>
              <a:rPr lang="en-US" sz="1600" b="1" dirty="0" smtClean="0">
                <a:solidFill>
                  <a:srgbClr val="000000"/>
                </a:solidFill>
              </a:rPr>
              <a:t> contingency) :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2017 deploy 1 building block 115 strings in French KM3NeT site. </a:t>
            </a:r>
          </a:p>
          <a:p>
            <a:r>
              <a:rPr lang="en-US" sz="1600" dirty="0" smtClean="0"/>
              <a:t>Completion by 2020</a:t>
            </a:r>
          </a:p>
          <a:p>
            <a:r>
              <a:rPr lang="en-GB" sz="1600" dirty="0">
                <a:solidFill>
                  <a:srgbClr val="FF0000"/>
                </a:solidFill>
              </a:rPr>
              <a:t>Requested funds </a:t>
            </a:r>
          </a:p>
        </p:txBody>
      </p:sp>
      <p:pic>
        <p:nvPicPr>
          <p:cNvPr id="26" name="Image 25" descr="P110038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145548"/>
            <a:ext cx="2096307" cy="1451804"/>
          </a:xfrm>
          <a:prstGeom prst="rect">
            <a:avLst/>
          </a:prstGeom>
        </p:spPr>
      </p:pic>
      <p:pic>
        <p:nvPicPr>
          <p:cNvPr id="27" name="Image 26" descr="du1-c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2" t="34807"/>
          <a:stretch/>
        </p:blipFill>
        <p:spPr>
          <a:xfrm>
            <a:off x="2843809" y="5145548"/>
            <a:ext cx="2160240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991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7374" y="544962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Summary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45815" y="1459077"/>
            <a:ext cx="7593539" cy="4247317"/>
          </a:xfrm>
          <a:prstGeom prst="rect">
            <a:avLst/>
          </a:prstGeom>
          <a:solidFill>
            <a:srgbClr val="E2FF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Mass hierarchy measurement will be pursued using a KM3NeT building block of 115 densely instrumented strings: KM3NeT/ORCA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Excellent optical water properties and multi-PMT design allow for powerful event reconstruction, topology identification and background rejection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Systematics incorporated in sensitivity estimates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Sensitivity within 3 years ranges  from 2.5-6 </a:t>
            </a:r>
            <a:r>
              <a:rPr lang="en-US" dirty="0" smtClean="0">
                <a:latin typeface="Symbol" charset="2"/>
                <a:cs typeface="Symbol" charset="2"/>
              </a:rPr>
              <a:t>s </a:t>
            </a:r>
            <a:r>
              <a:rPr lang="en-US" dirty="0" smtClean="0">
                <a:cs typeface="Symbol" charset="2"/>
              </a:rPr>
              <a:t>depending on octant and hierarchy scheme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High precision measurements of </a:t>
            </a:r>
            <a:r>
              <a:rPr lang="en-US" dirty="0" smtClean="0">
                <a:latin typeface="Symbol" charset="2"/>
                <a:cs typeface="Symbol" charset="2"/>
              </a:rPr>
              <a:t>q</a:t>
            </a:r>
            <a:r>
              <a:rPr lang="en-US" baseline="-25000" dirty="0" smtClean="0"/>
              <a:t>23, </a:t>
            </a:r>
            <a:r>
              <a:rPr lang="en-US" dirty="0" smtClean="0"/>
              <a:t>ΔM</a:t>
            </a:r>
            <a:r>
              <a:rPr lang="en-US" baseline="30000" dirty="0" smtClean="0"/>
              <a:t>2 </a:t>
            </a:r>
            <a:r>
              <a:rPr lang="en-US" baseline="-25000" dirty="0" smtClean="0"/>
              <a:t>  </a:t>
            </a:r>
            <a:r>
              <a:rPr lang="en-US" dirty="0" smtClean="0">
                <a:cs typeface="Symbol" charset="2"/>
              </a:rPr>
              <a:t>achievable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cs typeface="Symbol" charset="2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cs typeface="Symbol" charset="2"/>
              </a:rPr>
              <a:t>First 6 </a:t>
            </a:r>
            <a:r>
              <a:rPr lang="en-US" dirty="0">
                <a:cs typeface="Symbol" charset="2"/>
              </a:rPr>
              <a:t>strings to be deployed 2016, completion aimed for 2020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545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9-07 at 2.20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145" y="854295"/>
            <a:ext cx="3824205" cy="5179350"/>
          </a:xfrm>
          <a:prstGeom prst="rect">
            <a:avLst/>
          </a:prstGeom>
        </p:spPr>
      </p:pic>
      <p:pic>
        <p:nvPicPr>
          <p:cNvPr id="5" name="Image 1"/>
          <p:cNvPicPr>
            <a:picLocks noChangeAspect="1"/>
          </p:cNvPicPr>
          <p:nvPr/>
        </p:nvPicPr>
        <p:blipFill rotWithShape="1">
          <a:blip r:embed="rId3"/>
          <a:srcRect r="50514"/>
          <a:stretch/>
        </p:blipFill>
        <p:spPr>
          <a:xfrm>
            <a:off x="4778741" y="1071545"/>
            <a:ext cx="3528392" cy="2232248"/>
          </a:xfrm>
          <a:prstGeom prst="rect">
            <a:avLst/>
          </a:prstGeom>
        </p:spPr>
      </p:pic>
      <p:pic>
        <p:nvPicPr>
          <p:cNvPr id="6" name="Image 23"/>
          <p:cNvPicPr>
            <a:picLocks noChangeAspect="1"/>
          </p:cNvPicPr>
          <p:nvPr/>
        </p:nvPicPr>
        <p:blipFill rotWithShape="1">
          <a:blip r:embed="rId3"/>
          <a:srcRect l="49878"/>
          <a:stretch/>
        </p:blipFill>
        <p:spPr>
          <a:xfrm>
            <a:off x="4842886" y="3290319"/>
            <a:ext cx="3732178" cy="23611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9943" y="5974658"/>
            <a:ext cx="3270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Honda et al, Phys. Rev. D75, 043006 (2007)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6819" y="294182"/>
            <a:ext cx="2646878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Atmospheric neutrino flux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86013" y="1256636"/>
            <a:ext cx="885804" cy="30777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neutrinos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086013" y="4519208"/>
            <a:ext cx="1221120" cy="30777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a</a:t>
            </a:r>
            <a:r>
              <a:rPr lang="en-US" sz="1400" dirty="0" smtClean="0"/>
              <a:t>nti-neutrinos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231929" y="157177"/>
            <a:ext cx="1221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</a:t>
            </a:r>
            <a:endParaRPr 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23288" y="311065"/>
            <a:ext cx="2569934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Interaction cross sections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159143" y="5802004"/>
            <a:ext cx="3801116" cy="646331"/>
          </a:xfrm>
          <a:prstGeom prst="rect">
            <a:avLst/>
          </a:prstGeom>
          <a:solidFill>
            <a:srgbClr val="E2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Neutrino cross section ~2x higher than</a:t>
            </a:r>
          </a:p>
          <a:p>
            <a:r>
              <a:rPr lang="en-US" dirty="0"/>
              <a:t>f</a:t>
            </a:r>
            <a:r>
              <a:rPr lang="en-US" dirty="0" smtClean="0"/>
              <a:t>or antineutrinos</a:t>
            </a:r>
          </a:p>
        </p:txBody>
      </p:sp>
    </p:spTree>
    <p:extLst>
      <p:ext uri="{BB962C8B-B14F-4D97-AF65-F5344CB8AC3E}">
        <p14:creationId xmlns:p14="http://schemas.microsoft.com/office/powerpoint/2010/main" val="1001616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9596" b="50807"/>
          <a:stretch/>
        </p:blipFill>
        <p:spPr>
          <a:xfrm>
            <a:off x="1028700" y="-25657"/>
            <a:ext cx="6114529" cy="57876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43229" y="2424433"/>
            <a:ext cx="1888516" cy="120032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Interesting region at  </a:t>
            </a:r>
            <a:r>
              <a:rPr lang="en-US" dirty="0" err="1" smtClean="0"/>
              <a:t>cos</a:t>
            </a:r>
            <a:r>
              <a:rPr lang="en-US" dirty="0" smtClean="0"/>
              <a:t>(</a:t>
            </a:r>
            <a:r>
              <a:rPr lang="en-US" dirty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) </a:t>
            </a:r>
            <a:r>
              <a:rPr lang="en-US" dirty="0" smtClean="0"/>
              <a:t>&gt;0.5 and energies </a:t>
            </a:r>
          </a:p>
          <a:p>
            <a:r>
              <a:rPr lang="en-US" dirty="0" smtClean="0"/>
              <a:t>3-10 </a:t>
            </a:r>
            <a:r>
              <a:rPr lang="en-US" dirty="0" err="1" smtClean="0"/>
              <a:t>GeV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143229" y="716819"/>
            <a:ext cx="1696078" cy="92333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Ideal oscillation pattern for </a:t>
            </a:r>
          </a:p>
          <a:p>
            <a:r>
              <a:rPr lang="en-US" dirty="0">
                <a:latin typeface="Symbol" charset="2"/>
                <a:cs typeface="Symbol" charset="2"/>
              </a:rPr>
              <a:t>n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>
                <a:latin typeface="+mj-lt"/>
                <a:cs typeface="Symbol" charset="2"/>
              </a:rPr>
              <a:t>-&gt;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209495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48326" b="49310"/>
          <a:stretch/>
        </p:blipFill>
        <p:spPr>
          <a:xfrm>
            <a:off x="1028700" y="-25656"/>
            <a:ext cx="6268594" cy="59638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229" y="2424433"/>
            <a:ext cx="1888516" cy="120032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Interesting region at  </a:t>
            </a:r>
            <a:r>
              <a:rPr lang="en-US" dirty="0" err="1" smtClean="0"/>
              <a:t>cos</a:t>
            </a:r>
            <a:r>
              <a:rPr lang="en-US" dirty="0" smtClean="0"/>
              <a:t>(</a:t>
            </a:r>
            <a:r>
              <a:rPr lang="en-US" dirty="0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) &gt;0.5 and energies </a:t>
            </a:r>
          </a:p>
          <a:p>
            <a:r>
              <a:rPr lang="en-US" dirty="0" smtClean="0"/>
              <a:t>3-10 </a:t>
            </a:r>
            <a:r>
              <a:rPr lang="en-US" dirty="0" err="1" smtClean="0"/>
              <a:t>GeV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143229" y="716819"/>
            <a:ext cx="1696078" cy="92333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Ideal oscillation pattern for </a:t>
            </a:r>
          </a:p>
          <a:p>
            <a:r>
              <a:rPr lang="en-US" dirty="0">
                <a:latin typeface="Symbol" charset="2"/>
                <a:cs typeface="Symbol" charset="2"/>
              </a:rPr>
              <a:t>n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>
                <a:latin typeface="+mj-lt"/>
                <a:cs typeface="Symbol" charset="2"/>
              </a:rPr>
              <a:t>-&gt;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3942153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284" y="2301396"/>
            <a:ext cx="4455334" cy="3086247"/>
          </a:xfrm>
          <a:prstGeom prst="rect">
            <a:avLst/>
          </a:prstGeom>
        </p:spPr>
      </p:pic>
      <p:pic>
        <p:nvPicPr>
          <p:cNvPr id="5" name="Image 7"/>
          <p:cNvPicPr>
            <a:picLocks noChangeAspect="1"/>
          </p:cNvPicPr>
          <p:nvPr/>
        </p:nvPicPr>
        <p:blipFill rotWithShape="1">
          <a:blip r:embed="rId3"/>
          <a:srcRect l="1503"/>
          <a:stretch/>
        </p:blipFill>
        <p:spPr>
          <a:xfrm>
            <a:off x="4788376" y="2287287"/>
            <a:ext cx="4355624" cy="308624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03294" y="194163"/>
            <a:ext cx="5612359" cy="1538883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R</a:t>
            </a:r>
            <a:r>
              <a:rPr lang="en-US" sz="2000" b="1" dirty="0" smtClean="0"/>
              <a:t>econstruction of neutrino events in the detector smears out the pattern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i="1" dirty="0" smtClean="0">
                <a:latin typeface="Arial"/>
                <a:cs typeface="Arial"/>
              </a:rPr>
              <a:t>→</a:t>
            </a:r>
            <a:r>
              <a:rPr lang="en-US" i="1" dirty="0" smtClean="0"/>
              <a:t> </a:t>
            </a:r>
            <a:r>
              <a:rPr lang="en-US" dirty="0" smtClean="0"/>
              <a:t>energy uncertainty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i="1" dirty="0" smtClean="0">
                <a:latin typeface="Arial"/>
                <a:cs typeface="Arial"/>
              </a:rPr>
              <a:t>→ </a:t>
            </a:r>
            <a:r>
              <a:rPr lang="en-US" dirty="0" smtClean="0"/>
              <a:t>direction uncertainty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i="1" dirty="0" smtClean="0">
                <a:latin typeface="Arial"/>
                <a:cs typeface="Arial"/>
              </a:rPr>
              <a:t>→ </a:t>
            </a:r>
            <a:r>
              <a:rPr lang="en-US" dirty="0" smtClean="0"/>
              <a:t>misidentification (not included in the figure)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58881" y="5616734"/>
            <a:ext cx="6229391" cy="923330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Additionally the distinction will be impacted by background (</a:t>
            </a:r>
            <a:r>
              <a:rPr lang="en-US" dirty="0" err="1" smtClean="0"/>
              <a:t>misreconstructed</a:t>
            </a:r>
            <a:r>
              <a:rPr lang="en-US" dirty="0" smtClean="0"/>
              <a:t> </a:t>
            </a:r>
            <a:r>
              <a:rPr lang="en-US" dirty="0" err="1" smtClean="0"/>
              <a:t>muons</a:t>
            </a:r>
            <a:r>
              <a:rPr lang="en-US" dirty="0" smtClean="0"/>
              <a:t>), systematic uncertainties in the detector response, flux, cross section, oscillation parameters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365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865" y="20643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KM3NeT: Next generation Neutrino Telescope </a:t>
            </a:r>
            <a:br>
              <a:rPr lang="en-US" sz="2800" dirty="0" smtClean="0"/>
            </a:br>
            <a:r>
              <a:rPr lang="en-US" sz="2800" dirty="0" smtClean="0"/>
              <a:t>in the Mediterranean Sea</a:t>
            </a:r>
            <a:endParaRPr lang="en-US" sz="28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269214"/>
            <a:ext cx="7020154" cy="451850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339752" y="4592788"/>
            <a:ext cx="1479892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Low-Energy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(ORCA)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288507" y="5672908"/>
            <a:ext cx="1559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High-Energy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(ARCA)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763688" y="4592788"/>
            <a:ext cx="619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sym typeface="Wingdings"/>
              </a:rPr>
              <a:t>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773505" y="4886670"/>
            <a:ext cx="1713780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latin typeface="Abadi MT Condensed Extra Bold"/>
                <a:cs typeface="Abadi MT Condensed Extra Bold"/>
              </a:rPr>
              <a:t>(                    )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FFFF"/>
              </a:solidFill>
              <a:latin typeface="Abadi MT Condensed Extra Bold"/>
              <a:cs typeface="Abadi MT Condensed Extra Bold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-83001" y="1230447"/>
            <a:ext cx="9342446" cy="820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/>
              <a:t>D</a:t>
            </a:r>
            <a:r>
              <a:rPr lang="en-US" sz="2000" dirty="0" smtClean="0"/>
              <a:t>istributed research infrastructure with </a:t>
            </a:r>
            <a:r>
              <a:rPr lang="en-US" sz="2000" dirty="0" smtClean="0">
                <a:solidFill>
                  <a:srgbClr val="FF6600"/>
                </a:solidFill>
              </a:rPr>
              <a:t>2 main physics topics</a:t>
            </a:r>
            <a:r>
              <a:rPr lang="en-US" sz="2000" dirty="0" smtClean="0"/>
              <a:t>:</a:t>
            </a:r>
          </a:p>
          <a:p>
            <a:pPr algn="ctr">
              <a:lnSpc>
                <a:spcPct val="120000"/>
              </a:lnSpc>
            </a:pPr>
            <a:r>
              <a:rPr lang="en-US" sz="2000" dirty="0" smtClean="0">
                <a:solidFill>
                  <a:srgbClr val="0000FF"/>
                </a:solidFill>
              </a:rPr>
              <a:t>Low-Energy </a:t>
            </a:r>
            <a:r>
              <a:rPr lang="en-US" sz="2000" dirty="0" smtClean="0"/>
              <a:t>studies of atmospheric neutrinos – </a:t>
            </a:r>
            <a:r>
              <a:rPr lang="en-US" sz="2000" dirty="0" smtClean="0">
                <a:solidFill>
                  <a:srgbClr val="0000FF"/>
                </a:solidFill>
              </a:rPr>
              <a:t>High-Energy </a:t>
            </a:r>
            <a:r>
              <a:rPr lang="en-US" sz="2000" dirty="0" smtClean="0"/>
              <a:t>search for cosmic neutrinos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80736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5" descr="KM3NeT-Telescope-1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50"/>
          <a:stretch/>
        </p:blipFill>
        <p:spPr>
          <a:xfrm>
            <a:off x="-854593" y="0"/>
            <a:ext cx="9998593" cy="7417585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-854593" y="0"/>
            <a:ext cx="4721952" cy="75713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Image 22"/>
          <p:cNvPicPr>
            <a:picLocks noChangeAspect="1"/>
          </p:cNvPicPr>
          <p:nvPr/>
        </p:nvPicPr>
        <p:blipFill rotWithShape="1">
          <a:blip r:embed="rId3"/>
          <a:srcRect l="50278" t="19747" r="3195" b="26614"/>
          <a:stretch/>
        </p:blipFill>
        <p:spPr>
          <a:xfrm>
            <a:off x="-256455" y="224120"/>
            <a:ext cx="4123814" cy="3564346"/>
          </a:xfrm>
          <a:prstGeom prst="rect">
            <a:avLst/>
          </a:prstGeom>
        </p:spPr>
      </p:pic>
      <p:sp>
        <p:nvSpPr>
          <p:cNvPr id="7" name="ZoneTexte 13"/>
          <p:cNvSpPr txBox="1"/>
          <p:nvPr/>
        </p:nvSpPr>
        <p:spPr>
          <a:xfrm>
            <a:off x="134471" y="3925856"/>
            <a:ext cx="3747829" cy="4031873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Reference design:</a:t>
            </a:r>
            <a:r>
              <a:rPr lang="en-US" sz="2000" b="1" dirty="0"/>
              <a:t> </a:t>
            </a:r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dirty="0" smtClean="0"/>
              <a:t>115 lines, 20m spaced </a:t>
            </a:r>
          </a:p>
          <a:p>
            <a:r>
              <a:rPr lang="en-US" dirty="0" smtClean="0">
                <a:solidFill>
                  <a:srgbClr val="FF4040"/>
                </a:solidFill>
              </a:rPr>
              <a:t>18 DOMs/line 6m spaced</a:t>
            </a:r>
          </a:p>
          <a:p>
            <a:endParaRPr lang="en-US" dirty="0" smtClean="0">
              <a:solidFill>
                <a:srgbClr val="FF4040"/>
              </a:solidFill>
            </a:endParaRPr>
          </a:p>
          <a:p>
            <a:r>
              <a:rPr lang="en-US" dirty="0" smtClean="0"/>
              <a:t>-&gt; Instrumented </a:t>
            </a:r>
            <a:r>
              <a:rPr lang="en-US" dirty="0"/>
              <a:t>volume ~3.8 Mt, </a:t>
            </a:r>
            <a:r>
              <a:rPr lang="en-US" dirty="0" smtClean="0"/>
              <a:t>    </a:t>
            </a:r>
          </a:p>
          <a:p>
            <a:r>
              <a:rPr lang="en-US" dirty="0"/>
              <a:t> </a:t>
            </a:r>
            <a:r>
              <a:rPr lang="en-US" dirty="0" smtClean="0"/>
              <a:t>       2070 DOMs</a:t>
            </a:r>
          </a:p>
          <a:p>
            <a:endParaRPr lang="en-US" dirty="0"/>
          </a:p>
          <a:p>
            <a:r>
              <a:rPr lang="en-US" dirty="0"/>
              <a:t>Optical </a:t>
            </a:r>
            <a:r>
              <a:rPr lang="en-US" dirty="0" smtClean="0"/>
              <a:t>background (</a:t>
            </a:r>
            <a:r>
              <a:rPr lang="en-US" baseline="30000" dirty="0" smtClean="0"/>
              <a:t>40</a:t>
            </a:r>
            <a:r>
              <a:rPr lang="en-US" dirty="0" smtClean="0"/>
              <a:t>K decay)</a:t>
            </a:r>
            <a:endParaRPr lang="en-US" dirty="0"/>
          </a:p>
          <a:p>
            <a:r>
              <a:rPr lang="en-US" dirty="0"/>
              <a:t>10kHz/PMT &amp; 500Hz </a:t>
            </a:r>
            <a:r>
              <a:rPr lang="en-US" dirty="0" smtClean="0"/>
              <a:t>coincidence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>
              <a:solidFill>
                <a:srgbClr val="FF4040"/>
              </a:solidFill>
            </a:endParaRPr>
          </a:p>
        </p:txBody>
      </p:sp>
      <p:pic>
        <p:nvPicPr>
          <p:cNvPr id="2" name="Picture 1" descr="ThreeDOM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351" y="1329950"/>
            <a:ext cx="3750235" cy="2109507"/>
          </a:xfrm>
          <a:prstGeom prst="rect">
            <a:avLst/>
          </a:prstGeom>
        </p:spPr>
      </p:pic>
      <p:sp>
        <p:nvSpPr>
          <p:cNvPr id="8" name="ZoneTexte 25"/>
          <p:cNvSpPr txBox="1"/>
          <p:nvPr/>
        </p:nvSpPr>
        <p:spPr>
          <a:xfrm>
            <a:off x="5752351" y="3439457"/>
            <a:ext cx="3391649" cy="193899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31 3” PMTs per Digital Optical Module (DOM)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more </a:t>
            </a:r>
            <a:r>
              <a:rPr lang="en-US" sz="2000" dirty="0"/>
              <a:t>photocathode than </a:t>
            </a: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   1 </a:t>
            </a:r>
            <a:r>
              <a:rPr lang="en-US" sz="2000" dirty="0"/>
              <a:t>ANTARES </a:t>
            </a:r>
            <a:r>
              <a:rPr lang="en-US" sz="2000" dirty="0" err="1" smtClean="0"/>
              <a:t>storey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Digital photon counting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Directional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608357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18734" y="168276"/>
            <a:ext cx="5144911" cy="459140"/>
          </a:xfrm>
          <a:solidFill>
            <a:srgbClr val="E2FFFF"/>
          </a:solidFill>
        </p:spPr>
        <p:txBody>
          <a:bodyPr>
            <a:normAutofit/>
          </a:bodyPr>
          <a:lstStyle/>
          <a:p>
            <a:r>
              <a:rPr lang="en-GB" sz="2400" dirty="0" smtClean="0"/>
              <a:t>Ingredients for NMH measurement</a:t>
            </a:r>
            <a:endParaRPr lang="en-GB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55511" y="850034"/>
            <a:ext cx="6889044" cy="3198633"/>
          </a:xfrm>
          <a:solidFill>
            <a:srgbClr val="CCFFCC"/>
          </a:solidFill>
        </p:spPr>
        <p:txBody>
          <a:bodyPr>
            <a:normAutofit fontScale="92500" lnSpcReduction="20000"/>
          </a:bodyPr>
          <a:lstStyle/>
          <a:p>
            <a:r>
              <a:rPr lang="en-GB" sz="2000" dirty="0" smtClean="0"/>
              <a:t>Efficient and high purity trigger algorithm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</a:t>
            </a:r>
            <a:r>
              <a:rPr lang="en-GB" sz="1800" dirty="0" smtClean="0"/>
              <a:t> + Exploit excellent photon counting of multi-PMT DOM</a:t>
            </a:r>
          </a:p>
          <a:p>
            <a:pPr marL="0" indent="0">
              <a:buNone/>
            </a:pPr>
            <a:r>
              <a:rPr lang="en-GB" sz="1800" dirty="0" smtClean="0"/>
              <a:t>             + Use causality of direct photons </a:t>
            </a:r>
          </a:p>
          <a:p>
            <a:pPr marL="0" indent="0">
              <a:buNone/>
            </a:pPr>
            <a:r>
              <a:rPr lang="en-GB" sz="1800" dirty="0">
                <a:sym typeface="Wingdings"/>
              </a:rPr>
              <a:t> </a:t>
            </a:r>
            <a:r>
              <a:rPr lang="en-GB" sz="1800" dirty="0" smtClean="0">
                <a:sym typeface="Wingdings"/>
              </a:rPr>
              <a:t>                     water almost scattering free for visible photons</a:t>
            </a:r>
            <a:endParaRPr lang="en-GB" sz="1800" dirty="0" smtClean="0"/>
          </a:p>
          <a:p>
            <a:r>
              <a:rPr lang="en-GB" sz="2000" dirty="0" smtClean="0"/>
              <a:t>Reconstruction of cascade and track topologies</a:t>
            </a:r>
          </a:p>
          <a:p>
            <a:pPr marL="457200" lvl="1" indent="0">
              <a:buNone/>
            </a:pPr>
            <a:r>
              <a:rPr lang="en-GB" sz="1800" dirty="0"/>
              <a:t> </a:t>
            </a:r>
            <a:r>
              <a:rPr lang="en-GB" sz="1800" dirty="0" smtClean="0"/>
              <a:t>   + High efficiency down to relevant energies</a:t>
            </a:r>
          </a:p>
          <a:p>
            <a:pPr marL="457200" lvl="1" indent="0">
              <a:buNone/>
            </a:pPr>
            <a:r>
              <a:rPr lang="en-GB" sz="1800" dirty="0" smtClean="0"/>
              <a:t>    + Good resolution in energy and zenith angle</a:t>
            </a:r>
          </a:p>
          <a:p>
            <a:r>
              <a:rPr lang="en-GB" sz="2000" dirty="0" smtClean="0"/>
              <a:t>Topology Identification (track </a:t>
            </a:r>
            <a:r>
              <a:rPr lang="en-GB" sz="2000" dirty="0" smtClean="0">
                <a:sym typeface="Wingdings"/>
              </a:rPr>
              <a:t> cascades)</a:t>
            </a:r>
            <a:endParaRPr lang="en-GB" sz="2000" dirty="0" smtClean="0"/>
          </a:p>
          <a:p>
            <a:r>
              <a:rPr lang="en-GB" sz="2000" dirty="0" smtClean="0"/>
              <a:t>Atmospheric </a:t>
            </a:r>
            <a:r>
              <a:rPr lang="en-GB" sz="2000" dirty="0" err="1" smtClean="0"/>
              <a:t>muon</a:t>
            </a:r>
            <a:r>
              <a:rPr lang="en-GB" sz="2000" dirty="0" smtClean="0"/>
              <a:t> rejection (no hardware veto)</a:t>
            </a:r>
          </a:p>
          <a:p>
            <a:r>
              <a:rPr lang="en-GB" sz="2000" dirty="0" smtClean="0"/>
              <a:t>Inclusion of systematics</a:t>
            </a: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056770" y="4345000"/>
            <a:ext cx="4806875" cy="461665"/>
          </a:xfrm>
          <a:prstGeom prst="rect">
            <a:avLst/>
          </a:prstGeom>
          <a:solidFill>
            <a:srgbClr val="E2FFFF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Simulations to evaluate the potential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08000" y="5027057"/>
            <a:ext cx="8325556" cy="1477328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Reconstructions evaluated in Monte Carlo simulations</a:t>
            </a:r>
          </a:p>
          <a:p>
            <a:r>
              <a:rPr lang="en-US" dirty="0" smtClean="0"/>
              <a:t>      based on GENIE and GEANT4, ‘</a:t>
            </a:r>
            <a:r>
              <a:rPr lang="en-US" dirty="0" err="1" smtClean="0"/>
              <a:t>Bartol</a:t>
            </a:r>
            <a:r>
              <a:rPr lang="en-US" dirty="0" smtClean="0"/>
              <a:t>’ flux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MUPAGE atmospheric </a:t>
            </a:r>
            <a:r>
              <a:rPr lang="en-US" dirty="0" err="1" smtClean="0"/>
              <a:t>muon</a:t>
            </a:r>
            <a:r>
              <a:rPr lang="en-US" dirty="0" smtClean="0"/>
              <a:t> generator </a:t>
            </a:r>
            <a:r>
              <a:rPr lang="en-US" sz="1400" i="1" dirty="0" smtClean="0"/>
              <a:t>Comp. Phys. </a:t>
            </a:r>
            <a:r>
              <a:rPr lang="en-US" sz="1400" i="1" dirty="0" err="1" smtClean="0"/>
              <a:t>Comm</a:t>
            </a:r>
            <a:r>
              <a:rPr lang="en-US" sz="1400" i="1" dirty="0" smtClean="0"/>
              <a:t> 179 (2008)  12:915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Optical background 5-10 kHz/PMT (8kHz measured), 500 Hz 2-fold coincidence rate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Sensitivity estimation using pseudo-experiments</a:t>
            </a:r>
          </a:p>
        </p:txBody>
      </p:sp>
    </p:spTree>
    <p:extLst>
      <p:ext uri="{BB962C8B-B14F-4D97-AF65-F5344CB8AC3E}">
        <p14:creationId xmlns:p14="http://schemas.microsoft.com/office/powerpoint/2010/main" val="2389477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3489</TotalTime>
  <Words>1614</Words>
  <Application>Microsoft Macintosh PowerPoint</Application>
  <PresentationFormat>On-screen Show (4:3)</PresentationFormat>
  <Paragraphs>307</Paragraphs>
  <Slides>27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KM3NeT/ORCA Status and Plans</vt:lpstr>
      <vt:lpstr>Matter Effects and Neutrino Mass Hierarchy (NMH)</vt:lpstr>
      <vt:lpstr>PowerPoint Presentation</vt:lpstr>
      <vt:lpstr>PowerPoint Presentation</vt:lpstr>
      <vt:lpstr>PowerPoint Presentation</vt:lpstr>
      <vt:lpstr>PowerPoint Presentation</vt:lpstr>
      <vt:lpstr>KM3NeT: Next generation Neutrino Telescope  in the Mediterranean Sea</vt:lpstr>
      <vt:lpstr>PowerPoint Presentation</vt:lpstr>
      <vt:lpstr>Ingredients for NMH measurement</vt:lpstr>
      <vt:lpstr>Reconstruction Methods</vt:lpstr>
      <vt:lpstr>Cascade reconstruction</vt:lpstr>
      <vt:lpstr>Cascade reconstruction performance </vt:lpstr>
      <vt:lpstr>Track reconstruction performance </vt:lpstr>
      <vt:lpstr>PowerPoint Presentation</vt:lpstr>
      <vt:lpstr>Effective Mass</vt:lpstr>
      <vt:lpstr>ORCA Layout Optimization</vt:lpstr>
      <vt:lpstr>Flavour (mis)-identification </vt:lpstr>
      <vt:lpstr>Atmospheric muon rejection</vt:lpstr>
      <vt:lpstr>Systematic Effects</vt:lpstr>
      <vt:lpstr>Sensitivity determination</vt:lpstr>
      <vt:lpstr>Sensitivity to Neutrino Mass Hierarchy</vt:lpstr>
      <vt:lpstr>Sensitivity to Neutrino Mass Hierarchy</vt:lpstr>
      <vt:lpstr>Sensitivity to Neutrino Mass Hierarchy</vt:lpstr>
      <vt:lpstr>Sensitivity to PMNS parameters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KM3NeT/ORCA</dc:title>
  <dc:creator>Dorothea </dc:creator>
  <cp:lastModifiedBy>Dorothea </cp:lastModifiedBy>
  <cp:revision>117</cp:revision>
  <dcterms:created xsi:type="dcterms:W3CDTF">2015-09-07T12:16:18Z</dcterms:created>
  <dcterms:modified xsi:type="dcterms:W3CDTF">2015-09-15T05:52:38Z</dcterms:modified>
</cp:coreProperties>
</file>