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65" r:id="rId3"/>
    <p:sldId id="274" r:id="rId4"/>
    <p:sldId id="282" r:id="rId5"/>
    <p:sldId id="281" r:id="rId6"/>
    <p:sldId id="283" r:id="rId7"/>
    <p:sldId id="286" r:id="rId8"/>
    <p:sldId id="287" r:id="rId9"/>
    <p:sldId id="288" r:id="rId10"/>
    <p:sldId id="280" r:id="rId11"/>
    <p:sldId id="284" r:id="rId12"/>
    <p:sldId id="273" r:id="rId13"/>
    <p:sldId id="285" r:id="rId14"/>
    <p:sldId id="275" r:id="rId15"/>
    <p:sldId id="277" r:id="rId16"/>
  </p:sldIdLst>
  <p:sldSz cx="9144000" cy="6858000" type="screen4x3"/>
  <p:notesSz cx="7099300" cy="10234613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4F81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5" d="100"/>
          <a:sy n="125" d="100"/>
        </p:scale>
        <p:origin x="119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4" cy="511731"/>
          </a:xfrm>
          <a:prstGeom prst="rect">
            <a:avLst/>
          </a:prstGeom>
        </p:spPr>
        <p:txBody>
          <a:bodyPr vert="horz" lIns="95052" tIns="47526" rIns="95052" bIns="47526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4" cy="511731"/>
          </a:xfrm>
          <a:prstGeom prst="rect">
            <a:avLst/>
          </a:prstGeom>
        </p:spPr>
        <p:txBody>
          <a:bodyPr vert="horz" lIns="95052" tIns="47526" rIns="95052" bIns="47526" rtlCol="0"/>
          <a:lstStyle>
            <a:lvl1pPr algn="r">
              <a:defRPr sz="1200"/>
            </a:lvl1pPr>
          </a:lstStyle>
          <a:p>
            <a:fld id="{751B3F94-B9D5-48D8-933C-714905ED892C}" type="datetimeFigureOut">
              <a:rPr lang="en-US" smtClean="0"/>
              <a:t>3/27/2015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052" tIns="47526" rIns="95052" bIns="47526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vert="horz" lIns="95052" tIns="47526" rIns="95052" bIns="47526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6364" cy="511731"/>
          </a:xfrm>
          <a:prstGeom prst="rect">
            <a:avLst/>
          </a:prstGeom>
        </p:spPr>
        <p:txBody>
          <a:bodyPr vert="horz" lIns="95052" tIns="47526" rIns="95052" bIns="47526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1294" y="9721106"/>
            <a:ext cx="3076364" cy="511731"/>
          </a:xfrm>
          <a:prstGeom prst="rect">
            <a:avLst/>
          </a:prstGeom>
        </p:spPr>
        <p:txBody>
          <a:bodyPr vert="horz" lIns="95052" tIns="47526" rIns="95052" bIns="47526" rtlCol="0" anchor="b"/>
          <a:lstStyle>
            <a:lvl1pPr algn="r">
              <a:defRPr sz="1200"/>
            </a:lvl1pPr>
          </a:lstStyle>
          <a:p>
            <a:fld id="{647221BD-2381-4C4C-9F83-C515465F0F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30599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BADA3-784F-4D8A-ACC8-7EAA6024C3B1}" type="datetime1">
              <a:rPr lang="en-US" smtClean="0"/>
              <a:t>3/27/2015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H. Krüger, Uni Bonn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C256A-044C-45C9-87F4-245D4708DF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13211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8A5F4-C5D5-4D8E-9C67-97EA564ECF9E}" type="datetime1">
              <a:rPr lang="en-US" smtClean="0"/>
              <a:t>3/27/2015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H. Krüger, Uni Bonn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C256A-044C-45C9-87F4-245D4708DF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07776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2D87B-B5D9-474F-83AE-C2E2C0E12D3B}" type="datetime1">
              <a:rPr lang="en-US" smtClean="0"/>
              <a:t>3/27/2015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H. Krüger, Uni Bonn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C256A-044C-45C9-87F4-245D4708DF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50676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B4325-9DC3-4938-AD2C-C909E2CD12E1}" type="datetime1">
              <a:rPr lang="en-US" smtClean="0"/>
              <a:t>3/27/2015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H. Krüger, Uni Bonn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C256A-044C-45C9-87F4-245D4708DF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46113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2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52736"/>
            <a:ext cx="4038600" cy="507342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52736"/>
            <a:ext cx="4038600" cy="507342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18E42-360F-49DB-BDC2-81E98D39162D}" type="datetime1">
              <a:rPr lang="en-US" smtClean="0"/>
              <a:t>3/27/2015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H. Krüger, Uni Bonn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C256A-044C-45C9-87F4-245D4708DF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9973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0A77E1-B742-4D54-B5BF-4FC2685BFA87}" type="datetime1">
              <a:rPr lang="en-US" smtClean="0"/>
              <a:t>3/27/2015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H. Krüger, Uni Bonn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C256A-044C-45C9-87F4-245D4708DF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90599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C6E27-6303-4ED0-BEEB-644EE2A38F67}" type="datetime1">
              <a:rPr lang="en-US" smtClean="0"/>
              <a:t>3/27/2015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H. Krüger, Uni Bonn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C256A-044C-45C9-87F4-245D4708DF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31262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C6C7E-0EEC-4327-B17B-0CBD34CEA9AA}" type="datetime1">
              <a:rPr lang="en-US" smtClean="0"/>
              <a:t>3/27/2015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H. Krüger, Uni Bonn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C256A-044C-45C9-87F4-245D4708DF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2947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4AB711-F8B3-4734-8471-3E5B45A58B03}" type="datetime1">
              <a:rPr lang="en-US" smtClean="0"/>
              <a:t>3/27/2015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H. Krüger, Uni Bonn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C256A-044C-45C9-87F4-245D4708DF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11975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BCEAE1-0B53-492B-AFC8-3D68F4FCCC09}" type="datetime1">
              <a:rPr lang="en-US" smtClean="0"/>
              <a:t>3/27/2015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H. Krüger, Uni Bonn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C256A-044C-45C9-87F4-245D4708DF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88254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980728"/>
            <a:ext cx="8229600" cy="51454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1EC6EA-A8FC-4CCB-A944-817908B9ECDF}" type="datetime1">
              <a:rPr lang="en-US" smtClean="0"/>
              <a:t>3/27/2015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H. Krüger, Uni Bonn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EC256A-044C-45C9-87F4-245D4708DF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95797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hf sldNum="0" hdr="0"/>
  <p:txStyles>
    <p:titleStyle>
      <a:lvl1pPr algn="ctr" defTabSz="9144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s://silab-redmine.physik.uni-bonn.de/documents/6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icwiki.physik.uni-bonn.de/twiki/bin/view/Systems/UsbPix" TargetMode="External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2.jpeg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icwiki.physik.uni-bonn.de/twiki/bin/view/Systems/UsbPix" TargetMode="External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5" Type="http://schemas.openxmlformats.org/officeDocument/2006/relationships/image" Target="../media/image1.jpe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microsoft.com/office/2007/relationships/hdphoto" Target="../media/hdphoto1.wdp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s://silab-redmine.physik.uni-bonn.de/documents/6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USBpix</a:t>
            </a:r>
            <a:r>
              <a:rPr lang="en-US" dirty="0" smtClean="0"/>
              <a:t> Test System</a:t>
            </a:r>
            <a:br>
              <a:rPr lang="en-US" dirty="0" smtClean="0"/>
            </a:br>
            <a:r>
              <a:rPr lang="en-US" dirty="0" smtClean="0"/>
              <a:t>Overview of Upgrade Options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281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 System Configuration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400600"/>
          </a:xfrm>
        </p:spPr>
        <p:txBody>
          <a:bodyPr/>
          <a:lstStyle/>
          <a:p>
            <a:endParaRPr lang="en-US" dirty="0" smtClean="0"/>
          </a:p>
          <a:p>
            <a:r>
              <a:rPr lang="en-US" dirty="0" smtClean="0"/>
              <a:t>CMOS </a:t>
            </a:r>
            <a:r>
              <a:rPr lang="en-US" dirty="0"/>
              <a:t>Active </a:t>
            </a:r>
            <a:r>
              <a:rPr lang="en-US" dirty="0" smtClean="0"/>
              <a:t>Pixel Demonstrator test system</a:t>
            </a:r>
          </a:p>
          <a:p>
            <a:pPr lvl="1"/>
            <a:r>
              <a:rPr lang="en-US" dirty="0" smtClean="0"/>
              <a:t>Re-use the old Multi-IO Board </a:t>
            </a:r>
            <a:r>
              <a:rPr lang="en-US" b="1" dirty="0" smtClean="0"/>
              <a:t>MIO </a:t>
            </a:r>
            <a:r>
              <a:rPr lang="en-US" dirty="0" smtClean="0">
                <a:sym typeface="Wingdings" panose="05000000000000000000" pitchFamily="2" charset="2"/>
              </a:rPr>
              <a:t>(existing users) </a:t>
            </a:r>
            <a:r>
              <a:rPr lang="en-US" b="1" dirty="0" smtClean="0"/>
              <a:t>or</a:t>
            </a:r>
            <a:r>
              <a:rPr lang="en-US" dirty="0" smtClean="0"/>
              <a:t> buy new </a:t>
            </a:r>
            <a:r>
              <a:rPr lang="en-US" b="1" dirty="0" smtClean="0"/>
              <a:t>MIO3</a:t>
            </a:r>
            <a:r>
              <a:rPr lang="en-US" dirty="0" smtClean="0"/>
              <a:t> board</a:t>
            </a:r>
          </a:p>
          <a:p>
            <a:pPr lvl="1"/>
            <a:r>
              <a:rPr lang="en-US" dirty="0" smtClean="0"/>
              <a:t>Either</a:t>
            </a:r>
            <a:r>
              <a:rPr lang="en-US" b="1" dirty="0" smtClean="0"/>
              <a:t> MIO</a:t>
            </a:r>
            <a:r>
              <a:rPr lang="en-US" dirty="0" smtClean="0"/>
              <a:t> or </a:t>
            </a:r>
            <a:r>
              <a:rPr lang="en-US" b="1" dirty="0" smtClean="0"/>
              <a:t>MIO3</a:t>
            </a:r>
            <a:r>
              <a:rPr lang="en-US" dirty="0" smtClean="0"/>
              <a:t> (with adapter) connect to </a:t>
            </a:r>
            <a:r>
              <a:rPr lang="en-US" b="1" dirty="0" smtClean="0"/>
              <a:t>GPAC</a:t>
            </a:r>
          </a:p>
          <a:p>
            <a:endParaRPr lang="en-US" dirty="0" smtClean="0">
              <a:sym typeface="Wingdings" panose="05000000000000000000" pitchFamily="2" charset="2"/>
            </a:endParaRPr>
          </a:p>
          <a:p>
            <a:r>
              <a:rPr lang="en-US" dirty="0" smtClean="0">
                <a:sym typeface="Wingdings" panose="05000000000000000000" pitchFamily="2" charset="2"/>
              </a:rPr>
              <a:t>Quad FE-I4 module &amp; multi module stave test system</a:t>
            </a:r>
          </a:p>
          <a:p>
            <a:pPr lvl="1"/>
            <a:r>
              <a:rPr lang="en-US" dirty="0"/>
              <a:t>Re-use </a:t>
            </a:r>
            <a:r>
              <a:rPr lang="en-US" dirty="0" smtClean="0"/>
              <a:t>the old Multi-IO </a:t>
            </a:r>
            <a:r>
              <a:rPr lang="en-US" dirty="0"/>
              <a:t>Board </a:t>
            </a:r>
            <a:r>
              <a:rPr lang="en-US" b="1" dirty="0"/>
              <a:t>MIO </a:t>
            </a:r>
            <a:r>
              <a:rPr lang="en-US" dirty="0">
                <a:sym typeface="Wingdings" panose="05000000000000000000" pitchFamily="2" charset="2"/>
              </a:rPr>
              <a:t>(existing users) </a:t>
            </a:r>
            <a:r>
              <a:rPr lang="en-US" b="1" dirty="0"/>
              <a:t>or</a:t>
            </a:r>
            <a:r>
              <a:rPr lang="en-US" dirty="0"/>
              <a:t> buy new </a:t>
            </a:r>
            <a:r>
              <a:rPr lang="en-US" b="1" dirty="0"/>
              <a:t>MIO3</a:t>
            </a:r>
            <a:r>
              <a:rPr lang="en-US" dirty="0"/>
              <a:t> </a:t>
            </a:r>
            <a:r>
              <a:rPr lang="en-US" dirty="0" smtClean="0"/>
              <a:t>board </a:t>
            </a:r>
            <a:r>
              <a:rPr lang="en-US" dirty="0" smtClean="0">
                <a:sym typeface="Wingdings" panose="05000000000000000000" pitchFamily="2" charset="2"/>
              </a:rPr>
              <a:t>with </a:t>
            </a:r>
            <a:r>
              <a:rPr lang="en-US" b="1" dirty="0" smtClean="0">
                <a:sym typeface="Wingdings" panose="05000000000000000000" pitchFamily="2" charset="2"/>
              </a:rPr>
              <a:t>BIC</a:t>
            </a:r>
            <a:r>
              <a:rPr lang="en-US" dirty="0" smtClean="0">
                <a:sym typeface="Wingdings" panose="05000000000000000000" pitchFamily="2" charset="2"/>
              </a:rPr>
              <a:t> (four data channels)</a:t>
            </a:r>
          </a:p>
          <a:p>
            <a:pPr lvl="1"/>
            <a:r>
              <a:rPr lang="en-US" dirty="0" smtClean="0">
                <a:sym typeface="Wingdings" panose="05000000000000000000" pitchFamily="2" charset="2"/>
              </a:rPr>
              <a:t>Alternative:</a:t>
            </a:r>
            <a:r>
              <a:rPr lang="en-US" b="1" dirty="0" smtClean="0">
                <a:sym typeface="Wingdings" panose="05000000000000000000" pitchFamily="2" charset="2"/>
              </a:rPr>
              <a:t> MMC3</a:t>
            </a:r>
            <a:r>
              <a:rPr lang="en-US" dirty="0" smtClean="0">
                <a:sym typeface="Wingdings" panose="05000000000000000000" pitchFamily="2" charset="2"/>
              </a:rPr>
              <a:t> (up to 16 data channels, combines MIO3 and BIC functionality for FE-I4 multi-modules)</a:t>
            </a:r>
          </a:p>
          <a:p>
            <a:pPr lvl="1"/>
            <a:endParaRPr lang="en-US" dirty="0" smtClean="0">
              <a:sym typeface="Wingdings" panose="05000000000000000000" pitchFamily="2" charset="2"/>
            </a:endParaRPr>
          </a:p>
          <a:p>
            <a:pPr>
              <a:buFont typeface="Wingdings"/>
              <a:buChar char="è"/>
            </a:pPr>
            <a:r>
              <a:rPr lang="en-US" dirty="0" smtClean="0">
                <a:sym typeface="Wingdings" panose="05000000000000000000" pitchFamily="2" charset="2"/>
              </a:rPr>
              <a:t>We cannot distribute the old MIO any longer</a:t>
            </a:r>
          </a:p>
          <a:p>
            <a:pPr>
              <a:buFont typeface="Wingdings"/>
              <a:buChar char="è"/>
            </a:pPr>
            <a:r>
              <a:rPr lang="en-US" dirty="0" smtClean="0">
                <a:sym typeface="Wingdings" panose="05000000000000000000" pitchFamily="2" charset="2"/>
              </a:rPr>
              <a:t>New users should get their MIO3 or MMC3 boards</a:t>
            </a:r>
            <a:endParaRPr lang="en-US" dirty="0">
              <a:sym typeface="Wingdings" panose="05000000000000000000" pitchFamily="2" charset="2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2D87B-B5D9-474F-83AE-C2E2C0E12D3B}" type="datetime1">
              <a:rPr lang="en-US" smtClean="0"/>
              <a:t>3/27/2015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H. Krüger, Uni Bonn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79848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HW Status &amp; Component Availability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80728"/>
            <a:ext cx="8435280" cy="5400600"/>
          </a:xfrm>
        </p:spPr>
        <p:txBody>
          <a:bodyPr/>
          <a:lstStyle/>
          <a:p>
            <a:r>
              <a:rPr lang="en-US" b="1" dirty="0" smtClean="0"/>
              <a:t>GPAC</a:t>
            </a:r>
            <a:r>
              <a:rPr lang="en-US" dirty="0" smtClean="0"/>
              <a:t>: </a:t>
            </a:r>
            <a:r>
              <a:rPr lang="en-US" dirty="0" smtClean="0">
                <a:sym typeface="Wingdings" panose="05000000000000000000" pitchFamily="2" charset="2"/>
              </a:rPr>
              <a:t>few cards on stock  new production (30 pcs.) </a:t>
            </a:r>
          </a:p>
          <a:p>
            <a:r>
              <a:rPr lang="en-US" b="1" dirty="0" smtClean="0">
                <a:sym typeface="Wingdings" panose="05000000000000000000" pitchFamily="2" charset="2"/>
              </a:rPr>
              <a:t>MIO3</a:t>
            </a:r>
            <a:r>
              <a:rPr lang="en-US" dirty="0" smtClean="0">
                <a:sym typeface="Wingdings" panose="05000000000000000000" pitchFamily="2" charset="2"/>
              </a:rPr>
              <a:t>: prototype tested  </a:t>
            </a:r>
            <a:r>
              <a:rPr lang="en-US" dirty="0">
                <a:sym typeface="Wingdings" panose="05000000000000000000" pitchFamily="2" charset="2"/>
              </a:rPr>
              <a:t>production </a:t>
            </a:r>
            <a:r>
              <a:rPr lang="en-US" dirty="0" smtClean="0">
                <a:sym typeface="Wingdings" panose="05000000000000000000" pitchFamily="2" charset="2"/>
              </a:rPr>
              <a:t>(20 </a:t>
            </a:r>
            <a:r>
              <a:rPr lang="en-US" dirty="0">
                <a:sym typeface="Wingdings" panose="05000000000000000000" pitchFamily="2" charset="2"/>
              </a:rPr>
              <a:t>pcs</a:t>
            </a:r>
            <a:r>
              <a:rPr lang="en-US" dirty="0" smtClean="0">
                <a:sym typeface="Wingdings" panose="05000000000000000000" pitchFamily="2" charset="2"/>
              </a:rPr>
              <a:t>.)</a:t>
            </a:r>
          </a:p>
          <a:p>
            <a:r>
              <a:rPr lang="en-US" b="1" dirty="0" smtClean="0">
                <a:sym typeface="Wingdings" panose="05000000000000000000" pitchFamily="2" charset="2"/>
              </a:rPr>
              <a:t>MMC3</a:t>
            </a:r>
            <a:r>
              <a:rPr lang="en-US" dirty="0" smtClean="0">
                <a:sym typeface="Wingdings" panose="05000000000000000000" pitchFamily="2" charset="2"/>
              </a:rPr>
              <a:t>: prototype designed  waiting for PCB &amp; test  production (50 pcs.)</a:t>
            </a:r>
            <a:endParaRPr lang="en-US" dirty="0" smtClean="0"/>
          </a:p>
          <a:p>
            <a:endParaRPr lang="en-US" dirty="0" smtClean="0"/>
          </a:p>
          <a:p>
            <a:r>
              <a:rPr lang="en-US" b="1" dirty="0" smtClean="0"/>
              <a:t>GPAC</a:t>
            </a:r>
            <a:r>
              <a:rPr lang="en-US" dirty="0" smtClean="0"/>
              <a:t> </a:t>
            </a:r>
            <a:r>
              <a:rPr lang="en-US" dirty="0" smtClean="0">
                <a:sym typeface="Wingdings" panose="05000000000000000000" pitchFamily="2" charset="2"/>
              </a:rPr>
              <a:t>(850€), </a:t>
            </a:r>
            <a:r>
              <a:rPr lang="en-US" b="1" dirty="0" smtClean="0">
                <a:sym typeface="Wingdings" panose="05000000000000000000" pitchFamily="2" charset="2"/>
              </a:rPr>
              <a:t>MIO3</a:t>
            </a:r>
            <a:r>
              <a:rPr lang="en-US" dirty="0" smtClean="0">
                <a:sym typeface="Wingdings" panose="05000000000000000000" pitchFamily="2" charset="2"/>
              </a:rPr>
              <a:t>, and</a:t>
            </a:r>
            <a:r>
              <a:rPr lang="en-US" b="1" dirty="0" smtClean="0">
                <a:sym typeface="Wingdings" panose="05000000000000000000" pitchFamily="2" charset="2"/>
              </a:rPr>
              <a:t> MMC3</a:t>
            </a:r>
            <a:r>
              <a:rPr lang="en-US" dirty="0" smtClean="0">
                <a:sym typeface="Wingdings" panose="05000000000000000000" pitchFamily="2" charset="2"/>
              </a:rPr>
              <a:t> (price </a:t>
            </a:r>
            <a:r>
              <a:rPr lang="en-US" dirty="0" err="1" smtClean="0">
                <a:sym typeface="Wingdings" panose="05000000000000000000" pitchFamily="2" charset="2"/>
              </a:rPr>
              <a:t>tbd</a:t>
            </a:r>
            <a:r>
              <a:rPr lang="en-US" dirty="0" smtClean="0">
                <a:sym typeface="Wingdings" panose="05000000000000000000" pitchFamily="2" charset="2"/>
              </a:rPr>
              <a:t>.) </a:t>
            </a:r>
            <a:r>
              <a:rPr lang="en-US" dirty="0" smtClean="0"/>
              <a:t>will be distributed by Bonn via CERN TID or invoice (</a:t>
            </a:r>
            <a:r>
              <a:rPr lang="en-US" dirty="0" smtClean="0">
                <a:sym typeface="Wingdings" panose="05000000000000000000" pitchFamily="2" charset="2"/>
              </a:rPr>
              <a:t>contact Fabian) </a:t>
            </a:r>
          </a:p>
          <a:p>
            <a:endParaRPr lang="en-US" dirty="0" smtClean="0">
              <a:sym typeface="Wingdings" panose="05000000000000000000" pitchFamily="2" charset="2"/>
            </a:endParaRPr>
          </a:p>
          <a:p>
            <a:r>
              <a:rPr lang="en-US" dirty="0" smtClean="0">
                <a:sym typeface="Wingdings" panose="05000000000000000000" pitchFamily="2" charset="2"/>
              </a:rPr>
              <a:t>New boards available ~Feb/Mar 2015</a:t>
            </a:r>
          </a:p>
          <a:p>
            <a:endParaRPr lang="en-US" dirty="0" smtClean="0">
              <a:sym typeface="Wingdings" panose="05000000000000000000" pitchFamily="2" charset="2"/>
            </a:endParaRPr>
          </a:p>
          <a:p>
            <a:r>
              <a:rPr lang="en-US" dirty="0" smtClean="0">
                <a:sym typeface="Wingdings" panose="05000000000000000000" pitchFamily="2" charset="2"/>
              </a:rPr>
              <a:t>Only very few </a:t>
            </a:r>
            <a:r>
              <a:rPr lang="en-US" b="1" dirty="0" smtClean="0">
                <a:sym typeface="Wingdings" panose="05000000000000000000" pitchFamily="2" charset="2"/>
              </a:rPr>
              <a:t>BIC</a:t>
            </a:r>
            <a:r>
              <a:rPr lang="en-US" dirty="0" smtClean="0">
                <a:sym typeface="Wingdings" panose="05000000000000000000" pitchFamily="2" charset="2"/>
              </a:rPr>
              <a:t> left</a:t>
            </a:r>
          </a:p>
          <a:p>
            <a:r>
              <a:rPr lang="en-US" dirty="0" smtClean="0">
                <a:sym typeface="Wingdings" panose="05000000000000000000" pitchFamily="2" charset="2"/>
              </a:rPr>
              <a:t>No more Adapter cards</a:t>
            </a:r>
          </a:p>
          <a:p>
            <a:r>
              <a:rPr lang="en-US" dirty="0" smtClean="0">
                <a:sym typeface="Wingdings" panose="05000000000000000000" pitchFamily="2" charset="2"/>
              </a:rPr>
              <a:t>No more </a:t>
            </a:r>
            <a:r>
              <a:rPr lang="en-US" b="1" dirty="0" smtClean="0">
                <a:sym typeface="Wingdings" panose="05000000000000000000" pitchFamily="2" charset="2"/>
              </a:rPr>
              <a:t>MIO</a:t>
            </a:r>
            <a:r>
              <a:rPr lang="en-US" dirty="0" smtClean="0">
                <a:sym typeface="Wingdings" panose="05000000000000000000" pitchFamily="2" charset="2"/>
              </a:rPr>
              <a:t> boards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2D87B-B5D9-474F-83AE-C2E2C0E12D3B}" type="datetime1">
              <a:rPr lang="en-US" smtClean="0"/>
              <a:t>3/27/2015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H. Krüger, Uni Bonn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404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Glossary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  <a:tabLst>
                <a:tab pos="900113" algn="l"/>
              </a:tabLst>
            </a:pPr>
            <a:r>
              <a:rPr lang="en-US" dirty="0" smtClean="0"/>
              <a:t>	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2D87B-B5D9-474F-83AE-C2E2C0E12D3B}" type="datetime1">
              <a:rPr lang="en-US" smtClean="0"/>
              <a:t>3/27/2015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H. Krüger, Uni Bonn</a:t>
            </a:r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320731"/>
              </p:ext>
            </p:extLst>
          </p:nvPr>
        </p:nvGraphicFramePr>
        <p:xfrm>
          <a:off x="251520" y="987397"/>
          <a:ext cx="8640960" cy="5070483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584176"/>
                <a:gridCol w="7056784"/>
              </a:tblGrid>
              <a:tr h="785419">
                <a:tc>
                  <a:txBody>
                    <a:bodyPr/>
                    <a:lstStyle/>
                    <a:p>
                      <a:pPr algn="r"/>
                      <a:r>
                        <a:rPr lang="en-US" sz="1200" b="1" dirty="0" err="1" smtClean="0"/>
                        <a:t>USBpix</a:t>
                      </a:r>
                      <a:r>
                        <a:rPr lang="en-US" sz="1200" dirty="0" smtClean="0"/>
                        <a:t> 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Test system for FE-Ix, based on three HW modules: </a:t>
                      </a:r>
                    </a:p>
                    <a:p>
                      <a:pPr marL="177800" indent="-177800">
                        <a:buFont typeface="Arial" panose="020B0604020202020204" pitchFamily="34" charset="0"/>
                        <a:buChar char="•"/>
                      </a:pPr>
                      <a:r>
                        <a:rPr lang="en-US" sz="1200" dirty="0" smtClean="0"/>
                        <a:t>Digital card(</a:t>
                      </a:r>
                      <a:r>
                        <a:rPr lang="en-US" sz="1200" b="1" dirty="0" err="1" smtClean="0"/>
                        <a:t>MultiIO</a:t>
                      </a:r>
                      <a:r>
                        <a:rPr lang="en-US" sz="1200" b="1" dirty="0" smtClean="0"/>
                        <a:t> card</a:t>
                      </a:r>
                      <a:r>
                        <a:rPr lang="en-US" sz="1200" dirty="0" smtClean="0"/>
                        <a:t>)</a:t>
                      </a:r>
                    </a:p>
                    <a:p>
                      <a:pPr marL="177800" indent="-177800">
                        <a:buFont typeface="Arial" panose="020B0604020202020204" pitchFamily="34" charset="0"/>
                        <a:buChar char="•"/>
                      </a:pPr>
                      <a:r>
                        <a:rPr lang="en-US" sz="1200" dirty="0" smtClean="0"/>
                        <a:t>Support</a:t>
                      </a:r>
                      <a:r>
                        <a:rPr lang="en-US" sz="1200" baseline="0" dirty="0" smtClean="0"/>
                        <a:t> card with level shifter and power supplies </a:t>
                      </a:r>
                      <a:r>
                        <a:rPr lang="en-US" sz="1200" dirty="0" smtClean="0"/>
                        <a:t>(</a:t>
                      </a:r>
                      <a:r>
                        <a:rPr lang="en-US" sz="1200" b="1" dirty="0" smtClean="0"/>
                        <a:t>FEI4-Adapter</a:t>
                      </a:r>
                      <a:r>
                        <a:rPr lang="en-US" sz="1200" dirty="0" smtClean="0"/>
                        <a:t> or </a:t>
                      </a:r>
                      <a:r>
                        <a:rPr lang="en-US" sz="1200" b="1" dirty="0" smtClean="0"/>
                        <a:t>Burn-In Card</a:t>
                      </a:r>
                      <a:r>
                        <a:rPr lang="en-US" sz="1200" dirty="0" smtClean="0"/>
                        <a:t>)</a:t>
                      </a:r>
                    </a:p>
                    <a:p>
                      <a:pPr marL="177800" indent="-177800">
                        <a:buFont typeface="Arial" panose="020B0604020202020204" pitchFamily="34" charset="0"/>
                        <a:buChar char="•"/>
                      </a:pPr>
                      <a:r>
                        <a:rPr lang="en-US" sz="1200" dirty="0" smtClean="0"/>
                        <a:t>FE-I4</a:t>
                      </a:r>
                      <a:r>
                        <a:rPr lang="en-US" sz="1200" baseline="0" dirty="0" smtClean="0"/>
                        <a:t> support card (</a:t>
                      </a:r>
                      <a:r>
                        <a:rPr lang="en-US" sz="1200" b="1" baseline="0" dirty="0" smtClean="0"/>
                        <a:t>Single Chip Card</a:t>
                      </a:r>
                      <a:r>
                        <a:rPr lang="en-US" sz="1200" baseline="0" dirty="0" smtClean="0"/>
                        <a:t>, </a:t>
                      </a:r>
                      <a:r>
                        <a:rPr lang="en-US" sz="1200" b="1" baseline="0" dirty="0" smtClean="0"/>
                        <a:t>IBL </a:t>
                      </a:r>
                      <a:r>
                        <a:rPr lang="en-US" sz="1200" baseline="0" dirty="0" smtClean="0"/>
                        <a:t>single/double </a:t>
                      </a:r>
                      <a:r>
                        <a:rPr lang="en-US" sz="1200" b="1" baseline="0" dirty="0" smtClean="0"/>
                        <a:t>Module</a:t>
                      </a:r>
                      <a:r>
                        <a:rPr lang="en-US" sz="1200" baseline="0" dirty="0" smtClean="0"/>
                        <a:t>, </a:t>
                      </a:r>
                      <a:r>
                        <a:rPr lang="en-US" sz="1200" b="1" baseline="0" dirty="0" smtClean="0"/>
                        <a:t>Quad Module</a:t>
                      </a:r>
                      <a:r>
                        <a:rPr lang="en-US" sz="1200" baseline="0" dirty="0" smtClean="0"/>
                        <a:t>)</a:t>
                      </a:r>
                      <a:endParaRPr lang="en-US" sz="1200" dirty="0"/>
                    </a:p>
                  </a:txBody>
                  <a:tcPr/>
                </a:tc>
              </a:tr>
              <a:tr h="1005840">
                <a:tc>
                  <a:txBody>
                    <a:bodyPr/>
                    <a:lstStyle/>
                    <a:p>
                      <a:pPr algn="r"/>
                      <a:r>
                        <a:rPr lang="en-US" sz="1200" b="1" dirty="0" smtClean="0"/>
                        <a:t>MIO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200" dirty="0" err="1" smtClean="0"/>
                        <a:t>MultiIO</a:t>
                      </a:r>
                      <a:r>
                        <a:rPr lang="en-US" sz="1200" baseline="0" dirty="0" smtClean="0"/>
                        <a:t> Board: D</a:t>
                      </a:r>
                      <a:r>
                        <a:rPr lang="en-US" sz="1200" dirty="0" smtClean="0"/>
                        <a:t>igital card with</a:t>
                      </a:r>
                      <a:r>
                        <a:rPr lang="en-US" sz="1200" baseline="0" dirty="0" smtClean="0"/>
                        <a:t> USB 2.0 interface and Spartan 3 FPGA (interface to DUT, TLU, and external IO signals). Connects to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200" b="1" baseline="0" dirty="0" smtClean="0"/>
                        <a:t>FE I4 Adapter Card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200" b="1" baseline="0" dirty="0" smtClean="0"/>
                        <a:t>Burn-In</a:t>
                      </a:r>
                      <a:r>
                        <a:rPr lang="en-US" sz="1200" baseline="0" dirty="0" smtClean="0"/>
                        <a:t> </a:t>
                      </a:r>
                      <a:r>
                        <a:rPr lang="en-US" sz="1200" b="1" baseline="0" dirty="0" smtClean="0"/>
                        <a:t>Card </a:t>
                      </a:r>
                      <a:r>
                        <a:rPr lang="en-US" sz="1200" baseline="0" dirty="0" smtClean="0"/>
                        <a:t>(Quad FE-I4 module)</a:t>
                      </a:r>
                      <a:endParaRPr lang="en-US" sz="1200" b="1" baseline="0" dirty="0" smtClean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200" baseline="0" dirty="0" smtClean="0"/>
                        <a:t>General Purpose Analog Card (</a:t>
                      </a:r>
                      <a:r>
                        <a:rPr lang="en-US" sz="1200" b="1" baseline="0" dirty="0" smtClean="0"/>
                        <a:t>GPAC</a:t>
                      </a:r>
                      <a:r>
                        <a:rPr lang="en-US" sz="1200" baseline="0" dirty="0" smtClean="0"/>
                        <a:t>)</a:t>
                      </a:r>
                      <a:endParaRPr lang="en-US" sz="1200" dirty="0"/>
                    </a:p>
                  </a:txBody>
                  <a:tcPr/>
                </a:tc>
              </a:tr>
              <a:tr h="468787">
                <a:tc>
                  <a:txBody>
                    <a:bodyPr/>
                    <a:lstStyle/>
                    <a:p>
                      <a:pPr algn="r"/>
                      <a:r>
                        <a:rPr lang="en-US" sz="1200" b="1" dirty="0" smtClean="0"/>
                        <a:t>FE-I4 Adapter Card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Connects to</a:t>
                      </a:r>
                      <a:r>
                        <a:rPr lang="en-US" sz="1200" baseline="0" dirty="0" smtClean="0"/>
                        <a:t> </a:t>
                      </a:r>
                      <a:r>
                        <a:rPr lang="en-US" sz="1200" b="1" baseline="0" dirty="0" err="1" smtClean="0"/>
                        <a:t>MultiIO</a:t>
                      </a:r>
                      <a:r>
                        <a:rPr lang="en-US" sz="1200" b="1" baseline="0" dirty="0" smtClean="0"/>
                        <a:t> Board </a:t>
                      </a:r>
                      <a:r>
                        <a:rPr lang="en-US" sz="1200" baseline="0" dirty="0" smtClean="0"/>
                        <a:t>and adds FE-I4 specific </a:t>
                      </a:r>
                      <a:r>
                        <a:rPr lang="en-US" sz="1200" b="1" baseline="0" dirty="0" smtClean="0"/>
                        <a:t>analog functions </a:t>
                      </a:r>
                      <a:r>
                        <a:rPr lang="en-US" sz="1200" baseline="0" dirty="0" smtClean="0"/>
                        <a:t>(power supplies, monitoring ADC, level shifter etc.)</a:t>
                      </a:r>
                      <a:endParaRPr lang="en-US" sz="1200" dirty="0"/>
                    </a:p>
                  </a:txBody>
                  <a:tcPr/>
                </a:tc>
              </a:tr>
              <a:tr h="432048">
                <a:tc>
                  <a:txBody>
                    <a:bodyPr/>
                    <a:lstStyle/>
                    <a:p>
                      <a:pPr algn="r"/>
                      <a:r>
                        <a:rPr lang="en-US" sz="1200" b="1" dirty="0" smtClean="0"/>
                        <a:t>GPAC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General</a:t>
                      </a:r>
                      <a:r>
                        <a:rPr lang="en-US" sz="1200" baseline="0" dirty="0" smtClean="0"/>
                        <a:t> Purpose Analog Card: </a:t>
                      </a:r>
                      <a:r>
                        <a:rPr lang="en-US" sz="1200" dirty="0" smtClean="0"/>
                        <a:t>Connects to</a:t>
                      </a:r>
                      <a:r>
                        <a:rPr lang="en-US" sz="1200" baseline="0" dirty="0" smtClean="0"/>
                        <a:t> </a:t>
                      </a:r>
                      <a:r>
                        <a:rPr lang="en-US" sz="1200" b="1" baseline="0" dirty="0" err="1" smtClean="0"/>
                        <a:t>MultiIO</a:t>
                      </a:r>
                      <a:r>
                        <a:rPr lang="en-US" sz="1200" b="1" baseline="0" dirty="0" smtClean="0"/>
                        <a:t> Board </a:t>
                      </a:r>
                      <a:r>
                        <a:rPr lang="en-US" sz="1200" baseline="0" dirty="0" smtClean="0"/>
                        <a:t>and adds </a:t>
                      </a:r>
                      <a:r>
                        <a:rPr lang="en-US" sz="1200" b="1" baseline="0" dirty="0" smtClean="0"/>
                        <a:t>analog functions </a:t>
                      </a:r>
                      <a:r>
                        <a:rPr lang="en-US" sz="1200" baseline="0" dirty="0" smtClean="0"/>
                        <a:t>(power supplies, voltage&amp; current sources, fast ADC, level shifter etc.)</a:t>
                      </a:r>
                      <a:endParaRPr lang="en-US" sz="1200" dirty="0"/>
                    </a:p>
                  </a:txBody>
                  <a:tcPr/>
                </a:tc>
              </a:tr>
              <a:tr h="262880">
                <a:tc>
                  <a:txBody>
                    <a:bodyPr/>
                    <a:lstStyle/>
                    <a:p>
                      <a:pPr algn="r"/>
                      <a:r>
                        <a:rPr lang="en-US" sz="1200" b="1" dirty="0" smtClean="0"/>
                        <a:t>BIC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Burn-In Card, support of up to four FE-I4 chips (IBL single/double + </a:t>
                      </a:r>
                      <a:r>
                        <a:rPr lang="en-US" sz="1200" b="1" dirty="0" smtClean="0"/>
                        <a:t>quad modules</a:t>
                      </a:r>
                      <a:r>
                        <a:rPr lang="en-US" sz="1200" dirty="0" smtClean="0"/>
                        <a:t>)</a:t>
                      </a:r>
                      <a:endParaRPr lang="en-US" sz="1200" dirty="0"/>
                    </a:p>
                  </a:txBody>
                  <a:tcPr/>
                </a:tc>
              </a:tr>
              <a:tr h="852656">
                <a:tc>
                  <a:txBody>
                    <a:bodyPr/>
                    <a:lstStyle/>
                    <a:p>
                      <a:pPr algn="r"/>
                      <a:r>
                        <a:rPr lang="en-US" sz="1200" b="1" dirty="0" smtClean="0"/>
                        <a:t>MIO3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Upgrade of the </a:t>
                      </a:r>
                      <a:r>
                        <a:rPr lang="en-US" sz="1200" dirty="0" err="1" smtClean="0"/>
                        <a:t>MultiIO</a:t>
                      </a:r>
                      <a:r>
                        <a:rPr lang="en-US" sz="1200" dirty="0" smtClean="0"/>
                        <a:t> board</a:t>
                      </a:r>
                      <a:r>
                        <a:rPr lang="en-US" sz="1200" baseline="0" dirty="0" smtClean="0"/>
                        <a:t> (quad module r/o)</a:t>
                      </a:r>
                      <a:endParaRPr lang="en-US" sz="1200" dirty="0" smtClean="0"/>
                    </a:p>
                    <a:p>
                      <a:pPr marL="177800" indent="-177800">
                        <a:buFont typeface="Arial" panose="020B0604020202020204" pitchFamily="34" charset="0"/>
                        <a:buChar char="•"/>
                      </a:pPr>
                      <a:r>
                        <a:rPr lang="en-US" sz="1200" dirty="0" smtClean="0"/>
                        <a:t>USB 3.0 interface</a:t>
                      </a:r>
                    </a:p>
                    <a:p>
                      <a:pPr marL="177800" indent="-177800">
                        <a:buFont typeface="Arial" panose="020B0604020202020204" pitchFamily="34" charset="0"/>
                        <a:buChar char="•"/>
                      </a:pPr>
                      <a:r>
                        <a:rPr lang="en-US" sz="1200" dirty="0" smtClean="0"/>
                        <a:t>Larger FPGA &amp; memory resources</a:t>
                      </a:r>
                    </a:p>
                    <a:p>
                      <a:pPr marL="177800" indent="-177800">
                        <a:buFont typeface="Arial" panose="020B0604020202020204" pitchFamily="34" charset="0"/>
                        <a:buChar char="•"/>
                      </a:pPr>
                      <a:r>
                        <a:rPr lang="en-US" sz="1200" dirty="0" smtClean="0"/>
                        <a:t>Compatible to all </a:t>
                      </a:r>
                      <a:r>
                        <a:rPr lang="en-US" sz="1200" dirty="0" err="1" smtClean="0"/>
                        <a:t>USBpix</a:t>
                      </a:r>
                      <a:r>
                        <a:rPr lang="en-US" sz="1200" baseline="0" dirty="0" smtClean="0"/>
                        <a:t> adapter cards (FE-Adapter, Burn-In, GPA Card)</a:t>
                      </a:r>
                      <a:endParaRPr lang="en-US" sz="1200" dirty="0"/>
                    </a:p>
                  </a:txBody>
                  <a:tcPr/>
                </a:tc>
              </a:tr>
              <a:tr h="1005840">
                <a:tc>
                  <a:txBody>
                    <a:bodyPr/>
                    <a:lstStyle/>
                    <a:p>
                      <a:pPr algn="r"/>
                      <a:r>
                        <a:rPr lang="en-US" sz="1200" b="1" dirty="0" smtClean="0"/>
                        <a:t>MMC3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200" dirty="0" smtClean="0"/>
                        <a:t>Combines</a:t>
                      </a:r>
                      <a:r>
                        <a:rPr lang="en-US" sz="1200" baseline="0" dirty="0" smtClean="0"/>
                        <a:t> the functionality of the </a:t>
                      </a:r>
                      <a:r>
                        <a:rPr lang="en-US" sz="1200" b="1" dirty="0" smtClean="0"/>
                        <a:t>MIO </a:t>
                      </a:r>
                      <a:r>
                        <a:rPr lang="en-US" sz="1200" baseline="0" dirty="0" smtClean="0"/>
                        <a:t>USB 3.0 upgrade and the Burn-In card with support of up to four quad modules</a:t>
                      </a:r>
                    </a:p>
                    <a:p>
                      <a:pPr marL="177800" indent="-177800">
                        <a:buFont typeface="Arial" panose="020B0604020202020204" pitchFamily="34" charset="0"/>
                        <a:buChar char="•"/>
                      </a:pPr>
                      <a:r>
                        <a:rPr lang="en-US" sz="1200" dirty="0" smtClean="0"/>
                        <a:t>USB 3.0 interface</a:t>
                      </a:r>
                    </a:p>
                    <a:p>
                      <a:pPr marL="177800" indent="-177800">
                        <a:buFont typeface="Arial" panose="020B0604020202020204" pitchFamily="34" charset="0"/>
                        <a:buChar char="•"/>
                      </a:pPr>
                      <a:r>
                        <a:rPr lang="en-US" sz="1200" dirty="0" smtClean="0"/>
                        <a:t>Larger FPGA &amp; memory resources</a:t>
                      </a:r>
                    </a:p>
                    <a:p>
                      <a:pPr marL="177800" indent="-177800">
                        <a:buFont typeface="Arial" panose="020B0604020202020204" pitchFamily="34" charset="0"/>
                        <a:buChar char="•"/>
                      </a:pPr>
                      <a:r>
                        <a:rPr lang="en-US" sz="1200" dirty="0" smtClean="0"/>
                        <a:t>Support of up to four quad modules</a:t>
                      </a:r>
                    </a:p>
                    <a:p>
                      <a:pPr marL="177800" indent="-177800">
                        <a:buFont typeface="Arial" panose="020B0604020202020204" pitchFamily="34" charset="0"/>
                        <a:buChar char="•"/>
                      </a:pPr>
                      <a:r>
                        <a:rPr lang="en-US" sz="1200" dirty="0" smtClean="0"/>
                        <a:t>Not compatible to </a:t>
                      </a:r>
                      <a:r>
                        <a:rPr lang="en-US" sz="1200" dirty="0" err="1" smtClean="0"/>
                        <a:t>USBpix</a:t>
                      </a:r>
                      <a:r>
                        <a:rPr lang="en-US" sz="1200" baseline="0" dirty="0" smtClean="0"/>
                        <a:t> adapter cards (FE-Adapter, Burn-In, GPA Card)</a:t>
                      </a:r>
                      <a:endParaRPr lang="en-US" sz="12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2805519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2924944"/>
            <a:ext cx="8229600" cy="634082"/>
          </a:xfrm>
        </p:spPr>
        <p:txBody>
          <a:bodyPr/>
          <a:lstStyle/>
          <a:p>
            <a:r>
              <a:rPr lang="en-US" dirty="0" smtClean="0"/>
              <a:t>Backup Slides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2D87B-B5D9-474F-83AE-C2E2C0E12D3B}" type="datetime1">
              <a:rPr lang="en-US" smtClean="0"/>
              <a:t>3/27/2015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H. Krüger, Uni Bonn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567764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640960" cy="634082"/>
          </a:xfrm>
        </p:spPr>
        <p:txBody>
          <a:bodyPr/>
          <a:lstStyle/>
          <a:p>
            <a:r>
              <a:rPr lang="en-US" dirty="0" smtClean="0"/>
              <a:t>Test System for Active Pixel Sensor Developments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More analog functionality for </a:t>
            </a:r>
            <a:r>
              <a:rPr lang="en-US" b="1" dirty="0" smtClean="0"/>
              <a:t>new CMOS Active </a:t>
            </a:r>
            <a:r>
              <a:rPr lang="en-US" b="1" dirty="0"/>
              <a:t>P</a:t>
            </a:r>
            <a:r>
              <a:rPr lang="en-US" b="1" dirty="0" smtClean="0"/>
              <a:t>ixels </a:t>
            </a:r>
            <a:r>
              <a:rPr lang="en-US" b="1" dirty="0"/>
              <a:t>S</a:t>
            </a:r>
            <a:r>
              <a:rPr lang="en-US" b="1" dirty="0" smtClean="0"/>
              <a:t>ensor </a:t>
            </a:r>
            <a:r>
              <a:rPr lang="en-US" dirty="0" smtClean="0"/>
              <a:t>test chips needed: power rails, bias generators, level shifters </a:t>
            </a:r>
            <a:br>
              <a:rPr lang="en-US" dirty="0" smtClean="0"/>
            </a:br>
            <a:r>
              <a:rPr lang="en-US" dirty="0" smtClean="0">
                <a:sym typeface="Wingdings" panose="05000000000000000000" pitchFamily="2" charset="2"/>
              </a:rPr>
              <a:t> General Purpose Analog Card</a:t>
            </a:r>
            <a:endParaRPr lang="en-US" dirty="0" smtClean="0"/>
          </a:p>
          <a:p>
            <a:r>
              <a:rPr lang="en-US" dirty="0" smtClean="0"/>
              <a:t>Compatible to digital interface card (MIO and MIO3)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2D87B-B5D9-474F-83AE-C2E2C0E12D3B}" type="datetime1">
              <a:rPr lang="en-US" smtClean="0"/>
              <a:t>3/27/2015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H. Krüger, Uni Bonn</a:t>
            </a:r>
            <a:endParaRPr lang="en-US"/>
          </a:p>
        </p:txBody>
      </p:sp>
      <p:grpSp>
        <p:nvGrpSpPr>
          <p:cNvPr id="6" name="Group 5"/>
          <p:cNvGrpSpPr/>
          <p:nvPr/>
        </p:nvGrpSpPr>
        <p:grpSpPr>
          <a:xfrm>
            <a:off x="1979712" y="2492896"/>
            <a:ext cx="5304117" cy="936104"/>
            <a:chOff x="2123728" y="1178187"/>
            <a:chExt cx="5304117" cy="936104"/>
          </a:xfrm>
        </p:grpSpPr>
        <p:sp>
          <p:nvSpPr>
            <p:cNvPr id="7" name="Rectangle 6"/>
            <p:cNvSpPr/>
            <p:nvPr/>
          </p:nvSpPr>
          <p:spPr>
            <a:xfrm>
              <a:off x="2915816" y="1178187"/>
              <a:ext cx="936104" cy="936104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 err="1" smtClean="0"/>
                <a:t>MultiIO</a:t>
              </a:r>
              <a:endParaRPr lang="en-US" sz="1600" dirty="0" smtClean="0"/>
            </a:p>
            <a:p>
              <a:pPr algn="ctr"/>
              <a:r>
                <a:rPr lang="en-US" sz="1600" dirty="0" smtClean="0"/>
                <a:t>Board</a:t>
              </a:r>
              <a:endParaRPr lang="en-US" sz="1600" dirty="0"/>
            </a:p>
          </p:txBody>
        </p:sp>
        <p:sp>
          <p:nvSpPr>
            <p:cNvPr id="8" name="Rectangle 7"/>
            <p:cNvSpPr/>
            <p:nvPr/>
          </p:nvSpPr>
          <p:spPr>
            <a:xfrm>
              <a:off x="4716016" y="1178187"/>
              <a:ext cx="936104" cy="936104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200" dirty="0" smtClean="0"/>
                <a:t>General Purpose Analog Card</a:t>
              </a:r>
            </a:p>
            <a:p>
              <a:pPr algn="ctr"/>
              <a:r>
                <a:rPr lang="en-US" sz="1200" dirty="0" smtClean="0"/>
                <a:t>(GPAC)</a:t>
              </a:r>
              <a:endParaRPr lang="en-US" sz="1200" dirty="0"/>
            </a:p>
          </p:txBody>
        </p:sp>
        <p:sp>
          <p:nvSpPr>
            <p:cNvPr id="9" name="Rectangle 8"/>
            <p:cNvSpPr/>
            <p:nvPr/>
          </p:nvSpPr>
          <p:spPr>
            <a:xfrm>
              <a:off x="6491741" y="1178187"/>
              <a:ext cx="936104" cy="936104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200" dirty="0" smtClean="0"/>
                <a:t>CMOS APS</a:t>
              </a:r>
            </a:p>
            <a:p>
              <a:pPr algn="ctr"/>
              <a:r>
                <a:rPr lang="en-US" sz="1200" dirty="0" smtClean="0"/>
                <a:t>(DMAPS, HVCMOS, </a:t>
              </a:r>
              <a:br>
                <a:rPr lang="en-US" sz="1200" dirty="0" smtClean="0"/>
              </a:br>
              <a:r>
                <a:rPr lang="en-US" sz="1200" dirty="0" smtClean="0"/>
                <a:t>etc.)</a:t>
              </a:r>
              <a:endParaRPr lang="en-US" sz="1200" dirty="0"/>
            </a:p>
          </p:txBody>
        </p:sp>
        <p:sp>
          <p:nvSpPr>
            <p:cNvPr id="10" name="Left-Right Arrow 9"/>
            <p:cNvSpPr/>
            <p:nvPr/>
          </p:nvSpPr>
          <p:spPr>
            <a:xfrm>
              <a:off x="2123728" y="1466218"/>
              <a:ext cx="720080" cy="432047"/>
            </a:xfrm>
            <a:prstGeom prst="left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rIns="0" rtlCol="0" anchor="ctr"/>
            <a:lstStyle/>
            <a:p>
              <a:pPr algn="ctr"/>
              <a:r>
                <a:rPr lang="en-US" sz="1000" dirty="0" smtClean="0"/>
                <a:t>USB</a:t>
              </a:r>
              <a:endParaRPr lang="en-US" sz="1000" dirty="0"/>
            </a:p>
          </p:txBody>
        </p:sp>
        <p:sp>
          <p:nvSpPr>
            <p:cNvPr id="11" name="Left-Right Arrow 10"/>
            <p:cNvSpPr/>
            <p:nvPr/>
          </p:nvSpPr>
          <p:spPr>
            <a:xfrm>
              <a:off x="3918759" y="1466219"/>
              <a:ext cx="772782" cy="432047"/>
            </a:xfrm>
            <a:prstGeom prst="leftRightArrow">
              <a:avLst>
                <a:gd name="adj1" fmla="val 55039"/>
                <a:gd name="adj2" fmla="val 50000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 smtClean="0"/>
                <a:t>Dig. IO</a:t>
              </a:r>
              <a:endParaRPr lang="en-US" sz="1000" dirty="0"/>
            </a:p>
          </p:txBody>
        </p:sp>
        <p:sp>
          <p:nvSpPr>
            <p:cNvPr id="12" name="Left-Right Arrow 11"/>
            <p:cNvSpPr/>
            <p:nvPr/>
          </p:nvSpPr>
          <p:spPr>
            <a:xfrm>
              <a:off x="5671426" y="1466219"/>
              <a:ext cx="772782" cy="432047"/>
            </a:xfrm>
            <a:prstGeom prst="leftRightArrow">
              <a:avLst>
                <a:gd name="adj1" fmla="val 55039"/>
                <a:gd name="adj2" fmla="val 50000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1000" dirty="0" smtClean="0"/>
                <a:t>Analog &amp; Dig. IO </a:t>
              </a:r>
              <a:endParaRPr lang="en-US" sz="1000" dirty="0"/>
            </a:p>
          </p:txBody>
        </p:sp>
      </p:grpSp>
      <p:pic>
        <p:nvPicPr>
          <p:cNvPr id="44" name="Picture 2" descr="D:\Users\hans\Pictures\2014-06-15 001\R0011647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03" t="20418" r="6899" b="19273"/>
          <a:stretch/>
        </p:blipFill>
        <p:spPr bwMode="auto">
          <a:xfrm>
            <a:off x="2267744" y="3652933"/>
            <a:ext cx="4944078" cy="25123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2771800" y="5805264"/>
            <a:ext cx="122413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err="1" smtClean="0"/>
              <a:t>MultiIO</a:t>
            </a:r>
            <a:r>
              <a:rPr lang="en-US" sz="1100" dirty="0" smtClean="0"/>
              <a:t> Board</a:t>
            </a:r>
            <a:endParaRPr lang="en-US" sz="1100" dirty="0"/>
          </a:p>
        </p:txBody>
      </p:sp>
      <p:sp>
        <p:nvSpPr>
          <p:cNvPr id="15" name="TextBox 14"/>
          <p:cNvSpPr txBox="1"/>
          <p:nvPr/>
        </p:nvSpPr>
        <p:spPr>
          <a:xfrm>
            <a:off x="4572000" y="5805264"/>
            <a:ext cx="104780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GPA Card</a:t>
            </a:r>
            <a:endParaRPr lang="en-US" sz="1100" dirty="0"/>
          </a:p>
        </p:txBody>
      </p:sp>
      <p:sp>
        <p:nvSpPr>
          <p:cNvPr id="16" name="TextBox 15"/>
          <p:cNvSpPr txBox="1"/>
          <p:nvPr/>
        </p:nvSpPr>
        <p:spPr>
          <a:xfrm>
            <a:off x="6012160" y="5928356"/>
            <a:ext cx="119966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DUT Carrier PCB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54027713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General Purpose Analog Card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Features</a:t>
            </a:r>
            <a:endParaRPr lang="en-US" dirty="0"/>
          </a:p>
          <a:p>
            <a:pPr lvl="1"/>
            <a:r>
              <a:rPr lang="en-US" dirty="0"/>
              <a:t>4 power channels</a:t>
            </a:r>
          </a:p>
          <a:p>
            <a:pPr lvl="1"/>
            <a:r>
              <a:rPr lang="en-US" dirty="0"/>
              <a:t>12 current </a:t>
            </a:r>
            <a:r>
              <a:rPr lang="en-US" dirty="0" smtClean="0"/>
              <a:t>sources</a:t>
            </a:r>
          </a:p>
          <a:p>
            <a:pPr lvl="1"/>
            <a:r>
              <a:rPr lang="en-US" dirty="0" smtClean="0"/>
              <a:t>4 </a:t>
            </a:r>
            <a:r>
              <a:rPr lang="en-US" dirty="0"/>
              <a:t>voltage sources</a:t>
            </a:r>
          </a:p>
          <a:p>
            <a:pPr lvl="1"/>
            <a:r>
              <a:rPr lang="en-US" dirty="0"/>
              <a:t>LVCMOS &amp; LVDS level translators</a:t>
            </a:r>
          </a:p>
          <a:p>
            <a:pPr lvl="1"/>
            <a:r>
              <a:rPr lang="en-US" dirty="0"/>
              <a:t>Injection pulse generator</a:t>
            </a:r>
          </a:p>
          <a:p>
            <a:pPr lvl="1"/>
            <a:r>
              <a:rPr lang="en-US" dirty="0"/>
              <a:t>Fast four channel ADC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2D87B-B5D9-474F-83AE-C2E2C0E12D3B}" type="datetime1">
              <a:rPr lang="en-US" smtClean="0"/>
              <a:t>3/27/2015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H. Krüger, Uni Bonn</a:t>
            </a:r>
            <a:endParaRPr lang="en-US"/>
          </a:p>
        </p:txBody>
      </p:sp>
      <p:grpSp>
        <p:nvGrpSpPr>
          <p:cNvPr id="6" name="Group 5"/>
          <p:cNvGrpSpPr/>
          <p:nvPr/>
        </p:nvGrpSpPr>
        <p:grpSpPr>
          <a:xfrm>
            <a:off x="4399310" y="1207212"/>
            <a:ext cx="4042819" cy="4408623"/>
            <a:chOff x="948703" y="566682"/>
            <a:chExt cx="5201191" cy="5671811"/>
          </a:xfrm>
        </p:grpSpPr>
        <p:sp>
          <p:nvSpPr>
            <p:cNvPr id="7" name="Rectangle 6"/>
            <p:cNvSpPr/>
            <p:nvPr/>
          </p:nvSpPr>
          <p:spPr>
            <a:xfrm>
              <a:off x="2963813" y="566682"/>
              <a:ext cx="1392163" cy="648072"/>
            </a:xfrm>
            <a:prstGeom prst="rect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1200" dirty="0" smtClean="0"/>
                <a:t>Power Supply</a:t>
              </a:r>
            </a:p>
            <a:p>
              <a:pPr algn="ctr"/>
              <a:r>
                <a:rPr lang="en-US" sz="1200" dirty="0"/>
                <a:t>4 </a:t>
              </a:r>
              <a:r>
                <a:rPr lang="en-US" sz="1200" dirty="0" smtClean="0"/>
                <a:t>Channels</a:t>
              </a:r>
              <a:endParaRPr lang="en-US" sz="1200" dirty="0"/>
            </a:p>
          </p:txBody>
        </p:sp>
        <p:sp>
          <p:nvSpPr>
            <p:cNvPr id="8" name="Rectangle 7"/>
            <p:cNvSpPr/>
            <p:nvPr/>
          </p:nvSpPr>
          <p:spPr>
            <a:xfrm>
              <a:off x="2963813" y="1358770"/>
              <a:ext cx="1392163" cy="648072"/>
            </a:xfrm>
            <a:prstGeom prst="rect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1200" dirty="0" smtClean="0"/>
                <a:t>Current Sources</a:t>
              </a:r>
            </a:p>
            <a:p>
              <a:pPr algn="ctr"/>
              <a:r>
                <a:rPr lang="en-US" sz="1200" dirty="0"/>
                <a:t>12 </a:t>
              </a:r>
              <a:r>
                <a:rPr lang="en-US" sz="1200" dirty="0" smtClean="0"/>
                <a:t>Channels</a:t>
              </a:r>
              <a:endParaRPr lang="en-US" sz="1200" dirty="0"/>
            </a:p>
          </p:txBody>
        </p:sp>
        <p:sp>
          <p:nvSpPr>
            <p:cNvPr id="9" name="Rectangle 8"/>
            <p:cNvSpPr/>
            <p:nvPr/>
          </p:nvSpPr>
          <p:spPr>
            <a:xfrm>
              <a:off x="2963813" y="2150858"/>
              <a:ext cx="1392163" cy="648072"/>
            </a:xfrm>
            <a:prstGeom prst="rect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1200" dirty="0" smtClean="0"/>
                <a:t>Voltage Sources</a:t>
              </a:r>
            </a:p>
            <a:p>
              <a:pPr algn="ctr"/>
              <a:r>
                <a:rPr lang="en-US" sz="1200" dirty="0"/>
                <a:t>4 </a:t>
              </a:r>
              <a:r>
                <a:rPr lang="en-US" sz="1200" dirty="0" smtClean="0"/>
                <a:t>Channels</a:t>
              </a:r>
              <a:endParaRPr lang="en-US" sz="1200" dirty="0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2963813" y="3933190"/>
              <a:ext cx="1392163" cy="648072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lIns="72000" rIns="72000" rtlCol="0" anchor="ctr"/>
            <a:lstStyle/>
            <a:p>
              <a:pPr algn="ctr"/>
              <a:r>
                <a:rPr lang="en-US" sz="1200" dirty="0" smtClean="0"/>
                <a:t>LVCMOS LS</a:t>
              </a:r>
            </a:p>
            <a:p>
              <a:pPr algn="ctr"/>
              <a:r>
                <a:rPr lang="en-US" sz="1200" dirty="0" smtClean="0"/>
                <a:t>16 out / 8 in</a:t>
              </a:r>
              <a:endParaRPr lang="en-US" sz="1200" dirty="0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2963813" y="4725278"/>
              <a:ext cx="1392163" cy="648072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LVDS</a:t>
              </a:r>
            </a:p>
            <a:p>
              <a:pPr algn="ctr"/>
              <a:r>
                <a:rPr lang="en-US" sz="1200" dirty="0" smtClean="0"/>
                <a:t>4 out / 4 in</a:t>
              </a:r>
              <a:endParaRPr lang="en-US" sz="1200" dirty="0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2979770" y="5590421"/>
              <a:ext cx="1392163" cy="648072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Fast 14 Bit ADC</a:t>
              </a:r>
            </a:p>
            <a:p>
              <a:pPr algn="ctr"/>
              <a:r>
                <a:rPr lang="en-US" sz="1200" dirty="0" smtClean="0"/>
                <a:t>4 Channels</a:t>
              </a:r>
              <a:endParaRPr lang="en-US" sz="1200" dirty="0"/>
            </a:p>
          </p:txBody>
        </p:sp>
        <p:sp>
          <p:nvSpPr>
            <p:cNvPr id="13" name="Left Arrow 12"/>
            <p:cNvSpPr/>
            <p:nvPr/>
          </p:nvSpPr>
          <p:spPr>
            <a:xfrm>
              <a:off x="2335358" y="5805465"/>
              <a:ext cx="552053" cy="180020"/>
            </a:xfrm>
            <a:prstGeom prst="lef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endParaRPr lang="en-US" sz="1050" dirty="0"/>
            </a:p>
          </p:txBody>
        </p:sp>
        <p:sp>
          <p:nvSpPr>
            <p:cNvPr id="14" name="Left Arrow 13"/>
            <p:cNvSpPr/>
            <p:nvPr/>
          </p:nvSpPr>
          <p:spPr>
            <a:xfrm>
              <a:off x="4402456" y="5824447"/>
              <a:ext cx="552053" cy="180020"/>
            </a:xfrm>
            <a:prstGeom prst="lef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/>
            <a:lstStyle/>
            <a:p>
              <a:pPr algn="ctr"/>
              <a:endParaRPr lang="en-US" sz="1050" dirty="0"/>
            </a:p>
          </p:txBody>
        </p:sp>
        <p:sp>
          <p:nvSpPr>
            <p:cNvPr id="15" name="Left Arrow 14"/>
            <p:cNvSpPr/>
            <p:nvPr/>
          </p:nvSpPr>
          <p:spPr>
            <a:xfrm flipH="1">
              <a:off x="4416548" y="800708"/>
              <a:ext cx="552053" cy="180020"/>
            </a:xfrm>
            <a:prstGeom prst="lef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endParaRPr lang="en-US" sz="1050" dirty="0"/>
            </a:p>
          </p:txBody>
        </p:sp>
        <p:sp>
          <p:nvSpPr>
            <p:cNvPr id="16" name="Left Arrow 15"/>
            <p:cNvSpPr/>
            <p:nvPr/>
          </p:nvSpPr>
          <p:spPr>
            <a:xfrm flipH="1">
              <a:off x="4416548" y="1592796"/>
              <a:ext cx="552053" cy="180020"/>
            </a:xfrm>
            <a:prstGeom prst="lef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endParaRPr lang="en-US" sz="1050" dirty="0"/>
            </a:p>
          </p:txBody>
        </p:sp>
        <p:sp>
          <p:nvSpPr>
            <p:cNvPr id="17" name="Left Arrow 16"/>
            <p:cNvSpPr/>
            <p:nvPr/>
          </p:nvSpPr>
          <p:spPr>
            <a:xfrm flipH="1">
              <a:off x="4416548" y="2384884"/>
              <a:ext cx="552053" cy="180020"/>
            </a:xfrm>
            <a:prstGeom prst="lef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endParaRPr lang="en-US" sz="1050" dirty="0"/>
            </a:p>
          </p:txBody>
        </p:sp>
        <p:sp>
          <p:nvSpPr>
            <p:cNvPr id="18" name="Left Arrow 17"/>
            <p:cNvSpPr/>
            <p:nvPr/>
          </p:nvSpPr>
          <p:spPr>
            <a:xfrm flipH="1">
              <a:off x="4416548" y="4005198"/>
              <a:ext cx="552053" cy="180020"/>
            </a:xfrm>
            <a:prstGeom prst="lef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endParaRPr lang="en-US" sz="1050" dirty="0"/>
            </a:p>
          </p:txBody>
        </p:sp>
        <p:sp>
          <p:nvSpPr>
            <p:cNvPr id="19" name="Left Arrow 18"/>
            <p:cNvSpPr/>
            <p:nvPr/>
          </p:nvSpPr>
          <p:spPr>
            <a:xfrm>
              <a:off x="4406850" y="4326444"/>
              <a:ext cx="552053" cy="180020"/>
            </a:xfrm>
            <a:prstGeom prst="lef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/>
            <a:lstStyle/>
            <a:p>
              <a:pPr algn="ctr"/>
              <a:endParaRPr lang="en-US" sz="1050" dirty="0"/>
            </a:p>
          </p:txBody>
        </p:sp>
        <p:sp>
          <p:nvSpPr>
            <p:cNvPr id="20" name="Left Arrow 19"/>
            <p:cNvSpPr/>
            <p:nvPr/>
          </p:nvSpPr>
          <p:spPr>
            <a:xfrm flipH="1">
              <a:off x="4416548" y="4788969"/>
              <a:ext cx="552053" cy="180020"/>
            </a:xfrm>
            <a:prstGeom prst="lef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endParaRPr lang="en-US" sz="1050" dirty="0"/>
            </a:p>
          </p:txBody>
        </p:sp>
        <p:sp>
          <p:nvSpPr>
            <p:cNvPr id="21" name="Left Arrow 20"/>
            <p:cNvSpPr/>
            <p:nvPr/>
          </p:nvSpPr>
          <p:spPr>
            <a:xfrm>
              <a:off x="4406850" y="5110215"/>
              <a:ext cx="552053" cy="180020"/>
            </a:xfrm>
            <a:prstGeom prst="lef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/>
            <a:lstStyle/>
            <a:p>
              <a:pPr algn="ctr"/>
              <a:endParaRPr lang="en-US" sz="1050" dirty="0"/>
            </a:p>
          </p:txBody>
        </p:sp>
        <p:sp>
          <p:nvSpPr>
            <p:cNvPr id="22" name="Left Arrow 21"/>
            <p:cNvSpPr/>
            <p:nvPr/>
          </p:nvSpPr>
          <p:spPr>
            <a:xfrm flipH="1">
              <a:off x="2339751" y="4005198"/>
              <a:ext cx="552053" cy="180020"/>
            </a:xfrm>
            <a:prstGeom prst="lef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endParaRPr lang="en-US" sz="1050" dirty="0"/>
            </a:p>
          </p:txBody>
        </p:sp>
        <p:sp>
          <p:nvSpPr>
            <p:cNvPr id="23" name="Left Arrow 22"/>
            <p:cNvSpPr/>
            <p:nvPr/>
          </p:nvSpPr>
          <p:spPr>
            <a:xfrm>
              <a:off x="2330053" y="4326444"/>
              <a:ext cx="552053" cy="180020"/>
            </a:xfrm>
            <a:prstGeom prst="lef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/>
            <a:lstStyle/>
            <a:p>
              <a:pPr algn="ctr"/>
              <a:endParaRPr lang="en-US" sz="1050" dirty="0"/>
            </a:p>
          </p:txBody>
        </p:sp>
        <p:sp>
          <p:nvSpPr>
            <p:cNvPr id="24" name="Left Arrow 23"/>
            <p:cNvSpPr/>
            <p:nvPr/>
          </p:nvSpPr>
          <p:spPr>
            <a:xfrm flipH="1">
              <a:off x="2339751" y="4788969"/>
              <a:ext cx="552053" cy="180020"/>
            </a:xfrm>
            <a:prstGeom prst="lef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endParaRPr lang="en-US" sz="1050" dirty="0"/>
            </a:p>
          </p:txBody>
        </p:sp>
        <p:sp>
          <p:nvSpPr>
            <p:cNvPr id="25" name="Left Arrow 24"/>
            <p:cNvSpPr/>
            <p:nvPr/>
          </p:nvSpPr>
          <p:spPr>
            <a:xfrm>
              <a:off x="2330053" y="5110215"/>
              <a:ext cx="552053" cy="180020"/>
            </a:xfrm>
            <a:prstGeom prst="lef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/>
            <a:lstStyle/>
            <a:p>
              <a:pPr algn="ctr"/>
              <a:endParaRPr lang="en-US" sz="1050" dirty="0"/>
            </a:p>
          </p:txBody>
        </p:sp>
        <p:sp>
          <p:nvSpPr>
            <p:cNvPr id="26" name="Right Brace 25"/>
            <p:cNvSpPr/>
            <p:nvPr/>
          </p:nvSpPr>
          <p:spPr>
            <a:xfrm>
              <a:off x="5076056" y="566682"/>
              <a:ext cx="216024" cy="5598622"/>
            </a:xfrm>
            <a:prstGeom prst="rightBrac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27" name="Rectangle 26"/>
            <p:cNvSpPr/>
            <p:nvPr/>
          </p:nvSpPr>
          <p:spPr>
            <a:xfrm>
              <a:off x="5508104" y="3313729"/>
              <a:ext cx="641790" cy="39596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dirty="0"/>
                <a:t>DUT</a:t>
              </a:r>
            </a:p>
          </p:txBody>
        </p:sp>
        <p:sp>
          <p:nvSpPr>
            <p:cNvPr id="28" name="Right Brace 27"/>
            <p:cNvSpPr/>
            <p:nvPr/>
          </p:nvSpPr>
          <p:spPr>
            <a:xfrm flipH="1">
              <a:off x="1907704" y="2978950"/>
              <a:ext cx="216024" cy="3186354"/>
            </a:xfrm>
            <a:prstGeom prst="rightBrac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29" name="Rectangle 28"/>
            <p:cNvSpPr/>
            <p:nvPr/>
          </p:nvSpPr>
          <p:spPr>
            <a:xfrm>
              <a:off x="1101631" y="4402848"/>
              <a:ext cx="742841" cy="39596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1400" dirty="0" smtClean="0"/>
                <a:t>FPGA</a:t>
              </a:r>
            </a:p>
          </p:txBody>
        </p:sp>
        <p:sp>
          <p:nvSpPr>
            <p:cNvPr id="30" name="Right Brace 29"/>
            <p:cNvSpPr/>
            <p:nvPr/>
          </p:nvSpPr>
          <p:spPr>
            <a:xfrm flipH="1">
              <a:off x="2123728" y="566682"/>
              <a:ext cx="216024" cy="3193690"/>
            </a:xfrm>
            <a:prstGeom prst="rightBrac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31" name="Rectangle 30"/>
            <p:cNvSpPr/>
            <p:nvPr/>
          </p:nvSpPr>
          <p:spPr>
            <a:xfrm>
              <a:off x="1511036" y="1994251"/>
              <a:ext cx="548985" cy="39596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1400" dirty="0" smtClean="0"/>
                <a:t>I</a:t>
              </a:r>
              <a:r>
                <a:rPr lang="en-US" sz="1400" baseline="30000" dirty="0" smtClean="0"/>
                <a:t>2</a:t>
              </a:r>
              <a:r>
                <a:rPr lang="en-US" sz="1400" dirty="0" smtClean="0"/>
                <a:t>C </a:t>
              </a:r>
              <a:endParaRPr lang="en-US" sz="1400" dirty="0"/>
            </a:p>
          </p:txBody>
        </p:sp>
        <p:sp>
          <p:nvSpPr>
            <p:cNvPr id="32" name="Rectangle 31"/>
            <p:cNvSpPr/>
            <p:nvPr/>
          </p:nvSpPr>
          <p:spPr>
            <a:xfrm>
              <a:off x="2940324" y="3112300"/>
              <a:ext cx="1392163" cy="648072"/>
            </a:xfrm>
            <a:prstGeom prst="rect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Injection Pulse Generator</a:t>
              </a:r>
              <a:endParaRPr lang="en-US" sz="1200" dirty="0"/>
            </a:p>
          </p:txBody>
        </p:sp>
        <p:sp>
          <p:nvSpPr>
            <p:cNvPr id="33" name="Left Arrow 32"/>
            <p:cNvSpPr/>
            <p:nvPr/>
          </p:nvSpPr>
          <p:spPr>
            <a:xfrm flipH="1">
              <a:off x="4377102" y="3346326"/>
              <a:ext cx="552053" cy="180020"/>
            </a:xfrm>
            <a:prstGeom prst="lef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endParaRPr lang="en-US" sz="1050" dirty="0"/>
            </a:p>
          </p:txBody>
        </p:sp>
        <p:sp>
          <p:nvSpPr>
            <p:cNvPr id="34" name="Left Arrow 33"/>
            <p:cNvSpPr/>
            <p:nvPr/>
          </p:nvSpPr>
          <p:spPr>
            <a:xfrm flipH="1">
              <a:off x="2300305" y="3344669"/>
              <a:ext cx="552053" cy="180020"/>
            </a:xfrm>
            <a:prstGeom prst="lef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endParaRPr lang="en-US" sz="1050" dirty="0"/>
            </a:p>
          </p:txBody>
        </p:sp>
        <p:sp>
          <p:nvSpPr>
            <p:cNvPr id="35" name="Rectangle 34"/>
            <p:cNvSpPr/>
            <p:nvPr/>
          </p:nvSpPr>
          <p:spPr>
            <a:xfrm rot="16200000">
              <a:off x="392211" y="3066495"/>
              <a:ext cx="1508948" cy="39596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1400" dirty="0" err="1" smtClean="0"/>
                <a:t>MultIO</a:t>
              </a:r>
              <a:r>
                <a:rPr lang="en-US" sz="1400" dirty="0" smtClean="0"/>
                <a:t> Board</a:t>
              </a:r>
            </a:p>
          </p:txBody>
        </p:sp>
      </p:grpSp>
      <p:sp>
        <p:nvSpPr>
          <p:cNvPr id="36" name="Rectangle 35"/>
          <p:cNvSpPr/>
          <p:nvPr/>
        </p:nvSpPr>
        <p:spPr>
          <a:xfrm>
            <a:off x="503342" y="5985167"/>
            <a:ext cx="824512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hlinkClick r:id="rId2"/>
              </a:rPr>
              <a:t>https://silab-redmine.physik.uni-bonn.de/documents/6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76298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USBpix</a:t>
            </a:r>
            <a:r>
              <a:rPr lang="en-US" dirty="0" smtClean="0"/>
              <a:t> Hardware (old system)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5819" y="1039703"/>
            <a:ext cx="8796194" cy="5442773"/>
          </a:xfrm>
        </p:spPr>
        <p:txBody>
          <a:bodyPr>
            <a:normAutofit/>
          </a:bodyPr>
          <a:lstStyle/>
          <a:p>
            <a:r>
              <a:rPr lang="en-US" dirty="0" smtClean="0"/>
              <a:t>FE-I4 Single Chip</a:t>
            </a:r>
          </a:p>
          <a:p>
            <a:pPr lvl="1"/>
            <a:r>
              <a:rPr lang="en-US" dirty="0" smtClean="0"/>
              <a:t>More than </a:t>
            </a:r>
            <a:r>
              <a:rPr lang="en-US" dirty="0"/>
              <a:t>100 systems </a:t>
            </a:r>
            <a:r>
              <a:rPr lang="en-US" dirty="0" smtClean="0"/>
              <a:t>produced </a:t>
            </a:r>
            <a:br>
              <a:rPr lang="en-US" dirty="0" smtClean="0"/>
            </a:br>
            <a:r>
              <a:rPr lang="en-US" dirty="0" smtClean="0"/>
              <a:t>and distributed</a:t>
            </a:r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r>
              <a:rPr lang="en-US" dirty="0" smtClean="0"/>
              <a:t>IBL Module Burn-In Card</a:t>
            </a:r>
          </a:p>
          <a:p>
            <a:pPr lvl="1"/>
            <a:r>
              <a:rPr lang="en-US" dirty="0" smtClean="0"/>
              <a:t>Single /  double chip IBL module</a:t>
            </a:r>
          </a:p>
          <a:p>
            <a:pPr lvl="1"/>
            <a:r>
              <a:rPr lang="en-US" dirty="0" smtClean="0"/>
              <a:t>Quad FE-I4 module</a:t>
            </a:r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marL="457200" lvl="1" indent="0">
              <a:buNone/>
            </a:pPr>
            <a:endParaRPr lang="en-US" dirty="0" smtClean="0">
              <a:hlinkClick r:id="rId2"/>
            </a:endParaRPr>
          </a:p>
          <a:p>
            <a:pPr lvl="1"/>
            <a:endParaRPr lang="en-US" dirty="0" smtClean="0"/>
          </a:p>
          <a:p>
            <a:pPr marL="0" indent="0">
              <a:buNone/>
            </a:pPr>
            <a:endParaRPr lang="en-US" sz="1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2D87B-B5D9-474F-83AE-C2E2C0E12D3B}" type="datetime1">
              <a:rPr lang="en-US" smtClean="0"/>
              <a:t>3/27/2015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H. Krüger, Uni Bonn</a:t>
            </a:r>
            <a:endParaRPr lang="en-US"/>
          </a:p>
        </p:txBody>
      </p:sp>
      <p:pic>
        <p:nvPicPr>
          <p:cNvPr id="1028" name="Picture 4" descr="D:\Users\Hans\Eigene Bilder\2012-08-24 001\R0011618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7984" y="1006788"/>
            <a:ext cx="4543884" cy="26382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/>
          <p:nvPr/>
        </p:nvSpPr>
        <p:spPr>
          <a:xfrm>
            <a:off x="311053" y="6021288"/>
            <a:ext cx="86409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175" lvl="1"/>
            <a:r>
              <a:rPr lang="en-US" dirty="0">
                <a:hlinkClick r:id="rId2"/>
              </a:rPr>
              <a:t>http://icwiki.physik.uni-bonn.de/twiki/bin/view/Systems/UsbPix</a:t>
            </a:r>
            <a:endParaRPr lang="en-US" dirty="0"/>
          </a:p>
        </p:txBody>
      </p:sp>
      <p:pic>
        <p:nvPicPr>
          <p:cNvPr id="9" name="Picture 2" descr="D:\Users\Hans\Eigene Bilder\2012-08-24 002\R0011619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-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7984" y="3789040"/>
            <a:ext cx="3398354" cy="2088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4427984" y="2382362"/>
            <a:ext cx="122413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err="1" smtClean="0"/>
              <a:t>MultiIO</a:t>
            </a:r>
            <a:r>
              <a:rPr lang="en-US" sz="1100" dirty="0" smtClean="0"/>
              <a:t> Board</a:t>
            </a:r>
            <a:endParaRPr lang="en-US" sz="1100" dirty="0"/>
          </a:p>
        </p:txBody>
      </p:sp>
      <p:sp>
        <p:nvSpPr>
          <p:cNvPr id="10" name="TextBox 9"/>
          <p:cNvSpPr txBox="1"/>
          <p:nvPr/>
        </p:nvSpPr>
        <p:spPr>
          <a:xfrm>
            <a:off x="5652120" y="2382362"/>
            <a:ext cx="104780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FE-I4 Adapter</a:t>
            </a:r>
            <a:endParaRPr lang="en-US" sz="1100" dirty="0"/>
          </a:p>
        </p:txBody>
      </p:sp>
      <p:sp>
        <p:nvSpPr>
          <p:cNvPr id="11" name="TextBox 10"/>
          <p:cNvSpPr txBox="1"/>
          <p:nvPr/>
        </p:nvSpPr>
        <p:spPr>
          <a:xfrm>
            <a:off x="7740352" y="3383413"/>
            <a:ext cx="121166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Single Chip Card</a:t>
            </a:r>
            <a:endParaRPr lang="en-US" sz="1100" dirty="0"/>
          </a:p>
        </p:txBody>
      </p:sp>
      <p:sp>
        <p:nvSpPr>
          <p:cNvPr id="12" name="TextBox 11"/>
          <p:cNvSpPr txBox="1"/>
          <p:nvPr/>
        </p:nvSpPr>
        <p:spPr>
          <a:xfrm>
            <a:off x="4427984" y="5588152"/>
            <a:ext cx="122413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err="1" smtClean="0"/>
              <a:t>MultiIO</a:t>
            </a:r>
            <a:r>
              <a:rPr lang="en-US" sz="1100" dirty="0" smtClean="0"/>
              <a:t> Board</a:t>
            </a:r>
            <a:endParaRPr lang="en-US" sz="1100" dirty="0"/>
          </a:p>
        </p:txBody>
      </p:sp>
      <p:sp>
        <p:nvSpPr>
          <p:cNvPr id="14" name="TextBox 13"/>
          <p:cNvSpPr txBox="1"/>
          <p:nvPr/>
        </p:nvSpPr>
        <p:spPr>
          <a:xfrm>
            <a:off x="6300192" y="5588152"/>
            <a:ext cx="104780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Burn-In Card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33308456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USBpix</a:t>
            </a:r>
            <a:r>
              <a:rPr lang="en-US" dirty="0" smtClean="0"/>
              <a:t> Upgrade for FE-I4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b="1" dirty="0" smtClean="0"/>
              <a:t>Previous</a:t>
            </a:r>
            <a:r>
              <a:rPr lang="en-US" dirty="0" smtClean="0"/>
              <a:t> </a:t>
            </a:r>
            <a:r>
              <a:rPr lang="en-US" dirty="0" err="1" smtClean="0"/>
              <a:t>USBpix</a:t>
            </a:r>
            <a:r>
              <a:rPr lang="en-US" dirty="0" smtClean="0"/>
              <a:t> system </a:t>
            </a:r>
          </a:p>
          <a:p>
            <a:pPr lvl="1"/>
            <a:r>
              <a:rPr lang="en-US" dirty="0" smtClean="0"/>
              <a:t>USB 2.0</a:t>
            </a:r>
          </a:p>
          <a:p>
            <a:pPr lvl="1"/>
            <a:r>
              <a:rPr lang="en-US" dirty="0" smtClean="0"/>
              <a:t>~15MByte/s transfer</a:t>
            </a:r>
          </a:p>
          <a:p>
            <a:pPr lvl="1"/>
            <a:r>
              <a:rPr lang="en-US" dirty="0" smtClean="0"/>
              <a:t>Spartan 3 FPGA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b="1" dirty="0" smtClean="0"/>
          </a:p>
          <a:p>
            <a:r>
              <a:rPr lang="en-US" b="1" dirty="0" smtClean="0"/>
              <a:t>New</a:t>
            </a:r>
            <a:r>
              <a:rPr lang="en-US" dirty="0" smtClean="0"/>
              <a:t> </a:t>
            </a:r>
            <a:r>
              <a:rPr lang="en-US" dirty="0" err="1" smtClean="0"/>
              <a:t>USBpix</a:t>
            </a:r>
            <a:r>
              <a:rPr lang="en-US" dirty="0" smtClean="0"/>
              <a:t> system </a:t>
            </a:r>
          </a:p>
          <a:p>
            <a:pPr lvl="1"/>
            <a:r>
              <a:rPr lang="en-US" dirty="0" smtClean="0"/>
              <a:t>USB 3.0</a:t>
            </a:r>
            <a:endParaRPr lang="en-US" dirty="0"/>
          </a:p>
          <a:p>
            <a:pPr lvl="1"/>
            <a:r>
              <a:rPr lang="en-US" dirty="0" smtClean="0"/>
              <a:t>&gt;200 Mbyte/s</a:t>
            </a:r>
          </a:p>
          <a:p>
            <a:pPr lvl="1"/>
            <a:r>
              <a:rPr lang="en-US" dirty="0" err="1" smtClean="0"/>
              <a:t>Kintex</a:t>
            </a:r>
            <a:r>
              <a:rPr lang="en-US" dirty="0" smtClean="0"/>
              <a:t> 7 FPGA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2D87B-B5D9-474F-83AE-C2E2C0E12D3B}" type="datetime1">
              <a:rPr lang="en-US" smtClean="0"/>
              <a:t>3/27/2015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H. </a:t>
            </a:r>
            <a:r>
              <a:rPr lang="en-US" dirty="0" err="1" smtClean="0"/>
              <a:t>Krüger</a:t>
            </a:r>
            <a:r>
              <a:rPr lang="en-US" dirty="0" smtClean="0"/>
              <a:t>, </a:t>
            </a:r>
            <a:r>
              <a:rPr lang="en-US" dirty="0" err="1" smtClean="0"/>
              <a:t>Uni</a:t>
            </a:r>
            <a:r>
              <a:rPr lang="en-US" dirty="0" smtClean="0"/>
              <a:t> Bonn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3084307" y="1916832"/>
            <a:ext cx="5304117" cy="936104"/>
            <a:chOff x="2123728" y="1178187"/>
            <a:chExt cx="5304117" cy="936104"/>
          </a:xfrm>
        </p:grpSpPr>
        <p:sp>
          <p:nvSpPr>
            <p:cNvPr id="14" name="Rectangle 13"/>
            <p:cNvSpPr/>
            <p:nvPr/>
          </p:nvSpPr>
          <p:spPr>
            <a:xfrm>
              <a:off x="2915816" y="1178187"/>
              <a:ext cx="936104" cy="936104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 err="1" smtClean="0"/>
                <a:t>MultiIO</a:t>
              </a:r>
              <a:endParaRPr lang="en-US" sz="1600" dirty="0" smtClean="0"/>
            </a:p>
            <a:p>
              <a:pPr algn="ctr"/>
              <a:r>
                <a:rPr lang="en-US" sz="1600" dirty="0" smtClean="0"/>
                <a:t>Board</a:t>
              </a:r>
              <a:endParaRPr lang="en-US" sz="1600" dirty="0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4716016" y="1178187"/>
              <a:ext cx="936104" cy="936104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200" b="1" dirty="0" smtClean="0"/>
                <a:t>FE-I4 </a:t>
              </a:r>
              <a:r>
                <a:rPr lang="en-US" sz="1200" b="1" dirty="0" err="1" smtClean="0"/>
                <a:t>Adpt</a:t>
              </a:r>
              <a:r>
                <a:rPr lang="en-US" sz="1200" b="1" dirty="0" smtClean="0"/>
                <a:t>.</a:t>
              </a:r>
            </a:p>
            <a:p>
              <a:pPr algn="ctr"/>
              <a:r>
                <a:rPr lang="en-US" sz="1200" b="1" dirty="0" smtClean="0"/>
                <a:t>or</a:t>
              </a:r>
            </a:p>
            <a:p>
              <a:pPr algn="ctr"/>
              <a:r>
                <a:rPr lang="en-US" sz="1200" b="1" dirty="0" smtClean="0"/>
                <a:t>Burn-In Card</a:t>
              </a:r>
              <a:endParaRPr lang="en-US" sz="1200" b="1" dirty="0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6491741" y="1178187"/>
              <a:ext cx="936104" cy="936104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200" b="1" dirty="0" smtClean="0"/>
                <a:t>FE-I4 SCC</a:t>
              </a:r>
            </a:p>
            <a:p>
              <a:pPr algn="ctr"/>
              <a:r>
                <a:rPr lang="en-US" sz="1200" b="1" dirty="0" smtClean="0"/>
                <a:t>IBL s/d mod.</a:t>
              </a:r>
            </a:p>
            <a:p>
              <a:pPr algn="ctr"/>
              <a:r>
                <a:rPr lang="en-US" sz="1200" b="1" dirty="0" smtClean="0"/>
                <a:t>Quad mod</a:t>
              </a:r>
              <a:r>
                <a:rPr lang="en-US" sz="1200" dirty="0" smtClean="0"/>
                <a:t>.</a:t>
              </a:r>
              <a:endParaRPr lang="en-US" sz="1200" dirty="0"/>
            </a:p>
          </p:txBody>
        </p:sp>
        <p:sp>
          <p:nvSpPr>
            <p:cNvPr id="17" name="Left-Right Arrow 16"/>
            <p:cNvSpPr/>
            <p:nvPr/>
          </p:nvSpPr>
          <p:spPr>
            <a:xfrm>
              <a:off x="2123728" y="1466218"/>
              <a:ext cx="720080" cy="432047"/>
            </a:xfrm>
            <a:prstGeom prst="left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rIns="0" rtlCol="0" anchor="ctr"/>
            <a:lstStyle/>
            <a:p>
              <a:pPr algn="ctr"/>
              <a:r>
                <a:rPr lang="en-US" sz="1000" dirty="0" smtClean="0"/>
                <a:t>USB</a:t>
              </a:r>
              <a:endParaRPr lang="en-US" sz="1000" dirty="0"/>
            </a:p>
          </p:txBody>
        </p:sp>
        <p:sp>
          <p:nvSpPr>
            <p:cNvPr id="18" name="Left-Right Arrow 17"/>
            <p:cNvSpPr/>
            <p:nvPr/>
          </p:nvSpPr>
          <p:spPr>
            <a:xfrm>
              <a:off x="3918759" y="1466219"/>
              <a:ext cx="772782" cy="432047"/>
            </a:xfrm>
            <a:prstGeom prst="leftRightArrow">
              <a:avLst>
                <a:gd name="adj1" fmla="val 55039"/>
                <a:gd name="adj2" fmla="val 50000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 smtClean="0"/>
                <a:t>Dig. IO</a:t>
              </a:r>
              <a:endParaRPr lang="en-US" sz="1000" dirty="0"/>
            </a:p>
          </p:txBody>
        </p:sp>
        <p:sp>
          <p:nvSpPr>
            <p:cNvPr id="19" name="Left-Right Arrow 18"/>
            <p:cNvSpPr/>
            <p:nvPr/>
          </p:nvSpPr>
          <p:spPr>
            <a:xfrm>
              <a:off x="5671426" y="1466219"/>
              <a:ext cx="772782" cy="432047"/>
            </a:xfrm>
            <a:prstGeom prst="leftRightArrow">
              <a:avLst>
                <a:gd name="adj1" fmla="val 55039"/>
                <a:gd name="adj2" fmla="val 50000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1000" dirty="0" smtClean="0"/>
                <a:t>Analog &amp; Dig. IO </a:t>
              </a:r>
              <a:endParaRPr lang="en-US" sz="1000" dirty="0"/>
            </a:p>
          </p:txBody>
        </p:sp>
      </p:grpSp>
      <p:sp>
        <p:nvSpPr>
          <p:cNvPr id="20" name="Down Arrow 19"/>
          <p:cNvSpPr/>
          <p:nvPr/>
        </p:nvSpPr>
        <p:spPr>
          <a:xfrm>
            <a:off x="3995936" y="2986847"/>
            <a:ext cx="528531" cy="1296144"/>
          </a:xfrm>
          <a:prstGeom prst="downArrow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NEW</a:t>
            </a:r>
            <a:endParaRPr lang="en-US" b="1" dirty="0">
              <a:solidFill>
                <a:schemeClr val="tx1"/>
              </a:solidFill>
            </a:endParaRPr>
          </a:p>
        </p:txBody>
      </p:sp>
      <p:grpSp>
        <p:nvGrpSpPr>
          <p:cNvPr id="29" name="Group 28"/>
          <p:cNvGrpSpPr/>
          <p:nvPr/>
        </p:nvGrpSpPr>
        <p:grpSpPr>
          <a:xfrm>
            <a:off x="2652259" y="4354999"/>
            <a:ext cx="5736165" cy="936104"/>
            <a:chOff x="1691680" y="1178187"/>
            <a:chExt cx="5736165" cy="936104"/>
          </a:xfrm>
        </p:grpSpPr>
        <p:sp>
          <p:nvSpPr>
            <p:cNvPr id="30" name="Rectangle 29"/>
            <p:cNvSpPr/>
            <p:nvPr/>
          </p:nvSpPr>
          <p:spPr>
            <a:xfrm>
              <a:off x="2483768" y="1178187"/>
              <a:ext cx="1368152" cy="936104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 smtClean="0"/>
                <a:t>Multi-IO</a:t>
              </a:r>
            </a:p>
            <a:p>
              <a:pPr algn="ctr"/>
              <a:r>
                <a:rPr lang="en-US" sz="1600" dirty="0" smtClean="0"/>
                <a:t>Board 3.0</a:t>
              </a:r>
              <a:endParaRPr lang="en-US" sz="1600" dirty="0"/>
            </a:p>
          </p:txBody>
        </p:sp>
        <p:sp>
          <p:nvSpPr>
            <p:cNvPr id="31" name="Rectangle 30"/>
            <p:cNvSpPr/>
            <p:nvPr/>
          </p:nvSpPr>
          <p:spPr>
            <a:xfrm>
              <a:off x="4716016" y="1178187"/>
              <a:ext cx="936104" cy="936104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200" b="1" dirty="0" smtClean="0"/>
                <a:t>FE-I4 </a:t>
              </a:r>
              <a:r>
                <a:rPr lang="en-US" sz="1200" b="1" dirty="0" err="1" smtClean="0"/>
                <a:t>Adpt</a:t>
              </a:r>
              <a:r>
                <a:rPr lang="en-US" sz="1200" b="1" dirty="0" smtClean="0"/>
                <a:t>.</a:t>
              </a:r>
            </a:p>
            <a:p>
              <a:pPr algn="ctr"/>
              <a:r>
                <a:rPr lang="en-US" sz="1200" b="1" dirty="0" smtClean="0"/>
                <a:t>or</a:t>
              </a:r>
            </a:p>
            <a:p>
              <a:pPr algn="ctr"/>
              <a:r>
                <a:rPr lang="en-US" sz="1200" b="1" dirty="0" smtClean="0"/>
                <a:t>Burn-In Card</a:t>
              </a:r>
              <a:endParaRPr lang="en-US" sz="1200" b="1" dirty="0"/>
            </a:p>
          </p:txBody>
        </p:sp>
        <p:sp>
          <p:nvSpPr>
            <p:cNvPr id="32" name="Rectangle 31"/>
            <p:cNvSpPr/>
            <p:nvPr/>
          </p:nvSpPr>
          <p:spPr>
            <a:xfrm>
              <a:off x="6491741" y="1178187"/>
              <a:ext cx="936104" cy="936104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200" b="1" dirty="0" smtClean="0"/>
                <a:t>FE-I4 SCC</a:t>
              </a:r>
            </a:p>
            <a:p>
              <a:pPr algn="ctr"/>
              <a:r>
                <a:rPr lang="en-US" sz="1200" b="1" dirty="0" smtClean="0"/>
                <a:t>IBL s/d mod.</a:t>
              </a:r>
            </a:p>
            <a:p>
              <a:pPr algn="ctr"/>
              <a:r>
                <a:rPr lang="en-US" sz="1200" b="1" dirty="0" smtClean="0"/>
                <a:t>Quad mod</a:t>
              </a:r>
              <a:r>
                <a:rPr lang="en-US" sz="1200" dirty="0" smtClean="0"/>
                <a:t>.</a:t>
              </a:r>
              <a:endParaRPr lang="en-US" sz="1200" dirty="0"/>
            </a:p>
          </p:txBody>
        </p:sp>
        <p:sp>
          <p:nvSpPr>
            <p:cNvPr id="33" name="Left-Right Arrow 32"/>
            <p:cNvSpPr/>
            <p:nvPr/>
          </p:nvSpPr>
          <p:spPr>
            <a:xfrm>
              <a:off x="1691680" y="1466218"/>
              <a:ext cx="720080" cy="432047"/>
            </a:xfrm>
            <a:prstGeom prst="left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rIns="0" rtlCol="0" anchor="ctr"/>
            <a:lstStyle/>
            <a:p>
              <a:pPr algn="ctr"/>
              <a:r>
                <a:rPr lang="en-US" sz="1000" dirty="0" smtClean="0"/>
                <a:t>USB</a:t>
              </a:r>
              <a:endParaRPr lang="en-US" sz="1000" dirty="0"/>
            </a:p>
          </p:txBody>
        </p:sp>
        <p:sp>
          <p:nvSpPr>
            <p:cNvPr id="34" name="Left-Right Arrow 33"/>
            <p:cNvSpPr/>
            <p:nvPr/>
          </p:nvSpPr>
          <p:spPr>
            <a:xfrm>
              <a:off x="3918759" y="1466219"/>
              <a:ext cx="772782" cy="432047"/>
            </a:xfrm>
            <a:prstGeom prst="leftRightArrow">
              <a:avLst>
                <a:gd name="adj1" fmla="val 55039"/>
                <a:gd name="adj2" fmla="val 50000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 smtClean="0"/>
                <a:t>Dig. IO</a:t>
              </a:r>
              <a:endParaRPr lang="en-US" sz="1000" dirty="0"/>
            </a:p>
          </p:txBody>
        </p:sp>
        <p:sp>
          <p:nvSpPr>
            <p:cNvPr id="35" name="Left-Right Arrow 34"/>
            <p:cNvSpPr/>
            <p:nvPr/>
          </p:nvSpPr>
          <p:spPr>
            <a:xfrm>
              <a:off x="5671426" y="1466219"/>
              <a:ext cx="772782" cy="432047"/>
            </a:xfrm>
            <a:prstGeom prst="leftRightArrow">
              <a:avLst>
                <a:gd name="adj1" fmla="val 55039"/>
                <a:gd name="adj2" fmla="val 50000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1000" dirty="0" smtClean="0"/>
                <a:t>Analog &amp; Dig. IO </a:t>
              </a:r>
              <a:endParaRPr lang="en-US" sz="1000" dirty="0"/>
            </a:p>
          </p:txBody>
        </p:sp>
      </p:grpSp>
      <p:sp>
        <p:nvSpPr>
          <p:cNvPr id="36" name="Down Arrow 35"/>
          <p:cNvSpPr/>
          <p:nvPr/>
        </p:nvSpPr>
        <p:spPr>
          <a:xfrm>
            <a:off x="5880381" y="2986847"/>
            <a:ext cx="528531" cy="1296144"/>
          </a:xfrm>
          <a:prstGeom prst="downArrow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1600" b="1" dirty="0" smtClean="0">
                <a:solidFill>
                  <a:schemeClr val="tx1"/>
                </a:solidFill>
              </a:rPr>
              <a:t>compatible</a:t>
            </a:r>
            <a:endParaRPr lang="en-US" sz="1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61768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USBpix</a:t>
            </a:r>
            <a:r>
              <a:rPr lang="en-US" dirty="0" smtClean="0"/>
              <a:t> Hardware (new system)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5819" y="1039703"/>
            <a:ext cx="8796194" cy="544277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Upgrade of the Multi-IO board </a:t>
            </a:r>
            <a:r>
              <a:rPr lang="en-US" dirty="0" smtClean="0">
                <a:sym typeface="Wingdings" panose="05000000000000000000" pitchFamily="2" charset="2"/>
              </a:rPr>
              <a:t> </a:t>
            </a:r>
            <a:r>
              <a:rPr lang="en-US" b="1" dirty="0" smtClean="0"/>
              <a:t>MIO3</a:t>
            </a:r>
          </a:p>
          <a:p>
            <a:pPr marL="457200" lvl="1" indent="0">
              <a:buNone/>
            </a:pPr>
            <a:r>
              <a:rPr lang="en-US" dirty="0" smtClean="0"/>
              <a:t>Compatible with</a:t>
            </a:r>
          </a:p>
          <a:p>
            <a:pPr lvl="1"/>
            <a:r>
              <a:rPr lang="en-US" dirty="0" smtClean="0"/>
              <a:t>FE-I4 adapter card</a:t>
            </a:r>
          </a:p>
          <a:p>
            <a:pPr lvl="1"/>
            <a:r>
              <a:rPr lang="en-US" dirty="0" smtClean="0"/>
              <a:t>Burn-In card</a:t>
            </a:r>
          </a:p>
          <a:p>
            <a:pPr lvl="1"/>
            <a:r>
              <a:rPr lang="en-US" dirty="0" smtClean="0"/>
              <a:t>GPA card</a:t>
            </a:r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marL="457200" lvl="1" indent="0">
              <a:buNone/>
            </a:pPr>
            <a:endParaRPr lang="en-US" dirty="0" smtClean="0">
              <a:hlinkClick r:id="rId2"/>
            </a:endParaRPr>
          </a:p>
          <a:p>
            <a:pPr lvl="1"/>
            <a:endParaRPr lang="en-US" dirty="0" smtClean="0"/>
          </a:p>
          <a:p>
            <a:pPr marL="0" indent="0">
              <a:buNone/>
            </a:pPr>
            <a:endParaRPr lang="en-US" sz="1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2D87B-B5D9-474F-83AE-C2E2C0E12D3B}" type="datetime1">
              <a:rPr lang="en-US" smtClean="0"/>
              <a:t>3/27/2015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H. Krüger, Uni Bonn</a:t>
            </a:r>
            <a:endParaRPr lang="en-US"/>
          </a:p>
        </p:txBody>
      </p:sp>
      <p:grpSp>
        <p:nvGrpSpPr>
          <p:cNvPr id="16" name="Group 15"/>
          <p:cNvGrpSpPr/>
          <p:nvPr/>
        </p:nvGrpSpPr>
        <p:grpSpPr>
          <a:xfrm>
            <a:off x="1620743" y="2762525"/>
            <a:ext cx="2892499" cy="2254054"/>
            <a:chOff x="1043608" y="2778867"/>
            <a:chExt cx="2892499" cy="2254054"/>
          </a:xfrm>
        </p:grpSpPr>
        <p:sp>
          <p:nvSpPr>
            <p:cNvPr id="12" name="TextBox 11"/>
            <p:cNvSpPr txBox="1"/>
            <p:nvPr/>
          </p:nvSpPr>
          <p:spPr>
            <a:xfrm>
              <a:off x="1114545" y="4725144"/>
              <a:ext cx="27363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 smtClean="0"/>
                <a:t>Multi-IO Board 3.0 (MIO3)</a:t>
              </a:r>
              <a:endParaRPr lang="en-US" sz="1400" b="1" dirty="0"/>
            </a:p>
          </p:txBody>
        </p:sp>
        <p:pic>
          <p:nvPicPr>
            <p:cNvPr id="8" name="Picture 4" descr="D:\Users\Hans\work\USBpix\Bilder\MIO3+BIC.jpg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6442"/>
            <a:stretch/>
          </p:blipFill>
          <p:spPr bwMode="auto">
            <a:xfrm>
              <a:off x="1043608" y="2778867"/>
              <a:ext cx="2892499" cy="19796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3" name="Group 12"/>
          <p:cNvGrpSpPr/>
          <p:nvPr/>
        </p:nvGrpSpPr>
        <p:grpSpPr>
          <a:xfrm>
            <a:off x="5650120" y="4725144"/>
            <a:ext cx="1841500" cy="1828800"/>
            <a:chOff x="5831458" y="1340768"/>
            <a:chExt cx="1841500" cy="1828800"/>
          </a:xfrm>
        </p:grpSpPr>
        <p:pic>
          <p:nvPicPr>
            <p:cNvPr id="17" name="Picture 2" descr="D:\Users\hans\Pictures\2014-06-15 001\R0011647.JPG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9476" t="26932" r="27487" b="29168"/>
            <a:stretch/>
          </p:blipFill>
          <p:spPr bwMode="auto">
            <a:xfrm>
              <a:off x="5831458" y="1340768"/>
              <a:ext cx="1841500" cy="18288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8" name="TextBox 17"/>
            <p:cNvSpPr txBox="1"/>
            <p:nvPr/>
          </p:nvSpPr>
          <p:spPr>
            <a:xfrm>
              <a:off x="5963229" y="1870166"/>
              <a:ext cx="1584177" cy="923330"/>
            </a:xfrm>
            <a:prstGeom prst="rect">
              <a:avLst/>
            </a:prstGeom>
            <a:solidFill>
              <a:srgbClr val="000000">
                <a:alpha val="36863"/>
              </a:srgbClr>
            </a:solidFill>
          </p:spPr>
          <p:txBody>
            <a:bodyPr wrap="square" rtlCol="0">
              <a:spAutoFit/>
            </a:bodyPr>
            <a:lstStyle>
              <a:defPPr>
                <a:defRPr lang="de-DE"/>
              </a:defPPr>
              <a:lvl1pPr algn="ctr">
                <a:defRPr b="1">
                  <a:solidFill>
                    <a:schemeClr val="bg1"/>
                  </a:solidFill>
                </a:defRPr>
              </a:lvl1pPr>
            </a:lstStyle>
            <a:p>
              <a:r>
                <a:rPr lang="en-US" dirty="0"/>
                <a:t>General purpose analog card</a:t>
              </a: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5642917" y="2708920"/>
            <a:ext cx="2529483" cy="1979612"/>
            <a:chOff x="5715000" y="3192914"/>
            <a:chExt cx="2529483" cy="1979612"/>
          </a:xfrm>
        </p:grpSpPr>
        <p:pic>
          <p:nvPicPr>
            <p:cNvPr id="20" name="Picture 4" descr="D:\Users\Hans\work\USBpix\Bilder\MIO3+BIC.jpg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3164"/>
            <a:stretch/>
          </p:blipFill>
          <p:spPr bwMode="auto">
            <a:xfrm>
              <a:off x="5715000" y="3192914"/>
              <a:ext cx="2529483" cy="19796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4" name="TextBox 13"/>
            <p:cNvSpPr txBox="1"/>
            <p:nvPr/>
          </p:nvSpPr>
          <p:spPr>
            <a:xfrm>
              <a:off x="6128064" y="3998054"/>
              <a:ext cx="1656184" cy="369332"/>
            </a:xfrm>
            <a:prstGeom prst="rect">
              <a:avLst/>
            </a:prstGeom>
            <a:solidFill>
              <a:srgbClr val="000000">
                <a:alpha val="36863"/>
              </a:srgb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smtClean="0">
                  <a:solidFill>
                    <a:schemeClr val="bg1"/>
                  </a:solidFill>
                </a:rPr>
                <a:t>Burn-In Card</a:t>
              </a:r>
              <a:endParaRPr lang="en-US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5670144" y="836712"/>
            <a:ext cx="1511244" cy="1774070"/>
            <a:chOff x="5093009" y="1484784"/>
            <a:chExt cx="1511244" cy="1774070"/>
          </a:xfrm>
        </p:grpSpPr>
        <p:pic>
          <p:nvPicPr>
            <p:cNvPr id="23" name="Picture 4" descr="D:\Users\Hans\Eigene Bilder\2012-08-24 001\R0011618.JPG"/>
            <p:cNvPicPr>
              <a:picLocks noChangeAspect="1" noChangeArrowheads="1"/>
            </p:cNvPicPr>
            <p:nvPr/>
          </p:nvPicPr>
          <p:blipFill rotWithShape="1">
            <a:blip r:embed="rId5" cstate="screen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rightnessContrast brigh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 l="26733" t="5346" r="51292" b="50224"/>
            <a:stretch/>
          </p:blipFill>
          <p:spPr bwMode="auto">
            <a:xfrm>
              <a:off x="5093009" y="1484784"/>
              <a:ext cx="1511244" cy="177407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4" name="TextBox 23"/>
            <p:cNvSpPr txBox="1"/>
            <p:nvPr/>
          </p:nvSpPr>
          <p:spPr>
            <a:xfrm>
              <a:off x="5324727" y="1910154"/>
              <a:ext cx="1047805" cy="923330"/>
            </a:xfrm>
            <a:prstGeom prst="rect">
              <a:avLst/>
            </a:prstGeom>
            <a:solidFill>
              <a:srgbClr val="000000">
                <a:alpha val="36863"/>
              </a:srgbClr>
            </a:solidFill>
          </p:spPr>
          <p:txBody>
            <a:bodyPr wrap="square" rtlCol="0">
              <a:spAutoFit/>
            </a:bodyPr>
            <a:lstStyle>
              <a:defPPr>
                <a:defRPr lang="de-DE"/>
              </a:defPPr>
              <a:lvl1pPr algn="ctr">
                <a:defRPr b="1">
                  <a:solidFill>
                    <a:schemeClr val="bg1"/>
                  </a:solidFill>
                </a:defRPr>
              </a:lvl1pPr>
            </a:lstStyle>
            <a:p>
              <a:r>
                <a:rPr lang="en-US" dirty="0"/>
                <a:t>FE-I4 </a:t>
              </a:r>
              <a:r>
                <a:rPr lang="en-US" dirty="0" smtClean="0"/>
                <a:t>Adapter</a:t>
              </a:r>
              <a:br>
                <a:rPr lang="en-US" dirty="0" smtClean="0"/>
              </a:br>
              <a:r>
                <a:rPr lang="en-US" dirty="0" smtClean="0"/>
                <a:t>Card</a:t>
              </a:r>
              <a:endParaRPr lang="en-US" dirty="0"/>
            </a:p>
          </p:txBody>
        </p:sp>
      </p:grpSp>
      <p:sp>
        <p:nvSpPr>
          <p:cNvPr id="25" name="Left-Right Arrow 24"/>
          <p:cNvSpPr/>
          <p:nvPr/>
        </p:nvSpPr>
        <p:spPr>
          <a:xfrm>
            <a:off x="4716016" y="3514060"/>
            <a:ext cx="792088" cy="369332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Left-Right Arrow 28"/>
          <p:cNvSpPr/>
          <p:nvPr/>
        </p:nvSpPr>
        <p:spPr>
          <a:xfrm rot="18862068">
            <a:off x="4710792" y="2185412"/>
            <a:ext cx="792088" cy="369332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Left-Right Arrow 29"/>
          <p:cNvSpPr/>
          <p:nvPr/>
        </p:nvSpPr>
        <p:spPr>
          <a:xfrm rot="2956073">
            <a:off x="4703109" y="4911957"/>
            <a:ext cx="792088" cy="369332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7600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USBpix</a:t>
            </a:r>
            <a:r>
              <a:rPr lang="en-US" dirty="0" smtClean="0"/>
              <a:t> Upgrade Options for FE-I4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New Multi-IO Board (</a:t>
            </a:r>
            <a:r>
              <a:rPr lang="en-US" b="1" dirty="0" smtClean="0"/>
              <a:t>MIO3</a:t>
            </a:r>
            <a:r>
              <a:rPr lang="en-US" dirty="0" smtClean="0"/>
              <a:t>) + existing Burn-In or Adapter cards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Alternative: MIO3 board variant (</a:t>
            </a:r>
            <a:r>
              <a:rPr lang="en-US" b="1" dirty="0" smtClean="0"/>
              <a:t>MMC3</a:t>
            </a:r>
            <a:r>
              <a:rPr lang="en-US" dirty="0" smtClean="0"/>
              <a:t>) including the Burn-In card functionality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2D87B-B5D9-474F-83AE-C2E2C0E12D3B}" type="datetime1">
              <a:rPr lang="en-US" smtClean="0"/>
              <a:t>3/27/2015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H. </a:t>
            </a:r>
            <a:r>
              <a:rPr lang="en-US" dirty="0" err="1" smtClean="0"/>
              <a:t>Krüger</a:t>
            </a:r>
            <a:r>
              <a:rPr lang="en-US" dirty="0" smtClean="0"/>
              <a:t>, </a:t>
            </a:r>
            <a:r>
              <a:rPr lang="en-US" dirty="0" err="1" smtClean="0"/>
              <a:t>Uni</a:t>
            </a:r>
            <a:r>
              <a:rPr lang="en-US" dirty="0" smtClean="0"/>
              <a:t> Bonn</a:t>
            </a:r>
            <a:endParaRPr lang="en-US" dirty="0"/>
          </a:p>
        </p:txBody>
      </p:sp>
      <p:grpSp>
        <p:nvGrpSpPr>
          <p:cNvPr id="29" name="Group 28"/>
          <p:cNvGrpSpPr/>
          <p:nvPr/>
        </p:nvGrpSpPr>
        <p:grpSpPr>
          <a:xfrm>
            <a:off x="2652259" y="1916832"/>
            <a:ext cx="5736165" cy="936104"/>
            <a:chOff x="1691680" y="1178187"/>
            <a:chExt cx="5736165" cy="936104"/>
          </a:xfrm>
        </p:grpSpPr>
        <p:sp>
          <p:nvSpPr>
            <p:cNvPr id="30" name="Rectangle 29"/>
            <p:cNvSpPr/>
            <p:nvPr/>
          </p:nvSpPr>
          <p:spPr>
            <a:xfrm>
              <a:off x="2483768" y="1178187"/>
              <a:ext cx="1368152" cy="936104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 err="1" smtClean="0"/>
                <a:t>MultiIO</a:t>
              </a:r>
              <a:endParaRPr lang="en-US" sz="1600" dirty="0" smtClean="0"/>
            </a:p>
            <a:p>
              <a:pPr algn="ctr"/>
              <a:r>
                <a:rPr lang="en-US" sz="1600" dirty="0" smtClean="0"/>
                <a:t>Board 3.0</a:t>
              </a:r>
              <a:endParaRPr lang="en-US" sz="1600" dirty="0"/>
            </a:p>
          </p:txBody>
        </p:sp>
        <p:sp>
          <p:nvSpPr>
            <p:cNvPr id="31" name="Rectangle 30"/>
            <p:cNvSpPr/>
            <p:nvPr/>
          </p:nvSpPr>
          <p:spPr>
            <a:xfrm>
              <a:off x="4716016" y="1178187"/>
              <a:ext cx="936104" cy="936104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200" b="1" dirty="0" smtClean="0"/>
                <a:t>FE-I4 </a:t>
              </a:r>
              <a:r>
                <a:rPr lang="en-US" sz="1200" b="1" dirty="0" err="1" smtClean="0"/>
                <a:t>Adpt</a:t>
              </a:r>
              <a:r>
                <a:rPr lang="en-US" sz="1200" b="1" dirty="0" smtClean="0"/>
                <a:t>.</a:t>
              </a:r>
            </a:p>
            <a:p>
              <a:pPr algn="ctr"/>
              <a:r>
                <a:rPr lang="en-US" sz="1200" b="1" dirty="0" smtClean="0"/>
                <a:t>or</a:t>
              </a:r>
            </a:p>
            <a:p>
              <a:pPr algn="ctr"/>
              <a:r>
                <a:rPr lang="en-US" sz="1200" b="1" dirty="0" smtClean="0"/>
                <a:t>Burn-In Card</a:t>
              </a:r>
              <a:endParaRPr lang="en-US" sz="1200" b="1" dirty="0"/>
            </a:p>
          </p:txBody>
        </p:sp>
        <p:sp>
          <p:nvSpPr>
            <p:cNvPr id="32" name="Rectangle 31"/>
            <p:cNvSpPr/>
            <p:nvPr/>
          </p:nvSpPr>
          <p:spPr>
            <a:xfrm>
              <a:off x="6491741" y="1178187"/>
              <a:ext cx="936104" cy="936104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200" b="1" dirty="0" smtClean="0"/>
                <a:t>FE-I4 SCC</a:t>
              </a:r>
            </a:p>
            <a:p>
              <a:pPr algn="ctr"/>
              <a:r>
                <a:rPr lang="en-US" sz="1200" b="1" dirty="0" smtClean="0"/>
                <a:t>IBL s/d mod.</a:t>
              </a:r>
            </a:p>
            <a:p>
              <a:pPr algn="ctr"/>
              <a:r>
                <a:rPr lang="en-US" sz="1200" b="1" dirty="0" smtClean="0"/>
                <a:t>Quad mod</a:t>
              </a:r>
              <a:r>
                <a:rPr lang="en-US" sz="1200" dirty="0" smtClean="0"/>
                <a:t>.</a:t>
              </a:r>
              <a:endParaRPr lang="en-US" sz="1200" dirty="0"/>
            </a:p>
          </p:txBody>
        </p:sp>
        <p:sp>
          <p:nvSpPr>
            <p:cNvPr id="33" name="Left-Right Arrow 32"/>
            <p:cNvSpPr/>
            <p:nvPr/>
          </p:nvSpPr>
          <p:spPr>
            <a:xfrm>
              <a:off x="1691680" y="1466218"/>
              <a:ext cx="720080" cy="432047"/>
            </a:xfrm>
            <a:prstGeom prst="left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rIns="0" rtlCol="0" anchor="ctr"/>
            <a:lstStyle/>
            <a:p>
              <a:pPr algn="ctr"/>
              <a:r>
                <a:rPr lang="en-US" sz="1000" dirty="0" smtClean="0"/>
                <a:t>USB</a:t>
              </a:r>
              <a:endParaRPr lang="en-US" sz="1000" dirty="0"/>
            </a:p>
          </p:txBody>
        </p:sp>
        <p:sp>
          <p:nvSpPr>
            <p:cNvPr id="34" name="Left-Right Arrow 33"/>
            <p:cNvSpPr/>
            <p:nvPr/>
          </p:nvSpPr>
          <p:spPr>
            <a:xfrm>
              <a:off x="3918759" y="1466219"/>
              <a:ext cx="772782" cy="432047"/>
            </a:xfrm>
            <a:prstGeom prst="leftRightArrow">
              <a:avLst>
                <a:gd name="adj1" fmla="val 55039"/>
                <a:gd name="adj2" fmla="val 50000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 smtClean="0"/>
                <a:t>Dig. IO</a:t>
              </a:r>
              <a:endParaRPr lang="en-US" sz="1000" dirty="0"/>
            </a:p>
          </p:txBody>
        </p:sp>
        <p:sp>
          <p:nvSpPr>
            <p:cNvPr id="35" name="Left-Right Arrow 34"/>
            <p:cNvSpPr/>
            <p:nvPr/>
          </p:nvSpPr>
          <p:spPr>
            <a:xfrm>
              <a:off x="5671426" y="1466219"/>
              <a:ext cx="772782" cy="432047"/>
            </a:xfrm>
            <a:prstGeom prst="leftRightArrow">
              <a:avLst>
                <a:gd name="adj1" fmla="val 55039"/>
                <a:gd name="adj2" fmla="val 50000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1000" dirty="0" smtClean="0"/>
                <a:t>Analog &amp; Dig. IO </a:t>
              </a:r>
              <a:endParaRPr lang="en-US" sz="1000" dirty="0"/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2652259" y="4077070"/>
            <a:ext cx="4151989" cy="1152130"/>
            <a:chOff x="1691680" y="962161"/>
            <a:chExt cx="4151989" cy="1152130"/>
          </a:xfrm>
        </p:grpSpPr>
        <p:sp>
          <p:nvSpPr>
            <p:cNvPr id="23" name="Rectangle 22"/>
            <p:cNvSpPr/>
            <p:nvPr/>
          </p:nvSpPr>
          <p:spPr>
            <a:xfrm>
              <a:off x="2483768" y="1178187"/>
              <a:ext cx="1368152" cy="936104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 smtClean="0"/>
                <a:t>MMC 3</a:t>
              </a:r>
            </a:p>
            <a:p>
              <a:pPr algn="ctr"/>
              <a:r>
                <a:rPr lang="en-US" sz="1600" dirty="0" smtClean="0"/>
                <a:t>Board </a:t>
              </a:r>
              <a:endParaRPr lang="en-US" sz="1600" dirty="0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4691541" y="1178187"/>
              <a:ext cx="936104" cy="936104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200" b="1" dirty="0" smtClean="0"/>
                <a:t>single</a:t>
              </a:r>
            </a:p>
            <a:p>
              <a:pPr algn="ctr"/>
              <a:r>
                <a:rPr lang="en-US" sz="1200" b="1" dirty="0" smtClean="0"/>
                <a:t>or multi chip mod</a:t>
              </a:r>
              <a:r>
                <a:rPr lang="en-US" sz="1200" dirty="0" smtClean="0"/>
                <a:t>ules</a:t>
              </a:r>
              <a:endParaRPr lang="en-US" sz="1200" dirty="0"/>
            </a:p>
          </p:txBody>
        </p:sp>
        <p:sp>
          <p:nvSpPr>
            <p:cNvPr id="26" name="Left-Right Arrow 25"/>
            <p:cNvSpPr/>
            <p:nvPr/>
          </p:nvSpPr>
          <p:spPr>
            <a:xfrm>
              <a:off x="1691680" y="1466218"/>
              <a:ext cx="720080" cy="432047"/>
            </a:xfrm>
            <a:prstGeom prst="left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rIns="0" rtlCol="0" anchor="ctr"/>
            <a:lstStyle/>
            <a:p>
              <a:pPr algn="ctr"/>
              <a:r>
                <a:rPr lang="en-US" sz="1000" dirty="0" smtClean="0"/>
                <a:t>USB</a:t>
              </a:r>
              <a:endParaRPr lang="en-US" sz="1000" dirty="0"/>
            </a:p>
          </p:txBody>
        </p:sp>
        <p:sp>
          <p:nvSpPr>
            <p:cNvPr id="28" name="Left-Right Arrow 27"/>
            <p:cNvSpPr/>
            <p:nvPr/>
          </p:nvSpPr>
          <p:spPr>
            <a:xfrm>
              <a:off x="3871226" y="1466219"/>
              <a:ext cx="772782" cy="432047"/>
            </a:xfrm>
            <a:prstGeom prst="leftRightArrow">
              <a:avLst>
                <a:gd name="adj1" fmla="val 55039"/>
                <a:gd name="adj2" fmla="val 50000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1000" dirty="0" smtClean="0"/>
                <a:t>Power &amp; Dig. IO </a:t>
              </a:r>
              <a:endParaRPr lang="en-US" sz="1000" dirty="0"/>
            </a:p>
          </p:txBody>
        </p:sp>
        <p:sp>
          <p:nvSpPr>
            <p:cNvPr id="37" name="Rectangle 36"/>
            <p:cNvSpPr/>
            <p:nvPr/>
          </p:nvSpPr>
          <p:spPr>
            <a:xfrm>
              <a:off x="4761926" y="1106179"/>
              <a:ext cx="936104" cy="936104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200" b="1" dirty="0" smtClean="0"/>
                <a:t>single</a:t>
              </a:r>
            </a:p>
            <a:p>
              <a:pPr algn="ctr"/>
              <a:r>
                <a:rPr lang="en-US" sz="1200" b="1" dirty="0" smtClean="0"/>
                <a:t>or multi chip mod</a:t>
              </a:r>
              <a:r>
                <a:rPr lang="en-US" sz="1200" dirty="0" smtClean="0"/>
                <a:t>ules</a:t>
              </a:r>
              <a:endParaRPr lang="en-US" sz="1200" dirty="0"/>
            </a:p>
          </p:txBody>
        </p:sp>
        <p:sp>
          <p:nvSpPr>
            <p:cNvPr id="38" name="Rectangle 37"/>
            <p:cNvSpPr/>
            <p:nvPr/>
          </p:nvSpPr>
          <p:spPr>
            <a:xfrm>
              <a:off x="4835557" y="1034171"/>
              <a:ext cx="936104" cy="936104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200" b="1" dirty="0" smtClean="0"/>
                <a:t>single</a:t>
              </a:r>
            </a:p>
            <a:p>
              <a:pPr algn="ctr"/>
              <a:r>
                <a:rPr lang="en-US" sz="1200" b="1" dirty="0" smtClean="0"/>
                <a:t>or multi chip mod</a:t>
              </a:r>
              <a:r>
                <a:rPr lang="en-US" sz="1200" dirty="0" smtClean="0"/>
                <a:t>ules</a:t>
              </a:r>
              <a:endParaRPr lang="en-US" sz="1200" dirty="0"/>
            </a:p>
          </p:txBody>
        </p:sp>
        <p:sp>
          <p:nvSpPr>
            <p:cNvPr id="39" name="Rectangle 38"/>
            <p:cNvSpPr/>
            <p:nvPr/>
          </p:nvSpPr>
          <p:spPr>
            <a:xfrm>
              <a:off x="4907565" y="962161"/>
              <a:ext cx="936104" cy="936104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200" b="1" dirty="0" smtClean="0"/>
                <a:t>single</a:t>
              </a:r>
            </a:p>
            <a:p>
              <a:pPr algn="ctr"/>
              <a:r>
                <a:rPr lang="en-US" sz="1200" b="1" dirty="0" smtClean="0"/>
                <a:t>or multi chip mod</a:t>
              </a:r>
              <a:r>
                <a:rPr lang="en-US" sz="1200" dirty="0" smtClean="0"/>
                <a:t>ules</a:t>
              </a:r>
              <a:endParaRPr lang="en-US" sz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2412939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Alternative USBpix3 Hardware </a:t>
            </a:r>
            <a:br>
              <a:rPr lang="en-US" dirty="0" smtClean="0"/>
            </a:br>
            <a:r>
              <a:rPr lang="en-US" dirty="0" smtClean="0"/>
              <a:t>for Multi-chip Modules/Staves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5819" y="1268760"/>
            <a:ext cx="8880678" cy="208823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MIO3 card with </a:t>
            </a:r>
            <a:r>
              <a:rPr lang="en-US" b="1" dirty="0" smtClean="0"/>
              <a:t>integrated multi chip support </a:t>
            </a:r>
            <a:r>
              <a:rPr lang="en-US" dirty="0" smtClean="0">
                <a:sym typeface="Wingdings" panose="05000000000000000000" pitchFamily="2" charset="2"/>
              </a:rPr>
              <a:t> </a:t>
            </a:r>
            <a:r>
              <a:rPr lang="en-US" b="1" dirty="0" smtClean="0">
                <a:sym typeface="Wingdings" panose="05000000000000000000" pitchFamily="2" charset="2"/>
              </a:rPr>
              <a:t>MMC3</a:t>
            </a:r>
            <a:endParaRPr lang="en-US" b="1" dirty="0" smtClean="0"/>
          </a:p>
          <a:p>
            <a:pPr marL="457200" lvl="1" indent="0">
              <a:buNone/>
            </a:pPr>
            <a:r>
              <a:rPr lang="en-US" dirty="0" smtClean="0"/>
              <a:t>Compatible with Ethernet cable based FE-I4 setups</a:t>
            </a:r>
          </a:p>
          <a:p>
            <a:pPr lvl="1"/>
            <a:r>
              <a:rPr lang="en-US" dirty="0" smtClean="0"/>
              <a:t>Up </a:t>
            </a:r>
            <a:r>
              <a:rPr lang="en-US" dirty="0"/>
              <a:t>to </a:t>
            </a:r>
            <a:r>
              <a:rPr lang="en-US" dirty="0" smtClean="0"/>
              <a:t>16 (or more) FE-I4 chips: single chip cards, single/double chip IBL modules, quad modules </a:t>
            </a:r>
          </a:p>
          <a:p>
            <a:pPr lvl="1"/>
            <a:r>
              <a:rPr lang="en-US" b="1" dirty="0" smtClean="0"/>
              <a:t>Not compatible </a:t>
            </a:r>
            <a:r>
              <a:rPr lang="en-US" dirty="0" smtClean="0"/>
              <a:t>with GPAC, Burn-In card, or old FE-I4 Adapter Card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2D87B-B5D9-474F-83AE-C2E2C0E12D3B}" type="datetime1">
              <a:rPr lang="en-US" smtClean="0"/>
              <a:t>3/27/2015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H. Krüger, Uni Bonn</a:t>
            </a:r>
            <a:endParaRPr lang="en-US"/>
          </a:p>
        </p:txBody>
      </p:sp>
      <p:grpSp>
        <p:nvGrpSpPr>
          <p:cNvPr id="9" name="Group 8"/>
          <p:cNvGrpSpPr/>
          <p:nvPr/>
        </p:nvGrpSpPr>
        <p:grpSpPr>
          <a:xfrm>
            <a:off x="1763688" y="3487258"/>
            <a:ext cx="2892499" cy="2606038"/>
            <a:chOff x="1620743" y="2625984"/>
            <a:chExt cx="2892499" cy="2606038"/>
          </a:xfrm>
        </p:grpSpPr>
        <p:grpSp>
          <p:nvGrpSpPr>
            <p:cNvPr id="7" name="Group 6"/>
            <p:cNvGrpSpPr/>
            <p:nvPr/>
          </p:nvGrpSpPr>
          <p:grpSpPr>
            <a:xfrm>
              <a:off x="1620743" y="2625984"/>
              <a:ext cx="2892499" cy="2606038"/>
              <a:chOff x="1620743" y="2625984"/>
              <a:chExt cx="2892499" cy="2606038"/>
            </a:xfrm>
          </p:grpSpPr>
          <p:grpSp>
            <p:nvGrpSpPr>
              <p:cNvPr id="16" name="Group 15"/>
              <p:cNvGrpSpPr/>
              <p:nvPr/>
            </p:nvGrpSpPr>
            <p:grpSpPr>
              <a:xfrm>
                <a:off x="1620743" y="2762525"/>
                <a:ext cx="2892499" cy="2469497"/>
                <a:chOff x="1043608" y="2778867"/>
                <a:chExt cx="2892499" cy="2469497"/>
              </a:xfrm>
            </p:grpSpPr>
            <p:sp>
              <p:nvSpPr>
                <p:cNvPr id="12" name="TextBox 11"/>
                <p:cNvSpPr txBox="1"/>
                <p:nvPr/>
              </p:nvSpPr>
              <p:spPr>
                <a:xfrm>
                  <a:off x="1114545" y="4725144"/>
                  <a:ext cx="2736304" cy="5232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400" dirty="0" smtClean="0"/>
                    <a:t>Multi-chip Module Card (</a:t>
                  </a:r>
                  <a:r>
                    <a:rPr lang="en-US" sz="1400" b="1" dirty="0" smtClean="0"/>
                    <a:t>MMC3</a:t>
                  </a:r>
                  <a:r>
                    <a:rPr lang="en-US" sz="1400" dirty="0" smtClean="0"/>
                    <a:t>) based on Multi-IO Board 3.0</a:t>
                  </a:r>
                  <a:endParaRPr lang="en-US" sz="1400" dirty="0"/>
                </a:p>
              </p:txBody>
            </p:sp>
            <p:pic>
              <p:nvPicPr>
                <p:cNvPr id="8" name="Picture 4" descr="D:\Users\Hans\work\USBpix\Bilder\MIO3+BIC.jpg"/>
                <p:cNvPicPr>
                  <a:picLocks noChangeAspect="1" noChangeArrowheads="1"/>
                </p:cNvPicPr>
                <p:nvPr/>
              </p:nvPicPr>
              <p:blipFill rotWithShape="1"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r="46442"/>
                <a:stretch/>
              </p:blipFill>
              <p:spPr bwMode="auto">
                <a:xfrm>
                  <a:off x="1043608" y="2778867"/>
                  <a:ext cx="2892499" cy="1979612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  <p:pic>
            <p:nvPicPr>
              <p:cNvPr id="26" name="Picture 4" descr="D:\Users\Hans\Eigene Bilder\2012-08-24 001\R0011618.JPG"/>
              <p:cNvPicPr>
                <a:picLocks noChangeAspect="1" noChangeArrowheads="1"/>
              </p:cNvPicPr>
              <p:nvPr/>
            </p:nvPicPr>
            <p:blipFill rotWithShape="1">
              <a:blip r:embed="rId3" cstate="screen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brightnessContrast bright="2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44759" t="24781" r="49327" b="66274"/>
              <a:stretch/>
            </p:blipFill>
            <p:spPr bwMode="auto">
              <a:xfrm>
                <a:off x="4106532" y="3068960"/>
                <a:ext cx="406710" cy="35718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7" name="Picture 4" descr="D:\Users\Hans\Eigene Bilder\2012-08-24 001\R0011618.JPG"/>
              <p:cNvPicPr>
                <a:picLocks noChangeAspect="1" noChangeArrowheads="1"/>
              </p:cNvPicPr>
              <p:nvPr/>
            </p:nvPicPr>
            <p:blipFill rotWithShape="1">
              <a:blip r:embed="rId3" cstate="screen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brightnessContrast bright="2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44759" t="14405" r="48851" b="76929"/>
              <a:stretch/>
            </p:blipFill>
            <p:spPr bwMode="auto">
              <a:xfrm rot="16200000">
                <a:off x="3539595" y="2672666"/>
                <a:ext cx="439440" cy="34607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2050" name="Picture 2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222" t="16667" r="14556" b="11641"/>
            <a:stretch/>
          </p:blipFill>
          <p:spPr bwMode="auto">
            <a:xfrm rot="16200000">
              <a:off x="3749823" y="3653721"/>
              <a:ext cx="949553" cy="5772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0" name="Left-Right Arrow 9"/>
          <p:cNvSpPr/>
          <p:nvPr/>
        </p:nvSpPr>
        <p:spPr>
          <a:xfrm>
            <a:off x="4978904" y="4479269"/>
            <a:ext cx="978408" cy="648735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ight Arrow 20"/>
          <p:cNvSpPr/>
          <p:nvPr/>
        </p:nvSpPr>
        <p:spPr>
          <a:xfrm>
            <a:off x="4978904" y="3918947"/>
            <a:ext cx="978408" cy="36847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6110660" y="3785662"/>
            <a:ext cx="26945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Four switched power lines </a:t>
            </a:r>
            <a:br>
              <a:rPr lang="en-US" dirty="0" smtClean="0"/>
            </a:br>
            <a:r>
              <a:rPr lang="en-US" dirty="0" smtClean="0"/>
              <a:t>with current sensing </a:t>
            </a:r>
            <a:endParaRPr lang="en-US" dirty="0"/>
          </a:p>
        </p:txBody>
      </p:sp>
      <p:sp>
        <p:nvSpPr>
          <p:cNvPr id="31" name="TextBox 30"/>
          <p:cNvSpPr txBox="1"/>
          <p:nvPr/>
        </p:nvSpPr>
        <p:spPr>
          <a:xfrm>
            <a:off x="6102623" y="4638115"/>
            <a:ext cx="23015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Eight RJ-45 connectors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98377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USBpix for CPIX – Hardware </a:t>
            </a:r>
            <a:r>
              <a:rPr lang="de-DE" dirty="0"/>
              <a:t>S</a:t>
            </a:r>
            <a:r>
              <a:rPr lang="de-DE" dirty="0" smtClean="0"/>
              <a:t>tructure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sz="1800" b="1" dirty="0" smtClean="0"/>
              <a:t>Combined</a:t>
            </a:r>
            <a:r>
              <a:rPr lang="de-DE" sz="1800" dirty="0" smtClean="0"/>
              <a:t> hardware interface for </a:t>
            </a:r>
            <a:r>
              <a:rPr lang="de-DE" sz="1800" b="1" dirty="0" smtClean="0"/>
              <a:t>FE-I4 and CMOS</a:t>
            </a:r>
            <a:r>
              <a:rPr lang="de-DE" sz="1800" dirty="0" smtClean="0"/>
              <a:t> active pixel sensor</a:t>
            </a:r>
          </a:p>
          <a:p>
            <a:pPr lvl="1"/>
            <a:r>
              <a:rPr lang="en-US" sz="1400" dirty="0"/>
              <a:t>Power supplies (from GPAC or external) + analog support for CMOS active </a:t>
            </a:r>
            <a:r>
              <a:rPr lang="en-US" sz="1400" dirty="0" smtClean="0"/>
              <a:t>pixel </a:t>
            </a:r>
            <a:r>
              <a:rPr lang="en-US" sz="1400" dirty="0"/>
              <a:t>sensor (CCPD and others)</a:t>
            </a:r>
          </a:p>
          <a:p>
            <a:pPr lvl="1"/>
            <a:r>
              <a:rPr lang="en-US" sz="1400" dirty="0"/>
              <a:t>Digital interface </a:t>
            </a:r>
            <a:r>
              <a:rPr lang="en-US" sz="1400" dirty="0" smtClean="0"/>
              <a:t>in single FPGA (FE-I4 + CPIX serial interface)</a:t>
            </a:r>
            <a:endParaRPr lang="en-US" sz="1800" dirty="0"/>
          </a:p>
          <a:p>
            <a:r>
              <a:rPr lang="de-DE" sz="1800" dirty="0" smtClean="0">
                <a:sym typeface="Wingdings" panose="05000000000000000000" pitchFamily="2" charset="2"/>
              </a:rPr>
              <a:t> Mandatory for combined operation of active sensor and FE-I4 </a:t>
            </a:r>
            <a:br>
              <a:rPr lang="de-DE" sz="1800" dirty="0" smtClean="0">
                <a:sym typeface="Wingdings" panose="05000000000000000000" pitchFamily="2" charset="2"/>
              </a:rPr>
            </a:br>
            <a:r>
              <a:rPr lang="de-DE" sz="1800" dirty="0" smtClean="0">
                <a:sym typeface="Wingdings" panose="05000000000000000000" pitchFamily="2" charset="2"/>
              </a:rPr>
              <a:t>    (convoluted scan/calibration routines)</a:t>
            </a:r>
            <a:endParaRPr lang="de-DE" sz="1800" dirty="0"/>
          </a:p>
          <a:p>
            <a:r>
              <a:rPr lang="de-DE" sz="1800" dirty="0" smtClean="0"/>
              <a:t>Two common control software packages (STcontrol and pyCPIX)</a:t>
            </a:r>
            <a:endParaRPr lang="en-US" sz="18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3402997"/>
            <a:ext cx="4464496" cy="2694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984775" y="5157192"/>
            <a:ext cx="19077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smtClean="0">
                <a:solidFill>
                  <a:srgbClr val="FF0000"/>
                </a:solidFill>
              </a:rPr>
              <a:t>Cable adapter boards between GPAC and DUT carrier available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4294967295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ITk Week - 25/02/2015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294967295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Malte Backhaus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294967295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/>
          <a:lstStyle/>
          <a:p>
            <a:fld id="{E7BA012C-F0C6-426C-A007-9C298A7F4754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5785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General Purpose Analog Card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dirty="0" smtClean="0"/>
              <a:t>Features analog interface</a:t>
            </a:r>
            <a:endParaRPr lang="en-US" sz="1800" dirty="0"/>
          </a:p>
          <a:p>
            <a:pPr lvl="1"/>
            <a:r>
              <a:rPr lang="en-US" sz="1600" dirty="0"/>
              <a:t>4 power channels</a:t>
            </a:r>
          </a:p>
          <a:p>
            <a:pPr lvl="1"/>
            <a:r>
              <a:rPr lang="en-US" sz="1600" dirty="0"/>
              <a:t>12 current </a:t>
            </a:r>
            <a:r>
              <a:rPr lang="en-US" sz="1600" dirty="0" smtClean="0"/>
              <a:t>sources</a:t>
            </a:r>
          </a:p>
          <a:p>
            <a:pPr lvl="1"/>
            <a:r>
              <a:rPr lang="en-US" sz="1600" dirty="0" smtClean="0"/>
              <a:t>4 </a:t>
            </a:r>
            <a:r>
              <a:rPr lang="en-US" sz="1600" dirty="0"/>
              <a:t>voltage sources</a:t>
            </a:r>
          </a:p>
          <a:p>
            <a:pPr lvl="1"/>
            <a:r>
              <a:rPr lang="en-US" sz="1600" dirty="0" smtClean="0"/>
              <a:t>LVCMOS </a:t>
            </a:r>
            <a:r>
              <a:rPr lang="en-US" sz="1600" dirty="0"/>
              <a:t>&amp; LVDS level translators</a:t>
            </a:r>
          </a:p>
          <a:p>
            <a:pPr lvl="1"/>
            <a:r>
              <a:rPr lang="en-US" sz="1600" dirty="0"/>
              <a:t>Injection pulse generator</a:t>
            </a:r>
          </a:p>
          <a:p>
            <a:pPr lvl="1"/>
            <a:r>
              <a:rPr lang="en-US" sz="1600" dirty="0"/>
              <a:t>Fast four channel ADC</a:t>
            </a:r>
          </a:p>
          <a:p>
            <a:endParaRPr lang="en-US" sz="1800" dirty="0"/>
          </a:p>
        </p:txBody>
      </p:sp>
      <p:sp>
        <p:nvSpPr>
          <p:cNvPr id="36" name="Rectangle 35"/>
          <p:cNvSpPr/>
          <p:nvPr/>
        </p:nvSpPr>
        <p:spPr>
          <a:xfrm>
            <a:off x="503342" y="5805264"/>
            <a:ext cx="824512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hlinkClick r:id="rId2"/>
              </a:rPr>
              <a:t>https://silab-redmine.physik.uni-bonn.de/documents/6</a:t>
            </a:r>
            <a:endParaRPr lang="en-US" dirty="0"/>
          </a:p>
        </p:txBody>
      </p:sp>
      <p:grpSp>
        <p:nvGrpSpPr>
          <p:cNvPr id="67" name="Group 66"/>
          <p:cNvGrpSpPr/>
          <p:nvPr/>
        </p:nvGrpSpPr>
        <p:grpSpPr>
          <a:xfrm>
            <a:off x="5137693" y="1207212"/>
            <a:ext cx="4042819" cy="4408623"/>
            <a:chOff x="948703" y="566682"/>
            <a:chExt cx="5201191" cy="5671811"/>
          </a:xfrm>
        </p:grpSpPr>
        <p:sp>
          <p:nvSpPr>
            <p:cNvPr id="68" name="Rectangle 67"/>
            <p:cNvSpPr/>
            <p:nvPr/>
          </p:nvSpPr>
          <p:spPr>
            <a:xfrm>
              <a:off x="2963813" y="566682"/>
              <a:ext cx="1392163" cy="648072"/>
            </a:xfrm>
            <a:prstGeom prst="rect">
              <a:avLst/>
            </a:prstGeom>
            <a:gradFill rotWithShape="1">
              <a:gsLst>
                <a:gs pos="0">
                  <a:srgbClr val="9BBB59">
                    <a:shade val="51000"/>
                    <a:satMod val="130000"/>
                  </a:srgbClr>
                </a:gs>
                <a:gs pos="80000">
                  <a:srgbClr val="9BBB59">
                    <a:shade val="93000"/>
                    <a:satMod val="130000"/>
                  </a:srgbClr>
                </a:gs>
                <a:gs pos="100000">
                  <a:srgbClr val="9BBB59">
                    <a:shade val="94000"/>
                    <a:satMod val="135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9BBB59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lIns="0" r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Power Supply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4 Channels</a:t>
              </a:r>
            </a:p>
          </p:txBody>
        </p:sp>
        <p:sp>
          <p:nvSpPr>
            <p:cNvPr id="69" name="Rectangle 68"/>
            <p:cNvSpPr/>
            <p:nvPr/>
          </p:nvSpPr>
          <p:spPr>
            <a:xfrm>
              <a:off x="2963813" y="1358770"/>
              <a:ext cx="1392163" cy="648072"/>
            </a:xfrm>
            <a:prstGeom prst="rect">
              <a:avLst/>
            </a:prstGeom>
            <a:gradFill rotWithShape="1">
              <a:gsLst>
                <a:gs pos="0">
                  <a:srgbClr val="9BBB59">
                    <a:shade val="51000"/>
                    <a:satMod val="130000"/>
                  </a:srgbClr>
                </a:gs>
                <a:gs pos="80000">
                  <a:srgbClr val="9BBB59">
                    <a:shade val="93000"/>
                    <a:satMod val="130000"/>
                  </a:srgbClr>
                </a:gs>
                <a:gs pos="100000">
                  <a:srgbClr val="9BBB59">
                    <a:shade val="94000"/>
                    <a:satMod val="135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9BBB59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lIns="36000" rIns="3600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Current Sources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12 Channels</a:t>
              </a:r>
            </a:p>
          </p:txBody>
        </p:sp>
        <p:sp>
          <p:nvSpPr>
            <p:cNvPr id="70" name="Rectangle 69"/>
            <p:cNvSpPr/>
            <p:nvPr/>
          </p:nvSpPr>
          <p:spPr>
            <a:xfrm>
              <a:off x="2963813" y="2150858"/>
              <a:ext cx="1392163" cy="648072"/>
            </a:xfrm>
            <a:prstGeom prst="rect">
              <a:avLst/>
            </a:prstGeom>
            <a:gradFill rotWithShape="1">
              <a:gsLst>
                <a:gs pos="0">
                  <a:srgbClr val="9BBB59">
                    <a:shade val="51000"/>
                    <a:satMod val="130000"/>
                  </a:srgbClr>
                </a:gs>
                <a:gs pos="80000">
                  <a:srgbClr val="9BBB59">
                    <a:shade val="93000"/>
                    <a:satMod val="130000"/>
                  </a:srgbClr>
                </a:gs>
                <a:gs pos="100000">
                  <a:srgbClr val="9BBB59">
                    <a:shade val="94000"/>
                    <a:satMod val="135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9BBB59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lIns="36000" rIns="3600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Voltage Sources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4 Channels</a:t>
              </a:r>
            </a:p>
          </p:txBody>
        </p:sp>
        <p:sp>
          <p:nvSpPr>
            <p:cNvPr id="71" name="Rectangle 70"/>
            <p:cNvSpPr/>
            <p:nvPr/>
          </p:nvSpPr>
          <p:spPr>
            <a:xfrm>
              <a:off x="2963813" y="3933190"/>
              <a:ext cx="1392163" cy="648072"/>
            </a:xfrm>
            <a:prstGeom prst="rect">
              <a:avLst/>
            </a:prstGeom>
            <a:gradFill rotWithShape="1">
              <a:gsLst>
                <a:gs pos="0">
                  <a:srgbClr val="C0504D">
                    <a:shade val="51000"/>
                    <a:satMod val="130000"/>
                  </a:srgbClr>
                </a:gs>
                <a:gs pos="80000">
                  <a:srgbClr val="C0504D">
                    <a:shade val="93000"/>
                    <a:satMod val="130000"/>
                  </a:srgbClr>
                </a:gs>
                <a:gs pos="100000">
                  <a:srgbClr val="C0504D">
                    <a:shade val="94000"/>
                    <a:satMod val="135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C0504D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lIns="72000" rIns="7200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LVCMOS LS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16 out / 8 in</a:t>
              </a:r>
            </a:p>
          </p:txBody>
        </p:sp>
        <p:sp>
          <p:nvSpPr>
            <p:cNvPr id="72" name="Rectangle 71"/>
            <p:cNvSpPr/>
            <p:nvPr/>
          </p:nvSpPr>
          <p:spPr>
            <a:xfrm>
              <a:off x="2963813" y="4725278"/>
              <a:ext cx="1392163" cy="648072"/>
            </a:xfrm>
            <a:prstGeom prst="rect">
              <a:avLst/>
            </a:prstGeom>
            <a:gradFill rotWithShape="1">
              <a:gsLst>
                <a:gs pos="0">
                  <a:srgbClr val="C0504D">
                    <a:shade val="51000"/>
                    <a:satMod val="130000"/>
                  </a:srgbClr>
                </a:gs>
                <a:gs pos="80000">
                  <a:srgbClr val="C0504D">
                    <a:shade val="93000"/>
                    <a:satMod val="130000"/>
                  </a:srgbClr>
                </a:gs>
                <a:gs pos="100000">
                  <a:srgbClr val="C0504D">
                    <a:shade val="94000"/>
                    <a:satMod val="135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C0504D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LVDS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4 out / 4 in</a:t>
              </a:r>
            </a:p>
          </p:txBody>
        </p:sp>
        <p:sp>
          <p:nvSpPr>
            <p:cNvPr id="73" name="Rectangle 72"/>
            <p:cNvSpPr/>
            <p:nvPr/>
          </p:nvSpPr>
          <p:spPr>
            <a:xfrm>
              <a:off x="2979770" y="5590421"/>
              <a:ext cx="1392163" cy="648072"/>
            </a:xfrm>
            <a:prstGeom prst="rect">
              <a:avLst/>
            </a:prstGeom>
            <a:gradFill rotWithShape="1">
              <a:gsLst>
                <a:gs pos="0">
                  <a:srgbClr val="4F81BD">
                    <a:shade val="51000"/>
                    <a:satMod val="130000"/>
                  </a:srgbClr>
                </a:gs>
                <a:gs pos="80000">
                  <a:srgbClr val="4F81BD">
                    <a:shade val="93000"/>
                    <a:satMod val="130000"/>
                  </a:srgbClr>
                </a:gs>
                <a:gs pos="100000">
                  <a:srgbClr val="4F81BD">
                    <a:shade val="94000"/>
                    <a:satMod val="135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Fast 14 Bit ADC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4 Channels</a:t>
              </a:r>
            </a:p>
          </p:txBody>
        </p:sp>
        <p:sp>
          <p:nvSpPr>
            <p:cNvPr id="74" name="Left Arrow 73"/>
            <p:cNvSpPr/>
            <p:nvPr/>
          </p:nvSpPr>
          <p:spPr>
            <a:xfrm>
              <a:off x="2335358" y="5805465"/>
              <a:ext cx="552053" cy="180020"/>
            </a:xfrm>
            <a:prstGeom prst="leftArrow">
              <a:avLst/>
            </a:prstGeom>
            <a:solidFill>
              <a:srgbClr val="4F81BD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lIns="0" r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5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5" name="Left Arrow 74"/>
            <p:cNvSpPr/>
            <p:nvPr/>
          </p:nvSpPr>
          <p:spPr>
            <a:xfrm>
              <a:off x="4402456" y="5824447"/>
              <a:ext cx="552053" cy="180020"/>
            </a:xfrm>
            <a:prstGeom prst="leftArrow">
              <a:avLst/>
            </a:prstGeom>
            <a:solidFill>
              <a:srgbClr val="4F81BD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5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6" name="Left Arrow 75"/>
            <p:cNvSpPr/>
            <p:nvPr/>
          </p:nvSpPr>
          <p:spPr>
            <a:xfrm flipH="1">
              <a:off x="4416548" y="800708"/>
              <a:ext cx="552053" cy="180020"/>
            </a:xfrm>
            <a:prstGeom prst="leftArrow">
              <a:avLst/>
            </a:prstGeom>
            <a:solidFill>
              <a:srgbClr val="4F81BD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lIns="0" r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5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7" name="Left Arrow 76"/>
            <p:cNvSpPr/>
            <p:nvPr/>
          </p:nvSpPr>
          <p:spPr>
            <a:xfrm flipH="1">
              <a:off x="4416548" y="1592796"/>
              <a:ext cx="552053" cy="180020"/>
            </a:xfrm>
            <a:prstGeom prst="leftArrow">
              <a:avLst/>
            </a:prstGeom>
            <a:solidFill>
              <a:srgbClr val="4F81BD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lIns="0" r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5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8" name="Left Arrow 77"/>
            <p:cNvSpPr/>
            <p:nvPr/>
          </p:nvSpPr>
          <p:spPr>
            <a:xfrm flipH="1">
              <a:off x="4416548" y="2384884"/>
              <a:ext cx="552053" cy="180020"/>
            </a:xfrm>
            <a:prstGeom prst="leftArrow">
              <a:avLst/>
            </a:prstGeom>
            <a:solidFill>
              <a:srgbClr val="4F81BD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lIns="0" r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5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9" name="Left Arrow 78"/>
            <p:cNvSpPr/>
            <p:nvPr/>
          </p:nvSpPr>
          <p:spPr>
            <a:xfrm flipH="1">
              <a:off x="4416548" y="4005198"/>
              <a:ext cx="552053" cy="180020"/>
            </a:xfrm>
            <a:prstGeom prst="leftArrow">
              <a:avLst/>
            </a:prstGeom>
            <a:solidFill>
              <a:srgbClr val="4F81BD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lIns="0" r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5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0" name="Left Arrow 79"/>
            <p:cNvSpPr/>
            <p:nvPr/>
          </p:nvSpPr>
          <p:spPr>
            <a:xfrm>
              <a:off x="4406850" y="4326444"/>
              <a:ext cx="552053" cy="180020"/>
            </a:xfrm>
            <a:prstGeom prst="leftArrow">
              <a:avLst/>
            </a:prstGeom>
            <a:solidFill>
              <a:srgbClr val="4F81BD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5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1" name="Left Arrow 80"/>
            <p:cNvSpPr/>
            <p:nvPr/>
          </p:nvSpPr>
          <p:spPr>
            <a:xfrm flipH="1">
              <a:off x="4416548" y="4788969"/>
              <a:ext cx="552053" cy="180020"/>
            </a:xfrm>
            <a:prstGeom prst="leftArrow">
              <a:avLst/>
            </a:prstGeom>
            <a:solidFill>
              <a:srgbClr val="4F81BD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lIns="0" r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5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2" name="Left Arrow 81"/>
            <p:cNvSpPr/>
            <p:nvPr/>
          </p:nvSpPr>
          <p:spPr>
            <a:xfrm>
              <a:off x="4406850" y="5110215"/>
              <a:ext cx="552053" cy="180020"/>
            </a:xfrm>
            <a:prstGeom prst="leftArrow">
              <a:avLst/>
            </a:prstGeom>
            <a:solidFill>
              <a:srgbClr val="4F81BD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5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3" name="Left Arrow 82"/>
            <p:cNvSpPr/>
            <p:nvPr/>
          </p:nvSpPr>
          <p:spPr>
            <a:xfrm flipH="1">
              <a:off x="2339751" y="4005198"/>
              <a:ext cx="552053" cy="180020"/>
            </a:xfrm>
            <a:prstGeom prst="leftArrow">
              <a:avLst/>
            </a:prstGeom>
            <a:solidFill>
              <a:srgbClr val="4F81BD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lIns="0" r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5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4" name="Left Arrow 83"/>
            <p:cNvSpPr/>
            <p:nvPr/>
          </p:nvSpPr>
          <p:spPr>
            <a:xfrm>
              <a:off x="2330053" y="4326444"/>
              <a:ext cx="552053" cy="180020"/>
            </a:xfrm>
            <a:prstGeom prst="leftArrow">
              <a:avLst/>
            </a:prstGeom>
            <a:solidFill>
              <a:srgbClr val="4F81BD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5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5" name="Left Arrow 84"/>
            <p:cNvSpPr/>
            <p:nvPr/>
          </p:nvSpPr>
          <p:spPr>
            <a:xfrm flipH="1">
              <a:off x="2339751" y="4788969"/>
              <a:ext cx="552053" cy="180020"/>
            </a:xfrm>
            <a:prstGeom prst="leftArrow">
              <a:avLst/>
            </a:prstGeom>
            <a:solidFill>
              <a:srgbClr val="4F81BD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lIns="0" r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5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6" name="Left Arrow 85"/>
            <p:cNvSpPr/>
            <p:nvPr/>
          </p:nvSpPr>
          <p:spPr>
            <a:xfrm>
              <a:off x="2330053" y="5110215"/>
              <a:ext cx="552053" cy="180020"/>
            </a:xfrm>
            <a:prstGeom prst="leftArrow">
              <a:avLst/>
            </a:prstGeom>
            <a:solidFill>
              <a:srgbClr val="4F81BD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5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7" name="Right Brace 86"/>
            <p:cNvSpPr/>
            <p:nvPr/>
          </p:nvSpPr>
          <p:spPr>
            <a:xfrm>
              <a:off x="5076056" y="566682"/>
              <a:ext cx="216024" cy="5598622"/>
            </a:xfrm>
            <a:prstGeom prst="rightBrace">
              <a:avLst/>
            </a:prstGeom>
            <a:noFill/>
            <a:ln w="2857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8" name="Rectangle 87"/>
            <p:cNvSpPr/>
            <p:nvPr/>
          </p:nvSpPr>
          <p:spPr>
            <a:xfrm>
              <a:off x="5508104" y="3313729"/>
              <a:ext cx="641790" cy="39596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rPr>
                <a:t>DUT</a:t>
              </a:r>
            </a:p>
          </p:txBody>
        </p:sp>
        <p:sp>
          <p:nvSpPr>
            <p:cNvPr id="89" name="Right Brace 88"/>
            <p:cNvSpPr/>
            <p:nvPr/>
          </p:nvSpPr>
          <p:spPr>
            <a:xfrm flipH="1">
              <a:off x="1907704" y="2978950"/>
              <a:ext cx="216024" cy="3186354"/>
            </a:xfrm>
            <a:prstGeom prst="rightBrace">
              <a:avLst/>
            </a:prstGeom>
            <a:noFill/>
            <a:ln w="2857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0" name="Rectangle 89"/>
            <p:cNvSpPr/>
            <p:nvPr/>
          </p:nvSpPr>
          <p:spPr>
            <a:xfrm>
              <a:off x="1101631" y="4402848"/>
              <a:ext cx="742841" cy="39596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rPr>
                <a:t>FPGA</a:t>
              </a:r>
            </a:p>
          </p:txBody>
        </p:sp>
        <p:sp>
          <p:nvSpPr>
            <p:cNvPr id="91" name="Right Brace 90"/>
            <p:cNvSpPr/>
            <p:nvPr/>
          </p:nvSpPr>
          <p:spPr>
            <a:xfrm flipH="1">
              <a:off x="2123728" y="566682"/>
              <a:ext cx="216024" cy="3193690"/>
            </a:xfrm>
            <a:prstGeom prst="rightBrace">
              <a:avLst/>
            </a:prstGeom>
            <a:noFill/>
            <a:ln w="2857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2" name="Rectangle 91"/>
            <p:cNvSpPr/>
            <p:nvPr/>
          </p:nvSpPr>
          <p:spPr>
            <a:xfrm>
              <a:off x="1511036" y="1994251"/>
              <a:ext cx="548985" cy="39596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rPr>
                <a:t>I</a:t>
              </a:r>
              <a:r>
                <a:rPr kumimoji="0" lang="en-US" sz="1400" b="0" i="0" u="none" strike="noStrike" kern="0" cap="none" spc="0" normalizeH="0" baseline="3000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rPr>
                <a:t>2</a:t>
              </a:r>
              <a:r>
                <a:rPr kumimoji="0" 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rPr>
                <a:t>C </a:t>
              </a:r>
            </a:p>
          </p:txBody>
        </p:sp>
        <p:sp>
          <p:nvSpPr>
            <p:cNvPr id="93" name="Rectangle 92"/>
            <p:cNvSpPr/>
            <p:nvPr/>
          </p:nvSpPr>
          <p:spPr>
            <a:xfrm>
              <a:off x="2940324" y="3112300"/>
              <a:ext cx="1392163" cy="648072"/>
            </a:xfrm>
            <a:prstGeom prst="rect">
              <a:avLst/>
            </a:prstGeom>
            <a:gradFill rotWithShape="1">
              <a:gsLst>
                <a:gs pos="0">
                  <a:srgbClr val="4BACC6">
                    <a:shade val="51000"/>
                    <a:satMod val="130000"/>
                  </a:srgbClr>
                </a:gs>
                <a:gs pos="80000">
                  <a:srgbClr val="4BACC6">
                    <a:shade val="93000"/>
                    <a:satMod val="130000"/>
                  </a:srgbClr>
                </a:gs>
                <a:gs pos="100000">
                  <a:srgbClr val="4BACC6">
                    <a:shade val="94000"/>
                    <a:satMod val="135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4BACC6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Injection Pulse Generator</a:t>
              </a:r>
            </a:p>
          </p:txBody>
        </p:sp>
        <p:sp>
          <p:nvSpPr>
            <p:cNvPr id="94" name="Left Arrow 93"/>
            <p:cNvSpPr/>
            <p:nvPr/>
          </p:nvSpPr>
          <p:spPr>
            <a:xfrm flipH="1">
              <a:off x="4377102" y="3346326"/>
              <a:ext cx="552053" cy="180020"/>
            </a:xfrm>
            <a:prstGeom prst="leftArrow">
              <a:avLst/>
            </a:prstGeom>
            <a:solidFill>
              <a:srgbClr val="4F81BD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lIns="0" r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5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5" name="Left Arrow 94"/>
            <p:cNvSpPr/>
            <p:nvPr/>
          </p:nvSpPr>
          <p:spPr>
            <a:xfrm flipH="1">
              <a:off x="2300305" y="3344669"/>
              <a:ext cx="552053" cy="180020"/>
            </a:xfrm>
            <a:prstGeom prst="leftArrow">
              <a:avLst/>
            </a:prstGeom>
            <a:solidFill>
              <a:srgbClr val="4F81BD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lIns="0" r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5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6" name="Rectangle 95"/>
            <p:cNvSpPr/>
            <p:nvPr/>
          </p:nvSpPr>
          <p:spPr>
            <a:xfrm rot="16200000">
              <a:off x="392211" y="3066495"/>
              <a:ext cx="1508948" cy="39596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rPr>
                <a:t>MultIO</a:t>
              </a:r>
              <a:r>
                <a:rPr kumimoji="0" 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rPr>
                <a:t> Board</a:t>
              </a:r>
            </a:p>
          </p:txBody>
        </p:sp>
      </p:grpSp>
      <p:pic>
        <p:nvPicPr>
          <p:cNvPr id="97" name="Picture 2" descr="D:\Users\hans\Pictures\2014-06-15 001\R0011647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476" t="26932" r="27487" b="29168"/>
          <a:stretch/>
        </p:blipFill>
        <p:spPr bwMode="auto">
          <a:xfrm>
            <a:off x="1187624" y="3573016"/>
            <a:ext cx="2232248" cy="22168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ITk Week - 25/02/2015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Malte Backhaus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/>
          <a:lstStyle/>
          <a:p>
            <a:fld id="{E7BA012C-F0C6-426C-A007-9C298A7F4754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0237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USBpix for CPIX </a:t>
            </a:r>
            <a:r>
              <a:rPr lang="de-DE" dirty="0"/>
              <a:t>–</a:t>
            </a:r>
            <a:r>
              <a:rPr lang="de-DE" dirty="0" smtClean="0"/>
              <a:t> Software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ITk Week - 25/02/2015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Malte Backhaus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/>
          <a:lstStyle/>
          <a:p>
            <a:fld id="{E7BA012C-F0C6-426C-A007-9C298A7F4754}" type="slidenum">
              <a:rPr lang="en-US" smtClean="0"/>
              <a:t>9</a:t>
            </a:fld>
            <a:endParaRPr lang="en-US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633"/>
          <a:stretch/>
        </p:blipFill>
        <p:spPr bwMode="auto">
          <a:xfrm>
            <a:off x="4230680" y="4110916"/>
            <a:ext cx="4885992" cy="1986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8"/>
          <p:cNvSpPr/>
          <p:nvPr/>
        </p:nvSpPr>
        <p:spPr>
          <a:xfrm>
            <a:off x="4662535" y="1747319"/>
            <a:ext cx="4282289" cy="1548145"/>
          </a:xfrm>
          <a:prstGeom prst="rect">
            <a:avLst/>
          </a:prstGeom>
          <a:solidFill>
            <a:srgbClr val="92D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dirty="0" smtClean="0">
                <a:solidFill>
                  <a:schemeClr val="accent6">
                    <a:lumMod val="50000"/>
                  </a:schemeClr>
                </a:solidFill>
              </a:rPr>
              <a:t>pyCPIX</a:t>
            </a:r>
          </a:p>
          <a:p>
            <a:endParaRPr lang="de-DE" dirty="0">
              <a:solidFill>
                <a:schemeClr val="accent6">
                  <a:lumMod val="50000"/>
                </a:schemeClr>
              </a:solidFill>
            </a:endParaRPr>
          </a:p>
          <a:p>
            <a:endParaRPr lang="de-DE" dirty="0" smtClean="0">
              <a:solidFill>
                <a:schemeClr val="accent6">
                  <a:lumMod val="50000"/>
                </a:schemeClr>
              </a:solidFill>
            </a:endParaRPr>
          </a:p>
          <a:p>
            <a:endParaRPr lang="de-DE" dirty="0">
              <a:solidFill>
                <a:schemeClr val="accent6">
                  <a:lumMod val="50000"/>
                </a:schemeClr>
              </a:solidFill>
            </a:endParaRPr>
          </a:p>
          <a:p>
            <a:endParaRPr lang="en-US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70920" y="1747319"/>
            <a:ext cx="4282289" cy="1543615"/>
          </a:xfrm>
          <a:prstGeom prst="rect">
            <a:avLst/>
          </a:prstGeom>
          <a:solidFill>
            <a:srgbClr val="00B0F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dirty="0" smtClean="0">
                <a:solidFill>
                  <a:schemeClr val="accent6">
                    <a:lumMod val="50000"/>
                  </a:schemeClr>
                </a:solidFill>
              </a:rPr>
              <a:t>STcontrol</a:t>
            </a:r>
          </a:p>
          <a:p>
            <a:endParaRPr lang="de-DE" dirty="0">
              <a:solidFill>
                <a:schemeClr val="accent6">
                  <a:lumMod val="50000"/>
                </a:schemeClr>
              </a:solidFill>
            </a:endParaRPr>
          </a:p>
          <a:p>
            <a:endParaRPr lang="de-DE" dirty="0" smtClean="0">
              <a:solidFill>
                <a:schemeClr val="accent6">
                  <a:lumMod val="50000"/>
                </a:schemeClr>
              </a:solidFill>
            </a:endParaRPr>
          </a:p>
          <a:p>
            <a:endParaRPr lang="de-DE" dirty="0">
              <a:solidFill>
                <a:schemeClr val="accent6">
                  <a:lumMod val="50000"/>
                </a:schemeClr>
              </a:solidFill>
            </a:endParaRPr>
          </a:p>
          <a:p>
            <a:endParaRPr lang="en-US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70920" y="3290934"/>
            <a:ext cx="4282289" cy="38929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effectLst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chemeClr val="accent6">
                    <a:lumMod val="50000"/>
                  </a:schemeClr>
                </a:solidFill>
              </a:rPr>
              <a:t>USBpixdll</a:t>
            </a: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6406524" y="2607397"/>
            <a:ext cx="2094627" cy="688067"/>
          </a:xfrm>
          <a:prstGeom prst="rect">
            <a:avLst/>
          </a:prstGeom>
          <a:solidFill>
            <a:srgbClr val="00B050"/>
          </a:solidFill>
          <a:effectLst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dirty="0" smtClean="0">
                <a:solidFill>
                  <a:schemeClr val="accent6">
                    <a:lumMod val="50000"/>
                  </a:schemeClr>
                </a:solidFill>
              </a:rPr>
              <a:t>pyBar</a:t>
            </a:r>
            <a:endParaRPr lang="de-DE" dirty="0">
              <a:solidFill>
                <a:schemeClr val="accent6">
                  <a:lumMod val="50000"/>
                </a:schemeClr>
              </a:solidFill>
            </a:endParaRPr>
          </a:p>
          <a:p>
            <a:endParaRPr lang="en-US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4662535" y="3290934"/>
            <a:ext cx="4282289" cy="389299"/>
          </a:xfrm>
          <a:prstGeom prst="rect">
            <a:avLst/>
          </a:prstGeom>
          <a:solidFill>
            <a:srgbClr val="FFFF00"/>
          </a:solidFill>
          <a:effectLst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chemeClr val="accent6">
                    <a:lumMod val="50000"/>
                  </a:schemeClr>
                </a:solidFill>
              </a:rPr>
              <a:t>Basil</a:t>
            </a: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511929" y="1403293"/>
            <a:ext cx="6206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C++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6427649" y="1403293"/>
            <a:ext cx="9028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Python</a:t>
            </a:r>
            <a:endParaRPr lang="en-US" dirty="0"/>
          </a:p>
        </p:txBody>
      </p:sp>
      <p:cxnSp>
        <p:nvCxnSpPr>
          <p:cNvPr id="21" name="Straight Arrow Connector 20"/>
          <p:cNvCxnSpPr/>
          <p:nvPr/>
        </p:nvCxnSpPr>
        <p:spPr>
          <a:xfrm>
            <a:off x="2372008" y="4961295"/>
            <a:ext cx="2202686" cy="0"/>
          </a:xfrm>
          <a:prstGeom prst="straightConnector1">
            <a:avLst/>
          </a:prstGeom>
          <a:ln w="57150">
            <a:solidFill>
              <a:schemeClr val="accent6">
                <a:lumMod val="50000"/>
              </a:schemeClr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V="1">
            <a:off x="2372008" y="3811509"/>
            <a:ext cx="0" cy="1149786"/>
          </a:xfrm>
          <a:prstGeom prst="straightConnector1">
            <a:avLst/>
          </a:prstGeom>
          <a:ln w="57150">
            <a:solidFill>
              <a:schemeClr val="accent6">
                <a:lumMod val="50000"/>
              </a:schemeClr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flipV="1">
            <a:off x="6793117" y="3811510"/>
            <a:ext cx="0" cy="299406"/>
          </a:xfrm>
          <a:prstGeom prst="straightConnector1">
            <a:avLst/>
          </a:prstGeom>
          <a:ln w="57150">
            <a:solidFill>
              <a:schemeClr val="accent6">
                <a:lumMod val="50000"/>
              </a:schemeClr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flipH="1">
            <a:off x="3693814" y="4110916"/>
            <a:ext cx="3099303" cy="0"/>
          </a:xfrm>
          <a:prstGeom prst="line">
            <a:avLst/>
          </a:prstGeom>
          <a:ln w="5715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 flipV="1">
            <a:off x="3701360" y="4110917"/>
            <a:ext cx="0" cy="850378"/>
          </a:xfrm>
          <a:prstGeom prst="line">
            <a:avLst/>
          </a:prstGeom>
          <a:ln w="5715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30676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1284</TotalTime>
  <Words>1124</Words>
  <Application>Microsoft Office PowerPoint</Application>
  <PresentationFormat>On-screen Show (4:3)</PresentationFormat>
  <Paragraphs>291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9" baseType="lpstr">
      <vt:lpstr>Arial</vt:lpstr>
      <vt:lpstr>Calibri</vt:lpstr>
      <vt:lpstr>Wingdings</vt:lpstr>
      <vt:lpstr>Office Theme</vt:lpstr>
      <vt:lpstr>USBpix Test System Overview of Upgrade Options</vt:lpstr>
      <vt:lpstr>USBpix Hardware (old system)</vt:lpstr>
      <vt:lpstr>USBpix Upgrade for FE-I4</vt:lpstr>
      <vt:lpstr>USBpix Hardware (new system)</vt:lpstr>
      <vt:lpstr>USBpix Upgrade Options for FE-I4</vt:lpstr>
      <vt:lpstr>Alternative USBpix3 Hardware  for Multi-chip Modules/Staves</vt:lpstr>
      <vt:lpstr>USBpix for CPIX – Hardware Structure</vt:lpstr>
      <vt:lpstr>General Purpose Analog Card</vt:lpstr>
      <vt:lpstr>USBpix for CPIX – Software</vt:lpstr>
      <vt:lpstr>Test System Configuration</vt:lpstr>
      <vt:lpstr>HW Status &amp; Component Availability</vt:lpstr>
      <vt:lpstr>Glossary</vt:lpstr>
      <vt:lpstr>Backup Slides</vt:lpstr>
      <vt:lpstr>Test System for Active Pixel Sensor Developments</vt:lpstr>
      <vt:lpstr>General Purpose Analog Card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hans</dc:creator>
  <cp:lastModifiedBy>Malte Backhaus</cp:lastModifiedBy>
  <cp:revision>110</cp:revision>
  <cp:lastPrinted>2013-05-07T09:31:36Z</cp:lastPrinted>
  <dcterms:created xsi:type="dcterms:W3CDTF">2012-04-16T10:24:11Z</dcterms:created>
  <dcterms:modified xsi:type="dcterms:W3CDTF">2015-03-27T11:54:12Z</dcterms:modified>
</cp:coreProperties>
</file>