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6" r:id="rId3"/>
    <p:sldId id="277" r:id="rId4"/>
    <p:sldId id="258" r:id="rId5"/>
    <p:sldId id="257" r:id="rId6"/>
    <p:sldId id="286" r:id="rId7"/>
    <p:sldId id="290" r:id="rId8"/>
    <p:sldId id="291" r:id="rId9"/>
    <p:sldId id="292" r:id="rId10"/>
    <p:sldId id="293" r:id="rId11"/>
    <p:sldId id="295" r:id="rId12"/>
    <p:sldId id="297" r:id="rId13"/>
    <p:sldId id="281" r:id="rId14"/>
    <p:sldId id="296" r:id="rId15"/>
    <p:sldId id="298" r:id="rId16"/>
    <p:sldId id="282" r:id="rId17"/>
    <p:sldId id="283" r:id="rId18"/>
    <p:sldId id="284" r:id="rId19"/>
    <p:sldId id="289" r:id="rId20"/>
    <p:sldId id="285" r:id="rId21"/>
    <p:sldId id="28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109"/>
    <a:srgbClr val="FF0066"/>
    <a:srgbClr val="FF7C80"/>
    <a:srgbClr val="FF3399"/>
    <a:srgbClr val="FF6600"/>
    <a:srgbClr val="66FF33"/>
    <a:srgbClr val="CC66FF"/>
    <a:srgbClr val="6666FF"/>
    <a:srgbClr val="0000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2" d="100"/>
          <a:sy n="92" d="100"/>
        </p:scale>
        <p:origin x="75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96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130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96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815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96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7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8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15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5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5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63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A3A31-0FD4-460A-9BFB-225F2891DA18}" type="datetimeFigureOut">
              <a:rPr lang="en-US" smtClean="0"/>
              <a:t>3/31/2015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3F0CA-12DD-4CF6-8873-BEF228E766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26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752599"/>
            <a:ext cx="9144000" cy="17573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b="1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CaRIBOu</a:t>
            </a:r>
            <a:r>
              <a:rPr lang="en-US" dirty="0" smtClean="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 Hardware Design and Status</a:t>
            </a:r>
            <a:endParaRPr lang="en-US" dirty="0">
              <a:solidFill>
                <a:schemeClr val="bg1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Hucheng Chen, </a:t>
            </a:r>
            <a:r>
              <a:rPr lang="en-US" u="sng" dirty="0" smtClean="0"/>
              <a:t>Hongbin Liu</a:t>
            </a:r>
          </a:p>
          <a:p>
            <a:r>
              <a:rPr lang="en-US" dirty="0" smtClean="0"/>
              <a:t>Brookhaven National Laboratory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03/31/2015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19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CaR</a:t>
            </a:r>
            <a:r>
              <a:rPr lang="en-US" sz="3600" dirty="0" smtClean="0"/>
              <a:t> Board</a:t>
            </a:r>
            <a:endParaRPr lang="en-US" sz="3600" dirty="0"/>
          </a:p>
        </p:txBody>
      </p:sp>
      <p:sp>
        <p:nvSpPr>
          <p:cNvPr id="5" name="Rectangle 2">
            <a:hlinkClick r:id="rId2" action="ppaction://hlinksldjump"/>
          </p:cNvPr>
          <p:cNvSpPr/>
          <p:nvPr/>
        </p:nvSpPr>
        <p:spPr>
          <a:xfrm>
            <a:off x="3817336" y="999575"/>
            <a:ext cx="5326663" cy="558826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3941988" y="1531672"/>
            <a:ext cx="577762" cy="42354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 rot="16200000">
            <a:off x="3872132" y="358702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4" name="Group 28"/>
          <p:cNvGrpSpPr/>
          <p:nvPr/>
        </p:nvGrpSpPr>
        <p:grpSpPr>
          <a:xfrm>
            <a:off x="4290077" y="1079276"/>
            <a:ext cx="1413162" cy="308279"/>
            <a:chOff x="1034763" y="4987523"/>
            <a:chExt cx="1943098" cy="423883"/>
          </a:xfrm>
        </p:grpSpPr>
        <p:sp>
          <p:nvSpPr>
            <p:cNvPr id="99" name="Rectangle 25"/>
            <p:cNvSpPr/>
            <p:nvPr/>
          </p:nvSpPr>
          <p:spPr>
            <a:xfrm>
              <a:off x="1034763" y="5044691"/>
              <a:ext cx="1083486" cy="36671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PWR SWITCH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Straight Arrow Connector 26"/>
            <p:cNvCxnSpPr/>
            <p:nvPr/>
          </p:nvCxnSpPr>
          <p:spPr>
            <a:xfrm>
              <a:off x="2118249" y="5228048"/>
              <a:ext cx="8414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27"/>
            <p:cNvSpPr txBox="1"/>
            <p:nvPr/>
          </p:nvSpPr>
          <p:spPr>
            <a:xfrm>
              <a:off x="2306802" y="4987523"/>
              <a:ext cx="6710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AVCC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ounded Rectangle 30"/>
          <p:cNvSpPr/>
          <p:nvPr/>
        </p:nvSpPr>
        <p:spPr>
          <a:xfrm>
            <a:off x="8454776" y="1578013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11"/>
          <p:cNvSpPr/>
          <p:nvPr/>
        </p:nvSpPr>
        <p:spPr>
          <a:xfrm>
            <a:off x="5523347" y="2783008"/>
            <a:ext cx="1353040" cy="651815"/>
          </a:xfrm>
          <a:prstGeom prst="rect">
            <a:avLst/>
          </a:prstGeom>
          <a:solidFill>
            <a:srgbClr val="FF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Power Modules X 12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1" name="TextBox 32"/>
          <p:cNvSpPr txBox="1"/>
          <p:nvPr/>
        </p:nvSpPr>
        <p:spPr>
          <a:xfrm>
            <a:off x="7393777" y="2832960"/>
            <a:ext cx="802821" cy="21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Power Rails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 rot="10800000" flipV="1">
            <a:off x="5971730" y="412962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5" name="TextBox 47"/>
          <p:cNvSpPr txBox="1"/>
          <p:nvPr/>
        </p:nvSpPr>
        <p:spPr>
          <a:xfrm rot="10800000" flipV="1">
            <a:off x="6757121" y="394219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47" name="TextBox 117"/>
          <p:cNvSpPr txBox="1"/>
          <p:nvPr/>
        </p:nvSpPr>
        <p:spPr>
          <a:xfrm rot="16200000">
            <a:off x="8187121" y="2598089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123"/>
          <p:cNvSpPr/>
          <p:nvPr/>
        </p:nvSpPr>
        <p:spPr>
          <a:xfrm>
            <a:off x="4988505" y="1590375"/>
            <a:ext cx="632432" cy="787400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BUS REPEATER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134"/>
          <p:cNvCxnSpPr/>
          <p:nvPr/>
        </p:nvCxnSpPr>
        <p:spPr>
          <a:xfrm>
            <a:off x="4519750" y="1984075"/>
            <a:ext cx="438146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51"/>
          <p:cNvSpPr/>
          <p:nvPr/>
        </p:nvSpPr>
        <p:spPr>
          <a:xfrm>
            <a:off x="6269754" y="1733335"/>
            <a:ext cx="932566" cy="50473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DAC*4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153"/>
          <p:cNvCxnSpPr/>
          <p:nvPr/>
        </p:nvCxnSpPr>
        <p:spPr>
          <a:xfrm>
            <a:off x="5643085" y="1984075"/>
            <a:ext cx="639884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157"/>
          <p:cNvCxnSpPr/>
          <p:nvPr/>
        </p:nvCxnSpPr>
        <p:spPr>
          <a:xfrm>
            <a:off x="7200410" y="1996255"/>
            <a:ext cx="1149673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8"/>
          <p:cNvSpPr txBox="1"/>
          <p:nvPr/>
        </p:nvSpPr>
        <p:spPr>
          <a:xfrm rot="10800000" flipV="1">
            <a:off x="7427413" y="1754038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Rectangle 97"/>
          <p:cNvSpPr/>
          <p:nvPr/>
        </p:nvSpPr>
        <p:spPr>
          <a:xfrm>
            <a:off x="6269754" y="1140395"/>
            <a:ext cx="919803" cy="504737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IIC EXPANDER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69" name="Elbow Connector 34"/>
          <p:cNvCxnSpPr>
            <a:stCxn id="96" idx="1"/>
            <a:endCxn id="57" idx="2"/>
          </p:cNvCxnSpPr>
          <p:nvPr/>
        </p:nvCxnSpPr>
        <p:spPr>
          <a:xfrm rot="10800000" flipH="1">
            <a:off x="5523347" y="2238072"/>
            <a:ext cx="1212690" cy="870844"/>
          </a:xfrm>
          <a:prstGeom prst="bentConnector4">
            <a:avLst>
              <a:gd name="adj1" fmla="val -18851"/>
              <a:gd name="adj2" fmla="val 51212"/>
            </a:avLst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09"/>
          <p:cNvSpPr txBox="1"/>
          <p:nvPr/>
        </p:nvSpPr>
        <p:spPr>
          <a:xfrm rot="10800000" flipV="1">
            <a:off x="5238628" y="2434672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CTR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72" name="TextBox 118"/>
          <p:cNvSpPr txBox="1"/>
          <p:nvPr/>
        </p:nvSpPr>
        <p:spPr>
          <a:xfrm>
            <a:off x="4456817" y="1973240"/>
            <a:ext cx="591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 BUS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02" name="Rectangle 123"/>
          <p:cNvSpPr/>
          <p:nvPr/>
        </p:nvSpPr>
        <p:spPr>
          <a:xfrm>
            <a:off x="6048267" y="5759578"/>
            <a:ext cx="632432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1" name="肘形连接符 110"/>
          <p:cNvCxnSpPr>
            <a:endCxn id="68" idx="1"/>
          </p:cNvCxnSpPr>
          <p:nvPr/>
        </p:nvCxnSpPr>
        <p:spPr>
          <a:xfrm rot="5400000" flipH="1" flipV="1">
            <a:off x="5831433" y="1516303"/>
            <a:ext cx="561860" cy="314782"/>
          </a:xfrm>
          <a:prstGeom prst="bentConnector2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/>
          <p:nvPr/>
        </p:nvCxnSpPr>
        <p:spPr>
          <a:xfrm rot="16200000" flipV="1">
            <a:off x="5832585" y="2121402"/>
            <a:ext cx="784395" cy="569628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943172" y="1788678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cxnSp>
        <p:nvCxnSpPr>
          <p:cNvPr id="124" name="肘形连接符 123"/>
          <p:cNvCxnSpPr/>
          <p:nvPr/>
        </p:nvCxnSpPr>
        <p:spPr>
          <a:xfrm rot="10800000" flipV="1">
            <a:off x="7475940" y="5817629"/>
            <a:ext cx="871764" cy="26104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18"/>
          <p:cNvSpPr txBox="1"/>
          <p:nvPr/>
        </p:nvSpPr>
        <p:spPr>
          <a:xfrm>
            <a:off x="7491991" y="5597290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Analog Input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8" name="TextBox 118"/>
          <p:cNvSpPr txBox="1"/>
          <p:nvPr/>
        </p:nvSpPr>
        <p:spPr>
          <a:xfrm>
            <a:off x="7883247" y="5832373"/>
            <a:ext cx="325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X6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9" name="TextBox 32"/>
          <p:cNvSpPr txBox="1"/>
          <p:nvPr/>
        </p:nvSpPr>
        <p:spPr>
          <a:xfrm>
            <a:off x="7627852" y="3068679"/>
            <a:ext cx="80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X12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30" name="TextBox 158"/>
          <p:cNvSpPr txBox="1"/>
          <p:nvPr/>
        </p:nvSpPr>
        <p:spPr>
          <a:xfrm rot="10800000" flipV="1">
            <a:off x="7676281" y="1942508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>
            <a:off x="6946603" y="3052300"/>
            <a:ext cx="13833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4523719" y="4185706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>
            <a:off x="4519750" y="4366161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42"/>
          <p:cNvSpPr txBox="1"/>
          <p:nvPr/>
        </p:nvSpPr>
        <p:spPr>
          <a:xfrm rot="10800000" flipV="1">
            <a:off x="6038211" y="4305578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X6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8" name="TextBox 42"/>
          <p:cNvSpPr txBox="1"/>
          <p:nvPr/>
        </p:nvSpPr>
        <p:spPr>
          <a:xfrm rot="10800000" flipV="1">
            <a:off x="6838261" y="413397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X2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40" name="肘形连接符 139"/>
          <p:cNvCxnSpPr/>
          <p:nvPr/>
        </p:nvCxnSpPr>
        <p:spPr>
          <a:xfrm rot="10800000">
            <a:off x="4549798" y="5666914"/>
            <a:ext cx="1498468" cy="19933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18"/>
          <p:cNvSpPr txBox="1"/>
          <p:nvPr/>
        </p:nvSpPr>
        <p:spPr>
          <a:xfrm>
            <a:off x="4734423" y="5472385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LVDS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3" name="TextBox 118"/>
          <p:cNvSpPr txBox="1"/>
          <p:nvPr/>
        </p:nvSpPr>
        <p:spPr>
          <a:xfrm>
            <a:off x="4786864" y="5622329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X8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5" name="Rectangle 123"/>
          <p:cNvSpPr/>
          <p:nvPr/>
        </p:nvSpPr>
        <p:spPr>
          <a:xfrm>
            <a:off x="5055050" y="4478022"/>
            <a:ext cx="992167" cy="477986"/>
          </a:xfrm>
          <a:prstGeom prst="rect">
            <a:avLst/>
          </a:prstGeom>
          <a:solidFill>
            <a:srgbClr val="66FF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Receiver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6" name="Rectangle 123"/>
          <p:cNvSpPr/>
          <p:nvPr/>
        </p:nvSpPr>
        <p:spPr>
          <a:xfrm>
            <a:off x="5055050" y="4972374"/>
            <a:ext cx="992168" cy="351904"/>
          </a:xfrm>
          <a:prstGeom prst="rect">
            <a:avLst/>
          </a:prstGeom>
          <a:solidFill>
            <a:srgbClr val="0000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Transmitter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8" name="Rectangle 123"/>
          <p:cNvSpPr/>
          <p:nvPr/>
        </p:nvSpPr>
        <p:spPr>
          <a:xfrm>
            <a:off x="4732430" y="5998478"/>
            <a:ext cx="632432" cy="462985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SPI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Converter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57" name="Straight Arrow Connector 153"/>
          <p:cNvCxnSpPr/>
          <p:nvPr/>
        </p:nvCxnSpPr>
        <p:spPr>
          <a:xfrm>
            <a:off x="5382659" y="6223899"/>
            <a:ext cx="639884" cy="0"/>
          </a:xfrm>
          <a:prstGeom prst="straightConnector1">
            <a:avLst/>
          </a:prstGeom>
          <a:ln w="19050">
            <a:solidFill>
              <a:srgbClr val="CC6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18"/>
          <p:cNvSpPr txBox="1"/>
          <p:nvPr/>
        </p:nvSpPr>
        <p:spPr>
          <a:xfrm>
            <a:off x="5494894" y="6015274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C66FF"/>
                </a:solidFill>
              </a:rPr>
              <a:t>SPI</a:t>
            </a:r>
            <a:endParaRPr lang="en-US" sz="1000" dirty="0">
              <a:solidFill>
                <a:srgbClr val="CC66FF"/>
              </a:solidFill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>
            <a:off x="4545569" y="4773706"/>
            <a:ext cx="528896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519750" y="5148843"/>
            <a:ext cx="509725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23"/>
          <p:cNvSpPr/>
          <p:nvPr/>
        </p:nvSpPr>
        <p:spPr>
          <a:xfrm>
            <a:off x="6871331" y="4602824"/>
            <a:ext cx="585145" cy="959476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Level Translator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5" name="直接箭头连接符 164"/>
          <p:cNvCxnSpPr/>
          <p:nvPr/>
        </p:nvCxnSpPr>
        <p:spPr>
          <a:xfrm>
            <a:off x="6065218" y="4780056"/>
            <a:ext cx="782371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466423" y="4773706"/>
            <a:ext cx="83302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6039292" y="5148326"/>
            <a:ext cx="80829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箭头连接符 168"/>
          <p:cNvCxnSpPr/>
          <p:nvPr/>
        </p:nvCxnSpPr>
        <p:spPr>
          <a:xfrm flipH="1">
            <a:off x="7465541" y="5148326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47"/>
          <p:cNvSpPr txBox="1"/>
          <p:nvPr/>
        </p:nvSpPr>
        <p:spPr>
          <a:xfrm rot="10800000" flipV="1">
            <a:off x="4545570" y="453036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LVDS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2" name="TextBox 42"/>
          <p:cNvSpPr txBox="1"/>
          <p:nvPr/>
        </p:nvSpPr>
        <p:spPr>
          <a:xfrm rot="10800000" flipV="1">
            <a:off x="4578186" y="4733672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X10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3" name="TextBox 47"/>
          <p:cNvSpPr txBox="1"/>
          <p:nvPr/>
        </p:nvSpPr>
        <p:spPr>
          <a:xfrm rot="10800000" flipV="1">
            <a:off x="4548748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LVDS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4" name="TextBox 42"/>
          <p:cNvSpPr txBox="1"/>
          <p:nvPr/>
        </p:nvSpPr>
        <p:spPr>
          <a:xfrm rot="10800000" flipV="1">
            <a:off x="4618212" y="5111661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X6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1" name="TextBox 47"/>
          <p:cNvSpPr txBox="1"/>
          <p:nvPr/>
        </p:nvSpPr>
        <p:spPr>
          <a:xfrm rot="10800000" flipV="1">
            <a:off x="6079438" y="4558894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2" name="TextBox 47"/>
          <p:cNvSpPr txBox="1"/>
          <p:nvPr/>
        </p:nvSpPr>
        <p:spPr>
          <a:xfrm rot="10800000" flipV="1">
            <a:off x="6079437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3" name="TextBox 47"/>
          <p:cNvSpPr txBox="1"/>
          <p:nvPr/>
        </p:nvSpPr>
        <p:spPr>
          <a:xfrm rot="10800000" flipV="1">
            <a:off x="7443994" y="4536467"/>
            <a:ext cx="86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4" name="TextBox 47"/>
          <p:cNvSpPr txBox="1"/>
          <p:nvPr/>
        </p:nvSpPr>
        <p:spPr>
          <a:xfrm rot="10800000" flipV="1">
            <a:off x="7481313" y="4933986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5" name="TextBox 109"/>
          <p:cNvSpPr txBox="1"/>
          <p:nvPr/>
        </p:nvSpPr>
        <p:spPr>
          <a:xfrm rot="10800000" flipV="1">
            <a:off x="5248373" y="260288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87" name="肘形连接符 186"/>
          <p:cNvCxnSpPr>
            <a:stCxn id="68" idx="3"/>
          </p:cNvCxnSpPr>
          <p:nvPr/>
        </p:nvCxnSpPr>
        <p:spPr>
          <a:xfrm flipH="1">
            <a:off x="6822166" y="1392764"/>
            <a:ext cx="367391" cy="1415342"/>
          </a:xfrm>
          <a:prstGeom prst="bentConnector4">
            <a:avLst>
              <a:gd name="adj1" fmla="val -28519"/>
              <a:gd name="adj2" fmla="val 7708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09"/>
          <p:cNvSpPr txBox="1"/>
          <p:nvPr/>
        </p:nvSpPr>
        <p:spPr>
          <a:xfrm rot="10800000" flipV="1">
            <a:off x="6859597" y="225422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EN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1" name="TextBox 109"/>
          <p:cNvSpPr txBox="1"/>
          <p:nvPr/>
        </p:nvSpPr>
        <p:spPr>
          <a:xfrm rot="10800000" flipV="1">
            <a:off x="6840574" y="2415814"/>
            <a:ext cx="45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X12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2" name="TextBox 118"/>
          <p:cNvSpPr txBox="1"/>
          <p:nvPr/>
        </p:nvSpPr>
        <p:spPr>
          <a:xfrm>
            <a:off x="5922409" y="1187901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3" name="TextBox 118"/>
          <p:cNvSpPr txBox="1"/>
          <p:nvPr/>
        </p:nvSpPr>
        <p:spPr>
          <a:xfrm>
            <a:off x="5932775" y="2218725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MON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4" name="TextBox 118"/>
          <p:cNvSpPr txBox="1"/>
          <p:nvPr/>
        </p:nvSpPr>
        <p:spPr>
          <a:xfrm>
            <a:off x="5958909" y="2346726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X12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5" name="TextBox 41"/>
          <p:cNvSpPr txBox="1"/>
          <p:nvPr/>
        </p:nvSpPr>
        <p:spPr>
          <a:xfrm>
            <a:off x="38349" y="806844"/>
            <a:ext cx="3866878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12 Power Rails for FEI4 Board</a:t>
            </a:r>
          </a:p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TPS74A470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*2, 1A Max, For FEI4 REG IN;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2.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ADP125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*10, 500mA Max, For FEI4 and CCPD;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3. Current of 12 power rails are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monitored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by I2C low speed ADC;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4. All 12 channels can be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en/disable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through I2C;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5. Designed for two FEI4 board, each have 6 power rails.( 1 for FEI4 REG, 2 for FEI4 separate, 3 for CCPD)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Level Translators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SN65LVDS386 as receiver;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SN65LVDS389 as transmitter;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TXB0304 used for CMOS33 to LVCMOS translator;</a:t>
            </a: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Voltage reference generator</a:t>
            </a:r>
            <a:endParaRPr lang="en-US" sz="16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 8-channels DAC on board;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Output voltage up to 2.5V;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10 output channels are routed to FEI4 board;</a:t>
            </a:r>
            <a:endParaRPr lang="en-US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ADC for analog monitor signals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ADS5292 8CH/80MHz(Max)/12Bit/LVDS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THS4522 as ADC buffer</a:t>
            </a:r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197" name="Rectangle 123"/>
          <p:cNvSpPr/>
          <p:nvPr/>
        </p:nvSpPr>
        <p:spPr>
          <a:xfrm>
            <a:off x="7013943" y="5767121"/>
            <a:ext cx="486225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 Buffer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99" name="直接箭头连接符 198"/>
          <p:cNvCxnSpPr/>
          <p:nvPr/>
        </p:nvCxnSpPr>
        <p:spPr>
          <a:xfrm flipH="1">
            <a:off x="6652124" y="6086220"/>
            <a:ext cx="33324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30"/>
          <p:cNvSpPr/>
          <p:nvPr/>
        </p:nvSpPr>
        <p:spPr>
          <a:xfrm>
            <a:off x="8452846" y="3775588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117"/>
          <p:cNvSpPr txBox="1"/>
          <p:nvPr/>
        </p:nvSpPr>
        <p:spPr>
          <a:xfrm rot="16200000">
            <a:off x="8198101" y="4820790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3" name="Rounded Rectangle 30"/>
          <p:cNvSpPr/>
          <p:nvPr/>
        </p:nvSpPr>
        <p:spPr>
          <a:xfrm>
            <a:off x="8360059" y="1421502"/>
            <a:ext cx="749984" cy="4521950"/>
          </a:xfrm>
          <a:prstGeom prst="roundRect">
            <a:avLst/>
          </a:prstGeom>
          <a:noFill/>
          <a:ln w="28575">
            <a:solidFill>
              <a:srgbClr val="66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47"/>
          <p:cNvSpPr txBox="1"/>
          <p:nvPr/>
        </p:nvSpPr>
        <p:spPr>
          <a:xfrm rot="10800000" flipV="1">
            <a:off x="6257618" y="4721890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5" name="TextBox 47"/>
          <p:cNvSpPr txBox="1"/>
          <p:nvPr/>
        </p:nvSpPr>
        <p:spPr>
          <a:xfrm rot="10800000" flipV="1">
            <a:off x="7669949" y="4731530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6" name="TextBox 47"/>
          <p:cNvSpPr txBox="1"/>
          <p:nvPr/>
        </p:nvSpPr>
        <p:spPr>
          <a:xfrm rot="10800000" flipV="1">
            <a:off x="6266920" y="509310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X6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7" name="TextBox 47"/>
          <p:cNvSpPr txBox="1"/>
          <p:nvPr/>
        </p:nvSpPr>
        <p:spPr>
          <a:xfrm rot="10800000" flipV="1">
            <a:off x="7698456" y="5084304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9" name="TextBox 47"/>
          <p:cNvSpPr txBox="1"/>
          <p:nvPr/>
        </p:nvSpPr>
        <p:spPr>
          <a:xfrm rot="10800000" flipV="1">
            <a:off x="7511474" y="5277510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10" name="直接箭头连接符 209"/>
          <p:cNvCxnSpPr/>
          <p:nvPr/>
        </p:nvCxnSpPr>
        <p:spPr>
          <a:xfrm flipH="1">
            <a:off x="7443536" y="5488222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47"/>
          <p:cNvSpPr txBox="1"/>
          <p:nvPr/>
        </p:nvSpPr>
        <p:spPr>
          <a:xfrm rot="10800000" flipV="1">
            <a:off x="7698456" y="542830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92" name="Rectangle 123"/>
          <p:cNvSpPr/>
          <p:nvPr/>
        </p:nvSpPr>
        <p:spPr>
          <a:xfrm>
            <a:off x="6689382" y="3530229"/>
            <a:ext cx="795410" cy="435871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Injection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Control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145" idx="0"/>
            <a:endCxn id="92" idx="1"/>
          </p:cNvCxnSpPr>
          <p:nvPr/>
        </p:nvCxnSpPr>
        <p:spPr>
          <a:xfrm rot="5400000" flipH="1" flipV="1">
            <a:off x="5755330" y="3543970"/>
            <a:ext cx="729857" cy="1138248"/>
          </a:xfrm>
          <a:prstGeom prst="bentConnector2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7"/>
          <p:cNvSpPr txBox="1"/>
          <p:nvPr/>
        </p:nvSpPr>
        <p:spPr>
          <a:xfrm rot="10800000" flipV="1">
            <a:off x="5679286" y="3528619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04" name="TextBox 47"/>
          <p:cNvSpPr txBox="1"/>
          <p:nvPr/>
        </p:nvSpPr>
        <p:spPr>
          <a:xfrm rot="10800000" flipV="1">
            <a:off x="5847549" y="3696411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2" name="肘形连接符 21"/>
          <p:cNvCxnSpPr>
            <a:stCxn id="57" idx="0"/>
            <a:endCxn id="92" idx="0"/>
          </p:cNvCxnSpPr>
          <p:nvPr/>
        </p:nvCxnSpPr>
        <p:spPr>
          <a:xfrm rot="16200000" flipH="1">
            <a:off x="6013115" y="2456257"/>
            <a:ext cx="1796894" cy="351050"/>
          </a:xfrm>
          <a:prstGeom prst="bentConnector5">
            <a:avLst>
              <a:gd name="adj1" fmla="val -3181"/>
              <a:gd name="adj2" fmla="val 187091"/>
              <a:gd name="adj3" fmla="val 64045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/>
          <p:nvPr/>
        </p:nvSpPr>
        <p:spPr>
          <a:xfrm rot="10800000" flipV="1">
            <a:off x="7337913" y="2252187"/>
            <a:ext cx="65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INJ CTR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X2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4052" y="2939782"/>
            <a:ext cx="466216" cy="197664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sp>
        <p:nvSpPr>
          <p:cNvPr id="122" name="矩形 121"/>
          <p:cNvSpPr/>
          <p:nvPr/>
        </p:nvSpPr>
        <p:spPr>
          <a:xfrm>
            <a:off x="6192215" y="2896506"/>
            <a:ext cx="562626" cy="29176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I2C</a:t>
            </a:r>
          </a:p>
          <a:p>
            <a:pPr algn="ctr"/>
            <a:r>
              <a:rPr lang="en-US" sz="1000" dirty="0" smtClean="0"/>
              <a:t>ADC</a:t>
            </a:r>
            <a:endParaRPr lang="en-US" sz="1000" dirty="0"/>
          </a:p>
        </p:txBody>
      </p:sp>
      <p:sp>
        <p:nvSpPr>
          <p:cNvPr id="93" name="圆角矩形 92"/>
          <p:cNvSpPr/>
          <p:nvPr/>
        </p:nvSpPr>
        <p:spPr>
          <a:xfrm>
            <a:off x="4375474" y="5488053"/>
            <a:ext cx="4043415" cy="10617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47"/>
          <p:cNvSpPr txBox="1"/>
          <p:nvPr/>
        </p:nvSpPr>
        <p:spPr>
          <a:xfrm rot="10800000" flipV="1">
            <a:off x="7508224" y="3515121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Injection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7517765" y="3748119"/>
            <a:ext cx="805842" cy="4368"/>
          </a:xfrm>
          <a:prstGeom prst="straightConnector1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7"/>
          <p:cNvSpPr txBox="1"/>
          <p:nvPr/>
        </p:nvSpPr>
        <p:spPr>
          <a:xfrm rot="10800000" flipV="1">
            <a:off x="7670483" y="3699889"/>
            <a:ext cx="43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X2</a:t>
            </a:r>
            <a:endParaRPr lang="en-US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5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CaR</a:t>
            </a:r>
            <a:r>
              <a:rPr lang="en-US" sz="3600" dirty="0" smtClean="0"/>
              <a:t> Board</a:t>
            </a:r>
            <a:endParaRPr lang="en-US" sz="3600" dirty="0"/>
          </a:p>
        </p:txBody>
      </p:sp>
      <p:sp>
        <p:nvSpPr>
          <p:cNvPr id="5" name="Rectangle 2">
            <a:hlinkClick r:id="rId2" action="ppaction://hlinksldjump"/>
          </p:cNvPr>
          <p:cNvSpPr/>
          <p:nvPr/>
        </p:nvSpPr>
        <p:spPr>
          <a:xfrm>
            <a:off x="3817336" y="999575"/>
            <a:ext cx="5326663" cy="558826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3941988" y="1531672"/>
            <a:ext cx="577762" cy="42354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 rot="16200000">
            <a:off x="3872132" y="358702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4" name="Group 28"/>
          <p:cNvGrpSpPr/>
          <p:nvPr/>
        </p:nvGrpSpPr>
        <p:grpSpPr>
          <a:xfrm>
            <a:off x="4290077" y="1079276"/>
            <a:ext cx="1413162" cy="308279"/>
            <a:chOff x="1034763" y="4987523"/>
            <a:chExt cx="1943098" cy="423883"/>
          </a:xfrm>
        </p:grpSpPr>
        <p:sp>
          <p:nvSpPr>
            <p:cNvPr id="99" name="Rectangle 25"/>
            <p:cNvSpPr/>
            <p:nvPr/>
          </p:nvSpPr>
          <p:spPr>
            <a:xfrm>
              <a:off x="1034763" y="5044691"/>
              <a:ext cx="1083486" cy="36671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PWR SWITCH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Straight Arrow Connector 26"/>
            <p:cNvCxnSpPr/>
            <p:nvPr/>
          </p:nvCxnSpPr>
          <p:spPr>
            <a:xfrm>
              <a:off x="2118249" y="5228048"/>
              <a:ext cx="8414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27"/>
            <p:cNvSpPr txBox="1"/>
            <p:nvPr/>
          </p:nvSpPr>
          <p:spPr>
            <a:xfrm>
              <a:off x="2306802" y="4987523"/>
              <a:ext cx="6710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AVCC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ounded Rectangle 30"/>
          <p:cNvSpPr/>
          <p:nvPr/>
        </p:nvSpPr>
        <p:spPr>
          <a:xfrm>
            <a:off x="8454776" y="1578013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11"/>
          <p:cNvSpPr/>
          <p:nvPr/>
        </p:nvSpPr>
        <p:spPr>
          <a:xfrm>
            <a:off x="5523347" y="2783008"/>
            <a:ext cx="1353040" cy="651815"/>
          </a:xfrm>
          <a:prstGeom prst="rect">
            <a:avLst/>
          </a:prstGeom>
          <a:solidFill>
            <a:srgbClr val="FF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Power Modules X 12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1" name="TextBox 32"/>
          <p:cNvSpPr txBox="1"/>
          <p:nvPr/>
        </p:nvSpPr>
        <p:spPr>
          <a:xfrm>
            <a:off x="7393777" y="2832960"/>
            <a:ext cx="802821" cy="21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Power Rails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 rot="10800000" flipV="1">
            <a:off x="5971730" y="412962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5" name="TextBox 47"/>
          <p:cNvSpPr txBox="1"/>
          <p:nvPr/>
        </p:nvSpPr>
        <p:spPr>
          <a:xfrm rot="10800000" flipV="1">
            <a:off x="6757121" y="394219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47" name="TextBox 117"/>
          <p:cNvSpPr txBox="1"/>
          <p:nvPr/>
        </p:nvSpPr>
        <p:spPr>
          <a:xfrm rot="16200000">
            <a:off x="8187121" y="2598089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123"/>
          <p:cNvSpPr/>
          <p:nvPr/>
        </p:nvSpPr>
        <p:spPr>
          <a:xfrm>
            <a:off x="4988505" y="1590375"/>
            <a:ext cx="632432" cy="787400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BUS REPEATER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134"/>
          <p:cNvCxnSpPr/>
          <p:nvPr/>
        </p:nvCxnSpPr>
        <p:spPr>
          <a:xfrm>
            <a:off x="4519750" y="1984075"/>
            <a:ext cx="438146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51"/>
          <p:cNvSpPr/>
          <p:nvPr/>
        </p:nvSpPr>
        <p:spPr>
          <a:xfrm>
            <a:off x="6269754" y="1733335"/>
            <a:ext cx="932566" cy="50473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DAC*4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153"/>
          <p:cNvCxnSpPr/>
          <p:nvPr/>
        </p:nvCxnSpPr>
        <p:spPr>
          <a:xfrm>
            <a:off x="5643085" y="1984075"/>
            <a:ext cx="639884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157"/>
          <p:cNvCxnSpPr/>
          <p:nvPr/>
        </p:nvCxnSpPr>
        <p:spPr>
          <a:xfrm>
            <a:off x="7200410" y="1996255"/>
            <a:ext cx="1149673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8"/>
          <p:cNvSpPr txBox="1"/>
          <p:nvPr/>
        </p:nvSpPr>
        <p:spPr>
          <a:xfrm rot="10800000" flipV="1">
            <a:off x="7427413" y="1754038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Rectangle 97"/>
          <p:cNvSpPr/>
          <p:nvPr/>
        </p:nvSpPr>
        <p:spPr>
          <a:xfrm>
            <a:off x="6269754" y="1140395"/>
            <a:ext cx="919803" cy="504737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IIC EXPANDER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69" name="Elbow Connector 34"/>
          <p:cNvCxnSpPr>
            <a:stCxn id="96" idx="1"/>
            <a:endCxn id="57" idx="2"/>
          </p:cNvCxnSpPr>
          <p:nvPr/>
        </p:nvCxnSpPr>
        <p:spPr>
          <a:xfrm rot="10800000" flipH="1">
            <a:off x="5523347" y="2238072"/>
            <a:ext cx="1212690" cy="870844"/>
          </a:xfrm>
          <a:prstGeom prst="bentConnector4">
            <a:avLst>
              <a:gd name="adj1" fmla="val -18851"/>
              <a:gd name="adj2" fmla="val 51212"/>
            </a:avLst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09"/>
          <p:cNvSpPr txBox="1"/>
          <p:nvPr/>
        </p:nvSpPr>
        <p:spPr>
          <a:xfrm rot="10800000" flipV="1">
            <a:off x="5238628" y="2434672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CTR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72" name="TextBox 118"/>
          <p:cNvSpPr txBox="1"/>
          <p:nvPr/>
        </p:nvSpPr>
        <p:spPr>
          <a:xfrm>
            <a:off x="4456817" y="1973240"/>
            <a:ext cx="591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 BUS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02" name="Rectangle 123"/>
          <p:cNvSpPr/>
          <p:nvPr/>
        </p:nvSpPr>
        <p:spPr>
          <a:xfrm>
            <a:off x="6048267" y="5759578"/>
            <a:ext cx="632432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1" name="肘形连接符 110"/>
          <p:cNvCxnSpPr>
            <a:endCxn id="68" idx="1"/>
          </p:cNvCxnSpPr>
          <p:nvPr/>
        </p:nvCxnSpPr>
        <p:spPr>
          <a:xfrm rot="5400000" flipH="1" flipV="1">
            <a:off x="5831433" y="1516303"/>
            <a:ext cx="561860" cy="314782"/>
          </a:xfrm>
          <a:prstGeom prst="bentConnector2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/>
          <p:nvPr/>
        </p:nvCxnSpPr>
        <p:spPr>
          <a:xfrm rot="16200000" flipV="1">
            <a:off x="5832585" y="2121402"/>
            <a:ext cx="784395" cy="569628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943172" y="1788678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cxnSp>
        <p:nvCxnSpPr>
          <p:cNvPr id="124" name="肘形连接符 123"/>
          <p:cNvCxnSpPr/>
          <p:nvPr/>
        </p:nvCxnSpPr>
        <p:spPr>
          <a:xfrm rot="10800000" flipV="1">
            <a:off x="7475940" y="5817629"/>
            <a:ext cx="871764" cy="26104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18"/>
          <p:cNvSpPr txBox="1"/>
          <p:nvPr/>
        </p:nvSpPr>
        <p:spPr>
          <a:xfrm>
            <a:off x="7491991" y="5597290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Analog Input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8" name="TextBox 118"/>
          <p:cNvSpPr txBox="1"/>
          <p:nvPr/>
        </p:nvSpPr>
        <p:spPr>
          <a:xfrm>
            <a:off x="7883247" y="5832373"/>
            <a:ext cx="325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X6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9" name="TextBox 32"/>
          <p:cNvSpPr txBox="1"/>
          <p:nvPr/>
        </p:nvSpPr>
        <p:spPr>
          <a:xfrm>
            <a:off x="7627852" y="3068679"/>
            <a:ext cx="80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X12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30" name="TextBox 158"/>
          <p:cNvSpPr txBox="1"/>
          <p:nvPr/>
        </p:nvSpPr>
        <p:spPr>
          <a:xfrm rot="10800000" flipV="1">
            <a:off x="7676281" y="1942508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X16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>
            <a:off x="6946603" y="3052300"/>
            <a:ext cx="13833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4523719" y="4185706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>
            <a:off x="4519750" y="4366161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42"/>
          <p:cNvSpPr txBox="1"/>
          <p:nvPr/>
        </p:nvSpPr>
        <p:spPr>
          <a:xfrm rot="10800000" flipV="1">
            <a:off x="6038211" y="4305578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X6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8" name="TextBox 42"/>
          <p:cNvSpPr txBox="1"/>
          <p:nvPr/>
        </p:nvSpPr>
        <p:spPr>
          <a:xfrm rot="10800000" flipV="1">
            <a:off x="6838261" y="413397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X2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40" name="肘形连接符 139"/>
          <p:cNvCxnSpPr/>
          <p:nvPr/>
        </p:nvCxnSpPr>
        <p:spPr>
          <a:xfrm rot="10800000">
            <a:off x="4549798" y="5666914"/>
            <a:ext cx="1498468" cy="19933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18"/>
          <p:cNvSpPr txBox="1"/>
          <p:nvPr/>
        </p:nvSpPr>
        <p:spPr>
          <a:xfrm>
            <a:off x="4734423" y="5472385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LVDS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3" name="TextBox 118"/>
          <p:cNvSpPr txBox="1"/>
          <p:nvPr/>
        </p:nvSpPr>
        <p:spPr>
          <a:xfrm>
            <a:off x="4786864" y="5622329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X8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5" name="Rectangle 123"/>
          <p:cNvSpPr/>
          <p:nvPr/>
        </p:nvSpPr>
        <p:spPr>
          <a:xfrm>
            <a:off x="5055050" y="4478022"/>
            <a:ext cx="992167" cy="477986"/>
          </a:xfrm>
          <a:prstGeom prst="rect">
            <a:avLst/>
          </a:prstGeom>
          <a:solidFill>
            <a:srgbClr val="66FF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Receiver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6" name="Rectangle 123"/>
          <p:cNvSpPr/>
          <p:nvPr/>
        </p:nvSpPr>
        <p:spPr>
          <a:xfrm>
            <a:off x="5055050" y="4972374"/>
            <a:ext cx="992168" cy="351904"/>
          </a:xfrm>
          <a:prstGeom prst="rect">
            <a:avLst/>
          </a:prstGeom>
          <a:solidFill>
            <a:srgbClr val="0000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Transmitter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8" name="Rectangle 123"/>
          <p:cNvSpPr/>
          <p:nvPr/>
        </p:nvSpPr>
        <p:spPr>
          <a:xfrm>
            <a:off x="4732430" y="5998478"/>
            <a:ext cx="632432" cy="462985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SPI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Converter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57" name="Straight Arrow Connector 153"/>
          <p:cNvCxnSpPr/>
          <p:nvPr/>
        </p:nvCxnSpPr>
        <p:spPr>
          <a:xfrm>
            <a:off x="5382659" y="6223899"/>
            <a:ext cx="639884" cy="0"/>
          </a:xfrm>
          <a:prstGeom prst="straightConnector1">
            <a:avLst/>
          </a:prstGeom>
          <a:ln w="19050">
            <a:solidFill>
              <a:srgbClr val="CC6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18"/>
          <p:cNvSpPr txBox="1"/>
          <p:nvPr/>
        </p:nvSpPr>
        <p:spPr>
          <a:xfrm>
            <a:off x="5494894" y="6015274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C66FF"/>
                </a:solidFill>
              </a:rPr>
              <a:t>SPI</a:t>
            </a:r>
            <a:endParaRPr lang="en-US" sz="1000" dirty="0">
              <a:solidFill>
                <a:srgbClr val="CC66FF"/>
              </a:solidFill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>
            <a:off x="4545569" y="4773706"/>
            <a:ext cx="528896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519750" y="5148843"/>
            <a:ext cx="509725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23"/>
          <p:cNvSpPr/>
          <p:nvPr/>
        </p:nvSpPr>
        <p:spPr>
          <a:xfrm>
            <a:off x="6871331" y="4602824"/>
            <a:ext cx="585145" cy="959476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Level Translator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5" name="直接箭头连接符 164"/>
          <p:cNvCxnSpPr/>
          <p:nvPr/>
        </p:nvCxnSpPr>
        <p:spPr>
          <a:xfrm>
            <a:off x="6065218" y="4780056"/>
            <a:ext cx="782371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466423" y="4773706"/>
            <a:ext cx="83302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6039292" y="5148326"/>
            <a:ext cx="80829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箭头连接符 168"/>
          <p:cNvCxnSpPr/>
          <p:nvPr/>
        </p:nvCxnSpPr>
        <p:spPr>
          <a:xfrm flipH="1">
            <a:off x="7465541" y="5148326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47"/>
          <p:cNvSpPr txBox="1"/>
          <p:nvPr/>
        </p:nvSpPr>
        <p:spPr>
          <a:xfrm rot="10800000" flipV="1">
            <a:off x="4545570" y="453036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LVDS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2" name="TextBox 42"/>
          <p:cNvSpPr txBox="1"/>
          <p:nvPr/>
        </p:nvSpPr>
        <p:spPr>
          <a:xfrm rot="10800000" flipV="1">
            <a:off x="4578186" y="4733672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X10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3" name="TextBox 47"/>
          <p:cNvSpPr txBox="1"/>
          <p:nvPr/>
        </p:nvSpPr>
        <p:spPr>
          <a:xfrm rot="10800000" flipV="1">
            <a:off x="4548748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LVDS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4" name="TextBox 42"/>
          <p:cNvSpPr txBox="1"/>
          <p:nvPr/>
        </p:nvSpPr>
        <p:spPr>
          <a:xfrm rot="10800000" flipV="1">
            <a:off x="4618212" y="5111661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X6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1" name="TextBox 47"/>
          <p:cNvSpPr txBox="1"/>
          <p:nvPr/>
        </p:nvSpPr>
        <p:spPr>
          <a:xfrm rot="10800000" flipV="1">
            <a:off x="6079438" y="4558894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2" name="TextBox 47"/>
          <p:cNvSpPr txBox="1"/>
          <p:nvPr/>
        </p:nvSpPr>
        <p:spPr>
          <a:xfrm rot="10800000" flipV="1">
            <a:off x="6079437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3" name="TextBox 47"/>
          <p:cNvSpPr txBox="1"/>
          <p:nvPr/>
        </p:nvSpPr>
        <p:spPr>
          <a:xfrm rot="10800000" flipV="1">
            <a:off x="7443994" y="4536467"/>
            <a:ext cx="86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4" name="TextBox 47"/>
          <p:cNvSpPr txBox="1"/>
          <p:nvPr/>
        </p:nvSpPr>
        <p:spPr>
          <a:xfrm rot="10800000" flipV="1">
            <a:off x="7481313" y="4933986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5" name="TextBox 109"/>
          <p:cNvSpPr txBox="1"/>
          <p:nvPr/>
        </p:nvSpPr>
        <p:spPr>
          <a:xfrm rot="10800000" flipV="1">
            <a:off x="5248373" y="260288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87" name="肘形连接符 186"/>
          <p:cNvCxnSpPr>
            <a:stCxn id="68" idx="3"/>
          </p:cNvCxnSpPr>
          <p:nvPr/>
        </p:nvCxnSpPr>
        <p:spPr>
          <a:xfrm flipH="1">
            <a:off x="6822166" y="1392764"/>
            <a:ext cx="367391" cy="1415342"/>
          </a:xfrm>
          <a:prstGeom prst="bentConnector4">
            <a:avLst>
              <a:gd name="adj1" fmla="val -28519"/>
              <a:gd name="adj2" fmla="val 7708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09"/>
          <p:cNvSpPr txBox="1"/>
          <p:nvPr/>
        </p:nvSpPr>
        <p:spPr>
          <a:xfrm rot="10800000" flipV="1">
            <a:off x="6859597" y="225422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EN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1" name="TextBox 109"/>
          <p:cNvSpPr txBox="1"/>
          <p:nvPr/>
        </p:nvSpPr>
        <p:spPr>
          <a:xfrm rot="10800000" flipV="1">
            <a:off x="6840574" y="2415814"/>
            <a:ext cx="45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X12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2" name="TextBox 118"/>
          <p:cNvSpPr txBox="1"/>
          <p:nvPr/>
        </p:nvSpPr>
        <p:spPr>
          <a:xfrm>
            <a:off x="5922409" y="1187901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3" name="TextBox 118"/>
          <p:cNvSpPr txBox="1"/>
          <p:nvPr/>
        </p:nvSpPr>
        <p:spPr>
          <a:xfrm>
            <a:off x="5932775" y="2218725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MON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4" name="TextBox 118"/>
          <p:cNvSpPr txBox="1"/>
          <p:nvPr/>
        </p:nvSpPr>
        <p:spPr>
          <a:xfrm>
            <a:off x="5958909" y="2346726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X12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5" name="TextBox 41"/>
          <p:cNvSpPr txBox="1"/>
          <p:nvPr/>
        </p:nvSpPr>
        <p:spPr>
          <a:xfrm>
            <a:off x="38349" y="806844"/>
            <a:ext cx="38668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Level Translators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SN65LVDS386 as receiver;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SN65LVDS389 as transmitter;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TXB0304 used for CMOS33 to LVCMOS translator;</a:t>
            </a: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Voltage reference generator</a:t>
            </a:r>
            <a:endParaRPr lang="en-US" sz="1600" b="1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4 8-channels DAC on board;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Output voltage up to 2.5V;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10 output channels are routed to FEI4 board;</a:t>
            </a:r>
            <a:endParaRPr lang="en-US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ADC for analog monitor signals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ADS5292 8CH/80MHz(Max)/12Bit/LVDS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THS4522 as ADC buffer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</a:rPr>
              <a:t>Injection Module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Voltage level is controlled by DAC;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Falling edge to GND is issued by an analog switch controlled by FPGA;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197" name="Rectangle 123"/>
          <p:cNvSpPr/>
          <p:nvPr/>
        </p:nvSpPr>
        <p:spPr>
          <a:xfrm>
            <a:off x="7013943" y="5767121"/>
            <a:ext cx="486225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 Buffer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99" name="直接箭头连接符 198"/>
          <p:cNvCxnSpPr/>
          <p:nvPr/>
        </p:nvCxnSpPr>
        <p:spPr>
          <a:xfrm flipH="1">
            <a:off x="6652124" y="6086220"/>
            <a:ext cx="33324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30"/>
          <p:cNvSpPr/>
          <p:nvPr/>
        </p:nvSpPr>
        <p:spPr>
          <a:xfrm>
            <a:off x="8452846" y="3775588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117"/>
          <p:cNvSpPr txBox="1"/>
          <p:nvPr/>
        </p:nvSpPr>
        <p:spPr>
          <a:xfrm rot="16200000">
            <a:off x="8198101" y="4820790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3" name="Rounded Rectangle 30"/>
          <p:cNvSpPr/>
          <p:nvPr/>
        </p:nvSpPr>
        <p:spPr>
          <a:xfrm>
            <a:off x="8360059" y="1421502"/>
            <a:ext cx="749984" cy="4521950"/>
          </a:xfrm>
          <a:prstGeom prst="roundRect">
            <a:avLst/>
          </a:prstGeom>
          <a:noFill/>
          <a:ln w="28575">
            <a:solidFill>
              <a:srgbClr val="66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47"/>
          <p:cNvSpPr txBox="1"/>
          <p:nvPr/>
        </p:nvSpPr>
        <p:spPr>
          <a:xfrm rot="10800000" flipV="1">
            <a:off x="6257618" y="4721890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5" name="TextBox 47"/>
          <p:cNvSpPr txBox="1"/>
          <p:nvPr/>
        </p:nvSpPr>
        <p:spPr>
          <a:xfrm rot="10800000" flipV="1">
            <a:off x="7669949" y="4731530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6" name="TextBox 47"/>
          <p:cNvSpPr txBox="1"/>
          <p:nvPr/>
        </p:nvSpPr>
        <p:spPr>
          <a:xfrm rot="10800000" flipV="1">
            <a:off x="6266920" y="509310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X6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7" name="TextBox 47"/>
          <p:cNvSpPr txBox="1"/>
          <p:nvPr/>
        </p:nvSpPr>
        <p:spPr>
          <a:xfrm rot="10800000" flipV="1">
            <a:off x="7698456" y="5084304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9" name="TextBox 47"/>
          <p:cNvSpPr txBox="1"/>
          <p:nvPr/>
        </p:nvSpPr>
        <p:spPr>
          <a:xfrm rot="10800000" flipV="1">
            <a:off x="7511474" y="5277510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10" name="直接箭头连接符 209"/>
          <p:cNvCxnSpPr/>
          <p:nvPr/>
        </p:nvCxnSpPr>
        <p:spPr>
          <a:xfrm flipH="1">
            <a:off x="7443536" y="5488222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47"/>
          <p:cNvSpPr txBox="1"/>
          <p:nvPr/>
        </p:nvSpPr>
        <p:spPr>
          <a:xfrm rot="10800000" flipV="1">
            <a:off x="7698456" y="542830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92" name="Rectangle 123"/>
          <p:cNvSpPr/>
          <p:nvPr/>
        </p:nvSpPr>
        <p:spPr>
          <a:xfrm>
            <a:off x="6689382" y="3530229"/>
            <a:ext cx="795410" cy="435871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Injection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Control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145" idx="0"/>
            <a:endCxn id="92" idx="1"/>
          </p:cNvCxnSpPr>
          <p:nvPr/>
        </p:nvCxnSpPr>
        <p:spPr>
          <a:xfrm rot="5400000" flipH="1" flipV="1">
            <a:off x="5755330" y="3543970"/>
            <a:ext cx="729857" cy="1138248"/>
          </a:xfrm>
          <a:prstGeom prst="bentConnector2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7"/>
          <p:cNvSpPr txBox="1"/>
          <p:nvPr/>
        </p:nvSpPr>
        <p:spPr>
          <a:xfrm rot="10800000" flipV="1">
            <a:off x="5679286" y="3528619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04" name="TextBox 47"/>
          <p:cNvSpPr txBox="1"/>
          <p:nvPr/>
        </p:nvSpPr>
        <p:spPr>
          <a:xfrm rot="10800000" flipV="1">
            <a:off x="5847549" y="3696411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2" name="肘形连接符 21"/>
          <p:cNvCxnSpPr>
            <a:stCxn id="57" idx="0"/>
            <a:endCxn id="92" idx="0"/>
          </p:cNvCxnSpPr>
          <p:nvPr/>
        </p:nvCxnSpPr>
        <p:spPr>
          <a:xfrm rot="16200000" flipH="1">
            <a:off x="6013115" y="2456257"/>
            <a:ext cx="1796894" cy="351050"/>
          </a:xfrm>
          <a:prstGeom prst="bentConnector5">
            <a:avLst>
              <a:gd name="adj1" fmla="val -3181"/>
              <a:gd name="adj2" fmla="val 187091"/>
              <a:gd name="adj3" fmla="val 64045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/>
          <p:nvPr/>
        </p:nvSpPr>
        <p:spPr>
          <a:xfrm rot="10800000" flipV="1">
            <a:off x="7337913" y="2252187"/>
            <a:ext cx="65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INJ CTR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X2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4052" y="2939782"/>
            <a:ext cx="466216" cy="197664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sp>
        <p:nvSpPr>
          <p:cNvPr id="122" name="矩形 121"/>
          <p:cNvSpPr/>
          <p:nvPr/>
        </p:nvSpPr>
        <p:spPr>
          <a:xfrm>
            <a:off x="6192215" y="2896506"/>
            <a:ext cx="562626" cy="29176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I2C</a:t>
            </a:r>
          </a:p>
          <a:p>
            <a:pPr algn="ctr"/>
            <a:r>
              <a:rPr lang="en-US" sz="1000" dirty="0" smtClean="0"/>
              <a:t>ADC</a:t>
            </a:r>
            <a:endParaRPr lang="en-US" sz="1000" dirty="0"/>
          </a:p>
        </p:txBody>
      </p:sp>
      <p:sp>
        <p:nvSpPr>
          <p:cNvPr id="2" name="圆角矩形 1"/>
          <p:cNvSpPr/>
          <p:nvPr/>
        </p:nvSpPr>
        <p:spPr>
          <a:xfrm>
            <a:off x="5048646" y="3482771"/>
            <a:ext cx="3147952" cy="5567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7517765" y="3748119"/>
            <a:ext cx="805842" cy="4368"/>
          </a:xfrm>
          <a:prstGeom prst="straightConnector1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7"/>
          <p:cNvSpPr txBox="1"/>
          <p:nvPr/>
        </p:nvSpPr>
        <p:spPr>
          <a:xfrm rot="10800000" flipV="1">
            <a:off x="7670483" y="3699889"/>
            <a:ext cx="43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X2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94" name="TextBox 47"/>
          <p:cNvSpPr txBox="1"/>
          <p:nvPr/>
        </p:nvSpPr>
        <p:spPr>
          <a:xfrm rot="10800000" flipV="1">
            <a:off x="7508224" y="3515121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Injection</a:t>
            </a:r>
            <a:endParaRPr lang="en-US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3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FEI4 Board</a:t>
            </a:r>
            <a:endParaRPr lang="en-US" sz="3600" dirty="0"/>
          </a:p>
        </p:txBody>
      </p:sp>
      <p:sp>
        <p:nvSpPr>
          <p:cNvPr id="3" name="Rectangle 33">
            <a:hlinkClick r:id="rId2" action="ppaction://hlinksldjump"/>
          </p:cNvPr>
          <p:cNvSpPr/>
          <p:nvPr/>
        </p:nvSpPr>
        <p:spPr>
          <a:xfrm>
            <a:off x="4416136" y="1082702"/>
            <a:ext cx="4406995" cy="4819334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FEI4 Board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ounded Rectangle 30"/>
          <p:cNvSpPr/>
          <p:nvPr/>
        </p:nvSpPr>
        <p:spPr>
          <a:xfrm>
            <a:off x="4546897" y="2032102"/>
            <a:ext cx="577762" cy="2454301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5">
            <a:hlinkClick r:id="rId2" action="ppaction://hlinksldjump"/>
          </p:cNvPr>
          <p:cNvSpPr/>
          <p:nvPr/>
        </p:nvSpPr>
        <p:spPr>
          <a:xfrm>
            <a:off x="7031534" y="3479343"/>
            <a:ext cx="1435155" cy="167839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FEI4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37"/>
          <p:cNvSpPr/>
          <p:nvPr/>
        </p:nvSpPr>
        <p:spPr>
          <a:xfrm>
            <a:off x="4546897" y="1243419"/>
            <a:ext cx="787990" cy="26670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HV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40">
            <a:hlinkClick r:id="rId2" action="ppaction://hlinksldjump"/>
          </p:cNvPr>
          <p:cNvSpPr/>
          <p:nvPr/>
        </p:nvSpPr>
        <p:spPr>
          <a:xfrm>
            <a:off x="7698242" y="1814251"/>
            <a:ext cx="714310" cy="1481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Mini PCIE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3" name="TextBox 117"/>
          <p:cNvSpPr txBox="1"/>
          <p:nvPr/>
        </p:nvSpPr>
        <p:spPr>
          <a:xfrm rot="16200000">
            <a:off x="4295451" y="3394366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157"/>
          <p:cNvCxnSpPr/>
          <p:nvPr/>
        </p:nvCxnSpPr>
        <p:spPr>
          <a:xfrm>
            <a:off x="5173531" y="2923606"/>
            <a:ext cx="246355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8"/>
          <p:cNvSpPr txBox="1"/>
          <p:nvPr/>
        </p:nvSpPr>
        <p:spPr>
          <a:xfrm rot="10800000" flipV="1">
            <a:off x="5544211" y="2694232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39" name="TextBox 158"/>
          <p:cNvSpPr txBox="1"/>
          <p:nvPr/>
        </p:nvSpPr>
        <p:spPr>
          <a:xfrm rot="10800000" flipV="1">
            <a:off x="5762812" y="2869064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X8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43" name="TextBox 47"/>
          <p:cNvSpPr txBox="1"/>
          <p:nvPr/>
        </p:nvSpPr>
        <p:spPr>
          <a:xfrm rot="10800000" flipV="1">
            <a:off x="6257222" y="2435878"/>
            <a:ext cx="102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44" name="TextBox 47"/>
          <p:cNvSpPr txBox="1"/>
          <p:nvPr/>
        </p:nvSpPr>
        <p:spPr>
          <a:xfrm rot="10800000" flipV="1">
            <a:off x="6463740" y="2627557"/>
            <a:ext cx="374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147815" y="2669737"/>
            <a:ext cx="2520554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32"/>
          <p:cNvSpPr txBox="1"/>
          <p:nvPr/>
        </p:nvSpPr>
        <p:spPr>
          <a:xfrm>
            <a:off x="5858110" y="236605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5180767" y="2385305"/>
            <a:ext cx="24876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2"/>
          <p:cNvSpPr txBox="1"/>
          <p:nvPr/>
        </p:nvSpPr>
        <p:spPr>
          <a:xfrm>
            <a:off x="5648834" y="2175502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5" name="肘形连接符 54"/>
          <p:cNvCxnSpPr>
            <a:endCxn id="10" idx="0"/>
          </p:cNvCxnSpPr>
          <p:nvPr/>
        </p:nvCxnSpPr>
        <p:spPr>
          <a:xfrm>
            <a:off x="5387442" y="1349989"/>
            <a:ext cx="2667955" cy="4642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32"/>
          <p:cNvSpPr txBox="1"/>
          <p:nvPr/>
        </p:nvSpPr>
        <p:spPr>
          <a:xfrm>
            <a:off x="6035521" y="1352551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7" name="TextBox 32"/>
          <p:cNvSpPr txBox="1"/>
          <p:nvPr/>
        </p:nvSpPr>
        <p:spPr>
          <a:xfrm>
            <a:off x="6022753" y="1162317"/>
            <a:ext cx="37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HV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5896812" y="370507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5219469" y="3734716"/>
            <a:ext cx="174476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32"/>
          <p:cNvSpPr txBox="1"/>
          <p:nvPr/>
        </p:nvSpPr>
        <p:spPr>
          <a:xfrm>
            <a:off x="5666754" y="348334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1" name="TextBox 42"/>
          <p:cNvSpPr txBox="1"/>
          <p:nvPr/>
        </p:nvSpPr>
        <p:spPr>
          <a:xfrm rot="10800000" flipV="1">
            <a:off x="5387443" y="4134035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2" name="TextBox 47"/>
          <p:cNvSpPr txBox="1"/>
          <p:nvPr/>
        </p:nvSpPr>
        <p:spPr>
          <a:xfrm rot="10800000" flipV="1">
            <a:off x="6168865" y="386401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63" name="直接箭头连接符 62"/>
          <p:cNvCxnSpPr/>
          <p:nvPr/>
        </p:nvCxnSpPr>
        <p:spPr>
          <a:xfrm flipH="1">
            <a:off x="5153027" y="4107526"/>
            <a:ext cx="18304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5180767" y="4370570"/>
            <a:ext cx="185178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42"/>
          <p:cNvSpPr txBox="1"/>
          <p:nvPr/>
        </p:nvSpPr>
        <p:spPr>
          <a:xfrm rot="10800000" flipV="1">
            <a:off x="5453924" y="430998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X3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6" name="TextBox 42"/>
          <p:cNvSpPr txBox="1"/>
          <p:nvPr/>
        </p:nvSpPr>
        <p:spPr>
          <a:xfrm rot="10800000" flipV="1">
            <a:off x="6250005" y="405579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X1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96" name="肘形连接符 95"/>
          <p:cNvCxnSpPr>
            <a:endCxn id="4" idx="2"/>
          </p:cNvCxnSpPr>
          <p:nvPr/>
        </p:nvCxnSpPr>
        <p:spPr>
          <a:xfrm rot="10800000">
            <a:off x="4835778" y="4486404"/>
            <a:ext cx="2195756" cy="293415"/>
          </a:xfrm>
          <a:prstGeom prst="bentConnector2">
            <a:avLst/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32"/>
          <p:cNvSpPr txBox="1"/>
          <p:nvPr/>
        </p:nvSpPr>
        <p:spPr>
          <a:xfrm>
            <a:off x="6035865" y="4539547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LVCMOS12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98" name="TextBox 32"/>
          <p:cNvSpPr txBox="1"/>
          <p:nvPr/>
        </p:nvSpPr>
        <p:spPr>
          <a:xfrm>
            <a:off x="6183030" y="473471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66"/>
                </a:solidFill>
              </a:rPr>
              <a:t>HitOr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848166" y="4133157"/>
            <a:ext cx="10322" cy="11817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H="1" flipV="1">
            <a:off x="6014797" y="4401480"/>
            <a:ext cx="7956" cy="9080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37"/>
          <p:cNvSpPr/>
          <p:nvPr/>
        </p:nvSpPr>
        <p:spPr>
          <a:xfrm>
            <a:off x="5539660" y="5337888"/>
            <a:ext cx="787990" cy="266702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RJ45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2" name="TextBox 41"/>
          <p:cNvSpPr txBox="1"/>
          <p:nvPr/>
        </p:nvSpPr>
        <p:spPr>
          <a:xfrm>
            <a:off x="94715" y="1759800"/>
            <a:ext cx="40651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High Voltage Input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SMA connectors 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2 HV inputs in order to be compatible with H18V4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 Analog output channels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Intended for Mon,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AmpOut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H35V1 has three monitor output Mon(0..2), channel numbers are adequate as well.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8 Voltage Reference up to 2.5V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Compatible with H18V4</a:t>
            </a:r>
          </a:p>
          <a:p>
            <a:pPr lvl="0"/>
            <a:endParaRPr lang="en-US" b="1" dirty="0">
              <a:solidFill>
                <a:srgbClr val="00B05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70AD47">
                    <a:lumMod val="60000"/>
                    <a:lumOff val="40000"/>
                  </a:srgbClr>
                </a:solidFill>
              </a:rPr>
              <a:t>RJ45 is added for standalone readout</a:t>
            </a:r>
            <a:r>
              <a:rPr lang="en-US" b="1" dirty="0" smtClean="0">
                <a:solidFill>
                  <a:srgbClr val="70AD47">
                    <a:lumMod val="60000"/>
                    <a:lumOff val="40000"/>
                  </a:srgbClr>
                </a:solidFill>
              </a:rPr>
              <a:t>;</a:t>
            </a:r>
            <a:endParaRPr lang="en-US" b="1" dirty="0">
              <a:solidFill>
                <a:srgbClr val="70AD47">
                  <a:lumMod val="60000"/>
                  <a:lumOff val="40000"/>
                </a:srgbClr>
              </a:solidFill>
            </a:endParaRPr>
          </a:p>
        </p:txBody>
      </p:sp>
      <p:cxnSp>
        <p:nvCxnSpPr>
          <p:cNvPr id="119" name="肘形连接符 118"/>
          <p:cNvCxnSpPr/>
          <p:nvPr/>
        </p:nvCxnSpPr>
        <p:spPr>
          <a:xfrm flipV="1">
            <a:off x="5147815" y="2158555"/>
            <a:ext cx="2550427" cy="576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32"/>
          <p:cNvSpPr txBox="1"/>
          <p:nvPr/>
        </p:nvSpPr>
        <p:spPr>
          <a:xfrm>
            <a:off x="5915864" y="1922794"/>
            <a:ext cx="87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Injection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22" name="肘形连接符 121"/>
          <p:cNvCxnSpPr/>
          <p:nvPr/>
        </p:nvCxnSpPr>
        <p:spPr>
          <a:xfrm rot="10800000" flipV="1">
            <a:off x="5124659" y="3124352"/>
            <a:ext cx="2561658" cy="15189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18"/>
          <p:cNvSpPr txBox="1"/>
          <p:nvPr/>
        </p:nvSpPr>
        <p:spPr>
          <a:xfrm>
            <a:off x="5496424" y="3074785"/>
            <a:ext cx="798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</a:rPr>
              <a:t>Analog Out </a:t>
            </a:r>
          </a:p>
        </p:txBody>
      </p:sp>
      <p:sp>
        <p:nvSpPr>
          <p:cNvPr id="52" name="Rectangle 37"/>
          <p:cNvSpPr/>
          <p:nvPr/>
        </p:nvSpPr>
        <p:spPr>
          <a:xfrm>
            <a:off x="7365685" y="5595156"/>
            <a:ext cx="787990" cy="266702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4" name="直接箭头连接符 53"/>
          <p:cNvCxnSpPr>
            <a:endCxn id="5" idx="2"/>
          </p:cNvCxnSpPr>
          <p:nvPr/>
        </p:nvCxnSpPr>
        <p:spPr>
          <a:xfrm flipV="1">
            <a:off x="7749111" y="5157736"/>
            <a:ext cx="1" cy="43742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741758" y="5216208"/>
            <a:ext cx="106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Ext Trigger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67" name="TextBox 118"/>
          <p:cNvSpPr txBox="1"/>
          <p:nvPr/>
        </p:nvSpPr>
        <p:spPr>
          <a:xfrm>
            <a:off x="5734160" y="3276248"/>
            <a:ext cx="399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X3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4461545" y="1145626"/>
            <a:ext cx="3147952" cy="5567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4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FEI4 Board</a:t>
            </a:r>
            <a:endParaRPr lang="en-US" sz="3600" dirty="0"/>
          </a:p>
        </p:txBody>
      </p:sp>
      <p:sp>
        <p:nvSpPr>
          <p:cNvPr id="3" name="Rectangle 33">
            <a:hlinkClick r:id="rId2" action="ppaction://hlinksldjump"/>
          </p:cNvPr>
          <p:cNvSpPr/>
          <p:nvPr/>
        </p:nvSpPr>
        <p:spPr>
          <a:xfrm>
            <a:off x="4416136" y="1082702"/>
            <a:ext cx="4406995" cy="4819334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FEI4 Board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ounded Rectangle 30"/>
          <p:cNvSpPr/>
          <p:nvPr/>
        </p:nvSpPr>
        <p:spPr>
          <a:xfrm>
            <a:off x="4546897" y="2032102"/>
            <a:ext cx="577762" cy="2454301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5">
            <a:hlinkClick r:id="rId2" action="ppaction://hlinksldjump"/>
          </p:cNvPr>
          <p:cNvSpPr/>
          <p:nvPr/>
        </p:nvSpPr>
        <p:spPr>
          <a:xfrm>
            <a:off x="7031534" y="3479343"/>
            <a:ext cx="1435155" cy="167839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FEI4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37"/>
          <p:cNvSpPr/>
          <p:nvPr/>
        </p:nvSpPr>
        <p:spPr>
          <a:xfrm>
            <a:off x="4546897" y="1243419"/>
            <a:ext cx="787990" cy="26670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HV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40">
            <a:hlinkClick r:id="rId2" action="ppaction://hlinksldjump"/>
          </p:cNvPr>
          <p:cNvSpPr/>
          <p:nvPr/>
        </p:nvSpPr>
        <p:spPr>
          <a:xfrm>
            <a:off x="7698242" y="1814251"/>
            <a:ext cx="714310" cy="1481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Mini PCIE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3" name="TextBox 117"/>
          <p:cNvSpPr txBox="1"/>
          <p:nvPr/>
        </p:nvSpPr>
        <p:spPr>
          <a:xfrm rot="16200000">
            <a:off x="4295451" y="3394366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157"/>
          <p:cNvCxnSpPr/>
          <p:nvPr/>
        </p:nvCxnSpPr>
        <p:spPr>
          <a:xfrm>
            <a:off x="5173531" y="2923606"/>
            <a:ext cx="246355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8"/>
          <p:cNvSpPr txBox="1"/>
          <p:nvPr/>
        </p:nvSpPr>
        <p:spPr>
          <a:xfrm rot="10800000" flipV="1">
            <a:off x="5544211" y="2694232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39" name="TextBox 158"/>
          <p:cNvSpPr txBox="1"/>
          <p:nvPr/>
        </p:nvSpPr>
        <p:spPr>
          <a:xfrm rot="10800000" flipV="1">
            <a:off x="5762812" y="2869064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X8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43" name="TextBox 47"/>
          <p:cNvSpPr txBox="1"/>
          <p:nvPr/>
        </p:nvSpPr>
        <p:spPr>
          <a:xfrm rot="10800000" flipV="1">
            <a:off x="6257222" y="2435878"/>
            <a:ext cx="102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44" name="TextBox 47"/>
          <p:cNvSpPr txBox="1"/>
          <p:nvPr/>
        </p:nvSpPr>
        <p:spPr>
          <a:xfrm rot="10800000" flipV="1">
            <a:off x="6463740" y="2627557"/>
            <a:ext cx="374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147815" y="2669737"/>
            <a:ext cx="2520554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32"/>
          <p:cNvSpPr txBox="1"/>
          <p:nvPr/>
        </p:nvSpPr>
        <p:spPr>
          <a:xfrm>
            <a:off x="5858110" y="236605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5180767" y="2385305"/>
            <a:ext cx="24876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2"/>
          <p:cNvSpPr txBox="1"/>
          <p:nvPr/>
        </p:nvSpPr>
        <p:spPr>
          <a:xfrm>
            <a:off x="5648834" y="2175502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5" name="肘形连接符 54"/>
          <p:cNvCxnSpPr>
            <a:endCxn id="10" idx="0"/>
          </p:cNvCxnSpPr>
          <p:nvPr/>
        </p:nvCxnSpPr>
        <p:spPr>
          <a:xfrm>
            <a:off x="5387442" y="1349989"/>
            <a:ext cx="2667955" cy="4642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32"/>
          <p:cNvSpPr txBox="1"/>
          <p:nvPr/>
        </p:nvSpPr>
        <p:spPr>
          <a:xfrm>
            <a:off x="6035521" y="1352551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7" name="TextBox 32"/>
          <p:cNvSpPr txBox="1"/>
          <p:nvPr/>
        </p:nvSpPr>
        <p:spPr>
          <a:xfrm>
            <a:off x="6022753" y="1162317"/>
            <a:ext cx="37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HV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5896812" y="370507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5219469" y="3734716"/>
            <a:ext cx="174476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32"/>
          <p:cNvSpPr txBox="1"/>
          <p:nvPr/>
        </p:nvSpPr>
        <p:spPr>
          <a:xfrm>
            <a:off x="5666754" y="348334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1" name="TextBox 42"/>
          <p:cNvSpPr txBox="1"/>
          <p:nvPr/>
        </p:nvSpPr>
        <p:spPr>
          <a:xfrm rot="10800000" flipV="1">
            <a:off x="5387443" y="4134035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2" name="TextBox 47"/>
          <p:cNvSpPr txBox="1"/>
          <p:nvPr/>
        </p:nvSpPr>
        <p:spPr>
          <a:xfrm rot="10800000" flipV="1">
            <a:off x="6168865" y="386401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63" name="直接箭头连接符 62"/>
          <p:cNvCxnSpPr/>
          <p:nvPr/>
        </p:nvCxnSpPr>
        <p:spPr>
          <a:xfrm flipH="1">
            <a:off x="5153027" y="4107526"/>
            <a:ext cx="18304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5180767" y="4370570"/>
            <a:ext cx="185178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42"/>
          <p:cNvSpPr txBox="1"/>
          <p:nvPr/>
        </p:nvSpPr>
        <p:spPr>
          <a:xfrm rot="10800000" flipV="1">
            <a:off x="5453924" y="430998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X3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6" name="TextBox 42"/>
          <p:cNvSpPr txBox="1"/>
          <p:nvPr/>
        </p:nvSpPr>
        <p:spPr>
          <a:xfrm rot="10800000" flipV="1">
            <a:off x="6250005" y="405579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X1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96" name="肘形连接符 95"/>
          <p:cNvCxnSpPr>
            <a:endCxn id="4" idx="2"/>
          </p:cNvCxnSpPr>
          <p:nvPr/>
        </p:nvCxnSpPr>
        <p:spPr>
          <a:xfrm rot="10800000">
            <a:off x="4835778" y="4486404"/>
            <a:ext cx="2195756" cy="293415"/>
          </a:xfrm>
          <a:prstGeom prst="bentConnector2">
            <a:avLst/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32"/>
          <p:cNvSpPr txBox="1"/>
          <p:nvPr/>
        </p:nvSpPr>
        <p:spPr>
          <a:xfrm>
            <a:off x="6035865" y="4539547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LVCMOS12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98" name="TextBox 32"/>
          <p:cNvSpPr txBox="1"/>
          <p:nvPr/>
        </p:nvSpPr>
        <p:spPr>
          <a:xfrm>
            <a:off x="6183030" y="473471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66"/>
                </a:solidFill>
              </a:rPr>
              <a:t>HitOr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848166" y="4133157"/>
            <a:ext cx="10322" cy="118176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H="1" flipV="1">
            <a:off x="6014797" y="4401480"/>
            <a:ext cx="7956" cy="9080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37"/>
          <p:cNvSpPr/>
          <p:nvPr/>
        </p:nvSpPr>
        <p:spPr>
          <a:xfrm>
            <a:off x="5539660" y="5337888"/>
            <a:ext cx="787990" cy="266702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RJ45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2" name="TextBox 41"/>
          <p:cNvSpPr txBox="1"/>
          <p:nvPr/>
        </p:nvSpPr>
        <p:spPr>
          <a:xfrm>
            <a:off x="94715" y="1759800"/>
            <a:ext cx="406518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High Voltage Input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SMA connectors 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 HV inputs in order to be compatible with H18V4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</a:rPr>
              <a:t>3 Analog output channels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Intended for Mon, </a:t>
            </a:r>
            <a:r>
              <a:rPr lang="en-US" b="1" dirty="0" err="1">
                <a:solidFill>
                  <a:srgbClr val="C00000"/>
                </a:solidFill>
              </a:rPr>
              <a:t>AmpOut</a:t>
            </a:r>
            <a:r>
              <a:rPr lang="en-US" b="1" dirty="0">
                <a:solidFill>
                  <a:srgbClr val="C00000"/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H35V1 has three monitor output Mon(0..2), channel numbers are adequate as well.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8 Voltage Reference up to 2.5V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Compatible with 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H18V4</a:t>
            </a:r>
            <a:endParaRPr lang="en-US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70AD47">
                    <a:lumMod val="60000"/>
                    <a:lumOff val="40000"/>
                  </a:srgbClr>
                </a:solidFill>
              </a:rPr>
              <a:t>RJ45 is added for standalone readout;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19" name="肘形连接符 118"/>
          <p:cNvCxnSpPr/>
          <p:nvPr/>
        </p:nvCxnSpPr>
        <p:spPr>
          <a:xfrm flipV="1">
            <a:off x="5147815" y="2158555"/>
            <a:ext cx="2550427" cy="576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32"/>
          <p:cNvSpPr txBox="1"/>
          <p:nvPr/>
        </p:nvSpPr>
        <p:spPr>
          <a:xfrm>
            <a:off x="5915864" y="1922794"/>
            <a:ext cx="87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Injection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22" name="肘形连接符 121"/>
          <p:cNvCxnSpPr/>
          <p:nvPr/>
        </p:nvCxnSpPr>
        <p:spPr>
          <a:xfrm rot="10800000" flipV="1">
            <a:off x="5124659" y="3124352"/>
            <a:ext cx="2561658" cy="15189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18"/>
          <p:cNvSpPr txBox="1"/>
          <p:nvPr/>
        </p:nvSpPr>
        <p:spPr>
          <a:xfrm>
            <a:off x="5496424" y="3074785"/>
            <a:ext cx="798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</a:rPr>
              <a:t>Analog Out </a:t>
            </a:r>
          </a:p>
        </p:txBody>
      </p:sp>
      <p:sp>
        <p:nvSpPr>
          <p:cNvPr id="52" name="Rectangle 37"/>
          <p:cNvSpPr/>
          <p:nvPr/>
        </p:nvSpPr>
        <p:spPr>
          <a:xfrm>
            <a:off x="7365685" y="5595156"/>
            <a:ext cx="787990" cy="266702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4" name="直接箭头连接符 53"/>
          <p:cNvCxnSpPr>
            <a:endCxn id="5" idx="2"/>
          </p:cNvCxnSpPr>
          <p:nvPr/>
        </p:nvCxnSpPr>
        <p:spPr>
          <a:xfrm flipV="1">
            <a:off x="7749111" y="5157736"/>
            <a:ext cx="1" cy="43742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741758" y="5216208"/>
            <a:ext cx="106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Ext Trigger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67" name="TextBox 118"/>
          <p:cNvSpPr txBox="1"/>
          <p:nvPr/>
        </p:nvSpPr>
        <p:spPr>
          <a:xfrm>
            <a:off x="5734160" y="3276248"/>
            <a:ext cx="399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X3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47" name="圆角矩形 46"/>
          <p:cNvSpPr/>
          <p:nvPr/>
        </p:nvSpPr>
        <p:spPr>
          <a:xfrm>
            <a:off x="4841897" y="3022965"/>
            <a:ext cx="3147952" cy="46038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1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FEI4 Board</a:t>
            </a:r>
            <a:endParaRPr lang="en-US" sz="3600" dirty="0"/>
          </a:p>
        </p:txBody>
      </p:sp>
      <p:sp>
        <p:nvSpPr>
          <p:cNvPr id="3" name="Rectangle 33">
            <a:hlinkClick r:id="rId2" action="ppaction://hlinksldjump"/>
          </p:cNvPr>
          <p:cNvSpPr/>
          <p:nvPr/>
        </p:nvSpPr>
        <p:spPr>
          <a:xfrm>
            <a:off x="4416136" y="1082702"/>
            <a:ext cx="4406995" cy="4819334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7160" rtlCol="0" anchor="ctr"/>
          <a:lstStyle/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FEI4 Board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ounded Rectangle 30"/>
          <p:cNvSpPr/>
          <p:nvPr/>
        </p:nvSpPr>
        <p:spPr>
          <a:xfrm>
            <a:off x="4546897" y="2032102"/>
            <a:ext cx="577762" cy="2454301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5">
            <a:hlinkClick r:id="rId2" action="ppaction://hlinksldjump"/>
          </p:cNvPr>
          <p:cNvSpPr/>
          <p:nvPr/>
        </p:nvSpPr>
        <p:spPr>
          <a:xfrm>
            <a:off x="7031534" y="3479343"/>
            <a:ext cx="1435155" cy="167839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FEI4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37"/>
          <p:cNvSpPr/>
          <p:nvPr/>
        </p:nvSpPr>
        <p:spPr>
          <a:xfrm>
            <a:off x="4546897" y="1243419"/>
            <a:ext cx="787990" cy="26670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SMA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40">
            <a:hlinkClick r:id="rId2" action="ppaction://hlinksldjump"/>
          </p:cNvPr>
          <p:cNvSpPr/>
          <p:nvPr/>
        </p:nvSpPr>
        <p:spPr>
          <a:xfrm>
            <a:off x="7698242" y="1814251"/>
            <a:ext cx="714310" cy="1481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Mini PCIE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3" name="TextBox 117"/>
          <p:cNvSpPr txBox="1"/>
          <p:nvPr/>
        </p:nvSpPr>
        <p:spPr>
          <a:xfrm rot="16200000">
            <a:off x="4295451" y="3394366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157"/>
          <p:cNvCxnSpPr/>
          <p:nvPr/>
        </p:nvCxnSpPr>
        <p:spPr>
          <a:xfrm>
            <a:off x="5173531" y="2923606"/>
            <a:ext cx="246355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8"/>
          <p:cNvSpPr txBox="1"/>
          <p:nvPr/>
        </p:nvSpPr>
        <p:spPr>
          <a:xfrm rot="10800000" flipV="1">
            <a:off x="5544211" y="2694232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39" name="TextBox 158"/>
          <p:cNvSpPr txBox="1"/>
          <p:nvPr/>
        </p:nvSpPr>
        <p:spPr>
          <a:xfrm rot="10800000" flipV="1">
            <a:off x="5762812" y="2869064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X8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43" name="TextBox 47"/>
          <p:cNvSpPr txBox="1"/>
          <p:nvPr/>
        </p:nvSpPr>
        <p:spPr>
          <a:xfrm rot="10800000" flipV="1">
            <a:off x="6257222" y="2435878"/>
            <a:ext cx="102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44" name="TextBox 47"/>
          <p:cNvSpPr txBox="1"/>
          <p:nvPr/>
        </p:nvSpPr>
        <p:spPr>
          <a:xfrm rot="10800000" flipV="1">
            <a:off x="6463740" y="2627557"/>
            <a:ext cx="374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147815" y="2669737"/>
            <a:ext cx="2520554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32"/>
          <p:cNvSpPr txBox="1"/>
          <p:nvPr/>
        </p:nvSpPr>
        <p:spPr>
          <a:xfrm>
            <a:off x="5858110" y="236605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5180767" y="2385305"/>
            <a:ext cx="24876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2"/>
          <p:cNvSpPr txBox="1"/>
          <p:nvPr/>
        </p:nvSpPr>
        <p:spPr>
          <a:xfrm>
            <a:off x="5648834" y="2175502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5" name="肘形连接符 54"/>
          <p:cNvCxnSpPr>
            <a:endCxn id="10" idx="0"/>
          </p:cNvCxnSpPr>
          <p:nvPr/>
        </p:nvCxnSpPr>
        <p:spPr>
          <a:xfrm>
            <a:off x="5387442" y="1349989"/>
            <a:ext cx="2667955" cy="4642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32"/>
          <p:cNvSpPr txBox="1"/>
          <p:nvPr/>
        </p:nvSpPr>
        <p:spPr>
          <a:xfrm>
            <a:off x="6035521" y="1352551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7" name="TextBox 32"/>
          <p:cNvSpPr txBox="1"/>
          <p:nvPr/>
        </p:nvSpPr>
        <p:spPr>
          <a:xfrm>
            <a:off x="6022753" y="1162317"/>
            <a:ext cx="37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HV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5896812" y="370507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5219469" y="3734716"/>
            <a:ext cx="174476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32"/>
          <p:cNvSpPr txBox="1"/>
          <p:nvPr/>
        </p:nvSpPr>
        <p:spPr>
          <a:xfrm>
            <a:off x="5666754" y="348334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1" name="TextBox 42"/>
          <p:cNvSpPr txBox="1"/>
          <p:nvPr/>
        </p:nvSpPr>
        <p:spPr>
          <a:xfrm rot="10800000" flipV="1">
            <a:off x="5387443" y="4134035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2" name="TextBox 47"/>
          <p:cNvSpPr txBox="1"/>
          <p:nvPr/>
        </p:nvSpPr>
        <p:spPr>
          <a:xfrm rot="10800000" flipV="1">
            <a:off x="6168865" y="386401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63" name="直接箭头连接符 62"/>
          <p:cNvCxnSpPr/>
          <p:nvPr/>
        </p:nvCxnSpPr>
        <p:spPr>
          <a:xfrm flipH="1">
            <a:off x="5153027" y="4107526"/>
            <a:ext cx="18304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5180767" y="4370570"/>
            <a:ext cx="185178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42"/>
          <p:cNvSpPr txBox="1"/>
          <p:nvPr/>
        </p:nvSpPr>
        <p:spPr>
          <a:xfrm rot="10800000" flipV="1">
            <a:off x="5453924" y="430998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X3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6" name="TextBox 42"/>
          <p:cNvSpPr txBox="1"/>
          <p:nvPr/>
        </p:nvSpPr>
        <p:spPr>
          <a:xfrm rot="10800000" flipV="1">
            <a:off x="6250005" y="405579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X1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96" name="肘形连接符 95"/>
          <p:cNvCxnSpPr>
            <a:endCxn id="4" idx="2"/>
          </p:cNvCxnSpPr>
          <p:nvPr/>
        </p:nvCxnSpPr>
        <p:spPr>
          <a:xfrm rot="10800000">
            <a:off x="4835778" y="4486404"/>
            <a:ext cx="2195756" cy="293415"/>
          </a:xfrm>
          <a:prstGeom prst="bentConnector2">
            <a:avLst/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32"/>
          <p:cNvSpPr txBox="1"/>
          <p:nvPr/>
        </p:nvSpPr>
        <p:spPr>
          <a:xfrm>
            <a:off x="6035865" y="4539547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LVCMOS12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98" name="TextBox 32"/>
          <p:cNvSpPr txBox="1"/>
          <p:nvPr/>
        </p:nvSpPr>
        <p:spPr>
          <a:xfrm>
            <a:off x="6183030" y="473471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66"/>
                </a:solidFill>
              </a:rPr>
              <a:t>HitOr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848167" y="4133157"/>
            <a:ext cx="9943" cy="14888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V="1">
            <a:off x="6008447" y="4404656"/>
            <a:ext cx="0" cy="11734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37"/>
          <p:cNvSpPr/>
          <p:nvPr/>
        </p:nvSpPr>
        <p:spPr>
          <a:xfrm>
            <a:off x="5587021" y="5622029"/>
            <a:ext cx="787990" cy="266702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RJ45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2" name="TextBox 41"/>
          <p:cNvSpPr txBox="1"/>
          <p:nvPr/>
        </p:nvSpPr>
        <p:spPr>
          <a:xfrm>
            <a:off x="94715" y="1759800"/>
            <a:ext cx="406518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High Voltage Input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SMA connectors 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 HV inputs in order to be compatible with H18V4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 Analog output channels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Intended for Mon,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AmpOut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H35V1 has three monitor output Mon(0..2), channel numbers are adequate as well</a:t>
            </a: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8 </a:t>
            </a:r>
            <a:r>
              <a:rPr lang="en-US" b="1" dirty="0">
                <a:solidFill>
                  <a:srgbClr val="00B050"/>
                </a:solidFill>
              </a:rPr>
              <a:t>Voltage Reference up to 2.5V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rgbClr val="C00000"/>
                </a:solidFill>
              </a:rPr>
              <a:t>Compatible with H18V4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RJ45 is added for standalone readout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cxnSp>
        <p:nvCxnSpPr>
          <p:cNvPr id="119" name="肘形连接符 118"/>
          <p:cNvCxnSpPr/>
          <p:nvPr/>
        </p:nvCxnSpPr>
        <p:spPr>
          <a:xfrm flipV="1">
            <a:off x="5147815" y="2158555"/>
            <a:ext cx="2550427" cy="576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32"/>
          <p:cNvSpPr txBox="1"/>
          <p:nvPr/>
        </p:nvSpPr>
        <p:spPr>
          <a:xfrm>
            <a:off x="5915864" y="1922794"/>
            <a:ext cx="87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Injection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22" name="肘形连接符 121"/>
          <p:cNvCxnSpPr/>
          <p:nvPr/>
        </p:nvCxnSpPr>
        <p:spPr>
          <a:xfrm rot="10800000" flipV="1">
            <a:off x="5124659" y="3124352"/>
            <a:ext cx="2561658" cy="15189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18"/>
          <p:cNvSpPr txBox="1"/>
          <p:nvPr/>
        </p:nvSpPr>
        <p:spPr>
          <a:xfrm>
            <a:off x="5496424" y="3074785"/>
            <a:ext cx="798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</a:rPr>
              <a:t>Analog Out </a:t>
            </a:r>
          </a:p>
        </p:txBody>
      </p:sp>
      <p:sp>
        <p:nvSpPr>
          <p:cNvPr id="52" name="Rectangle 37"/>
          <p:cNvSpPr/>
          <p:nvPr/>
        </p:nvSpPr>
        <p:spPr>
          <a:xfrm>
            <a:off x="7365685" y="5595156"/>
            <a:ext cx="787990" cy="266702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4" name="直接箭头连接符 53"/>
          <p:cNvCxnSpPr>
            <a:endCxn id="5" idx="2"/>
          </p:cNvCxnSpPr>
          <p:nvPr/>
        </p:nvCxnSpPr>
        <p:spPr>
          <a:xfrm flipV="1">
            <a:off x="7749111" y="5157736"/>
            <a:ext cx="1" cy="43742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741758" y="5216208"/>
            <a:ext cx="106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Ext Trigger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67" name="TextBox 118"/>
          <p:cNvSpPr txBox="1"/>
          <p:nvPr/>
        </p:nvSpPr>
        <p:spPr>
          <a:xfrm>
            <a:off x="5734160" y="3276248"/>
            <a:ext cx="399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X3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4988462" y="2758115"/>
            <a:ext cx="2815703" cy="36367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6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FEI4 Board</a:t>
            </a:r>
            <a:endParaRPr lang="en-US" sz="3600" dirty="0"/>
          </a:p>
        </p:txBody>
      </p:sp>
      <p:sp>
        <p:nvSpPr>
          <p:cNvPr id="3" name="Rectangle 33">
            <a:hlinkClick r:id="rId2" action="ppaction://hlinksldjump"/>
          </p:cNvPr>
          <p:cNvSpPr/>
          <p:nvPr/>
        </p:nvSpPr>
        <p:spPr>
          <a:xfrm>
            <a:off x="4416136" y="1082702"/>
            <a:ext cx="4406995" cy="4819334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137160" rtlCol="0" anchor="ctr"/>
          <a:lstStyle/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pPr algn="ctr"/>
            <a:endParaRPr lang="en-US" dirty="0" smtClean="0">
              <a:solidFill>
                <a:srgbClr val="7030A0"/>
              </a:solidFill>
            </a:endParaRPr>
          </a:p>
          <a:p>
            <a:pPr algn="ctr"/>
            <a:endParaRPr lang="en-US" dirty="0">
              <a:solidFill>
                <a:srgbClr val="7030A0"/>
              </a:solidFill>
            </a:endParaRPr>
          </a:p>
          <a:p>
            <a:endParaRPr lang="en-US" dirty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FEI4 Board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4" name="Rounded Rectangle 30"/>
          <p:cNvSpPr/>
          <p:nvPr/>
        </p:nvSpPr>
        <p:spPr>
          <a:xfrm>
            <a:off x="4546897" y="2032102"/>
            <a:ext cx="577762" cy="2454301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5">
            <a:hlinkClick r:id="rId2" action="ppaction://hlinksldjump"/>
          </p:cNvPr>
          <p:cNvSpPr/>
          <p:nvPr/>
        </p:nvSpPr>
        <p:spPr>
          <a:xfrm>
            <a:off x="7031534" y="3479343"/>
            <a:ext cx="1435155" cy="1678393"/>
          </a:xfrm>
          <a:prstGeom prst="rect">
            <a:avLst/>
          </a:prstGeom>
          <a:solidFill>
            <a:schemeClr val="bg1">
              <a:lumMod val="6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FEI4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Rectangle 37"/>
          <p:cNvSpPr/>
          <p:nvPr/>
        </p:nvSpPr>
        <p:spPr>
          <a:xfrm>
            <a:off x="4546897" y="1243419"/>
            <a:ext cx="787990" cy="26670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SMA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" name="Rectangle 40">
            <a:hlinkClick r:id="rId2" action="ppaction://hlinksldjump"/>
          </p:cNvPr>
          <p:cNvSpPr/>
          <p:nvPr/>
        </p:nvSpPr>
        <p:spPr>
          <a:xfrm>
            <a:off x="7698242" y="1814251"/>
            <a:ext cx="714310" cy="1481468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Mini PCIE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3" name="TextBox 117"/>
          <p:cNvSpPr txBox="1"/>
          <p:nvPr/>
        </p:nvSpPr>
        <p:spPr>
          <a:xfrm rot="16200000">
            <a:off x="4295451" y="3394366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157"/>
          <p:cNvCxnSpPr/>
          <p:nvPr/>
        </p:nvCxnSpPr>
        <p:spPr>
          <a:xfrm>
            <a:off x="5173531" y="2923606"/>
            <a:ext cx="2463551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158"/>
          <p:cNvSpPr txBox="1"/>
          <p:nvPr/>
        </p:nvSpPr>
        <p:spPr>
          <a:xfrm rot="10800000" flipV="1">
            <a:off x="5544211" y="2694232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39" name="TextBox 158"/>
          <p:cNvSpPr txBox="1"/>
          <p:nvPr/>
        </p:nvSpPr>
        <p:spPr>
          <a:xfrm rot="10800000" flipV="1">
            <a:off x="5762812" y="2869064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X8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43" name="TextBox 47"/>
          <p:cNvSpPr txBox="1"/>
          <p:nvPr/>
        </p:nvSpPr>
        <p:spPr>
          <a:xfrm rot="10800000" flipV="1">
            <a:off x="6257222" y="2435878"/>
            <a:ext cx="1028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44" name="TextBox 47"/>
          <p:cNvSpPr txBox="1"/>
          <p:nvPr/>
        </p:nvSpPr>
        <p:spPr>
          <a:xfrm rot="10800000" flipV="1">
            <a:off x="6463740" y="2627557"/>
            <a:ext cx="374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45" name="直接箭头连接符 44"/>
          <p:cNvCxnSpPr/>
          <p:nvPr/>
        </p:nvCxnSpPr>
        <p:spPr>
          <a:xfrm>
            <a:off x="5147815" y="2669737"/>
            <a:ext cx="2520554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32"/>
          <p:cNvSpPr txBox="1"/>
          <p:nvPr/>
        </p:nvSpPr>
        <p:spPr>
          <a:xfrm>
            <a:off x="5858110" y="236605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>
            <a:off x="5180767" y="2385305"/>
            <a:ext cx="2487602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32"/>
          <p:cNvSpPr txBox="1"/>
          <p:nvPr/>
        </p:nvSpPr>
        <p:spPr>
          <a:xfrm>
            <a:off x="5648834" y="2175502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5" name="肘形连接符 54"/>
          <p:cNvCxnSpPr>
            <a:endCxn id="10" idx="0"/>
          </p:cNvCxnSpPr>
          <p:nvPr/>
        </p:nvCxnSpPr>
        <p:spPr>
          <a:xfrm>
            <a:off x="5387442" y="1349989"/>
            <a:ext cx="2667955" cy="4642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32"/>
          <p:cNvSpPr txBox="1"/>
          <p:nvPr/>
        </p:nvSpPr>
        <p:spPr>
          <a:xfrm>
            <a:off x="6035521" y="1352551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X2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7" name="TextBox 32"/>
          <p:cNvSpPr txBox="1"/>
          <p:nvPr/>
        </p:nvSpPr>
        <p:spPr>
          <a:xfrm>
            <a:off x="6022753" y="1162317"/>
            <a:ext cx="379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HV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58" name="TextBox 32"/>
          <p:cNvSpPr txBox="1"/>
          <p:nvPr/>
        </p:nvSpPr>
        <p:spPr>
          <a:xfrm>
            <a:off x="5896812" y="3705078"/>
            <a:ext cx="368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X3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59" name="直接箭头连接符 58"/>
          <p:cNvCxnSpPr/>
          <p:nvPr/>
        </p:nvCxnSpPr>
        <p:spPr>
          <a:xfrm>
            <a:off x="5219469" y="3734716"/>
            <a:ext cx="174476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32"/>
          <p:cNvSpPr txBox="1"/>
          <p:nvPr/>
        </p:nvSpPr>
        <p:spPr>
          <a:xfrm>
            <a:off x="5666754" y="348334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Power Rails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61" name="TextBox 42"/>
          <p:cNvSpPr txBox="1"/>
          <p:nvPr/>
        </p:nvSpPr>
        <p:spPr>
          <a:xfrm rot="10800000" flipV="1">
            <a:off x="5387443" y="4134035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2" name="TextBox 47"/>
          <p:cNvSpPr txBox="1"/>
          <p:nvPr/>
        </p:nvSpPr>
        <p:spPr>
          <a:xfrm rot="10800000" flipV="1">
            <a:off x="6168865" y="386401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63" name="直接箭头连接符 62"/>
          <p:cNvCxnSpPr/>
          <p:nvPr/>
        </p:nvCxnSpPr>
        <p:spPr>
          <a:xfrm flipH="1">
            <a:off x="5153027" y="4107526"/>
            <a:ext cx="183044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箭头连接符 63"/>
          <p:cNvCxnSpPr/>
          <p:nvPr/>
        </p:nvCxnSpPr>
        <p:spPr>
          <a:xfrm>
            <a:off x="5180767" y="4370570"/>
            <a:ext cx="185178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42"/>
          <p:cNvSpPr txBox="1"/>
          <p:nvPr/>
        </p:nvSpPr>
        <p:spPr>
          <a:xfrm rot="10800000" flipV="1">
            <a:off x="5453924" y="430998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X3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66" name="TextBox 42"/>
          <p:cNvSpPr txBox="1"/>
          <p:nvPr/>
        </p:nvSpPr>
        <p:spPr>
          <a:xfrm rot="10800000" flipV="1">
            <a:off x="6250005" y="405579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X1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96" name="肘形连接符 95"/>
          <p:cNvCxnSpPr>
            <a:endCxn id="4" idx="2"/>
          </p:cNvCxnSpPr>
          <p:nvPr/>
        </p:nvCxnSpPr>
        <p:spPr>
          <a:xfrm rot="10800000">
            <a:off x="4835778" y="4486404"/>
            <a:ext cx="2195756" cy="293415"/>
          </a:xfrm>
          <a:prstGeom prst="bentConnector2">
            <a:avLst/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32"/>
          <p:cNvSpPr txBox="1"/>
          <p:nvPr/>
        </p:nvSpPr>
        <p:spPr>
          <a:xfrm>
            <a:off x="6035865" y="4539547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LVCMOS12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98" name="TextBox 32"/>
          <p:cNvSpPr txBox="1"/>
          <p:nvPr/>
        </p:nvSpPr>
        <p:spPr>
          <a:xfrm>
            <a:off x="6183030" y="4734719"/>
            <a:ext cx="11421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solidFill>
                  <a:srgbClr val="FF0066"/>
                </a:solidFill>
              </a:rPr>
              <a:t>HitOr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9" name="直接箭头连接符 98"/>
          <p:cNvCxnSpPr/>
          <p:nvPr/>
        </p:nvCxnSpPr>
        <p:spPr>
          <a:xfrm>
            <a:off x="5848167" y="4133157"/>
            <a:ext cx="9943" cy="148887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V="1">
            <a:off x="6008447" y="4404656"/>
            <a:ext cx="0" cy="11734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Rectangle 37"/>
          <p:cNvSpPr/>
          <p:nvPr/>
        </p:nvSpPr>
        <p:spPr>
          <a:xfrm>
            <a:off x="5587021" y="5622029"/>
            <a:ext cx="787990" cy="266702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RJ45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12" name="TextBox 41"/>
          <p:cNvSpPr txBox="1"/>
          <p:nvPr/>
        </p:nvSpPr>
        <p:spPr>
          <a:xfrm>
            <a:off x="0" y="1766085"/>
            <a:ext cx="406518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High Voltage Input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SMA connectors in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 HV inputs in order to be compatible with H18V4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3 Analog output channels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Intended for Mon, </a:t>
            </a:r>
            <a:r>
              <a:rPr lang="en-US" b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AmpOut</a:t>
            </a: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H35V1 has three monitor output Mon(0..2), channel numbers are adequate as well.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8 Voltage Reference up to 2.5V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Compatible with H18V4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</a:rPr>
              <a:t>RJ45 is added for standalone readout</a:t>
            </a:r>
            <a:r>
              <a:rPr lang="en-US" b="1" dirty="0" smtClean="0">
                <a:solidFill>
                  <a:srgbClr val="00B050"/>
                </a:solidFill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cxnSp>
        <p:nvCxnSpPr>
          <p:cNvPr id="119" name="肘形连接符 118"/>
          <p:cNvCxnSpPr/>
          <p:nvPr/>
        </p:nvCxnSpPr>
        <p:spPr>
          <a:xfrm flipV="1">
            <a:off x="5147815" y="2158555"/>
            <a:ext cx="2550427" cy="576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32"/>
          <p:cNvSpPr txBox="1"/>
          <p:nvPr/>
        </p:nvSpPr>
        <p:spPr>
          <a:xfrm>
            <a:off x="5915864" y="1922794"/>
            <a:ext cx="8751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Injection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122" name="肘形连接符 121"/>
          <p:cNvCxnSpPr/>
          <p:nvPr/>
        </p:nvCxnSpPr>
        <p:spPr>
          <a:xfrm rot="10800000" flipV="1">
            <a:off x="5124659" y="3124352"/>
            <a:ext cx="2561658" cy="15189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18"/>
          <p:cNvSpPr txBox="1"/>
          <p:nvPr/>
        </p:nvSpPr>
        <p:spPr>
          <a:xfrm>
            <a:off x="5496424" y="3074785"/>
            <a:ext cx="7985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rgbClr val="7030A0"/>
                </a:solidFill>
              </a:rPr>
              <a:t>Analog Out </a:t>
            </a:r>
          </a:p>
        </p:txBody>
      </p:sp>
      <p:sp>
        <p:nvSpPr>
          <p:cNvPr id="52" name="Rectangle 37"/>
          <p:cNvSpPr/>
          <p:nvPr/>
        </p:nvSpPr>
        <p:spPr>
          <a:xfrm>
            <a:off x="7365685" y="5595156"/>
            <a:ext cx="787990" cy="266702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SMP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4" name="直接箭头连接符 53"/>
          <p:cNvCxnSpPr>
            <a:endCxn id="5" idx="2"/>
          </p:cNvCxnSpPr>
          <p:nvPr/>
        </p:nvCxnSpPr>
        <p:spPr>
          <a:xfrm flipV="1">
            <a:off x="7749111" y="5157736"/>
            <a:ext cx="1" cy="437420"/>
          </a:xfrm>
          <a:prstGeom prst="straightConnector1">
            <a:avLst/>
          </a:prstGeom>
          <a:ln w="285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6741758" y="5216208"/>
            <a:ext cx="10624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C000"/>
                </a:solidFill>
              </a:rPr>
              <a:t>Ext Trigger</a:t>
            </a:r>
            <a:endParaRPr lang="en-US" sz="1600" dirty="0">
              <a:solidFill>
                <a:srgbClr val="FFC000"/>
              </a:solidFill>
            </a:endParaRPr>
          </a:p>
        </p:txBody>
      </p:sp>
      <p:sp>
        <p:nvSpPr>
          <p:cNvPr id="67" name="TextBox 118"/>
          <p:cNvSpPr txBox="1"/>
          <p:nvPr/>
        </p:nvSpPr>
        <p:spPr>
          <a:xfrm>
            <a:off x="5734160" y="3276248"/>
            <a:ext cx="399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X3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5334886" y="3922692"/>
            <a:ext cx="1602287" cy="212044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8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矩形 60"/>
          <p:cNvSpPr/>
          <p:nvPr/>
        </p:nvSpPr>
        <p:spPr>
          <a:xfrm>
            <a:off x="2337509" y="5442159"/>
            <a:ext cx="687630" cy="55418"/>
          </a:xfrm>
          <a:prstGeom prst="rect">
            <a:avLst/>
          </a:prstGeom>
          <a:pattFill prst="wdUpDiag">
            <a:fgClr>
              <a:schemeClr val="tx1"/>
            </a:fgClr>
            <a:bgClr>
              <a:schemeClr val="bg1"/>
            </a:bgClr>
          </a:pattFill>
          <a:ln>
            <a:solidFill>
              <a:schemeClr val="tx1"/>
            </a:solidFill>
            <a:prstDash val="sysDot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807" y="4616212"/>
            <a:ext cx="4306637" cy="16685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CCPD Board</a:t>
            </a:r>
            <a:endParaRPr lang="en-US" sz="3600" dirty="0"/>
          </a:p>
        </p:txBody>
      </p:sp>
      <p:grpSp>
        <p:nvGrpSpPr>
          <p:cNvPr id="59" name="组合 58"/>
          <p:cNvGrpSpPr/>
          <p:nvPr/>
        </p:nvGrpSpPr>
        <p:grpSpPr>
          <a:xfrm>
            <a:off x="6444783" y="874829"/>
            <a:ext cx="2476500" cy="3736938"/>
            <a:chOff x="6444783" y="874829"/>
            <a:chExt cx="2476500" cy="3736938"/>
          </a:xfrm>
        </p:grpSpPr>
        <p:sp>
          <p:nvSpPr>
            <p:cNvPr id="6" name="矩形 5"/>
            <p:cNvSpPr/>
            <p:nvPr/>
          </p:nvSpPr>
          <p:spPr>
            <a:xfrm>
              <a:off x="7594311" y="1472380"/>
              <a:ext cx="1246909" cy="313938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7264466" y="1792046"/>
              <a:ext cx="551917" cy="2567341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7306971" y="1874857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7306971" y="1957667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7306971" y="2040477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7306970" y="2116390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7306969" y="2192303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7309026" y="2426940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7309026" y="2509750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7309026" y="2592561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7309025" y="2668474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7309024" y="2744386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7306971" y="2834094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7306971" y="2916905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306971" y="2999715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7306970" y="3075628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7306969" y="3151541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7306969" y="3235197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7306969" y="3318007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7306969" y="3400818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7306968" y="3476731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7306967" y="3552644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7306967" y="3633538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7306967" y="3716349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7306967" y="3799159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7306966" y="3875072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7306965" y="3950985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7301883" y="4028543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7301883" y="4111353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圆角矩形 35"/>
            <p:cNvSpPr/>
            <p:nvPr/>
          </p:nvSpPr>
          <p:spPr>
            <a:xfrm>
              <a:off x="7301883" y="4194164"/>
              <a:ext cx="269373" cy="49544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8217765" y="1716044"/>
              <a:ext cx="575497" cy="2567341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/>
                <a:t>Bonding Pads</a:t>
              </a:r>
            </a:p>
            <a:p>
              <a:pPr algn="ctr"/>
              <a:r>
                <a:rPr lang="en-US" sz="800" dirty="0" smtClean="0"/>
                <a:t>for</a:t>
              </a:r>
            </a:p>
            <a:p>
              <a:pPr algn="ctr"/>
              <a:r>
                <a:rPr lang="en-US" sz="800" dirty="0" smtClean="0"/>
                <a:t>CCPD</a:t>
              </a:r>
            </a:p>
          </p:txBody>
        </p:sp>
        <p:cxnSp>
          <p:nvCxnSpPr>
            <p:cNvPr id="43" name="直接箭头连接符 42"/>
            <p:cNvCxnSpPr/>
            <p:nvPr/>
          </p:nvCxnSpPr>
          <p:spPr>
            <a:xfrm>
              <a:off x="7374404" y="1181100"/>
              <a:ext cx="0" cy="54370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/>
            <p:cNvSpPr txBox="1"/>
            <p:nvPr/>
          </p:nvSpPr>
          <p:spPr>
            <a:xfrm>
              <a:off x="6444783" y="874829"/>
              <a:ext cx="2476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Mini PCIE </a:t>
              </a:r>
              <a:r>
                <a:rPr lang="en-US" sz="1600" b="1" dirty="0" err="1" smtClean="0"/>
                <a:t>Goldfinger</a:t>
              </a:r>
              <a:endParaRPr lang="en-US" sz="1600" b="1" dirty="0"/>
            </a:p>
          </p:txBody>
        </p:sp>
      </p:grpSp>
      <p:sp>
        <p:nvSpPr>
          <p:cNvPr id="48" name="TextBox 41"/>
          <p:cNvSpPr txBox="1"/>
          <p:nvPr/>
        </p:nvSpPr>
        <p:spPr>
          <a:xfrm>
            <a:off x="311692" y="1361227"/>
            <a:ext cx="619070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No active component on this board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Only some capacitors and resistors will be placed;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Ease the replacement of board;</a:t>
            </a:r>
            <a:endParaRPr lang="en-US" sz="1600" b="1" dirty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Mechanica</a:t>
            </a:r>
            <a:r>
              <a:rPr lang="en-US" b="1" dirty="0">
                <a:solidFill>
                  <a:srgbClr val="00B050"/>
                </a:solidFill>
              </a:rPr>
              <a:t>l</a:t>
            </a:r>
            <a:r>
              <a:rPr lang="en-US" b="1" dirty="0" smtClean="0">
                <a:solidFill>
                  <a:srgbClr val="00B050"/>
                </a:solidFill>
              </a:rPr>
              <a:t> specs will be defined soon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Should be 1mm thick;</a:t>
            </a:r>
          </a:p>
          <a:p>
            <a:pPr lvl="0"/>
            <a:endParaRPr lang="en-US" b="1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Bonding height for CCPD will be 750um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2mm – 0.5mm</a:t>
            </a:r>
            <a:r>
              <a:rPr lang="en-US" sz="1600" b="1" dirty="0" smtClean="0">
                <a:solidFill>
                  <a:srgbClr val="FF0000"/>
                </a:solidFill>
              </a:rPr>
              <a:t>(Half of the thickness of CCPD board) </a:t>
            </a:r>
            <a:r>
              <a:rPr lang="en-US" sz="1600" b="1" dirty="0" smtClean="0">
                <a:solidFill>
                  <a:srgbClr val="C00000"/>
                </a:solidFill>
              </a:rPr>
              <a:t>– 750um</a:t>
            </a:r>
            <a:r>
              <a:rPr lang="en-US" sz="1600" b="1" dirty="0" smtClean="0">
                <a:solidFill>
                  <a:srgbClr val="FF0000"/>
                </a:solidFill>
              </a:rPr>
              <a:t>(FEI4)</a:t>
            </a:r>
            <a:endParaRPr lang="en-US" sz="1600" b="1" dirty="0">
              <a:solidFill>
                <a:srgbClr val="FF0000"/>
              </a:solidFill>
            </a:endParaRPr>
          </a:p>
          <a:p>
            <a:endParaRPr lang="en-US" b="1" dirty="0" smtClean="0">
              <a:solidFill>
                <a:srgbClr val="00B05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95511" y="5019554"/>
            <a:ext cx="5051636" cy="1722441"/>
            <a:chOff x="463811" y="5008392"/>
            <a:chExt cx="5051636" cy="1722441"/>
          </a:xfrm>
        </p:grpSpPr>
        <p:sp>
          <p:nvSpPr>
            <p:cNvPr id="52" name="矩形 51"/>
            <p:cNvSpPr/>
            <p:nvPr/>
          </p:nvSpPr>
          <p:spPr>
            <a:xfrm>
              <a:off x="498929" y="5433723"/>
              <a:ext cx="2207351" cy="4571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1855558" y="5365229"/>
              <a:ext cx="685800" cy="70052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2246416" y="5288293"/>
              <a:ext cx="685800" cy="70052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463811" y="5180667"/>
              <a:ext cx="10926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6">
                      <a:lumMod val="75000"/>
                    </a:schemeClr>
                  </a:solidFill>
                </a:rPr>
                <a:t>FEI4 Board</a:t>
              </a:r>
              <a:endParaRPr lang="en-US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2880952" y="5008392"/>
              <a:ext cx="11968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accent6">
                      <a:lumMod val="50000"/>
                    </a:schemeClr>
                  </a:solidFill>
                </a:rPr>
                <a:t>CCPD Board</a:t>
              </a:r>
              <a:endParaRPr lang="en-US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60" name="曲线连接符 59"/>
            <p:cNvCxnSpPr/>
            <p:nvPr/>
          </p:nvCxnSpPr>
          <p:spPr>
            <a:xfrm flipV="1">
              <a:off x="2797629" y="5341836"/>
              <a:ext cx="530225" cy="29743"/>
            </a:xfrm>
            <a:prstGeom prst="curvedConnector3">
              <a:avLst>
                <a:gd name="adj1" fmla="val 57186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文本框 63"/>
            <p:cNvSpPr txBox="1"/>
            <p:nvPr/>
          </p:nvSpPr>
          <p:spPr>
            <a:xfrm>
              <a:off x="3324398" y="6392279"/>
              <a:ext cx="21910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FF0000"/>
                  </a:solidFill>
                </a:rPr>
                <a:t>Bonding wires for CCPD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3401813" y="5433723"/>
              <a:ext cx="1567270" cy="55189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直接箭头连接符 62"/>
            <p:cNvCxnSpPr/>
            <p:nvPr/>
          </p:nvCxnSpPr>
          <p:spPr>
            <a:xfrm flipH="1" flipV="1">
              <a:off x="3160831" y="5371579"/>
              <a:ext cx="850918" cy="11007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任意多边形 3"/>
            <p:cNvSpPr/>
            <p:nvPr/>
          </p:nvSpPr>
          <p:spPr>
            <a:xfrm>
              <a:off x="3827685" y="5188975"/>
              <a:ext cx="595312" cy="247650"/>
            </a:xfrm>
            <a:custGeom>
              <a:avLst/>
              <a:gdLst>
                <a:gd name="connsiteX0" fmla="*/ 138112 w 595312"/>
                <a:gd name="connsiteY0" fmla="*/ 152400 h 247650"/>
                <a:gd name="connsiteX1" fmla="*/ 138112 w 595312"/>
                <a:gd name="connsiteY1" fmla="*/ 152400 h 247650"/>
                <a:gd name="connsiteX2" fmla="*/ 14287 w 595312"/>
                <a:gd name="connsiteY2" fmla="*/ 157163 h 247650"/>
                <a:gd name="connsiteX3" fmla="*/ 0 w 595312"/>
                <a:gd name="connsiteY3" fmla="*/ 157163 h 247650"/>
                <a:gd name="connsiteX4" fmla="*/ 4762 w 595312"/>
                <a:gd name="connsiteY4" fmla="*/ 242888 h 247650"/>
                <a:gd name="connsiteX5" fmla="*/ 590550 w 595312"/>
                <a:gd name="connsiteY5" fmla="*/ 247650 h 247650"/>
                <a:gd name="connsiteX6" fmla="*/ 595312 w 595312"/>
                <a:gd name="connsiteY6" fmla="*/ 4763 h 247650"/>
                <a:gd name="connsiteX7" fmla="*/ 142875 w 595312"/>
                <a:gd name="connsiteY7" fmla="*/ 0 h 247650"/>
                <a:gd name="connsiteX8" fmla="*/ 147637 w 595312"/>
                <a:gd name="connsiteY8" fmla="*/ 80963 h 247650"/>
                <a:gd name="connsiteX9" fmla="*/ 304800 w 595312"/>
                <a:gd name="connsiteY9" fmla="*/ 80963 h 247650"/>
                <a:gd name="connsiteX10" fmla="*/ 304800 w 595312"/>
                <a:gd name="connsiteY10" fmla="*/ 147638 h 247650"/>
                <a:gd name="connsiteX11" fmla="*/ 138112 w 595312"/>
                <a:gd name="connsiteY11" fmla="*/ 15240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95312" h="247650">
                  <a:moveTo>
                    <a:pt x="138112" y="152400"/>
                  </a:moveTo>
                  <a:lnTo>
                    <a:pt x="138112" y="152400"/>
                  </a:lnTo>
                  <a:cubicBezTo>
                    <a:pt x="68427" y="160144"/>
                    <a:pt x="109625" y="157163"/>
                    <a:pt x="14287" y="157163"/>
                  </a:cubicBezTo>
                  <a:lnTo>
                    <a:pt x="0" y="157163"/>
                  </a:lnTo>
                  <a:lnTo>
                    <a:pt x="4762" y="242888"/>
                  </a:lnTo>
                  <a:lnTo>
                    <a:pt x="590550" y="247650"/>
                  </a:lnTo>
                  <a:cubicBezTo>
                    <a:pt x="592137" y="166688"/>
                    <a:pt x="593725" y="85725"/>
                    <a:pt x="595312" y="4763"/>
                  </a:cubicBezTo>
                  <a:lnTo>
                    <a:pt x="142875" y="0"/>
                  </a:lnTo>
                  <a:lnTo>
                    <a:pt x="147637" y="80963"/>
                  </a:lnTo>
                  <a:lnTo>
                    <a:pt x="304800" y="80963"/>
                  </a:lnTo>
                  <a:lnTo>
                    <a:pt x="304800" y="147638"/>
                  </a:lnTo>
                  <a:lnTo>
                    <a:pt x="138112" y="152400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矩形 55"/>
            <p:cNvSpPr/>
            <p:nvPr/>
          </p:nvSpPr>
          <p:spPr>
            <a:xfrm>
              <a:off x="3078203" y="5253732"/>
              <a:ext cx="1041733" cy="8192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9" name="直接箭头连接符 38"/>
          <p:cNvCxnSpPr/>
          <p:nvPr/>
        </p:nvCxnSpPr>
        <p:spPr>
          <a:xfrm flipV="1">
            <a:off x="1798461" y="5510805"/>
            <a:ext cx="813207" cy="66865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1230997" y="5109233"/>
            <a:ext cx="9384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6600"/>
                </a:solidFill>
              </a:rPr>
              <a:t>FEI4</a:t>
            </a:r>
            <a:endParaRPr lang="en-US" sz="1600" b="1" dirty="0">
              <a:solidFill>
                <a:srgbClr val="FF66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938963" y="5034370"/>
            <a:ext cx="6415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chemeClr val="accent1">
                    <a:lumMod val="75000"/>
                  </a:schemeClr>
                </a:solidFill>
              </a:rPr>
              <a:t>CCPD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945985" y="6199661"/>
            <a:ext cx="18535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Cut out for bonding</a:t>
            </a:r>
            <a:endParaRPr lang="en-US" sz="1600" b="1" dirty="0"/>
          </a:p>
        </p:txBody>
      </p:sp>
      <p:sp>
        <p:nvSpPr>
          <p:cNvPr id="62" name="圆角矩形 61"/>
          <p:cNvSpPr/>
          <p:nvPr/>
        </p:nvSpPr>
        <p:spPr>
          <a:xfrm>
            <a:off x="6502400" y="5571642"/>
            <a:ext cx="482600" cy="62801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5" name="曲线连接符 64"/>
          <p:cNvCxnSpPr/>
          <p:nvPr/>
        </p:nvCxnSpPr>
        <p:spPr>
          <a:xfrm rot="5400000" flipH="1" flipV="1">
            <a:off x="1354092" y="5188554"/>
            <a:ext cx="68228" cy="424614"/>
          </a:xfrm>
          <a:prstGeom prst="curvedConnector2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3636989" y="4914941"/>
            <a:ext cx="15978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7030A0"/>
                </a:solidFill>
              </a:rPr>
              <a:t>PCIE Mini Socket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763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VHDCI Adapter Cards</a:t>
            </a:r>
            <a:endParaRPr lang="en-US" sz="3600" dirty="0"/>
          </a:p>
        </p:txBody>
      </p:sp>
      <p:sp>
        <p:nvSpPr>
          <p:cNvPr id="3" name="TextBox 41"/>
          <p:cNvSpPr txBox="1"/>
          <p:nvPr/>
        </p:nvSpPr>
        <p:spPr>
          <a:xfrm>
            <a:off x="1983114" y="4282912"/>
            <a:ext cx="534615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Two adapter cards will be designed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/>
              <a:t>Adapter Card #1 : </a:t>
            </a:r>
            <a:r>
              <a:rPr lang="en-US" sz="1600" b="1" dirty="0" smtClean="0">
                <a:solidFill>
                  <a:srgbClr val="C00000"/>
                </a:solidFill>
              </a:rPr>
              <a:t>FMC LPC(Male) to VHDCI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/>
              <a:t>Adapter Card </a:t>
            </a:r>
            <a:r>
              <a:rPr lang="en-US" sz="1600" b="1" dirty="0" smtClean="0"/>
              <a:t>#2 </a:t>
            </a:r>
            <a:r>
              <a:rPr lang="en-US" sz="1600" b="1" dirty="0"/>
              <a:t>: </a:t>
            </a:r>
            <a:r>
              <a:rPr lang="en-US" sz="1600" b="1" dirty="0" smtClean="0">
                <a:solidFill>
                  <a:srgbClr val="C00000"/>
                </a:solidFill>
              </a:rPr>
              <a:t>VHDCI to FMC LPC (Female)</a:t>
            </a:r>
            <a:endParaRPr lang="en-US" sz="1600" b="1" dirty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I2C differentiation implemented on these boards;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I2C Buffer </a:t>
            </a:r>
            <a:r>
              <a:rPr lang="en-US" sz="1600" b="1" dirty="0" smtClean="0">
                <a:solidFill>
                  <a:srgbClr val="FF0000"/>
                </a:solidFill>
              </a:rPr>
              <a:t>PCA9615</a:t>
            </a:r>
            <a:r>
              <a:rPr lang="en-US" sz="1600" b="1" dirty="0" smtClean="0">
                <a:solidFill>
                  <a:srgbClr val="C00000"/>
                </a:solidFill>
              </a:rPr>
              <a:t> will be placed on both boards;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The differential I2C buffer is a black box for DAQ and </a:t>
            </a:r>
            <a:r>
              <a:rPr lang="en-US" sz="1600" b="1" dirty="0" err="1" smtClean="0">
                <a:solidFill>
                  <a:srgbClr val="C00000"/>
                </a:solidFill>
              </a:rPr>
              <a:t>CaR</a:t>
            </a:r>
            <a:r>
              <a:rPr lang="en-US" sz="1600" b="1" dirty="0" smtClean="0">
                <a:solidFill>
                  <a:srgbClr val="C00000"/>
                </a:solidFill>
              </a:rPr>
              <a:t> Board;</a:t>
            </a:r>
          </a:p>
          <a:p>
            <a:pPr lvl="0"/>
            <a:endParaRPr lang="en-US" b="1" dirty="0" smtClean="0">
              <a:solidFill>
                <a:srgbClr val="00B050"/>
              </a:solidFill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1146137" y="1197457"/>
            <a:ext cx="6496685" cy="2362200"/>
            <a:chOff x="1146137" y="1197457"/>
            <a:chExt cx="6496685" cy="2362200"/>
          </a:xfrm>
        </p:grpSpPr>
        <p:sp>
          <p:nvSpPr>
            <p:cNvPr id="4" name="矩形 3"/>
            <p:cNvSpPr/>
            <p:nvPr/>
          </p:nvSpPr>
          <p:spPr>
            <a:xfrm>
              <a:off x="1146137" y="1197457"/>
              <a:ext cx="2206625" cy="23622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 rot="5400000">
              <a:off x="864156" y="2171341"/>
              <a:ext cx="1124170" cy="2229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FMC LPC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 2"/>
            <p:cNvSpPr/>
            <p:nvPr/>
          </p:nvSpPr>
          <p:spPr>
            <a:xfrm rot="5400000">
              <a:off x="2572815" y="2171341"/>
              <a:ext cx="1124170" cy="2229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VHDCI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Rectangle 123"/>
            <p:cNvSpPr/>
            <p:nvPr/>
          </p:nvSpPr>
          <p:spPr>
            <a:xfrm>
              <a:off x="1983114" y="2282797"/>
              <a:ext cx="486225" cy="507285"/>
            </a:xfrm>
            <a:prstGeom prst="rect">
              <a:avLst/>
            </a:prstGeom>
            <a:solidFill>
              <a:srgbClr val="7030A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I2C</a:t>
              </a:r>
            </a:p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Buffer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42"/>
            <p:cNvSpPr txBox="1"/>
            <p:nvPr/>
          </p:nvSpPr>
          <p:spPr>
            <a:xfrm rot="10800000" flipV="1">
              <a:off x="1703193" y="3231716"/>
              <a:ext cx="12499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Adapter Card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#1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42"/>
            <p:cNvSpPr txBox="1"/>
            <p:nvPr/>
          </p:nvSpPr>
          <p:spPr>
            <a:xfrm rot="10800000" flipV="1">
              <a:off x="2047604" y="1920713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99FF"/>
                  </a:solidFill>
                </a:rPr>
                <a:t>X32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42"/>
            <p:cNvSpPr txBox="1"/>
            <p:nvPr/>
          </p:nvSpPr>
          <p:spPr>
            <a:xfrm rot="10800000" flipV="1">
              <a:off x="1481141" y="2244298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</a:rPr>
                <a:t>CMOS</a:t>
              </a:r>
              <a:endParaRPr lang="en-US" sz="1200" dirty="0">
                <a:solidFill>
                  <a:srgbClr val="7030A0"/>
                </a:solidFill>
              </a:endParaRPr>
            </a:p>
          </p:txBody>
        </p:sp>
        <p:sp>
          <p:nvSpPr>
            <p:cNvPr id="24" name="TextBox 42"/>
            <p:cNvSpPr txBox="1"/>
            <p:nvPr/>
          </p:nvSpPr>
          <p:spPr>
            <a:xfrm rot="10800000" flipV="1">
              <a:off x="1581081" y="2480834"/>
              <a:ext cx="445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</a:rPr>
                <a:t>X2</a:t>
              </a:r>
              <a:endParaRPr lang="en-US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34" name="直接箭头连接符 33"/>
            <p:cNvCxnSpPr/>
            <p:nvPr/>
          </p:nvCxnSpPr>
          <p:spPr>
            <a:xfrm>
              <a:off x="1537697" y="2505058"/>
              <a:ext cx="445417" cy="0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42"/>
            <p:cNvSpPr txBox="1"/>
            <p:nvPr/>
          </p:nvSpPr>
          <p:spPr>
            <a:xfrm rot="10800000" flipV="1">
              <a:off x="2466059" y="2231461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66FF33"/>
                  </a:solidFill>
                </a:rPr>
                <a:t>  Diff</a:t>
              </a:r>
              <a:endParaRPr lang="en-US" sz="1200" dirty="0">
                <a:solidFill>
                  <a:srgbClr val="66FF33"/>
                </a:solidFill>
              </a:endParaRPr>
            </a:p>
          </p:txBody>
        </p:sp>
        <p:sp>
          <p:nvSpPr>
            <p:cNvPr id="39" name="TextBox 42"/>
            <p:cNvSpPr txBox="1"/>
            <p:nvPr/>
          </p:nvSpPr>
          <p:spPr>
            <a:xfrm rot="10800000" flipV="1">
              <a:off x="2571926" y="2467070"/>
              <a:ext cx="445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66FF33"/>
                  </a:solidFill>
                </a:rPr>
                <a:t>X2</a:t>
              </a:r>
              <a:endParaRPr lang="en-US" sz="1200" dirty="0">
                <a:solidFill>
                  <a:srgbClr val="66FF33"/>
                </a:solidFill>
              </a:endParaRPr>
            </a:p>
          </p:txBody>
        </p:sp>
        <p:cxnSp>
          <p:nvCxnSpPr>
            <p:cNvPr id="40" name="直接箭头连接符 39"/>
            <p:cNvCxnSpPr/>
            <p:nvPr/>
          </p:nvCxnSpPr>
          <p:spPr>
            <a:xfrm>
              <a:off x="2522615" y="2492221"/>
              <a:ext cx="445417" cy="0"/>
            </a:xfrm>
            <a:prstGeom prst="straightConnector1">
              <a:avLst/>
            </a:prstGeom>
            <a:ln w="19050">
              <a:solidFill>
                <a:srgbClr val="66FF3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矩形 40"/>
            <p:cNvSpPr/>
            <p:nvPr/>
          </p:nvSpPr>
          <p:spPr>
            <a:xfrm>
              <a:off x="5436197" y="1197457"/>
              <a:ext cx="2206625" cy="23622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Rectangle 2"/>
            <p:cNvSpPr/>
            <p:nvPr/>
          </p:nvSpPr>
          <p:spPr>
            <a:xfrm rot="5400000">
              <a:off x="6869622" y="2142684"/>
              <a:ext cx="1124170" cy="2229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FMC LPC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3" name="Rectangle 2"/>
            <p:cNvSpPr/>
            <p:nvPr/>
          </p:nvSpPr>
          <p:spPr>
            <a:xfrm rot="5400000">
              <a:off x="5098303" y="2171341"/>
              <a:ext cx="1124170" cy="22291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VHDCI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123"/>
            <p:cNvSpPr/>
            <p:nvPr/>
          </p:nvSpPr>
          <p:spPr>
            <a:xfrm>
              <a:off x="6273174" y="2282797"/>
              <a:ext cx="486225" cy="507285"/>
            </a:xfrm>
            <a:prstGeom prst="rect">
              <a:avLst/>
            </a:prstGeom>
            <a:solidFill>
              <a:srgbClr val="7030A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</a:rPr>
                <a:t>I2C Buffer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2"/>
            <p:cNvSpPr txBox="1"/>
            <p:nvPr/>
          </p:nvSpPr>
          <p:spPr>
            <a:xfrm rot="10800000" flipV="1">
              <a:off x="6322485" y="1713630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99FF"/>
                  </a:solidFill>
                </a:rPr>
                <a:t>LVDS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7" name="TextBox 42"/>
            <p:cNvSpPr txBox="1"/>
            <p:nvPr/>
          </p:nvSpPr>
          <p:spPr>
            <a:xfrm rot="10800000" flipV="1">
              <a:off x="6337664" y="1920713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99FF"/>
                  </a:solidFill>
                </a:rPr>
                <a:t>X32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8" name="TextBox 42"/>
            <p:cNvSpPr txBox="1"/>
            <p:nvPr/>
          </p:nvSpPr>
          <p:spPr>
            <a:xfrm rot="10800000" flipV="1">
              <a:off x="6741024" y="2284922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</a:rPr>
                <a:t>CMOS</a:t>
              </a:r>
              <a:endParaRPr lang="en-US" sz="1200" dirty="0">
                <a:solidFill>
                  <a:srgbClr val="7030A0"/>
                </a:solidFill>
              </a:endParaRPr>
            </a:p>
          </p:txBody>
        </p:sp>
        <p:sp>
          <p:nvSpPr>
            <p:cNvPr id="49" name="TextBox 42"/>
            <p:cNvSpPr txBox="1"/>
            <p:nvPr/>
          </p:nvSpPr>
          <p:spPr>
            <a:xfrm rot="10800000" flipV="1">
              <a:off x="6840964" y="2521458"/>
              <a:ext cx="445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7030A0"/>
                  </a:solidFill>
                </a:rPr>
                <a:t>X2</a:t>
              </a:r>
              <a:endParaRPr lang="en-US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50" name="直接箭头连接符 49"/>
            <p:cNvCxnSpPr/>
            <p:nvPr/>
          </p:nvCxnSpPr>
          <p:spPr>
            <a:xfrm>
              <a:off x="6797580" y="2545682"/>
              <a:ext cx="445417" cy="0"/>
            </a:xfrm>
            <a:prstGeom prst="straightConnector1">
              <a:avLst/>
            </a:prstGeom>
            <a:ln w="19050">
              <a:solidFill>
                <a:srgbClr val="7030A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42"/>
            <p:cNvSpPr txBox="1"/>
            <p:nvPr/>
          </p:nvSpPr>
          <p:spPr>
            <a:xfrm rot="10800000" flipV="1">
              <a:off x="5771844" y="2276798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66FF33"/>
                  </a:solidFill>
                </a:rPr>
                <a:t>  Diff</a:t>
              </a:r>
              <a:endParaRPr lang="en-US" sz="1200" dirty="0">
                <a:solidFill>
                  <a:srgbClr val="66FF33"/>
                </a:solidFill>
              </a:endParaRPr>
            </a:p>
          </p:txBody>
        </p:sp>
        <p:sp>
          <p:nvSpPr>
            <p:cNvPr id="52" name="TextBox 42"/>
            <p:cNvSpPr txBox="1"/>
            <p:nvPr/>
          </p:nvSpPr>
          <p:spPr>
            <a:xfrm rot="10800000" flipV="1">
              <a:off x="5877711" y="2512407"/>
              <a:ext cx="4454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66FF33"/>
                  </a:solidFill>
                </a:rPr>
                <a:t>X2</a:t>
              </a:r>
              <a:endParaRPr lang="en-US" sz="1200" dirty="0">
                <a:solidFill>
                  <a:srgbClr val="66FF33"/>
                </a:solidFill>
              </a:endParaRPr>
            </a:p>
          </p:txBody>
        </p:sp>
        <p:cxnSp>
          <p:nvCxnSpPr>
            <p:cNvPr id="53" name="直接箭头连接符 52"/>
            <p:cNvCxnSpPr/>
            <p:nvPr/>
          </p:nvCxnSpPr>
          <p:spPr>
            <a:xfrm>
              <a:off x="5828400" y="2537558"/>
              <a:ext cx="445417" cy="0"/>
            </a:xfrm>
            <a:prstGeom prst="straightConnector1">
              <a:avLst/>
            </a:prstGeom>
            <a:ln w="19050">
              <a:solidFill>
                <a:srgbClr val="66FF33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矩形 54"/>
            <p:cNvSpPr/>
            <p:nvPr/>
          </p:nvSpPr>
          <p:spPr>
            <a:xfrm>
              <a:off x="3268238" y="2243389"/>
              <a:ext cx="2233475" cy="136307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232399" y="2249175"/>
              <a:ext cx="101530" cy="12473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5452403" y="2249175"/>
              <a:ext cx="101530" cy="12473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42"/>
            <p:cNvSpPr txBox="1"/>
            <p:nvPr/>
          </p:nvSpPr>
          <p:spPr>
            <a:xfrm rot="10800000" flipV="1">
              <a:off x="3582909" y="1990151"/>
              <a:ext cx="16692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C000"/>
                  </a:solidFill>
                </a:rPr>
                <a:t>VHDCI Extension Cable</a:t>
              </a:r>
              <a:endParaRPr lang="en-US" sz="1200" b="1" dirty="0">
                <a:solidFill>
                  <a:srgbClr val="FFC000"/>
                </a:solidFill>
              </a:endParaRPr>
            </a:p>
          </p:txBody>
        </p:sp>
        <p:sp>
          <p:nvSpPr>
            <p:cNvPr id="59" name="TextBox 42"/>
            <p:cNvSpPr txBox="1"/>
            <p:nvPr/>
          </p:nvSpPr>
          <p:spPr>
            <a:xfrm rot="10800000" flipV="1">
              <a:off x="2032424" y="1723476"/>
              <a:ext cx="7683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99FF"/>
                  </a:solidFill>
                </a:rPr>
                <a:t>LVDS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60" name="TextBox 42"/>
            <p:cNvSpPr txBox="1"/>
            <p:nvPr/>
          </p:nvSpPr>
          <p:spPr>
            <a:xfrm rot="10800000" flipV="1">
              <a:off x="6013514" y="3258239"/>
              <a:ext cx="124994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Adapter Card 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#2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63" name="直接箭头连接符 62"/>
            <p:cNvCxnSpPr/>
            <p:nvPr/>
          </p:nvCxnSpPr>
          <p:spPr>
            <a:xfrm>
              <a:off x="1537697" y="1958813"/>
              <a:ext cx="1479646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箭头连接符 63"/>
            <p:cNvCxnSpPr/>
            <p:nvPr/>
          </p:nvCxnSpPr>
          <p:spPr>
            <a:xfrm>
              <a:off x="5771844" y="1955476"/>
              <a:ext cx="1532112" cy="0"/>
            </a:xfrm>
            <a:prstGeom prst="straightConnector1">
              <a:avLst/>
            </a:prstGeom>
            <a:ln w="190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3178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Firmware Requirements</a:t>
            </a:r>
            <a:endParaRPr lang="en-US" sz="3600" dirty="0"/>
          </a:p>
        </p:txBody>
      </p:sp>
      <p:sp>
        <p:nvSpPr>
          <p:cNvPr id="3" name="TextBox 41"/>
          <p:cNvSpPr txBox="1"/>
          <p:nvPr/>
        </p:nvSpPr>
        <p:spPr>
          <a:xfrm>
            <a:off x="1508666" y="1215177"/>
            <a:ext cx="5346159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B050"/>
                </a:solidFill>
              </a:rPr>
              <a:t>Power Monitor and control;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C00000"/>
                </a:solidFill>
              </a:rPr>
              <a:t>Power Monitor: I2C read out of INA112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C00000"/>
                </a:solidFill>
              </a:rPr>
              <a:t>Power Control: DAC7678 configuration through I2C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solidFill>
                  <a:srgbClr val="C00000"/>
                </a:solidFill>
              </a:rPr>
              <a:t>Power EN/Disable: I2C expander configuration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00B050"/>
                </a:solidFill>
              </a:rPr>
              <a:t>ADC interface 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C00000"/>
                </a:solidFill>
              </a:rPr>
              <a:t>LVDS data acquisition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2000" b="1" dirty="0">
                <a:solidFill>
                  <a:srgbClr val="C00000"/>
                </a:solidFill>
              </a:rPr>
              <a:t>ADC configuration through </a:t>
            </a:r>
            <a:r>
              <a:rPr lang="en-US" sz="2000" b="1" dirty="0" smtClean="0">
                <a:solidFill>
                  <a:srgbClr val="C00000"/>
                </a:solidFill>
              </a:rPr>
              <a:t>I2C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sz="1600" b="1" dirty="0">
              <a:solidFill>
                <a:srgbClr val="C0000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B050"/>
                </a:solidFill>
              </a:rPr>
              <a:t>FEI4 Configuration;</a:t>
            </a:r>
            <a:endParaRPr lang="en-US" b="1" dirty="0" smtClean="0">
              <a:solidFill>
                <a:srgbClr val="00B050"/>
              </a:solidFill>
            </a:endParaRPr>
          </a:p>
          <a:p>
            <a:endParaRPr lang="en-US" sz="1600" dirty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B050"/>
                </a:solidFill>
              </a:rPr>
              <a:t>CCPD Configuration;</a:t>
            </a:r>
            <a:endParaRPr lang="en-US" sz="2400" b="1" dirty="0">
              <a:solidFill>
                <a:srgbClr val="00B050"/>
              </a:solidFill>
            </a:endParaRPr>
          </a:p>
          <a:p>
            <a:pPr lvl="0"/>
            <a:endParaRPr lang="en-US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48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/>
              <a:t>Software Requirements</a:t>
            </a:r>
            <a:endParaRPr lang="en-US" sz="3600" dirty="0"/>
          </a:p>
        </p:txBody>
      </p:sp>
      <p:sp>
        <p:nvSpPr>
          <p:cNvPr id="3" name="TextBox 41"/>
          <p:cNvSpPr txBox="1"/>
          <p:nvPr/>
        </p:nvSpPr>
        <p:spPr>
          <a:xfrm>
            <a:off x="2384966" y="2370877"/>
            <a:ext cx="534615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B050"/>
                </a:solidFill>
              </a:rPr>
              <a:t>Software interface to ZYNQ</a:t>
            </a:r>
          </a:p>
          <a:p>
            <a:endParaRPr lang="en-US" sz="2400" dirty="0" smtClean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2400" b="1" dirty="0" smtClean="0">
                <a:solidFill>
                  <a:srgbClr val="00B050"/>
                </a:solidFill>
              </a:rPr>
              <a:t>FEI4 readout through RJ45</a:t>
            </a:r>
          </a:p>
          <a:p>
            <a:endParaRPr lang="en-US" sz="1600" dirty="0"/>
          </a:p>
          <a:p>
            <a:pPr lvl="0"/>
            <a:endParaRPr lang="en-US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0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06525"/>
            <a:ext cx="8324850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srgbClr val="00B050"/>
                </a:solidFill>
              </a:rPr>
              <a:t>Develop a modular readout system for HVCMOS sensor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Easily adapted to sensors under development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Module design tailored to the specific readout chip (e.g. FEI4)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Carefully defined interface to make the effort of design revision minimum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Zynq</a:t>
            </a:r>
            <a:r>
              <a:rPr lang="en-US" dirty="0" smtClean="0"/>
              <a:t> FPGA with embedded ARM processor to simplify the firmware and software development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Versatile interface to DAQ PC (e.g. </a:t>
            </a:r>
            <a:r>
              <a:rPr lang="en-US" dirty="0" err="1" smtClean="0"/>
              <a:t>GbE</a:t>
            </a:r>
            <a:r>
              <a:rPr lang="en-US" dirty="0" smtClean="0"/>
              <a:t>, </a:t>
            </a:r>
            <a:r>
              <a:rPr lang="en-US" dirty="0" err="1" smtClean="0"/>
              <a:t>PCIe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2600" dirty="0" smtClean="0">
                <a:solidFill>
                  <a:srgbClr val="00B050"/>
                </a:solidFill>
              </a:rPr>
              <a:t>Open architecture welcomes contribution from collaboration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New module development is possible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Interface to official ATLAS TDAQ system (e.g. FELIX) is possible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Make better use of different expertise (e.g. hardware, firmware, software)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atin typeface="+mj-lt"/>
              </a:rPr>
              <a:t>Motivation</a:t>
            </a:r>
            <a:endParaRPr lang="en-US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8408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Current Status</a:t>
            </a:r>
            <a:endParaRPr lang="en-US" sz="3600" dirty="0"/>
          </a:p>
        </p:txBody>
      </p:sp>
      <p:sp>
        <p:nvSpPr>
          <p:cNvPr id="4" name="TextBox 41"/>
          <p:cNvSpPr txBox="1"/>
          <p:nvPr/>
        </p:nvSpPr>
        <p:spPr>
          <a:xfrm>
            <a:off x="132466" y="2192481"/>
            <a:ext cx="308871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Schematics of </a:t>
            </a:r>
            <a:r>
              <a:rPr lang="en-US" b="1" dirty="0" err="1" smtClean="0">
                <a:solidFill>
                  <a:srgbClr val="00B050"/>
                </a:solidFill>
              </a:rPr>
              <a:t>CaR</a:t>
            </a:r>
            <a:r>
              <a:rPr lang="en-US" b="1" dirty="0" smtClean="0">
                <a:solidFill>
                  <a:srgbClr val="00B050"/>
                </a:solidFill>
              </a:rPr>
              <a:t> is finished;</a:t>
            </a:r>
          </a:p>
          <a:p>
            <a:pPr lvl="0"/>
            <a:endParaRPr lang="en-US" sz="2400" b="1" dirty="0">
              <a:solidFill>
                <a:srgbClr val="C00000"/>
              </a:solidFill>
            </a:endParaRPr>
          </a:p>
          <a:p>
            <a:endParaRPr lang="en-US" dirty="0" smtClean="0"/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Layout of </a:t>
            </a:r>
            <a:r>
              <a:rPr lang="en-US" b="1" dirty="0" err="1" smtClean="0">
                <a:solidFill>
                  <a:srgbClr val="00B050"/>
                </a:solidFill>
              </a:rPr>
              <a:t>CaR</a:t>
            </a:r>
            <a:r>
              <a:rPr lang="en-US" b="1" dirty="0" smtClean="0">
                <a:solidFill>
                  <a:srgbClr val="00B050"/>
                </a:solidFill>
              </a:rPr>
              <a:t> board is being finalized;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5 inch X 5 inch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8 Layers</a:t>
            </a:r>
            <a:endParaRPr lang="en-US" sz="1600" b="1" dirty="0">
              <a:solidFill>
                <a:srgbClr val="C0000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  <a:p>
            <a:pPr lvl="0"/>
            <a:endParaRPr lang="en-US" b="1" dirty="0" smtClean="0">
              <a:solidFill>
                <a:srgbClr val="00B050"/>
              </a:solidFill>
            </a:endParaRPr>
          </a:p>
          <a:p>
            <a:pPr marL="342900" lvl="0" indent="-34290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The design of other boards will start as soon as the layout of </a:t>
            </a:r>
            <a:r>
              <a:rPr lang="en-US" b="1" dirty="0" err="1" smtClean="0">
                <a:solidFill>
                  <a:srgbClr val="00B050"/>
                </a:solidFill>
              </a:rPr>
              <a:t>CaR</a:t>
            </a:r>
            <a:r>
              <a:rPr lang="en-US" b="1" dirty="0" smtClean="0">
                <a:solidFill>
                  <a:srgbClr val="00B050"/>
                </a:solidFill>
              </a:rPr>
              <a:t> is finished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830" y="1143000"/>
            <a:ext cx="4847897" cy="47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2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2421082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Backup Slides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18607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162891"/>
            <a:ext cx="7886700" cy="6143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B050"/>
                </a:solidFill>
              </a:rPr>
              <a:t>Start development from configuration 1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" name="Picture 3" descr="HVCMOS-TestStand.20150128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23" y="835818"/>
            <a:ext cx="6893859" cy="53270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/>
              <a:t>Possible Configurations</a:t>
            </a:r>
            <a:endParaRPr lang="en-US" sz="3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42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7" y="3695700"/>
            <a:ext cx="4216400" cy="3162300"/>
          </a:xfrm>
          <a:prstGeom prst="rect">
            <a:avLst/>
          </a:prstGeom>
        </p:spPr>
      </p:pic>
      <p:sp>
        <p:nvSpPr>
          <p:cNvPr id="32" name="任意多边形 31"/>
          <p:cNvSpPr/>
          <p:nvPr/>
        </p:nvSpPr>
        <p:spPr>
          <a:xfrm>
            <a:off x="1578027" y="2297609"/>
            <a:ext cx="2725016" cy="2011014"/>
          </a:xfrm>
          <a:custGeom>
            <a:avLst/>
            <a:gdLst>
              <a:gd name="connsiteX0" fmla="*/ 665018 w 2701636"/>
              <a:gd name="connsiteY0" fmla="*/ 2078181 h 2088572"/>
              <a:gd name="connsiteX1" fmla="*/ 675409 w 2701636"/>
              <a:gd name="connsiteY1" fmla="*/ 1506681 h 2088572"/>
              <a:gd name="connsiteX2" fmla="*/ 0 w 2701636"/>
              <a:gd name="connsiteY2" fmla="*/ 1506681 h 2088572"/>
              <a:gd name="connsiteX3" fmla="*/ 0 w 2701636"/>
              <a:gd name="connsiteY3" fmla="*/ 0 h 2088572"/>
              <a:gd name="connsiteX4" fmla="*/ 2701636 w 2701636"/>
              <a:gd name="connsiteY4" fmla="*/ 0 h 2088572"/>
              <a:gd name="connsiteX5" fmla="*/ 2701636 w 2701636"/>
              <a:gd name="connsiteY5" fmla="*/ 1527463 h 2088572"/>
              <a:gd name="connsiteX6" fmla="*/ 1943100 w 2701636"/>
              <a:gd name="connsiteY6" fmla="*/ 1527463 h 2088572"/>
              <a:gd name="connsiteX7" fmla="*/ 1943100 w 2701636"/>
              <a:gd name="connsiteY7" fmla="*/ 2088572 h 2088572"/>
              <a:gd name="connsiteX8" fmla="*/ 665018 w 2701636"/>
              <a:gd name="connsiteY8" fmla="*/ 2078181 h 2088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01636" h="2088572">
                <a:moveTo>
                  <a:pt x="665018" y="2078181"/>
                </a:moveTo>
                <a:lnTo>
                  <a:pt x="675409" y="1506681"/>
                </a:lnTo>
                <a:lnTo>
                  <a:pt x="0" y="1506681"/>
                </a:lnTo>
                <a:lnTo>
                  <a:pt x="0" y="0"/>
                </a:lnTo>
                <a:lnTo>
                  <a:pt x="2701636" y="0"/>
                </a:lnTo>
                <a:lnTo>
                  <a:pt x="2701636" y="1527463"/>
                </a:lnTo>
                <a:lnTo>
                  <a:pt x="1943100" y="1527463"/>
                </a:lnTo>
                <a:lnTo>
                  <a:pt x="1943100" y="2088572"/>
                </a:lnTo>
                <a:lnTo>
                  <a:pt x="665018" y="2078181"/>
                </a:lnTo>
                <a:close/>
              </a:path>
            </a:pathLst>
          </a:cu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5"/>
          <p:cNvSpPr/>
          <p:nvPr/>
        </p:nvSpPr>
        <p:spPr>
          <a:xfrm>
            <a:off x="2969542" y="1095998"/>
            <a:ext cx="1257300" cy="1638300"/>
          </a:xfrm>
          <a:prstGeom prst="rect">
            <a:avLst/>
          </a:prstGeom>
          <a:solidFill>
            <a:srgbClr val="1F7109"/>
          </a:solidFill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35482" y="4010522"/>
            <a:ext cx="1124170" cy="2229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FMC HPC 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91968" y="2740000"/>
            <a:ext cx="370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Board 1: </a:t>
            </a:r>
            <a:r>
              <a:rPr lang="en-US" sz="1600" b="1" dirty="0" err="1" smtClean="0"/>
              <a:t>CaR</a:t>
            </a:r>
            <a:r>
              <a:rPr lang="en-US" sz="1600" dirty="0" smtClean="0"/>
              <a:t> (Control and Readout) Board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4591968" y="1911150"/>
            <a:ext cx="18253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Board 2: </a:t>
            </a:r>
            <a:r>
              <a:rPr lang="en-US" sz="1600" dirty="0" smtClean="0"/>
              <a:t>FEI4 Board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4591968" y="1169898"/>
            <a:ext cx="19425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Board 3: </a:t>
            </a:r>
            <a:r>
              <a:rPr lang="en-US" sz="1600" dirty="0" smtClean="0"/>
              <a:t>CCPD Board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4845588" y="3303116"/>
            <a:ext cx="388778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>
                <a:solidFill>
                  <a:srgbClr val="00B050"/>
                </a:solidFill>
              </a:rPr>
              <a:t>5</a:t>
            </a:r>
            <a:r>
              <a:rPr lang="en-US" b="1" dirty="0" smtClean="0">
                <a:solidFill>
                  <a:srgbClr val="00B050"/>
                </a:solidFill>
              </a:rPr>
              <a:t> Boards Will be Designed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err="1" smtClean="0">
                <a:solidFill>
                  <a:srgbClr val="C00000"/>
                </a:solidFill>
              </a:rPr>
              <a:t>CaR</a:t>
            </a:r>
            <a:r>
              <a:rPr lang="en-US" sz="1600" b="1" dirty="0" smtClean="0">
                <a:solidFill>
                  <a:srgbClr val="C00000"/>
                </a:solidFill>
              </a:rPr>
              <a:t> Board</a:t>
            </a:r>
          </a:p>
          <a:p>
            <a:r>
              <a:rPr lang="en-US" sz="1400" dirty="0" smtClean="0"/>
              <a:t>       Powers Rails, LVDS Receiver/ Transmitter,    Level Translators, DAC;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FEI4 Board</a:t>
            </a:r>
          </a:p>
          <a:p>
            <a:r>
              <a:rPr lang="en-US" sz="1400" dirty="0" smtClean="0"/>
              <a:t>       </a:t>
            </a:r>
            <a:r>
              <a:rPr lang="en-US" sz="1400" dirty="0" smtClean="0">
                <a:solidFill>
                  <a:srgbClr val="FF0000"/>
                </a:solidFill>
              </a:rPr>
              <a:t>HV Input</a:t>
            </a:r>
            <a:r>
              <a:rPr lang="en-US" sz="1400" dirty="0" smtClean="0"/>
              <a:t>, Bonding Pads for FEI4, Circuits for FEI4 and CCPD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CCPD Board</a:t>
            </a:r>
          </a:p>
          <a:p>
            <a:r>
              <a:rPr lang="en-US" sz="1400" dirty="0" smtClean="0"/>
              <a:t>       Only include Bonding pads, capacitors and resistors for CCPD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VHDCI Adapter Board X 2</a:t>
            </a:r>
          </a:p>
          <a:p>
            <a:r>
              <a:rPr lang="en-US" sz="1400" dirty="0" smtClean="0"/>
              <a:t>       FMC LPC (</a:t>
            </a:r>
            <a:r>
              <a:rPr lang="en-US" sz="1400" dirty="0"/>
              <a:t>M</a:t>
            </a:r>
            <a:r>
              <a:rPr lang="en-US" sz="1400" dirty="0" smtClean="0"/>
              <a:t>ale) to VHDCI </a:t>
            </a:r>
          </a:p>
          <a:p>
            <a:r>
              <a:rPr lang="en-US" sz="1400" dirty="0" smtClean="0"/>
              <a:t>       VHDCI to FMC LPC (Female)</a:t>
            </a:r>
          </a:p>
          <a:p>
            <a:endParaRPr lang="en-US" sz="1400" dirty="0" smtClean="0"/>
          </a:p>
          <a:p>
            <a:endParaRPr lang="en-US" sz="16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1828563" y="6290737"/>
            <a:ext cx="1128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DAQ Board</a:t>
            </a:r>
            <a:endParaRPr lang="en-US" sz="1600" dirty="0"/>
          </a:p>
        </p:txBody>
      </p:sp>
      <p:sp>
        <p:nvSpPr>
          <p:cNvPr id="44" name="Rectangle 8"/>
          <p:cNvSpPr/>
          <p:nvPr/>
        </p:nvSpPr>
        <p:spPr>
          <a:xfrm>
            <a:off x="3379116" y="1782631"/>
            <a:ext cx="425451" cy="3429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FEI4</a:t>
            </a:r>
            <a:endParaRPr lang="en-US" sz="1000" dirty="0"/>
          </a:p>
        </p:txBody>
      </p:sp>
      <p:sp>
        <p:nvSpPr>
          <p:cNvPr id="47" name="Rectangle 9"/>
          <p:cNvSpPr/>
          <p:nvPr/>
        </p:nvSpPr>
        <p:spPr>
          <a:xfrm>
            <a:off x="3477542" y="1591505"/>
            <a:ext cx="225425" cy="2823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CCPD</a:t>
            </a:r>
            <a:endParaRPr lang="en-US" sz="800" dirty="0"/>
          </a:p>
        </p:txBody>
      </p:sp>
      <p:sp>
        <p:nvSpPr>
          <p:cNvPr id="59" name="Rectangle 7"/>
          <p:cNvSpPr/>
          <p:nvPr/>
        </p:nvSpPr>
        <p:spPr>
          <a:xfrm>
            <a:off x="3210842" y="1246225"/>
            <a:ext cx="774700" cy="247650"/>
          </a:xfrm>
          <a:prstGeom prst="rect">
            <a:avLst/>
          </a:prstGeom>
          <a:solidFill>
            <a:srgbClr val="00B0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CCPD Board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60" name="Rectangle 6"/>
          <p:cNvSpPr/>
          <p:nvPr/>
        </p:nvSpPr>
        <p:spPr>
          <a:xfrm>
            <a:off x="3350541" y="1195425"/>
            <a:ext cx="485775" cy="1016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PCIE MINI</a:t>
            </a:r>
            <a:endParaRPr lang="en-US" sz="800" dirty="0"/>
          </a:p>
        </p:txBody>
      </p:sp>
      <p:sp>
        <p:nvSpPr>
          <p:cNvPr id="61" name="Rectangle 4"/>
          <p:cNvSpPr/>
          <p:nvPr/>
        </p:nvSpPr>
        <p:spPr>
          <a:xfrm>
            <a:off x="3258467" y="2401925"/>
            <a:ext cx="644525" cy="2413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SEAF160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62" name="Freeform 11"/>
          <p:cNvSpPr/>
          <p:nvPr/>
        </p:nvSpPr>
        <p:spPr>
          <a:xfrm>
            <a:off x="3436267" y="1449425"/>
            <a:ext cx="57150" cy="165100"/>
          </a:xfrm>
          <a:custGeom>
            <a:avLst/>
            <a:gdLst>
              <a:gd name="connsiteX0" fmla="*/ 57150 w 57150"/>
              <a:gd name="connsiteY0" fmla="*/ 165100 h 165100"/>
              <a:gd name="connsiteX1" fmla="*/ 53975 w 57150"/>
              <a:gd name="connsiteY1" fmla="*/ 117475 h 165100"/>
              <a:gd name="connsiteX2" fmla="*/ 47625 w 57150"/>
              <a:gd name="connsiteY2" fmla="*/ 98425 h 165100"/>
              <a:gd name="connsiteX3" fmla="*/ 38100 w 57150"/>
              <a:gd name="connsiteY3" fmla="*/ 88900 h 165100"/>
              <a:gd name="connsiteX4" fmla="*/ 34925 w 57150"/>
              <a:gd name="connsiteY4" fmla="*/ 79375 h 165100"/>
              <a:gd name="connsiteX5" fmla="*/ 22225 w 57150"/>
              <a:gd name="connsiteY5" fmla="*/ 60325 h 165100"/>
              <a:gd name="connsiteX6" fmla="*/ 15875 w 57150"/>
              <a:gd name="connsiteY6" fmla="*/ 41275 h 165100"/>
              <a:gd name="connsiteX7" fmla="*/ 12700 w 57150"/>
              <a:gd name="connsiteY7" fmla="*/ 31750 h 165100"/>
              <a:gd name="connsiteX8" fmla="*/ 9525 w 57150"/>
              <a:gd name="connsiteY8" fmla="*/ 19050 h 165100"/>
              <a:gd name="connsiteX9" fmla="*/ 3175 w 57150"/>
              <a:gd name="connsiteY9" fmla="*/ 6350 h 165100"/>
              <a:gd name="connsiteX10" fmla="*/ 0 w 57150"/>
              <a:gd name="connsiteY10" fmla="*/ 0 h 16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150" h="165100">
                <a:moveTo>
                  <a:pt x="57150" y="165100"/>
                </a:moveTo>
                <a:cubicBezTo>
                  <a:pt x="56092" y="149225"/>
                  <a:pt x="56225" y="133225"/>
                  <a:pt x="53975" y="117475"/>
                </a:cubicBezTo>
                <a:cubicBezTo>
                  <a:pt x="53028" y="110849"/>
                  <a:pt x="52358" y="103158"/>
                  <a:pt x="47625" y="98425"/>
                </a:cubicBezTo>
                <a:lnTo>
                  <a:pt x="38100" y="88900"/>
                </a:lnTo>
                <a:cubicBezTo>
                  <a:pt x="37042" y="85725"/>
                  <a:pt x="36550" y="82301"/>
                  <a:pt x="34925" y="79375"/>
                </a:cubicBezTo>
                <a:cubicBezTo>
                  <a:pt x="31219" y="72704"/>
                  <a:pt x="24638" y="67565"/>
                  <a:pt x="22225" y="60325"/>
                </a:cubicBezTo>
                <a:lnTo>
                  <a:pt x="15875" y="41275"/>
                </a:lnTo>
                <a:cubicBezTo>
                  <a:pt x="14817" y="38100"/>
                  <a:pt x="13512" y="34997"/>
                  <a:pt x="12700" y="31750"/>
                </a:cubicBezTo>
                <a:cubicBezTo>
                  <a:pt x="11642" y="27517"/>
                  <a:pt x="11057" y="23136"/>
                  <a:pt x="9525" y="19050"/>
                </a:cubicBezTo>
                <a:cubicBezTo>
                  <a:pt x="7863" y="14618"/>
                  <a:pt x="5292" y="10583"/>
                  <a:pt x="3175" y="635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12"/>
          <p:cNvSpPr/>
          <p:nvPr/>
        </p:nvSpPr>
        <p:spPr>
          <a:xfrm>
            <a:off x="3477542" y="1455775"/>
            <a:ext cx="47625" cy="152400"/>
          </a:xfrm>
          <a:custGeom>
            <a:avLst/>
            <a:gdLst>
              <a:gd name="connsiteX0" fmla="*/ 47625 w 47625"/>
              <a:gd name="connsiteY0" fmla="*/ 152400 h 152400"/>
              <a:gd name="connsiteX1" fmla="*/ 41275 w 47625"/>
              <a:gd name="connsiteY1" fmla="*/ 120650 h 152400"/>
              <a:gd name="connsiteX2" fmla="*/ 34925 w 47625"/>
              <a:gd name="connsiteY2" fmla="*/ 73025 h 152400"/>
              <a:gd name="connsiteX3" fmla="*/ 28575 w 47625"/>
              <a:gd name="connsiteY3" fmla="*/ 63500 h 152400"/>
              <a:gd name="connsiteX4" fmla="*/ 22225 w 47625"/>
              <a:gd name="connsiteY4" fmla="*/ 44450 h 152400"/>
              <a:gd name="connsiteX5" fmla="*/ 15875 w 47625"/>
              <a:gd name="connsiteY5" fmla="*/ 34925 h 152400"/>
              <a:gd name="connsiteX6" fmla="*/ 9525 w 47625"/>
              <a:gd name="connsiteY6" fmla="*/ 15875 h 152400"/>
              <a:gd name="connsiteX7" fmla="*/ 0 w 47625"/>
              <a:gd name="connsiteY7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625" h="152400">
                <a:moveTo>
                  <a:pt x="47625" y="152400"/>
                </a:moveTo>
                <a:cubicBezTo>
                  <a:pt x="45508" y="141817"/>
                  <a:pt x="42614" y="131360"/>
                  <a:pt x="41275" y="120650"/>
                </a:cubicBezTo>
                <a:cubicBezTo>
                  <a:pt x="41097" y="119227"/>
                  <a:pt x="35864" y="76155"/>
                  <a:pt x="34925" y="73025"/>
                </a:cubicBezTo>
                <a:cubicBezTo>
                  <a:pt x="33829" y="69370"/>
                  <a:pt x="30125" y="66987"/>
                  <a:pt x="28575" y="63500"/>
                </a:cubicBezTo>
                <a:cubicBezTo>
                  <a:pt x="25857" y="57383"/>
                  <a:pt x="25938" y="50019"/>
                  <a:pt x="22225" y="44450"/>
                </a:cubicBezTo>
                <a:cubicBezTo>
                  <a:pt x="20108" y="41275"/>
                  <a:pt x="17425" y="38412"/>
                  <a:pt x="15875" y="34925"/>
                </a:cubicBezTo>
                <a:cubicBezTo>
                  <a:pt x="13157" y="28808"/>
                  <a:pt x="13238" y="21444"/>
                  <a:pt x="9525" y="15875"/>
                </a:cubicBezTo>
                <a:cubicBezTo>
                  <a:pt x="1862" y="4381"/>
                  <a:pt x="4882" y="9763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13"/>
          <p:cNvSpPr/>
          <p:nvPr/>
        </p:nvSpPr>
        <p:spPr>
          <a:xfrm>
            <a:off x="3525167" y="1446250"/>
            <a:ext cx="28575" cy="158750"/>
          </a:xfrm>
          <a:custGeom>
            <a:avLst/>
            <a:gdLst>
              <a:gd name="connsiteX0" fmla="*/ 28575 w 28575"/>
              <a:gd name="connsiteY0" fmla="*/ 158750 h 158750"/>
              <a:gd name="connsiteX1" fmla="*/ 25400 w 28575"/>
              <a:gd name="connsiteY1" fmla="*/ 142875 h 158750"/>
              <a:gd name="connsiteX2" fmla="*/ 19050 w 28575"/>
              <a:gd name="connsiteY2" fmla="*/ 88900 h 158750"/>
              <a:gd name="connsiteX3" fmla="*/ 6350 w 28575"/>
              <a:gd name="connsiteY3" fmla="*/ 66675 h 158750"/>
              <a:gd name="connsiteX4" fmla="*/ 0 w 28575"/>
              <a:gd name="connsiteY4" fmla="*/ 47625 h 158750"/>
              <a:gd name="connsiteX5" fmla="*/ 3175 w 28575"/>
              <a:gd name="connsiteY5" fmla="*/ 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" h="158750">
                <a:moveTo>
                  <a:pt x="28575" y="158750"/>
                </a:moveTo>
                <a:cubicBezTo>
                  <a:pt x="27517" y="153458"/>
                  <a:pt x="25965" y="148242"/>
                  <a:pt x="25400" y="142875"/>
                </a:cubicBezTo>
                <a:cubicBezTo>
                  <a:pt x="24597" y="135250"/>
                  <a:pt x="26334" y="103468"/>
                  <a:pt x="19050" y="88900"/>
                </a:cubicBezTo>
                <a:cubicBezTo>
                  <a:pt x="7595" y="65989"/>
                  <a:pt x="17483" y="94507"/>
                  <a:pt x="6350" y="66675"/>
                </a:cubicBezTo>
                <a:cubicBezTo>
                  <a:pt x="3864" y="60460"/>
                  <a:pt x="0" y="47625"/>
                  <a:pt x="0" y="47625"/>
                </a:cubicBezTo>
                <a:cubicBezTo>
                  <a:pt x="3250" y="2119"/>
                  <a:pt x="3175" y="18029"/>
                  <a:pt x="317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14"/>
          <p:cNvSpPr/>
          <p:nvPr/>
        </p:nvSpPr>
        <p:spPr>
          <a:xfrm>
            <a:off x="3562887" y="1465300"/>
            <a:ext cx="13080" cy="136525"/>
          </a:xfrm>
          <a:custGeom>
            <a:avLst/>
            <a:gdLst>
              <a:gd name="connsiteX0" fmla="*/ 13080 w 13080"/>
              <a:gd name="connsiteY0" fmla="*/ 136525 h 136525"/>
              <a:gd name="connsiteX1" fmla="*/ 6730 w 13080"/>
              <a:gd name="connsiteY1" fmla="*/ 85725 h 136525"/>
              <a:gd name="connsiteX2" fmla="*/ 3555 w 13080"/>
              <a:gd name="connsiteY2" fmla="*/ 66675 h 136525"/>
              <a:gd name="connsiteX3" fmla="*/ 380 w 13080"/>
              <a:gd name="connsiteY3" fmla="*/ 53975 h 136525"/>
              <a:gd name="connsiteX4" fmla="*/ 380 w 13080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0" h="136525">
                <a:moveTo>
                  <a:pt x="13080" y="136525"/>
                </a:moveTo>
                <a:cubicBezTo>
                  <a:pt x="6404" y="103147"/>
                  <a:pt x="13010" y="139108"/>
                  <a:pt x="6730" y="85725"/>
                </a:cubicBezTo>
                <a:cubicBezTo>
                  <a:pt x="5978" y="79332"/>
                  <a:pt x="4818" y="72988"/>
                  <a:pt x="3555" y="66675"/>
                </a:cubicBezTo>
                <a:cubicBezTo>
                  <a:pt x="2699" y="62396"/>
                  <a:pt x="588" y="58334"/>
                  <a:pt x="380" y="53975"/>
                </a:cubicBezTo>
                <a:cubicBezTo>
                  <a:pt x="-476" y="36004"/>
                  <a:pt x="380" y="17992"/>
                  <a:pt x="38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16"/>
          <p:cNvSpPr/>
          <p:nvPr/>
        </p:nvSpPr>
        <p:spPr>
          <a:xfrm>
            <a:off x="3602161" y="1456569"/>
            <a:ext cx="0" cy="154781"/>
          </a:xfrm>
          <a:custGeom>
            <a:avLst/>
            <a:gdLst>
              <a:gd name="connsiteX0" fmla="*/ 0 w 0"/>
              <a:gd name="connsiteY0" fmla="*/ 154781 h 154781"/>
              <a:gd name="connsiteX1" fmla="*/ 0 w 0"/>
              <a:gd name="connsiteY1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4781">
                <a:moveTo>
                  <a:pt x="0" y="154781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17"/>
          <p:cNvSpPr/>
          <p:nvPr/>
        </p:nvSpPr>
        <p:spPr>
          <a:xfrm>
            <a:off x="3625973" y="1458950"/>
            <a:ext cx="21432" cy="142875"/>
          </a:xfrm>
          <a:custGeom>
            <a:avLst/>
            <a:gdLst>
              <a:gd name="connsiteX0" fmla="*/ 0 w 21432"/>
              <a:gd name="connsiteY0" fmla="*/ 142875 h 142875"/>
              <a:gd name="connsiteX1" fmla="*/ 2382 w 21432"/>
              <a:gd name="connsiteY1" fmla="*/ 128588 h 142875"/>
              <a:gd name="connsiteX2" fmla="*/ 4763 w 21432"/>
              <a:gd name="connsiteY2" fmla="*/ 121444 h 142875"/>
              <a:gd name="connsiteX3" fmla="*/ 9525 w 21432"/>
              <a:gd name="connsiteY3" fmla="*/ 104775 h 142875"/>
              <a:gd name="connsiteX4" fmla="*/ 11907 w 21432"/>
              <a:gd name="connsiteY4" fmla="*/ 78581 h 142875"/>
              <a:gd name="connsiteX5" fmla="*/ 16669 w 21432"/>
              <a:gd name="connsiteY5" fmla="*/ 19050 h 142875"/>
              <a:gd name="connsiteX6" fmla="*/ 21432 w 21432"/>
              <a:gd name="connsiteY6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32" h="142875">
                <a:moveTo>
                  <a:pt x="0" y="142875"/>
                </a:moveTo>
                <a:cubicBezTo>
                  <a:pt x="794" y="138113"/>
                  <a:pt x="1335" y="133301"/>
                  <a:pt x="2382" y="128588"/>
                </a:cubicBezTo>
                <a:cubicBezTo>
                  <a:pt x="2927" y="126138"/>
                  <a:pt x="4073" y="123858"/>
                  <a:pt x="4763" y="121444"/>
                </a:cubicBezTo>
                <a:cubicBezTo>
                  <a:pt x="10742" y="100513"/>
                  <a:pt x="3816" y="121904"/>
                  <a:pt x="9525" y="104775"/>
                </a:cubicBezTo>
                <a:cubicBezTo>
                  <a:pt x="10319" y="96044"/>
                  <a:pt x="11179" y="87318"/>
                  <a:pt x="11907" y="78581"/>
                </a:cubicBezTo>
                <a:cubicBezTo>
                  <a:pt x="13560" y="58743"/>
                  <a:pt x="10375" y="37936"/>
                  <a:pt x="16669" y="19050"/>
                </a:cubicBezTo>
                <a:cubicBezTo>
                  <a:pt x="18713" y="12917"/>
                  <a:pt x="21432" y="6543"/>
                  <a:pt x="2143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18"/>
          <p:cNvSpPr/>
          <p:nvPr/>
        </p:nvSpPr>
        <p:spPr>
          <a:xfrm>
            <a:off x="3652167" y="1463713"/>
            <a:ext cx="35719" cy="145256"/>
          </a:xfrm>
          <a:custGeom>
            <a:avLst/>
            <a:gdLst>
              <a:gd name="connsiteX0" fmla="*/ 0 w 35719"/>
              <a:gd name="connsiteY0" fmla="*/ 145256 h 145256"/>
              <a:gd name="connsiteX1" fmla="*/ 2381 w 35719"/>
              <a:gd name="connsiteY1" fmla="*/ 111918 h 145256"/>
              <a:gd name="connsiteX2" fmla="*/ 4763 w 35719"/>
              <a:gd name="connsiteY2" fmla="*/ 104775 h 145256"/>
              <a:gd name="connsiteX3" fmla="*/ 7144 w 35719"/>
              <a:gd name="connsiteY3" fmla="*/ 95250 h 145256"/>
              <a:gd name="connsiteX4" fmla="*/ 11906 w 35719"/>
              <a:gd name="connsiteY4" fmla="*/ 80962 h 145256"/>
              <a:gd name="connsiteX5" fmla="*/ 19050 w 35719"/>
              <a:gd name="connsiteY5" fmla="*/ 59531 h 145256"/>
              <a:gd name="connsiteX6" fmla="*/ 28575 w 35719"/>
              <a:gd name="connsiteY6" fmla="*/ 30956 h 145256"/>
              <a:gd name="connsiteX7" fmla="*/ 33338 w 35719"/>
              <a:gd name="connsiteY7" fmla="*/ 16668 h 145256"/>
              <a:gd name="connsiteX8" fmla="*/ 35719 w 35719"/>
              <a:gd name="connsiteY8" fmla="*/ 9525 h 145256"/>
              <a:gd name="connsiteX9" fmla="*/ 35719 w 35719"/>
              <a:gd name="connsiteY9" fmla="*/ 0 h 1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719" h="145256">
                <a:moveTo>
                  <a:pt x="0" y="145256"/>
                </a:moveTo>
                <a:cubicBezTo>
                  <a:pt x="794" y="134143"/>
                  <a:pt x="1079" y="122983"/>
                  <a:pt x="2381" y="111918"/>
                </a:cubicBezTo>
                <a:cubicBezTo>
                  <a:pt x="2674" y="109425"/>
                  <a:pt x="4073" y="107188"/>
                  <a:pt x="4763" y="104775"/>
                </a:cubicBezTo>
                <a:cubicBezTo>
                  <a:pt x="5662" y="101628"/>
                  <a:pt x="6204" y="98385"/>
                  <a:pt x="7144" y="95250"/>
                </a:cubicBezTo>
                <a:cubicBezTo>
                  <a:pt x="8586" y="90441"/>
                  <a:pt x="10318" y="85725"/>
                  <a:pt x="11906" y="80962"/>
                </a:cubicBezTo>
                <a:lnTo>
                  <a:pt x="19050" y="59531"/>
                </a:lnTo>
                <a:lnTo>
                  <a:pt x="28575" y="30956"/>
                </a:lnTo>
                <a:lnTo>
                  <a:pt x="33338" y="16668"/>
                </a:lnTo>
                <a:cubicBezTo>
                  <a:pt x="34132" y="14287"/>
                  <a:pt x="35719" y="12035"/>
                  <a:pt x="35719" y="9525"/>
                </a:cubicBezTo>
                <a:lnTo>
                  <a:pt x="35719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19"/>
          <p:cNvSpPr/>
          <p:nvPr/>
        </p:nvSpPr>
        <p:spPr>
          <a:xfrm>
            <a:off x="3678361" y="1461331"/>
            <a:ext cx="57150" cy="147638"/>
          </a:xfrm>
          <a:custGeom>
            <a:avLst/>
            <a:gdLst>
              <a:gd name="connsiteX0" fmla="*/ 0 w 57150"/>
              <a:gd name="connsiteY0" fmla="*/ 147638 h 147638"/>
              <a:gd name="connsiteX1" fmla="*/ 4762 w 57150"/>
              <a:gd name="connsiteY1" fmla="*/ 119063 h 147638"/>
              <a:gd name="connsiteX2" fmla="*/ 9525 w 57150"/>
              <a:gd name="connsiteY2" fmla="*/ 111919 h 147638"/>
              <a:gd name="connsiteX3" fmla="*/ 16669 w 57150"/>
              <a:gd name="connsiteY3" fmla="*/ 90488 h 147638"/>
              <a:gd name="connsiteX4" fmla="*/ 19050 w 57150"/>
              <a:gd name="connsiteY4" fmla="*/ 80963 h 147638"/>
              <a:gd name="connsiteX5" fmla="*/ 23812 w 57150"/>
              <a:gd name="connsiteY5" fmla="*/ 73819 h 147638"/>
              <a:gd name="connsiteX6" fmla="*/ 33337 w 57150"/>
              <a:gd name="connsiteY6" fmla="*/ 50007 h 147638"/>
              <a:gd name="connsiteX7" fmla="*/ 35719 w 57150"/>
              <a:gd name="connsiteY7" fmla="*/ 42863 h 147638"/>
              <a:gd name="connsiteX8" fmla="*/ 40481 w 57150"/>
              <a:gd name="connsiteY8" fmla="*/ 26194 h 147638"/>
              <a:gd name="connsiteX9" fmla="*/ 45244 w 57150"/>
              <a:gd name="connsiteY9" fmla="*/ 9525 h 147638"/>
              <a:gd name="connsiteX10" fmla="*/ 57150 w 57150"/>
              <a:gd name="connsiteY10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150" h="147638">
                <a:moveTo>
                  <a:pt x="0" y="147638"/>
                </a:moveTo>
                <a:cubicBezTo>
                  <a:pt x="525" y="143440"/>
                  <a:pt x="1986" y="125540"/>
                  <a:pt x="4762" y="119063"/>
                </a:cubicBezTo>
                <a:cubicBezTo>
                  <a:pt x="5889" y="116432"/>
                  <a:pt x="7937" y="114300"/>
                  <a:pt x="9525" y="111919"/>
                </a:cubicBezTo>
                <a:cubicBezTo>
                  <a:pt x="11906" y="104775"/>
                  <a:pt x="14843" y="97793"/>
                  <a:pt x="16669" y="90488"/>
                </a:cubicBezTo>
                <a:cubicBezTo>
                  <a:pt x="17463" y="87313"/>
                  <a:pt x="17761" y="83971"/>
                  <a:pt x="19050" y="80963"/>
                </a:cubicBezTo>
                <a:cubicBezTo>
                  <a:pt x="20177" y="78332"/>
                  <a:pt x="22392" y="76304"/>
                  <a:pt x="23812" y="73819"/>
                </a:cubicBezTo>
                <a:cubicBezTo>
                  <a:pt x="29421" y="64003"/>
                  <a:pt x="29431" y="61723"/>
                  <a:pt x="33337" y="50007"/>
                </a:cubicBezTo>
                <a:cubicBezTo>
                  <a:pt x="34131" y="47626"/>
                  <a:pt x="35110" y="45298"/>
                  <a:pt x="35719" y="42863"/>
                </a:cubicBezTo>
                <a:cubicBezTo>
                  <a:pt x="43162" y="13087"/>
                  <a:pt x="33649" y="50107"/>
                  <a:pt x="40481" y="26194"/>
                </a:cubicBezTo>
                <a:cubicBezTo>
                  <a:pt x="40879" y="24800"/>
                  <a:pt x="43815" y="11669"/>
                  <a:pt x="45244" y="9525"/>
                </a:cubicBezTo>
                <a:cubicBezTo>
                  <a:pt x="49443" y="3227"/>
                  <a:pt x="51589" y="2781"/>
                  <a:pt x="5715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弧形 38"/>
          <p:cNvSpPr/>
          <p:nvPr/>
        </p:nvSpPr>
        <p:spPr>
          <a:xfrm>
            <a:off x="3650579" y="1824418"/>
            <a:ext cx="277015" cy="487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弧形 69"/>
          <p:cNvSpPr/>
          <p:nvPr/>
        </p:nvSpPr>
        <p:spPr>
          <a:xfrm>
            <a:off x="3648992" y="1854490"/>
            <a:ext cx="280190" cy="4913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弧形 70"/>
          <p:cNvSpPr/>
          <p:nvPr/>
        </p:nvSpPr>
        <p:spPr>
          <a:xfrm>
            <a:off x="3661692" y="1883065"/>
            <a:ext cx="267490" cy="5196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弧形 71"/>
          <p:cNvSpPr/>
          <p:nvPr/>
        </p:nvSpPr>
        <p:spPr>
          <a:xfrm>
            <a:off x="3661691" y="1907779"/>
            <a:ext cx="267491" cy="5676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弧形 72"/>
          <p:cNvSpPr/>
          <p:nvPr/>
        </p:nvSpPr>
        <p:spPr>
          <a:xfrm>
            <a:off x="3655341" y="1942596"/>
            <a:ext cx="273843" cy="5556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弧形 73"/>
          <p:cNvSpPr/>
          <p:nvPr/>
        </p:nvSpPr>
        <p:spPr>
          <a:xfrm>
            <a:off x="3672028" y="1970547"/>
            <a:ext cx="257155" cy="5017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弧形 74"/>
          <p:cNvSpPr/>
          <p:nvPr/>
        </p:nvSpPr>
        <p:spPr>
          <a:xfrm>
            <a:off x="3664867" y="1993396"/>
            <a:ext cx="264318" cy="54099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弧形 75"/>
          <p:cNvSpPr/>
          <p:nvPr/>
        </p:nvSpPr>
        <p:spPr>
          <a:xfrm>
            <a:off x="3664866" y="2018110"/>
            <a:ext cx="264319" cy="5617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弧形 76"/>
          <p:cNvSpPr/>
          <p:nvPr/>
        </p:nvSpPr>
        <p:spPr>
          <a:xfrm>
            <a:off x="3661691" y="2049574"/>
            <a:ext cx="267495" cy="4710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5"/>
          <p:cNvSpPr/>
          <p:nvPr/>
        </p:nvSpPr>
        <p:spPr>
          <a:xfrm>
            <a:off x="1651759" y="1103300"/>
            <a:ext cx="1257300" cy="1638300"/>
          </a:xfrm>
          <a:prstGeom prst="rect">
            <a:avLst/>
          </a:prstGeom>
          <a:solidFill>
            <a:srgbClr val="1F7109"/>
          </a:solidFill>
          <a:ln w="28575"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8"/>
          <p:cNvSpPr/>
          <p:nvPr/>
        </p:nvSpPr>
        <p:spPr>
          <a:xfrm>
            <a:off x="2061333" y="1789933"/>
            <a:ext cx="425451" cy="3429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FEI4</a:t>
            </a:r>
            <a:endParaRPr lang="en-US" sz="1000" dirty="0"/>
          </a:p>
        </p:txBody>
      </p:sp>
      <p:sp>
        <p:nvSpPr>
          <p:cNvPr id="84" name="Rectangle 4"/>
          <p:cNvSpPr/>
          <p:nvPr/>
        </p:nvSpPr>
        <p:spPr>
          <a:xfrm>
            <a:off x="1940684" y="2409227"/>
            <a:ext cx="644525" cy="2413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SEAF160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85" name="Freeform 11"/>
          <p:cNvSpPr/>
          <p:nvPr/>
        </p:nvSpPr>
        <p:spPr>
          <a:xfrm>
            <a:off x="2118484" y="1456727"/>
            <a:ext cx="57150" cy="165100"/>
          </a:xfrm>
          <a:custGeom>
            <a:avLst/>
            <a:gdLst>
              <a:gd name="connsiteX0" fmla="*/ 57150 w 57150"/>
              <a:gd name="connsiteY0" fmla="*/ 165100 h 165100"/>
              <a:gd name="connsiteX1" fmla="*/ 53975 w 57150"/>
              <a:gd name="connsiteY1" fmla="*/ 117475 h 165100"/>
              <a:gd name="connsiteX2" fmla="*/ 47625 w 57150"/>
              <a:gd name="connsiteY2" fmla="*/ 98425 h 165100"/>
              <a:gd name="connsiteX3" fmla="*/ 38100 w 57150"/>
              <a:gd name="connsiteY3" fmla="*/ 88900 h 165100"/>
              <a:gd name="connsiteX4" fmla="*/ 34925 w 57150"/>
              <a:gd name="connsiteY4" fmla="*/ 79375 h 165100"/>
              <a:gd name="connsiteX5" fmla="*/ 22225 w 57150"/>
              <a:gd name="connsiteY5" fmla="*/ 60325 h 165100"/>
              <a:gd name="connsiteX6" fmla="*/ 15875 w 57150"/>
              <a:gd name="connsiteY6" fmla="*/ 41275 h 165100"/>
              <a:gd name="connsiteX7" fmla="*/ 12700 w 57150"/>
              <a:gd name="connsiteY7" fmla="*/ 31750 h 165100"/>
              <a:gd name="connsiteX8" fmla="*/ 9525 w 57150"/>
              <a:gd name="connsiteY8" fmla="*/ 19050 h 165100"/>
              <a:gd name="connsiteX9" fmla="*/ 3175 w 57150"/>
              <a:gd name="connsiteY9" fmla="*/ 6350 h 165100"/>
              <a:gd name="connsiteX10" fmla="*/ 0 w 57150"/>
              <a:gd name="connsiteY10" fmla="*/ 0 h 16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150" h="165100">
                <a:moveTo>
                  <a:pt x="57150" y="165100"/>
                </a:moveTo>
                <a:cubicBezTo>
                  <a:pt x="56092" y="149225"/>
                  <a:pt x="56225" y="133225"/>
                  <a:pt x="53975" y="117475"/>
                </a:cubicBezTo>
                <a:cubicBezTo>
                  <a:pt x="53028" y="110849"/>
                  <a:pt x="52358" y="103158"/>
                  <a:pt x="47625" y="98425"/>
                </a:cubicBezTo>
                <a:lnTo>
                  <a:pt x="38100" y="88900"/>
                </a:lnTo>
                <a:cubicBezTo>
                  <a:pt x="37042" y="85725"/>
                  <a:pt x="36550" y="82301"/>
                  <a:pt x="34925" y="79375"/>
                </a:cubicBezTo>
                <a:cubicBezTo>
                  <a:pt x="31219" y="72704"/>
                  <a:pt x="24638" y="67565"/>
                  <a:pt x="22225" y="60325"/>
                </a:cubicBezTo>
                <a:lnTo>
                  <a:pt x="15875" y="41275"/>
                </a:lnTo>
                <a:cubicBezTo>
                  <a:pt x="14817" y="38100"/>
                  <a:pt x="13512" y="34997"/>
                  <a:pt x="12700" y="31750"/>
                </a:cubicBezTo>
                <a:cubicBezTo>
                  <a:pt x="11642" y="27517"/>
                  <a:pt x="11057" y="23136"/>
                  <a:pt x="9525" y="19050"/>
                </a:cubicBezTo>
                <a:cubicBezTo>
                  <a:pt x="7863" y="14618"/>
                  <a:pt x="5292" y="10583"/>
                  <a:pt x="3175" y="635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 12"/>
          <p:cNvSpPr/>
          <p:nvPr/>
        </p:nvSpPr>
        <p:spPr>
          <a:xfrm>
            <a:off x="2159759" y="1463077"/>
            <a:ext cx="47625" cy="152400"/>
          </a:xfrm>
          <a:custGeom>
            <a:avLst/>
            <a:gdLst>
              <a:gd name="connsiteX0" fmla="*/ 47625 w 47625"/>
              <a:gd name="connsiteY0" fmla="*/ 152400 h 152400"/>
              <a:gd name="connsiteX1" fmla="*/ 41275 w 47625"/>
              <a:gd name="connsiteY1" fmla="*/ 120650 h 152400"/>
              <a:gd name="connsiteX2" fmla="*/ 34925 w 47625"/>
              <a:gd name="connsiteY2" fmla="*/ 73025 h 152400"/>
              <a:gd name="connsiteX3" fmla="*/ 28575 w 47625"/>
              <a:gd name="connsiteY3" fmla="*/ 63500 h 152400"/>
              <a:gd name="connsiteX4" fmla="*/ 22225 w 47625"/>
              <a:gd name="connsiteY4" fmla="*/ 44450 h 152400"/>
              <a:gd name="connsiteX5" fmla="*/ 15875 w 47625"/>
              <a:gd name="connsiteY5" fmla="*/ 34925 h 152400"/>
              <a:gd name="connsiteX6" fmla="*/ 9525 w 47625"/>
              <a:gd name="connsiteY6" fmla="*/ 15875 h 152400"/>
              <a:gd name="connsiteX7" fmla="*/ 0 w 47625"/>
              <a:gd name="connsiteY7" fmla="*/ 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625" h="152400">
                <a:moveTo>
                  <a:pt x="47625" y="152400"/>
                </a:moveTo>
                <a:cubicBezTo>
                  <a:pt x="45508" y="141817"/>
                  <a:pt x="42614" y="131360"/>
                  <a:pt x="41275" y="120650"/>
                </a:cubicBezTo>
                <a:cubicBezTo>
                  <a:pt x="41097" y="119227"/>
                  <a:pt x="35864" y="76155"/>
                  <a:pt x="34925" y="73025"/>
                </a:cubicBezTo>
                <a:cubicBezTo>
                  <a:pt x="33829" y="69370"/>
                  <a:pt x="30125" y="66987"/>
                  <a:pt x="28575" y="63500"/>
                </a:cubicBezTo>
                <a:cubicBezTo>
                  <a:pt x="25857" y="57383"/>
                  <a:pt x="25938" y="50019"/>
                  <a:pt x="22225" y="44450"/>
                </a:cubicBezTo>
                <a:cubicBezTo>
                  <a:pt x="20108" y="41275"/>
                  <a:pt x="17425" y="38412"/>
                  <a:pt x="15875" y="34925"/>
                </a:cubicBezTo>
                <a:cubicBezTo>
                  <a:pt x="13157" y="28808"/>
                  <a:pt x="13238" y="21444"/>
                  <a:pt x="9525" y="15875"/>
                </a:cubicBezTo>
                <a:cubicBezTo>
                  <a:pt x="1862" y="4381"/>
                  <a:pt x="4882" y="9763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13"/>
          <p:cNvSpPr/>
          <p:nvPr/>
        </p:nvSpPr>
        <p:spPr>
          <a:xfrm>
            <a:off x="2207384" y="1453552"/>
            <a:ext cx="28575" cy="158750"/>
          </a:xfrm>
          <a:custGeom>
            <a:avLst/>
            <a:gdLst>
              <a:gd name="connsiteX0" fmla="*/ 28575 w 28575"/>
              <a:gd name="connsiteY0" fmla="*/ 158750 h 158750"/>
              <a:gd name="connsiteX1" fmla="*/ 25400 w 28575"/>
              <a:gd name="connsiteY1" fmla="*/ 142875 h 158750"/>
              <a:gd name="connsiteX2" fmla="*/ 19050 w 28575"/>
              <a:gd name="connsiteY2" fmla="*/ 88900 h 158750"/>
              <a:gd name="connsiteX3" fmla="*/ 6350 w 28575"/>
              <a:gd name="connsiteY3" fmla="*/ 66675 h 158750"/>
              <a:gd name="connsiteX4" fmla="*/ 0 w 28575"/>
              <a:gd name="connsiteY4" fmla="*/ 47625 h 158750"/>
              <a:gd name="connsiteX5" fmla="*/ 3175 w 28575"/>
              <a:gd name="connsiteY5" fmla="*/ 0 h 15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575" h="158750">
                <a:moveTo>
                  <a:pt x="28575" y="158750"/>
                </a:moveTo>
                <a:cubicBezTo>
                  <a:pt x="27517" y="153458"/>
                  <a:pt x="25965" y="148242"/>
                  <a:pt x="25400" y="142875"/>
                </a:cubicBezTo>
                <a:cubicBezTo>
                  <a:pt x="24597" y="135250"/>
                  <a:pt x="26334" y="103468"/>
                  <a:pt x="19050" y="88900"/>
                </a:cubicBezTo>
                <a:cubicBezTo>
                  <a:pt x="7595" y="65989"/>
                  <a:pt x="17483" y="94507"/>
                  <a:pt x="6350" y="66675"/>
                </a:cubicBezTo>
                <a:cubicBezTo>
                  <a:pt x="3864" y="60460"/>
                  <a:pt x="0" y="47625"/>
                  <a:pt x="0" y="47625"/>
                </a:cubicBezTo>
                <a:cubicBezTo>
                  <a:pt x="3250" y="2119"/>
                  <a:pt x="3175" y="18029"/>
                  <a:pt x="3175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14"/>
          <p:cNvSpPr/>
          <p:nvPr/>
        </p:nvSpPr>
        <p:spPr>
          <a:xfrm>
            <a:off x="2245104" y="1472602"/>
            <a:ext cx="13080" cy="136525"/>
          </a:xfrm>
          <a:custGeom>
            <a:avLst/>
            <a:gdLst>
              <a:gd name="connsiteX0" fmla="*/ 13080 w 13080"/>
              <a:gd name="connsiteY0" fmla="*/ 136525 h 136525"/>
              <a:gd name="connsiteX1" fmla="*/ 6730 w 13080"/>
              <a:gd name="connsiteY1" fmla="*/ 85725 h 136525"/>
              <a:gd name="connsiteX2" fmla="*/ 3555 w 13080"/>
              <a:gd name="connsiteY2" fmla="*/ 66675 h 136525"/>
              <a:gd name="connsiteX3" fmla="*/ 380 w 13080"/>
              <a:gd name="connsiteY3" fmla="*/ 53975 h 136525"/>
              <a:gd name="connsiteX4" fmla="*/ 380 w 13080"/>
              <a:gd name="connsiteY4" fmla="*/ 0 h 136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80" h="136525">
                <a:moveTo>
                  <a:pt x="13080" y="136525"/>
                </a:moveTo>
                <a:cubicBezTo>
                  <a:pt x="6404" y="103147"/>
                  <a:pt x="13010" y="139108"/>
                  <a:pt x="6730" y="85725"/>
                </a:cubicBezTo>
                <a:cubicBezTo>
                  <a:pt x="5978" y="79332"/>
                  <a:pt x="4818" y="72988"/>
                  <a:pt x="3555" y="66675"/>
                </a:cubicBezTo>
                <a:cubicBezTo>
                  <a:pt x="2699" y="62396"/>
                  <a:pt x="588" y="58334"/>
                  <a:pt x="380" y="53975"/>
                </a:cubicBezTo>
                <a:cubicBezTo>
                  <a:pt x="-476" y="36004"/>
                  <a:pt x="380" y="17992"/>
                  <a:pt x="38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 16"/>
          <p:cNvSpPr/>
          <p:nvPr/>
        </p:nvSpPr>
        <p:spPr>
          <a:xfrm>
            <a:off x="2284378" y="1463871"/>
            <a:ext cx="0" cy="154781"/>
          </a:xfrm>
          <a:custGeom>
            <a:avLst/>
            <a:gdLst>
              <a:gd name="connsiteX0" fmla="*/ 0 w 0"/>
              <a:gd name="connsiteY0" fmla="*/ 154781 h 154781"/>
              <a:gd name="connsiteX1" fmla="*/ 0 w 0"/>
              <a:gd name="connsiteY1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54781">
                <a:moveTo>
                  <a:pt x="0" y="154781"/>
                </a:moveTo>
                <a:lnTo>
                  <a:pt x="0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 17"/>
          <p:cNvSpPr/>
          <p:nvPr/>
        </p:nvSpPr>
        <p:spPr>
          <a:xfrm>
            <a:off x="2308190" y="1466252"/>
            <a:ext cx="21432" cy="142875"/>
          </a:xfrm>
          <a:custGeom>
            <a:avLst/>
            <a:gdLst>
              <a:gd name="connsiteX0" fmla="*/ 0 w 21432"/>
              <a:gd name="connsiteY0" fmla="*/ 142875 h 142875"/>
              <a:gd name="connsiteX1" fmla="*/ 2382 w 21432"/>
              <a:gd name="connsiteY1" fmla="*/ 128588 h 142875"/>
              <a:gd name="connsiteX2" fmla="*/ 4763 w 21432"/>
              <a:gd name="connsiteY2" fmla="*/ 121444 h 142875"/>
              <a:gd name="connsiteX3" fmla="*/ 9525 w 21432"/>
              <a:gd name="connsiteY3" fmla="*/ 104775 h 142875"/>
              <a:gd name="connsiteX4" fmla="*/ 11907 w 21432"/>
              <a:gd name="connsiteY4" fmla="*/ 78581 h 142875"/>
              <a:gd name="connsiteX5" fmla="*/ 16669 w 21432"/>
              <a:gd name="connsiteY5" fmla="*/ 19050 h 142875"/>
              <a:gd name="connsiteX6" fmla="*/ 21432 w 21432"/>
              <a:gd name="connsiteY6" fmla="*/ 0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32" h="142875">
                <a:moveTo>
                  <a:pt x="0" y="142875"/>
                </a:moveTo>
                <a:cubicBezTo>
                  <a:pt x="794" y="138113"/>
                  <a:pt x="1335" y="133301"/>
                  <a:pt x="2382" y="128588"/>
                </a:cubicBezTo>
                <a:cubicBezTo>
                  <a:pt x="2927" y="126138"/>
                  <a:pt x="4073" y="123858"/>
                  <a:pt x="4763" y="121444"/>
                </a:cubicBezTo>
                <a:cubicBezTo>
                  <a:pt x="10742" y="100513"/>
                  <a:pt x="3816" y="121904"/>
                  <a:pt x="9525" y="104775"/>
                </a:cubicBezTo>
                <a:cubicBezTo>
                  <a:pt x="10319" y="96044"/>
                  <a:pt x="11179" y="87318"/>
                  <a:pt x="11907" y="78581"/>
                </a:cubicBezTo>
                <a:cubicBezTo>
                  <a:pt x="13560" y="58743"/>
                  <a:pt x="10375" y="37936"/>
                  <a:pt x="16669" y="19050"/>
                </a:cubicBezTo>
                <a:cubicBezTo>
                  <a:pt x="18713" y="12917"/>
                  <a:pt x="21432" y="6543"/>
                  <a:pt x="21432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 18"/>
          <p:cNvSpPr/>
          <p:nvPr/>
        </p:nvSpPr>
        <p:spPr>
          <a:xfrm>
            <a:off x="2334384" y="1471015"/>
            <a:ext cx="35719" cy="145256"/>
          </a:xfrm>
          <a:custGeom>
            <a:avLst/>
            <a:gdLst>
              <a:gd name="connsiteX0" fmla="*/ 0 w 35719"/>
              <a:gd name="connsiteY0" fmla="*/ 145256 h 145256"/>
              <a:gd name="connsiteX1" fmla="*/ 2381 w 35719"/>
              <a:gd name="connsiteY1" fmla="*/ 111918 h 145256"/>
              <a:gd name="connsiteX2" fmla="*/ 4763 w 35719"/>
              <a:gd name="connsiteY2" fmla="*/ 104775 h 145256"/>
              <a:gd name="connsiteX3" fmla="*/ 7144 w 35719"/>
              <a:gd name="connsiteY3" fmla="*/ 95250 h 145256"/>
              <a:gd name="connsiteX4" fmla="*/ 11906 w 35719"/>
              <a:gd name="connsiteY4" fmla="*/ 80962 h 145256"/>
              <a:gd name="connsiteX5" fmla="*/ 19050 w 35719"/>
              <a:gd name="connsiteY5" fmla="*/ 59531 h 145256"/>
              <a:gd name="connsiteX6" fmla="*/ 28575 w 35719"/>
              <a:gd name="connsiteY6" fmla="*/ 30956 h 145256"/>
              <a:gd name="connsiteX7" fmla="*/ 33338 w 35719"/>
              <a:gd name="connsiteY7" fmla="*/ 16668 h 145256"/>
              <a:gd name="connsiteX8" fmla="*/ 35719 w 35719"/>
              <a:gd name="connsiteY8" fmla="*/ 9525 h 145256"/>
              <a:gd name="connsiteX9" fmla="*/ 35719 w 35719"/>
              <a:gd name="connsiteY9" fmla="*/ 0 h 145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719" h="145256">
                <a:moveTo>
                  <a:pt x="0" y="145256"/>
                </a:moveTo>
                <a:cubicBezTo>
                  <a:pt x="794" y="134143"/>
                  <a:pt x="1079" y="122983"/>
                  <a:pt x="2381" y="111918"/>
                </a:cubicBezTo>
                <a:cubicBezTo>
                  <a:pt x="2674" y="109425"/>
                  <a:pt x="4073" y="107188"/>
                  <a:pt x="4763" y="104775"/>
                </a:cubicBezTo>
                <a:cubicBezTo>
                  <a:pt x="5662" y="101628"/>
                  <a:pt x="6204" y="98385"/>
                  <a:pt x="7144" y="95250"/>
                </a:cubicBezTo>
                <a:cubicBezTo>
                  <a:pt x="8586" y="90441"/>
                  <a:pt x="10318" y="85725"/>
                  <a:pt x="11906" y="80962"/>
                </a:cubicBezTo>
                <a:lnTo>
                  <a:pt x="19050" y="59531"/>
                </a:lnTo>
                <a:lnTo>
                  <a:pt x="28575" y="30956"/>
                </a:lnTo>
                <a:lnTo>
                  <a:pt x="33338" y="16668"/>
                </a:lnTo>
                <a:cubicBezTo>
                  <a:pt x="34132" y="14287"/>
                  <a:pt x="35719" y="12035"/>
                  <a:pt x="35719" y="9525"/>
                </a:cubicBezTo>
                <a:lnTo>
                  <a:pt x="35719" y="0"/>
                </a:ln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 19"/>
          <p:cNvSpPr/>
          <p:nvPr/>
        </p:nvSpPr>
        <p:spPr>
          <a:xfrm>
            <a:off x="2360578" y="1468633"/>
            <a:ext cx="57150" cy="147638"/>
          </a:xfrm>
          <a:custGeom>
            <a:avLst/>
            <a:gdLst>
              <a:gd name="connsiteX0" fmla="*/ 0 w 57150"/>
              <a:gd name="connsiteY0" fmla="*/ 147638 h 147638"/>
              <a:gd name="connsiteX1" fmla="*/ 4762 w 57150"/>
              <a:gd name="connsiteY1" fmla="*/ 119063 h 147638"/>
              <a:gd name="connsiteX2" fmla="*/ 9525 w 57150"/>
              <a:gd name="connsiteY2" fmla="*/ 111919 h 147638"/>
              <a:gd name="connsiteX3" fmla="*/ 16669 w 57150"/>
              <a:gd name="connsiteY3" fmla="*/ 90488 h 147638"/>
              <a:gd name="connsiteX4" fmla="*/ 19050 w 57150"/>
              <a:gd name="connsiteY4" fmla="*/ 80963 h 147638"/>
              <a:gd name="connsiteX5" fmla="*/ 23812 w 57150"/>
              <a:gd name="connsiteY5" fmla="*/ 73819 h 147638"/>
              <a:gd name="connsiteX6" fmla="*/ 33337 w 57150"/>
              <a:gd name="connsiteY6" fmla="*/ 50007 h 147638"/>
              <a:gd name="connsiteX7" fmla="*/ 35719 w 57150"/>
              <a:gd name="connsiteY7" fmla="*/ 42863 h 147638"/>
              <a:gd name="connsiteX8" fmla="*/ 40481 w 57150"/>
              <a:gd name="connsiteY8" fmla="*/ 26194 h 147638"/>
              <a:gd name="connsiteX9" fmla="*/ 45244 w 57150"/>
              <a:gd name="connsiteY9" fmla="*/ 9525 h 147638"/>
              <a:gd name="connsiteX10" fmla="*/ 57150 w 57150"/>
              <a:gd name="connsiteY10" fmla="*/ 0 h 14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7150" h="147638">
                <a:moveTo>
                  <a:pt x="0" y="147638"/>
                </a:moveTo>
                <a:cubicBezTo>
                  <a:pt x="525" y="143440"/>
                  <a:pt x="1986" y="125540"/>
                  <a:pt x="4762" y="119063"/>
                </a:cubicBezTo>
                <a:cubicBezTo>
                  <a:pt x="5889" y="116432"/>
                  <a:pt x="7937" y="114300"/>
                  <a:pt x="9525" y="111919"/>
                </a:cubicBezTo>
                <a:cubicBezTo>
                  <a:pt x="11906" y="104775"/>
                  <a:pt x="14843" y="97793"/>
                  <a:pt x="16669" y="90488"/>
                </a:cubicBezTo>
                <a:cubicBezTo>
                  <a:pt x="17463" y="87313"/>
                  <a:pt x="17761" y="83971"/>
                  <a:pt x="19050" y="80963"/>
                </a:cubicBezTo>
                <a:cubicBezTo>
                  <a:pt x="20177" y="78332"/>
                  <a:pt x="22392" y="76304"/>
                  <a:pt x="23812" y="73819"/>
                </a:cubicBezTo>
                <a:cubicBezTo>
                  <a:pt x="29421" y="64003"/>
                  <a:pt x="29431" y="61723"/>
                  <a:pt x="33337" y="50007"/>
                </a:cubicBezTo>
                <a:cubicBezTo>
                  <a:pt x="34131" y="47626"/>
                  <a:pt x="35110" y="45298"/>
                  <a:pt x="35719" y="42863"/>
                </a:cubicBezTo>
                <a:cubicBezTo>
                  <a:pt x="43162" y="13087"/>
                  <a:pt x="33649" y="50107"/>
                  <a:pt x="40481" y="26194"/>
                </a:cubicBezTo>
                <a:cubicBezTo>
                  <a:pt x="40879" y="24800"/>
                  <a:pt x="43815" y="11669"/>
                  <a:pt x="45244" y="9525"/>
                </a:cubicBezTo>
                <a:cubicBezTo>
                  <a:pt x="49443" y="3227"/>
                  <a:pt x="51589" y="2781"/>
                  <a:pt x="5715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弧形 92"/>
          <p:cNvSpPr/>
          <p:nvPr/>
        </p:nvSpPr>
        <p:spPr>
          <a:xfrm>
            <a:off x="2332796" y="1831720"/>
            <a:ext cx="277015" cy="48712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弧形 93"/>
          <p:cNvSpPr/>
          <p:nvPr/>
        </p:nvSpPr>
        <p:spPr>
          <a:xfrm>
            <a:off x="2331209" y="1861792"/>
            <a:ext cx="280190" cy="4913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弧形 94"/>
          <p:cNvSpPr/>
          <p:nvPr/>
        </p:nvSpPr>
        <p:spPr>
          <a:xfrm>
            <a:off x="2343909" y="1890367"/>
            <a:ext cx="267490" cy="51961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弧形 95"/>
          <p:cNvSpPr/>
          <p:nvPr/>
        </p:nvSpPr>
        <p:spPr>
          <a:xfrm>
            <a:off x="2343908" y="1915081"/>
            <a:ext cx="267491" cy="5676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弧形 96"/>
          <p:cNvSpPr/>
          <p:nvPr/>
        </p:nvSpPr>
        <p:spPr>
          <a:xfrm>
            <a:off x="2337558" y="1949898"/>
            <a:ext cx="273843" cy="5556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弧形 97"/>
          <p:cNvSpPr/>
          <p:nvPr/>
        </p:nvSpPr>
        <p:spPr>
          <a:xfrm>
            <a:off x="2354245" y="1977849"/>
            <a:ext cx="257155" cy="5017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弧形 98"/>
          <p:cNvSpPr/>
          <p:nvPr/>
        </p:nvSpPr>
        <p:spPr>
          <a:xfrm>
            <a:off x="2347084" y="2000698"/>
            <a:ext cx="264318" cy="54099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弧形 99"/>
          <p:cNvSpPr/>
          <p:nvPr/>
        </p:nvSpPr>
        <p:spPr>
          <a:xfrm>
            <a:off x="2347083" y="2025412"/>
            <a:ext cx="264319" cy="56178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弧形 100"/>
          <p:cNvSpPr/>
          <p:nvPr/>
        </p:nvSpPr>
        <p:spPr>
          <a:xfrm>
            <a:off x="2343908" y="2056876"/>
            <a:ext cx="267495" cy="47103"/>
          </a:xfrm>
          <a:prstGeom prst="arc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2"/>
          <p:cNvSpPr/>
          <p:nvPr/>
        </p:nvSpPr>
        <p:spPr>
          <a:xfrm>
            <a:off x="2369106" y="4002834"/>
            <a:ext cx="1124170" cy="22291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System Overview</a:t>
            </a:r>
            <a:endParaRPr lang="en-US" sz="3600" b="1" dirty="0">
              <a:latin typeface="+mj-lt"/>
            </a:endParaRPr>
          </a:p>
        </p:txBody>
      </p:sp>
      <p:cxnSp>
        <p:nvCxnSpPr>
          <p:cNvPr id="104" name="直接箭头连接符 103"/>
          <p:cNvCxnSpPr/>
          <p:nvPr/>
        </p:nvCxnSpPr>
        <p:spPr>
          <a:xfrm>
            <a:off x="4315743" y="2886203"/>
            <a:ext cx="4086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箭头连接符 105"/>
          <p:cNvCxnSpPr/>
          <p:nvPr/>
        </p:nvCxnSpPr>
        <p:spPr>
          <a:xfrm>
            <a:off x="4275358" y="2079475"/>
            <a:ext cx="4086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>
            <a:off x="4267879" y="1354025"/>
            <a:ext cx="40865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7"/>
          <p:cNvSpPr/>
          <p:nvPr/>
        </p:nvSpPr>
        <p:spPr>
          <a:xfrm>
            <a:off x="1893059" y="1253527"/>
            <a:ext cx="774700" cy="247650"/>
          </a:xfrm>
          <a:prstGeom prst="rect">
            <a:avLst/>
          </a:prstGeom>
          <a:solidFill>
            <a:srgbClr val="00B0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smtClean="0">
                <a:solidFill>
                  <a:schemeClr val="tx1"/>
                </a:solidFill>
              </a:rPr>
              <a:t>CCPD Board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3" name="Rectangle 6"/>
          <p:cNvSpPr/>
          <p:nvPr/>
        </p:nvSpPr>
        <p:spPr>
          <a:xfrm>
            <a:off x="2032758" y="1202727"/>
            <a:ext cx="485775" cy="101600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PCIE MINI</a:t>
            </a:r>
            <a:endParaRPr lang="en-US" sz="800" dirty="0"/>
          </a:p>
        </p:txBody>
      </p:sp>
      <p:sp>
        <p:nvSpPr>
          <p:cNvPr id="81" name="Rectangle 9"/>
          <p:cNvSpPr/>
          <p:nvPr/>
        </p:nvSpPr>
        <p:spPr>
          <a:xfrm>
            <a:off x="2159759" y="1598807"/>
            <a:ext cx="225425" cy="2823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smtClean="0"/>
              <a:t>CCPD</a:t>
            </a:r>
            <a:endParaRPr lang="en-US" sz="800" dirty="0"/>
          </a:p>
        </p:txBody>
      </p:sp>
      <p:sp>
        <p:nvSpPr>
          <p:cNvPr id="105" name="Rectangle 4"/>
          <p:cNvSpPr/>
          <p:nvPr/>
        </p:nvSpPr>
        <p:spPr>
          <a:xfrm rot="16200000">
            <a:off x="1625253" y="1280562"/>
            <a:ext cx="226841" cy="1797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RJ45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109" name="Rectangle 4"/>
          <p:cNvSpPr/>
          <p:nvPr/>
        </p:nvSpPr>
        <p:spPr>
          <a:xfrm rot="16200000">
            <a:off x="2958554" y="1279842"/>
            <a:ext cx="226841" cy="17978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b="1" dirty="0" smtClean="0">
                <a:solidFill>
                  <a:schemeClr val="bg1"/>
                </a:solidFill>
              </a:rPr>
              <a:t>RJ45</a:t>
            </a:r>
            <a:endParaRPr lang="en-US" sz="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47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System Block </a:t>
            </a:r>
            <a:r>
              <a:rPr lang="en-US" sz="3600" dirty="0"/>
              <a:t>Diagram</a:t>
            </a:r>
          </a:p>
        </p:txBody>
      </p:sp>
      <p:sp>
        <p:nvSpPr>
          <p:cNvPr id="2" name="矩形 1"/>
          <p:cNvSpPr/>
          <p:nvPr/>
        </p:nvSpPr>
        <p:spPr>
          <a:xfrm>
            <a:off x="409196" y="1130957"/>
            <a:ext cx="1273413" cy="3229759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DAQ Board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682610" y="1473857"/>
            <a:ext cx="1068384" cy="72736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FMC/VHDCI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Adapter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Card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4" name="直接箭头连接符 3"/>
          <p:cNvCxnSpPr>
            <a:stCxn id="39" idx="3"/>
          </p:cNvCxnSpPr>
          <p:nvPr/>
        </p:nvCxnSpPr>
        <p:spPr>
          <a:xfrm>
            <a:off x="2750994" y="1837540"/>
            <a:ext cx="1333878" cy="0"/>
          </a:xfrm>
          <a:prstGeom prst="straightConnector1">
            <a:avLst/>
          </a:prstGeom>
          <a:ln w="28575">
            <a:solidFill>
              <a:srgbClr val="FF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V="1">
            <a:off x="2750994" y="3557482"/>
            <a:ext cx="1333878" cy="1814"/>
          </a:xfrm>
          <a:prstGeom prst="straightConnector1">
            <a:avLst/>
          </a:prstGeom>
          <a:ln w="28575">
            <a:solidFill>
              <a:srgbClr val="FF66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5151748" y="2762698"/>
            <a:ext cx="1273413" cy="1683327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CaR</a:t>
            </a:r>
            <a:r>
              <a:rPr lang="en-US" sz="1600" dirty="0" smtClean="0">
                <a:solidFill>
                  <a:schemeClr val="bg1"/>
                </a:solidFill>
              </a:rPr>
              <a:t> Board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#2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425160" y="2858568"/>
            <a:ext cx="1614808" cy="71087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FEI4 Board #3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6425159" y="3649844"/>
            <a:ext cx="1614808" cy="71087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FEI4 Board #4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151748" y="988656"/>
            <a:ext cx="1273413" cy="1683327"/>
          </a:xfrm>
          <a:prstGeom prst="rect">
            <a:avLst/>
          </a:prstGeom>
          <a:solidFill>
            <a:srgbClr val="00B0F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 smtClean="0">
                <a:solidFill>
                  <a:schemeClr val="bg1"/>
                </a:solidFill>
              </a:rPr>
              <a:t>CaR</a:t>
            </a:r>
            <a:r>
              <a:rPr lang="en-US" sz="1600" dirty="0" smtClean="0">
                <a:solidFill>
                  <a:schemeClr val="bg1"/>
                </a:solidFill>
              </a:rPr>
              <a:t> Board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#1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425161" y="1089431"/>
            <a:ext cx="1614806" cy="71087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FEI4 Board #1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425159" y="1880707"/>
            <a:ext cx="1614808" cy="710872"/>
          </a:xfrm>
          <a:prstGeom prst="rect">
            <a:avLst/>
          </a:prstGeom>
          <a:solidFill>
            <a:srgbClr val="FF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FEI4 Board #2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039967" y="1089431"/>
            <a:ext cx="785948" cy="70596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CCPD Board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#1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039967" y="1875802"/>
            <a:ext cx="785948" cy="70596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CCPD Board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#2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039967" y="2861020"/>
            <a:ext cx="785948" cy="70596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CCPD Board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#3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039967" y="3652296"/>
            <a:ext cx="785948" cy="70596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CCPD Board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#4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882841" y="1568025"/>
            <a:ext cx="102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VHDCI  Cable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2882841" y="3319386"/>
            <a:ext cx="102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VHDCI  Cable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690403" y="3162778"/>
            <a:ext cx="1068384" cy="72736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FMC/VHDCI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Adapter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Card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083363" y="1473857"/>
            <a:ext cx="1068384" cy="72736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VHDCI/FMC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Adapter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Card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083363" y="3168271"/>
            <a:ext cx="1068384" cy="727365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VHDCI/FMC</a:t>
            </a:r>
            <a:endParaRPr lang="en-US" sz="14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Adapter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Card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72" name="TextBox 41"/>
          <p:cNvSpPr txBox="1"/>
          <p:nvPr/>
        </p:nvSpPr>
        <p:spPr>
          <a:xfrm>
            <a:off x="961646" y="4555790"/>
            <a:ext cx="732510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One DAQ board can test up to 4 CCPDs at the same time;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All signals go through VHDCI cable are differential;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Can be tested without adapter card, with one </a:t>
            </a:r>
            <a:r>
              <a:rPr lang="en-US" b="1" dirty="0" err="1" smtClean="0">
                <a:solidFill>
                  <a:srgbClr val="00B050"/>
                </a:solidFill>
              </a:rPr>
              <a:t>CaR</a:t>
            </a:r>
            <a:r>
              <a:rPr lang="en-US" b="1" dirty="0" smtClean="0">
                <a:solidFill>
                  <a:srgbClr val="00B050"/>
                </a:solidFill>
              </a:rPr>
              <a:t> Board can plug into the DAQ board directly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Compatible DAQ boards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ZC706, ZC702, </a:t>
            </a:r>
            <a:r>
              <a:rPr lang="en-US" sz="1600" b="1" dirty="0" err="1" smtClean="0">
                <a:solidFill>
                  <a:srgbClr val="C00000"/>
                </a:solidFill>
              </a:rPr>
              <a:t>ZedBoard</a:t>
            </a:r>
            <a:r>
              <a:rPr lang="en-US" sz="1600" b="1" dirty="0" smtClean="0">
                <a:solidFill>
                  <a:srgbClr val="C00000"/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Any FPGA board with a FMC connector which is compatible with </a:t>
            </a:r>
            <a:r>
              <a:rPr lang="en-US" sz="1600" b="1" dirty="0" smtClean="0">
                <a:solidFill>
                  <a:srgbClr val="FF0000"/>
                </a:solidFill>
              </a:rPr>
              <a:t>VITA 57.1 </a:t>
            </a:r>
            <a:r>
              <a:rPr lang="en-US" sz="1600" b="1" dirty="0" smtClean="0">
                <a:solidFill>
                  <a:srgbClr val="C00000"/>
                </a:solidFill>
              </a:rPr>
              <a:t>standard can be used as DAQ board</a:t>
            </a:r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2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System Power Distribution</a:t>
            </a:r>
            <a:endParaRPr lang="en-US" sz="3600" dirty="0"/>
          </a:p>
        </p:txBody>
      </p:sp>
      <p:sp>
        <p:nvSpPr>
          <p:cNvPr id="150" name="TextBox 41"/>
          <p:cNvSpPr txBox="1"/>
          <p:nvPr/>
        </p:nvSpPr>
        <p:spPr>
          <a:xfrm>
            <a:off x="214993" y="5503783"/>
            <a:ext cx="66533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15 LDO implemented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10 ADP125 for CCPD&amp;FEI4, with current monitoring and control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2 TPS7A4700 for the internal regulators of two FEI4, digital and analog regulator share the same power rail. This two rails can be monitoring as well.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536"/>
            <a:ext cx="9144000" cy="487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6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CaR</a:t>
            </a:r>
            <a:r>
              <a:rPr lang="en-US" sz="3600" dirty="0" smtClean="0"/>
              <a:t> Board</a:t>
            </a:r>
            <a:endParaRPr lang="en-US" sz="3600" dirty="0"/>
          </a:p>
        </p:txBody>
      </p:sp>
      <p:sp>
        <p:nvSpPr>
          <p:cNvPr id="5" name="Rectangle 2">
            <a:hlinkClick r:id="rId2" action="ppaction://hlinksldjump"/>
          </p:cNvPr>
          <p:cNvSpPr/>
          <p:nvPr/>
        </p:nvSpPr>
        <p:spPr>
          <a:xfrm>
            <a:off x="3817336" y="999575"/>
            <a:ext cx="5326663" cy="558826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3941988" y="1531672"/>
            <a:ext cx="577762" cy="42354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 rot="16200000">
            <a:off x="3872132" y="358702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4" name="Group 28"/>
          <p:cNvGrpSpPr/>
          <p:nvPr/>
        </p:nvGrpSpPr>
        <p:grpSpPr>
          <a:xfrm>
            <a:off x="4290077" y="1079276"/>
            <a:ext cx="1413162" cy="308279"/>
            <a:chOff x="1034763" y="4987523"/>
            <a:chExt cx="1943098" cy="423883"/>
          </a:xfrm>
        </p:grpSpPr>
        <p:sp>
          <p:nvSpPr>
            <p:cNvPr id="99" name="Rectangle 25"/>
            <p:cNvSpPr/>
            <p:nvPr/>
          </p:nvSpPr>
          <p:spPr>
            <a:xfrm>
              <a:off x="1034763" y="5044691"/>
              <a:ext cx="1083486" cy="36671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PWR SWITCH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Straight Arrow Connector 26"/>
            <p:cNvCxnSpPr/>
            <p:nvPr/>
          </p:nvCxnSpPr>
          <p:spPr>
            <a:xfrm>
              <a:off x="2118249" y="5228048"/>
              <a:ext cx="8414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27"/>
            <p:cNvSpPr txBox="1"/>
            <p:nvPr/>
          </p:nvSpPr>
          <p:spPr>
            <a:xfrm>
              <a:off x="2306802" y="4987523"/>
              <a:ext cx="6710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AVCC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ounded Rectangle 30"/>
          <p:cNvSpPr/>
          <p:nvPr/>
        </p:nvSpPr>
        <p:spPr>
          <a:xfrm>
            <a:off x="8454776" y="1578013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11"/>
          <p:cNvSpPr/>
          <p:nvPr/>
        </p:nvSpPr>
        <p:spPr>
          <a:xfrm>
            <a:off x="5523347" y="2783008"/>
            <a:ext cx="1353040" cy="651815"/>
          </a:xfrm>
          <a:prstGeom prst="rect">
            <a:avLst/>
          </a:prstGeom>
          <a:solidFill>
            <a:srgbClr val="FF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Power Modules X 12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1" name="TextBox 32"/>
          <p:cNvSpPr txBox="1"/>
          <p:nvPr/>
        </p:nvSpPr>
        <p:spPr>
          <a:xfrm>
            <a:off x="7393777" y="2832960"/>
            <a:ext cx="802821" cy="21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Power Rails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 rot="10800000" flipV="1">
            <a:off x="5971730" y="412962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5" name="TextBox 47"/>
          <p:cNvSpPr txBox="1"/>
          <p:nvPr/>
        </p:nvSpPr>
        <p:spPr>
          <a:xfrm rot="10800000" flipV="1">
            <a:off x="6757121" y="394219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47" name="TextBox 117"/>
          <p:cNvSpPr txBox="1"/>
          <p:nvPr/>
        </p:nvSpPr>
        <p:spPr>
          <a:xfrm rot="16200000">
            <a:off x="8187121" y="2598089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123"/>
          <p:cNvSpPr/>
          <p:nvPr/>
        </p:nvSpPr>
        <p:spPr>
          <a:xfrm>
            <a:off x="4988505" y="1590375"/>
            <a:ext cx="632432" cy="787400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BUS REPEATER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134"/>
          <p:cNvCxnSpPr/>
          <p:nvPr/>
        </p:nvCxnSpPr>
        <p:spPr>
          <a:xfrm>
            <a:off x="4519750" y="1984075"/>
            <a:ext cx="438146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51"/>
          <p:cNvSpPr/>
          <p:nvPr/>
        </p:nvSpPr>
        <p:spPr>
          <a:xfrm>
            <a:off x="6269754" y="1733335"/>
            <a:ext cx="932566" cy="50473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DAC*4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153"/>
          <p:cNvCxnSpPr/>
          <p:nvPr/>
        </p:nvCxnSpPr>
        <p:spPr>
          <a:xfrm>
            <a:off x="5643085" y="1984075"/>
            <a:ext cx="639884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157"/>
          <p:cNvCxnSpPr/>
          <p:nvPr/>
        </p:nvCxnSpPr>
        <p:spPr>
          <a:xfrm>
            <a:off x="7200410" y="1996255"/>
            <a:ext cx="1149673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8"/>
          <p:cNvSpPr txBox="1"/>
          <p:nvPr/>
        </p:nvSpPr>
        <p:spPr>
          <a:xfrm rot="10800000" flipV="1">
            <a:off x="7427413" y="1754038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Rectangle 97"/>
          <p:cNvSpPr/>
          <p:nvPr/>
        </p:nvSpPr>
        <p:spPr>
          <a:xfrm>
            <a:off x="6269754" y="1140395"/>
            <a:ext cx="919803" cy="504737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IIC EXPANDER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69" name="Elbow Connector 34"/>
          <p:cNvCxnSpPr>
            <a:stCxn id="96" idx="1"/>
            <a:endCxn id="57" idx="2"/>
          </p:cNvCxnSpPr>
          <p:nvPr/>
        </p:nvCxnSpPr>
        <p:spPr>
          <a:xfrm rot="10800000" flipH="1">
            <a:off x="5523347" y="2238072"/>
            <a:ext cx="1212690" cy="870844"/>
          </a:xfrm>
          <a:prstGeom prst="bentConnector4">
            <a:avLst>
              <a:gd name="adj1" fmla="val -18851"/>
              <a:gd name="adj2" fmla="val 51212"/>
            </a:avLst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09"/>
          <p:cNvSpPr txBox="1"/>
          <p:nvPr/>
        </p:nvSpPr>
        <p:spPr>
          <a:xfrm rot="10800000" flipV="1">
            <a:off x="5238628" y="2434672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CTR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72" name="TextBox 118"/>
          <p:cNvSpPr txBox="1"/>
          <p:nvPr/>
        </p:nvSpPr>
        <p:spPr>
          <a:xfrm>
            <a:off x="4456817" y="1973240"/>
            <a:ext cx="591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 BUS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02" name="Rectangle 123"/>
          <p:cNvSpPr/>
          <p:nvPr/>
        </p:nvSpPr>
        <p:spPr>
          <a:xfrm>
            <a:off x="6048267" y="5759578"/>
            <a:ext cx="632432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1" name="肘形连接符 110"/>
          <p:cNvCxnSpPr>
            <a:endCxn id="68" idx="1"/>
          </p:cNvCxnSpPr>
          <p:nvPr/>
        </p:nvCxnSpPr>
        <p:spPr>
          <a:xfrm rot="5400000" flipH="1" flipV="1">
            <a:off x="5831433" y="1516303"/>
            <a:ext cx="561860" cy="314782"/>
          </a:xfrm>
          <a:prstGeom prst="bentConnector2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/>
          <p:nvPr/>
        </p:nvCxnSpPr>
        <p:spPr>
          <a:xfrm rot="16200000" flipV="1">
            <a:off x="5832585" y="2121402"/>
            <a:ext cx="784395" cy="569628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943172" y="1788678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cxnSp>
        <p:nvCxnSpPr>
          <p:cNvPr id="124" name="肘形连接符 123"/>
          <p:cNvCxnSpPr/>
          <p:nvPr/>
        </p:nvCxnSpPr>
        <p:spPr>
          <a:xfrm rot="10800000" flipV="1">
            <a:off x="7475940" y="5817629"/>
            <a:ext cx="871764" cy="26104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18"/>
          <p:cNvSpPr txBox="1"/>
          <p:nvPr/>
        </p:nvSpPr>
        <p:spPr>
          <a:xfrm>
            <a:off x="7491991" y="5597290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Analog Input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8" name="TextBox 118"/>
          <p:cNvSpPr txBox="1"/>
          <p:nvPr/>
        </p:nvSpPr>
        <p:spPr>
          <a:xfrm>
            <a:off x="7883247" y="5832373"/>
            <a:ext cx="325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X6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9" name="TextBox 32"/>
          <p:cNvSpPr txBox="1"/>
          <p:nvPr/>
        </p:nvSpPr>
        <p:spPr>
          <a:xfrm>
            <a:off x="7627852" y="3068679"/>
            <a:ext cx="80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X12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30" name="TextBox 158"/>
          <p:cNvSpPr txBox="1"/>
          <p:nvPr/>
        </p:nvSpPr>
        <p:spPr>
          <a:xfrm rot="10800000" flipV="1">
            <a:off x="7676281" y="1942508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>
            <a:off x="6946603" y="3052300"/>
            <a:ext cx="13833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4523719" y="4185706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>
            <a:off x="4519750" y="4366161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42"/>
          <p:cNvSpPr txBox="1"/>
          <p:nvPr/>
        </p:nvSpPr>
        <p:spPr>
          <a:xfrm rot="10800000" flipV="1">
            <a:off x="6038211" y="4305578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X6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8" name="TextBox 42"/>
          <p:cNvSpPr txBox="1"/>
          <p:nvPr/>
        </p:nvSpPr>
        <p:spPr>
          <a:xfrm rot="10800000" flipV="1">
            <a:off x="6838261" y="413397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X2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40" name="肘形连接符 139"/>
          <p:cNvCxnSpPr/>
          <p:nvPr/>
        </p:nvCxnSpPr>
        <p:spPr>
          <a:xfrm rot="10800000">
            <a:off x="4549798" y="5666914"/>
            <a:ext cx="1498468" cy="19933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18"/>
          <p:cNvSpPr txBox="1"/>
          <p:nvPr/>
        </p:nvSpPr>
        <p:spPr>
          <a:xfrm>
            <a:off x="4734423" y="5472385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LVDS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3" name="TextBox 118"/>
          <p:cNvSpPr txBox="1"/>
          <p:nvPr/>
        </p:nvSpPr>
        <p:spPr>
          <a:xfrm>
            <a:off x="4786864" y="5622329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X8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5" name="Rectangle 123"/>
          <p:cNvSpPr/>
          <p:nvPr/>
        </p:nvSpPr>
        <p:spPr>
          <a:xfrm>
            <a:off x="5055050" y="4478022"/>
            <a:ext cx="992167" cy="477986"/>
          </a:xfrm>
          <a:prstGeom prst="rect">
            <a:avLst/>
          </a:prstGeom>
          <a:solidFill>
            <a:srgbClr val="66FF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Receiver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6" name="Rectangle 123"/>
          <p:cNvSpPr/>
          <p:nvPr/>
        </p:nvSpPr>
        <p:spPr>
          <a:xfrm>
            <a:off x="5055050" y="4972374"/>
            <a:ext cx="992168" cy="351904"/>
          </a:xfrm>
          <a:prstGeom prst="rect">
            <a:avLst/>
          </a:prstGeom>
          <a:solidFill>
            <a:srgbClr val="0000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Transmitter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8" name="Rectangle 123"/>
          <p:cNvSpPr/>
          <p:nvPr/>
        </p:nvSpPr>
        <p:spPr>
          <a:xfrm>
            <a:off x="4732430" y="5998478"/>
            <a:ext cx="632432" cy="462985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SPI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Converter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57" name="Straight Arrow Connector 153"/>
          <p:cNvCxnSpPr/>
          <p:nvPr/>
        </p:nvCxnSpPr>
        <p:spPr>
          <a:xfrm>
            <a:off x="5382659" y="6223899"/>
            <a:ext cx="639884" cy="0"/>
          </a:xfrm>
          <a:prstGeom prst="straightConnector1">
            <a:avLst/>
          </a:prstGeom>
          <a:ln w="19050">
            <a:solidFill>
              <a:srgbClr val="CC6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18"/>
          <p:cNvSpPr txBox="1"/>
          <p:nvPr/>
        </p:nvSpPr>
        <p:spPr>
          <a:xfrm>
            <a:off x="5494894" y="6015274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C66FF"/>
                </a:solidFill>
              </a:rPr>
              <a:t>SPI</a:t>
            </a:r>
            <a:endParaRPr lang="en-US" sz="1000" dirty="0">
              <a:solidFill>
                <a:srgbClr val="CC66FF"/>
              </a:solidFill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>
            <a:off x="4545569" y="4773706"/>
            <a:ext cx="528896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519750" y="5148843"/>
            <a:ext cx="509725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23"/>
          <p:cNvSpPr/>
          <p:nvPr/>
        </p:nvSpPr>
        <p:spPr>
          <a:xfrm>
            <a:off x="6871331" y="4602824"/>
            <a:ext cx="585145" cy="959476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Level Translator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5" name="直接箭头连接符 164"/>
          <p:cNvCxnSpPr/>
          <p:nvPr/>
        </p:nvCxnSpPr>
        <p:spPr>
          <a:xfrm>
            <a:off x="6065218" y="4780056"/>
            <a:ext cx="782371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466423" y="4773706"/>
            <a:ext cx="83302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6039292" y="5148326"/>
            <a:ext cx="80829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箭头连接符 168"/>
          <p:cNvCxnSpPr/>
          <p:nvPr/>
        </p:nvCxnSpPr>
        <p:spPr>
          <a:xfrm flipH="1">
            <a:off x="7465541" y="5148326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47"/>
          <p:cNvSpPr txBox="1"/>
          <p:nvPr/>
        </p:nvSpPr>
        <p:spPr>
          <a:xfrm rot="10800000" flipV="1">
            <a:off x="4545570" y="453036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LVDS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2" name="TextBox 42"/>
          <p:cNvSpPr txBox="1"/>
          <p:nvPr/>
        </p:nvSpPr>
        <p:spPr>
          <a:xfrm rot="10800000" flipV="1">
            <a:off x="4578186" y="4733672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X10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3" name="TextBox 47"/>
          <p:cNvSpPr txBox="1"/>
          <p:nvPr/>
        </p:nvSpPr>
        <p:spPr>
          <a:xfrm rot="10800000" flipV="1">
            <a:off x="4548748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LVDS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4" name="TextBox 42"/>
          <p:cNvSpPr txBox="1"/>
          <p:nvPr/>
        </p:nvSpPr>
        <p:spPr>
          <a:xfrm rot="10800000" flipV="1">
            <a:off x="4618212" y="5111661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X6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1" name="TextBox 47"/>
          <p:cNvSpPr txBox="1"/>
          <p:nvPr/>
        </p:nvSpPr>
        <p:spPr>
          <a:xfrm rot="10800000" flipV="1">
            <a:off x="6079438" y="4558894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2" name="TextBox 47"/>
          <p:cNvSpPr txBox="1"/>
          <p:nvPr/>
        </p:nvSpPr>
        <p:spPr>
          <a:xfrm rot="10800000" flipV="1">
            <a:off x="6079437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3" name="TextBox 47"/>
          <p:cNvSpPr txBox="1"/>
          <p:nvPr/>
        </p:nvSpPr>
        <p:spPr>
          <a:xfrm rot="10800000" flipV="1">
            <a:off x="7443994" y="4536467"/>
            <a:ext cx="86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4" name="TextBox 47"/>
          <p:cNvSpPr txBox="1"/>
          <p:nvPr/>
        </p:nvSpPr>
        <p:spPr>
          <a:xfrm rot="10800000" flipV="1">
            <a:off x="7481313" y="4933986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5" name="TextBox 109"/>
          <p:cNvSpPr txBox="1"/>
          <p:nvPr/>
        </p:nvSpPr>
        <p:spPr>
          <a:xfrm rot="10800000" flipV="1">
            <a:off x="5248373" y="260288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87" name="肘形连接符 186"/>
          <p:cNvCxnSpPr>
            <a:stCxn id="68" idx="3"/>
          </p:cNvCxnSpPr>
          <p:nvPr/>
        </p:nvCxnSpPr>
        <p:spPr>
          <a:xfrm flipH="1">
            <a:off x="6822166" y="1392764"/>
            <a:ext cx="367391" cy="1415342"/>
          </a:xfrm>
          <a:prstGeom prst="bentConnector4">
            <a:avLst>
              <a:gd name="adj1" fmla="val -28519"/>
              <a:gd name="adj2" fmla="val 7708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09"/>
          <p:cNvSpPr txBox="1"/>
          <p:nvPr/>
        </p:nvSpPr>
        <p:spPr>
          <a:xfrm rot="10800000" flipV="1">
            <a:off x="6859597" y="225422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EN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1" name="TextBox 109"/>
          <p:cNvSpPr txBox="1"/>
          <p:nvPr/>
        </p:nvSpPr>
        <p:spPr>
          <a:xfrm rot="10800000" flipV="1">
            <a:off x="6840574" y="2415814"/>
            <a:ext cx="45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X12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2" name="TextBox 118"/>
          <p:cNvSpPr txBox="1"/>
          <p:nvPr/>
        </p:nvSpPr>
        <p:spPr>
          <a:xfrm>
            <a:off x="5922409" y="1187901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3" name="TextBox 118"/>
          <p:cNvSpPr txBox="1"/>
          <p:nvPr/>
        </p:nvSpPr>
        <p:spPr>
          <a:xfrm>
            <a:off x="5932775" y="2218725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MON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4" name="TextBox 118"/>
          <p:cNvSpPr txBox="1"/>
          <p:nvPr/>
        </p:nvSpPr>
        <p:spPr>
          <a:xfrm>
            <a:off x="5958909" y="2346726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X12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5" name="TextBox 41"/>
          <p:cNvSpPr txBox="1"/>
          <p:nvPr/>
        </p:nvSpPr>
        <p:spPr>
          <a:xfrm>
            <a:off x="38349" y="806844"/>
            <a:ext cx="38668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Power Modules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12 Power Rails for FEI4 Board</a:t>
            </a:r>
          </a:p>
          <a:p>
            <a:r>
              <a:rPr lang="en-US" sz="1600" b="1" dirty="0" smtClean="0">
                <a:solidFill>
                  <a:srgbClr val="C00000"/>
                </a:solidFill>
              </a:rPr>
              <a:t>    </a:t>
            </a:r>
            <a:r>
              <a:rPr lang="en-US" sz="1400" dirty="0" smtClean="0"/>
              <a:t>1</a:t>
            </a:r>
            <a:r>
              <a:rPr lang="en-US" sz="1600" dirty="0" smtClean="0"/>
              <a:t>.</a:t>
            </a:r>
            <a:r>
              <a:rPr lang="en-US" sz="1400" b="1" dirty="0" smtClean="0"/>
              <a:t>TPS74A470</a:t>
            </a:r>
            <a:r>
              <a:rPr lang="en-US" sz="1400" dirty="0" smtClean="0"/>
              <a:t>*2, 1A Max, For FEI4 REG IN;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2.</a:t>
            </a:r>
            <a:r>
              <a:rPr lang="en-US" sz="1400" b="1" dirty="0" smtClean="0"/>
              <a:t>ADP125</a:t>
            </a:r>
            <a:r>
              <a:rPr lang="en-US" sz="1400" dirty="0" smtClean="0"/>
              <a:t>*10, 500mA Max, For FEI4 and CCPD;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3. Current of 12 power rails are </a:t>
            </a:r>
            <a:r>
              <a:rPr lang="en-US" sz="1400" b="1" dirty="0" smtClean="0"/>
              <a:t>monitored</a:t>
            </a:r>
            <a:r>
              <a:rPr lang="en-US" sz="1400" dirty="0" smtClean="0"/>
              <a:t> by I2C low speed ADC;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4. All 12 channels can be </a:t>
            </a:r>
            <a:r>
              <a:rPr lang="en-US" sz="1400" b="1" dirty="0" smtClean="0"/>
              <a:t>en/disable</a:t>
            </a:r>
            <a:r>
              <a:rPr lang="en-US" sz="1400" dirty="0" smtClean="0"/>
              <a:t> through I2C;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5. Designed for two FEI4 board, each have 6 power rails.( 1 for FEI4 REG, 2 for FEI4 separate, 3 for CCPD)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197" name="Rectangle 123"/>
          <p:cNvSpPr/>
          <p:nvPr/>
        </p:nvSpPr>
        <p:spPr>
          <a:xfrm>
            <a:off x="7013943" y="5767121"/>
            <a:ext cx="486225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 Buffer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99" name="直接箭头连接符 198"/>
          <p:cNvCxnSpPr/>
          <p:nvPr/>
        </p:nvCxnSpPr>
        <p:spPr>
          <a:xfrm flipH="1">
            <a:off x="6652124" y="6086220"/>
            <a:ext cx="33324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30"/>
          <p:cNvSpPr/>
          <p:nvPr/>
        </p:nvSpPr>
        <p:spPr>
          <a:xfrm>
            <a:off x="8452846" y="3775588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117"/>
          <p:cNvSpPr txBox="1"/>
          <p:nvPr/>
        </p:nvSpPr>
        <p:spPr>
          <a:xfrm rot="16200000">
            <a:off x="8198101" y="4820790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3" name="Rounded Rectangle 30"/>
          <p:cNvSpPr/>
          <p:nvPr/>
        </p:nvSpPr>
        <p:spPr>
          <a:xfrm>
            <a:off x="8360059" y="1421502"/>
            <a:ext cx="749984" cy="4521950"/>
          </a:xfrm>
          <a:prstGeom prst="roundRect">
            <a:avLst/>
          </a:prstGeom>
          <a:noFill/>
          <a:ln w="28575">
            <a:solidFill>
              <a:srgbClr val="66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47"/>
          <p:cNvSpPr txBox="1"/>
          <p:nvPr/>
        </p:nvSpPr>
        <p:spPr>
          <a:xfrm rot="10800000" flipV="1">
            <a:off x="6257618" y="4721890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5" name="TextBox 47"/>
          <p:cNvSpPr txBox="1"/>
          <p:nvPr/>
        </p:nvSpPr>
        <p:spPr>
          <a:xfrm rot="10800000" flipV="1">
            <a:off x="7669949" y="4731530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6" name="TextBox 47"/>
          <p:cNvSpPr txBox="1"/>
          <p:nvPr/>
        </p:nvSpPr>
        <p:spPr>
          <a:xfrm rot="10800000" flipV="1">
            <a:off x="6266920" y="509310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X6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7" name="TextBox 47"/>
          <p:cNvSpPr txBox="1"/>
          <p:nvPr/>
        </p:nvSpPr>
        <p:spPr>
          <a:xfrm rot="10800000" flipV="1">
            <a:off x="7698456" y="5084304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9" name="TextBox 47"/>
          <p:cNvSpPr txBox="1"/>
          <p:nvPr/>
        </p:nvSpPr>
        <p:spPr>
          <a:xfrm rot="10800000" flipV="1">
            <a:off x="7511474" y="5277510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10" name="直接箭头连接符 209"/>
          <p:cNvCxnSpPr/>
          <p:nvPr/>
        </p:nvCxnSpPr>
        <p:spPr>
          <a:xfrm flipH="1">
            <a:off x="7443536" y="5488222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47"/>
          <p:cNvSpPr txBox="1"/>
          <p:nvPr/>
        </p:nvSpPr>
        <p:spPr>
          <a:xfrm rot="10800000" flipV="1">
            <a:off x="7698456" y="542830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92" name="Rectangle 123"/>
          <p:cNvSpPr/>
          <p:nvPr/>
        </p:nvSpPr>
        <p:spPr>
          <a:xfrm>
            <a:off x="6689382" y="3530229"/>
            <a:ext cx="795410" cy="435871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Injection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Control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145" idx="0"/>
            <a:endCxn id="92" idx="1"/>
          </p:cNvCxnSpPr>
          <p:nvPr/>
        </p:nvCxnSpPr>
        <p:spPr>
          <a:xfrm rot="5400000" flipH="1" flipV="1">
            <a:off x="5755330" y="3543970"/>
            <a:ext cx="729857" cy="1138248"/>
          </a:xfrm>
          <a:prstGeom prst="bentConnector2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7"/>
          <p:cNvSpPr txBox="1"/>
          <p:nvPr/>
        </p:nvSpPr>
        <p:spPr>
          <a:xfrm rot="10800000" flipV="1">
            <a:off x="7508224" y="3515121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Injection</a:t>
            </a:r>
            <a:endParaRPr lang="en-US" sz="1200" b="1" dirty="0">
              <a:solidFill>
                <a:srgbClr val="FF0066"/>
              </a:solidFill>
            </a:endParaRPr>
          </a:p>
        </p:txBody>
      </p:sp>
      <p:sp>
        <p:nvSpPr>
          <p:cNvPr id="104" name="TextBox 47"/>
          <p:cNvSpPr txBox="1"/>
          <p:nvPr/>
        </p:nvSpPr>
        <p:spPr>
          <a:xfrm rot="10800000" flipV="1">
            <a:off x="5847549" y="3696411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2" name="肘形连接符 21"/>
          <p:cNvCxnSpPr>
            <a:stCxn id="57" idx="0"/>
            <a:endCxn id="92" idx="0"/>
          </p:cNvCxnSpPr>
          <p:nvPr/>
        </p:nvCxnSpPr>
        <p:spPr>
          <a:xfrm rot="16200000" flipH="1">
            <a:off x="6013115" y="2456257"/>
            <a:ext cx="1796894" cy="351050"/>
          </a:xfrm>
          <a:prstGeom prst="bentConnector5">
            <a:avLst>
              <a:gd name="adj1" fmla="val -3181"/>
              <a:gd name="adj2" fmla="val 187091"/>
              <a:gd name="adj3" fmla="val 64045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/>
          <p:nvPr/>
        </p:nvSpPr>
        <p:spPr>
          <a:xfrm rot="10800000" flipV="1">
            <a:off x="7337913" y="2252187"/>
            <a:ext cx="65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INJ CTR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X2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4052" y="2939782"/>
            <a:ext cx="466216" cy="197664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sp>
        <p:nvSpPr>
          <p:cNvPr id="122" name="矩形 121"/>
          <p:cNvSpPr/>
          <p:nvPr/>
        </p:nvSpPr>
        <p:spPr>
          <a:xfrm>
            <a:off x="6192215" y="2896506"/>
            <a:ext cx="562626" cy="29176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I2C</a:t>
            </a:r>
          </a:p>
          <a:p>
            <a:pPr algn="ctr"/>
            <a:r>
              <a:rPr lang="en-US" sz="1000" dirty="0" smtClean="0"/>
              <a:t>ADC</a:t>
            </a:r>
            <a:endParaRPr lang="en-US" sz="1000" dirty="0"/>
          </a:p>
        </p:txBody>
      </p:sp>
      <p:sp>
        <p:nvSpPr>
          <p:cNvPr id="93" name="圆角矩形 92"/>
          <p:cNvSpPr/>
          <p:nvPr/>
        </p:nvSpPr>
        <p:spPr>
          <a:xfrm>
            <a:off x="4098476" y="1035772"/>
            <a:ext cx="3393515" cy="246333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7517765" y="3748119"/>
            <a:ext cx="805842" cy="4368"/>
          </a:xfrm>
          <a:prstGeom prst="straightConnector1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47"/>
          <p:cNvSpPr txBox="1"/>
          <p:nvPr/>
        </p:nvSpPr>
        <p:spPr>
          <a:xfrm rot="10800000" flipV="1">
            <a:off x="7670483" y="3699889"/>
            <a:ext cx="43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X2</a:t>
            </a:r>
            <a:endParaRPr lang="en-US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98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CaR</a:t>
            </a:r>
            <a:r>
              <a:rPr lang="en-US" sz="3600" dirty="0" smtClean="0"/>
              <a:t> Board</a:t>
            </a:r>
            <a:endParaRPr lang="en-US" sz="3600" dirty="0"/>
          </a:p>
        </p:txBody>
      </p:sp>
      <p:sp>
        <p:nvSpPr>
          <p:cNvPr id="5" name="Rectangle 2">
            <a:hlinkClick r:id="rId2" action="ppaction://hlinksldjump"/>
          </p:cNvPr>
          <p:cNvSpPr/>
          <p:nvPr/>
        </p:nvSpPr>
        <p:spPr>
          <a:xfrm>
            <a:off x="3817336" y="999575"/>
            <a:ext cx="5326663" cy="558826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3941988" y="1531672"/>
            <a:ext cx="577762" cy="42354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 rot="16200000">
            <a:off x="3872132" y="358702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4" name="Group 28"/>
          <p:cNvGrpSpPr/>
          <p:nvPr/>
        </p:nvGrpSpPr>
        <p:grpSpPr>
          <a:xfrm>
            <a:off x="4290077" y="1079276"/>
            <a:ext cx="1413162" cy="308279"/>
            <a:chOff x="1034763" y="4987523"/>
            <a:chExt cx="1943098" cy="423883"/>
          </a:xfrm>
        </p:grpSpPr>
        <p:sp>
          <p:nvSpPr>
            <p:cNvPr id="99" name="Rectangle 25"/>
            <p:cNvSpPr/>
            <p:nvPr/>
          </p:nvSpPr>
          <p:spPr>
            <a:xfrm>
              <a:off x="1034763" y="5044691"/>
              <a:ext cx="1083486" cy="36671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PWR SWITCH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Straight Arrow Connector 26"/>
            <p:cNvCxnSpPr/>
            <p:nvPr/>
          </p:nvCxnSpPr>
          <p:spPr>
            <a:xfrm>
              <a:off x="2118249" y="5228048"/>
              <a:ext cx="8414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27"/>
            <p:cNvSpPr txBox="1"/>
            <p:nvPr/>
          </p:nvSpPr>
          <p:spPr>
            <a:xfrm>
              <a:off x="2306802" y="4987523"/>
              <a:ext cx="6710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AVCC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ounded Rectangle 30"/>
          <p:cNvSpPr/>
          <p:nvPr/>
        </p:nvSpPr>
        <p:spPr>
          <a:xfrm>
            <a:off x="8454776" y="1578013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11"/>
          <p:cNvSpPr/>
          <p:nvPr/>
        </p:nvSpPr>
        <p:spPr>
          <a:xfrm>
            <a:off x="5523347" y="2783008"/>
            <a:ext cx="1353040" cy="651815"/>
          </a:xfrm>
          <a:prstGeom prst="rect">
            <a:avLst/>
          </a:prstGeom>
          <a:solidFill>
            <a:srgbClr val="FF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Power Modules X 12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1" name="TextBox 32"/>
          <p:cNvSpPr txBox="1"/>
          <p:nvPr/>
        </p:nvSpPr>
        <p:spPr>
          <a:xfrm>
            <a:off x="7393777" y="2832960"/>
            <a:ext cx="802821" cy="21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Power Rails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 rot="10800000" flipV="1">
            <a:off x="5971730" y="412962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5" name="TextBox 47"/>
          <p:cNvSpPr txBox="1"/>
          <p:nvPr/>
        </p:nvSpPr>
        <p:spPr>
          <a:xfrm rot="10800000" flipV="1">
            <a:off x="6757121" y="394219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47" name="TextBox 117"/>
          <p:cNvSpPr txBox="1"/>
          <p:nvPr/>
        </p:nvSpPr>
        <p:spPr>
          <a:xfrm rot="16200000">
            <a:off x="8187121" y="2598089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123"/>
          <p:cNvSpPr/>
          <p:nvPr/>
        </p:nvSpPr>
        <p:spPr>
          <a:xfrm>
            <a:off x="4988505" y="1590375"/>
            <a:ext cx="632432" cy="787400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BUS REPEATER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134"/>
          <p:cNvCxnSpPr/>
          <p:nvPr/>
        </p:nvCxnSpPr>
        <p:spPr>
          <a:xfrm>
            <a:off x="4519750" y="1984075"/>
            <a:ext cx="438146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51"/>
          <p:cNvSpPr/>
          <p:nvPr/>
        </p:nvSpPr>
        <p:spPr>
          <a:xfrm>
            <a:off x="6269754" y="1733335"/>
            <a:ext cx="932566" cy="50473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DAC*4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153"/>
          <p:cNvCxnSpPr/>
          <p:nvPr/>
        </p:nvCxnSpPr>
        <p:spPr>
          <a:xfrm>
            <a:off x="5643085" y="1984075"/>
            <a:ext cx="639884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157"/>
          <p:cNvCxnSpPr/>
          <p:nvPr/>
        </p:nvCxnSpPr>
        <p:spPr>
          <a:xfrm>
            <a:off x="7200410" y="1996255"/>
            <a:ext cx="1149673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8"/>
          <p:cNvSpPr txBox="1"/>
          <p:nvPr/>
        </p:nvSpPr>
        <p:spPr>
          <a:xfrm rot="10800000" flipV="1">
            <a:off x="7427413" y="1754038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Rectangle 97"/>
          <p:cNvSpPr/>
          <p:nvPr/>
        </p:nvSpPr>
        <p:spPr>
          <a:xfrm>
            <a:off x="6269754" y="1140395"/>
            <a:ext cx="919803" cy="504737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IIC EXPANDER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69" name="Elbow Connector 34"/>
          <p:cNvCxnSpPr>
            <a:stCxn id="96" idx="1"/>
            <a:endCxn id="57" idx="2"/>
          </p:cNvCxnSpPr>
          <p:nvPr/>
        </p:nvCxnSpPr>
        <p:spPr>
          <a:xfrm rot="10800000" flipH="1">
            <a:off x="5523347" y="2238072"/>
            <a:ext cx="1212690" cy="870844"/>
          </a:xfrm>
          <a:prstGeom prst="bentConnector4">
            <a:avLst>
              <a:gd name="adj1" fmla="val -18851"/>
              <a:gd name="adj2" fmla="val 51212"/>
            </a:avLst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09"/>
          <p:cNvSpPr txBox="1"/>
          <p:nvPr/>
        </p:nvSpPr>
        <p:spPr>
          <a:xfrm rot="10800000" flipV="1">
            <a:off x="5238628" y="2434672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CTR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72" name="TextBox 118"/>
          <p:cNvSpPr txBox="1"/>
          <p:nvPr/>
        </p:nvSpPr>
        <p:spPr>
          <a:xfrm>
            <a:off x="4456817" y="1973240"/>
            <a:ext cx="591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 BUS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02" name="Rectangle 123"/>
          <p:cNvSpPr/>
          <p:nvPr/>
        </p:nvSpPr>
        <p:spPr>
          <a:xfrm>
            <a:off x="6048267" y="5759578"/>
            <a:ext cx="632432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1" name="肘形连接符 110"/>
          <p:cNvCxnSpPr>
            <a:endCxn id="68" idx="1"/>
          </p:cNvCxnSpPr>
          <p:nvPr/>
        </p:nvCxnSpPr>
        <p:spPr>
          <a:xfrm rot="5400000" flipH="1" flipV="1">
            <a:off x="5831433" y="1516303"/>
            <a:ext cx="561860" cy="314782"/>
          </a:xfrm>
          <a:prstGeom prst="bentConnector2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/>
          <p:nvPr/>
        </p:nvCxnSpPr>
        <p:spPr>
          <a:xfrm rot="16200000" flipV="1">
            <a:off x="5832585" y="2121402"/>
            <a:ext cx="784395" cy="569628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943172" y="1788678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cxnSp>
        <p:nvCxnSpPr>
          <p:cNvPr id="124" name="肘形连接符 123"/>
          <p:cNvCxnSpPr/>
          <p:nvPr/>
        </p:nvCxnSpPr>
        <p:spPr>
          <a:xfrm rot="10800000" flipV="1">
            <a:off x="7475940" y="5817629"/>
            <a:ext cx="871764" cy="26104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18"/>
          <p:cNvSpPr txBox="1"/>
          <p:nvPr/>
        </p:nvSpPr>
        <p:spPr>
          <a:xfrm>
            <a:off x="7491991" y="5597290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Analog Input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8" name="TextBox 118"/>
          <p:cNvSpPr txBox="1"/>
          <p:nvPr/>
        </p:nvSpPr>
        <p:spPr>
          <a:xfrm>
            <a:off x="7883247" y="5832373"/>
            <a:ext cx="325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X6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9" name="TextBox 32"/>
          <p:cNvSpPr txBox="1"/>
          <p:nvPr/>
        </p:nvSpPr>
        <p:spPr>
          <a:xfrm>
            <a:off x="7627852" y="3068679"/>
            <a:ext cx="80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X12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30" name="TextBox 158"/>
          <p:cNvSpPr txBox="1"/>
          <p:nvPr/>
        </p:nvSpPr>
        <p:spPr>
          <a:xfrm rot="10800000" flipV="1">
            <a:off x="7676281" y="1942508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>
            <a:off x="6946603" y="3052300"/>
            <a:ext cx="13833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4523719" y="4185706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>
            <a:off x="4519750" y="4366161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42"/>
          <p:cNvSpPr txBox="1"/>
          <p:nvPr/>
        </p:nvSpPr>
        <p:spPr>
          <a:xfrm rot="10800000" flipV="1">
            <a:off x="6038211" y="4305578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X6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8" name="TextBox 42"/>
          <p:cNvSpPr txBox="1"/>
          <p:nvPr/>
        </p:nvSpPr>
        <p:spPr>
          <a:xfrm rot="10800000" flipV="1">
            <a:off x="6838261" y="413397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X2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40" name="肘形连接符 139"/>
          <p:cNvCxnSpPr/>
          <p:nvPr/>
        </p:nvCxnSpPr>
        <p:spPr>
          <a:xfrm rot="10800000">
            <a:off x="4549798" y="5666914"/>
            <a:ext cx="1498468" cy="19933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18"/>
          <p:cNvSpPr txBox="1"/>
          <p:nvPr/>
        </p:nvSpPr>
        <p:spPr>
          <a:xfrm>
            <a:off x="4734423" y="5472385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LVDS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3" name="TextBox 118"/>
          <p:cNvSpPr txBox="1"/>
          <p:nvPr/>
        </p:nvSpPr>
        <p:spPr>
          <a:xfrm>
            <a:off x="4786864" y="5622329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X8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5" name="Rectangle 123"/>
          <p:cNvSpPr/>
          <p:nvPr/>
        </p:nvSpPr>
        <p:spPr>
          <a:xfrm>
            <a:off x="5055050" y="4478022"/>
            <a:ext cx="992167" cy="477986"/>
          </a:xfrm>
          <a:prstGeom prst="rect">
            <a:avLst/>
          </a:prstGeom>
          <a:solidFill>
            <a:srgbClr val="66FF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Receiver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6" name="Rectangle 123"/>
          <p:cNvSpPr/>
          <p:nvPr/>
        </p:nvSpPr>
        <p:spPr>
          <a:xfrm>
            <a:off x="5055050" y="4972374"/>
            <a:ext cx="992168" cy="351904"/>
          </a:xfrm>
          <a:prstGeom prst="rect">
            <a:avLst/>
          </a:prstGeom>
          <a:solidFill>
            <a:srgbClr val="0000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Transmitter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8" name="Rectangle 123"/>
          <p:cNvSpPr/>
          <p:nvPr/>
        </p:nvSpPr>
        <p:spPr>
          <a:xfrm>
            <a:off x="4732430" y="5998478"/>
            <a:ext cx="632432" cy="462985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SPI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Converter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57" name="Straight Arrow Connector 153"/>
          <p:cNvCxnSpPr/>
          <p:nvPr/>
        </p:nvCxnSpPr>
        <p:spPr>
          <a:xfrm>
            <a:off x="5382659" y="6223899"/>
            <a:ext cx="639884" cy="0"/>
          </a:xfrm>
          <a:prstGeom prst="straightConnector1">
            <a:avLst/>
          </a:prstGeom>
          <a:ln w="19050">
            <a:solidFill>
              <a:srgbClr val="CC6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18"/>
          <p:cNvSpPr txBox="1"/>
          <p:nvPr/>
        </p:nvSpPr>
        <p:spPr>
          <a:xfrm>
            <a:off x="5494894" y="6015274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C66FF"/>
                </a:solidFill>
              </a:rPr>
              <a:t>SPI</a:t>
            </a:r>
            <a:endParaRPr lang="en-US" sz="1000" dirty="0">
              <a:solidFill>
                <a:srgbClr val="CC66FF"/>
              </a:solidFill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>
            <a:off x="4545569" y="4773706"/>
            <a:ext cx="528896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519750" y="5148843"/>
            <a:ext cx="509725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23"/>
          <p:cNvSpPr/>
          <p:nvPr/>
        </p:nvSpPr>
        <p:spPr>
          <a:xfrm>
            <a:off x="6871331" y="4602824"/>
            <a:ext cx="585145" cy="959476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Level Translator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5" name="直接箭头连接符 164"/>
          <p:cNvCxnSpPr/>
          <p:nvPr/>
        </p:nvCxnSpPr>
        <p:spPr>
          <a:xfrm>
            <a:off x="6065218" y="4780056"/>
            <a:ext cx="782371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466423" y="4773706"/>
            <a:ext cx="83302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6039292" y="5148326"/>
            <a:ext cx="80829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箭头连接符 168"/>
          <p:cNvCxnSpPr/>
          <p:nvPr/>
        </p:nvCxnSpPr>
        <p:spPr>
          <a:xfrm flipH="1">
            <a:off x="7465541" y="5148326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47"/>
          <p:cNvSpPr txBox="1"/>
          <p:nvPr/>
        </p:nvSpPr>
        <p:spPr>
          <a:xfrm rot="10800000" flipV="1">
            <a:off x="4545570" y="453036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LVDS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2" name="TextBox 42"/>
          <p:cNvSpPr txBox="1"/>
          <p:nvPr/>
        </p:nvSpPr>
        <p:spPr>
          <a:xfrm rot="10800000" flipV="1">
            <a:off x="4578186" y="4733672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X10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3" name="TextBox 47"/>
          <p:cNvSpPr txBox="1"/>
          <p:nvPr/>
        </p:nvSpPr>
        <p:spPr>
          <a:xfrm rot="10800000" flipV="1">
            <a:off x="4548748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LVDS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4" name="TextBox 42"/>
          <p:cNvSpPr txBox="1"/>
          <p:nvPr/>
        </p:nvSpPr>
        <p:spPr>
          <a:xfrm rot="10800000" flipV="1">
            <a:off x="4618212" y="5111661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X6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1" name="TextBox 47"/>
          <p:cNvSpPr txBox="1"/>
          <p:nvPr/>
        </p:nvSpPr>
        <p:spPr>
          <a:xfrm rot="10800000" flipV="1">
            <a:off x="6079438" y="4558894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2" name="TextBox 47"/>
          <p:cNvSpPr txBox="1"/>
          <p:nvPr/>
        </p:nvSpPr>
        <p:spPr>
          <a:xfrm rot="10800000" flipV="1">
            <a:off x="6079437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3" name="TextBox 47"/>
          <p:cNvSpPr txBox="1"/>
          <p:nvPr/>
        </p:nvSpPr>
        <p:spPr>
          <a:xfrm rot="10800000" flipV="1">
            <a:off x="7443994" y="4536467"/>
            <a:ext cx="86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4" name="TextBox 47"/>
          <p:cNvSpPr txBox="1"/>
          <p:nvPr/>
        </p:nvSpPr>
        <p:spPr>
          <a:xfrm rot="10800000" flipV="1">
            <a:off x="7481313" y="4933986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5" name="TextBox 109"/>
          <p:cNvSpPr txBox="1"/>
          <p:nvPr/>
        </p:nvSpPr>
        <p:spPr>
          <a:xfrm rot="10800000" flipV="1">
            <a:off x="5248373" y="260288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87" name="肘形连接符 186"/>
          <p:cNvCxnSpPr>
            <a:stCxn id="68" idx="3"/>
          </p:cNvCxnSpPr>
          <p:nvPr/>
        </p:nvCxnSpPr>
        <p:spPr>
          <a:xfrm flipH="1">
            <a:off x="6822166" y="1392764"/>
            <a:ext cx="367391" cy="1415342"/>
          </a:xfrm>
          <a:prstGeom prst="bentConnector4">
            <a:avLst>
              <a:gd name="adj1" fmla="val -28519"/>
              <a:gd name="adj2" fmla="val 7708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09"/>
          <p:cNvSpPr txBox="1"/>
          <p:nvPr/>
        </p:nvSpPr>
        <p:spPr>
          <a:xfrm rot="10800000" flipV="1">
            <a:off x="6859597" y="225422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EN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1" name="TextBox 109"/>
          <p:cNvSpPr txBox="1"/>
          <p:nvPr/>
        </p:nvSpPr>
        <p:spPr>
          <a:xfrm rot="10800000" flipV="1">
            <a:off x="6840574" y="2415814"/>
            <a:ext cx="45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X12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2" name="TextBox 118"/>
          <p:cNvSpPr txBox="1"/>
          <p:nvPr/>
        </p:nvSpPr>
        <p:spPr>
          <a:xfrm>
            <a:off x="5922409" y="1187901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3" name="TextBox 118"/>
          <p:cNvSpPr txBox="1"/>
          <p:nvPr/>
        </p:nvSpPr>
        <p:spPr>
          <a:xfrm>
            <a:off x="5932775" y="2218725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MON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4" name="TextBox 118"/>
          <p:cNvSpPr txBox="1"/>
          <p:nvPr/>
        </p:nvSpPr>
        <p:spPr>
          <a:xfrm>
            <a:off x="5958909" y="2346726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X12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5" name="TextBox 41"/>
          <p:cNvSpPr txBox="1"/>
          <p:nvPr/>
        </p:nvSpPr>
        <p:spPr>
          <a:xfrm>
            <a:off x="38349" y="806844"/>
            <a:ext cx="386687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12 Power Rails for FEI4 Board</a:t>
            </a:r>
          </a:p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TPS74A470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*2, 1A Max, For FEI4 REG IN;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2.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ADP125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*10, 500mA Max, For FEI4 and CCPD;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3. Current of 12 power rails are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monitored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by I2C low speed ADC;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4. All 12 channels can be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en/disable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through I2C;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5. Designed for two FEI4 board, each have 6 power rails.( 1 for FEI4 REG, 2 for FEI4 separate, 3 for CCPD)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rgbClr val="00B050"/>
                </a:solidFill>
              </a:rPr>
              <a:t>Level Translators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SN65LVDS386 as receiver;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SN65LVDS389 as transmitter;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TXB0304 used for CMOS33 to LVCMOS translator;</a:t>
            </a:r>
            <a:endParaRPr lang="en-US" sz="16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197" name="Rectangle 123"/>
          <p:cNvSpPr/>
          <p:nvPr/>
        </p:nvSpPr>
        <p:spPr>
          <a:xfrm>
            <a:off x="7013943" y="5767121"/>
            <a:ext cx="486225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 Buffer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99" name="直接箭头连接符 198"/>
          <p:cNvCxnSpPr/>
          <p:nvPr/>
        </p:nvCxnSpPr>
        <p:spPr>
          <a:xfrm flipH="1">
            <a:off x="6652124" y="6086220"/>
            <a:ext cx="33324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30"/>
          <p:cNvSpPr/>
          <p:nvPr/>
        </p:nvSpPr>
        <p:spPr>
          <a:xfrm>
            <a:off x="8452846" y="3775588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117"/>
          <p:cNvSpPr txBox="1"/>
          <p:nvPr/>
        </p:nvSpPr>
        <p:spPr>
          <a:xfrm rot="16200000">
            <a:off x="8198101" y="4820790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3" name="Rounded Rectangle 30"/>
          <p:cNvSpPr/>
          <p:nvPr/>
        </p:nvSpPr>
        <p:spPr>
          <a:xfrm>
            <a:off x="8360059" y="1421502"/>
            <a:ext cx="749984" cy="4521950"/>
          </a:xfrm>
          <a:prstGeom prst="roundRect">
            <a:avLst/>
          </a:prstGeom>
          <a:noFill/>
          <a:ln w="28575">
            <a:solidFill>
              <a:srgbClr val="66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47"/>
          <p:cNvSpPr txBox="1"/>
          <p:nvPr/>
        </p:nvSpPr>
        <p:spPr>
          <a:xfrm rot="10800000" flipV="1">
            <a:off x="6257618" y="4721890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5" name="TextBox 47"/>
          <p:cNvSpPr txBox="1"/>
          <p:nvPr/>
        </p:nvSpPr>
        <p:spPr>
          <a:xfrm rot="10800000" flipV="1">
            <a:off x="7669949" y="4731530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6" name="TextBox 47"/>
          <p:cNvSpPr txBox="1"/>
          <p:nvPr/>
        </p:nvSpPr>
        <p:spPr>
          <a:xfrm rot="10800000" flipV="1">
            <a:off x="6266920" y="509310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X6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7" name="TextBox 47"/>
          <p:cNvSpPr txBox="1"/>
          <p:nvPr/>
        </p:nvSpPr>
        <p:spPr>
          <a:xfrm rot="10800000" flipV="1">
            <a:off x="7698456" y="5084304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9" name="TextBox 47"/>
          <p:cNvSpPr txBox="1"/>
          <p:nvPr/>
        </p:nvSpPr>
        <p:spPr>
          <a:xfrm rot="10800000" flipV="1">
            <a:off x="7511474" y="5277510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10" name="直接箭头连接符 209"/>
          <p:cNvCxnSpPr/>
          <p:nvPr/>
        </p:nvCxnSpPr>
        <p:spPr>
          <a:xfrm flipH="1">
            <a:off x="7443536" y="5488222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47"/>
          <p:cNvSpPr txBox="1"/>
          <p:nvPr/>
        </p:nvSpPr>
        <p:spPr>
          <a:xfrm rot="10800000" flipV="1">
            <a:off x="7698456" y="542830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92" name="Rectangle 123"/>
          <p:cNvSpPr/>
          <p:nvPr/>
        </p:nvSpPr>
        <p:spPr>
          <a:xfrm>
            <a:off x="6689382" y="3530229"/>
            <a:ext cx="795410" cy="435871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Injection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Control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145" idx="0"/>
            <a:endCxn id="92" idx="1"/>
          </p:cNvCxnSpPr>
          <p:nvPr/>
        </p:nvCxnSpPr>
        <p:spPr>
          <a:xfrm rot="5400000" flipH="1" flipV="1">
            <a:off x="5755330" y="3543970"/>
            <a:ext cx="729857" cy="1138248"/>
          </a:xfrm>
          <a:prstGeom prst="bentConnector2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7"/>
          <p:cNvSpPr txBox="1"/>
          <p:nvPr/>
        </p:nvSpPr>
        <p:spPr>
          <a:xfrm rot="10800000" flipV="1">
            <a:off x="5679286" y="3528619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04" name="TextBox 47"/>
          <p:cNvSpPr txBox="1"/>
          <p:nvPr/>
        </p:nvSpPr>
        <p:spPr>
          <a:xfrm rot="10800000" flipV="1">
            <a:off x="5847549" y="3696411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2" name="肘形连接符 21"/>
          <p:cNvCxnSpPr>
            <a:stCxn id="57" idx="0"/>
            <a:endCxn id="92" idx="0"/>
          </p:cNvCxnSpPr>
          <p:nvPr/>
        </p:nvCxnSpPr>
        <p:spPr>
          <a:xfrm rot="16200000" flipH="1">
            <a:off x="6013115" y="2456257"/>
            <a:ext cx="1796894" cy="351050"/>
          </a:xfrm>
          <a:prstGeom prst="bentConnector5">
            <a:avLst>
              <a:gd name="adj1" fmla="val -3181"/>
              <a:gd name="adj2" fmla="val 187091"/>
              <a:gd name="adj3" fmla="val 64045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/>
          <p:nvPr/>
        </p:nvSpPr>
        <p:spPr>
          <a:xfrm rot="10800000" flipV="1">
            <a:off x="7337913" y="2252187"/>
            <a:ext cx="65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INJ CTR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X2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4052" y="2939782"/>
            <a:ext cx="466216" cy="197664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sp>
        <p:nvSpPr>
          <p:cNvPr id="122" name="矩形 121"/>
          <p:cNvSpPr/>
          <p:nvPr/>
        </p:nvSpPr>
        <p:spPr>
          <a:xfrm>
            <a:off x="6192215" y="2896506"/>
            <a:ext cx="562626" cy="29176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I2C</a:t>
            </a:r>
          </a:p>
          <a:p>
            <a:pPr algn="ctr"/>
            <a:r>
              <a:rPr lang="en-US" sz="1000" dirty="0" smtClean="0"/>
              <a:t>ADC</a:t>
            </a:r>
            <a:endParaRPr lang="en-US" sz="1000" dirty="0"/>
          </a:p>
        </p:txBody>
      </p:sp>
      <p:sp>
        <p:nvSpPr>
          <p:cNvPr id="93" name="圆角矩形 92"/>
          <p:cNvSpPr/>
          <p:nvPr/>
        </p:nvSpPr>
        <p:spPr>
          <a:xfrm>
            <a:off x="4383275" y="4407552"/>
            <a:ext cx="4099623" cy="122699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47"/>
          <p:cNvSpPr txBox="1"/>
          <p:nvPr/>
        </p:nvSpPr>
        <p:spPr>
          <a:xfrm rot="10800000" flipV="1">
            <a:off x="7508224" y="3515121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Injection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7517765" y="3748119"/>
            <a:ext cx="805842" cy="4368"/>
          </a:xfrm>
          <a:prstGeom prst="straightConnector1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7"/>
          <p:cNvSpPr txBox="1"/>
          <p:nvPr/>
        </p:nvSpPr>
        <p:spPr>
          <a:xfrm rot="10800000" flipV="1">
            <a:off x="7670483" y="3699889"/>
            <a:ext cx="43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X2</a:t>
            </a:r>
            <a:endParaRPr lang="en-US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75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矩形 108"/>
          <p:cNvSpPr/>
          <p:nvPr/>
        </p:nvSpPr>
        <p:spPr>
          <a:xfrm>
            <a:off x="0" y="0"/>
            <a:ext cx="9144000" cy="758536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CaR</a:t>
            </a:r>
            <a:r>
              <a:rPr lang="en-US" sz="3600" dirty="0" smtClean="0"/>
              <a:t> Board</a:t>
            </a:r>
            <a:endParaRPr lang="en-US" sz="3600" dirty="0"/>
          </a:p>
        </p:txBody>
      </p:sp>
      <p:sp>
        <p:nvSpPr>
          <p:cNvPr id="5" name="Rectangle 2">
            <a:hlinkClick r:id="rId2" action="ppaction://hlinksldjump"/>
          </p:cNvPr>
          <p:cNvSpPr/>
          <p:nvPr/>
        </p:nvSpPr>
        <p:spPr>
          <a:xfrm>
            <a:off x="3817336" y="989184"/>
            <a:ext cx="5326663" cy="5588261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smtClean="0">
              <a:solidFill>
                <a:srgbClr val="C00000"/>
              </a:solidFill>
            </a:endParaRPr>
          </a:p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Rounded Rectangle 3"/>
          <p:cNvSpPr/>
          <p:nvPr/>
        </p:nvSpPr>
        <p:spPr>
          <a:xfrm>
            <a:off x="3941988" y="1531672"/>
            <a:ext cx="577762" cy="4235450"/>
          </a:xfrm>
          <a:prstGeom prst="round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4"/>
          <p:cNvSpPr txBox="1"/>
          <p:nvPr/>
        </p:nvSpPr>
        <p:spPr>
          <a:xfrm rot="16200000">
            <a:off x="3872132" y="3587023"/>
            <a:ext cx="729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FMC LPC</a:t>
            </a:r>
            <a:endParaRPr lang="en-US" sz="1200" b="1" dirty="0">
              <a:solidFill>
                <a:schemeClr val="bg1"/>
              </a:solidFill>
            </a:endParaRPr>
          </a:p>
        </p:txBody>
      </p:sp>
      <p:grpSp>
        <p:nvGrpSpPr>
          <p:cNvPr id="14" name="Group 28"/>
          <p:cNvGrpSpPr/>
          <p:nvPr/>
        </p:nvGrpSpPr>
        <p:grpSpPr>
          <a:xfrm>
            <a:off x="4290077" y="1079276"/>
            <a:ext cx="1413162" cy="308279"/>
            <a:chOff x="1034763" y="4987523"/>
            <a:chExt cx="1943098" cy="423883"/>
          </a:xfrm>
        </p:grpSpPr>
        <p:sp>
          <p:nvSpPr>
            <p:cNvPr id="99" name="Rectangle 25"/>
            <p:cNvSpPr/>
            <p:nvPr/>
          </p:nvSpPr>
          <p:spPr>
            <a:xfrm>
              <a:off x="1034763" y="5044691"/>
              <a:ext cx="1083486" cy="366715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smtClean="0">
                  <a:solidFill>
                    <a:schemeClr val="bg1"/>
                  </a:solidFill>
                </a:rPr>
                <a:t>PWR SWITCH</a:t>
              </a:r>
              <a:endParaRPr lang="en-US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00" name="Straight Arrow Connector 26"/>
            <p:cNvCxnSpPr/>
            <p:nvPr/>
          </p:nvCxnSpPr>
          <p:spPr>
            <a:xfrm>
              <a:off x="2118249" y="5228048"/>
              <a:ext cx="841472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27"/>
            <p:cNvSpPr txBox="1"/>
            <p:nvPr/>
          </p:nvSpPr>
          <p:spPr>
            <a:xfrm>
              <a:off x="2306802" y="4987523"/>
              <a:ext cx="671059" cy="338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</a:rPr>
                <a:t>AVCC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5" name="Rounded Rectangle 30"/>
          <p:cNvSpPr/>
          <p:nvPr/>
        </p:nvSpPr>
        <p:spPr>
          <a:xfrm>
            <a:off x="8454776" y="1578013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11"/>
          <p:cNvSpPr/>
          <p:nvPr/>
        </p:nvSpPr>
        <p:spPr>
          <a:xfrm>
            <a:off x="5523347" y="2783008"/>
            <a:ext cx="1353040" cy="651815"/>
          </a:xfrm>
          <a:prstGeom prst="rect">
            <a:avLst/>
          </a:prstGeom>
          <a:solidFill>
            <a:srgbClr val="FF0000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 smtClean="0">
              <a:solidFill>
                <a:schemeClr val="tx1"/>
              </a:solidFill>
            </a:endParaRPr>
          </a:p>
          <a:p>
            <a:pPr algn="ctr"/>
            <a:endParaRPr lang="en-US" sz="1200" dirty="0">
              <a:solidFill>
                <a:schemeClr val="tx1"/>
              </a:solidFill>
            </a:endParaRPr>
          </a:p>
          <a:p>
            <a:pPr algn="ctr"/>
            <a:r>
              <a:rPr lang="en-US" sz="1000" dirty="0" smtClean="0">
                <a:solidFill>
                  <a:schemeClr val="bg1"/>
                </a:solidFill>
              </a:rPr>
              <a:t>Power Modules X 12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1" name="TextBox 32"/>
          <p:cNvSpPr txBox="1"/>
          <p:nvPr/>
        </p:nvSpPr>
        <p:spPr>
          <a:xfrm>
            <a:off x="7393777" y="2832960"/>
            <a:ext cx="802821" cy="21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Power Rails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21" name="TextBox 42"/>
          <p:cNvSpPr txBox="1"/>
          <p:nvPr/>
        </p:nvSpPr>
        <p:spPr>
          <a:xfrm rot="10800000" flipV="1">
            <a:off x="5971730" y="412962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25" name="TextBox 47"/>
          <p:cNvSpPr txBox="1"/>
          <p:nvPr/>
        </p:nvSpPr>
        <p:spPr>
          <a:xfrm rot="10800000" flipV="1">
            <a:off x="6757121" y="394219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LVDS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47" name="TextBox 117"/>
          <p:cNvSpPr txBox="1"/>
          <p:nvPr/>
        </p:nvSpPr>
        <p:spPr>
          <a:xfrm rot="16200000">
            <a:off x="8187121" y="2598089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4" name="Rectangle 123"/>
          <p:cNvSpPr/>
          <p:nvPr/>
        </p:nvSpPr>
        <p:spPr>
          <a:xfrm>
            <a:off x="4988505" y="1590375"/>
            <a:ext cx="632432" cy="787400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BUS REPEATER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55" name="Straight Arrow Connector 134"/>
          <p:cNvCxnSpPr/>
          <p:nvPr/>
        </p:nvCxnSpPr>
        <p:spPr>
          <a:xfrm>
            <a:off x="4519750" y="1984075"/>
            <a:ext cx="438146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151"/>
          <p:cNvSpPr/>
          <p:nvPr/>
        </p:nvSpPr>
        <p:spPr>
          <a:xfrm>
            <a:off x="6269754" y="1733335"/>
            <a:ext cx="932566" cy="504737"/>
          </a:xfrm>
          <a:prstGeom prst="rect">
            <a:avLst/>
          </a:prstGeom>
          <a:solidFill>
            <a:srgbClr val="00B05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DAC*4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58" name="Straight Arrow Connector 153"/>
          <p:cNvCxnSpPr/>
          <p:nvPr/>
        </p:nvCxnSpPr>
        <p:spPr>
          <a:xfrm>
            <a:off x="5643085" y="1984075"/>
            <a:ext cx="639884" cy="0"/>
          </a:xfrm>
          <a:prstGeom prst="straightConnector1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157"/>
          <p:cNvCxnSpPr/>
          <p:nvPr/>
        </p:nvCxnSpPr>
        <p:spPr>
          <a:xfrm>
            <a:off x="7200410" y="1996255"/>
            <a:ext cx="1149673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158"/>
          <p:cNvSpPr txBox="1"/>
          <p:nvPr/>
        </p:nvSpPr>
        <p:spPr>
          <a:xfrm rot="10800000" flipV="1">
            <a:off x="7427413" y="1754038"/>
            <a:ext cx="105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Voltage Refs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68" name="Rectangle 97"/>
          <p:cNvSpPr/>
          <p:nvPr/>
        </p:nvSpPr>
        <p:spPr>
          <a:xfrm>
            <a:off x="6269754" y="1140395"/>
            <a:ext cx="919803" cy="504737"/>
          </a:xfrm>
          <a:prstGeom prst="rect">
            <a:avLst/>
          </a:prstGeom>
          <a:solidFill>
            <a:srgbClr val="FFC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IIC EXPANDER</a:t>
            </a:r>
            <a:endParaRPr lang="en-US" sz="1200" b="1" dirty="0">
              <a:solidFill>
                <a:schemeClr val="bg1"/>
              </a:solidFill>
            </a:endParaRPr>
          </a:p>
        </p:txBody>
      </p:sp>
      <p:cxnSp>
        <p:nvCxnSpPr>
          <p:cNvPr id="69" name="Elbow Connector 34"/>
          <p:cNvCxnSpPr>
            <a:stCxn id="96" idx="1"/>
            <a:endCxn id="57" idx="2"/>
          </p:cNvCxnSpPr>
          <p:nvPr/>
        </p:nvCxnSpPr>
        <p:spPr>
          <a:xfrm rot="10800000" flipH="1">
            <a:off x="5523347" y="2238072"/>
            <a:ext cx="1212690" cy="870844"/>
          </a:xfrm>
          <a:prstGeom prst="bentConnector4">
            <a:avLst>
              <a:gd name="adj1" fmla="val -18851"/>
              <a:gd name="adj2" fmla="val 51212"/>
            </a:avLst>
          </a:prstGeom>
          <a:ln w="190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109"/>
          <p:cNvSpPr txBox="1"/>
          <p:nvPr/>
        </p:nvSpPr>
        <p:spPr>
          <a:xfrm rot="10800000" flipV="1">
            <a:off x="5238628" y="2434672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CTR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72" name="TextBox 118"/>
          <p:cNvSpPr txBox="1"/>
          <p:nvPr/>
        </p:nvSpPr>
        <p:spPr>
          <a:xfrm>
            <a:off x="4456817" y="1973240"/>
            <a:ext cx="5918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 BUS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02" name="Rectangle 123"/>
          <p:cNvSpPr/>
          <p:nvPr/>
        </p:nvSpPr>
        <p:spPr>
          <a:xfrm>
            <a:off x="6048267" y="5759578"/>
            <a:ext cx="632432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1" name="肘形连接符 110"/>
          <p:cNvCxnSpPr>
            <a:endCxn id="68" idx="1"/>
          </p:cNvCxnSpPr>
          <p:nvPr/>
        </p:nvCxnSpPr>
        <p:spPr>
          <a:xfrm rot="5400000" flipH="1" flipV="1">
            <a:off x="5831433" y="1516303"/>
            <a:ext cx="561860" cy="314782"/>
          </a:xfrm>
          <a:prstGeom prst="bentConnector2">
            <a:avLst/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肘形连接符 113"/>
          <p:cNvCxnSpPr/>
          <p:nvPr/>
        </p:nvCxnSpPr>
        <p:spPr>
          <a:xfrm rot="16200000" flipV="1">
            <a:off x="5832585" y="2121402"/>
            <a:ext cx="784395" cy="569628"/>
          </a:xfrm>
          <a:prstGeom prst="bentConnector3">
            <a:avLst>
              <a:gd name="adj1" fmla="val 50000"/>
            </a:avLst>
          </a:prstGeom>
          <a:ln w="19050">
            <a:solidFill>
              <a:srgbClr val="FF006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5943172" y="1788678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cxnSp>
        <p:nvCxnSpPr>
          <p:cNvPr id="124" name="肘形连接符 123"/>
          <p:cNvCxnSpPr/>
          <p:nvPr/>
        </p:nvCxnSpPr>
        <p:spPr>
          <a:xfrm rot="10800000" flipV="1">
            <a:off x="7475940" y="5817629"/>
            <a:ext cx="871764" cy="261047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18"/>
          <p:cNvSpPr txBox="1"/>
          <p:nvPr/>
        </p:nvSpPr>
        <p:spPr>
          <a:xfrm>
            <a:off x="7491991" y="5597290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Analog Input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8" name="TextBox 118"/>
          <p:cNvSpPr txBox="1"/>
          <p:nvPr/>
        </p:nvSpPr>
        <p:spPr>
          <a:xfrm>
            <a:off x="7883247" y="5832373"/>
            <a:ext cx="325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X6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29" name="TextBox 32"/>
          <p:cNvSpPr txBox="1"/>
          <p:nvPr/>
        </p:nvSpPr>
        <p:spPr>
          <a:xfrm>
            <a:off x="7627852" y="3068679"/>
            <a:ext cx="8028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X12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30" name="TextBox 158"/>
          <p:cNvSpPr txBox="1"/>
          <p:nvPr/>
        </p:nvSpPr>
        <p:spPr>
          <a:xfrm rot="10800000" flipV="1">
            <a:off x="7676281" y="1942508"/>
            <a:ext cx="469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32" name="直接箭头连接符 131"/>
          <p:cNvCxnSpPr/>
          <p:nvPr/>
        </p:nvCxnSpPr>
        <p:spPr>
          <a:xfrm>
            <a:off x="6946603" y="3052300"/>
            <a:ext cx="138338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箭头连接符 133"/>
          <p:cNvCxnSpPr/>
          <p:nvPr/>
        </p:nvCxnSpPr>
        <p:spPr>
          <a:xfrm flipH="1">
            <a:off x="4523719" y="4185706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箭头连接符 135"/>
          <p:cNvCxnSpPr/>
          <p:nvPr/>
        </p:nvCxnSpPr>
        <p:spPr>
          <a:xfrm>
            <a:off x="4519750" y="4366161"/>
            <a:ext cx="3778083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42"/>
          <p:cNvSpPr txBox="1"/>
          <p:nvPr/>
        </p:nvSpPr>
        <p:spPr>
          <a:xfrm rot="10800000" flipV="1">
            <a:off x="6038211" y="4305578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X6</a:t>
            </a:r>
            <a:endParaRPr lang="en-US" sz="1200" dirty="0">
              <a:solidFill>
                <a:srgbClr val="C00000"/>
              </a:solidFill>
            </a:endParaRPr>
          </a:p>
        </p:txBody>
      </p:sp>
      <p:sp>
        <p:nvSpPr>
          <p:cNvPr id="138" name="TextBox 42"/>
          <p:cNvSpPr txBox="1"/>
          <p:nvPr/>
        </p:nvSpPr>
        <p:spPr>
          <a:xfrm rot="10800000" flipV="1">
            <a:off x="6838261" y="4133971"/>
            <a:ext cx="373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99FF"/>
                </a:solidFill>
              </a:rPr>
              <a:t>X2</a:t>
            </a:r>
            <a:endParaRPr lang="en-US" sz="1200" dirty="0">
              <a:solidFill>
                <a:srgbClr val="C00000"/>
              </a:solidFill>
            </a:endParaRPr>
          </a:p>
        </p:txBody>
      </p:sp>
      <p:cxnSp>
        <p:nvCxnSpPr>
          <p:cNvPr id="140" name="肘形连接符 139"/>
          <p:cNvCxnSpPr/>
          <p:nvPr/>
        </p:nvCxnSpPr>
        <p:spPr>
          <a:xfrm rot="10800000">
            <a:off x="4549798" y="5666914"/>
            <a:ext cx="1498468" cy="199336"/>
          </a:xfrm>
          <a:prstGeom prst="bentConnector3">
            <a:avLst>
              <a:gd name="adj1" fmla="val 50000"/>
            </a:avLst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18"/>
          <p:cNvSpPr txBox="1"/>
          <p:nvPr/>
        </p:nvSpPr>
        <p:spPr>
          <a:xfrm>
            <a:off x="4734423" y="5472385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LVDS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3" name="TextBox 118"/>
          <p:cNvSpPr txBox="1"/>
          <p:nvPr/>
        </p:nvSpPr>
        <p:spPr>
          <a:xfrm>
            <a:off x="4786864" y="5622329"/>
            <a:ext cx="10484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7030A0"/>
                </a:solidFill>
              </a:rPr>
              <a:t>X8</a:t>
            </a:r>
            <a:endParaRPr lang="en-US" sz="1000" b="1" dirty="0">
              <a:solidFill>
                <a:srgbClr val="7030A0"/>
              </a:solidFill>
            </a:endParaRPr>
          </a:p>
        </p:txBody>
      </p:sp>
      <p:sp>
        <p:nvSpPr>
          <p:cNvPr id="145" name="Rectangle 123"/>
          <p:cNvSpPr/>
          <p:nvPr/>
        </p:nvSpPr>
        <p:spPr>
          <a:xfrm>
            <a:off x="5055050" y="4478022"/>
            <a:ext cx="992167" cy="477986"/>
          </a:xfrm>
          <a:prstGeom prst="rect">
            <a:avLst/>
          </a:prstGeom>
          <a:solidFill>
            <a:srgbClr val="66FF3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Receiver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6" name="Rectangle 123"/>
          <p:cNvSpPr/>
          <p:nvPr/>
        </p:nvSpPr>
        <p:spPr>
          <a:xfrm>
            <a:off x="5055050" y="4972374"/>
            <a:ext cx="992168" cy="351904"/>
          </a:xfrm>
          <a:prstGeom prst="rect">
            <a:avLst/>
          </a:prstGeom>
          <a:solidFill>
            <a:srgbClr val="0000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LVDS Transmitter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48" name="Rectangle 123"/>
          <p:cNvSpPr/>
          <p:nvPr/>
        </p:nvSpPr>
        <p:spPr>
          <a:xfrm>
            <a:off x="4732430" y="5998478"/>
            <a:ext cx="632432" cy="462985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I2C SPI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Converter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57" name="Straight Arrow Connector 153"/>
          <p:cNvCxnSpPr/>
          <p:nvPr/>
        </p:nvCxnSpPr>
        <p:spPr>
          <a:xfrm>
            <a:off x="5382659" y="6223899"/>
            <a:ext cx="639884" cy="0"/>
          </a:xfrm>
          <a:prstGeom prst="straightConnector1">
            <a:avLst/>
          </a:prstGeom>
          <a:ln w="19050">
            <a:solidFill>
              <a:srgbClr val="CC66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18"/>
          <p:cNvSpPr txBox="1"/>
          <p:nvPr/>
        </p:nvSpPr>
        <p:spPr>
          <a:xfrm>
            <a:off x="5494894" y="6015274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CC66FF"/>
                </a:solidFill>
              </a:rPr>
              <a:t>SPI</a:t>
            </a:r>
            <a:endParaRPr lang="en-US" sz="1000" dirty="0">
              <a:solidFill>
                <a:srgbClr val="CC66FF"/>
              </a:solidFill>
            </a:endParaRPr>
          </a:p>
        </p:txBody>
      </p:sp>
      <p:cxnSp>
        <p:nvCxnSpPr>
          <p:cNvPr id="160" name="直接箭头连接符 159"/>
          <p:cNvCxnSpPr/>
          <p:nvPr/>
        </p:nvCxnSpPr>
        <p:spPr>
          <a:xfrm>
            <a:off x="4545569" y="4773706"/>
            <a:ext cx="528896" cy="0"/>
          </a:xfrm>
          <a:prstGeom prst="straightConnector1">
            <a:avLst/>
          </a:prstGeom>
          <a:ln w="28575">
            <a:solidFill>
              <a:srgbClr val="66FF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箭头连接符 161"/>
          <p:cNvCxnSpPr/>
          <p:nvPr/>
        </p:nvCxnSpPr>
        <p:spPr>
          <a:xfrm flipH="1">
            <a:off x="4519750" y="5148843"/>
            <a:ext cx="509725" cy="0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Rectangle 123"/>
          <p:cNvSpPr/>
          <p:nvPr/>
        </p:nvSpPr>
        <p:spPr>
          <a:xfrm>
            <a:off x="6871331" y="4602824"/>
            <a:ext cx="585145" cy="959476"/>
          </a:xfrm>
          <a:prstGeom prst="rect">
            <a:avLst/>
          </a:prstGeom>
          <a:solidFill>
            <a:srgbClr val="FF66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Level Translator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65" name="直接箭头连接符 164"/>
          <p:cNvCxnSpPr/>
          <p:nvPr/>
        </p:nvCxnSpPr>
        <p:spPr>
          <a:xfrm>
            <a:off x="6065218" y="4780056"/>
            <a:ext cx="782371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箭头连接符 165"/>
          <p:cNvCxnSpPr/>
          <p:nvPr/>
        </p:nvCxnSpPr>
        <p:spPr>
          <a:xfrm>
            <a:off x="7466423" y="4773706"/>
            <a:ext cx="83302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箭头连接符 167"/>
          <p:cNvCxnSpPr/>
          <p:nvPr/>
        </p:nvCxnSpPr>
        <p:spPr>
          <a:xfrm flipH="1">
            <a:off x="6039292" y="5148326"/>
            <a:ext cx="808297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箭头连接符 168"/>
          <p:cNvCxnSpPr/>
          <p:nvPr/>
        </p:nvCxnSpPr>
        <p:spPr>
          <a:xfrm flipH="1">
            <a:off x="7465541" y="5148326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47"/>
          <p:cNvSpPr txBox="1"/>
          <p:nvPr/>
        </p:nvSpPr>
        <p:spPr>
          <a:xfrm rot="10800000" flipV="1">
            <a:off x="4545570" y="453036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LVDS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2" name="TextBox 42"/>
          <p:cNvSpPr txBox="1"/>
          <p:nvPr/>
        </p:nvSpPr>
        <p:spPr>
          <a:xfrm rot="10800000" flipV="1">
            <a:off x="4578186" y="4733672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66FF33"/>
                </a:solidFill>
              </a:rPr>
              <a:t>X10</a:t>
            </a:r>
            <a:endParaRPr lang="en-US" sz="1200" b="1" dirty="0">
              <a:solidFill>
                <a:srgbClr val="66FF33"/>
              </a:solidFill>
            </a:endParaRPr>
          </a:p>
        </p:txBody>
      </p:sp>
      <p:sp>
        <p:nvSpPr>
          <p:cNvPr id="173" name="TextBox 47"/>
          <p:cNvSpPr txBox="1"/>
          <p:nvPr/>
        </p:nvSpPr>
        <p:spPr>
          <a:xfrm rot="10800000" flipV="1">
            <a:off x="4548748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LVDS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74" name="TextBox 42"/>
          <p:cNvSpPr txBox="1"/>
          <p:nvPr/>
        </p:nvSpPr>
        <p:spPr>
          <a:xfrm rot="10800000" flipV="1">
            <a:off x="4618212" y="5111661"/>
            <a:ext cx="51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X6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1" name="TextBox 47"/>
          <p:cNvSpPr txBox="1"/>
          <p:nvPr/>
        </p:nvSpPr>
        <p:spPr>
          <a:xfrm rot="10800000" flipV="1">
            <a:off x="6079438" y="4558894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2" name="TextBox 47"/>
          <p:cNvSpPr txBox="1"/>
          <p:nvPr/>
        </p:nvSpPr>
        <p:spPr>
          <a:xfrm rot="10800000" flipV="1">
            <a:off x="6079437" y="4933986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3" name="TextBox 47"/>
          <p:cNvSpPr txBox="1"/>
          <p:nvPr/>
        </p:nvSpPr>
        <p:spPr>
          <a:xfrm rot="10800000" flipV="1">
            <a:off x="7443994" y="4536467"/>
            <a:ext cx="8696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4" name="TextBox 47"/>
          <p:cNvSpPr txBox="1"/>
          <p:nvPr/>
        </p:nvSpPr>
        <p:spPr>
          <a:xfrm rot="10800000" flipV="1">
            <a:off x="7481313" y="4933986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85" name="TextBox 109"/>
          <p:cNvSpPr txBox="1"/>
          <p:nvPr/>
        </p:nvSpPr>
        <p:spPr>
          <a:xfrm rot="10800000" flipV="1">
            <a:off x="5248373" y="260288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X10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87" name="肘形连接符 186"/>
          <p:cNvCxnSpPr>
            <a:stCxn id="68" idx="3"/>
          </p:cNvCxnSpPr>
          <p:nvPr/>
        </p:nvCxnSpPr>
        <p:spPr>
          <a:xfrm flipH="1">
            <a:off x="6822166" y="1392764"/>
            <a:ext cx="367391" cy="1415342"/>
          </a:xfrm>
          <a:prstGeom prst="bentConnector4">
            <a:avLst>
              <a:gd name="adj1" fmla="val -28519"/>
              <a:gd name="adj2" fmla="val 77086"/>
            </a:avLst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Box 109"/>
          <p:cNvSpPr txBox="1"/>
          <p:nvPr/>
        </p:nvSpPr>
        <p:spPr>
          <a:xfrm rot="10800000" flipV="1">
            <a:off x="6859597" y="2254223"/>
            <a:ext cx="7174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EN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1" name="TextBox 109"/>
          <p:cNvSpPr txBox="1"/>
          <p:nvPr/>
        </p:nvSpPr>
        <p:spPr>
          <a:xfrm rot="10800000" flipV="1">
            <a:off x="6840574" y="2415814"/>
            <a:ext cx="451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C000"/>
                </a:solidFill>
              </a:rPr>
              <a:t>X12</a:t>
            </a:r>
            <a:endParaRPr lang="en-US" sz="1200" b="1" dirty="0">
              <a:solidFill>
                <a:srgbClr val="FFC000"/>
              </a:solidFill>
            </a:endParaRPr>
          </a:p>
        </p:txBody>
      </p:sp>
      <p:sp>
        <p:nvSpPr>
          <p:cNvPr id="192" name="TextBox 118"/>
          <p:cNvSpPr txBox="1"/>
          <p:nvPr/>
        </p:nvSpPr>
        <p:spPr>
          <a:xfrm>
            <a:off x="5922409" y="1187901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I2C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3" name="TextBox 118"/>
          <p:cNvSpPr txBox="1"/>
          <p:nvPr/>
        </p:nvSpPr>
        <p:spPr>
          <a:xfrm>
            <a:off x="5932775" y="2218725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MON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4" name="TextBox 118"/>
          <p:cNvSpPr txBox="1"/>
          <p:nvPr/>
        </p:nvSpPr>
        <p:spPr>
          <a:xfrm>
            <a:off x="5958909" y="2346726"/>
            <a:ext cx="8072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FF0066"/>
                </a:solidFill>
              </a:rPr>
              <a:t>X12</a:t>
            </a:r>
            <a:endParaRPr lang="en-US" sz="1000" b="1" dirty="0">
              <a:solidFill>
                <a:srgbClr val="FF0066"/>
              </a:solidFill>
            </a:endParaRPr>
          </a:p>
        </p:txBody>
      </p:sp>
      <p:sp>
        <p:nvSpPr>
          <p:cNvPr id="195" name="TextBox 41"/>
          <p:cNvSpPr txBox="1"/>
          <p:nvPr/>
        </p:nvSpPr>
        <p:spPr>
          <a:xfrm>
            <a:off x="38349" y="806844"/>
            <a:ext cx="386687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Power Modules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12 Power Rails for FEI4 Board</a:t>
            </a:r>
          </a:p>
          <a:p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</a:rPr>
              <a:t>  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TPS74A470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*2, 1A Max, For FEI4 REG IN;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2.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ADP125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*10, 500mA Max, For FEI4 and CCPD;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3. Current of 12 power rails are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monitored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by I2C low speed ADC;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4. All 12 channels can be </a:t>
            </a:r>
            <a:r>
              <a:rPr lang="en-US" sz="1400" b="1" dirty="0" smtClean="0">
                <a:solidFill>
                  <a:schemeClr val="bg1">
                    <a:lumMod val="65000"/>
                  </a:schemeClr>
                </a:solidFill>
              </a:rPr>
              <a:t>en/disable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through I2C;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   5. Designed for two FEI4 board, each have 6 power rails.( 1 for FEI4 REG, 2 for FEI4 separate, 3 for CCPD)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Level Translators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SN65LVDS386 as receiver;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SN65LVDS389 as transmitter;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TXB0304 used for CMOS33 to LVCMOS translator;</a:t>
            </a: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en-US" sz="1600" b="1" dirty="0" smtClean="0">
                <a:solidFill>
                  <a:srgbClr val="00B050"/>
                </a:solidFill>
              </a:rPr>
              <a:t>Voltage reference generator</a:t>
            </a:r>
            <a:endParaRPr lang="en-US" sz="1600" b="1" dirty="0">
              <a:solidFill>
                <a:srgbClr val="00B050"/>
              </a:solidFill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Four 12Bit/8-channels DACs on board;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Output voltage up to </a:t>
            </a:r>
            <a:r>
              <a:rPr lang="en-US" sz="1600" b="1" dirty="0" smtClean="0">
                <a:solidFill>
                  <a:srgbClr val="FF0000"/>
                </a:solidFill>
              </a:rPr>
              <a:t>2.5V</a:t>
            </a:r>
            <a:r>
              <a:rPr lang="en-US" sz="1600" b="1" dirty="0" smtClean="0">
                <a:solidFill>
                  <a:srgbClr val="C00000"/>
                </a:solidFill>
              </a:rPr>
              <a:t>;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rgbClr val="C00000"/>
                </a:solidFill>
              </a:rPr>
              <a:t>10 output channels are routed to FEI4 board;</a:t>
            </a:r>
            <a:endParaRPr lang="en-US" b="1" dirty="0" smtClean="0">
              <a:solidFill>
                <a:srgbClr val="00B050"/>
              </a:solidFill>
            </a:endParaRPr>
          </a:p>
        </p:txBody>
      </p:sp>
      <p:sp>
        <p:nvSpPr>
          <p:cNvPr id="197" name="Rectangle 123"/>
          <p:cNvSpPr/>
          <p:nvPr/>
        </p:nvSpPr>
        <p:spPr>
          <a:xfrm>
            <a:off x="7013943" y="5767121"/>
            <a:ext cx="486225" cy="638197"/>
          </a:xfrm>
          <a:prstGeom prst="rect">
            <a:avLst/>
          </a:prstGeom>
          <a:solidFill>
            <a:srgbClr val="7030A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ADC Buffer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99" name="直接箭头连接符 198"/>
          <p:cNvCxnSpPr/>
          <p:nvPr/>
        </p:nvCxnSpPr>
        <p:spPr>
          <a:xfrm flipH="1">
            <a:off x="6652124" y="6086220"/>
            <a:ext cx="333244" cy="0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Rounded Rectangle 30"/>
          <p:cNvSpPr/>
          <p:nvPr/>
        </p:nvSpPr>
        <p:spPr>
          <a:xfrm>
            <a:off x="8452846" y="3775588"/>
            <a:ext cx="577762" cy="2058393"/>
          </a:xfrm>
          <a:prstGeom prst="roundRect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TextBox 117"/>
          <p:cNvSpPr txBox="1"/>
          <p:nvPr/>
        </p:nvSpPr>
        <p:spPr>
          <a:xfrm rot="16200000">
            <a:off x="8198101" y="4820790"/>
            <a:ext cx="1109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SEAF 8Row*20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03" name="Rounded Rectangle 30"/>
          <p:cNvSpPr/>
          <p:nvPr/>
        </p:nvSpPr>
        <p:spPr>
          <a:xfrm>
            <a:off x="8360059" y="1421502"/>
            <a:ext cx="749984" cy="4521950"/>
          </a:xfrm>
          <a:prstGeom prst="roundRect">
            <a:avLst/>
          </a:prstGeom>
          <a:noFill/>
          <a:ln w="28575">
            <a:solidFill>
              <a:srgbClr val="6666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TextBox 47"/>
          <p:cNvSpPr txBox="1"/>
          <p:nvPr/>
        </p:nvSpPr>
        <p:spPr>
          <a:xfrm rot="10800000" flipV="1">
            <a:off x="6257618" y="4721890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5" name="TextBox 47"/>
          <p:cNvSpPr txBox="1"/>
          <p:nvPr/>
        </p:nvSpPr>
        <p:spPr>
          <a:xfrm rot="10800000" flipV="1">
            <a:off x="7669949" y="4731530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X8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6" name="TextBox 47"/>
          <p:cNvSpPr txBox="1"/>
          <p:nvPr/>
        </p:nvSpPr>
        <p:spPr>
          <a:xfrm rot="10800000" flipV="1">
            <a:off x="6266920" y="5093102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X6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7" name="TextBox 47"/>
          <p:cNvSpPr txBox="1"/>
          <p:nvPr/>
        </p:nvSpPr>
        <p:spPr>
          <a:xfrm rot="10800000" flipV="1">
            <a:off x="7698456" y="5084304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X4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209" name="TextBox 47"/>
          <p:cNvSpPr txBox="1"/>
          <p:nvPr/>
        </p:nvSpPr>
        <p:spPr>
          <a:xfrm rot="10800000" flipV="1">
            <a:off x="7511474" y="5277510"/>
            <a:ext cx="889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LVCMOS12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10" name="直接箭头连接符 209"/>
          <p:cNvCxnSpPr/>
          <p:nvPr/>
        </p:nvCxnSpPr>
        <p:spPr>
          <a:xfrm flipH="1">
            <a:off x="7443536" y="5488222"/>
            <a:ext cx="892560" cy="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47"/>
          <p:cNvSpPr txBox="1"/>
          <p:nvPr/>
        </p:nvSpPr>
        <p:spPr>
          <a:xfrm rot="10800000" flipV="1">
            <a:off x="7698456" y="5428307"/>
            <a:ext cx="768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92" name="Rectangle 123"/>
          <p:cNvSpPr/>
          <p:nvPr/>
        </p:nvSpPr>
        <p:spPr>
          <a:xfrm>
            <a:off x="6689382" y="3530229"/>
            <a:ext cx="795410" cy="435871"/>
          </a:xfrm>
          <a:prstGeom prst="rect">
            <a:avLst/>
          </a:prstGeom>
          <a:solidFill>
            <a:srgbClr val="FF0066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Injection </a:t>
            </a:r>
          </a:p>
          <a:p>
            <a:pPr algn="ctr"/>
            <a:r>
              <a:rPr lang="en-US" sz="1000" b="1" dirty="0" smtClean="0">
                <a:solidFill>
                  <a:schemeClr val="bg1"/>
                </a:solidFill>
              </a:rPr>
              <a:t>Control</a:t>
            </a:r>
            <a:endParaRPr lang="en-US" sz="1000" b="1" dirty="0">
              <a:solidFill>
                <a:schemeClr val="bg1"/>
              </a:solidFill>
            </a:endParaRPr>
          </a:p>
        </p:txBody>
      </p:sp>
      <p:cxnSp>
        <p:nvCxnSpPr>
          <p:cNvPr id="11" name="肘形连接符 10"/>
          <p:cNvCxnSpPr>
            <a:stCxn id="145" idx="0"/>
            <a:endCxn id="92" idx="1"/>
          </p:cNvCxnSpPr>
          <p:nvPr/>
        </p:nvCxnSpPr>
        <p:spPr>
          <a:xfrm rot="5400000" flipH="1" flipV="1">
            <a:off x="5755330" y="3543970"/>
            <a:ext cx="729857" cy="1138248"/>
          </a:xfrm>
          <a:prstGeom prst="bentConnector2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47"/>
          <p:cNvSpPr txBox="1"/>
          <p:nvPr/>
        </p:nvSpPr>
        <p:spPr>
          <a:xfrm rot="10800000" flipV="1">
            <a:off x="5679286" y="3528619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CMOS33</a:t>
            </a:r>
            <a:endParaRPr lang="en-US" sz="1200" b="1" dirty="0">
              <a:solidFill>
                <a:srgbClr val="FF6600"/>
              </a:solidFill>
            </a:endParaRPr>
          </a:p>
        </p:txBody>
      </p:sp>
      <p:sp>
        <p:nvSpPr>
          <p:cNvPr id="104" name="TextBox 47"/>
          <p:cNvSpPr txBox="1"/>
          <p:nvPr/>
        </p:nvSpPr>
        <p:spPr>
          <a:xfrm rot="10800000" flipV="1">
            <a:off x="5847549" y="3696411"/>
            <a:ext cx="349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6600"/>
                </a:solidFill>
              </a:rPr>
              <a:t>X2</a:t>
            </a:r>
            <a:endParaRPr lang="en-US" sz="1200" b="1" dirty="0">
              <a:solidFill>
                <a:srgbClr val="FF6600"/>
              </a:solidFill>
            </a:endParaRPr>
          </a:p>
        </p:txBody>
      </p:sp>
      <p:cxnSp>
        <p:nvCxnSpPr>
          <p:cNvPr id="22" name="肘形连接符 21"/>
          <p:cNvCxnSpPr>
            <a:stCxn id="57" idx="0"/>
            <a:endCxn id="92" idx="0"/>
          </p:cNvCxnSpPr>
          <p:nvPr/>
        </p:nvCxnSpPr>
        <p:spPr>
          <a:xfrm rot="16200000" flipH="1">
            <a:off x="6013115" y="2456257"/>
            <a:ext cx="1796894" cy="351050"/>
          </a:xfrm>
          <a:prstGeom prst="bentConnector5">
            <a:avLst>
              <a:gd name="adj1" fmla="val -3181"/>
              <a:gd name="adj2" fmla="val 187091"/>
              <a:gd name="adj3" fmla="val 64045"/>
            </a:avLst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58"/>
          <p:cNvSpPr txBox="1"/>
          <p:nvPr/>
        </p:nvSpPr>
        <p:spPr>
          <a:xfrm rot="10800000" flipV="1">
            <a:off x="7337913" y="2252187"/>
            <a:ext cx="657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INJ CTR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X2</a:t>
            </a:r>
            <a:endParaRPr lang="en-US" sz="1200" b="1" dirty="0">
              <a:solidFill>
                <a:srgbClr val="00B05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14052" y="2939782"/>
            <a:ext cx="466216" cy="197664"/>
          </a:xfrm>
          <a:prstGeom prst="rect">
            <a:avLst/>
          </a:prstGeom>
          <a:solidFill>
            <a:srgbClr val="FF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LDO</a:t>
            </a:r>
            <a:endParaRPr lang="en-US" sz="1200" dirty="0"/>
          </a:p>
        </p:txBody>
      </p:sp>
      <p:sp>
        <p:nvSpPr>
          <p:cNvPr id="122" name="矩形 121"/>
          <p:cNvSpPr/>
          <p:nvPr/>
        </p:nvSpPr>
        <p:spPr>
          <a:xfrm>
            <a:off x="6192215" y="2896506"/>
            <a:ext cx="562626" cy="291769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I2C</a:t>
            </a:r>
          </a:p>
          <a:p>
            <a:pPr algn="ctr"/>
            <a:r>
              <a:rPr lang="en-US" sz="1000" dirty="0" smtClean="0"/>
              <a:t>ADC</a:t>
            </a:r>
            <a:endParaRPr lang="en-US" sz="1000" dirty="0"/>
          </a:p>
        </p:txBody>
      </p:sp>
      <p:sp>
        <p:nvSpPr>
          <p:cNvPr id="93" name="圆角矩形 92"/>
          <p:cNvSpPr/>
          <p:nvPr/>
        </p:nvSpPr>
        <p:spPr>
          <a:xfrm>
            <a:off x="4773295" y="1513823"/>
            <a:ext cx="3574409" cy="113290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47"/>
          <p:cNvSpPr txBox="1"/>
          <p:nvPr/>
        </p:nvSpPr>
        <p:spPr>
          <a:xfrm rot="10800000" flipV="1">
            <a:off x="7508224" y="3515121"/>
            <a:ext cx="745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Injection</a:t>
            </a:r>
            <a:endParaRPr lang="en-US" sz="1200" b="1" dirty="0">
              <a:solidFill>
                <a:srgbClr val="FF0066"/>
              </a:solidFill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7517765" y="3748119"/>
            <a:ext cx="805842" cy="4368"/>
          </a:xfrm>
          <a:prstGeom prst="straightConnector1">
            <a:avLst/>
          </a:prstGeom>
          <a:ln w="28575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47"/>
          <p:cNvSpPr txBox="1"/>
          <p:nvPr/>
        </p:nvSpPr>
        <p:spPr>
          <a:xfrm rot="10800000" flipV="1">
            <a:off x="7670483" y="3699889"/>
            <a:ext cx="438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66"/>
                </a:solidFill>
              </a:rPr>
              <a:t>X2</a:t>
            </a:r>
            <a:endParaRPr lang="en-US" sz="1200" b="1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1450</TotalTime>
  <Words>2034</Words>
  <Application>Microsoft Office PowerPoint</Application>
  <PresentationFormat>全屏显示(4:3)</PresentationFormat>
  <Paragraphs>873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CaRIBOu Hardware Design and Status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Francesco Sabato</dc:creator>
  <cp:lastModifiedBy>Hongbin</cp:lastModifiedBy>
  <cp:revision>581</cp:revision>
  <dcterms:created xsi:type="dcterms:W3CDTF">2015-01-28T18:30:54Z</dcterms:created>
  <dcterms:modified xsi:type="dcterms:W3CDTF">2015-03-31T04:58:32Z</dcterms:modified>
</cp:coreProperties>
</file>