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67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954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5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839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938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04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028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7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964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106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981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061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3C00E-C875-41B4-BE62-3F38934B3EF6}" type="datetimeFigureOut">
              <a:rPr lang="en-GB" smtClean="0"/>
              <a:t>12/03/2015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886B2-C8B5-42D5-8BAB-7C5420E426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693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51063"/>
            <a:ext cx="7772400" cy="1470025"/>
          </a:xfrm>
        </p:spPr>
        <p:txBody>
          <a:bodyPr>
            <a:noAutofit/>
          </a:bodyPr>
          <a:lstStyle/>
          <a:p>
            <a:r>
              <a:rPr lang="en-GB" sz="4800" b="1" dirty="0" smtClean="0"/>
              <a:t>PIC - FMCM </a:t>
            </a:r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800" dirty="0" smtClean="0"/>
              <a:t>Commissioning status</a:t>
            </a:r>
            <a:br>
              <a:rPr lang="en-GB" sz="4800" dirty="0" smtClean="0"/>
            </a:b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905377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PIC status</a:t>
            </a:r>
            <a:endParaRPr lang="en-GB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9872661"/>
              </p:ext>
            </p:extLst>
          </p:nvPr>
        </p:nvGraphicFramePr>
        <p:xfrm>
          <a:off x="457200" y="16002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568"/>
                <a:gridCol w="4824536"/>
                <a:gridCol w="137849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CRYO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Interlock validation between CRYO</a:t>
                      </a:r>
                      <a:r>
                        <a:rPr lang="en-GB" baseline="0" dirty="0" smtClean="0"/>
                        <a:t> and PIC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Interlock validation between UPS and PIC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AUG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Interlock validation between Aug and PIC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Access</a:t>
                      </a:r>
                      <a:r>
                        <a:rPr lang="en-GB" baseline="0" dirty="0" smtClean="0"/>
                        <a:t> vs Powering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Validation of</a:t>
                      </a:r>
                      <a:r>
                        <a:rPr lang="en-GB" baseline="0" dirty="0" smtClean="0"/>
                        <a:t> Access Powering Interlocks to prevent powering when access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Current Leads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Validation of CL</a:t>
                      </a:r>
                      <a:r>
                        <a:rPr lang="en-GB" baseline="0" dirty="0" smtClean="0"/>
                        <a:t> thermo-switch on RB.A45 (RR53)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Interface to BIS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Validation of interfaces between PIC and BIS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FFC000"/>
                          </a:solidFill>
                        </a:rPr>
                        <a:t>TO BE DONE</a:t>
                      </a:r>
                      <a:endParaRPr lang="en-GB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8666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PIC to BIS interface</a:t>
            </a:r>
            <a:endParaRPr lang="en-GB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507288" cy="1900808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Validation of interfaces with the BIS (32 CIBUs-16 BICs)</a:t>
            </a:r>
          </a:p>
          <a:p>
            <a:r>
              <a:rPr lang="en-GB" sz="2400" dirty="0" smtClean="0"/>
              <a:t>Validation of PIC matrix for definition of Essential and Auxiliary circuits</a:t>
            </a:r>
          </a:p>
          <a:p>
            <a:r>
              <a:rPr lang="en-GB" sz="2400" dirty="0" smtClean="0"/>
              <a:t>Sequence in </a:t>
            </a:r>
            <a:r>
              <a:rPr lang="en-GB" sz="2400" dirty="0" err="1" smtClean="0"/>
              <a:t>AccTesting</a:t>
            </a:r>
            <a:r>
              <a:rPr lang="en-GB" sz="2400" dirty="0" smtClean="0"/>
              <a:t> to automatically provoke faults on individual circuits and check propagation to BIS</a:t>
            </a:r>
          </a:p>
          <a:p>
            <a:r>
              <a:rPr lang="en-GB" sz="2400" dirty="0" smtClean="0"/>
              <a:t>All electrical circuits must be fully commissioned before this test</a:t>
            </a:r>
            <a:endParaRPr lang="en-GB" sz="2400" dirty="0"/>
          </a:p>
        </p:txBody>
      </p:sp>
      <p:pic>
        <p:nvPicPr>
          <p:cNvPr id="2052" name="Picture 4" descr="MPS_Drawing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600028"/>
            <a:ext cx="59817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875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PIC configuration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Current PIC </a:t>
            </a:r>
            <a:r>
              <a:rPr lang="en-GB" dirty="0"/>
              <a:t>configuration:</a:t>
            </a:r>
          </a:p>
          <a:p>
            <a:pPr lvl="1"/>
            <a:r>
              <a:rPr lang="en-GB" dirty="0"/>
              <a:t>RB, RQD, RQF, RQX, RD1-4, RQ4-RQ10 as </a:t>
            </a:r>
            <a:r>
              <a:rPr lang="en-GB" dirty="0" err="1"/>
              <a:t>unmaskable</a:t>
            </a:r>
            <a:r>
              <a:rPr lang="en-GB" dirty="0"/>
              <a:t> (essential for operation)</a:t>
            </a:r>
          </a:p>
          <a:p>
            <a:pPr lvl="1"/>
            <a:r>
              <a:rPr lang="en-GB" dirty="0"/>
              <a:t>RCS, RQT%, RSD%, RSF%, RCBXH/V and RCB% (except RCBCHS5.L8B1) as </a:t>
            </a:r>
            <a:r>
              <a:rPr lang="en-GB" dirty="0" err="1"/>
              <a:t>maskable</a:t>
            </a:r>
            <a:r>
              <a:rPr lang="en-GB" dirty="0"/>
              <a:t> (not essential with safe beam)</a:t>
            </a:r>
          </a:p>
          <a:p>
            <a:pPr lvl="1"/>
            <a:r>
              <a:rPr lang="es-ES" dirty="0"/>
              <a:t>RCD, RCO, ROD, ROF, RQS, RSS no </a:t>
            </a:r>
            <a:r>
              <a:rPr lang="es-ES" dirty="0" err="1"/>
              <a:t>impact</a:t>
            </a:r>
            <a:endParaRPr lang="en-GB" dirty="0"/>
          </a:p>
          <a:p>
            <a:pPr marL="0" indent="0">
              <a:buNone/>
            </a:pPr>
            <a:r>
              <a:rPr lang="es-ES" dirty="0"/>
              <a:t> </a:t>
            </a:r>
            <a:endParaRPr lang="en-GB" dirty="0"/>
          </a:p>
          <a:p>
            <a:r>
              <a:rPr lang="en-GB" dirty="0"/>
              <a:t>We will change to:</a:t>
            </a:r>
          </a:p>
          <a:p>
            <a:pPr lvl="1"/>
            <a:r>
              <a:rPr lang="en-GB" dirty="0"/>
              <a:t>RB, RQD, RQF, RQX, RD1-4, RQ4-RQ10 as </a:t>
            </a:r>
            <a:r>
              <a:rPr lang="en-GB" dirty="0" err="1"/>
              <a:t>unmaskable</a:t>
            </a:r>
            <a:r>
              <a:rPr lang="en-GB" dirty="0"/>
              <a:t> (essential for operation)</a:t>
            </a:r>
          </a:p>
          <a:p>
            <a:pPr lvl="1"/>
            <a:r>
              <a:rPr lang="en-GB" dirty="0"/>
              <a:t>RCS, RQT%, RSD%, RSF%, </a:t>
            </a:r>
            <a:r>
              <a:rPr lang="en-GB" b="1" dirty="0"/>
              <a:t>RQSX3, ROD, ROF</a:t>
            </a:r>
            <a:r>
              <a:rPr lang="en-GB" dirty="0"/>
              <a:t>, RCBXH/V and RCB% </a:t>
            </a:r>
            <a:r>
              <a:rPr lang="en-GB" b="1" dirty="0"/>
              <a:t>as </a:t>
            </a:r>
            <a:r>
              <a:rPr lang="en-GB" b="1" dirty="0" err="1"/>
              <a:t>maskable</a:t>
            </a:r>
            <a:r>
              <a:rPr lang="en-GB" b="1" dirty="0"/>
              <a:t> </a:t>
            </a:r>
            <a:r>
              <a:rPr lang="en-GB" dirty="0"/>
              <a:t>(not essential with safe beam)</a:t>
            </a:r>
          </a:p>
          <a:p>
            <a:pPr lvl="1"/>
            <a:r>
              <a:rPr lang="es-ES" dirty="0"/>
              <a:t>RCD, RCO, RQS.%, RSS no </a:t>
            </a:r>
            <a:r>
              <a:rPr lang="es-ES" dirty="0" err="1"/>
              <a:t>impact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34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 conformities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es-ES" sz="2900" dirty="0" err="1"/>
              <a:t>Circuits</a:t>
            </a:r>
            <a:r>
              <a:rPr lang="es-ES" sz="2900" dirty="0"/>
              <a:t> </a:t>
            </a:r>
            <a:r>
              <a:rPr lang="es-ES" sz="2900" dirty="0" err="1"/>
              <a:t>still</a:t>
            </a:r>
            <a:r>
              <a:rPr lang="es-ES" sz="2900" dirty="0"/>
              <a:t> (</a:t>
            </a:r>
            <a:r>
              <a:rPr lang="es-ES" sz="2900" dirty="0" err="1"/>
              <a:t>or</a:t>
            </a:r>
            <a:r>
              <a:rPr lang="es-ES" sz="2900" dirty="0"/>
              <a:t> </a:t>
            </a:r>
            <a:r>
              <a:rPr lang="es-ES" sz="2900" dirty="0" err="1"/>
              <a:t>newly</a:t>
            </a:r>
            <a:r>
              <a:rPr lang="es-ES" sz="2900" dirty="0"/>
              <a:t> </a:t>
            </a:r>
            <a:r>
              <a:rPr lang="es-ES" sz="2900" dirty="0" err="1"/>
              <a:t>condemned</a:t>
            </a:r>
            <a:r>
              <a:rPr lang="es-ES" sz="2900" dirty="0"/>
              <a:t>) </a:t>
            </a:r>
            <a:r>
              <a:rPr lang="es-ES" sz="2900" dirty="0" err="1"/>
              <a:t>for</a:t>
            </a:r>
            <a:r>
              <a:rPr lang="es-ES" sz="2900" dirty="0"/>
              <a:t> Run2 and </a:t>
            </a:r>
            <a:r>
              <a:rPr lang="es-ES" sz="2900" dirty="0" err="1"/>
              <a:t>hence</a:t>
            </a:r>
            <a:r>
              <a:rPr lang="es-ES" sz="2900" dirty="0"/>
              <a:t> SUPERLOCKED and REMOVED </a:t>
            </a:r>
            <a:r>
              <a:rPr lang="es-ES" sz="2900" dirty="0" err="1"/>
              <a:t>from</a:t>
            </a:r>
            <a:r>
              <a:rPr lang="es-ES" sz="2900" dirty="0"/>
              <a:t> </a:t>
            </a:r>
            <a:r>
              <a:rPr lang="es-ES" sz="2900" dirty="0" err="1"/>
              <a:t>the</a:t>
            </a:r>
            <a:r>
              <a:rPr lang="es-ES" sz="2900" dirty="0"/>
              <a:t> PIC </a:t>
            </a:r>
            <a:r>
              <a:rPr lang="es-ES" sz="2900" dirty="0" err="1" smtClean="0"/>
              <a:t>configuration</a:t>
            </a:r>
            <a:r>
              <a:rPr lang="es-ES" sz="2900" dirty="0" smtClean="0"/>
              <a:t>:</a:t>
            </a:r>
            <a:endParaRPr lang="fr-FR" sz="2900" dirty="0"/>
          </a:p>
          <a:p>
            <a:pPr lvl="1"/>
            <a:r>
              <a:rPr lang="es-ES" sz="2900" dirty="0" smtClean="0"/>
              <a:t>RCOSX3.L2 </a:t>
            </a:r>
            <a:endParaRPr lang="fr-FR" sz="2900" dirty="0"/>
          </a:p>
          <a:p>
            <a:pPr lvl="1"/>
            <a:r>
              <a:rPr lang="es-ES" sz="2900" dirty="0"/>
              <a:t>RCOX3.L2 </a:t>
            </a:r>
            <a:endParaRPr lang="fr-FR" sz="2900" dirty="0"/>
          </a:p>
          <a:p>
            <a:pPr lvl="1"/>
            <a:r>
              <a:rPr lang="es-ES" sz="2900" dirty="0"/>
              <a:t>RCSSX3.L2</a:t>
            </a:r>
            <a:endParaRPr lang="fr-FR" sz="2900" dirty="0"/>
          </a:p>
          <a:p>
            <a:pPr lvl="1"/>
            <a:r>
              <a:rPr lang="es-ES" sz="2900" dirty="0"/>
              <a:t>RCOSX3.L1</a:t>
            </a:r>
            <a:endParaRPr lang="fr-FR" sz="2900" dirty="0"/>
          </a:p>
          <a:p>
            <a:pPr lvl="1"/>
            <a:r>
              <a:rPr lang="es-ES" sz="2900" dirty="0"/>
              <a:t>RSS.A34B1 – new, </a:t>
            </a:r>
            <a:r>
              <a:rPr lang="es-ES" sz="2900" dirty="0" err="1"/>
              <a:t>but</a:t>
            </a:r>
            <a:r>
              <a:rPr lang="es-ES" sz="2900" dirty="0"/>
              <a:t> </a:t>
            </a:r>
            <a:r>
              <a:rPr lang="es-ES" sz="2900" dirty="0" err="1"/>
              <a:t>anyway</a:t>
            </a:r>
            <a:r>
              <a:rPr lang="es-ES" sz="2900" dirty="0"/>
              <a:t> </a:t>
            </a:r>
            <a:r>
              <a:rPr lang="es-ES" sz="2900" dirty="0" err="1"/>
              <a:t>defined</a:t>
            </a:r>
            <a:r>
              <a:rPr lang="es-ES" sz="2900" dirty="0"/>
              <a:t> as no </a:t>
            </a:r>
            <a:r>
              <a:rPr lang="es-ES" sz="2900" dirty="0" err="1"/>
              <a:t>impact</a:t>
            </a:r>
            <a:r>
              <a:rPr lang="es-ES" sz="2900" dirty="0"/>
              <a:t>!</a:t>
            </a:r>
            <a:endParaRPr lang="fr-FR" sz="2900" dirty="0"/>
          </a:p>
          <a:p>
            <a:pPr marL="0" indent="0">
              <a:buNone/>
            </a:pPr>
            <a:r>
              <a:rPr lang="es-ES" sz="2900" dirty="0"/>
              <a:t> </a:t>
            </a:r>
            <a:endParaRPr lang="fr-FR" sz="2900" dirty="0"/>
          </a:p>
          <a:p>
            <a:r>
              <a:rPr lang="es-ES" sz="2900" dirty="0" err="1"/>
              <a:t>Circuits</a:t>
            </a:r>
            <a:r>
              <a:rPr lang="es-ES" sz="2900" dirty="0"/>
              <a:t> </a:t>
            </a:r>
            <a:r>
              <a:rPr lang="es-ES" sz="2900" dirty="0" err="1"/>
              <a:t>which</a:t>
            </a:r>
            <a:r>
              <a:rPr lang="es-ES" sz="2900" dirty="0"/>
              <a:t> </a:t>
            </a:r>
            <a:r>
              <a:rPr lang="es-ES" sz="2900" dirty="0" err="1"/>
              <a:t>have</a:t>
            </a:r>
            <a:r>
              <a:rPr lang="es-ES" sz="2900" dirty="0"/>
              <a:t> </a:t>
            </a:r>
            <a:r>
              <a:rPr lang="es-ES" sz="2900" dirty="0" err="1"/>
              <a:t>been</a:t>
            </a:r>
            <a:r>
              <a:rPr lang="es-ES" sz="2900" dirty="0"/>
              <a:t> </a:t>
            </a:r>
            <a:r>
              <a:rPr lang="es-ES" sz="2900" dirty="0" err="1"/>
              <a:t>repaird</a:t>
            </a:r>
            <a:r>
              <a:rPr lang="es-ES" sz="2900" dirty="0"/>
              <a:t> </a:t>
            </a:r>
            <a:r>
              <a:rPr lang="es-ES" sz="2900" dirty="0" err="1"/>
              <a:t>during</a:t>
            </a:r>
            <a:r>
              <a:rPr lang="es-ES" sz="2900" dirty="0"/>
              <a:t> LS1 and </a:t>
            </a:r>
            <a:r>
              <a:rPr lang="es-ES" sz="2900" dirty="0" err="1"/>
              <a:t>which</a:t>
            </a:r>
            <a:r>
              <a:rPr lang="es-ES" sz="2900" dirty="0"/>
              <a:t> are to be </a:t>
            </a:r>
            <a:r>
              <a:rPr lang="es-ES" sz="2900" dirty="0" err="1"/>
              <a:t>put</a:t>
            </a:r>
            <a:r>
              <a:rPr lang="es-ES" sz="2900" dirty="0"/>
              <a:t> BACK as </a:t>
            </a:r>
            <a:r>
              <a:rPr lang="es-ES" sz="2900" dirty="0" smtClean="0"/>
              <a:t>AUXILIARY/MASKBABLE:</a:t>
            </a:r>
            <a:endParaRPr lang="fr-FR" sz="2900" dirty="0"/>
          </a:p>
          <a:p>
            <a:pPr lvl="1"/>
            <a:r>
              <a:rPr lang="en-GB" sz="2900" dirty="0" smtClean="0"/>
              <a:t>RCBCHS5.L8B1</a:t>
            </a:r>
            <a:endParaRPr lang="fr-FR" sz="2900" dirty="0"/>
          </a:p>
          <a:p>
            <a:pPr marL="0" indent="0">
              <a:buNone/>
            </a:pPr>
            <a:r>
              <a:rPr lang="en-GB" sz="2900" dirty="0"/>
              <a:t> </a:t>
            </a:r>
            <a:endParaRPr lang="fr-FR" sz="2900" dirty="0"/>
          </a:p>
          <a:p>
            <a:r>
              <a:rPr lang="en-GB" sz="2900" dirty="0"/>
              <a:t>Just for completion: Three more circuits have been repaired but are still considered as having no impact, so no change </a:t>
            </a:r>
            <a:r>
              <a:rPr lang="en-GB" sz="2900" dirty="0" smtClean="0"/>
              <a:t>here:</a:t>
            </a:r>
            <a:endParaRPr lang="fr-FR" sz="2900" dirty="0"/>
          </a:p>
          <a:p>
            <a:pPr lvl="1"/>
            <a:r>
              <a:rPr lang="en-GB" sz="2900" dirty="0" smtClean="0"/>
              <a:t>RCO.A12B2</a:t>
            </a:r>
            <a:endParaRPr lang="fr-FR" sz="2900" dirty="0"/>
          </a:p>
          <a:p>
            <a:pPr lvl="1"/>
            <a:r>
              <a:rPr lang="en-GB" sz="2900" dirty="0"/>
              <a:t>RCO.A81B2</a:t>
            </a:r>
            <a:endParaRPr lang="fr-FR" sz="2900" dirty="0"/>
          </a:p>
          <a:p>
            <a:pPr lvl="1"/>
            <a:r>
              <a:rPr lang="en-GB" sz="2900" dirty="0"/>
              <a:t>RQS.R3B1</a:t>
            </a:r>
            <a:endParaRPr lang="fr-FR" sz="29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1376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FMCM status</a:t>
            </a:r>
            <a:endParaRPr lang="en-GB" b="1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0299183"/>
              </p:ext>
            </p:extLst>
          </p:nvPr>
        </p:nvGraphicFramePr>
        <p:xfrm>
          <a:off x="467544" y="2204864"/>
          <a:ext cx="8229600" cy="1150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5256584"/>
                <a:gridCol w="1172816"/>
              </a:tblGrid>
              <a:tr h="227386">
                <a:tc>
                  <a:txBody>
                    <a:bodyPr/>
                    <a:lstStyle/>
                    <a:p>
                      <a:r>
                        <a:rPr lang="en-GB" dirty="0" smtClean="0"/>
                        <a:t>TEST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</a:tr>
              <a:tr h="392475">
                <a:tc>
                  <a:txBody>
                    <a:bodyPr/>
                    <a:lstStyle/>
                    <a:p>
                      <a:r>
                        <a:rPr lang="en-GB" dirty="0" smtClean="0"/>
                        <a:t>TRIGGER</a:t>
                      </a:r>
                      <a:r>
                        <a:rPr lang="en-GB" baseline="0" dirty="0" smtClean="0"/>
                        <a:t> and BIS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Validation of correct</a:t>
                      </a:r>
                      <a:r>
                        <a:rPr lang="en-GB" baseline="0" dirty="0" smtClean="0"/>
                        <a:t> triggering and propagation to BIS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B050"/>
                          </a:solidFill>
                        </a:rPr>
                        <a:t>ONGOING</a:t>
                      </a:r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9247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467544" y="3789040"/>
            <a:ext cx="8507288" cy="1900808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LHC</a:t>
            </a:r>
            <a:r>
              <a:rPr lang="en-GB" sz="2400" dirty="0" smtClean="0"/>
              <a:t> =&gt; Commissioning without beam of all devices (12) is done</a:t>
            </a:r>
          </a:p>
          <a:p>
            <a:r>
              <a:rPr lang="en-GB" sz="2400" b="1" dirty="0" smtClean="0"/>
              <a:t>SPS TLs </a:t>
            </a:r>
            <a:r>
              <a:rPr lang="en-GB" sz="2400" dirty="0" smtClean="0"/>
              <a:t>=&gt; Commissioning without beam will be done on Thursday (12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March). New control system is fully ready…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90194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Trigger and BIS</a:t>
            </a:r>
            <a:endParaRPr lang="en-GB" b="1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617512" cy="5107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4605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275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PIC - FMCM   Commissioning status </vt:lpstr>
      <vt:lpstr>PIC status</vt:lpstr>
      <vt:lpstr>PIC to BIS interface</vt:lpstr>
      <vt:lpstr>PIC configuration</vt:lpstr>
      <vt:lpstr>Non conformities</vt:lpstr>
      <vt:lpstr>FMCM status</vt:lpstr>
      <vt:lpstr>Trigger and BIS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 - FMCM   Commissioning status</dc:title>
  <dc:creator>Ivan Romera Ramirez</dc:creator>
  <cp:lastModifiedBy>Markus Zerlauth</cp:lastModifiedBy>
  <cp:revision>10</cp:revision>
  <dcterms:created xsi:type="dcterms:W3CDTF">2015-03-10T08:26:25Z</dcterms:created>
  <dcterms:modified xsi:type="dcterms:W3CDTF">2015-03-12T22:37:44Z</dcterms:modified>
</cp:coreProperties>
</file>