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0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3/18/15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Calibration over more than one run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Marian </a:t>
            </a:r>
            <a:r>
              <a:rPr lang="en-US" dirty="0" err="1" smtClean="0"/>
              <a:t>Ivanov</a:t>
            </a:r>
            <a:r>
              <a:rPr lang="en-US" dirty="0" smtClean="0"/>
              <a:t>, Kai </a:t>
            </a:r>
            <a:r>
              <a:rPr lang="en-US" dirty="0" err="1" smtClean="0"/>
              <a:t>Schweda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15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case: spatial distortions at high IR</a:t>
            </a:r>
            <a:endParaRPr lang="en-US" dirty="0"/>
          </a:p>
        </p:txBody>
      </p:sp>
      <p:pic>
        <p:nvPicPr>
          <p:cNvPr id="5" name="Picture 4" descr="chargeu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5980"/>
            <a:ext cx="9144000" cy="25953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9713" y="3932088"/>
            <a:ext cx="72896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 smtClean="0"/>
              <a:t>Charging up </a:t>
            </a:r>
            <a:r>
              <a:rPr lang="en-US" sz="2000" dirty="0" smtClean="0"/>
              <a:t>of inner field cage observed on C - side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Depends on </a:t>
            </a:r>
            <a:r>
              <a:rPr lang="en-US" sz="2000" b="1" dirty="0"/>
              <a:t>interaction rate x primary </a:t>
            </a:r>
            <a:r>
              <a:rPr lang="en-US" sz="2000" b="1" dirty="0" err="1" smtClean="0"/>
              <a:t>ionisation</a:t>
            </a:r>
            <a:r>
              <a:rPr lang="en-US" sz="2000" b="1" dirty="0" smtClean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Ar</a:t>
            </a:r>
            <a:r>
              <a:rPr lang="en-US" sz="2000" dirty="0" smtClean="0"/>
              <a:t>  ≈ 2.0 x Ne)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b="1" dirty="0" smtClean="0"/>
              <a:t>Spatial distortions</a:t>
            </a:r>
            <a:r>
              <a:rPr lang="en-US" sz="2000" dirty="0" smtClean="0"/>
              <a:t>, i.e. </a:t>
            </a:r>
            <a:r>
              <a:rPr lang="en-US" sz="2000" dirty="0" err="1" smtClean="0"/>
              <a:t>Δrφ</a:t>
            </a:r>
            <a:r>
              <a:rPr lang="en-US" sz="2000" dirty="0" smtClean="0"/>
              <a:t> </a:t>
            </a:r>
            <a:r>
              <a:rPr lang="en-US" sz="2000" dirty="0"/>
              <a:t>at vertex could reach </a:t>
            </a:r>
            <a:r>
              <a:rPr lang="en-US" sz="2000" b="1" dirty="0"/>
              <a:t>5mm</a:t>
            </a:r>
            <a:r>
              <a:rPr lang="en-US" sz="2000" dirty="0"/>
              <a:t> in run </a:t>
            </a:r>
            <a:r>
              <a:rPr lang="en-US" sz="2000" dirty="0" smtClean="0"/>
              <a:t>2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ym typeface="Wingdings"/>
              </a:rPr>
              <a:t> </a:t>
            </a:r>
            <a:r>
              <a:rPr lang="en-US" sz="2000" b="1" dirty="0" smtClean="0">
                <a:sym typeface="Wingdings"/>
              </a:rPr>
              <a:t>Time dependent ! </a:t>
            </a:r>
            <a:r>
              <a:rPr lang="en-US" sz="2000" dirty="0" smtClean="0">
                <a:sym typeface="Wingdings"/>
              </a:rPr>
              <a:t>Clear structures within fill</a:t>
            </a:r>
            <a:endParaRPr lang="en-US" sz="2000" dirty="0" smtClean="0"/>
          </a:p>
          <a:p>
            <a:pPr marL="285750" indent="-285750">
              <a:lnSpc>
                <a:spcPct val="150000"/>
              </a:lnSpc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Need </a:t>
            </a:r>
            <a:r>
              <a:rPr lang="en-US" sz="2000" b="1" dirty="0" smtClean="0">
                <a:sym typeface="Wingdings"/>
              </a:rPr>
              <a:t>time-dependent </a:t>
            </a:r>
            <a:r>
              <a:rPr lang="en-US" sz="2000" dirty="0" smtClean="0">
                <a:sym typeface="Wingdings"/>
              </a:rPr>
              <a:t>space point calibration, </a:t>
            </a:r>
            <a:r>
              <a:rPr lang="en-US" sz="2000" b="1" dirty="0" smtClean="0">
                <a:sym typeface="Wingdings"/>
              </a:rPr>
              <a:t>per fill</a:t>
            </a:r>
          </a:p>
          <a:p>
            <a:pPr marL="285750" indent="-285750">
              <a:lnSpc>
                <a:spcPct val="150000"/>
              </a:lnSpc>
              <a:buFont typeface="Wingdings" charset="0"/>
              <a:buChar char="à"/>
            </a:pPr>
            <a:r>
              <a:rPr lang="en-US" sz="2000" dirty="0" smtClean="0">
                <a:sym typeface="Wingdings"/>
              </a:rPr>
              <a:t>Use </a:t>
            </a:r>
            <a:r>
              <a:rPr lang="en-US" sz="2000" b="1" dirty="0" smtClean="0">
                <a:sym typeface="Wingdings"/>
              </a:rPr>
              <a:t>external detectors</a:t>
            </a:r>
            <a:r>
              <a:rPr lang="en-US" sz="2000" dirty="0" smtClean="0">
                <a:sym typeface="Wingdings"/>
              </a:rPr>
              <a:t>, i.e. ITS, TRD, TOF, for calibration</a:t>
            </a:r>
            <a:endParaRPr lang="en-US" sz="2000" dirty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97A42-7673-A140-970B-DA8D84F969CA}" type="datetime1">
              <a:rPr lang="en-US" smtClean="0"/>
              <a:t>3/18/15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966230" y="1855380"/>
            <a:ext cx="0" cy="25642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280187" y="3581499"/>
            <a:ext cx="613644" cy="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09683" y="1486048"/>
            <a:ext cx="111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Fill starts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32914" y="3212167"/>
            <a:ext cx="111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Fill ends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727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544"/>
            <a:ext cx="8229600" cy="1143000"/>
          </a:xfrm>
        </p:spPr>
        <p:txBody>
          <a:bodyPr/>
          <a:lstStyle/>
          <a:p>
            <a:r>
              <a:rPr lang="en-US" dirty="0" smtClean="0"/>
              <a:t>Calibration per LHC fill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196" y="4144213"/>
            <a:ext cx="8819050" cy="2546266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en-US" sz="1800" dirty="0" smtClean="0"/>
              <a:t>Cpass1 starts right after  cpass0 finished for a run</a:t>
            </a:r>
          </a:p>
          <a:p>
            <a:pPr>
              <a:lnSpc>
                <a:spcPct val="130000"/>
              </a:lnSpc>
            </a:pPr>
            <a:r>
              <a:rPr lang="en-US" sz="1800" dirty="0" smtClean="0"/>
              <a:t>(A) make cpass1 output for all runs of  an LHC fill available</a:t>
            </a:r>
          </a:p>
          <a:p>
            <a:pPr>
              <a:lnSpc>
                <a:spcPct val="130000"/>
              </a:lnSpc>
            </a:pPr>
            <a:r>
              <a:rPr lang="en-US" sz="1800" dirty="0" smtClean="0"/>
              <a:t>1 run might last as long as 1 LHC fill (up to 24h)</a:t>
            </a:r>
          </a:p>
          <a:p>
            <a:pPr>
              <a:lnSpc>
                <a:spcPct val="130000"/>
              </a:lnSpc>
            </a:pPr>
            <a:r>
              <a:rPr lang="en-US" sz="1800" dirty="0" smtClean="0"/>
              <a:t>run1: 1 calibration object created per time interval, e.g. drift velocity each 15 min</a:t>
            </a:r>
          </a:p>
          <a:p>
            <a:pPr>
              <a:lnSpc>
                <a:spcPct val="130000"/>
              </a:lnSpc>
            </a:pPr>
            <a:r>
              <a:rPr lang="en-US" sz="1800" dirty="0" smtClean="0"/>
              <a:t>(B) Issue: memory consumption 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 convert cluster-to-track residual histograms to distortion maps (each 30 min)</a:t>
            </a:r>
          </a:p>
          <a:p>
            <a:pPr>
              <a:lnSpc>
                <a:spcPct val="130000"/>
              </a:lnSpc>
            </a:pPr>
            <a:r>
              <a:rPr lang="en-US" sz="1800" dirty="0" smtClean="0">
                <a:sym typeface="Wingdings"/>
              </a:rPr>
              <a:t>Model + fit to calibration output over 1 LHC fill  continuous space point correction</a:t>
            </a:r>
            <a:endParaRPr lang="en-US" sz="1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74737" y="1065480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28081" y="1080592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47281" y="1102503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66481" y="1099800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85681" y="1102503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74737" y="1929035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28081" y="1944147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47281" y="1966058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66481" y="1963355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485681" y="1966058"/>
            <a:ext cx="1012663" cy="369332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cpass1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164344" y="1471835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383544" y="1471835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02744" y="1471835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821944" y="1471835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964944" y="1471835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164344" y="2310035"/>
            <a:ext cx="2438400" cy="99060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383544" y="2310035"/>
            <a:ext cx="1219200" cy="99060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602744" y="2310035"/>
            <a:ext cx="0" cy="99060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4602744" y="2310035"/>
            <a:ext cx="1219200" cy="99060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602744" y="2310035"/>
            <a:ext cx="2362200" cy="99060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697744" y="3312303"/>
            <a:ext cx="3886200" cy="646331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calls detector specific algorithm, interpolation, modeling, fit 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4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41935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Goal: automated scheme for calibration</a:t>
            </a:r>
          </a:p>
          <a:p>
            <a:r>
              <a:rPr lang="en-US" dirty="0" smtClean="0"/>
              <a:t>Lego train: manual intervention </a:t>
            </a:r>
          </a:p>
          <a:p>
            <a:r>
              <a:rPr lang="en-US" dirty="0" smtClean="0"/>
              <a:t>Minimize usage of resources:</a:t>
            </a:r>
            <a:br>
              <a:rPr lang="en-US" dirty="0" smtClean="0"/>
            </a:br>
            <a:r>
              <a:rPr lang="en-US" dirty="0" smtClean="0"/>
              <a:t>(A) filling of cluster-residuals </a:t>
            </a:r>
            <a:r>
              <a:rPr lang="en-US" dirty="0" err="1" smtClean="0"/>
              <a:t>histos</a:t>
            </a:r>
            <a:r>
              <a:rPr lang="en-US" dirty="0"/>
              <a:t> </a:t>
            </a:r>
            <a:r>
              <a:rPr lang="en-US" dirty="0" smtClean="0"/>
              <a:t>or trees in cpass1, O(10</a:t>
            </a:r>
            <a:r>
              <a:rPr lang="en-US" baseline="30000" dirty="0" smtClean="0"/>
              <a:t>4</a:t>
            </a:r>
            <a:r>
              <a:rPr lang="en-US" dirty="0" smtClean="0"/>
              <a:t>) jobs</a:t>
            </a:r>
            <a:br>
              <a:rPr lang="en-US" dirty="0" smtClean="0"/>
            </a:br>
            <a:r>
              <a:rPr lang="en-US" dirty="0" smtClean="0"/>
              <a:t>(B) creation of distortion maps </a:t>
            </a:r>
            <a:r>
              <a:rPr lang="en-US" dirty="0"/>
              <a:t>O(</a:t>
            </a:r>
            <a:r>
              <a:rPr lang="en-US" dirty="0" smtClean="0"/>
              <a:t>10</a:t>
            </a:r>
            <a:r>
              <a:rPr lang="en-US" baseline="30000" dirty="0" smtClean="0"/>
              <a:t>1</a:t>
            </a:r>
            <a:r>
              <a:rPr lang="en-US" dirty="0" smtClean="0"/>
              <a:t>) jobs</a:t>
            </a:r>
            <a:br>
              <a:rPr lang="en-US" dirty="0" smtClean="0"/>
            </a:br>
            <a:r>
              <a:rPr lang="en-US" dirty="0" smtClean="0"/>
              <a:t>	Run on grid (alien jobs)</a:t>
            </a:r>
            <a:br>
              <a:rPr lang="en-US" dirty="0" smtClean="0"/>
            </a:br>
            <a:r>
              <a:rPr lang="en-US" dirty="0" smtClean="0"/>
              <a:t>	alternatively / interim solution as </a:t>
            </a:r>
            <a:r>
              <a:rPr lang="en-US" dirty="0" err="1" smtClean="0"/>
              <a:t>cron</a:t>
            </a:r>
            <a:r>
              <a:rPr lang="en-US" dirty="0" smtClean="0"/>
              <a:t> jobs at GSI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54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6468"/>
            <a:ext cx="8229600" cy="52341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advance to data taking:</a:t>
            </a:r>
            <a:br>
              <a:rPr lang="en-US" dirty="0" smtClean="0"/>
            </a:br>
            <a:r>
              <a:rPr lang="en-US" dirty="0" smtClean="0"/>
              <a:t>ITS, TRD, TOF alignment with sufficient precision (interpolation error inside TPC &lt; 200 </a:t>
            </a:r>
            <a:r>
              <a:rPr lang="en-US" dirty="0" smtClean="0">
                <a:latin typeface="Symbol"/>
              </a:rPr>
              <a:t>m</a:t>
            </a:r>
            <a:r>
              <a:rPr lang="en-US" dirty="0" smtClean="0"/>
              <a:t>m, intrinsic </a:t>
            </a:r>
            <a:r>
              <a:rPr lang="en-US" dirty="0" err="1" smtClean="0"/>
              <a:t>tracklet</a:t>
            </a:r>
            <a:r>
              <a:rPr lang="en-US" dirty="0" smtClean="0"/>
              <a:t> resolution)</a:t>
            </a:r>
          </a:p>
          <a:p>
            <a:r>
              <a:rPr lang="en-US" dirty="0" smtClean="0"/>
              <a:t>ITS-TRD-TOF interpolation method, available as macro, needs to be ported to </a:t>
            </a:r>
            <a:r>
              <a:rPr lang="en-US" dirty="0" err="1" smtClean="0"/>
              <a:t>TPCcalibration</a:t>
            </a:r>
            <a:r>
              <a:rPr lang="en-US" dirty="0" smtClean="0"/>
              <a:t> class</a:t>
            </a:r>
          </a:p>
          <a:p>
            <a:r>
              <a:rPr lang="en-US" dirty="0" smtClean="0"/>
              <a:t>Define minimum granularity of residual </a:t>
            </a:r>
            <a:r>
              <a:rPr lang="en-US" dirty="0" err="1" smtClean="0"/>
              <a:t>histos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decide whether to use </a:t>
            </a:r>
            <a:r>
              <a:rPr lang="en-US" dirty="0" err="1" smtClean="0"/>
              <a:t>histos</a:t>
            </a:r>
            <a:r>
              <a:rPr lang="en-US" dirty="0" smtClean="0"/>
              <a:t> or trees depending on memory consumption </a:t>
            </a:r>
            <a:r>
              <a:rPr lang="en-US" dirty="0" err="1" smtClean="0"/>
              <a:t>vs</a:t>
            </a:r>
            <a:r>
              <a:rPr lang="en-US" dirty="0" smtClean="0"/>
              <a:t> CPU time</a:t>
            </a:r>
          </a:p>
        </p:txBody>
      </p:sp>
    </p:spTree>
    <p:extLst>
      <p:ext uri="{BB962C8B-B14F-4D97-AF65-F5344CB8AC3E}">
        <p14:creationId xmlns:p14="http://schemas.microsoft.com/office/powerpoint/2010/main" val="2821140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items, </a:t>
            </a:r>
            <a:r>
              <a:rPr lang="en-US" dirty="0" err="1" smtClean="0"/>
              <a:t>cont’ed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0170"/>
            <a:ext cx="8229600" cy="52341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Fit distortion maps with physics model to confirm understanding</a:t>
            </a:r>
          </a:p>
          <a:p>
            <a:r>
              <a:rPr lang="en-US" dirty="0" smtClean="0"/>
              <a:t>distortion maps + linear interpolation in time for ultimate precision</a:t>
            </a:r>
          </a:p>
          <a:p>
            <a:r>
              <a:rPr lang="en-US" dirty="0" smtClean="0"/>
              <a:t>Statistics required for 0.1mm target resolution: </a:t>
            </a:r>
            <a:br>
              <a:rPr lang="en-US" dirty="0" smtClean="0"/>
            </a:br>
            <a:r>
              <a:rPr lang="en-US" dirty="0" smtClean="0"/>
              <a:t>180 bins in </a:t>
            </a:r>
            <a:r>
              <a:rPr lang="en-US" dirty="0" smtClean="0">
                <a:latin typeface="Symbol"/>
              </a:rPr>
              <a:t>f</a:t>
            </a:r>
            <a:r>
              <a:rPr lang="en-US" dirty="0"/>
              <a:t> </a:t>
            </a:r>
            <a:r>
              <a:rPr lang="en-US" dirty="0" smtClean="0"/>
              <a:t>x 10 bins in </a:t>
            </a:r>
            <a:r>
              <a:rPr lang="en-US" dirty="0" smtClean="0">
                <a:latin typeface="Symbol"/>
              </a:rPr>
              <a:t>q</a:t>
            </a:r>
            <a:r>
              <a:rPr lang="en-US" dirty="0"/>
              <a:t> </a:t>
            </a:r>
            <a:r>
              <a:rPr lang="en-US" dirty="0" smtClean="0"/>
              <a:t>x (3.5mm/0.2mm)</a:t>
            </a:r>
            <a:r>
              <a:rPr lang="en-US" baseline="30000" dirty="0" smtClean="0"/>
              <a:t>2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5 x 10</a:t>
            </a:r>
            <a:r>
              <a:rPr lang="en-US" baseline="30000" dirty="0" smtClean="0"/>
              <a:t>5</a:t>
            </a:r>
            <a:r>
              <a:rPr lang="en-US" dirty="0" smtClean="0"/>
              <a:t>  tracks, 1 x 10</a:t>
            </a:r>
            <a:r>
              <a:rPr lang="en-US" baseline="30000" dirty="0" smtClean="0"/>
              <a:t>4</a:t>
            </a:r>
            <a:r>
              <a:rPr lang="en-US" dirty="0" smtClean="0"/>
              <a:t> </a:t>
            </a:r>
            <a:r>
              <a:rPr lang="en-US" dirty="0" err="1" smtClean="0"/>
              <a:t>pp</a:t>
            </a:r>
            <a:r>
              <a:rPr lang="en-US" dirty="0" smtClean="0"/>
              <a:t> collisions @50 Hz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each </a:t>
            </a:r>
            <a:r>
              <a:rPr lang="en-US" dirty="0">
                <a:sym typeface="Wingdings"/>
              </a:rPr>
              <a:t>2</a:t>
            </a:r>
            <a:r>
              <a:rPr lang="en-US" dirty="0" smtClean="0"/>
              <a:t>000 s ≈ 30 min (for ITS-TOF)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TRD </a:t>
            </a:r>
            <a:r>
              <a:rPr lang="en-US" smtClean="0">
                <a:sym typeface="Wingdings"/>
              </a:rPr>
              <a:t>needs 4x less statistics, 8 min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4185561"/>
      </p:ext>
    </p:extLst>
  </p:cSld>
  <p:clrMapOvr>
    <a:masterClrMapping/>
  </p:clrMapOvr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1714</TotalTime>
  <Words>238</Words>
  <Application>Microsoft Macintosh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Twilight</vt:lpstr>
      <vt:lpstr>Calibration over more than one run</vt:lpstr>
      <vt:lpstr>Use case: spatial distortions at high IR</vt:lpstr>
      <vt:lpstr>Calibration per LHC fill</vt:lpstr>
      <vt:lpstr>Proposal</vt:lpstr>
      <vt:lpstr>Action items</vt:lpstr>
      <vt:lpstr>Action items, cont’ed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 Offline workshop </dc:title>
  <dc:creator>Office 2004 Test Drive User</dc:creator>
  <cp:lastModifiedBy>Office 2004 Test Drive User</cp:lastModifiedBy>
  <cp:revision>107</cp:revision>
  <dcterms:created xsi:type="dcterms:W3CDTF">2015-02-23T22:03:46Z</dcterms:created>
  <dcterms:modified xsi:type="dcterms:W3CDTF">2015-03-19T13:43:17Z</dcterms:modified>
</cp:coreProperties>
</file>