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15"/>
  </p:notesMasterIdLst>
  <p:handoutMasterIdLst>
    <p:handoutMasterId r:id="rId16"/>
  </p:handoutMasterIdLst>
  <p:sldIdLst>
    <p:sldId id="713" r:id="rId5"/>
    <p:sldId id="715" r:id="rId6"/>
    <p:sldId id="703" r:id="rId7"/>
    <p:sldId id="714" r:id="rId8"/>
    <p:sldId id="705" r:id="rId9"/>
    <p:sldId id="710" r:id="rId10"/>
    <p:sldId id="711" r:id="rId11"/>
    <p:sldId id="717" r:id="rId12"/>
    <p:sldId id="700" r:id="rId13"/>
    <p:sldId id="71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6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73" autoAdjust="0"/>
  </p:normalViewPr>
  <p:slideViewPr>
    <p:cSldViewPr snapToGrid="0" snapToObjects="1">
      <p:cViewPr>
        <p:scale>
          <a:sx n="166" d="100"/>
          <a:sy n="166" d="100"/>
        </p:scale>
        <p:origin x="1500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18.03.2015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18.03.2015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9388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99123" y="6505212"/>
            <a:ext cx="4687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218" y="4486927"/>
            <a:ext cx="1140456" cy="145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600" b="0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51584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8" y="649510"/>
            <a:ext cx="8052542" cy="569833"/>
          </a:xfrm>
        </p:spPr>
        <p:txBody>
          <a:bodyPr>
            <a:norm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Offline Run3 | 18 March 2015 | P. Vande Vyvre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VV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4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600" b="0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51584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Offline Run3 | 18 March 2015 | P. Vande Vyvre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57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VV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4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600" b="0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51584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Offline Run3 | 18 March 2015 | P. Vande Vyvre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35000" y="2141538"/>
            <a:ext cx="7288213" cy="399256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625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2906" y="665544"/>
            <a:ext cx="8003894" cy="4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2906" y="1600200"/>
            <a:ext cx="800389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92581" y="5131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829" y="417138"/>
            <a:ext cx="546538" cy="69914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629400" y="6591782"/>
            <a:ext cx="2057400" cy="2622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A8519-BDDC-40AF-AF0B-7B8792ABE5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57200" y="6597570"/>
            <a:ext cx="3414532" cy="2604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Offline Run3 | 18 March 2015 | P. Vande Vyvre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3" r:id="rId3"/>
    <p:sldLayoutId id="214749348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46891"/>
            <a:ext cx="6181405" cy="1831245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3600" dirty="0" smtClean="0"/>
              <a:t>O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Project Roadmap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GB" sz="3600" b="0" dirty="0"/>
              <a:t> </a:t>
            </a:r>
            <a:r>
              <a:rPr lang="en-US" sz="3600" dirty="0" smtClean="0"/>
              <a:t>  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P. VANDE VYVRE</a:t>
            </a:r>
            <a:endParaRPr lang="en-US" sz="36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93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Offline Run3 | 18 March 2015 | P. Vande Vyvre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35000" y="2141538"/>
            <a:ext cx="7960360" cy="399256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Refine the </a:t>
            </a:r>
            <a:r>
              <a:rPr lang="en-GB" sz="2000" dirty="0" smtClean="0"/>
              <a:t>WBS and the list of milestones</a:t>
            </a:r>
            <a:endParaRPr lang="en-GB" sz="2000" dirty="0" smtClean="0"/>
          </a:p>
          <a:p>
            <a:pPr lvl="1"/>
            <a:r>
              <a:rPr lang="en-GB" sz="1800" dirty="0" smtClean="0"/>
              <a:t>Finer grain tasks</a:t>
            </a:r>
          </a:p>
          <a:p>
            <a:pPr lvl="1"/>
            <a:r>
              <a:rPr lang="en-GB" sz="1600" dirty="0" smtClean="0"/>
              <a:t>Document all commissioning and internal milestones</a:t>
            </a:r>
          </a:p>
          <a:p>
            <a:r>
              <a:rPr lang="en-GB" sz="2000" dirty="0" smtClean="0"/>
              <a:t>List </a:t>
            </a:r>
            <a:r>
              <a:rPr lang="en-GB" sz="2000" dirty="0" smtClean="0"/>
              <a:t>the decisions to be taken and the process to reach them</a:t>
            </a:r>
          </a:p>
          <a:p>
            <a:r>
              <a:rPr lang="en-GB" sz="2000" dirty="0" smtClean="0"/>
              <a:t>Milestones tracking</a:t>
            </a:r>
          </a:p>
          <a:p>
            <a:pPr lvl="1"/>
            <a:r>
              <a:rPr lang="en-GB" sz="1600" dirty="0" smtClean="0"/>
              <a:t>Create </a:t>
            </a:r>
            <a:r>
              <a:rPr lang="en-GB" sz="1600" dirty="0" smtClean="0"/>
              <a:t>the corresponding lists of Jira issues with target dates</a:t>
            </a:r>
          </a:p>
          <a:p>
            <a:r>
              <a:rPr lang="en-GB" sz="2000" dirty="0" smtClean="0"/>
              <a:t>Review </a:t>
            </a:r>
            <a:r>
              <a:rPr lang="en-GB" sz="2000" dirty="0" smtClean="0"/>
              <a:t>process</a:t>
            </a:r>
          </a:p>
          <a:p>
            <a:pPr lvl="1"/>
            <a:r>
              <a:rPr lang="en-US" sz="1800" dirty="0"/>
              <a:t>Review </a:t>
            </a:r>
            <a:r>
              <a:rPr lang="en-US" sz="1800" dirty="0" smtClean="0"/>
              <a:t>the </a:t>
            </a:r>
            <a:r>
              <a:rPr lang="en-US" sz="1800" dirty="0" smtClean="0"/>
              <a:t>list </a:t>
            </a:r>
            <a:r>
              <a:rPr lang="en-US" sz="1800" dirty="0" smtClean="0"/>
              <a:t>of </a:t>
            </a:r>
            <a:r>
              <a:rPr lang="en-US" sz="1800" dirty="0"/>
              <a:t>Jira issues </a:t>
            </a:r>
            <a:r>
              <a:rPr lang="en-US" sz="1800" dirty="0" smtClean="0"/>
              <a:t>during </a:t>
            </a:r>
            <a:r>
              <a:rPr lang="en-US" sz="1800" dirty="0"/>
              <a:t>the </a:t>
            </a:r>
            <a:r>
              <a:rPr lang="en-US" sz="1800" dirty="0" smtClean="0"/>
              <a:t>O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plenary </a:t>
            </a:r>
            <a:r>
              <a:rPr lang="en-US" sz="1800" dirty="0"/>
              <a:t>meetings</a:t>
            </a:r>
            <a:endParaRPr lang="en-GB" sz="1800" dirty="0"/>
          </a:p>
          <a:p>
            <a:pPr lvl="1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7052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O2 Project: What’s Next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O2 Plenary | 11 March 2015 | P. Vande Vyvre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TDR </a:t>
            </a:r>
            <a:r>
              <a:rPr lang="en-US" dirty="0" smtClean="0"/>
              <a:t>close to its </a:t>
            </a:r>
            <a:r>
              <a:rPr lang="en-US" dirty="0" smtClean="0"/>
              <a:t>final </a:t>
            </a:r>
            <a:r>
              <a:rPr lang="en-US" dirty="0" smtClean="0"/>
              <a:t>state and</a:t>
            </a:r>
            <a:br>
              <a:rPr lang="en-US" dirty="0" smtClean="0"/>
            </a:br>
            <a:r>
              <a:rPr lang="en-US" dirty="0" smtClean="0"/>
              <a:t>its submission to the LHCC</a:t>
            </a:r>
            <a:endParaRPr lang="en-US" dirty="0" smtClean="0"/>
          </a:p>
          <a:p>
            <a:r>
              <a:rPr lang="en-US" dirty="0" smtClean="0"/>
              <a:t>What’s next ? </a:t>
            </a:r>
            <a:br>
              <a:rPr lang="en-US" dirty="0" smtClean="0"/>
            </a:br>
            <a:r>
              <a:rPr lang="en-US" dirty="0" smtClean="0"/>
              <a:t>Build the system !</a:t>
            </a:r>
          </a:p>
          <a:p>
            <a:endParaRPr lang="en-US" dirty="0" smtClean="0"/>
          </a:p>
          <a:p>
            <a:r>
              <a:rPr lang="en-US" dirty="0" smtClean="0"/>
              <a:t>We need a roadmap with</a:t>
            </a:r>
          </a:p>
          <a:p>
            <a:pPr lvl="1"/>
            <a:r>
              <a:rPr lang="en-GB" dirty="0"/>
              <a:t>Planning</a:t>
            </a:r>
          </a:p>
          <a:p>
            <a:pPr lvl="2"/>
            <a:r>
              <a:rPr lang="en-US" dirty="0" smtClean="0"/>
              <a:t>Work Breakdown Structure</a:t>
            </a:r>
            <a:endParaRPr lang="en-GB" dirty="0" smtClean="0"/>
          </a:p>
          <a:p>
            <a:pPr lvl="2"/>
            <a:r>
              <a:rPr lang="en-US" dirty="0" smtClean="0"/>
              <a:t>Major milestones with deliverables</a:t>
            </a:r>
          </a:p>
          <a:p>
            <a:pPr lvl="2"/>
            <a:r>
              <a:rPr lang="en-US" dirty="0" smtClean="0"/>
              <a:t>Identify technical decisions to be taken</a:t>
            </a:r>
          </a:p>
          <a:p>
            <a:pPr lvl="2"/>
            <a:r>
              <a:rPr lang="en-US" dirty="0" smtClean="0"/>
              <a:t>Review process</a:t>
            </a:r>
          </a:p>
          <a:p>
            <a:pPr lvl="1"/>
            <a:r>
              <a:rPr lang="en-GB" dirty="0" smtClean="0"/>
              <a:t>Resources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971" y="4622760"/>
            <a:ext cx="2619375" cy="1743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517" y="1366581"/>
            <a:ext cx="2122284" cy="284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13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milestones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635046881"/>
              </p:ext>
            </p:extLst>
          </p:nvPr>
        </p:nvGraphicFramePr>
        <p:xfrm>
          <a:off x="223521" y="1263125"/>
          <a:ext cx="8812106" cy="55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243"/>
                <a:gridCol w="2500855"/>
                <a:gridCol w="3258101"/>
                <a:gridCol w="2004907"/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Target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Capabilities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Hardware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Q1 2017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marR="0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dirty="0" smtClean="0"/>
                        <a:t>ITS half-layer test</a:t>
                      </a:r>
                    </a:p>
                    <a:p>
                      <a:pPr marL="117475" marR="0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dirty="0" smtClean="0"/>
                        <a:t>Detector </a:t>
                      </a:r>
                      <a:r>
                        <a:rPr lang="en-GB" sz="1600" dirty="0" smtClean="0"/>
                        <a:t>element read-out </a:t>
                      </a:r>
                      <a:r>
                        <a:rPr lang="en-GB" sz="1600" dirty="0" smtClean="0"/>
                        <a:t/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10’s of</a:t>
                      </a:r>
                      <a:r>
                        <a:rPr lang="en-GB" sz="1600" baseline="0" dirty="0" smtClean="0"/>
                        <a:t> GBTs, </a:t>
                      </a:r>
                      <a:r>
                        <a:rPr lang="en-GB" sz="1600" dirty="0" smtClean="0"/>
                        <a:t>1 </a:t>
                      </a:r>
                      <a:r>
                        <a:rPr lang="en-GB" sz="1600" dirty="0" smtClean="0"/>
                        <a:t>or 2 CRUs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 smtClean="0"/>
                        <a:t>QC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core and detector module</a:t>
                      </a:r>
                      <a:endParaRPr lang="en-US" sz="1600" dirty="0" smtClean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 smtClean="0"/>
                        <a:t>DDS, CCM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 smtClean="0"/>
                        <a:t>Documentation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Dedicated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 Server</a:t>
                      </a:r>
                      <a:endParaRPr lang="en-GB" sz="16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 </a:t>
                      </a:r>
                      <a:r>
                        <a:rPr lang="en-US" sz="1600" dirty="0" smtClean="0"/>
                        <a:t>FLP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TBD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marR="0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- Other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detector tests </a:t>
                      </a:r>
                      <a:r>
                        <a:rPr lang="en-US" sz="1600" baseline="0" dirty="0" smtClean="0"/>
                        <a:t>such as TPC </a:t>
                      </a:r>
                      <a:r>
                        <a:rPr lang="en-US" sz="1600" baseline="0" dirty="0" smtClean="0"/>
                        <a:t>chamber or sector </a:t>
                      </a:r>
                      <a:r>
                        <a:rPr lang="en-US" sz="1600" baseline="0" dirty="0" smtClean="0"/>
                        <a:t>test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dirty="0" smtClean="0"/>
                        <a:t>Detector element read-out </a:t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100’s</a:t>
                      </a:r>
                      <a:r>
                        <a:rPr lang="en-GB" sz="1600" baseline="0" dirty="0" smtClean="0"/>
                        <a:t> of GBTs, </a:t>
                      </a:r>
                      <a:r>
                        <a:rPr lang="en-GB" sz="1600" dirty="0" smtClean="0"/>
                        <a:t>~10 CRUs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Dedicated</a:t>
                      </a:r>
                    </a:p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smtClean="0"/>
                        <a:t>Server</a:t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Several </a:t>
                      </a:r>
                      <a:r>
                        <a:rPr lang="en-GB" sz="1600" dirty="0" smtClean="0"/>
                        <a:t>FLPs</a:t>
                      </a:r>
                    </a:p>
                    <a:p>
                      <a:r>
                        <a:rPr lang="en-GB" sz="1600" dirty="0" smtClean="0"/>
                        <a:t>1 EPN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Q2 2018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dirty="0" smtClean="0"/>
                        <a:t>ITS surface test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/>
                        <a:t>TPC </a:t>
                      </a:r>
                      <a:r>
                        <a:rPr lang="en-GB" sz="1600" dirty="0" smtClean="0"/>
                        <a:t>surface test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/>
                        <a:t>Cosmic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dirty="0" smtClean="0"/>
                        <a:t>1 full detector read-out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/>
                        <a:t>Long</a:t>
                      </a:r>
                      <a:r>
                        <a:rPr lang="en-US" sz="1600" baseline="0" dirty="0" smtClean="0"/>
                        <a:t> period operation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/>
                        <a:t>Standalone</a:t>
                      </a:r>
                      <a:r>
                        <a:rPr lang="en-US" sz="1600" baseline="0" dirty="0" smtClean="0"/>
                        <a:t> r</a:t>
                      </a:r>
                      <a:r>
                        <a:rPr lang="en-US" sz="1600" dirty="0" smtClean="0"/>
                        <a:t>econstruction possible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Dedicated or</a:t>
                      </a:r>
                      <a:r>
                        <a:rPr lang="en-GB" sz="1600" baseline="0" dirty="0" smtClean="0"/>
                        <a:t> remote use of final </a:t>
                      </a:r>
                      <a:r>
                        <a:rPr lang="en-GB" sz="1600" baseline="0" dirty="0" smtClean="0"/>
                        <a:t>system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Q4 2019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ALICE Cosmic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dirty="0" smtClean="0"/>
                        <a:t>Full capabilities at reduced performance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/>
                        <a:t>Test with data injected in CRU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Final system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~</a:t>
                      </a:r>
                      <a:r>
                        <a:rPr lang="en-GB" sz="1600" dirty="0" smtClean="0"/>
                        <a:t>10% EPN+DS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2019-20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ALICE/IT data challenges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- Full</a:t>
                      </a:r>
                      <a:r>
                        <a:rPr lang="en-GB" sz="1600" baseline="0" dirty="0" smtClean="0"/>
                        <a:t> chain including GRID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Final system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Q2 2020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ALICE </a:t>
                      </a:r>
                      <a:r>
                        <a:rPr lang="en-GB" sz="1600" dirty="0" err="1" smtClean="0"/>
                        <a:t>PbPb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-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GB" sz="1600" dirty="0" smtClean="0"/>
                        <a:t>Full capabilities at full </a:t>
                      </a:r>
                      <a:r>
                        <a:rPr lang="en-GB" sz="1600" dirty="0" smtClean="0"/>
                        <a:t>performance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100% </a:t>
                      </a:r>
                      <a:r>
                        <a:rPr lang="en-GB" sz="1600" dirty="0" smtClean="0"/>
                        <a:t>EPN+DS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O2 Plenary | 11 March 2015 | P. Vande Vyvre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47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4687146" y="3418321"/>
            <a:ext cx="4165600" cy="304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r"/>
            <a:endParaRPr lang="en-GB" dirty="0" smtClean="0">
              <a:solidFill>
                <a:schemeClr val="tx1"/>
              </a:solidFill>
            </a:endParaRPr>
          </a:p>
          <a:p>
            <a:pPr algn="r"/>
            <a:endParaRPr lang="en-GB" dirty="0">
              <a:solidFill>
                <a:schemeClr val="tx1"/>
              </a:solidFill>
            </a:endParaRPr>
          </a:p>
          <a:p>
            <a:pPr algn="r"/>
            <a:r>
              <a:rPr lang="en-GB" dirty="0" smtClean="0">
                <a:solidFill>
                  <a:schemeClr val="tx1"/>
                </a:solidFill>
              </a:rPr>
              <a:t>FLP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 Software (1)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Offline Run3 | 18 March 2015 | P. Vande Vyvre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80731" y="1340679"/>
            <a:ext cx="4357482" cy="399256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CRORC Read-Out (CRORC RO)</a:t>
            </a:r>
          </a:p>
          <a:p>
            <a:r>
              <a:rPr lang="en-GB" sz="2000" dirty="0" smtClean="0"/>
              <a:t>Data Recorder</a:t>
            </a:r>
            <a:endParaRPr lang="en-GB" sz="2000" dirty="0" smtClean="0"/>
          </a:p>
          <a:p>
            <a:r>
              <a:rPr lang="en-GB" sz="2000" dirty="0"/>
              <a:t>Basic dataflow using common building blocks from Alfa</a:t>
            </a:r>
          </a:p>
          <a:p>
            <a:r>
              <a:rPr lang="en-GB" sz="2000" dirty="0" smtClean="0"/>
              <a:t>Control</a:t>
            </a:r>
            <a:r>
              <a:rPr lang="en-GB" sz="2000" dirty="0"/>
              <a:t>, Configuration, Monitoring</a:t>
            </a:r>
          </a:p>
          <a:p>
            <a:pPr lvl="1"/>
            <a:r>
              <a:rPr lang="en-GB" sz="1600" dirty="0"/>
              <a:t>DDS</a:t>
            </a:r>
          </a:p>
          <a:p>
            <a:pPr lvl="1"/>
            <a:r>
              <a:rPr lang="en-GB" sz="1600" dirty="0"/>
              <a:t>State machines and messages</a:t>
            </a:r>
          </a:p>
          <a:p>
            <a:r>
              <a:rPr lang="en-GB" dirty="0" smtClean="0"/>
              <a:t>QC</a:t>
            </a:r>
            <a:endParaRPr lang="en-GB" dirty="0" smtClean="0"/>
          </a:p>
          <a:p>
            <a:pPr lvl="1"/>
            <a:r>
              <a:rPr lang="en-GB" dirty="0" smtClean="0"/>
              <a:t>Framework</a:t>
            </a:r>
          </a:p>
          <a:p>
            <a:pPr lvl="1"/>
            <a:r>
              <a:rPr lang="en-GB" dirty="0" smtClean="0"/>
              <a:t>Detector-specific agent</a:t>
            </a:r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11" name="Oval 10"/>
          <p:cNvSpPr/>
          <p:nvPr/>
        </p:nvSpPr>
        <p:spPr>
          <a:xfrm>
            <a:off x="6177496" y="4425103"/>
            <a:ext cx="1166162" cy="39962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Merger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>
            <a:stCxn id="7" idx="4"/>
            <a:endCxn id="11" idx="1"/>
          </p:cNvCxnSpPr>
          <p:nvPr/>
        </p:nvCxnSpPr>
        <p:spPr>
          <a:xfrm>
            <a:off x="5327444" y="3991775"/>
            <a:ext cx="1020832" cy="4918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3" idx="4"/>
            <a:endCxn id="11" idx="0"/>
          </p:cNvCxnSpPr>
          <p:nvPr/>
        </p:nvCxnSpPr>
        <p:spPr>
          <a:xfrm>
            <a:off x="6760577" y="3988500"/>
            <a:ext cx="0" cy="4366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8" idx="4"/>
            <a:endCxn id="11" idx="7"/>
          </p:cNvCxnSpPr>
          <p:nvPr/>
        </p:nvCxnSpPr>
        <p:spPr>
          <a:xfrm flipH="1">
            <a:off x="7172878" y="3995273"/>
            <a:ext cx="1020832" cy="48835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744363" y="3592148"/>
            <a:ext cx="1166162" cy="39962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CRORC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RO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>
            <a:endCxn id="7" idx="0"/>
          </p:cNvCxnSpPr>
          <p:nvPr/>
        </p:nvCxnSpPr>
        <p:spPr>
          <a:xfrm>
            <a:off x="5327444" y="3178975"/>
            <a:ext cx="0" cy="41317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7" idx="1"/>
          </p:cNvCxnSpPr>
          <p:nvPr/>
        </p:nvCxnSpPr>
        <p:spPr>
          <a:xfrm>
            <a:off x="4915143" y="3178975"/>
            <a:ext cx="0" cy="47169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7" idx="7"/>
          </p:cNvCxnSpPr>
          <p:nvPr/>
        </p:nvCxnSpPr>
        <p:spPr>
          <a:xfrm>
            <a:off x="5739745" y="3178975"/>
            <a:ext cx="0" cy="47169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6177496" y="3588873"/>
            <a:ext cx="1166162" cy="39962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CRORC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RO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4" name="Straight Arrow Connector 43"/>
          <p:cNvCxnSpPr>
            <a:endCxn id="43" idx="0"/>
          </p:cNvCxnSpPr>
          <p:nvPr/>
        </p:nvCxnSpPr>
        <p:spPr>
          <a:xfrm>
            <a:off x="6760577" y="3175700"/>
            <a:ext cx="0" cy="41317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43" idx="1"/>
          </p:cNvCxnSpPr>
          <p:nvPr/>
        </p:nvCxnSpPr>
        <p:spPr>
          <a:xfrm>
            <a:off x="6348276" y="3175700"/>
            <a:ext cx="0" cy="47169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endCxn id="43" idx="7"/>
          </p:cNvCxnSpPr>
          <p:nvPr/>
        </p:nvCxnSpPr>
        <p:spPr>
          <a:xfrm>
            <a:off x="7172878" y="3175700"/>
            <a:ext cx="0" cy="47169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7610629" y="3595646"/>
            <a:ext cx="1166162" cy="39962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CRORC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RO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endCxn id="48" idx="0"/>
          </p:cNvCxnSpPr>
          <p:nvPr/>
        </p:nvCxnSpPr>
        <p:spPr>
          <a:xfrm>
            <a:off x="8193710" y="3182473"/>
            <a:ext cx="0" cy="41317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48" idx="1"/>
          </p:cNvCxnSpPr>
          <p:nvPr/>
        </p:nvCxnSpPr>
        <p:spPr>
          <a:xfrm>
            <a:off x="7781409" y="3182473"/>
            <a:ext cx="0" cy="47169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48" idx="7"/>
          </p:cNvCxnSpPr>
          <p:nvPr/>
        </p:nvCxnSpPr>
        <p:spPr>
          <a:xfrm>
            <a:off x="8606011" y="3182473"/>
            <a:ext cx="0" cy="47169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7570862" y="5298424"/>
            <a:ext cx="1166162" cy="399627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QC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57" name="Straight Arrow Connector 56"/>
          <p:cNvCxnSpPr>
            <a:stCxn id="11" idx="4"/>
            <a:endCxn id="55" idx="0"/>
          </p:cNvCxnSpPr>
          <p:nvPr/>
        </p:nvCxnSpPr>
        <p:spPr>
          <a:xfrm>
            <a:off x="6760577" y="4824730"/>
            <a:ext cx="1393366" cy="4736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1" idx="4"/>
            <a:endCxn id="32" idx="0"/>
          </p:cNvCxnSpPr>
          <p:nvPr/>
        </p:nvCxnSpPr>
        <p:spPr>
          <a:xfrm>
            <a:off x="6760577" y="4824730"/>
            <a:ext cx="3251" cy="4422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699284" y="1442836"/>
            <a:ext cx="4165600" cy="12525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dirty="0" smtClean="0">
                <a:solidFill>
                  <a:schemeClr val="tx1"/>
                </a:solidFill>
              </a:rPr>
              <a:t>Server</a:t>
            </a:r>
          </a:p>
          <a:p>
            <a:pPr algn="r"/>
            <a:endParaRPr lang="en-GB" dirty="0">
              <a:solidFill>
                <a:schemeClr val="tx1"/>
              </a:solidFill>
            </a:endParaRPr>
          </a:p>
          <a:p>
            <a:pPr algn="r"/>
            <a:endParaRPr lang="en-GB" dirty="0" smtClean="0">
              <a:solidFill>
                <a:schemeClr val="tx1"/>
              </a:solidFill>
            </a:endParaRPr>
          </a:p>
          <a:p>
            <a:pPr algn="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160428" y="1477524"/>
            <a:ext cx="1166162" cy="512711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DDS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6173482" y="2095114"/>
            <a:ext cx="1166162" cy="512711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CCM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3" name="Curved Connector 52"/>
          <p:cNvCxnSpPr>
            <a:stCxn id="10" idx="2"/>
            <a:endCxn id="68" idx="1"/>
          </p:cNvCxnSpPr>
          <p:nvPr/>
        </p:nvCxnSpPr>
        <p:spPr>
          <a:xfrm rot="10800000" flipV="1">
            <a:off x="4687146" y="1733879"/>
            <a:ext cx="1473282" cy="3206161"/>
          </a:xfrm>
          <a:prstGeom prst="curvedConnector3">
            <a:avLst>
              <a:gd name="adj1" fmla="val 131607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>
            <a:stCxn id="37" idx="2"/>
            <a:endCxn id="68" idx="1"/>
          </p:cNvCxnSpPr>
          <p:nvPr/>
        </p:nvCxnSpPr>
        <p:spPr>
          <a:xfrm rot="10800000" flipV="1">
            <a:off x="4687146" y="2351469"/>
            <a:ext cx="1486336" cy="2588571"/>
          </a:xfrm>
          <a:prstGeom prst="curvedConnector3">
            <a:avLst>
              <a:gd name="adj1" fmla="val 115380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6109547" y="5266948"/>
            <a:ext cx="1308562" cy="39962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Record</a:t>
            </a:r>
            <a:r>
              <a:rPr lang="en-GB" sz="1400" dirty="0" smtClean="0">
                <a:solidFill>
                  <a:schemeClr val="tx1"/>
                </a:solidFill>
              </a:rPr>
              <a:t>er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5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 Software </a:t>
            </a:r>
            <a:r>
              <a:rPr lang="en-US" dirty="0" smtClean="0"/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O2 Internal milestone dates with corresponding functionalities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O2 Plenary | 11 March 2015 | P. Vande Vyvre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45440" y="1846462"/>
            <a:ext cx="8798559" cy="4594775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Sep ’15 (1.5)</a:t>
            </a:r>
            <a:endParaRPr lang="en-GB" dirty="0"/>
          </a:p>
          <a:p>
            <a:pPr lvl="1"/>
            <a:r>
              <a:rPr lang="en-GB" dirty="0" smtClean="0"/>
              <a:t>CRORC read-out</a:t>
            </a:r>
            <a:endParaRPr lang="en-GB" dirty="0"/>
          </a:p>
          <a:p>
            <a:pPr lvl="1"/>
            <a:r>
              <a:rPr lang="en-GB" dirty="0" smtClean="0"/>
              <a:t>Basic dataflow (use of common building blocks </a:t>
            </a:r>
            <a:r>
              <a:rPr lang="en-GB" dirty="0" smtClean="0"/>
              <a:t>from Alfa to </a:t>
            </a:r>
            <a:r>
              <a:rPr lang="en-GB" dirty="0" smtClean="0"/>
              <a:t>assemble the FLP dataflow)</a:t>
            </a:r>
            <a:endParaRPr lang="en-GB" dirty="0"/>
          </a:p>
          <a:p>
            <a:pPr lvl="1"/>
            <a:r>
              <a:rPr lang="en-GB" dirty="0" smtClean="0"/>
              <a:t>System monitoring (using </a:t>
            </a:r>
            <a:r>
              <a:rPr lang="en-GB" dirty="0" err="1" smtClean="0"/>
              <a:t>MonaLisa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smtClean="0"/>
              <a:t>Reuse of the existing DATE </a:t>
            </a:r>
            <a:r>
              <a:rPr lang="en-GB" dirty="0" err="1" smtClean="0"/>
              <a:t>infologger</a:t>
            </a:r>
            <a:r>
              <a:rPr lang="en-GB" dirty="0" smtClean="0"/>
              <a:t> for information and error messages</a:t>
            </a:r>
            <a:endParaRPr lang="en-GB" dirty="0"/>
          </a:p>
          <a:p>
            <a:pPr lvl="1"/>
            <a:r>
              <a:rPr lang="en-GB" dirty="0" smtClean="0"/>
              <a:t>DDS</a:t>
            </a:r>
          </a:p>
          <a:p>
            <a:pPr lvl="1"/>
            <a:r>
              <a:rPr lang="en-GB" dirty="0"/>
              <a:t>Raw data format + conversion from existing Run1 data to Run3 format: (0.5</a:t>
            </a:r>
            <a:r>
              <a:rPr lang="en-GB" dirty="0" smtClean="0"/>
              <a:t>)</a:t>
            </a:r>
          </a:p>
          <a:p>
            <a:r>
              <a:rPr lang="en-GB" dirty="0" smtClean="0"/>
              <a:t>Dec ’15 (1) </a:t>
            </a:r>
            <a:endParaRPr lang="en-GB" dirty="0"/>
          </a:p>
          <a:p>
            <a:pPr lvl="1"/>
            <a:r>
              <a:rPr lang="en-GB" dirty="0" smtClean="0"/>
              <a:t>Basic dataflow (FLP to EPN)</a:t>
            </a:r>
            <a:endParaRPr lang="en-GB" dirty="0"/>
          </a:p>
          <a:p>
            <a:pPr lvl="1"/>
            <a:r>
              <a:rPr lang="en-GB" dirty="0" smtClean="0"/>
              <a:t>Control </a:t>
            </a:r>
            <a:r>
              <a:rPr lang="en-GB" dirty="0"/>
              <a:t>(state </a:t>
            </a:r>
            <a:r>
              <a:rPr lang="en-GB" dirty="0" smtClean="0"/>
              <a:t>machines and messaging)</a:t>
            </a:r>
            <a:endParaRPr lang="en-GB" dirty="0"/>
          </a:p>
          <a:p>
            <a:pPr lvl="1"/>
            <a:r>
              <a:rPr lang="en-GB" dirty="0" smtClean="0"/>
              <a:t>QC</a:t>
            </a:r>
          </a:p>
          <a:p>
            <a:pPr lvl="1"/>
            <a:r>
              <a:rPr lang="en-GB" dirty="0" smtClean="0"/>
              <a:t>Reuse of the existing </a:t>
            </a:r>
            <a:r>
              <a:rPr lang="en-GB" dirty="0" smtClean="0"/>
              <a:t>ALICE </a:t>
            </a:r>
            <a:r>
              <a:rPr lang="en-GB" dirty="0" err="1" smtClean="0"/>
              <a:t>eLogBook</a:t>
            </a:r>
            <a:endParaRPr lang="en-GB" dirty="0" smtClean="0"/>
          </a:p>
          <a:p>
            <a:r>
              <a:rPr lang="en-GB" dirty="0" smtClean="0"/>
              <a:t>Dec ’15		Availability of a CRU prototype</a:t>
            </a:r>
          </a:p>
          <a:p>
            <a:r>
              <a:rPr lang="en-GB" dirty="0" smtClean="0"/>
              <a:t>Mar </a:t>
            </a:r>
            <a:r>
              <a:rPr lang="en-GB" dirty="0" smtClean="0"/>
              <a:t>’16</a:t>
            </a:r>
            <a:r>
              <a:rPr lang="en-GB" dirty="0"/>
              <a:t>	</a:t>
            </a:r>
            <a:r>
              <a:rPr lang="en-GB" dirty="0" smtClean="0"/>
              <a:t>	System integration </a:t>
            </a:r>
            <a:r>
              <a:rPr lang="en-GB" dirty="0" smtClean="0"/>
              <a:t>and characterization (1</a:t>
            </a:r>
            <a:r>
              <a:rPr lang="en-GB" dirty="0" smtClean="0"/>
              <a:t>)</a:t>
            </a:r>
          </a:p>
          <a:p>
            <a:r>
              <a:rPr lang="en-GB" dirty="0"/>
              <a:t>Sep ‘16 		Documentation  (1)</a:t>
            </a:r>
          </a:p>
          <a:p>
            <a:r>
              <a:rPr lang="en-GB" dirty="0" smtClean="0"/>
              <a:t>Dec </a:t>
            </a:r>
            <a:r>
              <a:rPr lang="en-GB" dirty="0" smtClean="0"/>
              <a:t>’16		CRU firmware and </a:t>
            </a:r>
            <a:r>
              <a:rPr lang="en-GB" dirty="0"/>
              <a:t>read-out </a:t>
            </a:r>
            <a:r>
              <a:rPr lang="en-GB" dirty="0" smtClean="0"/>
              <a:t>software (4)</a:t>
            </a:r>
          </a:p>
          <a:p>
            <a:r>
              <a:rPr lang="en-GB" dirty="0" smtClean="0"/>
              <a:t>Dec </a:t>
            </a:r>
            <a:r>
              <a:rPr lang="en-GB" dirty="0" smtClean="0"/>
              <a:t>’16		Release for the detector </a:t>
            </a:r>
            <a:r>
              <a:rPr lang="en-GB" dirty="0" smtClean="0"/>
              <a:t>teams (e.g. ITS tes</a:t>
            </a:r>
            <a:r>
              <a:rPr lang="en-GB" dirty="0" smtClean="0"/>
              <a:t>t of Q1 2017)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456551" y="1368282"/>
            <a:ext cx="1031051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(FTE </a:t>
            </a:r>
            <a:r>
              <a:rPr lang="en-GB" dirty="0" err="1" smtClean="0"/>
              <a:t>yr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18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850257"/>
            <a:ext cx="7398033" cy="612409"/>
          </a:xfrm>
        </p:spPr>
        <p:txBody>
          <a:bodyPr>
            <a:normAutofit/>
          </a:bodyPr>
          <a:lstStyle/>
          <a:p>
            <a:r>
              <a:rPr lang="en-GB" dirty="0" smtClean="0"/>
              <a:t>Complete synchronous chain for ITS and TPC (1)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Offline Run3 | 18 March 2015 | P. Vande Vyvre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57200" y="1462666"/>
            <a:ext cx="8059471" cy="498554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Apr ‘15:</a:t>
            </a:r>
          </a:p>
          <a:p>
            <a:pPr lvl="1"/>
            <a:r>
              <a:rPr lang="en-US" sz="1800" dirty="0" smtClean="0"/>
              <a:t>Full </a:t>
            </a:r>
            <a:r>
              <a:rPr lang="en-US" sz="1800" dirty="0"/>
              <a:t>chain with TPC data of Run 1 and HLT algorithms with wrappers </a:t>
            </a:r>
            <a:r>
              <a:rPr lang="en-US" sz="1800" dirty="0" smtClean="0"/>
              <a:t>and without calibration</a:t>
            </a:r>
            <a:endParaRPr lang="en-GB" sz="1600" dirty="0" smtClean="0"/>
          </a:p>
          <a:p>
            <a:r>
              <a:rPr lang="en-GB" sz="2000" dirty="0" smtClean="0"/>
              <a:t>Dec ‘16: Full chain for Run 3</a:t>
            </a:r>
          </a:p>
          <a:p>
            <a:pPr lvl="1"/>
            <a:r>
              <a:rPr lang="en-GB" sz="1800" dirty="0" smtClean="0"/>
              <a:t>Framework with example algorithms e.g. CA</a:t>
            </a:r>
            <a:endParaRPr lang="en-GB" sz="1800" dirty="0"/>
          </a:p>
          <a:p>
            <a:pPr lvl="1"/>
            <a:r>
              <a:rPr lang="en-GB" sz="1800" dirty="0"/>
              <a:t>DDS: </a:t>
            </a:r>
            <a:r>
              <a:rPr lang="en-GB" sz="1800" dirty="0" smtClean="0"/>
              <a:t>(2)</a:t>
            </a:r>
            <a:endParaRPr lang="en-GB" sz="1800" dirty="0"/>
          </a:p>
          <a:p>
            <a:pPr lvl="1"/>
            <a:r>
              <a:rPr lang="en-GB" sz="1800" dirty="0"/>
              <a:t>FLP to EPN data transport: </a:t>
            </a:r>
            <a:r>
              <a:rPr lang="en-GB" sz="1800" dirty="0" smtClean="0"/>
              <a:t>(0.5)</a:t>
            </a:r>
            <a:endParaRPr lang="en-GB" sz="1800" dirty="0"/>
          </a:p>
          <a:p>
            <a:pPr lvl="1"/>
            <a:r>
              <a:rPr lang="en-GB" sz="1800" dirty="0" smtClean="0"/>
              <a:t>Reconstruction </a:t>
            </a:r>
            <a:r>
              <a:rPr lang="en-GB" sz="1800" dirty="0"/>
              <a:t>@ EPN: </a:t>
            </a:r>
            <a:r>
              <a:rPr lang="en-GB" sz="1800" dirty="0" smtClean="0"/>
              <a:t>(3)</a:t>
            </a:r>
            <a:endParaRPr lang="en-GB" sz="1800" dirty="0"/>
          </a:p>
          <a:p>
            <a:pPr lvl="1"/>
            <a:r>
              <a:rPr lang="en-GB" sz="1800" dirty="0"/>
              <a:t>Calibration @ FLP: </a:t>
            </a:r>
            <a:r>
              <a:rPr lang="en-GB" sz="1800" dirty="0" smtClean="0"/>
              <a:t>(3)</a:t>
            </a:r>
            <a:endParaRPr lang="en-GB" sz="1800" dirty="0"/>
          </a:p>
          <a:p>
            <a:pPr lvl="1"/>
            <a:r>
              <a:rPr lang="en-GB" sz="1800" dirty="0" smtClean="0"/>
              <a:t>CCDB (New OCDB database): (2)</a:t>
            </a:r>
            <a:endParaRPr lang="en-GB" sz="1800" dirty="0"/>
          </a:p>
          <a:p>
            <a:pPr lvl="1"/>
            <a:r>
              <a:rPr lang="en-GB" sz="1800" dirty="0"/>
              <a:t>TPC calibration: </a:t>
            </a:r>
            <a:r>
              <a:rPr lang="en-GB" sz="1800" dirty="0" smtClean="0"/>
              <a:t>(4)</a:t>
            </a:r>
            <a:endParaRPr lang="en-GB" sz="1800" dirty="0"/>
          </a:p>
          <a:p>
            <a:pPr lvl="1"/>
            <a:r>
              <a:rPr lang="en-GB" sz="1800" dirty="0"/>
              <a:t>TPC compression: </a:t>
            </a:r>
            <a:r>
              <a:rPr lang="en-GB" sz="1800" dirty="0" smtClean="0"/>
              <a:t>(1)</a:t>
            </a:r>
            <a:endParaRPr lang="en-GB" sz="1800" dirty="0"/>
          </a:p>
          <a:p>
            <a:r>
              <a:rPr lang="en-US" sz="2000" dirty="0"/>
              <a:t>1 year: the HLT calibration could be added </a:t>
            </a:r>
          </a:p>
          <a:p>
            <a:r>
              <a:rPr lang="en-US" sz="2000" dirty="0"/>
              <a:t>2 years the CA in the new framework for GPU for a new person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456551" y="1368282"/>
            <a:ext cx="1031051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(FTE </a:t>
            </a:r>
            <a:r>
              <a:rPr lang="en-GB" dirty="0" err="1" smtClean="0"/>
              <a:t>yr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34257" y="1156461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(Input from Peter and Mohammad)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3719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850257"/>
            <a:ext cx="7398033" cy="612409"/>
          </a:xfrm>
        </p:spPr>
        <p:txBody>
          <a:bodyPr>
            <a:normAutofit/>
          </a:bodyPr>
          <a:lstStyle/>
          <a:p>
            <a:r>
              <a:rPr lang="en-GB" dirty="0"/>
              <a:t>Complete synchronous chain for ITS and TPC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Offline Run3 | 18 March 2015 | P. Vande Vyvre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34999" y="1740747"/>
            <a:ext cx="8177107" cy="461941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Full </a:t>
            </a:r>
            <a:r>
              <a:rPr lang="en-US" dirty="0" smtClean="0"/>
              <a:t>chain for</a:t>
            </a:r>
            <a:r>
              <a:rPr lang="en-GB" dirty="0" smtClean="0"/>
              <a:t> </a:t>
            </a:r>
            <a:r>
              <a:rPr lang="en-GB" dirty="0"/>
              <a:t>all detectors: </a:t>
            </a:r>
          </a:p>
          <a:p>
            <a:pPr lvl="1"/>
            <a:r>
              <a:rPr lang="en-GB" dirty="0"/>
              <a:t>Adding to the framework: 14 detectors x 1 </a:t>
            </a:r>
            <a:r>
              <a:rPr lang="en-GB" dirty="0" smtClean="0"/>
              <a:t>= (14)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conversion of the </a:t>
            </a:r>
            <a:r>
              <a:rPr lang="en-GB" dirty="0" err="1"/>
              <a:t>Aliroot</a:t>
            </a:r>
            <a:r>
              <a:rPr lang="en-GB" dirty="0"/>
              <a:t> to the Alfa/O2 </a:t>
            </a:r>
            <a:r>
              <a:rPr lang="en-GB" dirty="0" err="1"/>
              <a:t>fw</a:t>
            </a:r>
            <a:r>
              <a:rPr lang="en-GB" dirty="0"/>
              <a:t>);</a:t>
            </a:r>
          </a:p>
          <a:p>
            <a:pPr lvl="1"/>
            <a:r>
              <a:rPr lang="en-US" dirty="0"/>
              <a:t>MCHF+MTR+MFT to be developed </a:t>
            </a:r>
          </a:p>
          <a:p>
            <a:pPr lvl="1"/>
            <a:r>
              <a:rPr lang="en-US" dirty="0"/>
              <a:t>FIT </a:t>
            </a:r>
            <a:r>
              <a:rPr lang="en-US" dirty="0" smtClean="0"/>
              <a:t>to be developed </a:t>
            </a:r>
            <a:endParaRPr lang="en-GB" dirty="0"/>
          </a:p>
          <a:p>
            <a:pPr lvl="1"/>
            <a:r>
              <a:rPr lang="en-GB" dirty="0"/>
              <a:t>Calibration TRD: </a:t>
            </a:r>
            <a:r>
              <a:rPr lang="en-GB" dirty="0" smtClean="0"/>
              <a:t>(0.5)</a:t>
            </a:r>
            <a:endParaRPr lang="en-GB" dirty="0"/>
          </a:p>
          <a:p>
            <a:pPr lvl="1"/>
            <a:r>
              <a:rPr lang="en-GB" dirty="0"/>
              <a:t>Calibration TOF: </a:t>
            </a:r>
            <a:r>
              <a:rPr lang="en-GB" dirty="0" smtClean="0"/>
              <a:t>(0.5)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dirty="0"/>
              <a:t>MC simulation: (ITS has </a:t>
            </a:r>
            <a:r>
              <a:rPr lang="en-GB" dirty="0" smtClean="0"/>
              <a:t>already been upgraded for the upgrade) </a:t>
            </a:r>
            <a:endParaRPr lang="en-GB" dirty="0"/>
          </a:p>
          <a:p>
            <a:pPr lvl="1"/>
            <a:r>
              <a:rPr lang="en-GB" dirty="0"/>
              <a:t>Extract geometry </a:t>
            </a:r>
          </a:p>
          <a:p>
            <a:pPr lvl="1"/>
            <a:r>
              <a:rPr lang="en-GB" dirty="0"/>
              <a:t>Geant4 multithreading: </a:t>
            </a:r>
            <a:r>
              <a:rPr lang="en-GB" dirty="0" smtClean="0"/>
              <a:t>(1)</a:t>
            </a:r>
            <a:endParaRPr lang="en-GB" dirty="0"/>
          </a:p>
          <a:p>
            <a:pPr lvl="1"/>
            <a:r>
              <a:rPr lang="en-GB" dirty="0"/>
              <a:t>TPC geometry: </a:t>
            </a:r>
            <a:r>
              <a:rPr lang="en-GB" dirty="0" smtClean="0"/>
              <a:t>(0.25)</a:t>
            </a:r>
            <a:endParaRPr lang="en-GB" dirty="0"/>
          </a:p>
          <a:p>
            <a:pPr lvl="1"/>
            <a:r>
              <a:rPr lang="en-GB" dirty="0"/>
              <a:t>TPC compressed hits, digitisation, timeframes: </a:t>
            </a:r>
            <a:r>
              <a:rPr lang="en-GB" dirty="0" smtClean="0"/>
              <a:t>(0.5)</a:t>
            </a:r>
            <a:endParaRPr lang="en-GB" dirty="0"/>
          </a:p>
          <a:p>
            <a:pPr lvl="1"/>
            <a:r>
              <a:rPr lang="en-GB" dirty="0"/>
              <a:t>Other detectors: 14 detectors x 0.5 = </a:t>
            </a:r>
            <a:r>
              <a:rPr lang="en-GB" dirty="0" smtClean="0"/>
              <a:t>(7)</a:t>
            </a:r>
            <a:endParaRPr lang="en-GB" dirty="0"/>
          </a:p>
          <a:p>
            <a:pPr lvl="1"/>
            <a:r>
              <a:rPr lang="en-GB" dirty="0"/>
              <a:t>Validation of simulation: </a:t>
            </a:r>
            <a:r>
              <a:rPr lang="en-GB" dirty="0" smtClean="0"/>
              <a:t>(1)</a:t>
            </a:r>
            <a:endParaRPr lang="en-GB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456551" y="1368282"/>
            <a:ext cx="1031051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(FTE </a:t>
            </a:r>
            <a:r>
              <a:rPr lang="en-GB" dirty="0" err="1" smtClean="0"/>
              <a:t>yr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34257" y="1156461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(Input from Peter and Mohammad)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6318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</a:t>
            </a:r>
            <a:r>
              <a:rPr lang="en-GB" dirty="0" smtClean="0"/>
              <a:t>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Some Key Milestones (1)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Offline Run3 | 18 March 2015 | P. Vande Vyvre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20651" y="1831752"/>
            <a:ext cx="7395188" cy="399256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Q4 </a:t>
            </a:r>
            <a:r>
              <a:rPr lang="en-US" sz="1600" dirty="0"/>
              <a:t>2015 CRU Availability</a:t>
            </a:r>
            <a:endParaRPr lang="en-GB" sz="1600" dirty="0"/>
          </a:p>
          <a:p>
            <a:r>
              <a:rPr lang="en-GB" sz="1600" dirty="0"/>
              <a:t>Q1 2017</a:t>
            </a:r>
            <a:br>
              <a:rPr lang="en-GB" sz="1600" dirty="0"/>
            </a:br>
            <a:r>
              <a:rPr lang="en-GB" sz="1600" dirty="0"/>
              <a:t>Software Framework V1</a:t>
            </a:r>
            <a:br>
              <a:rPr lang="en-GB" sz="1600" dirty="0"/>
            </a:br>
            <a:r>
              <a:rPr lang="en-GB" sz="1600" dirty="0"/>
              <a:t>Detector read-out 1 CRU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QC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>→ ITS half-layer test</a:t>
            </a:r>
          </a:p>
          <a:p>
            <a:r>
              <a:rPr lang="en-GB" sz="1600" dirty="0"/>
              <a:t>Q2 2018</a:t>
            </a:r>
            <a:br>
              <a:rPr lang="en-GB" sz="1600" dirty="0"/>
            </a:br>
            <a:r>
              <a:rPr lang="en-GB" sz="1600" dirty="0"/>
              <a:t>Software Framework V2</a:t>
            </a:r>
            <a:br>
              <a:rPr lang="en-GB" sz="1600" dirty="0"/>
            </a:br>
            <a:r>
              <a:rPr lang="en-GB" sz="1600" dirty="0"/>
              <a:t>1 detector full read-out</a:t>
            </a:r>
            <a:br>
              <a:rPr lang="en-GB" sz="1600" dirty="0"/>
            </a:br>
            <a:r>
              <a:rPr lang="en-GB" sz="1600" dirty="0"/>
              <a:t>Dedicated hardware</a:t>
            </a:r>
            <a:br>
              <a:rPr lang="en-GB" sz="1600" dirty="0"/>
            </a:br>
            <a:r>
              <a:rPr lang="en-GB" sz="1600" dirty="0"/>
              <a:t>→ ITS or TPC surface test</a:t>
            </a:r>
          </a:p>
          <a:p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839" t="12525" r="67572" b="40123"/>
          <a:stretch/>
        </p:blipFill>
        <p:spPr>
          <a:xfrm>
            <a:off x="2995049" y="1200582"/>
            <a:ext cx="6982838" cy="534502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5713206" y="1200582"/>
            <a:ext cx="0" cy="9157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761009" y="1200582"/>
            <a:ext cx="0" cy="21694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8088308" y="1200582"/>
            <a:ext cx="7600" cy="25332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41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800" t="12331" r="72909" b="41047"/>
          <a:stretch/>
        </p:blipFill>
        <p:spPr>
          <a:xfrm>
            <a:off x="3235787" y="1102977"/>
            <a:ext cx="6099697" cy="55233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O2 Plenary | 11 March 2015 | P. Vande Vyvre</a:t>
            </a:r>
            <a:endParaRPr lang="en-GB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2527" y="1682549"/>
            <a:ext cx="3572540" cy="4833295"/>
          </a:xfrm>
        </p:spPr>
        <p:txBody>
          <a:bodyPr>
            <a:normAutofit/>
          </a:bodyPr>
          <a:lstStyle/>
          <a:p>
            <a:r>
              <a:rPr lang="en-GB" sz="1600" dirty="0" smtClean="0"/>
              <a:t>Q2 </a:t>
            </a:r>
            <a:r>
              <a:rPr lang="en-GB" sz="1600" dirty="0" smtClean="0"/>
              <a:t>2019</a:t>
            </a:r>
            <a:br>
              <a:rPr lang="en-GB" sz="1600" dirty="0" smtClean="0"/>
            </a:br>
            <a:r>
              <a:rPr lang="en-GB" sz="1600" dirty="0" smtClean="0"/>
              <a:t>Software Framework V3</a:t>
            </a:r>
            <a:br>
              <a:rPr lang="en-GB" sz="1600" dirty="0" smtClean="0"/>
            </a:br>
            <a:r>
              <a:rPr lang="en-GB" sz="1600" dirty="0" smtClean="0"/>
              <a:t>Full capabilities</a:t>
            </a:r>
            <a:br>
              <a:rPr lang="en-GB" sz="1600" dirty="0" smtClean="0"/>
            </a:br>
            <a:r>
              <a:rPr lang="en-GB" sz="1600" dirty="0" smtClean="0"/>
              <a:t>Deployment of 10% EPN+DS</a:t>
            </a:r>
            <a:br>
              <a:rPr lang="en-GB" sz="1600" dirty="0" smtClean="0"/>
            </a:br>
            <a:r>
              <a:rPr lang="en-GB" sz="1600" dirty="0" smtClean="0"/>
              <a:t>→ ALICE Cosmic </a:t>
            </a:r>
          </a:p>
          <a:p>
            <a:r>
              <a:rPr lang="en-US" sz="1600" dirty="0" smtClean="0"/>
              <a:t>Q3 </a:t>
            </a:r>
            <a:r>
              <a:rPr lang="en-US" sz="1600" dirty="0" smtClean="0"/>
              <a:t>2019</a:t>
            </a:r>
            <a:br>
              <a:rPr lang="en-US" sz="1600" dirty="0" smtClean="0"/>
            </a:br>
            <a:r>
              <a:rPr lang="en-US" sz="1600" dirty="0" smtClean="0"/>
              <a:t>Data challenge 1 with IT dept.</a:t>
            </a:r>
          </a:p>
          <a:p>
            <a:r>
              <a:rPr lang="en-US" sz="1600" dirty="0" smtClean="0"/>
              <a:t>Q1 2020</a:t>
            </a:r>
            <a:br>
              <a:rPr lang="en-US" sz="1600" dirty="0" smtClean="0"/>
            </a:br>
            <a:r>
              <a:rPr lang="en-US" sz="1600" dirty="0" smtClean="0"/>
              <a:t>Full deployment EPN+DS</a:t>
            </a:r>
            <a:br>
              <a:rPr lang="en-US" sz="1600" dirty="0" smtClean="0"/>
            </a:br>
            <a:r>
              <a:rPr lang="en-GB" sz="1600" dirty="0"/>
              <a:t>→ ALICE </a:t>
            </a:r>
            <a:r>
              <a:rPr lang="en-GB" sz="1600" dirty="0" smtClean="0"/>
              <a:t>with </a:t>
            </a:r>
            <a:r>
              <a:rPr lang="en-GB" sz="1600" dirty="0" err="1" smtClean="0"/>
              <a:t>PbPb</a:t>
            </a:r>
            <a:r>
              <a:rPr lang="en-GB" sz="1600" dirty="0" smtClean="0"/>
              <a:t> collisions</a:t>
            </a:r>
          </a:p>
          <a:p>
            <a:r>
              <a:rPr lang="en-GB" sz="1600" dirty="0" smtClean="0"/>
              <a:t>Q2 2020</a:t>
            </a:r>
            <a:br>
              <a:rPr lang="en-GB" sz="1600" dirty="0" smtClean="0"/>
            </a:br>
            <a:r>
              <a:rPr lang="en-GB" sz="1600" dirty="0" smtClean="0"/>
              <a:t>Data challenge 2 with IT dept.</a:t>
            </a:r>
          </a:p>
          <a:p>
            <a:endParaRPr lang="en-GB" sz="1600" dirty="0" smtClean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7776144" y="1102978"/>
            <a:ext cx="0" cy="24285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8509386" y="1102978"/>
            <a:ext cx="0" cy="50505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8949794" y="1102978"/>
            <a:ext cx="7600" cy="53606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Some Key Milestones (2)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948669" y="1102978"/>
            <a:ext cx="0" cy="52604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97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sharepoint/v3/field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12430</TotalTime>
  <Words>617</Words>
  <Application>Microsoft Office PowerPoint</Application>
  <PresentationFormat>On-screen Show (4:3)</PresentationFormat>
  <Paragraphs>178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Thème Office</vt:lpstr>
      <vt:lpstr>O2 Project Roadmap        P. VANDE VYVRE</vt:lpstr>
      <vt:lpstr>O2 Project: What’s Next ?</vt:lpstr>
      <vt:lpstr>Commissioning milestones</vt:lpstr>
      <vt:lpstr>Data Flow Software (1)</vt:lpstr>
      <vt:lpstr>Data Flow Software (2)</vt:lpstr>
      <vt:lpstr>Complete synchronous chain for ITS and TPC (1)</vt:lpstr>
      <vt:lpstr>Complete synchronous chain for ITS and TPC (2)</vt:lpstr>
      <vt:lpstr>Project Schedule</vt:lpstr>
      <vt:lpstr>Project Schedule</vt:lpstr>
      <vt:lpstr>Next Steps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Pierre Vande Vyvre</cp:lastModifiedBy>
  <cp:revision>683</cp:revision>
  <dcterms:created xsi:type="dcterms:W3CDTF">2010-04-12T23:12:02Z</dcterms:created>
  <dcterms:modified xsi:type="dcterms:W3CDTF">2015-03-18T12:40:44Z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