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63" r:id="rId5"/>
    <p:sldId id="259" r:id="rId6"/>
    <p:sldId id="260" r:id="rId7"/>
    <p:sldId id="258" r:id="rId8"/>
    <p:sldId id="264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57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0" d="100"/>
          <a:sy n="60" d="100"/>
        </p:scale>
        <p:origin x="1308" y="40"/>
      </p:cViewPr>
      <p:guideLst>
        <p:guide pos="285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A9190-6002-404E-8B7C-BA18149521A2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4354F-7669-460F-9043-D187B76C97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55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A9190-6002-404E-8B7C-BA18149521A2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4354F-7669-460F-9043-D187B76C97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643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A9190-6002-404E-8B7C-BA18149521A2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4354F-7669-460F-9043-D187B76C97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08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A9190-6002-404E-8B7C-BA18149521A2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4354F-7669-460F-9043-D187B76C97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59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A9190-6002-404E-8B7C-BA18149521A2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4354F-7669-460F-9043-D187B76C97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385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A9190-6002-404E-8B7C-BA18149521A2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4354F-7669-460F-9043-D187B76C97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456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A9190-6002-404E-8B7C-BA18149521A2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4354F-7669-460F-9043-D187B76C97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851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A9190-6002-404E-8B7C-BA18149521A2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4354F-7669-460F-9043-D187B76C97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26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A9190-6002-404E-8B7C-BA18149521A2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4354F-7669-460F-9043-D187B76C97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33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A9190-6002-404E-8B7C-BA18149521A2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4354F-7669-460F-9043-D187B76C97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338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A9190-6002-404E-8B7C-BA18149521A2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4354F-7669-460F-9043-D187B76C97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521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A9190-6002-404E-8B7C-BA18149521A2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4354F-7669-460F-9043-D187B76C97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47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lice.its.cern.ch/jira/browse/PWGPP-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9349"/>
            <a:ext cx="7772400" cy="23876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Reconstruction status and plans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06326" y="6488668"/>
            <a:ext cx="4429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R.Shahoyan</a:t>
            </a:r>
            <a:r>
              <a:rPr lang="en-GB" sz="1600" dirty="0" smtClean="0"/>
              <a:t>, 19/03/05, Offline Week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58735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3714" y="-294096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Ion-tail and cross-talk </a:t>
            </a:r>
            <a:r>
              <a:rPr lang="en-US" baseline="-25000" dirty="0" smtClean="0"/>
              <a:t>high IR</a:t>
            </a:r>
            <a:endParaRPr lang="en-US" baseline="-25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13714" y="5697129"/>
            <a:ext cx="2057400" cy="365125"/>
          </a:xfrm>
        </p:spPr>
        <p:txBody>
          <a:bodyPr/>
          <a:lstStyle/>
          <a:p>
            <a:fld id="{D094E209-0211-2940-9DEF-CFF770D71498}" type="datetime1">
              <a:rPr lang="en-US" smtClean="0"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14014" y="5697129"/>
            <a:ext cx="3086100" cy="365125"/>
          </a:xfrm>
        </p:spPr>
        <p:txBody>
          <a:bodyPr/>
          <a:lstStyle/>
          <a:p>
            <a:r>
              <a:rPr lang="en-US" smtClean="0"/>
              <a:t>Kai Schweda</a:t>
            </a:r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51504" y="612792"/>
            <a:ext cx="4377560" cy="528569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r>
              <a:rPr lang="en-US" sz="3600" dirty="0" smtClean="0"/>
              <a:t>Ion tail was not fully corrected in electronics (ALTRO chip)</a:t>
            </a:r>
          </a:p>
          <a:p>
            <a:r>
              <a:rPr lang="en-US" sz="3600" dirty="0" smtClean="0"/>
              <a:t>Removal of capacitors on chambers </a:t>
            </a:r>
            <a:r>
              <a:rPr lang="en-US" sz="3600" dirty="0" smtClean="0">
                <a:sym typeface="Wingdings"/>
              </a:rPr>
              <a:t> cross talk among pads</a:t>
            </a:r>
          </a:p>
          <a:p>
            <a:r>
              <a:rPr lang="en-US" sz="3600" dirty="0" smtClean="0">
                <a:sym typeface="Wingdings"/>
              </a:rPr>
              <a:t>Lower baseline</a:t>
            </a:r>
          </a:p>
          <a:p>
            <a:r>
              <a:rPr lang="en-US" sz="3600" dirty="0" smtClean="0">
                <a:sym typeface="Wingdings"/>
              </a:rPr>
              <a:t>Bias on cluster charge</a:t>
            </a:r>
            <a:br>
              <a:rPr lang="en-US" sz="3600" dirty="0" smtClean="0">
                <a:sym typeface="Wingdings"/>
              </a:rPr>
            </a:br>
            <a:r>
              <a:rPr lang="en-US" sz="3600" dirty="0" smtClean="0">
                <a:sym typeface="Wingdings"/>
              </a:rPr>
              <a:t> </a:t>
            </a:r>
            <a:r>
              <a:rPr lang="en-US" sz="3600" dirty="0" err="1" smtClean="0">
                <a:sym typeface="Wingdings"/>
              </a:rPr>
              <a:t>dE</a:t>
            </a:r>
            <a:r>
              <a:rPr lang="en-US" sz="3600" dirty="0" smtClean="0">
                <a:sym typeface="Wingdings"/>
              </a:rPr>
              <a:t>/dx deteriorates</a:t>
            </a:r>
          </a:p>
          <a:p>
            <a:r>
              <a:rPr lang="en-US" sz="3600" dirty="0" smtClean="0">
                <a:sym typeface="Wingdings"/>
              </a:rPr>
              <a:t>Correction in software</a:t>
            </a:r>
          </a:p>
          <a:p>
            <a:r>
              <a:rPr lang="en-US" sz="3600" dirty="0" smtClean="0">
                <a:sym typeface="Wingdings"/>
              </a:rPr>
              <a:t>Final checks ongoing</a:t>
            </a:r>
          </a:p>
          <a:p>
            <a:r>
              <a:rPr lang="en-US" sz="3600" dirty="0" smtClean="0">
                <a:sym typeface="Wingdings"/>
              </a:rPr>
              <a:t>Ready for p-</a:t>
            </a:r>
            <a:r>
              <a:rPr lang="en-US" sz="3600" dirty="0" err="1" smtClean="0">
                <a:sym typeface="Wingdings"/>
              </a:rPr>
              <a:t>Pb</a:t>
            </a:r>
            <a:r>
              <a:rPr lang="en-US" sz="3600" dirty="0" smtClean="0">
                <a:sym typeface="Wingdings"/>
              </a:rPr>
              <a:t> reprocessing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 descr="ion-tai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33" y="669867"/>
            <a:ext cx="4512903" cy="2980931"/>
          </a:xfrm>
          <a:prstGeom prst="rect">
            <a:avLst/>
          </a:prstGeom>
        </p:spPr>
      </p:pic>
      <p:pic>
        <p:nvPicPr>
          <p:cNvPr id="3" name="Picture 2" descr="x-tal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96" y="3557683"/>
            <a:ext cx="4529640" cy="25616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519446"/>
            <a:ext cx="3173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K.Schweda</a:t>
            </a:r>
            <a:r>
              <a:rPr lang="en-GB" sz="1600" dirty="0" smtClean="0"/>
              <a:t>, 3/18/2015 MB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4093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57448"/>
            <a:ext cx="4572000" cy="31005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30" y="3757448"/>
            <a:ext cx="4596815" cy="31173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154" y="809738"/>
            <a:ext cx="4560846" cy="30929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5048" y="0"/>
            <a:ext cx="797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ITS Standalone tracker/</a:t>
            </a:r>
            <a:r>
              <a:rPr lang="en-GB" dirty="0" err="1" smtClean="0"/>
              <a:t>vertexer</a:t>
            </a:r>
            <a:r>
              <a:rPr lang="en-GB" dirty="0" smtClean="0"/>
              <a:t> for HLT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10168" y="578111"/>
            <a:ext cx="46160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Font typeface="Wingdings" panose="05000000000000000000" pitchFamily="2" charset="2"/>
              <a:buChar char="§"/>
            </a:pPr>
            <a:r>
              <a:rPr lang="en-GB" sz="1600" dirty="0" smtClean="0"/>
              <a:t>Needed for TPC calibration &amp; LR determination</a:t>
            </a:r>
          </a:p>
          <a:p>
            <a:pPr marL="176213" indent="-176213">
              <a:buFont typeface="Wingdings" panose="05000000000000000000" pitchFamily="2" charset="2"/>
              <a:buChar char="§"/>
            </a:pPr>
            <a:r>
              <a:rPr lang="en-GB" sz="1600" dirty="0" smtClean="0"/>
              <a:t>Rebuild SPD </a:t>
            </a:r>
            <a:r>
              <a:rPr lang="en-GB" sz="1600" dirty="0" err="1" smtClean="0"/>
              <a:t>tracklets</a:t>
            </a:r>
            <a:r>
              <a:rPr lang="en-GB" sz="1600" dirty="0" smtClean="0"/>
              <a:t> from HLT SPD vertex </a:t>
            </a:r>
          </a:p>
          <a:p>
            <a:pPr marL="176213" indent="-176213">
              <a:buFont typeface="Wingdings" panose="05000000000000000000" pitchFamily="2" charset="2"/>
              <a:buChar char="§"/>
            </a:pPr>
            <a:r>
              <a:rPr lang="en-GB" sz="1600" dirty="0" smtClean="0"/>
              <a:t>Finds their extrapolation in full ITS.</a:t>
            </a:r>
          </a:p>
          <a:p>
            <a:pPr marL="176213" indent="-176213">
              <a:buFont typeface="Wingdings" panose="05000000000000000000" pitchFamily="2" charset="2"/>
              <a:buChar char="§"/>
            </a:pPr>
            <a:r>
              <a:rPr lang="en-GB" sz="1600" dirty="0" smtClean="0"/>
              <a:t>Use found tracks to reconstructs primary vertex</a:t>
            </a:r>
          </a:p>
          <a:p>
            <a:pPr marL="176213" indent="-176213">
              <a:buFont typeface="Wingdings" panose="05000000000000000000" pitchFamily="2" charset="2"/>
              <a:buChar char="§"/>
            </a:pPr>
            <a:r>
              <a:rPr lang="en-GB" sz="1600" dirty="0" smtClean="0"/>
              <a:t>By definition finds primary tracks only</a:t>
            </a:r>
          </a:p>
          <a:p>
            <a:pPr marL="176213" indent="-176213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0070C0"/>
                </a:solidFill>
              </a:rPr>
              <a:t>Plan to implement </a:t>
            </a:r>
            <a:r>
              <a:rPr lang="en-GB" sz="1600" dirty="0" err="1" smtClean="0">
                <a:solidFill>
                  <a:srgbClr val="0070C0"/>
                </a:solidFill>
              </a:rPr>
              <a:t>vertexer</a:t>
            </a:r>
            <a:r>
              <a:rPr lang="en-GB" sz="1600" dirty="0" smtClean="0">
                <a:solidFill>
                  <a:srgbClr val="0070C0"/>
                </a:solidFill>
              </a:rPr>
              <a:t> also for offline code</a:t>
            </a:r>
          </a:p>
          <a:p>
            <a:pPr marL="176213" indent="-176213">
              <a:buFont typeface="Wingdings" panose="05000000000000000000" pitchFamily="2" charset="2"/>
              <a:buChar char="§"/>
            </a:pPr>
            <a:endParaRPr lang="en-GB" sz="1600" dirty="0" smtClean="0"/>
          </a:p>
          <a:p>
            <a:r>
              <a:rPr lang="en-GB" sz="1600" dirty="0" smtClean="0"/>
              <a:t>Speed for p-p MC LHC14i2/192708 (i7-2600@3.4GHz)</a:t>
            </a:r>
          </a:p>
          <a:p>
            <a:r>
              <a:rPr lang="en-GB" sz="1600" dirty="0" smtClean="0"/>
              <a:t>	full ITS max miss 1	5.0 kHz</a:t>
            </a:r>
          </a:p>
          <a:p>
            <a:r>
              <a:rPr lang="en-GB" sz="1600" dirty="0" smtClean="0"/>
              <a:t>	full ITS max miss 2 	4.8 kHz</a:t>
            </a:r>
          </a:p>
          <a:p>
            <a:r>
              <a:rPr lang="en-GB" sz="1600" dirty="0" smtClean="0"/>
              <a:t>	no SDD max miss 0 	6.7 kHz</a:t>
            </a:r>
          </a:p>
          <a:p>
            <a:r>
              <a:rPr lang="en-GB" sz="1600" dirty="0" smtClean="0"/>
              <a:t>	no SDD max miss 1	6.0 kHz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55894" y="991518"/>
            <a:ext cx="29635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Relative efficiency </a:t>
            </a:r>
            <a:r>
              <a:rPr lang="en-GB" sz="1400" dirty="0" err="1" smtClean="0"/>
              <a:t>wrt</a:t>
            </a:r>
            <a:r>
              <a:rPr lang="en-GB" sz="1400" dirty="0" smtClean="0"/>
              <a:t> </a:t>
            </a:r>
            <a:br>
              <a:rPr lang="en-GB" sz="1400" dirty="0" smtClean="0"/>
            </a:br>
            <a:r>
              <a:rPr lang="en-GB" sz="1400" dirty="0" smtClean="0"/>
              <a:t>offline track finding </a:t>
            </a:r>
            <a:br>
              <a:rPr lang="en-GB" sz="1400" dirty="0" smtClean="0"/>
            </a:br>
            <a:r>
              <a:rPr lang="en-GB" sz="1400" dirty="0" smtClean="0"/>
              <a:t>(</a:t>
            </a:r>
            <a:r>
              <a:rPr lang="en-GB" sz="1400" dirty="0" err="1" smtClean="0"/>
              <a:t>global+SA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925417" y="5662670"/>
            <a:ext cx="1046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 smtClean="0"/>
              <a:t>σ</a:t>
            </a:r>
            <a:r>
              <a:rPr lang="en-GB" sz="3200" baseline="-25000" dirty="0" smtClean="0"/>
              <a:t>X,Y</a:t>
            </a:r>
            <a:endParaRPr lang="en-GB" sz="32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5497417" y="5637603"/>
            <a:ext cx="1046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 smtClean="0"/>
              <a:t>σ</a:t>
            </a:r>
            <a:r>
              <a:rPr lang="en-GB" sz="3200" baseline="-25000" dirty="0" smtClean="0"/>
              <a:t>Z</a:t>
            </a:r>
            <a:endParaRPr lang="en-GB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1677457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0501" y="41317"/>
            <a:ext cx="71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Alignment for Run2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66823" y="733647"/>
            <a:ext cx="8410354" cy="5888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GB" sz="1600" dirty="0" smtClean="0"/>
              <a:t>New TRD modules, new SPD modules (revived), lot of interventions -&gt; need full realignment</a:t>
            </a:r>
          </a:p>
          <a:p>
            <a:pPr>
              <a:spcBef>
                <a:spcPts val="400"/>
              </a:spcBef>
            </a:pPr>
            <a:endParaRPr lang="en-GB" sz="1600" dirty="0" smtClean="0"/>
          </a:p>
          <a:p>
            <a:pPr>
              <a:spcBef>
                <a:spcPts val="400"/>
              </a:spcBef>
            </a:pPr>
            <a:r>
              <a:rPr lang="en-GB" sz="1600" dirty="0" smtClean="0"/>
              <a:t>Cosmic data collected (back-to-back with +- 3sectors difference; SPD touched in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GB" sz="1600" dirty="0" smtClean="0"/>
              <a:t>3 10</a:t>
            </a:r>
            <a:r>
              <a:rPr lang="en-GB" sz="1600" baseline="30000" dirty="0" smtClean="0"/>
              <a:t>-4</a:t>
            </a:r>
            <a:r>
              <a:rPr lang="en-GB" sz="1600" dirty="0" smtClean="0"/>
              <a:t>)</a:t>
            </a:r>
          </a:p>
          <a:p>
            <a:pPr>
              <a:spcBef>
                <a:spcPts val="400"/>
              </a:spcBef>
            </a:pPr>
            <a:endParaRPr lang="en-GB" sz="1600" dirty="0"/>
          </a:p>
          <a:p>
            <a:pPr>
              <a:spcBef>
                <a:spcPts val="400"/>
              </a:spcBef>
            </a:pPr>
            <a:endParaRPr lang="en-GB" sz="1600" dirty="0" smtClean="0"/>
          </a:p>
          <a:p>
            <a:pPr>
              <a:spcBef>
                <a:spcPts val="400"/>
              </a:spcBef>
            </a:pPr>
            <a:endParaRPr lang="en-GB" sz="1600" dirty="0"/>
          </a:p>
          <a:p>
            <a:pPr>
              <a:spcBef>
                <a:spcPts val="400"/>
              </a:spcBef>
            </a:pPr>
            <a:endParaRPr lang="en-GB" sz="1600" dirty="0" smtClean="0"/>
          </a:p>
          <a:p>
            <a:pPr>
              <a:spcBef>
                <a:spcPts val="400"/>
              </a:spcBef>
            </a:pPr>
            <a:endParaRPr lang="en-GB" sz="1600" dirty="0" smtClean="0"/>
          </a:p>
          <a:p>
            <a:pPr>
              <a:spcBef>
                <a:spcPts val="400"/>
              </a:spcBef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GB" sz="1600" dirty="0" smtClean="0"/>
              <a:t>0.5% should have hit at least in SSD → would allow ITS – TRD/TOF global alignment w/o TPC.</a:t>
            </a:r>
          </a:p>
          <a:p>
            <a:pPr>
              <a:spcBef>
                <a:spcPts val="400"/>
              </a:spcBef>
            </a:pPr>
            <a:endParaRPr lang="en-GB" sz="1600" dirty="0"/>
          </a:p>
          <a:p>
            <a:pPr algn="ctr">
              <a:spcBef>
                <a:spcPts val="400"/>
              </a:spcBef>
            </a:pPr>
            <a:r>
              <a:rPr lang="en-GB" sz="1600" u="sng" dirty="0" smtClean="0"/>
              <a:t>Methods</a:t>
            </a:r>
          </a:p>
          <a:p>
            <a:pPr>
              <a:spcBef>
                <a:spcPts val="400"/>
              </a:spcBef>
            </a:pPr>
            <a:r>
              <a:rPr lang="en-GB" sz="1600" u="sng" dirty="0" smtClean="0"/>
              <a:t>Barrel: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ITS internal alignment with </a:t>
            </a:r>
            <a:r>
              <a:rPr lang="en-GB" sz="1600" dirty="0" err="1" smtClean="0"/>
              <a:t>MillePede</a:t>
            </a:r>
            <a:r>
              <a:rPr lang="en-GB" sz="1600" dirty="0" smtClean="0"/>
              <a:t> (cannot be directly extended to other detectors)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dirty="0" err="1" smtClean="0"/>
              <a:t>Kalman</a:t>
            </a:r>
            <a:r>
              <a:rPr lang="en-GB" sz="1600" dirty="0" smtClean="0"/>
              <a:t> filter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Old </a:t>
            </a:r>
            <a:r>
              <a:rPr lang="en-GB" sz="1600" dirty="0" err="1" smtClean="0"/>
              <a:t>framewrok</a:t>
            </a:r>
            <a:r>
              <a:rPr lang="en-GB" sz="1600" dirty="0" smtClean="0"/>
              <a:t> for TRD alignment (needs reliable TPC tracks)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Global alignment with </a:t>
            </a:r>
            <a:r>
              <a:rPr lang="en-GB" sz="1600" dirty="0" err="1" smtClean="0"/>
              <a:t>MillePede</a:t>
            </a:r>
            <a:r>
              <a:rPr lang="en-GB" sz="1600" dirty="0" smtClean="0"/>
              <a:t> (in development)</a:t>
            </a:r>
          </a:p>
          <a:p>
            <a:pPr>
              <a:spcBef>
                <a:spcPts val="400"/>
              </a:spcBef>
            </a:pPr>
            <a:r>
              <a:rPr lang="en-GB" sz="1600" dirty="0"/>
              <a:t/>
            </a:r>
            <a:br>
              <a:rPr lang="en-GB" sz="1600" dirty="0"/>
            </a:br>
            <a:r>
              <a:rPr lang="en-GB" sz="1600" u="sng" dirty="0" err="1" smtClean="0"/>
              <a:t>Muon</a:t>
            </a:r>
            <a:r>
              <a:rPr lang="en-GB" sz="1600" u="sng" dirty="0" smtClean="0"/>
              <a:t>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Existing </a:t>
            </a:r>
            <a:r>
              <a:rPr lang="en-GB" sz="1600" dirty="0" err="1" smtClean="0"/>
              <a:t>MillePede</a:t>
            </a:r>
            <a:r>
              <a:rPr lang="en-GB" sz="1600" dirty="0" smtClean="0"/>
              <a:t> framework, works both with </a:t>
            </a:r>
            <a:r>
              <a:rPr lang="en-GB" sz="1600" dirty="0" err="1" smtClean="0"/>
              <a:t>Dipole:OFF</a:t>
            </a:r>
            <a:r>
              <a:rPr lang="en-GB" sz="1600" dirty="0" smtClean="0"/>
              <a:t> and Dipole::ON data, but data with field alone will require more efforts to align (availability of field OFF data is not probable) </a:t>
            </a:r>
            <a:endParaRPr lang="en-GB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578595"/>
              </p:ext>
            </p:extLst>
          </p:nvPr>
        </p:nvGraphicFramePr>
        <p:xfrm>
          <a:off x="469605" y="1679830"/>
          <a:ext cx="788758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3430"/>
                <a:gridCol w="1123951"/>
                <a:gridCol w="3056661"/>
                <a:gridCol w="2993544"/>
              </a:tblGrid>
              <a:tr h="28976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Runs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TOF+TPC+SSD</a:t>
                      </a:r>
                      <a:r>
                        <a:rPr lang="en-GB" sz="1600" dirty="0" smtClean="0"/>
                        <a:t>(+SPD) 10</a:t>
                      </a:r>
                      <a:r>
                        <a:rPr lang="en-GB" sz="1600" baseline="30000" dirty="0" smtClean="0"/>
                        <a:t>6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TOF+TRD+TPC+SSD</a:t>
                      </a:r>
                      <a:r>
                        <a:rPr lang="en-GB" sz="1600" dirty="0" smtClean="0"/>
                        <a:t>(+SPD) 10</a:t>
                      </a:r>
                      <a:r>
                        <a:rPr lang="en-GB" sz="1600" baseline="300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</a:tr>
              <a:tr h="28976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10(8)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5(3)</a:t>
                      </a:r>
                      <a:endParaRPr lang="en-GB" sz="1600" dirty="0"/>
                    </a:p>
                  </a:txBody>
                  <a:tcPr/>
                </a:tc>
              </a:tr>
              <a:tr h="28976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24(22)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11(10)</a:t>
                      </a:r>
                      <a:endParaRPr lang="en-GB" sz="1600" dirty="0"/>
                    </a:p>
                  </a:txBody>
                  <a:tcPr/>
                </a:tc>
              </a:tr>
              <a:tr h="28976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53(4)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22(2)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0159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868680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171450" indent="-171450">
              <a:buSzPct val="75000"/>
              <a:buFont typeface="Wingdings" pitchFamily="2" charset="2"/>
              <a:buChar char="v"/>
            </a:pPr>
            <a:r>
              <a:rPr lang="en-US" sz="1600" dirty="0" smtClean="0"/>
              <a:t>Currently ITS and TPC are aligned internally, then they are aligned globally one with respect to other</a:t>
            </a:r>
          </a:p>
          <a:p>
            <a:pPr marL="171450" indent="-171450">
              <a:buSzPct val="75000"/>
              <a:buFont typeface="Wingdings" pitchFamily="2" charset="2"/>
              <a:buChar char="v"/>
            </a:pPr>
            <a:r>
              <a:rPr lang="en-US" sz="1600" dirty="0" smtClean="0"/>
              <a:t>Outer detectors aligned relying on TPC tracks, w/o any feedback on TPC alignment/calibration</a:t>
            </a:r>
          </a:p>
          <a:p>
            <a:pPr marL="171450" indent="-171450">
              <a:buSzPct val="75000"/>
              <a:buFont typeface="Wingdings" pitchFamily="2" charset="2"/>
              <a:buChar char="v"/>
            </a:pPr>
            <a:r>
              <a:rPr lang="en-US" sz="1600" dirty="0" smtClean="0"/>
              <a:t>This affect TPC-dependent detectors alignment due to the residual TPC </a:t>
            </a:r>
            <a:r>
              <a:rPr lang="en-US" sz="1600" dirty="0" err="1" smtClean="0"/>
              <a:t>miscalibrations</a:t>
            </a:r>
            <a:endParaRPr lang="en-US" sz="1600" dirty="0" smtClean="0"/>
          </a:p>
          <a:p>
            <a:pPr marL="171450" indent="-171450">
              <a:buSzPct val="75000"/>
              <a:buFont typeface="Wingdings" pitchFamily="2" charset="2"/>
              <a:buChar char="v"/>
            </a:pPr>
            <a:r>
              <a:rPr lang="en-US" sz="1600" dirty="0" smtClean="0"/>
              <a:t>TPC wants to change its calibration strategy: use interpolation of tracks from “perfectly” aligned ITS-TRD/TOF to TPC volume and process residuals </a:t>
            </a:r>
            <a:r>
              <a:rPr lang="en-US" sz="1600" dirty="0" err="1" smtClean="0"/>
              <a:t>wrt</a:t>
            </a:r>
            <a:r>
              <a:rPr lang="en-US" sz="1600" dirty="0" smtClean="0"/>
              <a:t> TPC clusters as distortions </a:t>
            </a:r>
          </a:p>
          <a:p>
            <a:pPr marL="171450" indent="-171450">
              <a:buSzPct val="75000"/>
            </a:pPr>
            <a:endParaRPr lang="en-US" sz="1600" dirty="0" smtClean="0">
              <a:sym typeface="Symbol"/>
            </a:endParaRPr>
          </a:p>
          <a:p>
            <a:pPr marL="228600" indent="-228600">
              <a:buSzPct val="75000"/>
              <a:buFont typeface="Symbol"/>
              <a:buChar char="Þ"/>
            </a:pPr>
            <a:r>
              <a:rPr lang="en-US" sz="1600" dirty="0" smtClean="0"/>
              <a:t>Use global algorithm for simultaneous refitting of detector’s alignment (and calibration) parameters and tracks (</a:t>
            </a:r>
            <a:r>
              <a:rPr lang="en-US" sz="1600" dirty="0" err="1" smtClean="0"/>
              <a:t>Millepede</a:t>
            </a:r>
            <a:r>
              <a:rPr lang="en-US" sz="1600" dirty="0" smtClean="0"/>
              <a:t>  - already used for ITS and </a:t>
            </a:r>
            <a:r>
              <a:rPr lang="en-US" sz="1600" dirty="0" err="1" smtClean="0"/>
              <a:t>Muon</a:t>
            </a:r>
            <a:r>
              <a:rPr lang="en-US" sz="1600" dirty="0" smtClean="0"/>
              <a:t> standalone alignment).</a:t>
            </a:r>
          </a:p>
          <a:p>
            <a:pPr marL="228600" indent="-228600">
              <a:buSzPct val="75000"/>
              <a:buFont typeface="Symbol"/>
              <a:buChar char="Þ"/>
            </a:pPr>
            <a:endParaRPr lang="en-US" sz="1600" dirty="0" smtClean="0"/>
          </a:p>
          <a:p>
            <a:pPr marL="228600" indent="-228600">
              <a:buSzPct val="75000"/>
              <a:buFont typeface="Symbol"/>
              <a:buChar char="Þ"/>
            </a:pPr>
            <a:endParaRPr lang="en-US" sz="1600" dirty="0" smtClean="0"/>
          </a:p>
          <a:p>
            <a:pPr marL="228600" indent="-228600">
              <a:buSzPct val="75000"/>
              <a:buFont typeface="Symbol"/>
              <a:buChar char="Þ"/>
            </a:pPr>
            <a:endParaRPr lang="en-US" sz="1600" dirty="0" smtClean="0"/>
          </a:p>
          <a:p>
            <a:pPr marL="228600" indent="-228600">
              <a:buSzPct val="75000"/>
              <a:buFont typeface="Symbol"/>
              <a:buChar char="Þ"/>
            </a:pPr>
            <a:endParaRPr lang="en-US" sz="1600" dirty="0" smtClean="0"/>
          </a:p>
          <a:p>
            <a:pPr marL="228600" indent="-228600">
              <a:buSzPct val="75000"/>
              <a:buFont typeface="Symbol"/>
              <a:buChar char="Þ"/>
            </a:pPr>
            <a:endParaRPr lang="en-US" sz="1600" dirty="0" smtClean="0"/>
          </a:p>
          <a:p>
            <a:pPr marL="228600" indent="-228600">
              <a:buSzPct val="75000"/>
              <a:buFont typeface="Symbol"/>
              <a:buChar char="Þ"/>
            </a:pPr>
            <a:endParaRPr lang="en-US" sz="1600" dirty="0" smtClean="0"/>
          </a:p>
          <a:p>
            <a:pPr marL="228600" indent="-228600">
              <a:buSzPct val="75000"/>
              <a:buFont typeface="Symbol"/>
              <a:buChar char="Þ"/>
            </a:pPr>
            <a:endParaRPr lang="en-US" sz="1600" dirty="0" smtClean="0"/>
          </a:p>
          <a:p>
            <a:pPr marL="228600" indent="-228600">
              <a:buSzPct val="75000"/>
              <a:buFont typeface="Symbol"/>
              <a:buChar char="Þ"/>
            </a:pPr>
            <a:endParaRPr lang="en-US" sz="1600" dirty="0" smtClean="0"/>
          </a:p>
          <a:p>
            <a:pPr marL="228600" indent="-228600">
              <a:buSzPct val="75000"/>
              <a:buFont typeface="Symbol"/>
              <a:buChar char="Þ"/>
            </a:pPr>
            <a:endParaRPr lang="en-US" sz="1600" dirty="0" smtClean="0"/>
          </a:p>
          <a:p>
            <a:pPr marL="228600" indent="-228600">
              <a:buSzPct val="75000"/>
              <a:buFont typeface="Symbol"/>
              <a:buChar char="Þ"/>
            </a:pPr>
            <a:endParaRPr lang="en-US" sz="1600" dirty="0" smtClean="0"/>
          </a:p>
          <a:p>
            <a:pPr marL="176213" indent="-176213">
              <a:buSzPct val="75000"/>
              <a:buFont typeface="Wingdings" panose="05000000000000000000" pitchFamily="2" charset="2"/>
              <a:buChar char="v"/>
            </a:pPr>
            <a:r>
              <a:rPr lang="en-US" sz="1600" dirty="0" smtClean="0"/>
              <a:t>Framework will provide base classes to handle standard geometrical degrees of freedom (in </a:t>
            </a:r>
            <a:r>
              <a:rPr lang="en-US" sz="1600" dirty="0" err="1" smtClean="0"/>
              <a:t>AliAlignObj</a:t>
            </a:r>
            <a:r>
              <a:rPr lang="en-US" sz="1600" dirty="0" smtClean="0"/>
              <a:t> parameterization supporting </a:t>
            </a:r>
            <a:r>
              <a:rPr lang="en-US" sz="1600" dirty="0" err="1" smtClean="0"/>
              <a:t>TGeo</a:t>
            </a:r>
            <a:r>
              <a:rPr lang="en-US" sz="1600" dirty="0" smtClean="0"/>
              <a:t> conventions) – </a:t>
            </a:r>
            <a:r>
              <a:rPr lang="en-US" sz="1600" dirty="0" smtClean="0">
                <a:solidFill>
                  <a:srgbClr val="0070C0"/>
                </a:solidFill>
              </a:rPr>
              <a:t>must be ready by beginning of Run2</a:t>
            </a:r>
          </a:p>
          <a:p>
            <a:pPr marL="176213" indent="-176213">
              <a:buSzPct val="75000"/>
              <a:buFont typeface="Wingdings" panose="05000000000000000000" pitchFamily="2" charset="2"/>
              <a:buChar char="v"/>
            </a:pPr>
            <a:r>
              <a:rPr lang="en-US" sz="1600" dirty="0" smtClean="0"/>
              <a:t>Detectors which want to implement calibration simultaneously to alignment must implement corresponding degrees of freedom (derivatives of residuals vs DOF, initial values extraction from OCDB and interpretation of fit results) – </a:t>
            </a:r>
            <a:r>
              <a:rPr lang="en-US" sz="1600" dirty="0" smtClean="0">
                <a:solidFill>
                  <a:srgbClr val="0070C0"/>
                </a:solidFill>
              </a:rPr>
              <a:t>will not be fast</a:t>
            </a:r>
            <a:endParaRPr lang="en-US" sz="1600" dirty="0">
              <a:solidFill>
                <a:srgbClr val="0070C0"/>
              </a:solidFill>
            </a:endParaRPr>
          </a:p>
          <a:p>
            <a:pPr>
              <a:buSzPct val="75000"/>
            </a:pPr>
            <a:endParaRPr lang="en-US" sz="1600" dirty="0" smtClean="0"/>
          </a:p>
          <a:p>
            <a:pPr marL="176213" indent="-176213">
              <a:buSzPct val="75000"/>
              <a:buFont typeface="Wingdings" panose="05000000000000000000" pitchFamily="2" charset="2"/>
              <a:buChar char="v"/>
            </a:pPr>
            <a:r>
              <a:rPr lang="en-US" sz="1600" dirty="0" smtClean="0"/>
              <a:t>Development was constantly delayed due to other priorities, now need to catch up…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8600" y="2752368"/>
            <a:ext cx="8686800" cy="1981200"/>
            <a:chOff x="152400" y="3429000"/>
            <a:chExt cx="8686800" cy="1981200"/>
          </a:xfrm>
        </p:grpSpPr>
        <p:grpSp>
          <p:nvGrpSpPr>
            <p:cNvPr id="4" name="Group 3"/>
            <p:cNvGrpSpPr/>
            <p:nvPr/>
          </p:nvGrpSpPr>
          <p:grpSpPr>
            <a:xfrm>
              <a:off x="152400" y="3429000"/>
              <a:ext cx="5410200" cy="1981200"/>
              <a:chOff x="152400" y="4419600"/>
              <a:chExt cx="5410200" cy="198120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600200" y="4648200"/>
                <a:ext cx="1371600" cy="1676400"/>
                <a:chOff x="3200400" y="4648200"/>
                <a:chExt cx="1371600" cy="1676400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3200400" y="4648200"/>
                  <a:ext cx="1371600" cy="16764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600" dirty="0" smtClean="0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</a:rPr>
                    <a:t>Central unit</a:t>
                  </a:r>
                  <a:endParaRPr lang="fr-FR" sz="1600" dirty="0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3200400" y="5029200"/>
                  <a:ext cx="1371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Steering</a:t>
                  </a:r>
                  <a:endParaRPr lang="fr-FR" sz="1600" dirty="0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3200400" y="5638800"/>
                  <a:ext cx="1371600" cy="6858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err="1" smtClean="0"/>
                    <a:t>Millepede</a:t>
                  </a:r>
                  <a:r>
                    <a:rPr lang="en-US" sz="1400" dirty="0" smtClean="0"/>
                    <a:t> minimization</a:t>
                  </a:r>
                  <a:endParaRPr lang="fr-FR" sz="1400" dirty="0"/>
                </a:p>
              </p:txBody>
            </p:sp>
          </p:grpSp>
          <p:sp>
            <p:nvSpPr>
              <p:cNvPr id="12" name="Rectangle 11"/>
              <p:cNvSpPr/>
              <p:nvPr/>
            </p:nvSpPr>
            <p:spPr>
              <a:xfrm>
                <a:off x="152400" y="4648200"/>
                <a:ext cx="12192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ESD + </a:t>
                </a:r>
                <a:r>
                  <a:rPr lang="en-US" sz="1600" dirty="0" err="1" smtClean="0"/>
                  <a:t>ESDFriend</a:t>
                </a:r>
                <a:endParaRPr lang="fr-FR" sz="1600" dirty="0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4419600" y="4419600"/>
                <a:ext cx="1143000" cy="1981200"/>
                <a:chOff x="4495800" y="4572000"/>
                <a:chExt cx="1143000" cy="1981200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4495800" y="4572000"/>
                  <a:ext cx="1143000" cy="1981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2" name="Group 21"/>
                <p:cNvGrpSpPr/>
                <p:nvPr/>
              </p:nvGrpSpPr>
              <p:grpSpPr>
                <a:xfrm>
                  <a:off x="4572000" y="4648200"/>
                  <a:ext cx="990600" cy="1828800"/>
                  <a:chOff x="3886200" y="4191000"/>
                  <a:chExt cx="990600" cy="1828800"/>
                </a:xfrm>
              </p:grpSpPr>
              <p:sp>
                <p:nvSpPr>
                  <p:cNvPr id="23" name="Rectangle 22"/>
                  <p:cNvSpPr/>
                  <p:nvPr/>
                </p:nvSpPr>
                <p:spPr>
                  <a:xfrm>
                    <a:off x="3886200" y="4191000"/>
                    <a:ext cx="9906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 smtClean="0"/>
                      <a:t>ITS</a:t>
                    </a:r>
                    <a:endParaRPr lang="fr-FR" sz="1600" dirty="0"/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3886200" y="4572000"/>
                    <a:ext cx="9906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 smtClean="0"/>
                      <a:t>TPC</a:t>
                    </a:r>
                    <a:endParaRPr lang="fr-FR" sz="1600" dirty="0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3886200" y="4953000"/>
                    <a:ext cx="9906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 smtClean="0"/>
                      <a:t>TRD</a:t>
                    </a:r>
                    <a:endParaRPr lang="fr-FR" sz="1600" dirty="0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3886200" y="5334000"/>
                    <a:ext cx="9906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 smtClean="0"/>
                      <a:t>TRD</a:t>
                    </a:r>
                    <a:endParaRPr lang="fr-FR" sz="1600" dirty="0"/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3886200" y="5715000"/>
                    <a:ext cx="990600" cy="3048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 smtClean="0"/>
                      <a:t>…</a:t>
                    </a:r>
                    <a:endParaRPr lang="fr-FR" sz="1600" dirty="0"/>
                  </a:p>
                </p:txBody>
              </p:sp>
            </p:grpSp>
          </p:grpSp>
          <p:sp>
            <p:nvSpPr>
              <p:cNvPr id="14" name="Left Arrow 13"/>
              <p:cNvSpPr/>
              <p:nvPr/>
            </p:nvSpPr>
            <p:spPr>
              <a:xfrm>
                <a:off x="2971800" y="4419600"/>
                <a:ext cx="1447800" cy="762000"/>
              </a:xfrm>
              <a:prstGeom prst="leftArrow">
                <a:avLst>
                  <a:gd name="adj1" fmla="val 50000"/>
                  <a:gd name="adj2" fmla="val 2962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parameters </a:t>
                </a:r>
                <a:br>
                  <a:rPr lang="en-US" sz="1400" dirty="0" smtClean="0"/>
                </a:br>
                <a:r>
                  <a:rPr lang="en-US" sz="1400" dirty="0" smtClean="0"/>
                  <a:t>to optimize</a:t>
                </a:r>
                <a:endParaRPr lang="fr-FR" sz="1400" dirty="0"/>
              </a:p>
            </p:txBody>
          </p:sp>
          <p:sp>
            <p:nvSpPr>
              <p:cNvPr id="15" name="Left Arrow 14"/>
              <p:cNvSpPr/>
              <p:nvPr/>
            </p:nvSpPr>
            <p:spPr>
              <a:xfrm flipH="1">
                <a:off x="2971800" y="5105400"/>
                <a:ext cx="1447800" cy="533400"/>
              </a:xfrm>
              <a:prstGeom prst="leftArrow">
                <a:avLst>
                  <a:gd name="adj1" fmla="val 50000"/>
                  <a:gd name="adj2" fmla="val 2962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tracks, clusters</a:t>
                </a:r>
                <a:endParaRPr lang="fr-FR" sz="1400" dirty="0"/>
              </a:p>
            </p:txBody>
          </p:sp>
          <p:sp>
            <p:nvSpPr>
              <p:cNvPr id="16" name="Left Arrow 15"/>
              <p:cNvSpPr/>
              <p:nvPr/>
            </p:nvSpPr>
            <p:spPr>
              <a:xfrm>
                <a:off x="2971800" y="5638800"/>
                <a:ext cx="1447800" cy="762000"/>
              </a:xfrm>
              <a:prstGeom prst="leftArrow">
                <a:avLst>
                  <a:gd name="adj1" fmla="val 50000"/>
                  <a:gd name="adj2" fmla="val 2962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residuals + their derivatives</a:t>
                </a:r>
                <a:endParaRPr lang="fr-FR" sz="1200" dirty="0"/>
              </a:p>
            </p:txBody>
          </p:sp>
          <p:sp>
            <p:nvSpPr>
              <p:cNvPr id="17" name="Right Arrow 16"/>
              <p:cNvSpPr/>
              <p:nvPr/>
            </p:nvSpPr>
            <p:spPr>
              <a:xfrm>
                <a:off x="1371600" y="4876800"/>
                <a:ext cx="228600" cy="1524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52400" y="5257800"/>
                <a:ext cx="1219200" cy="1066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geometry</a:t>
                </a:r>
              </a:p>
              <a:p>
                <a:pPr algn="ctr"/>
                <a:r>
                  <a:rPr lang="en-US" sz="1600" dirty="0" smtClean="0"/>
                  <a:t>OCDB</a:t>
                </a:r>
                <a:endParaRPr lang="fr-FR" sz="1600" dirty="0"/>
              </a:p>
            </p:txBody>
          </p:sp>
          <p:sp>
            <p:nvSpPr>
              <p:cNvPr id="19" name="Right Arrow 18"/>
              <p:cNvSpPr/>
              <p:nvPr/>
            </p:nvSpPr>
            <p:spPr>
              <a:xfrm>
                <a:off x="1371600" y="5334000"/>
                <a:ext cx="228600" cy="1524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" name="Right Arrow 19"/>
              <p:cNvSpPr/>
              <p:nvPr/>
            </p:nvSpPr>
            <p:spPr>
              <a:xfrm rot="10800000">
                <a:off x="1371600" y="5715000"/>
                <a:ext cx="228600" cy="3810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6019800" y="3429000"/>
              <a:ext cx="2819400" cy="1905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Detector-specific units derived </a:t>
              </a:r>
              <a:br>
                <a:rPr lang="en-US" sz="1400" dirty="0" smtClean="0">
                  <a:solidFill>
                    <a:schemeClr val="tx1"/>
                  </a:solidFill>
                </a:rPr>
              </a:br>
              <a:r>
                <a:rPr lang="en-US" sz="1400" dirty="0" smtClean="0">
                  <a:solidFill>
                    <a:schemeClr val="tx1"/>
                  </a:solidFill>
                </a:rPr>
                <a:t>from generic </a:t>
              </a:r>
              <a:r>
                <a:rPr lang="en-US" sz="1400" dirty="0" err="1" smtClean="0">
                  <a:solidFill>
                    <a:schemeClr val="tx1"/>
                  </a:solidFill>
                </a:rPr>
                <a:t>detetctor</a:t>
              </a:r>
              <a:r>
                <a:rPr lang="en-US" sz="1400" dirty="0" smtClean="0">
                  <a:solidFill>
                    <a:schemeClr val="tx1"/>
                  </a:solidFill>
                </a:rPr>
                <a:t> class</a:t>
              </a:r>
              <a:endParaRPr lang="fr-FR" sz="1400" dirty="0" smtClean="0">
                <a:solidFill>
                  <a:schemeClr val="tx1"/>
                </a:solidFill>
              </a:endParaRPr>
            </a:p>
            <a:p>
              <a:endParaRPr lang="en-US" sz="1400" dirty="0" smtClean="0">
                <a:solidFill>
                  <a:schemeClr val="tx1"/>
                </a:solidFill>
              </a:endParaRPr>
            </a:p>
            <a:p>
              <a:r>
                <a:rPr lang="en-US" sz="1400" dirty="0" smtClean="0">
                  <a:solidFill>
                    <a:schemeClr val="tx1"/>
                  </a:solidFill>
                </a:rPr>
                <a:t>Declare  DOFs and calculates track-cluster residuals </a:t>
              </a:r>
              <a:r>
                <a:rPr lang="en-US" sz="1400" dirty="0" err="1" smtClean="0">
                  <a:solidFill>
                    <a:schemeClr val="tx1"/>
                  </a:solidFill>
                </a:rPr>
                <a:t>wrt</a:t>
              </a:r>
              <a:r>
                <a:rPr lang="en-US" sz="1400" dirty="0" smtClean="0">
                  <a:solidFill>
                    <a:schemeClr val="tx1"/>
                  </a:solidFill>
                </a:rPr>
                <a:t> these DOFs</a:t>
              </a:r>
            </a:p>
          </p:txBody>
        </p:sp>
        <p:cxnSp>
          <p:nvCxnSpPr>
            <p:cNvPr id="6" name="Straight Arrow Connector 5"/>
            <p:cNvCxnSpPr>
              <a:stCxn id="23" idx="3"/>
            </p:cNvCxnSpPr>
            <p:nvPr/>
          </p:nvCxnSpPr>
          <p:spPr>
            <a:xfrm>
              <a:off x="5486400" y="3657600"/>
              <a:ext cx="533400" cy="0"/>
            </a:xfrm>
            <a:prstGeom prst="straightConnector1">
              <a:avLst/>
            </a:prstGeom>
            <a:ln w="19050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5486400" y="4038600"/>
              <a:ext cx="533400" cy="0"/>
            </a:xfrm>
            <a:prstGeom prst="straightConnector1">
              <a:avLst/>
            </a:prstGeom>
            <a:ln w="19050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5486400" y="4419600"/>
              <a:ext cx="533400" cy="0"/>
            </a:xfrm>
            <a:prstGeom prst="straightConnector1">
              <a:avLst/>
            </a:prstGeom>
            <a:ln w="19050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5486400" y="4800600"/>
              <a:ext cx="533400" cy="0"/>
            </a:xfrm>
            <a:prstGeom prst="straightConnector1">
              <a:avLst/>
            </a:prstGeom>
            <a:ln w="19050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5486400" y="5181600"/>
              <a:ext cx="533400" cy="0"/>
            </a:xfrm>
            <a:prstGeom prst="straightConnector1">
              <a:avLst/>
            </a:prstGeom>
            <a:ln w="19050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980501" y="41317"/>
            <a:ext cx="71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Global alignment with </a:t>
            </a:r>
            <a:r>
              <a:rPr lang="en-GB" dirty="0" err="1"/>
              <a:t>M</a:t>
            </a:r>
            <a:r>
              <a:rPr lang="en-GB" dirty="0" err="1" smtClean="0"/>
              <a:t>illepede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7068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228600" y="527901"/>
            <a:ext cx="8686800" cy="4825252"/>
            <a:chOff x="228600" y="406714"/>
            <a:chExt cx="8686800" cy="48252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228600" y="440911"/>
                  <a:ext cx="8686800" cy="4791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spcBef>
                      <a:spcPts val="400"/>
                    </a:spcBef>
                    <a:buSzPct val="75000"/>
                    <a:buFont typeface="Wingdings" panose="05000000000000000000" pitchFamily="2" charset="2"/>
                    <a:buChar char="§"/>
                  </a:pPr>
                  <a:r>
                    <a:rPr lang="en-US" sz="1600" dirty="0" smtClean="0"/>
                    <a:t>Assumption: measurement residual </a:t>
                  </a:r>
                  <a:br>
                    <a:rPr lang="en-US" sz="1600" dirty="0" smtClean="0"/>
                  </a:br>
                  <a:r>
                    <a:rPr lang="en-US" sz="1600" dirty="0" smtClean="0"/>
                    <a:t>w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here</m:t>
                      </m:r>
                      <m:r>
                        <a:rPr lang="en-GB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acc>
                    </m:oMath>
                  </a14:m>
                  <a:r>
                    <a:rPr lang="en-US" sz="1600" dirty="0" smtClean="0"/>
                    <a:t> is the vector of individual track parameters </a:t>
                  </a:r>
                  <a:br>
                    <a:rPr lang="en-US" sz="1600" dirty="0" smtClean="0"/>
                  </a:br>
                  <a:r>
                    <a:rPr lang="en-US" sz="1600" dirty="0" smtClean="0"/>
                    <a:t>(e.g. </a:t>
                  </a:r>
                  <a:r>
                    <a:rPr lang="en-US" sz="1600" dirty="0" err="1" smtClean="0"/>
                    <a:t>AliExternalTrackParam</a:t>
                  </a:r>
                  <a:r>
                    <a:rPr lang="en-US" sz="1600" dirty="0" smtClean="0"/>
                    <a:t>) and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a14:m>
                  <a:r>
                    <a:rPr lang="en-US" sz="1600" dirty="0" smtClean="0"/>
                    <a:t> is the vector of global parameters (alignment, calibration </a:t>
                  </a:r>
                  <a:r>
                    <a:rPr lang="en-US" sz="1600" dirty="0" err="1" smtClean="0"/>
                    <a:t>etc</a:t>
                  </a:r>
                  <a:r>
                    <a:rPr lang="en-US" sz="1600" dirty="0" smtClean="0"/>
                    <a:t>)</a:t>
                  </a:r>
                  <a:br>
                    <a:rPr lang="en-US" sz="1600" dirty="0" smtClean="0"/>
                  </a:br>
                  <a:endParaRPr lang="en-US" sz="1600" dirty="0"/>
                </a:p>
                <a:p>
                  <a:pPr algn="ctr">
                    <a:spcBef>
                      <a:spcPts val="400"/>
                    </a:spcBef>
                    <a:buSzPct val="75000"/>
                  </a:pPr>
                  <a:r>
                    <a:rPr lang="en-US" sz="1600" b="1" u="sng" dirty="0" smtClean="0">
                      <a:solidFill>
                        <a:srgbClr val="0070C0"/>
                      </a:solidFill>
                    </a:rPr>
                    <a:t>Track Model:</a:t>
                  </a:r>
                </a:p>
                <a:p>
                  <a:pPr marL="285750" indent="-285750">
                    <a:spcBef>
                      <a:spcPts val="400"/>
                    </a:spcBef>
                    <a:buSzPct val="75000"/>
                    <a:buFont typeface="Wingdings" panose="05000000000000000000" pitchFamily="2" charset="2"/>
                    <a:buChar char="§"/>
                  </a:pPr>
                  <a:r>
                    <a:rPr lang="en-US" sz="1600" dirty="0" smtClean="0"/>
                    <a:t>Alice’s </a:t>
                  </a:r>
                  <a:r>
                    <a:rPr lang="en-US" sz="1600" dirty="0" err="1" smtClean="0"/>
                    <a:t>Kalman</a:t>
                  </a:r>
                  <a:r>
                    <a:rPr lang="en-US" sz="1600" dirty="0" smtClean="0"/>
                    <a:t> track is not directly applicable to </a:t>
                  </a:r>
                  <a:r>
                    <a:rPr lang="en-US" sz="1600" dirty="0" err="1" smtClean="0"/>
                    <a:t>Millepede</a:t>
                  </a:r>
                  <a:r>
                    <a:rPr lang="en-US" sz="1600" dirty="0" smtClean="0"/>
                    <a:t>: defines parameters only locally while alignment needs derivatives of residuals at different points </a:t>
                  </a:r>
                  <a:r>
                    <a:rPr lang="en-US" sz="1600" dirty="0" err="1" smtClean="0"/>
                    <a:t>wrt</a:t>
                  </a:r>
                  <a:r>
                    <a:rPr lang="en-US" sz="1600" dirty="0" smtClean="0"/>
                    <a:t> parameters at well defined point</a:t>
                  </a:r>
                </a:p>
                <a:p>
                  <a:pPr marL="285750" indent="-285750">
                    <a:spcBef>
                      <a:spcPts val="400"/>
                    </a:spcBef>
                    <a:buSzPct val="75000"/>
                    <a:buFont typeface="Wingdings" panose="05000000000000000000" pitchFamily="2" charset="2"/>
                    <a:buChar char="§"/>
                  </a:pPr>
                  <a:r>
                    <a:rPr lang="en-US" sz="1600" dirty="0" smtClean="0"/>
                    <a:t>Still, preferable to use the same (</a:t>
                  </a:r>
                  <a:r>
                    <a:rPr lang="en-US" sz="1600" dirty="0" err="1" smtClean="0"/>
                    <a:t>AliExternalTrackParam</a:t>
                  </a:r>
                  <a:r>
                    <a:rPr lang="en-US" sz="1600" dirty="0" smtClean="0"/>
                    <a:t>) model as for tracking, to have the same propagation systematics</a:t>
                  </a:r>
                </a:p>
                <a:p>
                  <a:pPr>
                    <a:spcBef>
                      <a:spcPts val="400"/>
                    </a:spcBef>
                    <a:buSzPct val="75000"/>
                  </a:pPr>
                  <a:r>
                    <a:rPr lang="en-US" sz="1600" dirty="0" smtClean="0"/>
                    <a:t>→  </a:t>
                  </a:r>
                  <a:r>
                    <a:rPr lang="en-US" sz="1600" b="1" u="sng" dirty="0" err="1" smtClean="0"/>
                    <a:t>AliAlgPoint</a:t>
                  </a:r>
                  <a:r>
                    <a:rPr lang="en-US" sz="1600" dirty="0" smtClean="0"/>
                    <a:t> :</a:t>
                  </a:r>
                </a:p>
                <a:p>
                  <a:pPr marL="550863" indent="-285750">
                    <a:spcBef>
                      <a:spcPts val="400"/>
                    </a:spcBef>
                    <a:buSzPct val="75000"/>
                    <a:buFont typeface="Wingdings" panose="05000000000000000000" pitchFamily="2" charset="2"/>
                    <a:buChar char="§"/>
                  </a:pPr>
                  <a:r>
                    <a:rPr lang="en-US" sz="1600" dirty="0"/>
                    <a:t>t</a:t>
                  </a:r>
                  <a:r>
                    <a:rPr lang="en-US" sz="1600" dirty="0" smtClean="0"/>
                    <a:t>racking frame definition, measurement in tracking frame, integrated material info (x/X0,</a:t>
                  </a:r>
                  <a:r>
                    <a:rPr lang="en-GB" sz="1600" dirty="0" smtClean="0"/>
                    <a:t> x</a:t>
                  </a:r>
                  <a:r>
                    <a:rPr lang="el-GR" sz="1600" dirty="0" smtClean="0"/>
                    <a:t>ρ</a:t>
                  </a:r>
                  <a:r>
                    <a:rPr lang="en-GB" sz="1600" dirty="0" smtClean="0"/>
                    <a:t>)</a:t>
                  </a:r>
                  <a:endParaRPr lang="en-US" sz="1600" dirty="0" smtClean="0"/>
                </a:p>
                <a:p>
                  <a:pPr>
                    <a:spcBef>
                      <a:spcPts val="400"/>
                    </a:spcBef>
                    <a:buSzPct val="75000"/>
                  </a:pPr>
                  <a:r>
                    <a:rPr lang="en-US" sz="1600" dirty="0" smtClean="0"/>
                    <a:t>→  </a:t>
                  </a:r>
                  <a:r>
                    <a:rPr lang="en-US" sz="1600" b="1" u="sng" dirty="0" err="1" smtClean="0"/>
                    <a:t>AliAlgTrack</a:t>
                  </a:r>
                  <a:r>
                    <a:rPr lang="en-US" sz="1600" dirty="0" smtClean="0"/>
                    <a:t> :</a:t>
                  </a:r>
                </a:p>
                <a:p>
                  <a:pPr marL="550863" indent="-285750">
                    <a:spcBef>
                      <a:spcPts val="400"/>
                    </a:spcBef>
                    <a:buSzPct val="75000"/>
                    <a:buFont typeface="Wingdings" panose="05000000000000000000" pitchFamily="2" charset="2"/>
                    <a:buChar char="§"/>
                  </a:pPr>
                  <a:r>
                    <a:rPr lang="en-GB" sz="1600" dirty="0" smtClean="0"/>
                    <a:t>Array of </a:t>
                  </a:r>
                  <a:r>
                    <a:rPr lang="en-GB" sz="1600" dirty="0" err="1" smtClean="0"/>
                    <a:t>AliAlgPoint</a:t>
                  </a:r>
                  <a:r>
                    <a:rPr lang="en-GB" sz="1600" dirty="0" smtClean="0"/>
                    <a:t> objects with either measurement or material or both </a:t>
                  </a:r>
                  <a:endParaRPr lang="en-US" sz="1600" dirty="0" smtClean="0"/>
                </a:p>
                <a:p>
                  <a:pPr marL="550863" indent="-285750">
                    <a:spcBef>
                      <a:spcPts val="400"/>
                    </a:spcBef>
                    <a:buSzPct val="75000"/>
                    <a:buFont typeface="Wingdings" panose="05000000000000000000" pitchFamily="2" charset="2"/>
                    <a:buChar char="§"/>
                  </a:pPr>
                  <a:r>
                    <a:rPr lang="en-US" sz="1600" dirty="0" err="1" smtClean="0"/>
                    <a:t>AliExternalTrackParam</a:t>
                  </a:r>
                  <a:r>
                    <a:rPr lang="en-US" sz="1600" dirty="0" smtClean="0"/>
                    <a:t> – usual parameters defined at fixed X,</a:t>
                  </a:r>
                  <a:r>
                    <a:rPr lang="el-GR" sz="1600" dirty="0" smtClean="0"/>
                    <a:t>α</a:t>
                  </a:r>
                  <a:r>
                    <a:rPr lang="en-GB" sz="1600" dirty="0" smtClean="0"/>
                    <a:t>, first estimate is obtained by usual </a:t>
                  </a:r>
                  <a:r>
                    <a:rPr lang="en-GB" sz="1600" dirty="0" err="1" smtClean="0"/>
                    <a:t>Kalman</a:t>
                  </a:r>
                  <a:r>
                    <a:rPr lang="en-GB" sz="1600" dirty="0" smtClean="0"/>
                    <a:t> inward refit (</a:t>
                  </a:r>
                  <a:r>
                    <a:rPr lang="en-GB" sz="1600" dirty="0" smtClean="0">
                      <a:solidFill>
                        <a:schemeClr val="accent5"/>
                      </a:solidFill>
                    </a:rPr>
                    <a:t>to be added 2 legs smoothing in case of </a:t>
                  </a:r>
                  <a:r>
                    <a:rPr lang="en-GB" sz="1600" dirty="0" err="1" smtClean="0">
                      <a:solidFill>
                        <a:schemeClr val="accent5"/>
                      </a:solidFill>
                    </a:rPr>
                    <a:t>cosmics</a:t>
                  </a:r>
                  <a:r>
                    <a:rPr lang="en-GB" sz="1600" dirty="0" smtClean="0"/>
                    <a:t>)</a:t>
                  </a:r>
                </a:p>
                <a:p>
                  <a:pPr marL="550863" indent="-285750">
                    <a:spcBef>
                      <a:spcPts val="400"/>
                    </a:spcBef>
                    <a:buSzPct val="75000"/>
                    <a:buFont typeface="Wingdings" panose="05000000000000000000" pitchFamily="2" charset="2"/>
                    <a:buChar char="§"/>
                  </a:pPr>
                  <a:r>
                    <a:rPr lang="en-GB" sz="1600" dirty="0" smtClean="0"/>
                    <a:t>2 free MS parameters per point containing material (+1 for </a:t>
                  </a:r>
                  <a:r>
                    <a:rPr lang="en-GB" sz="1600" dirty="0" err="1" smtClean="0"/>
                    <a:t>E.loss</a:t>
                  </a:r>
                  <a:r>
                    <a:rPr lang="en-GB" sz="1600" dirty="0" smtClean="0"/>
                    <a:t> – not tested) </a:t>
                  </a:r>
                </a:p>
                <a:p>
                  <a:pPr marL="550863" indent="-285750">
                    <a:spcBef>
                      <a:spcPts val="400"/>
                    </a:spcBef>
                    <a:buSzPct val="75000"/>
                    <a:buFont typeface="Wingdings" panose="05000000000000000000" pitchFamily="2" charset="2"/>
                    <a:buChar char="§"/>
                  </a:pPr>
                  <a:r>
                    <a:rPr lang="en-GB" sz="1600" dirty="0" smtClean="0"/>
                    <a:t>Methods to calculate residuals and numerical derivatives at every point with </a:t>
                  </a:r>
                  <a:r>
                    <a:rPr lang="en-GB" sz="1600" dirty="0" err="1" smtClean="0"/>
                    <a:t>measurment</a:t>
                  </a:r>
                  <a:endParaRPr lang="en-GB" sz="1600" dirty="0" smtClean="0"/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600" y="440911"/>
                  <a:ext cx="8686800" cy="4791055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421" t="-382" b="-76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4837415" y="406714"/>
                  <a:ext cx="2589427" cy="43306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acc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acc>
                        <m:accPr>
                          <m:chr m:val="⃗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acc>
                    </m:oMath>
                  </a14:m>
                  <a:r>
                    <a:rPr lang="en-GB" dirty="0" smtClean="0"/>
                    <a:t> +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7415" y="406714"/>
                  <a:ext cx="2589427" cy="43306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3302" t="-15493" r="-10849" b="-1267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3" name="TextBox 32"/>
          <p:cNvSpPr txBox="1"/>
          <p:nvPr/>
        </p:nvSpPr>
        <p:spPr>
          <a:xfrm>
            <a:off x="980501" y="41317"/>
            <a:ext cx="71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Global alignment with </a:t>
            </a:r>
            <a:r>
              <a:rPr lang="en-GB" dirty="0" err="1"/>
              <a:t>M</a:t>
            </a:r>
            <a:r>
              <a:rPr lang="en-GB" dirty="0" err="1" smtClean="0"/>
              <a:t>illepede</a:t>
            </a:r>
            <a:endParaRPr lang="en-GB" dirty="0"/>
          </a:p>
        </p:txBody>
      </p:sp>
      <p:grpSp>
        <p:nvGrpSpPr>
          <p:cNvPr id="69" name="Group 68"/>
          <p:cNvGrpSpPr/>
          <p:nvPr/>
        </p:nvGrpSpPr>
        <p:grpSpPr>
          <a:xfrm>
            <a:off x="93913" y="5782472"/>
            <a:ext cx="8899255" cy="965801"/>
            <a:chOff x="29905" y="5535584"/>
            <a:chExt cx="8899255" cy="965801"/>
          </a:xfrm>
        </p:grpSpPr>
        <p:sp>
          <p:nvSpPr>
            <p:cNvPr id="34" name="Rounded Rectangle 33"/>
            <p:cNvSpPr/>
            <p:nvPr/>
          </p:nvSpPr>
          <p:spPr>
            <a:xfrm>
              <a:off x="29905" y="5535584"/>
              <a:ext cx="1108791" cy="4691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AliAlgTrack</a:t>
              </a:r>
              <a:endParaRPr lang="en-GB" sz="1400" b="1" dirty="0" smtClean="0">
                <a:solidFill>
                  <a:srgbClr val="FFFF00"/>
                </a:solidFill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1254118" y="6052000"/>
              <a:ext cx="1116949" cy="449385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/>
                <a:t>AliAlgPoint</a:t>
              </a:r>
              <a:r>
                <a:rPr lang="en-GB" sz="1400" b="1" dirty="0" smtClean="0"/>
                <a:t/>
              </a:r>
              <a:br>
                <a:rPr lang="en-GB" sz="1400" b="1" dirty="0" smtClean="0"/>
              </a:br>
              <a:r>
                <a:rPr lang="en-GB" sz="1400" b="1" dirty="0" err="1" smtClean="0"/>
                <a:t>meas</a:t>
              </a:r>
              <a:r>
                <a:rPr lang="en-GB" sz="1400" b="1" dirty="0" smtClean="0"/>
                <a:t> + mat</a:t>
              </a: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2615253" y="6051996"/>
              <a:ext cx="1116949" cy="449385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/>
                <a:t>AliAlgPoint</a:t>
              </a:r>
              <a:r>
                <a:rPr lang="en-GB" sz="1400" b="1" dirty="0" smtClean="0"/>
                <a:t/>
              </a:r>
              <a:br>
                <a:rPr lang="en-GB" sz="1400" b="1" dirty="0" smtClean="0"/>
              </a:br>
              <a:r>
                <a:rPr lang="en-GB" sz="1400" b="1" dirty="0" err="1" smtClean="0"/>
                <a:t>meas</a:t>
              </a:r>
              <a:r>
                <a:rPr lang="en-GB" sz="1400" b="1" dirty="0" smtClean="0"/>
                <a:t> + mat</a:t>
              </a:r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3928072" y="6052000"/>
              <a:ext cx="1116949" cy="449385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chemeClr val="bg1"/>
                  </a:solidFill>
                </a:rPr>
                <a:t>AliAlgPoint</a:t>
              </a:r>
              <a:r>
                <a:rPr lang="en-GB" sz="1400" b="1" dirty="0" smtClean="0">
                  <a:solidFill>
                    <a:schemeClr val="bg1"/>
                  </a:solidFill>
                </a:rPr>
                <a:t/>
              </a:r>
              <a:br>
                <a:rPr lang="en-GB" sz="1400" b="1" dirty="0" smtClean="0">
                  <a:solidFill>
                    <a:schemeClr val="bg1"/>
                  </a:solidFill>
                </a:rPr>
              </a:br>
              <a:r>
                <a:rPr lang="en-GB" sz="1400" b="1" dirty="0" smtClean="0">
                  <a:solidFill>
                    <a:schemeClr val="bg1"/>
                  </a:solidFill>
                </a:rPr>
                <a:t>mat</a:t>
              </a: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5222785" y="6051999"/>
              <a:ext cx="1116949" cy="449385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/>
                <a:t>AliAlgPoint</a:t>
              </a:r>
              <a:r>
                <a:rPr lang="en-GB" sz="1400" b="1" dirty="0" smtClean="0"/>
                <a:t/>
              </a:r>
              <a:br>
                <a:rPr lang="en-GB" sz="1400" b="1" dirty="0" smtClean="0"/>
              </a:br>
              <a:r>
                <a:rPr lang="en-GB" sz="1400" b="1" dirty="0" err="1" smtClean="0"/>
                <a:t>meas</a:t>
              </a:r>
              <a:r>
                <a:rPr lang="en-GB" sz="1400" b="1" dirty="0" smtClean="0"/>
                <a:t> + mat</a:t>
              </a: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6517498" y="6051998"/>
              <a:ext cx="1116949" cy="449385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/>
                <a:t>AliAlgPoint</a:t>
              </a:r>
              <a:r>
                <a:rPr lang="en-GB" sz="1400" b="1" dirty="0" smtClean="0"/>
                <a:t/>
              </a:r>
              <a:br>
                <a:rPr lang="en-GB" sz="1400" b="1" dirty="0" smtClean="0"/>
              </a:br>
              <a:r>
                <a:rPr lang="en-GB" sz="1400" b="1" dirty="0" err="1" smtClean="0"/>
                <a:t>meas</a:t>
              </a:r>
              <a:endParaRPr lang="en-GB" sz="1400" b="1" dirty="0" smtClean="0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7812211" y="6051997"/>
              <a:ext cx="1116949" cy="449385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/>
                <a:t>AliAlgPoint</a:t>
              </a:r>
              <a:r>
                <a:rPr lang="en-GB" sz="1400" b="1" dirty="0" smtClean="0"/>
                <a:t/>
              </a:r>
              <a:br>
                <a:rPr lang="en-GB" sz="1400" b="1" dirty="0" smtClean="0"/>
              </a:br>
              <a:r>
                <a:rPr lang="en-GB" sz="1400" b="1" dirty="0" err="1" smtClean="0"/>
                <a:t>meas</a:t>
              </a:r>
              <a:r>
                <a:rPr lang="en-GB" sz="1400" b="1" dirty="0" smtClean="0"/>
                <a:t> + mat</a:t>
              </a: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1672856" y="5706140"/>
              <a:ext cx="1500871" cy="177209"/>
            </a:xfrm>
            <a:prstGeom prst="line">
              <a:avLst/>
            </a:prstGeom>
            <a:ln w="19050"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3173727" y="5706140"/>
              <a:ext cx="1398273" cy="177209"/>
            </a:xfrm>
            <a:prstGeom prst="line">
              <a:avLst/>
            </a:prstGeom>
            <a:ln w="19050"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4572000" y="5706140"/>
              <a:ext cx="1209259" cy="177209"/>
            </a:xfrm>
            <a:prstGeom prst="line">
              <a:avLst/>
            </a:prstGeom>
            <a:ln w="19050"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5781259" y="5706140"/>
              <a:ext cx="2589426" cy="177209"/>
            </a:xfrm>
            <a:prstGeom prst="line">
              <a:avLst/>
            </a:prstGeom>
            <a:ln w="19050"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/>
            <p:cNvSpPr/>
            <p:nvPr/>
          </p:nvSpPr>
          <p:spPr>
            <a:xfrm>
              <a:off x="6990518" y="5706140"/>
              <a:ext cx="189014" cy="17720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/>
            <p:cNvSpPr/>
            <p:nvPr/>
          </p:nvSpPr>
          <p:spPr>
            <a:xfrm>
              <a:off x="8276178" y="5621937"/>
              <a:ext cx="189014" cy="17720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5700240" y="5790343"/>
              <a:ext cx="189014" cy="17720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/>
            <p:cNvSpPr/>
            <p:nvPr/>
          </p:nvSpPr>
          <p:spPr>
            <a:xfrm>
              <a:off x="3079220" y="5799146"/>
              <a:ext cx="189014" cy="17720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/>
            <p:cNvSpPr/>
            <p:nvPr/>
          </p:nvSpPr>
          <p:spPr>
            <a:xfrm>
              <a:off x="1579037" y="5621938"/>
              <a:ext cx="189014" cy="17720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39972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0501" y="9144"/>
            <a:ext cx="718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Global alignment with </a:t>
            </a:r>
            <a:r>
              <a:rPr lang="en-GB" dirty="0" err="1"/>
              <a:t>M</a:t>
            </a:r>
            <a:r>
              <a:rPr lang="en-GB" dirty="0" err="1" smtClean="0"/>
              <a:t>illepede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142999" y="578798"/>
            <a:ext cx="2807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 smtClean="0"/>
              <a:t>Provided by framework</a:t>
            </a:r>
          </a:p>
          <a:p>
            <a:pPr algn="r"/>
            <a:r>
              <a:rPr lang="en-GB" sz="1600" dirty="0" err="1" smtClean="0"/>
              <a:t>Alignable</a:t>
            </a:r>
            <a:r>
              <a:rPr lang="en-GB" sz="1600" dirty="0" smtClean="0"/>
              <a:t> volume</a:t>
            </a:r>
          </a:p>
          <a:p>
            <a:pPr algn="r"/>
            <a:r>
              <a:rPr lang="en-GB" sz="1600" dirty="0" smtClean="0"/>
              <a:t>Volume with measurement</a:t>
            </a:r>
          </a:p>
          <a:p>
            <a:pPr algn="r"/>
            <a:r>
              <a:rPr lang="en-GB" sz="1600" dirty="0" smtClean="0"/>
              <a:t>Full detector (root of hierarchy)</a:t>
            </a:r>
            <a:endParaRPr lang="en-GB" sz="1600" dirty="0"/>
          </a:p>
        </p:txBody>
      </p:sp>
      <p:sp>
        <p:nvSpPr>
          <p:cNvPr id="4" name="Rounded Rectangle 3"/>
          <p:cNvSpPr/>
          <p:nvPr/>
        </p:nvSpPr>
        <p:spPr>
          <a:xfrm>
            <a:off x="4713733" y="378476"/>
            <a:ext cx="4279391" cy="156930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 smtClean="0">
                <a:solidFill>
                  <a:srgbClr val="FFFF00"/>
                </a:solidFill>
              </a:rPr>
              <a:t>AliAlgVol</a:t>
            </a:r>
            <a:r>
              <a:rPr lang="en-GB" sz="1400" b="1" dirty="0" smtClean="0">
                <a:solidFill>
                  <a:srgbClr val="FFFF00"/>
                </a:solidFill>
              </a:rPr>
              <a:t>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400" b="1" dirty="0" smtClean="0"/>
              <a:t>Local2Global matrix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400" b="1" dirty="0" smtClean="0"/>
              <a:t>* Parent </a:t>
            </a:r>
            <a:r>
              <a:rPr lang="en-GB" sz="1400" b="1" dirty="0" err="1" smtClean="0"/>
              <a:t>AliAlgVol</a:t>
            </a:r>
            <a:r>
              <a:rPr lang="en-GB" sz="1400" b="1" dirty="0" smtClean="0"/>
              <a:t>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400" dirty="0" smtClean="0"/>
              <a:t>Alignment DOFs: </a:t>
            </a:r>
          </a:p>
          <a:p>
            <a:pPr marL="357188" lvl="1" indent="-174625">
              <a:buFont typeface="Arial" panose="020B0604020202020204" pitchFamily="34" charset="0"/>
              <a:buChar char="•"/>
            </a:pPr>
            <a:r>
              <a:rPr lang="en-GB" sz="1400" b="1" dirty="0" smtClean="0"/>
              <a:t>Local </a:t>
            </a:r>
            <a:r>
              <a:rPr lang="el-GR" sz="1400" b="1" dirty="0" smtClean="0"/>
              <a:t>Δ</a:t>
            </a:r>
            <a:r>
              <a:rPr lang="en-GB" sz="1400" b="1" dirty="0" smtClean="0"/>
              <a:t>: [</a:t>
            </a:r>
            <a:r>
              <a:rPr lang="en-GB" sz="1400" b="1" dirty="0" err="1" smtClean="0"/>
              <a:t>x,y,z</a:t>
            </a:r>
            <a:r>
              <a:rPr lang="en-GB" sz="1400" b="1" dirty="0" smtClean="0"/>
              <a:t>,</a:t>
            </a:r>
            <a:r>
              <a:rPr lang="el-GR" sz="1400" b="1" dirty="0" smtClean="0"/>
              <a:t>ϕ</a:t>
            </a:r>
            <a:r>
              <a:rPr lang="en-GB" sz="1400" b="1" dirty="0" smtClean="0"/>
              <a:t>,</a:t>
            </a:r>
            <a:r>
              <a:rPr lang="el-GR" sz="1400" b="1" dirty="0" smtClean="0"/>
              <a:t>θ</a:t>
            </a:r>
            <a:r>
              <a:rPr lang="en-GB" sz="1400" b="1" dirty="0" smtClean="0"/>
              <a:t>,</a:t>
            </a:r>
            <a:r>
              <a:rPr lang="el-GR" sz="1400" b="1" dirty="0" smtClean="0"/>
              <a:t>ψ</a:t>
            </a:r>
            <a:r>
              <a:rPr lang="en-GB" sz="1400" b="1" dirty="0" smtClean="0"/>
              <a:t>] (local Euler angles)</a:t>
            </a:r>
            <a:br>
              <a:rPr lang="en-GB" sz="1400" b="1" dirty="0" smtClean="0"/>
            </a:br>
            <a:r>
              <a:rPr lang="en-GB" sz="1400" dirty="0" smtClean="0"/>
              <a:t>or</a:t>
            </a:r>
          </a:p>
          <a:p>
            <a:pPr marL="357188" lvl="1" indent="-174625">
              <a:buFont typeface="Arial" panose="020B0604020202020204" pitchFamily="34" charset="0"/>
              <a:buChar char="•"/>
            </a:pPr>
            <a:r>
              <a:rPr lang="en-GB" sz="1400" b="1" dirty="0" smtClean="0"/>
              <a:t>Global </a:t>
            </a:r>
            <a:r>
              <a:rPr lang="el-GR" sz="1400" b="1" dirty="0" smtClean="0"/>
              <a:t>Δ</a:t>
            </a:r>
            <a:r>
              <a:rPr lang="en-GB" sz="1400" b="1" dirty="0" smtClean="0"/>
              <a:t>: [X,Y,Z, </a:t>
            </a:r>
            <a:r>
              <a:rPr lang="el-GR" sz="1400" b="1" dirty="0" smtClean="0"/>
              <a:t>Φ</a:t>
            </a:r>
            <a:r>
              <a:rPr lang="en-GB" sz="1400" b="1" dirty="0" smtClean="0"/>
              <a:t>,</a:t>
            </a:r>
            <a:r>
              <a:rPr lang="el-GR" sz="1400" b="1" dirty="0" smtClean="0"/>
              <a:t>Θ</a:t>
            </a:r>
            <a:r>
              <a:rPr lang="en-GB" sz="1400" b="1" dirty="0" smtClean="0"/>
              <a:t>,</a:t>
            </a:r>
            <a:r>
              <a:rPr lang="el-GR" sz="1400" b="1" dirty="0" smtClean="0"/>
              <a:t>Ψ</a:t>
            </a:r>
            <a:r>
              <a:rPr lang="en-GB" sz="1400" b="1" dirty="0" smtClean="0"/>
              <a:t>] (Euler angles </a:t>
            </a:r>
            <a:r>
              <a:rPr lang="en-GB" sz="1400" b="1" dirty="0" err="1" smtClean="0"/>
              <a:t>wrt</a:t>
            </a:r>
            <a:r>
              <a:rPr lang="en-GB" sz="1400" b="1" dirty="0" smtClean="0"/>
              <a:t> origin)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576572" y="2042576"/>
            <a:ext cx="4416552" cy="116696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 smtClean="0">
                <a:solidFill>
                  <a:srgbClr val="FFFF00"/>
                </a:solidFill>
              </a:rPr>
              <a:t>AliAlgSens</a:t>
            </a:r>
            <a:r>
              <a:rPr lang="en-GB" sz="1400" b="1" dirty="0" smtClean="0">
                <a:solidFill>
                  <a:srgbClr val="FFFF00"/>
                </a:solidFill>
              </a:rPr>
              <a:t> : public </a:t>
            </a:r>
            <a:r>
              <a:rPr lang="en-GB" sz="1400" b="1" dirty="0" err="1" smtClean="0">
                <a:solidFill>
                  <a:srgbClr val="FFFF00"/>
                </a:solidFill>
              </a:rPr>
              <a:t>AliAlgVol</a:t>
            </a:r>
            <a:endParaRPr lang="en-GB" sz="1400" b="1" dirty="0" smtClean="0">
              <a:solidFill>
                <a:srgbClr val="FFFF00"/>
              </a:solidFill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400" b="1" dirty="0" smtClean="0"/>
              <a:t>Tracking2Local matrix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400" b="1" dirty="0" smtClean="0"/>
              <a:t>Methods for</a:t>
            </a:r>
          </a:p>
          <a:p>
            <a:pPr marL="357188" lvl="1" indent="-174625">
              <a:buFont typeface="Arial" panose="020B0604020202020204" pitchFamily="34" charset="0"/>
              <a:buChar char="•"/>
            </a:pPr>
            <a:r>
              <a:rPr lang="en-GB" sz="1400" b="1" dirty="0" smtClean="0"/>
              <a:t>derivatives vs its own and parents DOF’s</a:t>
            </a:r>
          </a:p>
          <a:p>
            <a:pPr marL="357188" lvl="1" indent="-174625">
              <a:buFont typeface="Arial" panose="020B0604020202020204" pitchFamily="34" charset="0"/>
              <a:buChar char="•"/>
            </a:pPr>
            <a:r>
              <a:rPr lang="en-GB" sz="1400" b="1" dirty="0" err="1" smtClean="0"/>
              <a:t>AliTrackPoints</a:t>
            </a:r>
            <a:r>
              <a:rPr lang="en-GB" sz="1400" b="1" dirty="0" smtClean="0"/>
              <a:t> (friends) → </a:t>
            </a:r>
            <a:r>
              <a:rPr lang="en-GB" sz="1400" b="1" dirty="0" err="1" smtClean="0"/>
              <a:t>AliAlgPoints</a:t>
            </a:r>
            <a:r>
              <a:rPr lang="en-GB" sz="1400" b="1" dirty="0" smtClean="0"/>
              <a:t> conversion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85064" y="2127920"/>
            <a:ext cx="4416552" cy="99628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 smtClean="0">
                <a:solidFill>
                  <a:srgbClr val="FFFF00"/>
                </a:solidFill>
              </a:rPr>
              <a:t>AliAlgDet</a:t>
            </a:r>
            <a:r>
              <a:rPr lang="en-GB" sz="1400" b="1" dirty="0" smtClean="0">
                <a:solidFill>
                  <a:srgbClr val="FFFF00"/>
                </a:solidFill>
              </a:rPr>
              <a:t>: public </a:t>
            </a:r>
            <a:r>
              <a:rPr lang="en-GB" sz="1400" b="1" dirty="0" err="1" smtClean="0">
                <a:solidFill>
                  <a:srgbClr val="FFFF00"/>
                </a:solidFill>
              </a:rPr>
              <a:t>AliAlgVol</a:t>
            </a:r>
            <a:endParaRPr lang="en-GB" sz="1400" b="1" dirty="0" smtClean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400" b="1" dirty="0" smtClean="0"/>
              <a:t>Methods for </a:t>
            </a:r>
          </a:p>
          <a:p>
            <a:pPr marL="357188" lvl="1" indent="-174625">
              <a:buFont typeface="Arial" panose="020B0604020202020204" pitchFamily="34" charset="0"/>
              <a:buChar char="•"/>
            </a:pPr>
            <a:r>
              <a:rPr lang="en-GB" sz="1400" b="1" dirty="0" smtClean="0"/>
              <a:t>undoing/applying detector </a:t>
            </a:r>
            <a:r>
              <a:rPr lang="en-GB" sz="1400" b="1" dirty="0" err="1" smtClean="0"/>
              <a:t>calib</a:t>
            </a:r>
            <a:r>
              <a:rPr lang="en-GB" sz="1400" b="1" dirty="0" smtClean="0"/>
              <a:t>.</a:t>
            </a:r>
          </a:p>
          <a:p>
            <a:pPr marL="357188" lvl="1" indent="-174625">
              <a:buFont typeface="Arial" panose="020B0604020202020204" pitchFamily="34" charset="0"/>
              <a:buChar char="•"/>
            </a:pPr>
            <a:r>
              <a:rPr lang="en-GB" sz="1400" b="1" dirty="0" smtClean="0"/>
              <a:t>interpreting/writing minimization results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41064" y="1024128"/>
            <a:ext cx="73609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941063" y="1253197"/>
            <a:ext cx="630937" cy="69458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6" idx="0"/>
          </p:cNvCxnSpPr>
          <p:nvPr/>
        </p:nvCxnSpPr>
        <p:spPr>
          <a:xfrm>
            <a:off x="2293340" y="1600488"/>
            <a:ext cx="0" cy="5274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94266" y="3313765"/>
            <a:ext cx="4383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 smtClean="0"/>
              <a:t>Implemented for each detector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2578608" y="4153543"/>
            <a:ext cx="6224778" cy="2310965"/>
            <a:chOff x="1335024" y="4007725"/>
            <a:chExt cx="6224778" cy="2310965"/>
          </a:xfrm>
        </p:grpSpPr>
        <p:sp>
          <p:nvSpPr>
            <p:cNvPr id="15" name="Rounded Rectangle 14"/>
            <p:cNvSpPr/>
            <p:nvPr/>
          </p:nvSpPr>
          <p:spPr>
            <a:xfrm>
              <a:off x="1335024" y="4816074"/>
              <a:ext cx="1543046" cy="6640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AliAlgDetTRD</a:t>
              </a:r>
              <a:r>
                <a:rPr lang="en-GB" sz="1400" b="1" dirty="0" smtClean="0">
                  <a:solidFill>
                    <a:srgbClr val="FFFF00"/>
                  </a:solidFill>
                </a:rPr>
                <a:t/>
              </a:r>
              <a:br>
                <a:rPr lang="en-GB" sz="1400" b="1" dirty="0" smtClean="0">
                  <a:solidFill>
                    <a:srgbClr val="FFFF00"/>
                  </a:solidFill>
                </a:rPr>
              </a:br>
              <a:r>
                <a:rPr lang="en-GB" sz="1400" b="1" dirty="0" smtClean="0">
                  <a:solidFill>
                    <a:srgbClr val="FFFF00"/>
                  </a:solidFill>
                </a:rPr>
                <a:t>:public </a:t>
              </a:r>
              <a:r>
                <a:rPr lang="en-GB" sz="1400" b="1" dirty="0" err="1" smtClean="0">
                  <a:solidFill>
                    <a:srgbClr val="FFFF00"/>
                  </a:solidFill>
                </a:rPr>
                <a:t>AliAlgDet</a:t>
              </a:r>
              <a:endParaRPr lang="en-GB" sz="1400" b="1" dirty="0" smtClean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033521" y="4636101"/>
              <a:ext cx="1383031" cy="2627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AliAlgVol</a:t>
              </a:r>
              <a:endParaRPr lang="en-GB" sz="1400" b="1" dirty="0" smtClean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590288" y="4612039"/>
              <a:ext cx="1325879" cy="304156"/>
            </a:xfrm>
            <a:prstGeom prst="roundRect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AliAlgVol</a:t>
              </a:r>
              <a:endParaRPr lang="en-GB" sz="1400" b="1" dirty="0" smtClean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4583429" y="4989201"/>
              <a:ext cx="1325879" cy="304156"/>
            </a:xfrm>
            <a:prstGeom prst="roundRect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AliAlgVol</a:t>
              </a:r>
              <a:endParaRPr lang="en-GB" sz="1400" b="1" dirty="0" smtClean="0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6158479" y="4530945"/>
              <a:ext cx="1401323" cy="227399"/>
            </a:xfrm>
            <a:prstGeom prst="roundRect">
              <a:avLst/>
            </a:prstGeom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AliAlgTRDCh</a:t>
              </a:r>
              <a:endParaRPr lang="en-GB" sz="1400" b="1" dirty="0" smtClean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22091" y="4096624"/>
              <a:ext cx="15499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TRD Sectors</a:t>
              </a:r>
              <a:br>
                <a:rPr lang="en-GB" sz="1400" b="1" dirty="0" smtClean="0"/>
              </a:br>
              <a:r>
                <a:rPr lang="en-GB" sz="1400" b="1" dirty="0" smtClean="0"/>
                <a:t>(</a:t>
              </a:r>
              <a:r>
                <a:rPr lang="en-GB" sz="1400" b="1" dirty="0" err="1" smtClean="0"/>
                <a:t>supermodules</a:t>
              </a:r>
              <a:r>
                <a:rPr lang="en-GB" sz="1400" b="1" dirty="0" smtClean="0"/>
                <a:t>)</a:t>
              </a:r>
              <a:endParaRPr lang="en-GB" sz="1400" b="1" dirty="0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3033521" y="5013842"/>
              <a:ext cx="1383031" cy="2627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AliAlgVol</a:t>
              </a:r>
              <a:endParaRPr lang="en-GB" sz="1400" b="1" dirty="0" smtClean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3033520" y="5375533"/>
              <a:ext cx="1383031" cy="2627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AliAlgVol</a:t>
              </a:r>
              <a:endParaRPr lang="en-GB" sz="1400" b="1" dirty="0" smtClean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009893" y="4007725"/>
              <a:ext cx="15499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TRD Chambers</a:t>
              </a:r>
            </a:p>
            <a:p>
              <a:pPr algn="ctr"/>
              <a:r>
                <a:rPr lang="en-GB" sz="1400" b="1" dirty="0" smtClean="0"/>
                <a:t>:public </a:t>
              </a:r>
              <a:r>
                <a:rPr lang="en-GB" sz="1400" b="1" dirty="0" err="1" smtClean="0"/>
                <a:t>AliAlgSens</a:t>
              </a:r>
              <a:endParaRPr lang="en-GB" sz="1400" b="1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4583428" y="5366363"/>
              <a:ext cx="1325879" cy="304156"/>
            </a:xfrm>
            <a:prstGeom prst="roundRect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AliAlgVol</a:t>
              </a:r>
              <a:endParaRPr lang="en-GB" sz="1400" b="1" dirty="0" smtClean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605527" y="4062772"/>
              <a:ext cx="15499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TRD Stack</a:t>
              </a:r>
              <a:br>
                <a:rPr lang="en-GB" sz="1400" b="1" dirty="0" smtClean="0"/>
              </a:br>
              <a:r>
                <a:rPr lang="en-GB" sz="1400" b="1" dirty="0" smtClean="0"/>
                <a:t>(optional)</a:t>
              </a:r>
              <a:endParaRPr lang="en-GB" sz="1400" b="1" dirty="0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152766" y="4826766"/>
              <a:ext cx="1401323" cy="227399"/>
            </a:xfrm>
            <a:prstGeom prst="roundRect">
              <a:avLst/>
            </a:prstGeom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AliAlgTRDCh</a:t>
              </a:r>
              <a:endParaRPr lang="en-GB" sz="1400" b="1" dirty="0" smtClean="0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6152765" y="5116164"/>
              <a:ext cx="1401323" cy="227399"/>
            </a:xfrm>
            <a:prstGeom prst="roundRect">
              <a:avLst/>
            </a:prstGeom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AliAlgTRDCh</a:t>
              </a:r>
              <a:endParaRPr lang="en-GB" sz="1400" b="1" dirty="0" smtClean="0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6152765" y="5414220"/>
              <a:ext cx="1401323" cy="227399"/>
            </a:xfrm>
            <a:prstGeom prst="roundRect">
              <a:avLst/>
            </a:prstGeom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AliAlgTRDCh</a:t>
              </a:r>
              <a:endParaRPr lang="en-GB" sz="1400" b="1" dirty="0" smtClean="0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147052" y="5710041"/>
              <a:ext cx="1401323" cy="227399"/>
            </a:xfrm>
            <a:prstGeom prst="roundRect">
              <a:avLst/>
            </a:prstGeom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AliAlgTRDCh</a:t>
              </a:r>
              <a:endParaRPr lang="en-GB" sz="1400" b="1" dirty="0" smtClean="0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147051" y="5999439"/>
              <a:ext cx="1401323" cy="227399"/>
            </a:xfrm>
            <a:prstGeom prst="roundRect">
              <a:avLst/>
            </a:prstGeom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rgbClr val="FFFF00"/>
                  </a:solidFill>
                </a:rPr>
                <a:t>AliAlgTRDCh</a:t>
              </a:r>
              <a:endParaRPr lang="en-GB" sz="1400" b="1" dirty="0" smtClean="0"/>
            </a:p>
          </p:txBody>
        </p:sp>
        <p:cxnSp>
          <p:nvCxnSpPr>
            <p:cNvPr id="34" name="Straight Arrow Connector 33"/>
            <p:cNvCxnSpPr>
              <a:stCxn id="15" idx="3"/>
              <a:endCxn id="22" idx="1"/>
            </p:cNvCxnSpPr>
            <p:nvPr/>
          </p:nvCxnSpPr>
          <p:spPr>
            <a:xfrm flipV="1">
              <a:off x="2878070" y="5145233"/>
              <a:ext cx="155451" cy="286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15" idx="3"/>
              <a:endCxn id="16" idx="1"/>
            </p:cNvCxnSpPr>
            <p:nvPr/>
          </p:nvCxnSpPr>
          <p:spPr>
            <a:xfrm flipV="1">
              <a:off x="2878070" y="4767492"/>
              <a:ext cx="155451" cy="3806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15" idx="3"/>
              <a:endCxn id="23" idx="1"/>
            </p:cNvCxnSpPr>
            <p:nvPr/>
          </p:nvCxnSpPr>
          <p:spPr>
            <a:xfrm>
              <a:off x="2878070" y="5148098"/>
              <a:ext cx="155450" cy="3588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22" idx="3"/>
              <a:endCxn id="17" idx="1"/>
            </p:cNvCxnSpPr>
            <p:nvPr/>
          </p:nvCxnSpPr>
          <p:spPr>
            <a:xfrm flipV="1">
              <a:off x="4416552" y="4764117"/>
              <a:ext cx="173736" cy="3811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2" idx="3"/>
              <a:endCxn id="19" idx="1"/>
            </p:cNvCxnSpPr>
            <p:nvPr/>
          </p:nvCxnSpPr>
          <p:spPr>
            <a:xfrm flipV="1">
              <a:off x="4416552" y="5141279"/>
              <a:ext cx="166877" cy="39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22" idx="3"/>
              <a:endCxn id="25" idx="1"/>
            </p:cNvCxnSpPr>
            <p:nvPr/>
          </p:nvCxnSpPr>
          <p:spPr>
            <a:xfrm>
              <a:off x="4416552" y="5145233"/>
              <a:ext cx="166876" cy="3732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23" idx="3"/>
            </p:cNvCxnSpPr>
            <p:nvPr/>
          </p:nvCxnSpPr>
          <p:spPr>
            <a:xfrm>
              <a:off x="4416551" y="5506924"/>
              <a:ext cx="155449" cy="3525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16" idx="3"/>
              <a:endCxn id="21" idx="3"/>
            </p:cNvCxnSpPr>
            <p:nvPr/>
          </p:nvCxnSpPr>
          <p:spPr>
            <a:xfrm flipV="1">
              <a:off x="4416552" y="4358234"/>
              <a:ext cx="155448" cy="40925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19" idx="3"/>
              <a:endCxn id="28" idx="1"/>
            </p:cNvCxnSpPr>
            <p:nvPr/>
          </p:nvCxnSpPr>
          <p:spPr>
            <a:xfrm flipV="1">
              <a:off x="5909308" y="4940466"/>
              <a:ext cx="243458" cy="2008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19" idx="3"/>
              <a:endCxn id="29" idx="1"/>
            </p:cNvCxnSpPr>
            <p:nvPr/>
          </p:nvCxnSpPr>
          <p:spPr>
            <a:xfrm>
              <a:off x="5909308" y="5141279"/>
              <a:ext cx="243457" cy="8858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19" idx="3"/>
              <a:endCxn id="30" idx="1"/>
            </p:cNvCxnSpPr>
            <p:nvPr/>
          </p:nvCxnSpPr>
          <p:spPr>
            <a:xfrm>
              <a:off x="5909308" y="5141279"/>
              <a:ext cx="243457" cy="38664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19" idx="3"/>
              <a:endCxn id="31" idx="1"/>
            </p:cNvCxnSpPr>
            <p:nvPr/>
          </p:nvCxnSpPr>
          <p:spPr>
            <a:xfrm>
              <a:off x="5909308" y="5141279"/>
              <a:ext cx="237744" cy="6824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stCxn id="19" idx="3"/>
              <a:endCxn id="20" idx="1"/>
            </p:cNvCxnSpPr>
            <p:nvPr/>
          </p:nvCxnSpPr>
          <p:spPr>
            <a:xfrm flipV="1">
              <a:off x="5909308" y="4644645"/>
              <a:ext cx="249171" cy="49663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stCxn id="25" idx="3"/>
              <a:endCxn id="32" idx="1"/>
            </p:cNvCxnSpPr>
            <p:nvPr/>
          </p:nvCxnSpPr>
          <p:spPr>
            <a:xfrm>
              <a:off x="5909307" y="5518441"/>
              <a:ext cx="237744" cy="59469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25" idx="3"/>
            </p:cNvCxnSpPr>
            <p:nvPr/>
          </p:nvCxnSpPr>
          <p:spPr>
            <a:xfrm>
              <a:off x="5909307" y="5518441"/>
              <a:ext cx="237744" cy="80024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17" idx="3"/>
            </p:cNvCxnSpPr>
            <p:nvPr/>
          </p:nvCxnSpPr>
          <p:spPr>
            <a:xfrm flipV="1">
              <a:off x="5916167" y="4158677"/>
              <a:ext cx="229739" cy="60544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Rounded Rectangle 82"/>
          <p:cNvSpPr/>
          <p:nvPr/>
        </p:nvSpPr>
        <p:spPr>
          <a:xfrm>
            <a:off x="44866" y="4815963"/>
            <a:ext cx="2392870" cy="94226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 smtClean="0">
                <a:solidFill>
                  <a:srgbClr val="FFFF00"/>
                </a:solidFill>
              </a:rPr>
              <a:t>AliAlgSteer</a:t>
            </a:r>
            <a:endParaRPr lang="en-GB" sz="1400" b="1" dirty="0" smtClean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400" b="1" dirty="0" smtClean="0"/>
              <a:t>ESD processing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400" b="1" dirty="0" smtClean="0"/>
              <a:t>OCDB/geometry handling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400" b="1" dirty="0" smtClean="0"/>
              <a:t>IO with </a:t>
            </a:r>
            <a:r>
              <a:rPr lang="en-GB" sz="1400" b="1" dirty="0" err="1" smtClean="0"/>
              <a:t>MillePede</a:t>
            </a:r>
            <a:endParaRPr lang="en-GB" sz="1400" b="1" dirty="0" smtClean="0"/>
          </a:p>
        </p:txBody>
      </p:sp>
      <p:cxnSp>
        <p:nvCxnSpPr>
          <p:cNvPr id="85" name="Straight Arrow Connector 84"/>
          <p:cNvCxnSpPr>
            <a:stCxn id="83" idx="3"/>
            <a:endCxn id="15" idx="1"/>
          </p:cNvCxnSpPr>
          <p:nvPr/>
        </p:nvCxnSpPr>
        <p:spPr>
          <a:xfrm>
            <a:off x="2437736" y="5287097"/>
            <a:ext cx="140872" cy="68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/>
          <p:cNvSpPr/>
          <p:nvPr/>
        </p:nvSpPr>
        <p:spPr>
          <a:xfrm>
            <a:off x="2578608" y="4340062"/>
            <a:ext cx="1543046" cy="5260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 smtClean="0">
                <a:solidFill>
                  <a:srgbClr val="FFFF00"/>
                </a:solidFill>
              </a:rPr>
              <a:t>AliAlgDetITS</a:t>
            </a:r>
            <a:r>
              <a:rPr lang="en-GB" sz="1400" b="1" dirty="0" smtClean="0">
                <a:solidFill>
                  <a:srgbClr val="FFFF00"/>
                </a:solidFill>
              </a:rPr>
              <a:t> …</a:t>
            </a:r>
            <a:endParaRPr lang="en-GB" sz="1400" b="1" dirty="0" smtClean="0"/>
          </a:p>
        </p:txBody>
      </p:sp>
      <p:cxnSp>
        <p:nvCxnSpPr>
          <p:cNvPr id="87" name="Straight Arrow Connector 86"/>
          <p:cNvCxnSpPr>
            <a:stCxn id="83" idx="3"/>
            <a:endCxn id="86" idx="1"/>
          </p:cNvCxnSpPr>
          <p:nvPr/>
        </p:nvCxnSpPr>
        <p:spPr>
          <a:xfrm flipV="1">
            <a:off x="2437736" y="4603066"/>
            <a:ext cx="140872" cy="6840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736397" y="3590537"/>
            <a:ext cx="3520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600" dirty="0" smtClean="0"/>
              <a:t>Methods to cook matrices (if needed)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600" dirty="0" smtClean="0"/>
              <a:t>Methods to interpret results</a:t>
            </a:r>
            <a:endParaRPr lang="en-GB" sz="1600" dirty="0"/>
          </a:p>
        </p:txBody>
      </p:sp>
      <p:sp>
        <p:nvSpPr>
          <p:cNvPr id="91" name="TextBox 90"/>
          <p:cNvSpPr txBox="1"/>
          <p:nvPr/>
        </p:nvSpPr>
        <p:spPr>
          <a:xfrm>
            <a:off x="85064" y="3590537"/>
            <a:ext cx="4383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1600" dirty="0" smtClean="0"/>
              <a:t>Calibration DOF’s (may be time/run dependent) and their derivatives calculation</a:t>
            </a:r>
            <a:endParaRPr lang="en-GB" sz="1600" dirty="0"/>
          </a:p>
        </p:txBody>
      </p:sp>
      <p:sp>
        <p:nvSpPr>
          <p:cNvPr id="92" name="Rounded Rectangle 91"/>
          <p:cNvSpPr/>
          <p:nvPr/>
        </p:nvSpPr>
        <p:spPr>
          <a:xfrm>
            <a:off x="134792" y="6033976"/>
            <a:ext cx="2120462" cy="78697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FFFF00"/>
                </a:solidFill>
              </a:rPr>
              <a:t>AliMillePede2</a:t>
            </a:r>
          </a:p>
          <a:p>
            <a:pPr algn="ctr"/>
            <a:r>
              <a:rPr lang="en-GB" sz="1400" b="1" dirty="0" smtClean="0">
                <a:solidFill>
                  <a:srgbClr val="FFFF00"/>
                </a:solidFill>
              </a:rPr>
              <a:t>Or</a:t>
            </a:r>
          </a:p>
          <a:p>
            <a:pPr algn="ctr"/>
            <a:r>
              <a:rPr lang="en-GB" sz="1400" b="1" dirty="0" err="1" smtClean="0">
                <a:solidFill>
                  <a:srgbClr val="FFFF00"/>
                </a:solidFill>
              </a:rPr>
              <a:t>MillePede</a:t>
            </a:r>
            <a:r>
              <a:rPr lang="en-GB" sz="1400" b="1" dirty="0" smtClean="0">
                <a:solidFill>
                  <a:srgbClr val="FFFF00"/>
                </a:solidFill>
              </a:rPr>
              <a:t> II (external)</a:t>
            </a:r>
            <a:endParaRPr lang="en-GB" sz="1400" b="1" dirty="0" smtClean="0"/>
          </a:p>
        </p:txBody>
      </p:sp>
      <p:sp>
        <p:nvSpPr>
          <p:cNvPr id="93" name="Up-Down Arrow 92"/>
          <p:cNvSpPr/>
          <p:nvPr/>
        </p:nvSpPr>
        <p:spPr>
          <a:xfrm>
            <a:off x="1137933" y="5758231"/>
            <a:ext cx="150756" cy="27574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ounded Rectangle 97"/>
          <p:cNvSpPr/>
          <p:nvPr/>
        </p:nvSpPr>
        <p:spPr>
          <a:xfrm>
            <a:off x="2578608" y="5816337"/>
            <a:ext cx="1543046" cy="5260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 smtClean="0">
                <a:solidFill>
                  <a:srgbClr val="FFFF00"/>
                </a:solidFill>
              </a:rPr>
              <a:t>AliAlgDetTOF</a:t>
            </a:r>
            <a:r>
              <a:rPr lang="en-GB" sz="1400" b="1" dirty="0" smtClean="0">
                <a:solidFill>
                  <a:srgbClr val="FFFF00"/>
                </a:solidFill>
              </a:rPr>
              <a:t>…</a:t>
            </a:r>
            <a:endParaRPr lang="en-GB" sz="1400" b="1" dirty="0" smtClean="0"/>
          </a:p>
        </p:txBody>
      </p:sp>
      <p:cxnSp>
        <p:nvCxnSpPr>
          <p:cNvPr id="99" name="Straight Arrow Connector 98"/>
          <p:cNvCxnSpPr>
            <a:stCxn id="83" idx="3"/>
            <a:endCxn id="98" idx="1"/>
          </p:cNvCxnSpPr>
          <p:nvPr/>
        </p:nvCxnSpPr>
        <p:spPr>
          <a:xfrm>
            <a:off x="2437736" y="5287097"/>
            <a:ext cx="140872" cy="7922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ounded Rectangle 101"/>
          <p:cNvSpPr/>
          <p:nvPr/>
        </p:nvSpPr>
        <p:spPr>
          <a:xfrm>
            <a:off x="181070" y="4174919"/>
            <a:ext cx="2120462" cy="46673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FFFF00"/>
                </a:solidFill>
              </a:rPr>
              <a:t>Analysis Task</a:t>
            </a:r>
            <a:endParaRPr lang="en-GB" sz="1400" b="1" dirty="0" smtClean="0"/>
          </a:p>
        </p:txBody>
      </p:sp>
      <p:cxnSp>
        <p:nvCxnSpPr>
          <p:cNvPr id="104" name="Straight Arrow Connector 103"/>
          <p:cNvCxnSpPr>
            <a:stCxn id="102" idx="2"/>
            <a:endCxn id="83" idx="0"/>
          </p:cNvCxnSpPr>
          <p:nvPr/>
        </p:nvCxnSpPr>
        <p:spPr>
          <a:xfrm>
            <a:off x="1241301" y="4641649"/>
            <a:ext cx="0" cy="1743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2508172" y="6524465"/>
            <a:ext cx="65018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 smtClean="0"/>
              <a:t>Need few weeks to put together geometry part (calibration up to detectors)</a:t>
            </a:r>
            <a:endParaRPr lang="en-GB" sz="1600" u="sng" dirty="0"/>
          </a:p>
        </p:txBody>
      </p:sp>
    </p:spTree>
    <p:extLst>
      <p:ext uri="{BB962C8B-B14F-4D97-AF65-F5344CB8AC3E}">
        <p14:creationId xmlns:p14="http://schemas.microsoft.com/office/powerpoint/2010/main" val="1323180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80248"/>
            <a:ext cx="4535488" cy="30757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89" y="1316743"/>
            <a:ext cx="4486940" cy="30027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6447" y="116958"/>
            <a:ext cx="8654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Memory consumption in </a:t>
            </a:r>
            <a:r>
              <a:rPr lang="en-GB" dirty="0" err="1" smtClean="0"/>
              <a:t>PbPb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40242" y="923447"/>
            <a:ext cx="8527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Example of LHC11h (run 170312, 696 half-chunks checked)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76447" y="4667693"/>
            <a:ext cx="8591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Main consumer: TPC clusters</a:t>
            </a:r>
          </a:p>
          <a:p>
            <a:r>
              <a:rPr lang="en-GB" dirty="0" smtClean="0"/>
              <a:t>1 </a:t>
            </a:r>
            <a:r>
              <a:rPr lang="en-GB" dirty="0" err="1" smtClean="0"/>
              <a:t>TClonesArray</a:t>
            </a:r>
            <a:r>
              <a:rPr lang="en-GB" dirty="0" smtClean="0"/>
              <a:t> for TPC clusters per pad-row (max 2500 </a:t>
            </a:r>
            <a:r>
              <a:rPr lang="en-GB" dirty="0" err="1" smtClean="0"/>
              <a:t>clustesr</a:t>
            </a:r>
            <a:r>
              <a:rPr lang="en-GB" dirty="0" smtClean="0"/>
              <a:t>/</a:t>
            </a:r>
            <a:r>
              <a:rPr lang="en-GB" dirty="0" err="1" smtClean="0"/>
              <a:t>padrow</a:t>
            </a:r>
            <a:r>
              <a:rPr lang="en-GB" dirty="0" smtClean="0"/>
              <a:t>)</a:t>
            </a:r>
          </a:p>
          <a:p>
            <a:r>
              <a:rPr lang="en-GB" dirty="0" smtClean="0"/>
              <a:t>→ asymptotically will reach 14.3M clusters once all arrays expanded to maximum</a:t>
            </a:r>
          </a:p>
          <a:p>
            <a:r>
              <a:rPr lang="en-GB" dirty="0" smtClean="0"/>
              <a:t>→ 80 Bytes/cluster → 1.1 GB</a:t>
            </a:r>
          </a:p>
          <a:p>
            <a:r>
              <a:rPr lang="en-GB" dirty="0" smtClean="0"/>
              <a:t>At least 20 Bytes per cluster are redundant (debug info pointer, </a:t>
            </a:r>
            <a:r>
              <a:rPr lang="en-GB" dirty="0" err="1" smtClean="0"/>
              <a:t>Bool_t</a:t>
            </a:r>
            <a:r>
              <a:rPr lang="en-GB" dirty="0" smtClean="0"/>
              <a:t> vs bit …) but modification will be backward </a:t>
            </a:r>
            <a:r>
              <a:rPr lang="en-GB" dirty="0" err="1" smtClean="0"/>
              <a:t>incpompatible</a:t>
            </a:r>
            <a:endParaRPr lang="en-GB" dirty="0" smtClean="0"/>
          </a:p>
          <a:p>
            <a:r>
              <a:rPr lang="en-GB" dirty="0" smtClean="0"/>
              <a:t>Need to implement less greedy container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0843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5665" y="3175"/>
            <a:ext cx="727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Dormant tasks</a:t>
            </a:r>
          </a:p>
        </p:txBody>
      </p:sp>
      <p:sp>
        <p:nvSpPr>
          <p:cNvPr id="3" name="Rectangle 2"/>
          <p:cNvSpPr/>
          <p:nvPr/>
        </p:nvSpPr>
        <p:spPr>
          <a:xfrm>
            <a:off x="573088" y="541030"/>
            <a:ext cx="7924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925" indent="-288925">
              <a:spcBef>
                <a:spcPts val="400"/>
              </a:spcBef>
              <a:buFont typeface="Wingdings" pitchFamily="2" charset="2"/>
              <a:buChar char="q"/>
            </a:pPr>
            <a:r>
              <a:rPr lang="en-US" sz="1600" dirty="0" smtClean="0"/>
              <a:t>TPC related (collected under JIRA ATO-19):</a:t>
            </a:r>
          </a:p>
          <a:p>
            <a:pPr marL="576263" lvl="1" indent="-287338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600" dirty="0" smtClean="0"/>
              <a:t>PWGPP-55: Improving TPC/ITS matching efficiency and its systematic error </a:t>
            </a:r>
            <a:br>
              <a:rPr lang="en-US" sz="1600" dirty="0" smtClean="0"/>
            </a:br>
            <a:r>
              <a:rPr lang="en-US" sz="1600" dirty="0" smtClean="0"/>
              <a:t>(seeding TPC by standalone ITS tracks)</a:t>
            </a:r>
          </a:p>
          <a:p>
            <a:pPr marL="576263" lvl="1" indent="-287338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600" dirty="0" smtClean="0"/>
              <a:t>PWGPP-56: Improving double track resolution</a:t>
            </a:r>
          </a:p>
          <a:p>
            <a:pPr marL="576263" lvl="1" indent="-287338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600" dirty="0" smtClean="0"/>
              <a:t>PWGPP-71: Filtering of outlier HM events – handling of laser triggers (?)</a:t>
            </a:r>
          </a:p>
          <a:p>
            <a:pPr marL="288925" lvl="1">
              <a:spcBef>
                <a:spcPts val="400"/>
              </a:spcBef>
            </a:pPr>
            <a:endParaRPr lang="en-US" sz="1600" dirty="0" smtClean="0"/>
          </a:p>
          <a:p>
            <a:pPr marL="119063" indent="-287338">
              <a:spcBef>
                <a:spcPts val="400"/>
              </a:spcBef>
              <a:buFont typeface="Wingdings" pitchFamily="2" charset="2"/>
              <a:buChar char="q"/>
            </a:pPr>
            <a:r>
              <a:rPr lang="en-US" sz="1600" dirty="0" smtClean="0"/>
              <a:t>Including TRD in tracking (Jira </a:t>
            </a:r>
            <a:r>
              <a:rPr lang="en-US" sz="1600" dirty="0" smtClean="0">
                <a:hlinkClick r:id="rId2"/>
              </a:rPr>
              <a:t>PWG-PP-1</a:t>
            </a:r>
            <a:r>
              <a:rPr lang="en-US" sz="1600" dirty="0" smtClean="0"/>
              <a:t>):</a:t>
            </a:r>
          </a:p>
          <a:p>
            <a:pPr marL="576263" lvl="1" indent="-287338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600" dirty="0" smtClean="0"/>
              <a:t>Coding part done, blocked by global alignment + TPC calibration</a:t>
            </a:r>
          </a:p>
          <a:p>
            <a:pPr marL="576263" lvl="1" indent="-287338">
              <a:spcBef>
                <a:spcPts val="400"/>
              </a:spcBef>
            </a:pPr>
            <a:endParaRPr lang="en-US" sz="1600" dirty="0" smtClean="0"/>
          </a:p>
          <a:p>
            <a:pPr marL="119063" indent="-287338">
              <a:spcBef>
                <a:spcPts val="400"/>
              </a:spcBef>
              <a:buFont typeface="Wingdings" pitchFamily="2" charset="2"/>
              <a:buChar char="q"/>
            </a:pPr>
            <a:r>
              <a:rPr lang="en-US" sz="1600" dirty="0" smtClean="0"/>
              <a:t>ITS related: </a:t>
            </a:r>
          </a:p>
          <a:p>
            <a:pPr marL="576263" lvl="1" indent="-287338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600" dirty="0" smtClean="0"/>
              <a:t>ALIROOT-2493 Global tracking forces some pairs of tracks to have almost the same momentum: test production (</a:t>
            </a:r>
            <a:r>
              <a:rPr lang="en-US" sz="1600" dirty="0" err="1" smtClean="0"/>
              <a:t>PbPb</a:t>
            </a:r>
            <a:r>
              <a:rPr lang="en-US" sz="1600" dirty="0" smtClean="0"/>
              <a:t>) with 2 alternative patches is still pending.</a:t>
            </a:r>
          </a:p>
          <a:p>
            <a:pPr marL="576263" lvl="1" indent="-287338">
              <a:spcBef>
                <a:spcPts val="400"/>
              </a:spcBef>
              <a:buFont typeface="Wingdings" pitchFamily="2" charset="2"/>
              <a:buChar char="§"/>
            </a:pPr>
            <a:endParaRPr lang="en-US" sz="1600" dirty="0" smtClean="0"/>
          </a:p>
          <a:p>
            <a:pPr marL="265113" lvl="1" indent="-265113">
              <a:spcBef>
                <a:spcPts val="400"/>
              </a:spcBef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 marL="288925" lvl="1">
              <a:spcBef>
                <a:spcPts val="400"/>
              </a:spcBef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893730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966</TotalTime>
  <Words>729</Words>
  <Application>Microsoft Office PowerPoint</Application>
  <PresentationFormat>On-screen Show (4:3)</PresentationFormat>
  <Paragraphs>196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Reconstruction status and plans</vt:lpstr>
      <vt:lpstr>Ion-tail and cross-talk high IR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Shahoyan</dc:creator>
  <cp:lastModifiedBy>Ruben Shahoyan</cp:lastModifiedBy>
  <cp:revision>87</cp:revision>
  <dcterms:created xsi:type="dcterms:W3CDTF">2015-03-18T08:24:07Z</dcterms:created>
  <dcterms:modified xsi:type="dcterms:W3CDTF">2015-03-19T09:01:22Z</dcterms:modified>
</cp:coreProperties>
</file>