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68" r:id="rId3"/>
    <p:sldId id="369" r:id="rId4"/>
    <p:sldId id="370" r:id="rId5"/>
    <p:sldId id="371" r:id="rId6"/>
    <p:sldId id="372" r:id="rId7"/>
    <p:sldId id="373" r:id="rId8"/>
    <p:sldId id="381" r:id="rId9"/>
    <p:sldId id="374" r:id="rId10"/>
    <p:sldId id="375" r:id="rId11"/>
    <p:sldId id="376" r:id="rId12"/>
    <p:sldId id="377" r:id="rId13"/>
    <p:sldId id="378" r:id="rId14"/>
    <p:sldId id="379" r:id="rId15"/>
    <p:sldId id="380" r:id="rId16"/>
    <p:sldId id="382" r:id="rId17"/>
    <p:sldId id="383" r:id="rId18"/>
    <p:sldId id="384" r:id="rId19"/>
    <p:sldId id="385" r:id="rId20"/>
    <p:sldId id="386" r:id="rId21"/>
    <p:sldId id="387" r:id="rId22"/>
    <p:sldId id="388" r:id="rId23"/>
    <p:sldId id="355" r:id="rId24"/>
    <p:sldId id="32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3" autoAdjust="0"/>
    <p:restoredTop sz="94660"/>
  </p:normalViewPr>
  <p:slideViewPr>
    <p:cSldViewPr>
      <p:cViewPr>
        <p:scale>
          <a:sx n="100" d="100"/>
          <a:sy n="100" d="100"/>
        </p:scale>
        <p:origin x="-907" y="6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D6FB-2393-4E3D-8D9F-D48956DE8361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D8A7-21C3-492D-84A4-8D98C210C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781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8961-7628-44CB-B3F0-D29154FF1D85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CE8-11FC-4352-B5DB-DC301BE272E8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0781-CFBE-4F95-8EE7-7391F8453E62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3A1D-21D3-4940-A1A4-42AF56EBC651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1675-2D34-41FB-A851-71178BF55082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A448-58F3-4487-A7ED-EA0339D485B0}" type="datetime1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06E3-EBE1-4E1F-A7AD-FA2575640085}" type="datetime1">
              <a:rPr lang="en-US" smtClean="0"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82F-CA74-4917-962E-9D08DA9B4317}" type="datetime1">
              <a:rPr lang="en-US" smtClean="0"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0DCD-FF9A-45D5-B00F-5C145F5F2F5D}" type="datetime1">
              <a:rPr lang="en-US" smtClean="0"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26DA-A343-440D-A34D-EF6641F67421}" type="datetime1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F68E-8421-47CD-916B-B1DAD53F540A}" type="datetime1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EE37-2329-4B8C-852A-7DFA9D2EDF7E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514600"/>
            <a:ext cx="7867650" cy="2286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Grid operations in 2014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486400"/>
            <a:ext cx="4953000" cy="762000"/>
          </a:xfrm>
        </p:spPr>
        <p:txBody>
          <a:bodyPr>
            <a:normAutofit fontScale="25000" lnSpcReduction="20000"/>
          </a:bodyPr>
          <a:lstStyle/>
          <a:p>
            <a:r>
              <a:rPr lang="en-US" sz="49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ALICE Offline week</a:t>
            </a:r>
            <a:endParaRPr lang="en-US" sz="4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2400" dirty="0" smtClean="0"/>
          </a:p>
          <a:p>
            <a:r>
              <a:rPr lang="en-US" sz="4900" dirty="0" smtClean="0"/>
              <a:t>20 March 2015</a:t>
            </a:r>
          </a:p>
          <a:p>
            <a:r>
              <a:rPr lang="en-US" sz="4900" dirty="0" smtClean="0"/>
              <a:t>Latchezar Betev</a:t>
            </a:r>
          </a:p>
          <a:p>
            <a:endParaRPr lang="en-US" sz="2400" dirty="0"/>
          </a:p>
        </p:txBody>
      </p:sp>
      <p:pic>
        <p:nvPicPr>
          <p:cNvPr id="12290" name="Picture 2" descr="https://encrypted-tbn2.gstatic.com/images?q=tbn:ANd9GcRtqi1WYRt0ufLK0q4jM4KlbESmZotaxnEN70DWLkr2L5UO5VK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"/>
            <a:ext cx="1514475" cy="170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155575" y="-5032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307975" y="-3508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" y="241616"/>
            <a:ext cx="2511425" cy="172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Image result for torino f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Catalogue stats</a:t>
            </a:r>
            <a:endParaRPr lang="en-US" dirty="0"/>
          </a:p>
        </p:txBody>
      </p:sp>
      <p:pic>
        <p:nvPicPr>
          <p:cNvPr id="2050" name="Picture 2" descr="C:\Users\lbetev\Desktop\displ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001000" cy="460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3505200" y="1600200"/>
            <a:ext cx="0" cy="38862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943600" y="1600200"/>
            <a:ext cx="0" cy="38862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8382000" y="1600200"/>
            <a:ext cx="0" cy="38862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53200" y="2590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294 Mio new</a:t>
            </a:r>
          </a:p>
          <a:p>
            <a:r>
              <a:rPr lang="en-US" dirty="0" smtClean="0"/>
              <a:t>entries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14800" y="3350154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262 Mio new</a:t>
            </a:r>
          </a:p>
          <a:p>
            <a:r>
              <a:rPr lang="en-US" dirty="0" smtClean="0"/>
              <a:t>entries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0" y="4419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342 Mio new</a:t>
            </a:r>
          </a:p>
          <a:p>
            <a:r>
              <a:rPr lang="en-US" dirty="0" smtClean="0"/>
              <a:t>entries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81400" y="4234933"/>
            <a:ext cx="48506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New generation servers (being ordered) can</a:t>
            </a:r>
          </a:p>
          <a:p>
            <a:r>
              <a:rPr lang="en-US" sz="2000" b="1" dirty="0" smtClean="0"/>
              <a:t> still hold the </a:t>
            </a:r>
            <a:r>
              <a:rPr lang="en-US" sz="2000" b="1" dirty="0" err="1" smtClean="0"/>
              <a:t>entore</a:t>
            </a:r>
            <a:r>
              <a:rPr lang="en-US" sz="2000" b="1" dirty="0" smtClean="0"/>
              <a:t> catalogue in memory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4362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3137"/>
          </a:xfrm>
        </p:spPr>
        <p:txBody>
          <a:bodyPr>
            <a:normAutofit/>
          </a:bodyPr>
          <a:lstStyle/>
          <a:p>
            <a:r>
              <a:rPr lang="en-US" dirty="0" smtClean="0"/>
              <a:t> Computing </a:t>
            </a:r>
            <a:r>
              <a:rPr lang="en-US" dirty="0"/>
              <a:t>t</a:t>
            </a:r>
            <a:r>
              <a:rPr lang="en-US" dirty="0" smtClean="0"/>
              <a:t>asks and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11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1285875"/>
            <a:ext cx="1676400" cy="106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Centrally managed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00" y="1257300"/>
            <a:ext cx="1752600" cy="1066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PWG managed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0" y="1247775"/>
            <a:ext cx="1676400" cy="10668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Individually managed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1181100" y="2416843"/>
            <a:ext cx="228600" cy="39303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7200" y="2844466"/>
            <a:ext cx="1676400" cy="106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RAW, MC productions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667125" y="2809875"/>
            <a:ext cx="1752600" cy="1066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Organized analysis (trains)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4419600" y="2378743"/>
            <a:ext cx="228600" cy="393032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7591425" y="2378743"/>
            <a:ext cx="228600" cy="393032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77050" y="2809875"/>
            <a:ext cx="1676400" cy="10668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Individual analysis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81300" y="4724400"/>
            <a:ext cx="35814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AliEn</a:t>
            </a:r>
            <a:r>
              <a:rPr lang="en-US" sz="2400" dirty="0" smtClean="0">
                <a:solidFill>
                  <a:schemeClr val="tx1"/>
                </a:solidFill>
              </a:rPr>
              <a:t> Central Task Queue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52525" y="597217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52700" y="595312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62400" y="597217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43525" y="595312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91400" y="5972175"/>
            <a:ext cx="1219200" cy="685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Computing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10350" y="5949434"/>
            <a:ext cx="78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.....</a:t>
            </a:r>
            <a:endParaRPr lang="en-US" sz="3600" dirty="0"/>
          </a:p>
        </p:txBody>
      </p:sp>
      <p:cxnSp>
        <p:nvCxnSpPr>
          <p:cNvPr id="26" name="Straight Arrow Connector 25"/>
          <p:cNvCxnSpPr>
            <a:stCxn id="18" idx="2"/>
            <a:endCxn id="19" idx="0"/>
          </p:cNvCxnSpPr>
          <p:nvPr/>
        </p:nvCxnSpPr>
        <p:spPr>
          <a:xfrm flipH="1">
            <a:off x="1762125" y="5334000"/>
            <a:ext cx="2809875" cy="638175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8" idx="2"/>
            <a:endCxn id="20" idx="0"/>
          </p:cNvCxnSpPr>
          <p:nvPr/>
        </p:nvCxnSpPr>
        <p:spPr>
          <a:xfrm flipH="1">
            <a:off x="3162300" y="5334000"/>
            <a:ext cx="1409700" cy="619125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8" idx="2"/>
          </p:cNvCxnSpPr>
          <p:nvPr/>
        </p:nvCxnSpPr>
        <p:spPr>
          <a:xfrm>
            <a:off x="4572000" y="5334000"/>
            <a:ext cx="1381125" cy="609600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8" idx="2"/>
            <a:endCxn id="21" idx="0"/>
          </p:cNvCxnSpPr>
          <p:nvPr/>
        </p:nvCxnSpPr>
        <p:spPr>
          <a:xfrm>
            <a:off x="4572000" y="5334000"/>
            <a:ext cx="0" cy="638175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8" idx="2"/>
            <a:endCxn id="23" idx="0"/>
          </p:cNvCxnSpPr>
          <p:nvPr/>
        </p:nvCxnSpPr>
        <p:spPr>
          <a:xfrm>
            <a:off x="4572000" y="5334000"/>
            <a:ext cx="3429000" cy="638175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own Arrow 39"/>
          <p:cNvSpPr/>
          <p:nvPr/>
        </p:nvSpPr>
        <p:spPr>
          <a:xfrm>
            <a:off x="4438650" y="3911266"/>
            <a:ext cx="228600" cy="756002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 rot="13850124" flipH="1" flipV="1">
            <a:off x="6382092" y="3765432"/>
            <a:ext cx="208056" cy="1089687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 rot="7861536" flipH="1" flipV="1">
            <a:off x="2442393" y="3802415"/>
            <a:ext cx="236536" cy="1014862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386602" y="4245601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Priority 3</a:t>
            </a:r>
            <a:endParaRPr lang="en-US" sz="2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624341" y="4045546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Priority 1</a:t>
            </a:r>
            <a:endParaRPr lang="en-US" sz="2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6562725" y="4236094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Priority 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5507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Wall time </a:t>
            </a:r>
            <a:r>
              <a:rPr lang="en-US" sz="4000" dirty="0"/>
              <a:t>r</a:t>
            </a:r>
            <a:r>
              <a:rPr lang="en-US" sz="4000" dirty="0" smtClean="0"/>
              <a:t>esources share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12</a:t>
            </a:fld>
            <a:endParaRPr lang="en-US"/>
          </a:p>
        </p:txBody>
      </p:sp>
      <p:pic>
        <p:nvPicPr>
          <p:cNvPr id="1026" name="Picture 2" descr="C:\Users\lbetev\Desktop\resources sha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766" y="2108030"/>
            <a:ext cx="5240245" cy="436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3001246"/>
            <a:ext cx="2788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Organized analysis:  16%</a:t>
            </a:r>
          </a:p>
          <a:p>
            <a:r>
              <a:rPr lang="en-US" sz="2000" b="1" dirty="0" smtClean="0"/>
              <a:t>@all </a:t>
            </a:r>
            <a:r>
              <a:rPr lang="en-US" sz="2000" b="1" dirty="0" err="1" smtClean="0"/>
              <a:t>centres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4495800"/>
            <a:ext cx="25122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MC productions:  69%</a:t>
            </a:r>
          </a:p>
          <a:p>
            <a:r>
              <a:rPr lang="en-US" sz="2000" b="1" dirty="0" smtClean="0"/>
              <a:t>@all </a:t>
            </a:r>
            <a:r>
              <a:rPr lang="en-US" sz="2000" b="1" dirty="0" err="1" smtClean="0"/>
              <a:t>centres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17489" y="1295400"/>
            <a:ext cx="29286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RAW data processing:  3%</a:t>
            </a:r>
          </a:p>
          <a:p>
            <a:r>
              <a:rPr lang="en-US" sz="2000" b="1" dirty="0" smtClean="0"/>
              <a:t>@ T0/T1s only</a:t>
            </a:r>
            <a:endParaRPr lang="en-US" sz="2000" b="1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6477000" y="2003286"/>
            <a:ext cx="304800" cy="750957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45849" y="3394927"/>
            <a:ext cx="1778607" cy="415073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9600" y="1400205"/>
            <a:ext cx="27735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Individual analysis:  12%</a:t>
            </a:r>
          </a:p>
          <a:p>
            <a:r>
              <a:rPr lang="en-US" sz="2000" b="1" dirty="0" smtClean="0"/>
              <a:t>@all </a:t>
            </a:r>
            <a:r>
              <a:rPr lang="en-US" sz="2000" b="1" dirty="0" err="1" smtClean="0"/>
              <a:t>centres</a:t>
            </a:r>
            <a:endParaRPr lang="en-US" sz="2000" b="1" dirty="0" smtClean="0"/>
          </a:p>
          <a:p>
            <a:r>
              <a:rPr lang="en-US" sz="2000" b="1" dirty="0" smtClean="0"/>
              <a:t>432 users</a:t>
            </a:r>
            <a:endParaRPr lang="en-US" sz="2000" b="1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3383116" y="1908037"/>
            <a:ext cx="2179484" cy="1063763"/>
          </a:xfrm>
          <a:prstGeom prst="straightConnector1">
            <a:avLst/>
          </a:prstGeom>
          <a:ln w="317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59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betev\Desktop\displ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34" y="1524000"/>
            <a:ext cx="8534400" cy="381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Organized analysis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81800" y="1981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5800 jobs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8600" y="216797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4400 jobs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71600" y="2267634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3000 jobs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914400" y="1730219"/>
            <a:ext cx="0" cy="3243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 rot="16200000">
            <a:off x="4621188" y="5452044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415718" y="5781530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+47%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158918" y="5764748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+32%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057400" y="5763317"/>
            <a:ext cx="2211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increase</a:t>
            </a:r>
            <a:endParaRPr lang="en-US" b="1" dirty="0"/>
          </a:p>
        </p:txBody>
      </p:sp>
      <p:sp>
        <p:nvSpPr>
          <p:cNvPr id="24" name="Right Arrow 23"/>
          <p:cNvSpPr/>
          <p:nvPr/>
        </p:nvSpPr>
        <p:spPr>
          <a:xfrm rot="16200000">
            <a:off x="7355501" y="5463572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505200" y="1730219"/>
            <a:ext cx="0" cy="3243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172200" y="1730219"/>
            <a:ext cx="0" cy="3243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59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2" grpId="0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lbetev\Desktop\us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305499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76473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analysis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35072" y="1676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4700 jobs</a:t>
            </a:r>
          </a:p>
          <a:p>
            <a:r>
              <a:rPr lang="en-US" dirty="0" smtClean="0"/>
              <a:t>432 </a:t>
            </a:r>
            <a:r>
              <a:rPr lang="en-US" dirty="0" err="1" smtClean="0"/>
              <a:t>ind.users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905308" y="1676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4600 jobs</a:t>
            </a:r>
          </a:p>
          <a:p>
            <a:r>
              <a:rPr lang="en-US" dirty="0" smtClean="0"/>
              <a:t>446 </a:t>
            </a:r>
            <a:r>
              <a:rPr lang="en-US" dirty="0" err="1" smtClean="0"/>
              <a:t>ind.users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1676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6900 jobs</a:t>
            </a:r>
          </a:p>
          <a:p>
            <a:r>
              <a:rPr lang="en-US" dirty="0" smtClean="0"/>
              <a:t>465 </a:t>
            </a:r>
            <a:r>
              <a:rPr lang="en-US" dirty="0" err="1" smtClean="0"/>
              <a:t>ind.users</a:t>
            </a:r>
            <a:endParaRPr lang="en-US" dirty="0" smtClean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85800" y="1447800"/>
            <a:ext cx="0" cy="25264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 rot="16200000">
            <a:off x="4192162" y="4619823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072667" y="4951305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-50%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58325" y="4929957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+3%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628373" y="4651819"/>
            <a:ext cx="2211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increase</a:t>
            </a:r>
          </a:p>
          <a:p>
            <a:r>
              <a:rPr lang="en-US" b="1" dirty="0" smtClean="0"/>
              <a:t>Individual analysis</a:t>
            </a:r>
            <a:endParaRPr lang="en-US" b="1" dirty="0"/>
          </a:p>
        </p:txBody>
      </p:sp>
      <p:sp>
        <p:nvSpPr>
          <p:cNvPr id="24" name="Right Arrow 23"/>
          <p:cNvSpPr/>
          <p:nvPr/>
        </p:nvSpPr>
        <p:spPr>
          <a:xfrm rot="16200000">
            <a:off x="6926475" y="4631351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352800" y="1418847"/>
            <a:ext cx="0" cy="25554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943600" y="1418847"/>
            <a:ext cx="0" cy="25554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 rot="16200000">
            <a:off x="4192164" y="5623547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986692" y="5934823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+47%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29892" y="5918041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+32%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628374" y="5473158"/>
            <a:ext cx="2211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increase</a:t>
            </a:r>
          </a:p>
          <a:p>
            <a:r>
              <a:rPr lang="en-US" b="1" dirty="0" smtClean="0"/>
              <a:t>organized analysis</a:t>
            </a:r>
            <a:endParaRPr lang="en-US" b="1" dirty="0"/>
          </a:p>
        </p:txBody>
      </p:sp>
      <p:sp>
        <p:nvSpPr>
          <p:cNvPr id="27" name="Right Arrow 26"/>
          <p:cNvSpPr/>
          <p:nvPr/>
        </p:nvSpPr>
        <p:spPr>
          <a:xfrm rot="16200000">
            <a:off x="6926475" y="5616865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28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2" grpId="0"/>
      <p:bldP spid="24" grpId="0" animBg="1"/>
      <p:bldP spid="21" grpId="0" animBg="1"/>
      <p:bldP spid="23" grpId="0"/>
      <p:bldP spid="25" grpId="0"/>
      <p:bldP spid="26" grpId="0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Analysis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From 2012 to 2014 the individual user analysis has decreased by </a:t>
            </a:r>
            <a:r>
              <a:rPr lang="en-US" dirty="0" smtClean="0">
                <a:solidFill>
                  <a:srgbClr val="FF0000"/>
                </a:solidFill>
              </a:rPr>
              <a:t>50%</a:t>
            </a:r>
          </a:p>
          <a:p>
            <a:pPr lvl="1"/>
            <a:r>
              <a:rPr lang="en-US" dirty="0" smtClean="0"/>
              <a:t>It has remained at the same level of resources utilization between 2013 and 2014</a:t>
            </a:r>
          </a:p>
          <a:p>
            <a:r>
              <a:rPr lang="en-US" dirty="0" smtClean="0"/>
              <a:t>The organized analysis fully compensated the ‘loss’ of individual already in 2013</a:t>
            </a:r>
          </a:p>
          <a:p>
            <a:r>
              <a:rPr lang="en-US" dirty="0" smtClean="0"/>
              <a:t>Since 2013, the amount of resources used by analysis has grown by </a:t>
            </a:r>
            <a:r>
              <a:rPr lang="en-US" b="1" dirty="0" smtClean="0">
                <a:solidFill>
                  <a:srgbClr val="00B050"/>
                </a:solidFill>
              </a:rPr>
              <a:t>35%</a:t>
            </a:r>
            <a:r>
              <a:rPr lang="en-US" dirty="0" smtClean="0"/>
              <a:t>, all of it organized</a:t>
            </a:r>
          </a:p>
          <a:p>
            <a:r>
              <a:rPr lang="en-US" dirty="0" smtClean="0"/>
              <a:t>The number of individual users has remained steady at ~445</a:t>
            </a:r>
          </a:p>
          <a:p>
            <a:r>
              <a:rPr lang="en-US" dirty="0" smtClean="0"/>
              <a:t>There is still ample room to increase the share of the organized analysis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4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Efficiency per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16</a:t>
            </a:fld>
            <a:endParaRPr lang="en-US"/>
          </a:p>
        </p:txBody>
      </p:sp>
      <p:pic>
        <p:nvPicPr>
          <p:cNvPr id="2050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599"/>
            <a:ext cx="8153400" cy="477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betev\Desktop\ef_us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05200"/>
            <a:ext cx="5201388" cy="137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56017" y="5029200"/>
            <a:ext cx="3242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over all sites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286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Grid </a:t>
            </a:r>
            <a:r>
              <a:rPr lang="en-US" dirty="0"/>
              <a:t>e</a:t>
            </a:r>
            <a:r>
              <a:rPr lang="en-US" dirty="0" smtClean="0"/>
              <a:t>fficiency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17</a:t>
            </a:fld>
            <a:endParaRPr lang="en-US"/>
          </a:p>
        </p:txBody>
      </p:sp>
      <p:pic>
        <p:nvPicPr>
          <p:cNvPr id="5123" name="Picture 3" descr="C:\Users\lbetev\Desktop\eff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18" y="1295400"/>
            <a:ext cx="83058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3505200" y="1371600"/>
            <a:ext cx="0" cy="3505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096000" y="1371600"/>
            <a:ext cx="0" cy="3505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Arrow 13"/>
          <p:cNvSpPr/>
          <p:nvPr/>
        </p:nvSpPr>
        <p:spPr>
          <a:xfrm rot="16200000">
            <a:off x="4200125" y="5397967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994653" y="5709243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+8%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5687824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+2%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52600" y="5507795"/>
            <a:ext cx="209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change</a:t>
            </a:r>
          </a:p>
        </p:txBody>
      </p:sp>
      <p:sp>
        <p:nvSpPr>
          <p:cNvPr id="18" name="Right Arrow 17"/>
          <p:cNvSpPr/>
          <p:nvPr/>
        </p:nvSpPr>
        <p:spPr>
          <a:xfrm rot="16200000">
            <a:off x="6934436" y="5391285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86612" y="332180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86%</a:t>
            </a:r>
            <a:endParaRPr lang="en-US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77986" y="3321807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84%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76400" y="3280775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76%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89221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Grid efficiency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Since the re-introduction of </a:t>
            </a:r>
            <a:r>
              <a:rPr lang="en-US" dirty="0" err="1" smtClean="0"/>
              <a:t>TTree</a:t>
            </a:r>
            <a:r>
              <a:rPr lang="en-US" dirty="0" smtClean="0"/>
              <a:t> Cache, the efficiency has stabilized at ~85%</a:t>
            </a:r>
          </a:p>
          <a:p>
            <a:pPr lvl="1"/>
            <a:r>
              <a:rPr lang="en-US" dirty="0" smtClean="0"/>
              <a:t>The dramatic decrease of individual analysis also helped the efficiency increase  </a:t>
            </a:r>
          </a:p>
          <a:p>
            <a:r>
              <a:rPr lang="en-US" dirty="0" smtClean="0"/>
              <a:t>In the past year, there is a slight upward trend, could be attributed to the better availability of storage (see next)</a:t>
            </a:r>
          </a:p>
          <a:p>
            <a:r>
              <a:rPr lang="en-US" dirty="0" smtClean="0"/>
              <a:t>We could expect a slight (2-5%) increase</a:t>
            </a:r>
          </a:p>
          <a:p>
            <a:pPr lvl="1"/>
            <a:r>
              <a:rPr lang="en-US" dirty="0" smtClean="0"/>
              <a:t>If the individual analysis is decreased by factor 2</a:t>
            </a:r>
          </a:p>
          <a:p>
            <a:pPr lvl="1"/>
            <a:r>
              <a:rPr lang="en-US" dirty="0" smtClean="0"/>
              <a:t>If the current efficiency level of the other activities remains the same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05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betev\Desktop\set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763000" cy="403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Storage availability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19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429000" y="1524000"/>
            <a:ext cx="0" cy="3352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172200" y="1524000"/>
            <a:ext cx="0" cy="3352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Arrow 13"/>
          <p:cNvSpPr/>
          <p:nvPr/>
        </p:nvSpPr>
        <p:spPr>
          <a:xfrm rot="16200000">
            <a:off x="4200125" y="5397967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994653" y="5709243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5687824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+4%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52600" y="5507795"/>
            <a:ext cx="209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change</a:t>
            </a:r>
          </a:p>
        </p:txBody>
      </p:sp>
      <p:sp>
        <p:nvSpPr>
          <p:cNvPr id="18" name="Right Arrow 17"/>
          <p:cNvSpPr/>
          <p:nvPr/>
        </p:nvSpPr>
        <p:spPr>
          <a:xfrm rot="16200000">
            <a:off x="6934436" y="5391285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86612" y="332180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91%</a:t>
            </a:r>
            <a:endParaRPr lang="en-US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77986" y="3321807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87%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676400" y="3280775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83%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8228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ALICE Grid sites today</a:t>
            </a:r>
            <a:endParaRPr lang="en-US" dirty="0"/>
          </a:p>
        </p:txBody>
      </p:sp>
      <p:pic>
        <p:nvPicPr>
          <p:cNvPr id="11266" name="Picture 2" descr="C:\Users\lbetev\Desktop\all sit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02496"/>
            <a:ext cx="8839200" cy="492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1550699"/>
            <a:ext cx="1780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53 in Europe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8475" y="1905000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10 in </a:t>
            </a:r>
            <a:r>
              <a:rPr lang="en-US" sz="2400" b="1" dirty="0" err="1" smtClean="0">
                <a:solidFill>
                  <a:schemeClr val="bg1"/>
                </a:solidFill>
              </a:rPr>
              <a:t>Aisa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9600" y="4114800"/>
            <a:ext cx="1465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2</a:t>
            </a:r>
            <a:r>
              <a:rPr lang="en-US" sz="2400" b="1" dirty="0" smtClean="0">
                <a:solidFill>
                  <a:schemeClr val="bg1"/>
                </a:solidFill>
              </a:rPr>
              <a:t> in Africa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4648200"/>
            <a:ext cx="2590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2 in South America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1412200"/>
            <a:ext cx="2590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8</a:t>
            </a:r>
            <a:r>
              <a:rPr lang="en-US" sz="2400" b="1" dirty="0" smtClean="0">
                <a:solidFill>
                  <a:schemeClr val="bg1"/>
                </a:solidFill>
              </a:rPr>
              <a:t> in North America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143000" y="3615897"/>
            <a:ext cx="228600" cy="228600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933161" y="1982061"/>
            <a:ext cx="228600" cy="228600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772400" y="4650432"/>
            <a:ext cx="381000" cy="302568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382000" y="2962275"/>
            <a:ext cx="381000" cy="302568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961736" y="5943600"/>
            <a:ext cx="381000" cy="226368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81125" y="3545531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UNAM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57800" y="5800636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CHPC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52236" y="1873865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70559" y="2895511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KISTI T1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10375" y="4427666"/>
            <a:ext cx="1016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Bandung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Cibinong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81171" y="1596865"/>
            <a:ext cx="1086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RRC-KI T1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656273" y="1690833"/>
            <a:ext cx="228600" cy="228600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6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12" grpId="0"/>
      <p:bldP spid="18" grpId="0"/>
      <p:bldP spid="19" grpId="0"/>
      <p:bldP spid="20" grpId="0"/>
      <p:bldP spid="21" grpId="0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Storage availability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Constant improvement in availability</a:t>
            </a:r>
          </a:p>
          <a:p>
            <a:pPr lvl="1"/>
            <a:r>
              <a:rPr lang="en-US" sz="2400" dirty="0" smtClean="0"/>
              <a:t>SEs are independent, no correlation in downtime</a:t>
            </a:r>
          </a:p>
          <a:p>
            <a:r>
              <a:rPr lang="en-US" sz="2800" dirty="0" smtClean="0"/>
              <a:t>Directly affecting the workload efficiency</a:t>
            </a:r>
          </a:p>
          <a:p>
            <a:r>
              <a:rPr lang="en-US" sz="2800" dirty="0" smtClean="0"/>
              <a:t>Room for further increase!</a:t>
            </a:r>
          </a:p>
          <a:p>
            <a:pPr lvl="1"/>
            <a:r>
              <a:rPr lang="en-US" sz="2400" dirty="0"/>
              <a:t>Allowed downtime for availability </a:t>
            </a:r>
            <a:r>
              <a:rPr lang="en-US" sz="2400" dirty="0" smtClean="0"/>
              <a:t>&gt;99</a:t>
            </a:r>
            <a:r>
              <a:rPr lang="en-US" sz="2400" dirty="0"/>
              <a:t>% = </a:t>
            </a:r>
            <a:r>
              <a:rPr lang="en-US" sz="2400" dirty="0" smtClean="0"/>
              <a:t>88 hours</a:t>
            </a:r>
            <a:endParaRPr lang="en-US" sz="2400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C:\Users\lbetev\Desktop\top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33800"/>
            <a:ext cx="310515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4408227" y="40005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60131" y="3930134"/>
            <a:ext cx="292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Top 15 SEs, one year average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7353" y="4419600"/>
            <a:ext cx="4507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Current replica model (2 copies) =&gt; probability for both replicas to be inaccessible @91% SE availability = 0.8%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@95% availability = 0.25%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946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betev\Desktop\n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371600"/>
            <a:ext cx="8382001" cy="391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Storage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21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886200" y="1447800"/>
            <a:ext cx="0" cy="3429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553200" y="1447800"/>
            <a:ext cx="0" cy="3429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Arrow 13"/>
          <p:cNvSpPr/>
          <p:nvPr/>
        </p:nvSpPr>
        <p:spPr>
          <a:xfrm rot="16200000">
            <a:off x="5033377" y="5394553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96134" y="5692461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-7%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06976" y="5709444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+4%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00200" y="5977784"/>
            <a:ext cx="209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change</a:t>
            </a:r>
          </a:p>
        </p:txBody>
      </p:sp>
      <p:sp>
        <p:nvSpPr>
          <p:cNvPr id="18" name="Right Arrow 17"/>
          <p:cNvSpPr/>
          <p:nvPr/>
        </p:nvSpPr>
        <p:spPr>
          <a:xfrm rot="16200000">
            <a:off x="7524254" y="5396740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164406" y="2286000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284PB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37215" y="141523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29PB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876800" y="146043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28PB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718903" y="2285999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237PB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129547" y="146043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30PB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971650" y="2286000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180PB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90107" y="5692461"/>
            <a:ext cx="70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827906" y="6012544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+32%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288322" y="6029527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+20%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190107" y="6012544"/>
            <a:ext cx="653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922126" y="6341583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8.5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337215" y="6347116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9.8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933421" y="6341583"/>
            <a:ext cx="10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Ratio r/w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51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 animBg="1"/>
      <p:bldP spid="8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Storage use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Increase in read volume – directly correlated with the increase in analysis activity</a:t>
            </a:r>
          </a:p>
          <a:p>
            <a:pPr lvl="1"/>
            <a:r>
              <a:rPr lang="en-US" dirty="0" smtClean="0"/>
              <a:t>Improved ratio read/write</a:t>
            </a:r>
          </a:p>
          <a:p>
            <a:r>
              <a:rPr lang="en-US" dirty="0" smtClean="0"/>
              <a:t>In 1 year ALICE overwrites the entire disk storage completely</a:t>
            </a:r>
          </a:p>
          <a:p>
            <a:pPr lvl="1"/>
            <a:r>
              <a:rPr lang="en-US" dirty="0" smtClean="0"/>
              <a:t>Timely cleanup is critical to keep the SEs in good health</a:t>
            </a:r>
          </a:p>
          <a:p>
            <a:pPr lvl="1"/>
            <a:r>
              <a:rPr lang="en-US" dirty="0" smtClean="0"/>
              <a:t>… and to have free space for the new data</a:t>
            </a:r>
          </a:p>
          <a:p>
            <a:pPr lvl="1"/>
            <a:r>
              <a:rPr lang="en-US" dirty="0" smtClean="0"/>
              <a:t>The disk cleanup is a continuous activity</a:t>
            </a:r>
          </a:p>
          <a:p>
            <a:pPr lvl="1"/>
            <a:r>
              <a:rPr lang="en-US" dirty="0" smtClean="0"/>
              <a:t>Minimal amount of ‘dark data’ and files with low popularity </a:t>
            </a:r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3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esources usage 2014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C:\Users\lbetev\Desktop\re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295400"/>
            <a:ext cx="4571999" cy="171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lbetev\Desktop\p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21" y="3031659"/>
            <a:ext cx="4571999" cy="1726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lbetev\Desktop\us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4780475"/>
            <a:ext cx="4545841" cy="151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2057400"/>
            <a:ext cx="1974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Requirements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3891485"/>
            <a:ext cx="1165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Pledges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0" y="5305380"/>
            <a:ext cx="958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Usage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2453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2014 was (another) successful year for Grid operations</a:t>
            </a:r>
          </a:p>
          <a:p>
            <a:r>
              <a:rPr lang="en-US" dirty="0" smtClean="0"/>
              <a:t>Despite the absence of data taking, the Grid resources use was uninterrupted</a:t>
            </a:r>
          </a:p>
          <a:p>
            <a:pPr lvl="1"/>
            <a:r>
              <a:rPr lang="en-US" dirty="0" smtClean="0"/>
              <a:t>In fact it has increased, as was the available capacity</a:t>
            </a:r>
          </a:p>
          <a:p>
            <a:r>
              <a:rPr lang="en-US" dirty="0" smtClean="0"/>
              <a:t>New centers have entered production – the Grid is expanding above the ‘flat budget’ scenario</a:t>
            </a:r>
          </a:p>
          <a:p>
            <a:r>
              <a:rPr lang="en-US" dirty="0" smtClean="0"/>
              <a:t>Substantial increase of analysis, most of it organized</a:t>
            </a:r>
          </a:p>
          <a:p>
            <a:r>
              <a:rPr lang="en-US" dirty="0" smtClean="0"/>
              <a:t>Efficiency remains high, and can be increased further</a:t>
            </a:r>
          </a:p>
          <a:p>
            <a:r>
              <a:rPr lang="en-US" dirty="0" smtClean="0"/>
              <a:t>The computing </a:t>
            </a:r>
            <a:r>
              <a:rPr lang="en-US" dirty="0" err="1" smtClean="0"/>
              <a:t>centres</a:t>
            </a:r>
            <a:r>
              <a:rPr lang="en-US" dirty="0" smtClean="0"/>
              <a:t> operation continues to be smooth</a:t>
            </a:r>
          </a:p>
          <a:p>
            <a:pPr lvl="1"/>
            <a:r>
              <a:rPr lang="en-US" dirty="0" smtClean="0"/>
              <a:t>Software and hardware updates have negligible effect on general  Grid availability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4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GB" dirty="0" smtClean="0"/>
              <a:t>KISTI – officially a T1 in WLCG</a:t>
            </a:r>
          </a:p>
          <a:p>
            <a:r>
              <a:rPr lang="en-GB" dirty="0" smtClean="0"/>
              <a:t>UNAM – </a:t>
            </a:r>
            <a:r>
              <a:rPr lang="en-GB" dirty="0" err="1" smtClean="0"/>
              <a:t>MoU</a:t>
            </a:r>
            <a:r>
              <a:rPr lang="en-GB" dirty="0" smtClean="0"/>
              <a:t> for T2 in November 2014, towards a T1</a:t>
            </a:r>
          </a:p>
          <a:p>
            <a:r>
              <a:rPr lang="en-US" dirty="0" smtClean="0"/>
              <a:t>WUT (Poland) in production September 2014</a:t>
            </a:r>
          </a:p>
          <a:p>
            <a:r>
              <a:rPr lang="en-US" dirty="0" smtClean="0"/>
              <a:t>RRC-KI T1 </a:t>
            </a:r>
            <a:r>
              <a:rPr lang="en-US" dirty="0" smtClean="0">
                <a:sym typeface="Wingdings" panose="05000000000000000000" pitchFamily="2" charset="2"/>
              </a:rPr>
              <a:t>in production January 2014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ZA_CHPC x4 capacity in November 2014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Bandung and Cibinong in production September 2014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50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new job record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C:\Users\lbetev\Desktop\data_2\alien\jobs_plo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69478"/>
            <a:ext cx="6675554" cy="399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lbetev\Desktop\data_2\alien\70kjob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035" y="1037887"/>
            <a:ext cx="2522654" cy="42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9718" y="2633990"/>
            <a:ext cx="5793317" cy="523220"/>
          </a:xfrm>
          <a:prstGeom prst="rect">
            <a:avLst/>
          </a:prstGeom>
          <a:solidFill>
            <a:schemeClr val="accent1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November 2014 – 70K concurrent jobs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69718" y="5865167"/>
            <a:ext cx="766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 and we are breaching 72K jobs every week since February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6872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dirty="0" smtClean="0"/>
              <a:t>CPU resources evolution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C:\Users\lbetev\Desktop\ev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4582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121624" y="1600200"/>
            <a:ext cx="0" cy="3352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029200" y="1676400"/>
            <a:ext cx="0" cy="3352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943600" y="1676400"/>
            <a:ext cx="0" cy="3352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858000" y="1676400"/>
            <a:ext cx="0" cy="3352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696200" y="1676400"/>
            <a:ext cx="0" cy="3352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686800" y="1600200"/>
            <a:ext cx="0" cy="3352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91000" y="302156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12300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113163" y="26531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24230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19800" y="22098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31300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926437" y="2025134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35000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848600" y="160873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45500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9953" y="5781530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+97%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rot="16200000">
            <a:off x="6272899" y="5497259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088237" y="5770723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+30%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943497" y="5770723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+12%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825611" y="5770723"/>
            <a:ext cx="76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+30%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015968" y="5765602"/>
            <a:ext cx="2211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Year on year increase</a:t>
            </a:r>
            <a:endParaRPr lang="en-US" b="1" dirty="0"/>
          </a:p>
        </p:txBody>
      </p:sp>
      <p:sp>
        <p:nvSpPr>
          <p:cNvPr id="30" name="Right Arrow 29"/>
          <p:cNvSpPr/>
          <p:nvPr/>
        </p:nvSpPr>
        <p:spPr>
          <a:xfrm rot="16200000">
            <a:off x="5318633" y="5497252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 rot="16200000">
            <a:off x="7116682" y="5497258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 rot="16200000">
            <a:off x="8031081" y="5497259"/>
            <a:ext cx="358824" cy="266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8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 animBg="1"/>
      <p:bldP spid="23" grpId="0"/>
      <p:bldP spid="25" grpId="0"/>
      <p:bldP spid="27" grpId="0"/>
      <p:bldP spid="15" grpId="0"/>
      <p:bldP spid="30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Resources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/>
              <a:t>From 2011 to 2014 – 88% </a:t>
            </a:r>
            <a:r>
              <a:rPr lang="en-US" dirty="0" smtClean="0"/>
              <a:t>CPU increase</a:t>
            </a:r>
          </a:p>
          <a:p>
            <a:pPr lvl="1"/>
            <a:r>
              <a:rPr lang="en-US" dirty="0" smtClean="0"/>
              <a:t>@22% average per year – slightly above the WLCG projection</a:t>
            </a:r>
          </a:p>
          <a:p>
            <a:pPr lvl="1"/>
            <a:r>
              <a:rPr lang="en-US" dirty="0" smtClean="0"/>
              <a:t>Due to new sites (!) and above-flat budget capacity increase</a:t>
            </a:r>
          </a:p>
          <a:p>
            <a:r>
              <a:rPr lang="en-US" dirty="0" smtClean="0"/>
              <a:t>Storage </a:t>
            </a:r>
            <a:r>
              <a:rPr lang="en-US" dirty="0" smtClean="0"/>
              <a:t>capacity is growing at ~15% per year</a:t>
            </a:r>
          </a:p>
          <a:p>
            <a:pPr lvl="1"/>
            <a:r>
              <a:rPr lang="en-US" dirty="0" smtClean="0"/>
              <a:t>Also slightly above flat-budget </a:t>
            </a:r>
            <a:r>
              <a:rPr lang="en-US" dirty="0" smtClean="0"/>
              <a:t>scenario</a:t>
            </a:r>
            <a:endParaRPr lang="en-US" dirty="0"/>
          </a:p>
          <a:p>
            <a:pPr lvl="1"/>
            <a:r>
              <a:rPr lang="en-US" dirty="0" smtClean="0"/>
              <a:t>Remains critical </a:t>
            </a:r>
            <a:r>
              <a:rPr lang="en-US" dirty="0" smtClean="0"/>
              <a:t>in terms of what we can store – timely cleanup and reviews must continue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8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Yearly job profile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C:\Users\lbetev\Desktop\displ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2296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990600" y="2590800"/>
            <a:ext cx="533400" cy="1257300"/>
          </a:xfrm>
          <a:prstGeom prst="ellipse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659573" y="2728415"/>
            <a:ext cx="533400" cy="1257300"/>
          </a:xfrm>
          <a:prstGeom prst="ellipse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14" idx="1"/>
          </p:cNvCxnSpPr>
          <p:nvPr/>
        </p:nvCxnSpPr>
        <p:spPr>
          <a:xfrm flipH="1" flipV="1">
            <a:off x="1524000" y="3276600"/>
            <a:ext cx="533400" cy="15240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7" idx="2"/>
          </p:cNvCxnSpPr>
          <p:nvPr/>
        </p:nvCxnSpPr>
        <p:spPr>
          <a:xfrm flipV="1">
            <a:off x="3962400" y="3357065"/>
            <a:ext cx="697173" cy="71935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57400" y="3244334"/>
            <a:ext cx="19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 of productions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096000" y="1752600"/>
            <a:ext cx="2590800" cy="1143000"/>
          </a:xfrm>
          <a:prstGeom prst="ellipse">
            <a:avLst/>
          </a:prstGeom>
          <a:solidFill>
            <a:srgbClr val="92D05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391400" y="2895600"/>
            <a:ext cx="0" cy="53340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29492" y="3393032"/>
            <a:ext cx="1523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Opportunistic </a:t>
            </a:r>
          </a:p>
          <a:p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74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4" grpId="0"/>
      <p:bldP spid="17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Resources distribution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027093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Continuous and remarkable 50/50 share between large (T0/T1) and smaller computing </a:t>
            </a:r>
            <a:r>
              <a:rPr lang="en-US" sz="2800" dirty="0" err="1" smtClean="0"/>
              <a:t>centres</a:t>
            </a:r>
            <a:endParaRPr lang="en-US" sz="2800" dirty="0" smtClean="0"/>
          </a:p>
        </p:txBody>
      </p:sp>
      <p:pic>
        <p:nvPicPr>
          <p:cNvPr id="2050" name="Picture 2" descr="http://alimonitor.cern.ch/display?image=jfreechart-onetime-9339986744389787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81200"/>
            <a:ext cx="66675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5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services operation</a:t>
            </a:r>
            <a:endParaRPr lang="en-US" dirty="0"/>
          </a:p>
        </p:txBody>
      </p:sp>
      <p:pic>
        <p:nvPicPr>
          <p:cNvPr id="1026" name="Picture 2" descr="C:\Users\lbetev\Desktop\ser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534400" cy="401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05200" y="1295400"/>
            <a:ext cx="11511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Certificate</a:t>
            </a:r>
          </a:p>
          <a:p>
            <a:r>
              <a:rPr lang="en-US" dirty="0" smtClean="0"/>
              <a:t>Expiration</a:t>
            </a:r>
          </a:p>
          <a:p>
            <a:r>
              <a:rPr lang="en-US" dirty="0" smtClean="0"/>
              <a:t>2h30m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48785" y="1300117"/>
            <a:ext cx="1127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cut</a:t>
            </a:r>
          </a:p>
          <a:p>
            <a:r>
              <a:rPr lang="en-US" dirty="0" smtClean="0"/>
              <a:t>4h30m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84493" y="2590800"/>
            <a:ext cx="1152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TQ broken</a:t>
            </a:r>
          </a:p>
          <a:p>
            <a:r>
              <a:rPr lang="en-US" dirty="0" smtClean="0"/>
              <a:t>36h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116" y="5257800"/>
            <a:ext cx="80992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Total downtime 43 hours =&gt; </a:t>
            </a:r>
            <a:r>
              <a:rPr lang="en-US" b="1" dirty="0" smtClean="0"/>
              <a:t>99.5% availability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blue grass above sites profile – site updates announcements, see individual sites for details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6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30526</TotalTime>
  <Words>953</Words>
  <Application>Microsoft Office PowerPoint</Application>
  <PresentationFormat>On-screen Show (4:3)</PresentationFormat>
  <Paragraphs>236</Paragraphs>
  <Slides>24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Grid operations in 2014</vt:lpstr>
      <vt:lpstr>The ALICE Grid sites today</vt:lpstr>
      <vt:lpstr>New sites</vt:lpstr>
      <vt:lpstr>A new job record</vt:lpstr>
      <vt:lpstr>CPU resources evolution</vt:lpstr>
      <vt:lpstr>Resources evolution</vt:lpstr>
      <vt:lpstr>Yearly job profile</vt:lpstr>
      <vt:lpstr>Resources distribution</vt:lpstr>
      <vt:lpstr>Central services operation</vt:lpstr>
      <vt:lpstr>Catalogue stats</vt:lpstr>
      <vt:lpstr> Computing tasks and workflow</vt:lpstr>
      <vt:lpstr>  Wall time resources share 2014</vt:lpstr>
      <vt:lpstr>Organized analysis</vt:lpstr>
      <vt:lpstr>Individual analysis</vt:lpstr>
      <vt:lpstr>Analysis evolution</vt:lpstr>
      <vt:lpstr> Efficiency per workflow</vt:lpstr>
      <vt:lpstr> Grid efficiency</vt:lpstr>
      <vt:lpstr>Grid efficiency evolution</vt:lpstr>
      <vt:lpstr> Storage availability</vt:lpstr>
      <vt:lpstr>Storage availability evolution</vt:lpstr>
      <vt:lpstr> Storage use</vt:lpstr>
      <vt:lpstr>Storage use evolution</vt:lpstr>
      <vt:lpstr>Resources usage 2014</vt:lpstr>
      <vt:lpstr>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lbetev</cp:lastModifiedBy>
  <cp:revision>269</cp:revision>
  <dcterms:created xsi:type="dcterms:W3CDTF">2013-11-06T12:13:18Z</dcterms:created>
  <dcterms:modified xsi:type="dcterms:W3CDTF">2015-03-20T00:54:23Z</dcterms:modified>
</cp:coreProperties>
</file>