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6" r:id="rId2"/>
    <p:sldId id="293" r:id="rId3"/>
    <p:sldId id="281" r:id="rId4"/>
    <p:sldId id="287" r:id="rId5"/>
    <p:sldId id="288" r:id="rId6"/>
    <p:sldId id="289" r:id="rId7"/>
    <p:sldId id="290" r:id="rId8"/>
    <p:sldId id="291" r:id="rId9"/>
    <p:sldId id="292" r:id="rId10"/>
    <p:sldId id="294" r:id="rId11"/>
    <p:sldId id="282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FF"/>
    <a:srgbClr val="FF333A"/>
    <a:srgbClr val="FF82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758" autoAdjust="0"/>
    <p:restoredTop sz="99481" autoAdjust="0"/>
  </p:normalViewPr>
  <p:slideViewPr>
    <p:cSldViewPr snapToGrid="0" snapToObjects="1">
      <p:cViewPr>
        <p:scale>
          <a:sx n="100" d="100"/>
          <a:sy n="100" d="100"/>
        </p:scale>
        <p:origin x="-1590" y="-5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033CF3-B0A2-714D-86E6-6B479E9B3C58}" type="datetimeFigureOut">
              <a:rPr lang="en-US" smtClean="0"/>
              <a:pPr/>
              <a:t>3/19/2015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D6946D-6533-404B-873D-C72F150EB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46972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32799F-F550-5C40-8E74-62E3799512FE}" type="datetimeFigureOut">
              <a:rPr lang="en-US" smtClean="0"/>
              <a:pPr/>
              <a:t>3/19/2015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F3C4C9-71FA-2D4F-8EE7-4B36ECFC343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69032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7397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79482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79482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9482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9482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9482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9482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9482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79482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11612" y="6356350"/>
            <a:ext cx="575187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797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77322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1615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631" y="6345964"/>
            <a:ext cx="4228692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160" y="6337536"/>
            <a:ext cx="763639" cy="365125"/>
          </a:xfrm>
        </p:spPr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7729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9" name="Picture 8" descr="network-structure.jpg"/>
            <p:cNvPicPr>
              <a:picLocks noChangeAspect="1"/>
            </p:cNvPicPr>
            <p:nvPr userDrawn="1"/>
          </p:nvPicPr>
          <p:blipFill rotWithShape="1">
            <a:blip r:embed="rId2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0" name="Oval 9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12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7096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17066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30391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48860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45699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47173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62064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1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9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81075"/>
            <a:ext cx="8229600" cy="5016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160" y="6356350"/>
            <a:ext cx="7636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2F2F2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2" descr="C:\Users\lbetev\Desktop\docs\misc\logo.jp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8914" y="0"/>
            <a:ext cx="795086" cy="789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006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b="1" i="0" u="none" kern="1200" cap="none" normalizeH="0">
          <a:solidFill>
            <a:schemeClr val="accent1"/>
          </a:solidFill>
          <a:latin typeface="News Gothic M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8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alimonitor.cern.ch/siteinfo/issues.jsp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alimonitor.cern.ch/xml.jsp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354209/timetable/#al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VOMSLSCfileConfiguration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twiki.cern.ch/twiki/bin/view/LCG/WLCGvoboxDeployment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lcg-sam-alice.cern.ch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381001" y="1134660"/>
            <a:ext cx="8466666" cy="2037166"/>
          </a:xfrm>
        </p:spPr>
        <p:txBody>
          <a:bodyPr/>
          <a:lstStyle/>
          <a:p>
            <a:r>
              <a:rPr lang="en-US" dirty="0" smtClean="0"/>
              <a:t>ALICE </a:t>
            </a:r>
            <a:r>
              <a:rPr lang="en-US" dirty="0" smtClean="0"/>
              <a:t>operations </a:t>
            </a:r>
            <a:r>
              <a:rPr lang="en-US" dirty="0" smtClean="0"/>
              <a:t>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2222" y="3057098"/>
            <a:ext cx="5964297" cy="3111689"/>
          </a:xfrm>
        </p:spPr>
        <p:txBody>
          <a:bodyPr>
            <a:normAutofit/>
          </a:bodyPr>
          <a:lstStyle/>
          <a:p>
            <a:r>
              <a:rPr lang="en-US" sz="2000" dirty="0" smtClean="0"/>
              <a:t>Maarten Litmaath</a:t>
            </a:r>
          </a:p>
          <a:p>
            <a:r>
              <a:rPr lang="en-US" sz="2000" dirty="0" smtClean="0"/>
              <a:t>CERN</a:t>
            </a:r>
          </a:p>
          <a:p>
            <a:r>
              <a:rPr lang="en-US" sz="2000" dirty="0" smtClean="0"/>
              <a:t>IT-SDC</a:t>
            </a:r>
          </a:p>
          <a:p>
            <a:endParaRPr lang="en-US" sz="2000" dirty="0" smtClean="0"/>
          </a:p>
          <a:p>
            <a:r>
              <a:rPr lang="en-US" sz="2000" dirty="0" smtClean="0"/>
              <a:t>ALICE Offline week</a:t>
            </a:r>
          </a:p>
          <a:p>
            <a:endParaRPr lang="en-US" sz="2000" dirty="0" smtClean="0"/>
          </a:p>
          <a:p>
            <a:r>
              <a:rPr lang="en-US" sz="2000" dirty="0" smtClean="0"/>
              <a:t>March 20, 2015</a:t>
            </a:r>
          </a:p>
        </p:txBody>
      </p:sp>
    </p:spTree>
    <p:extLst>
      <p:ext uri="{BB962C8B-B14F-4D97-AF65-F5344CB8AC3E}">
        <p14:creationId xmlns:p14="http://schemas.microsoft.com/office/powerpoint/2010/main" val="2868621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changes at CERN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User registration was migrated from the long-deprecated </a:t>
            </a:r>
            <a:r>
              <a:rPr lang="en-US" dirty="0" smtClean="0">
                <a:solidFill>
                  <a:srgbClr val="FF0000"/>
                </a:solidFill>
              </a:rPr>
              <a:t>VOMRS</a:t>
            </a:r>
            <a:r>
              <a:rPr lang="en-US" dirty="0" smtClean="0"/>
              <a:t> to the supported </a:t>
            </a:r>
            <a:r>
              <a:rPr lang="en-US" dirty="0" smtClean="0">
                <a:solidFill>
                  <a:srgbClr val="008000"/>
                </a:solidFill>
              </a:rPr>
              <a:t>VOMS-Admin</a:t>
            </a:r>
            <a:r>
              <a:rPr lang="en-US" dirty="0" smtClean="0"/>
              <a:t> service</a:t>
            </a:r>
          </a:p>
          <a:p>
            <a:pPr lvl="1"/>
            <a:r>
              <a:rPr lang="en-US" dirty="0" smtClean="0"/>
              <a:t>Some improvements still on the to-do list</a:t>
            </a:r>
          </a:p>
          <a:p>
            <a:pPr lvl="5"/>
            <a:endParaRPr lang="en-US" dirty="0" smtClean="0"/>
          </a:p>
          <a:p>
            <a:pPr lvl="5"/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smtClean="0">
                <a:solidFill>
                  <a:srgbClr val="FF0000"/>
                </a:solidFill>
              </a:rPr>
              <a:t>old CAF </a:t>
            </a:r>
            <a:r>
              <a:rPr lang="en-US" dirty="0" smtClean="0"/>
              <a:t>will be </a:t>
            </a:r>
            <a:r>
              <a:rPr lang="en-US" dirty="0" smtClean="0">
                <a:solidFill>
                  <a:srgbClr val="FF0000"/>
                </a:solidFill>
              </a:rPr>
              <a:t>retired</a:t>
            </a:r>
            <a:r>
              <a:rPr lang="en-US" dirty="0" smtClean="0"/>
              <a:t> by April 30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We intend to have a </a:t>
            </a:r>
            <a:r>
              <a:rPr lang="en-US" dirty="0" smtClean="0">
                <a:solidFill>
                  <a:srgbClr val="008000"/>
                </a:solidFill>
              </a:rPr>
              <a:t>new CAF </a:t>
            </a:r>
            <a:r>
              <a:rPr lang="en-US" dirty="0" smtClean="0"/>
              <a:t>on </a:t>
            </a:r>
            <a:r>
              <a:rPr lang="en-US" dirty="0" smtClean="0">
                <a:solidFill>
                  <a:srgbClr val="008000"/>
                </a:solidFill>
              </a:rPr>
              <a:t>OpenStack + EOS </a:t>
            </a:r>
            <a:r>
              <a:rPr lang="en-US" dirty="0" smtClean="0"/>
              <a:t>working by that time…</a:t>
            </a:r>
          </a:p>
          <a:p>
            <a:pPr lvl="5"/>
            <a:endParaRPr lang="en-US" dirty="0" smtClean="0"/>
          </a:p>
          <a:p>
            <a:pPr lvl="5"/>
            <a:endParaRPr lang="en-US" dirty="0" smtClean="0"/>
          </a:p>
          <a:p>
            <a:r>
              <a:rPr lang="en-US" dirty="0" smtClean="0"/>
              <a:t>The old HW VOBOXes were</a:t>
            </a:r>
            <a:br>
              <a:rPr lang="en-US" dirty="0" smtClean="0"/>
            </a:br>
            <a:r>
              <a:rPr lang="en-US" dirty="0" smtClean="0"/>
              <a:t>replaced by 3 </a:t>
            </a:r>
            <a:r>
              <a:rPr lang="en-US" dirty="0" smtClean="0">
                <a:solidFill>
                  <a:srgbClr val="008000"/>
                </a:solidFill>
              </a:rPr>
              <a:t>VOBOX VMs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nicely hosted in the central</a:t>
            </a:r>
            <a:br>
              <a:rPr lang="en-US" dirty="0" smtClean="0"/>
            </a:br>
            <a:r>
              <a:rPr lang="en-US" dirty="0" smtClean="0"/>
              <a:t>services cluster</a:t>
            </a:r>
          </a:p>
          <a:p>
            <a:pPr lvl="5"/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50" y="4102200"/>
            <a:ext cx="28575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8705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683"/>
            <a:ext cx="8229600" cy="1308502"/>
          </a:xfrm>
        </p:spPr>
        <p:txBody>
          <a:bodyPr/>
          <a:lstStyle/>
          <a:p>
            <a:r>
              <a:rPr lang="en-US" dirty="0" smtClean="0"/>
              <a:t>Sites mostly OK - thanks!</a:t>
            </a:r>
            <a:br>
              <a:rPr lang="en-US" dirty="0" smtClean="0"/>
            </a:br>
            <a:r>
              <a:rPr lang="en-US" dirty="0" smtClean="0"/>
              <a:t>However…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480066" cy="4580037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VOBOX </a:t>
            </a:r>
            <a:r>
              <a:rPr lang="en-US" dirty="0" smtClean="0">
                <a:solidFill>
                  <a:srgbClr val="FF0000"/>
                </a:solidFill>
              </a:rPr>
              <a:t>issues</a:t>
            </a:r>
          </a:p>
          <a:p>
            <a:pPr lvl="1"/>
            <a:r>
              <a:rPr lang="en-US" dirty="0" smtClean="0"/>
              <a:t>CE not ready for jobs, wrong proxy being used, MyProxy running out, …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Admins please check site issues page</a:t>
            </a:r>
          </a:p>
          <a:p>
            <a:pPr lvl="2"/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alimonitor.cern.ch/siteinfo/issues.jsp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Subscribe to relevant notifications</a:t>
            </a:r>
          </a:p>
          <a:p>
            <a:pPr lvl="2"/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alimonitor.cern.ch/xml.jsp</a:t>
            </a:r>
            <a:r>
              <a:rPr lang="en-US" dirty="0" smtClean="0"/>
              <a:t> </a:t>
            </a:r>
          </a:p>
          <a:p>
            <a:pPr lvl="5"/>
            <a:endParaRPr lang="en-US" dirty="0" smtClean="0"/>
          </a:p>
          <a:p>
            <a:r>
              <a:rPr lang="en-GB" dirty="0" smtClean="0"/>
              <a:t>Files </a:t>
            </a:r>
            <a:r>
              <a:rPr lang="en-GB" dirty="0"/>
              <a:t>unavailable due to SE </a:t>
            </a:r>
            <a:r>
              <a:rPr lang="en-GB" dirty="0" smtClean="0">
                <a:solidFill>
                  <a:srgbClr val="FF0000"/>
                </a:solidFill>
              </a:rPr>
              <a:t>problem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See above</a:t>
            </a:r>
          </a:p>
          <a:p>
            <a:pPr lvl="5"/>
            <a:endParaRPr lang="en-US" dirty="0" smtClean="0">
              <a:solidFill>
                <a:srgbClr val="008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Absence</a:t>
            </a:r>
            <a:r>
              <a:rPr lang="en-US" dirty="0" smtClean="0"/>
              <a:t> </a:t>
            </a:r>
            <a:r>
              <a:rPr lang="en-US" dirty="0"/>
              <a:t>of “system” library on </a:t>
            </a:r>
            <a:r>
              <a:rPr lang="en-US" dirty="0" smtClean="0"/>
              <a:t>WN</a:t>
            </a:r>
          </a:p>
          <a:p>
            <a:pPr lvl="1"/>
            <a:r>
              <a:rPr lang="en-GB" dirty="0">
                <a:solidFill>
                  <a:srgbClr val="008000"/>
                </a:solidFill>
              </a:rPr>
              <a:t>HEP_OSlibs</a:t>
            </a:r>
            <a:r>
              <a:rPr lang="en-GB" dirty="0"/>
              <a:t> rpm </a:t>
            </a:r>
            <a:r>
              <a:rPr lang="en-GB" dirty="0" smtClean="0"/>
              <a:t>was created to avoid that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51570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Please refer to Torino T1-T2 workshop presentations for further details:</a:t>
            </a:r>
          </a:p>
          <a:p>
            <a:pPr lvl="1"/>
            <a:r>
              <a:rPr lang="en-US" sz="2400" dirty="0">
                <a:hlinkClick r:id="rId2"/>
              </a:rPr>
              <a:t>https://indico.cern.ch/event/354209/timetable/#</a:t>
            </a:r>
            <a:r>
              <a:rPr lang="en-US" sz="2400" dirty="0" smtClean="0">
                <a:hlinkClick r:id="rId2"/>
              </a:rPr>
              <a:t>all</a:t>
            </a:r>
            <a:r>
              <a:rPr lang="en-US" sz="2400" dirty="0" smtClean="0"/>
              <a:t> </a:t>
            </a:r>
          </a:p>
          <a:p>
            <a:pPr lvl="1"/>
            <a:endParaRPr lang="en-US" sz="2400" dirty="0"/>
          </a:p>
          <a:p>
            <a:r>
              <a:rPr lang="en-US" dirty="0" smtClean="0"/>
              <a:t>Operations</a:t>
            </a:r>
          </a:p>
          <a:p>
            <a:r>
              <a:rPr lang="en-US" dirty="0" smtClean="0"/>
              <a:t>Run 2 &amp; 3</a:t>
            </a:r>
          </a:p>
          <a:p>
            <a:r>
              <a:rPr lang="en-US" dirty="0" smtClean="0"/>
              <a:t>Xrootd 4, EOS</a:t>
            </a:r>
          </a:p>
          <a:p>
            <a:r>
              <a:rPr lang="en-US" dirty="0" smtClean="0"/>
              <a:t>Networks </a:t>
            </a:r>
          </a:p>
          <a:p>
            <a:r>
              <a:rPr lang="en-US" dirty="0" smtClean="0"/>
              <a:t>MonALISA</a:t>
            </a:r>
          </a:p>
          <a:p>
            <a:r>
              <a:rPr lang="en-US" dirty="0" smtClean="0"/>
              <a:t>AliEn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And a whole lot more…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8334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683"/>
            <a:ext cx="8229600" cy="785496"/>
          </a:xfrm>
        </p:spPr>
        <p:txBody>
          <a:bodyPr/>
          <a:lstStyle/>
          <a:p>
            <a:r>
              <a:rPr lang="en-US" dirty="0" smtClean="0"/>
              <a:t>AliEn vs. RFC proxies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58742"/>
            <a:ext cx="8591550" cy="513893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AliEn needs to move to newer OpenSSL to close a potential vulnerability on the VOBOX</a:t>
            </a:r>
          </a:p>
          <a:p>
            <a:pPr lvl="5"/>
            <a:endParaRPr lang="en-US" dirty="0" smtClean="0"/>
          </a:p>
          <a:p>
            <a:r>
              <a:rPr lang="en-US" dirty="0" smtClean="0"/>
              <a:t>Despite a big effort, recent OpenSSL builds for AliEn could </a:t>
            </a:r>
            <a:r>
              <a:rPr lang="en-US" dirty="0" smtClean="0">
                <a:solidFill>
                  <a:srgbClr val="FF0000"/>
                </a:solidFill>
              </a:rPr>
              <a:t>not</a:t>
            </a:r>
            <a:r>
              <a:rPr lang="en-US" dirty="0" smtClean="0"/>
              <a:t> be made to work with </a:t>
            </a:r>
            <a:r>
              <a:rPr lang="en-US" dirty="0" smtClean="0">
                <a:solidFill>
                  <a:srgbClr val="FF0000"/>
                </a:solidFill>
              </a:rPr>
              <a:t>Globus legacy proxies </a:t>
            </a:r>
            <a:r>
              <a:rPr lang="en-US" dirty="0" smtClean="0"/>
              <a:t>in use today</a:t>
            </a:r>
          </a:p>
          <a:p>
            <a:pPr lvl="5"/>
            <a:endParaRPr lang="en-US" dirty="0" smtClean="0"/>
          </a:p>
          <a:p>
            <a:r>
              <a:rPr lang="en-US" dirty="0" smtClean="0"/>
              <a:t>But </a:t>
            </a:r>
            <a:r>
              <a:rPr lang="en-US" u="sng" dirty="0" smtClean="0">
                <a:solidFill>
                  <a:srgbClr val="008000"/>
                </a:solidFill>
              </a:rPr>
              <a:t>RFC</a:t>
            </a:r>
            <a:r>
              <a:rPr lang="en-US" dirty="0" smtClean="0">
                <a:solidFill>
                  <a:srgbClr val="008000"/>
                </a:solidFill>
              </a:rPr>
              <a:t> proxies </a:t>
            </a:r>
            <a:r>
              <a:rPr lang="en-US" dirty="0" smtClean="0"/>
              <a:t>work fine</a:t>
            </a:r>
          </a:p>
          <a:p>
            <a:pPr lvl="5"/>
            <a:endParaRPr lang="en-US" dirty="0" smtClean="0"/>
          </a:p>
          <a:p>
            <a:r>
              <a:rPr lang="en-US" dirty="0" smtClean="0"/>
              <a:t>We move WLCG VOBOXes to RFC proxies and then to the latest AliEn</a:t>
            </a:r>
          </a:p>
          <a:p>
            <a:pPr lvl="1"/>
            <a:r>
              <a:rPr lang="en-US" dirty="0" smtClean="0"/>
              <a:t>Most sites in progress or done – </a:t>
            </a:r>
            <a:r>
              <a:rPr lang="en-US" dirty="0" smtClean="0">
                <a:solidFill>
                  <a:srgbClr val="008000"/>
                </a:solidFill>
              </a:rPr>
              <a:t>thanks!</a:t>
            </a:r>
            <a:endParaRPr lang="en-GB" dirty="0">
              <a:solidFill>
                <a:srgbClr val="008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02025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683"/>
            <a:ext cx="8229600" cy="785496"/>
          </a:xfrm>
        </p:spPr>
        <p:txBody>
          <a:bodyPr/>
          <a:lstStyle/>
          <a:p>
            <a:r>
              <a:rPr lang="en-US" dirty="0" smtClean="0"/>
              <a:t>WLCG VOBOX firewall configuration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58742"/>
            <a:ext cx="8229599" cy="5138934"/>
          </a:xfrm>
        </p:spPr>
        <p:txBody>
          <a:bodyPr>
            <a:normAutofit fontScale="92500" lnSpcReduction="20000"/>
          </a:bodyPr>
          <a:lstStyle/>
          <a:p>
            <a:r>
              <a:rPr lang="en-US" sz="3000" dirty="0" smtClean="0"/>
              <a:t>Please open the firewall only as needed:</a:t>
            </a:r>
          </a:p>
          <a:p>
            <a:pPr lvl="1"/>
            <a:r>
              <a:rPr lang="en-US" sz="18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8084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TCP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from </a:t>
            </a:r>
            <a:r>
              <a:rPr lang="en-US" sz="1800" b="1" u="sng" dirty="0">
                <a:latin typeface="Courier New" panose="02070309020205020404" pitchFamily="49" charset="0"/>
                <a:cs typeface="Courier New" panose="02070309020205020404" pitchFamily="49" charset="0"/>
              </a:rPr>
              <a:t>CERN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and the </a:t>
            </a:r>
            <a:r>
              <a:rPr lang="en-US" sz="1800" b="1" u="sng" dirty="0">
                <a:latin typeface="Courier New" panose="02070309020205020404" pitchFamily="49" charset="0"/>
                <a:cs typeface="Courier New" panose="02070309020205020404" pitchFamily="49" charset="0"/>
              </a:rPr>
              <a:t>site</a:t>
            </a:r>
            <a:r>
              <a:rPr lang="en-US" sz="18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1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WN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-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ClusterMonitor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sz="18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1093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TCP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from 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World - MonALISA FTD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server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sz="1800" b="1" dirty="0" smtClean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8884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UDP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from 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the </a:t>
            </a:r>
            <a:r>
              <a:rPr lang="en-US" sz="1800" b="1" u="sng" dirty="0">
                <a:latin typeface="Courier New" panose="02070309020205020404" pitchFamily="49" charset="0"/>
                <a:cs typeface="Courier New" panose="02070309020205020404" pitchFamily="49" charset="0"/>
              </a:rPr>
              <a:t>site </a:t>
            </a:r>
            <a:r>
              <a:rPr lang="en-US" sz="1800" b="1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WN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and the </a:t>
            </a:r>
            <a:r>
              <a:rPr lang="en-US" sz="1800" b="1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site SE nodes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 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Monitoring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info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sz="1800" b="1" dirty="0" smtClean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9930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UDP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from the </a:t>
            </a:r>
            <a:r>
              <a:rPr lang="en-US" sz="1800" b="1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site SE nodes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– Xrootd metrics</a:t>
            </a:r>
          </a:p>
          <a:p>
            <a:pPr lvl="1"/>
            <a:r>
              <a:rPr lang="en-US" sz="18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ICMP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incoming and outgoing - network topology for file placement and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access</a:t>
            </a:r>
          </a:p>
          <a:p>
            <a:pPr lvl="1"/>
            <a:endParaRPr lang="en-US" sz="1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3000" dirty="0"/>
              <a:t>Please allow inbound connectivity to port </a:t>
            </a:r>
            <a:r>
              <a:rPr lang="en-US" sz="3000" dirty="0">
                <a:solidFill>
                  <a:srgbClr val="0000FF"/>
                </a:solidFill>
              </a:rPr>
              <a:t>1975</a:t>
            </a:r>
            <a:r>
              <a:rPr lang="en-US" sz="3000" dirty="0"/>
              <a:t> (gsissh) from </a:t>
            </a:r>
            <a:r>
              <a:rPr lang="en-US" sz="3000" dirty="0">
                <a:solidFill>
                  <a:srgbClr val="008000"/>
                </a:solidFill>
              </a:rPr>
              <a:t>CERN </a:t>
            </a:r>
            <a:r>
              <a:rPr lang="en-US" sz="3000" dirty="0" smtClean="0">
                <a:solidFill>
                  <a:srgbClr val="008000"/>
                </a:solidFill>
              </a:rPr>
              <a:t>networks</a:t>
            </a:r>
            <a:r>
              <a:rPr lang="en-US" sz="3000" dirty="0" smtClean="0"/>
              <a:t>:</a:t>
            </a:r>
            <a:endParaRPr lang="en-US" sz="3000" dirty="0"/>
          </a:p>
          <a:p>
            <a:pPr lvl="1"/>
            <a:r>
              <a:rPr lang="en-US" sz="2000" dirty="0"/>
              <a:t>IPv4</a:t>
            </a:r>
          </a:p>
          <a:p>
            <a:pPr lvl="2"/>
            <a:r>
              <a:rPr lang="nl-NL" sz="18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128.142</a:t>
            </a:r>
            <a:r>
              <a:rPr lang="nl-NL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/16</a:t>
            </a:r>
          </a:p>
          <a:p>
            <a:pPr lvl="2"/>
            <a:r>
              <a:rPr lang="nl-NL" sz="18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137.138</a:t>
            </a:r>
            <a:r>
              <a:rPr lang="nl-NL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/16</a:t>
            </a:r>
          </a:p>
          <a:p>
            <a:pPr lvl="2"/>
            <a:r>
              <a:rPr lang="nl-NL" sz="1800" b="1" dirty="0" smtClean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188.184</a:t>
            </a:r>
            <a:r>
              <a:rPr lang="nl-NL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nl-NL" sz="1800" b="1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15</a:t>
            </a:r>
            <a:r>
              <a:rPr lang="nl-NL" sz="1600" dirty="0" smtClean="0"/>
              <a:t> </a:t>
            </a:r>
            <a:endParaRPr lang="nl-NL" sz="1800" dirty="0" smtClean="0"/>
          </a:p>
          <a:p>
            <a:pPr lvl="1"/>
            <a:r>
              <a:rPr lang="nl-NL" sz="2000" dirty="0" smtClean="0"/>
              <a:t>IPv6</a:t>
            </a:r>
          </a:p>
          <a:p>
            <a:pPr lvl="2"/>
            <a:r>
              <a:rPr lang="nl-NL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2001:1458</a:t>
            </a:r>
            <a:r>
              <a:rPr lang="nl-NL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::/32</a:t>
            </a:r>
          </a:p>
          <a:p>
            <a:pPr lvl="2"/>
            <a:r>
              <a:rPr lang="nl-NL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FD01:1458::/</a:t>
            </a:r>
            <a:r>
              <a:rPr lang="nl-NL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32</a:t>
            </a:r>
            <a:endParaRPr lang="en-US" sz="2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47850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683"/>
            <a:ext cx="8229600" cy="785496"/>
          </a:xfrm>
        </p:spPr>
        <p:txBody>
          <a:bodyPr/>
          <a:lstStyle/>
          <a:p>
            <a:r>
              <a:rPr lang="en-US" dirty="0"/>
              <a:t>WLCG VOBOX </a:t>
            </a:r>
            <a:r>
              <a:rPr lang="en-US" dirty="0" smtClean="0"/>
              <a:t>VOMS configuration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58742"/>
            <a:ext cx="8563970" cy="5138934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Reminder: the old VOMS servers should no longer be configured anywhere</a:t>
            </a:r>
          </a:p>
          <a:p>
            <a:pPr lvl="5"/>
            <a:endParaRPr lang="en-US" dirty="0" smtClean="0"/>
          </a:p>
          <a:p>
            <a:r>
              <a:rPr lang="en-US" dirty="0"/>
              <a:t>Please check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etc/edg-mkgridmap.conf</a:t>
            </a:r>
            <a:r>
              <a:rPr lang="en-US" dirty="0" smtClean="0"/>
              <a:t>:</a:t>
            </a:r>
          </a:p>
          <a:p>
            <a:pPr lvl="1"/>
            <a:r>
              <a:rPr lang="en-US" b="1" dirty="0" smtClean="0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lcg-voms2.cern.ch</a:t>
            </a:r>
            <a:r>
              <a:rPr lang="en-US" dirty="0" smtClean="0"/>
              <a:t> and </a:t>
            </a:r>
            <a:r>
              <a:rPr lang="en-US" b="1" dirty="0" smtClean="0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voms2.cern.ch</a:t>
            </a:r>
            <a:r>
              <a:rPr lang="en-US" dirty="0" smtClean="0"/>
              <a:t> should both be present</a:t>
            </a:r>
          </a:p>
          <a:p>
            <a:pPr lvl="1"/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voms.cern.ch</a:t>
            </a:r>
            <a:r>
              <a:rPr lang="en-US" dirty="0" smtClean="0"/>
              <a:t> still works today, but will soon be decommissioned</a:t>
            </a:r>
          </a:p>
          <a:p>
            <a:pPr lvl="5"/>
            <a:endParaRPr lang="en-US" dirty="0" smtClean="0"/>
          </a:p>
          <a:p>
            <a:r>
              <a:rPr lang="en-US" dirty="0" smtClean="0"/>
              <a:t>Please check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/etc/vomses</a:t>
            </a:r>
            <a:r>
              <a:rPr lang="en-US" dirty="0" smtClean="0"/>
              <a:t>:</a:t>
            </a:r>
          </a:p>
          <a:p>
            <a:pPr lvl="1"/>
            <a:r>
              <a:rPr lang="en-US" dirty="0"/>
              <a:t>Remove </a:t>
            </a:r>
            <a:r>
              <a:rPr lang="en-US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*-voms.cern.ch</a:t>
            </a:r>
          </a:p>
          <a:p>
            <a:pPr lvl="5"/>
            <a:endParaRPr lang="en-US" b="1" dirty="0" smtClean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smtClean="0"/>
              <a:t>Documentation</a:t>
            </a:r>
          </a:p>
          <a:p>
            <a:pPr lvl="1"/>
            <a:r>
              <a:rPr lang="en-US" sz="2200" dirty="0">
                <a:hlinkClick r:id="rId3"/>
              </a:rPr>
              <a:t>https://</a:t>
            </a:r>
            <a:r>
              <a:rPr lang="en-US" sz="2200" dirty="0" smtClean="0">
                <a:hlinkClick r:id="rId3"/>
              </a:rPr>
              <a:t>twiki.cern.ch/twiki/bin/view/LCG/VOMSLSCfileConfiguration</a:t>
            </a:r>
            <a:endParaRPr lang="en-US" sz="2200" dirty="0" smtClean="0"/>
          </a:p>
          <a:p>
            <a:pPr lvl="1"/>
            <a:r>
              <a:rPr lang="en-US" sz="2200" dirty="0">
                <a:hlinkClick r:id="rId4"/>
              </a:rPr>
              <a:t>https://</a:t>
            </a:r>
            <a:r>
              <a:rPr lang="en-US" sz="2200" dirty="0" smtClean="0">
                <a:hlinkClick r:id="rId4"/>
              </a:rPr>
              <a:t>twiki.cern.ch/twiki/bin/view/LCG/WLCGvoboxDeployment</a:t>
            </a:r>
            <a:r>
              <a:rPr lang="en-US" sz="2200" dirty="0" smtClean="0"/>
              <a:t> </a:t>
            </a:r>
          </a:p>
          <a:p>
            <a:pPr lvl="2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32734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0"/>
            <a:ext cx="8366077" cy="78549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SAM-3 Availability/Reliability computation  (1)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58742"/>
            <a:ext cx="8482084" cy="5138934"/>
          </a:xfrm>
        </p:spPr>
        <p:txBody>
          <a:bodyPr>
            <a:normAutofit fontScale="77500" lnSpcReduction="20000"/>
          </a:bodyPr>
          <a:lstStyle/>
          <a:p>
            <a:r>
              <a:rPr lang="en-US" dirty="0">
                <a:hlinkClick r:id="rId3"/>
              </a:rPr>
              <a:t>http://wlcg-sam-alice.cern.ch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 </a:t>
            </a:r>
          </a:p>
          <a:p>
            <a:pPr lvl="5"/>
            <a:endParaRPr lang="en-US" dirty="0"/>
          </a:p>
          <a:p>
            <a:r>
              <a:rPr lang="en-US" dirty="0" smtClean="0"/>
              <a:t>SAM-Nagios machinery only tests </a:t>
            </a:r>
            <a:r>
              <a:rPr lang="en-US" dirty="0" smtClean="0">
                <a:solidFill>
                  <a:srgbClr val="0000FF"/>
                </a:solidFill>
              </a:rPr>
              <a:t>CE</a:t>
            </a:r>
          </a:p>
          <a:p>
            <a:pPr lvl="1"/>
            <a:r>
              <a:rPr lang="en-US" dirty="0" smtClean="0"/>
              <a:t>Mostly CREAM, a few ARC (with more to come)</a:t>
            </a:r>
          </a:p>
          <a:p>
            <a:pPr lvl="5"/>
            <a:endParaRPr lang="en-US" dirty="0" smtClean="0"/>
          </a:p>
          <a:p>
            <a:r>
              <a:rPr lang="en-US" dirty="0" smtClean="0"/>
              <a:t>MonALISA forwards selected metrics to SAM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VOBOX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0000FF"/>
                </a:solidFill>
              </a:rPr>
              <a:t>SE</a:t>
            </a:r>
            <a:r>
              <a:rPr lang="en-US" dirty="0" smtClean="0"/>
              <a:t> tests</a:t>
            </a:r>
          </a:p>
          <a:p>
            <a:pPr lvl="5"/>
            <a:endParaRPr lang="en-US" dirty="0" smtClean="0"/>
          </a:p>
          <a:p>
            <a:r>
              <a:rPr lang="en-US" dirty="0" smtClean="0"/>
              <a:t>We now can and should include them in a </a:t>
            </a:r>
            <a:r>
              <a:rPr lang="en-US" dirty="0" smtClean="0">
                <a:solidFill>
                  <a:srgbClr val="008000"/>
                </a:solidFill>
              </a:rPr>
              <a:t>new formula </a:t>
            </a:r>
            <a:r>
              <a:rPr lang="en-US" dirty="0" smtClean="0"/>
              <a:t>to determine if a site looks available / reliable for use by ALICE</a:t>
            </a:r>
          </a:p>
          <a:p>
            <a:pPr lvl="4"/>
            <a:endParaRPr lang="en-US" dirty="0" smtClean="0"/>
          </a:p>
          <a:p>
            <a:r>
              <a:rPr lang="en-US" dirty="0" smtClean="0"/>
              <a:t>In particular this will allow sites without a CE to appear (again) in the WLCG A/R reports</a:t>
            </a:r>
          </a:p>
          <a:p>
            <a:pPr lvl="1"/>
            <a:r>
              <a:rPr lang="en-US" dirty="0" smtClean="0"/>
              <a:t>Notably </a:t>
            </a:r>
            <a:r>
              <a:rPr lang="en-US" dirty="0" smtClean="0">
                <a:solidFill>
                  <a:srgbClr val="7030A0"/>
                </a:solidFill>
              </a:rPr>
              <a:t>NDGF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7030A0"/>
                </a:solidFill>
              </a:rPr>
              <a:t>OSG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8094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683"/>
            <a:ext cx="8366078" cy="78549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SAM-3 Availability/Reliability computation 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58742"/>
            <a:ext cx="8686800" cy="513893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Considerations</a:t>
            </a:r>
          </a:p>
          <a:p>
            <a:pPr lvl="1"/>
            <a:r>
              <a:rPr lang="en-US" dirty="0" smtClean="0"/>
              <a:t>Sites using a </a:t>
            </a:r>
            <a:r>
              <a:rPr lang="en-US" dirty="0" smtClean="0">
                <a:solidFill>
                  <a:srgbClr val="0000FF"/>
                </a:solidFill>
              </a:rPr>
              <a:t>CE</a:t>
            </a:r>
            <a:r>
              <a:rPr lang="en-US" dirty="0" smtClean="0"/>
              <a:t> should have at least one working.</a:t>
            </a:r>
          </a:p>
          <a:p>
            <a:pPr lvl="5"/>
            <a:endParaRPr lang="en-US" dirty="0" smtClean="0"/>
          </a:p>
          <a:p>
            <a:pPr lvl="1"/>
            <a:r>
              <a:rPr lang="en-US" dirty="0" smtClean="0"/>
              <a:t>Sites not using a CE take full responsibility of their </a:t>
            </a:r>
            <a:r>
              <a:rPr lang="en-US" dirty="0" smtClean="0">
                <a:solidFill>
                  <a:srgbClr val="0000FF"/>
                </a:solidFill>
              </a:rPr>
              <a:t>VOBOX</a:t>
            </a:r>
            <a:r>
              <a:rPr lang="en-US" dirty="0" smtClean="0"/>
              <a:t> </a:t>
            </a:r>
            <a:r>
              <a:rPr lang="en-US" dirty="0" smtClean="0">
                <a:sym typeface="Wingdings" panose="05000000000000000000" pitchFamily="2" charset="2"/>
              </a:rPr>
              <a:t> it has to look OK.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In particular the AliEn proxy must be valid.</a:t>
            </a:r>
          </a:p>
          <a:p>
            <a:pPr lvl="5"/>
            <a:endParaRPr lang="en-US" dirty="0" smtClean="0">
              <a:sym typeface="Wingdings" panose="05000000000000000000" pitchFamily="2" charset="2"/>
            </a:endParaRP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Sites with an </a:t>
            </a:r>
            <a:r>
              <a:rPr lang="en-US" dirty="0" smtClean="0">
                <a:solidFill>
                  <a:srgbClr val="0000FF"/>
                </a:solidFill>
                <a:sym typeface="Wingdings" panose="05000000000000000000" pitchFamily="2" charset="2"/>
              </a:rPr>
              <a:t>SE</a:t>
            </a:r>
            <a:r>
              <a:rPr lang="en-US" dirty="0" smtClean="0">
                <a:sym typeface="Wingdings" panose="05000000000000000000" pitchFamily="2" charset="2"/>
              </a:rPr>
              <a:t> should at least have it working for </a:t>
            </a:r>
            <a:r>
              <a:rPr lang="en-US" dirty="0" smtClean="0">
                <a:solidFill>
                  <a:srgbClr val="008000"/>
                </a:solidFill>
                <a:sym typeface="Wingdings" panose="05000000000000000000" pitchFamily="2" charset="2"/>
              </a:rPr>
              <a:t>reading</a:t>
            </a:r>
            <a:r>
              <a:rPr lang="en-US" dirty="0" smtClean="0">
                <a:sym typeface="Wingdings" panose="05000000000000000000" pitchFamily="2" charset="2"/>
              </a:rPr>
              <a:t> files.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The write test is allowed to fail if the SE is (almost) full  not easy to determine reliably  warning only.</a:t>
            </a:r>
          </a:p>
          <a:p>
            <a:pPr lvl="5"/>
            <a:endParaRPr lang="en-US" dirty="0" smtClean="0">
              <a:sym typeface="Wingdings" panose="05000000000000000000" pitchFamily="2" charset="2"/>
            </a:endParaRP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Sites without an SE should set one up!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Else can only be used efficiently for some workflows.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58206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683"/>
            <a:ext cx="8366078" cy="78549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SAM-3 Availability/Reliability computation  (3)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58741"/>
            <a:ext cx="8509379" cy="526910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ym typeface="Wingdings" panose="05000000000000000000" pitchFamily="2" charset="2"/>
              </a:rPr>
              <a:t>Planned </a:t>
            </a:r>
            <a:r>
              <a:rPr lang="en-US" dirty="0" smtClean="0">
                <a:solidFill>
                  <a:srgbClr val="008000"/>
                </a:solidFill>
                <a:sym typeface="Wingdings" panose="05000000000000000000" pitchFamily="2" charset="2"/>
              </a:rPr>
              <a:t>new A/R formula </a:t>
            </a:r>
            <a:r>
              <a:rPr lang="en-US" dirty="0" smtClean="0">
                <a:sym typeface="Wingdings" panose="05000000000000000000" pitchFamily="2" charset="2"/>
              </a:rPr>
              <a:t>as of April:</a:t>
            </a:r>
          </a:p>
          <a:p>
            <a:pPr marL="457200" lvl="1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Computing = (</a:t>
            </a:r>
            <a:r>
              <a:rPr lang="en-US" dirty="0" smtClean="0">
                <a:solidFill>
                  <a:srgbClr val="0000FF"/>
                </a:solidFill>
                <a:sym typeface="Wingdings" panose="05000000000000000000" pitchFamily="2" charset="2"/>
              </a:rPr>
              <a:t>any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smtClean="0">
                <a:solidFill>
                  <a:srgbClr val="0000FF"/>
                </a:solidFill>
                <a:sym typeface="Wingdings" panose="05000000000000000000" pitchFamily="2" charset="2"/>
              </a:rPr>
              <a:t>CE</a:t>
            </a:r>
            <a:r>
              <a:rPr lang="en-US" dirty="0" smtClean="0">
                <a:sym typeface="Wingdings" panose="05000000000000000000" pitchFamily="2" charset="2"/>
              </a:rPr>
              <a:t>) || (!CE &amp;&amp; </a:t>
            </a:r>
            <a:r>
              <a:rPr lang="en-US" dirty="0" smtClean="0">
                <a:solidFill>
                  <a:srgbClr val="0000FF"/>
                </a:solidFill>
                <a:sym typeface="Wingdings" panose="05000000000000000000" pitchFamily="2" charset="2"/>
              </a:rPr>
              <a:t>VOBOX</a:t>
            </a:r>
            <a:r>
              <a:rPr lang="en-US" dirty="0" smtClean="0">
                <a:sym typeface="Wingdings" panose="05000000000000000000" pitchFamily="2" charset="2"/>
              </a:rPr>
              <a:t>)</a:t>
            </a:r>
          </a:p>
          <a:p>
            <a:pPr marL="457200" lvl="1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Storage = </a:t>
            </a:r>
            <a:r>
              <a:rPr lang="en-US" dirty="0" smtClean="0">
                <a:solidFill>
                  <a:srgbClr val="0000FF"/>
                </a:solidFill>
                <a:sym typeface="Wingdings" panose="05000000000000000000" pitchFamily="2" charset="2"/>
              </a:rPr>
              <a:t>all SE</a:t>
            </a:r>
          </a:p>
          <a:p>
            <a:pPr marL="457200" lvl="1" indent="0">
              <a:buNone/>
            </a:pPr>
            <a:r>
              <a:rPr lang="en-US" dirty="0">
                <a:sym typeface="Wingdings" panose="05000000000000000000" pitchFamily="2" charset="2"/>
              </a:rPr>
              <a:t>Value = Computing &amp;&amp; </a:t>
            </a:r>
            <a:r>
              <a:rPr lang="en-US" dirty="0" smtClean="0">
                <a:sym typeface="Wingdings" panose="05000000000000000000" pitchFamily="2" charset="2"/>
              </a:rPr>
              <a:t>Storage</a:t>
            </a:r>
          </a:p>
          <a:p>
            <a:pPr marL="457200" lvl="1" indent="0">
              <a:buNone/>
            </a:pPr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Meaning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If </a:t>
            </a:r>
            <a:r>
              <a:rPr lang="en-US" dirty="0" smtClean="0">
                <a:solidFill>
                  <a:srgbClr val="0000FF"/>
                </a:solidFill>
                <a:sym typeface="Wingdings" panose="05000000000000000000" pitchFamily="2" charset="2"/>
              </a:rPr>
              <a:t>any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smtClean="0">
                <a:solidFill>
                  <a:srgbClr val="0000FF"/>
                </a:solidFill>
                <a:sym typeface="Wingdings" panose="05000000000000000000" pitchFamily="2" charset="2"/>
              </a:rPr>
              <a:t>CE</a:t>
            </a:r>
            <a:r>
              <a:rPr lang="en-US" dirty="0" smtClean="0">
                <a:sym typeface="Wingdings" panose="05000000000000000000" pitchFamily="2" charset="2"/>
              </a:rPr>
              <a:t> is working  Computing OK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If no CE is used and the </a:t>
            </a:r>
            <a:r>
              <a:rPr lang="en-US" dirty="0" smtClean="0">
                <a:solidFill>
                  <a:srgbClr val="0000FF"/>
                </a:solidFill>
                <a:sym typeface="Wingdings" panose="05000000000000000000" pitchFamily="2" charset="2"/>
              </a:rPr>
              <a:t>VOBOX</a:t>
            </a:r>
            <a:r>
              <a:rPr lang="en-US" dirty="0" smtClean="0">
                <a:sym typeface="Wingdings" panose="05000000000000000000" pitchFamily="2" charset="2"/>
              </a:rPr>
              <a:t> is working  Computing OK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If </a:t>
            </a:r>
            <a:r>
              <a:rPr lang="en-US" dirty="0" smtClean="0">
                <a:solidFill>
                  <a:srgbClr val="0000FF"/>
                </a:solidFill>
                <a:sym typeface="Wingdings" panose="05000000000000000000" pitchFamily="2" charset="2"/>
              </a:rPr>
              <a:t>all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smtClean="0">
                <a:solidFill>
                  <a:srgbClr val="0000FF"/>
                </a:solidFill>
                <a:sym typeface="Wingdings" panose="05000000000000000000" pitchFamily="2" charset="2"/>
              </a:rPr>
              <a:t>SE</a:t>
            </a:r>
            <a:r>
              <a:rPr lang="en-US" dirty="0" smtClean="0">
                <a:sym typeface="Wingdings" panose="05000000000000000000" pitchFamily="2" charset="2"/>
              </a:rPr>
              <a:t> at the site are working  Storage OK</a:t>
            </a:r>
          </a:p>
          <a:p>
            <a:pPr marL="1371600" lvl="2" indent="-514350"/>
            <a:r>
              <a:rPr lang="en-US" dirty="0" smtClean="0">
                <a:sym typeface="Wingdings" panose="05000000000000000000" pitchFamily="2" charset="2"/>
              </a:rPr>
              <a:t>A T1 has multiple (logical) SE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>
                <a:sym typeface="Wingdings" panose="05000000000000000000" pitchFamily="2" charset="2"/>
              </a:rPr>
              <a:t>If the site has no SE  Storage OK (!)</a:t>
            </a:r>
          </a:p>
          <a:p>
            <a:pPr marL="1371600" lvl="2" indent="-514350"/>
            <a:r>
              <a:rPr lang="en-US" dirty="0" smtClean="0">
                <a:sym typeface="Wingdings" panose="05000000000000000000" pitchFamily="2" charset="2"/>
              </a:rPr>
              <a:t>For now…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64034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683"/>
            <a:ext cx="8366078" cy="78549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SAM-3 Availability/Reliability computation  (4)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58741"/>
            <a:ext cx="8229599" cy="525545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7030A0"/>
                </a:solidFill>
                <a:sym typeface="Wingdings" panose="05000000000000000000" pitchFamily="2" charset="2"/>
              </a:rPr>
              <a:t>NDGF</a:t>
            </a:r>
            <a:r>
              <a:rPr lang="en-US" dirty="0" smtClean="0">
                <a:sym typeface="Wingdings" panose="05000000000000000000" pitchFamily="2" charset="2"/>
              </a:rPr>
              <a:t> is a special case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The computing is spread over 4 sites (plus 1 T2)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There is a shared SE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We add NDGF-T1 as a special case to the VO feed (i.e. grid topology from VO perspective)</a:t>
            </a:r>
          </a:p>
          <a:p>
            <a:pPr lvl="1"/>
            <a:endParaRPr lang="en-US" dirty="0">
              <a:sym typeface="Wingdings" panose="05000000000000000000" pitchFamily="2" charset="2"/>
            </a:endParaRPr>
          </a:p>
          <a:p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olidFill>
                  <a:srgbClr val="7030A0"/>
                </a:solidFill>
                <a:sym typeface="Wingdings" panose="05000000000000000000" pitchFamily="2" charset="2"/>
              </a:rPr>
              <a:t>ARC CE </a:t>
            </a:r>
            <a:r>
              <a:rPr lang="en-US" dirty="0" smtClean="0">
                <a:sym typeface="Wingdings" panose="05000000000000000000" pitchFamily="2" charset="2"/>
              </a:rPr>
              <a:t>tests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Currently via a WMS at RAL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Direct submission probe expected soon</a:t>
            </a:r>
          </a:p>
          <a:p>
            <a:pPr lvl="2"/>
            <a:r>
              <a:rPr lang="en-US" dirty="0" smtClean="0">
                <a:solidFill>
                  <a:srgbClr val="7030A0"/>
                </a:solidFill>
                <a:sym typeface="Wingdings" panose="05000000000000000000" pitchFamily="2" charset="2"/>
              </a:rPr>
              <a:t>Pavlo</a:t>
            </a:r>
            <a:r>
              <a:rPr lang="en-US" dirty="0" smtClean="0">
                <a:sym typeface="Wingdings" panose="05000000000000000000" pitchFamily="2" charset="2"/>
              </a:rPr>
              <a:t> is finalizing the debugging – </a:t>
            </a:r>
            <a:r>
              <a:rPr lang="en-US" dirty="0" smtClean="0">
                <a:solidFill>
                  <a:srgbClr val="008000"/>
                </a:solidFill>
                <a:sym typeface="Wingdings" panose="05000000000000000000" pitchFamily="2" charset="2"/>
              </a:rPr>
              <a:t>thanks!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3459899"/>
      </p:ext>
    </p:extLst>
  </p:cSld>
  <p:clrMapOvr>
    <a:masterClrMapping/>
  </p:clrMapOvr>
</p:sld>
</file>

<file path=ppt/theme/theme1.xml><?xml version="1.0" encoding="utf-8"?>
<a:theme xmlns:a="http://schemas.openxmlformats.org/drawingml/2006/main" name="IT Groups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21954</TotalTime>
  <Words>740</Words>
  <Application>Microsoft Office PowerPoint</Application>
  <PresentationFormat>On-screen Show (4:3)</PresentationFormat>
  <Paragraphs>148</Paragraphs>
  <Slides>11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IT Groups</vt:lpstr>
      <vt:lpstr>ALICE operations report</vt:lpstr>
      <vt:lpstr>PowerPoint Presentation</vt:lpstr>
      <vt:lpstr>AliEn vs. RFC proxies</vt:lpstr>
      <vt:lpstr>WLCG VOBOX firewall configuration</vt:lpstr>
      <vt:lpstr>WLCG VOBOX VOMS configuration</vt:lpstr>
      <vt:lpstr>SAM-3 Availability/Reliability computation  (1) </vt:lpstr>
      <vt:lpstr>SAM-3 Availability/Reliability computation  (2)</vt:lpstr>
      <vt:lpstr>SAM-3 Availability/Reliability computation  (3)</vt:lpstr>
      <vt:lpstr>SAM-3 Availability/Reliability computation  (4)</vt:lpstr>
      <vt:lpstr>Service changes at CERN</vt:lpstr>
      <vt:lpstr>Sites mostly OK - thanks! However… 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NN</dc:creator>
  <cp:lastModifiedBy>NN</cp:lastModifiedBy>
  <cp:revision>264</cp:revision>
  <dcterms:created xsi:type="dcterms:W3CDTF">2013-05-06T12:43:53Z</dcterms:created>
  <dcterms:modified xsi:type="dcterms:W3CDTF">2015-03-19T22:08:30Z</dcterms:modified>
</cp:coreProperties>
</file>