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91" r:id="rId4"/>
    <p:sldId id="265" r:id="rId5"/>
    <p:sldId id="269" r:id="rId6"/>
    <p:sldId id="278" r:id="rId7"/>
    <p:sldId id="290" r:id="rId8"/>
    <p:sldId id="283" r:id="rId9"/>
    <p:sldId id="286" r:id="rId10"/>
    <p:sldId id="288" r:id="rId11"/>
    <p:sldId id="282" r:id="rId12"/>
    <p:sldId id="285" r:id="rId13"/>
    <p:sldId id="280" r:id="rId14"/>
    <p:sldId id="267" r:id="rId15"/>
    <p:sldId id="259" r:id="rId16"/>
    <p:sldId id="260" r:id="rId17"/>
    <p:sldId id="289" r:id="rId18"/>
    <p:sldId id="266" r:id="rId19"/>
    <p:sldId id="275" r:id="rId20"/>
    <p:sldId id="292" r:id="rId21"/>
    <p:sldId id="274" r:id="rId22"/>
    <p:sldId id="294" r:id="rId23"/>
    <p:sldId id="295" r:id="rId24"/>
    <p:sldId id="296" r:id="rId25"/>
    <p:sldId id="297" r:id="rId26"/>
    <p:sldId id="298" r:id="rId27"/>
    <p:sldId id="293" r:id="rId28"/>
    <p:sldId id="271" r:id="rId29"/>
    <p:sldId id="299" r:id="rId30"/>
    <p:sldId id="287" r:id="rId31"/>
    <p:sldId id="273" r:id="rId32"/>
    <p:sldId id="301" r:id="rId33"/>
    <p:sldId id="30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6D8F4"/>
    <a:srgbClr val="D0FCD1"/>
    <a:srgbClr val="FFF2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1" autoAdjust="0"/>
    <p:restoredTop sz="94660"/>
  </p:normalViewPr>
  <p:slideViewPr>
    <p:cSldViewPr snapToGrid="0">
      <p:cViewPr>
        <p:scale>
          <a:sx n="100" d="100"/>
          <a:sy n="100" d="100"/>
        </p:scale>
        <p:origin x="408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76876-0851-4BE3-A315-07FFF3B8DA89}" type="datetimeFigureOut">
              <a:rPr lang="en-GB" smtClean="0"/>
              <a:t>06/10/2015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761C8-056F-4041-9711-5904C5CDC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320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24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649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624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982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152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900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515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742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713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5076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5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766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811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034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254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766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447A0-4376-492E-B7BC-508BF97FD8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519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670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7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09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81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48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017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256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85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17/09/2015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150th IEFC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0648"/>
            <a:ext cx="144256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37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A4D0-C719-42A2-B507-5A3F55C5B7A4}" type="datetime1">
              <a:rPr lang="en-GB" smtClean="0"/>
              <a:t>06/10/2015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1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8D4E-95CD-4868-A8E2-DD1BE5ABF201}" type="datetime1">
              <a:rPr lang="en-US" smtClean="0"/>
              <a:t>10/6/2015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978BF-BA0D-4048-837A-C74CC305201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648071" cy="64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92016" y="6356350"/>
            <a:ext cx="2959968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oPAC</a:t>
            </a:r>
            <a:r>
              <a:rPr lang="en-US" dirty="0" smtClean="0"/>
              <a:t> Topical Workshop on Beam Diagnostics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32657"/>
            <a:ext cx="1234126" cy="42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5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E4882-1B07-4B1E-99B5-7C789CC6C8F6}" type="datetime1">
              <a:rPr lang="en-GB" smtClean="0"/>
              <a:t>06/10/2015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28375-F6B0-425F-A51D-DB9FB38BF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00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8097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2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48.png"/><Relationship Id="rId4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25.png"/><Relationship Id="rId12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48.png"/><Relationship Id="rId4" Type="http://schemas.openxmlformats.org/officeDocument/2006/relationships/image" Target="../media/image2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2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9.png"/><Relationship Id="rId7" Type="http://schemas.openxmlformats.org/officeDocument/2006/relationships/image" Target="../media/image3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48.png"/><Relationship Id="rId4" Type="http://schemas.openxmlformats.org/officeDocument/2006/relationships/image" Target="../media/image2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1687"/>
            <a:ext cx="7772400" cy="174827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Cryogenic Current </a:t>
            </a:r>
            <a:r>
              <a:rPr lang="en-GB" sz="4000" dirty="0" smtClean="0"/>
              <a:t>Comparator (CCC)</a:t>
            </a:r>
            <a:r>
              <a:rPr lang="pt-PT" sz="4000" dirty="0"/>
              <a:t/>
            </a:r>
            <a:br>
              <a:rPr lang="pt-PT" sz="4000" dirty="0"/>
            </a:br>
            <a:r>
              <a:rPr lang="pt-PT" sz="2400" dirty="0" err="1" smtClean="0"/>
              <a:t>Beam</a:t>
            </a:r>
            <a:r>
              <a:rPr lang="pt-PT" sz="2400" dirty="0" smtClean="0"/>
              <a:t> </a:t>
            </a:r>
            <a:r>
              <a:rPr lang="pt-PT" sz="2400" dirty="0" err="1" smtClean="0"/>
              <a:t>intensity</a:t>
            </a:r>
            <a:r>
              <a:rPr lang="pt-PT" sz="2400" dirty="0" smtClean="0"/>
              <a:t> monitor for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Antiproton</a:t>
            </a:r>
            <a:r>
              <a:rPr lang="pt-PT" sz="2400" dirty="0" smtClean="0"/>
              <a:t> </a:t>
            </a:r>
            <a:r>
              <a:rPr lang="pt-PT" sz="2400" dirty="0" err="1" smtClean="0"/>
              <a:t>Decelerator</a:t>
            </a:r>
            <a:endParaRPr lang="en-GB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25558"/>
            <a:ext cx="6858000" cy="1655762"/>
          </a:xfrm>
        </p:spPr>
        <p:txBody>
          <a:bodyPr/>
          <a:lstStyle/>
          <a:p>
            <a:r>
              <a:rPr lang="pt-PT" dirty="0" smtClean="0"/>
              <a:t>Miguel Fernandes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23971" y="6441876"/>
            <a:ext cx="4096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International Conference on Accelerator Optimization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5864" y="6427708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/>
              <a:t>07/10/2015</a:t>
            </a:r>
            <a:endParaRPr lang="en-GB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718" y="203648"/>
            <a:ext cx="2008564" cy="6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\\cern.ch\dfs\Users\m\mabreufe\Desktop\Workshop\ULiverpoo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7" r="8654"/>
          <a:stretch/>
        </p:blipFill>
        <p:spPr bwMode="auto">
          <a:xfrm>
            <a:off x="6774722" y="976627"/>
            <a:ext cx="2302166" cy="91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363" y="5773746"/>
            <a:ext cx="1230814" cy="8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4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876800" y="1593588"/>
            <a:ext cx="4083793" cy="2837384"/>
            <a:chOff x="5328000" y="1528288"/>
            <a:chExt cx="3710080" cy="26928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000" y="1528288"/>
              <a:ext cx="3710080" cy="269280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7237003" y="1653869"/>
              <a:ext cx="120437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257210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433762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ounded Rectangle 32"/>
              <p:cNvSpPr/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𝟎𝟕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𝟏𝟓</m:t>
                          </m:r>
                        </m:sup>
                      </m:sSup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t-PT" sz="1050" b="1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Wb</m:t>
                      </m:r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Rounded 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reeform 17"/>
          <p:cNvSpPr/>
          <p:nvPr/>
        </p:nvSpPr>
        <p:spPr>
          <a:xfrm rot="21245949">
            <a:off x="6315816" y="2136089"/>
            <a:ext cx="1186013" cy="1594802"/>
          </a:xfrm>
          <a:custGeom>
            <a:avLst/>
            <a:gdLst>
              <a:gd name="connsiteX0" fmla="*/ 990600 w 990600"/>
              <a:gd name="connsiteY0" fmla="*/ 533299 h 777826"/>
              <a:gd name="connsiteX1" fmla="*/ 762000 w 990600"/>
              <a:gd name="connsiteY1" fmla="*/ 752374 h 777826"/>
              <a:gd name="connsiteX2" fmla="*/ 247650 w 990600"/>
              <a:gd name="connsiteY2" fmla="*/ 9424 h 777826"/>
              <a:gd name="connsiteX3" fmla="*/ 0 w 990600"/>
              <a:gd name="connsiteY3" fmla="*/ 342799 h 777826"/>
              <a:gd name="connsiteX0" fmla="*/ 990600 w 990600"/>
              <a:gd name="connsiteY0" fmla="*/ 542590 h 787731"/>
              <a:gd name="connsiteX1" fmla="*/ 762000 w 990600"/>
              <a:gd name="connsiteY1" fmla="*/ 761665 h 787731"/>
              <a:gd name="connsiteX2" fmla="*/ 314325 w 990600"/>
              <a:gd name="connsiteY2" fmla="*/ 9190 h 787731"/>
              <a:gd name="connsiteX3" fmla="*/ 0 w 990600"/>
              <a:gd name="connsiteY3" fmla="*/ 352090 h 787731"/>
              <a:gd name="connsiteX0" fmla="*/ 990600 w 990600"/>
              <a:gd name="connsiteY0" fmla="*/ 533470 h 778611"/>
              <a:gd name="connsiteX1" fmla="*/ 762000 w 990600"/>
              <a:gd name="connsiteY1" fmla="*/ 752545 h 778611"/>
              <a:gd name="connsiteX2" fmla="*/ 314325 w 990600"/>
              <a:gd name="connsiteY2" fmla="*/ 70 h 778611"/>
              <a:gd name="connsiteX3" fmla="*/ 0 w 990600"/>
              <a:gd name="connsiteY3" fmla="*/ 342970 h 778611"/>
              <a:gd name="connsiteX0" fmla="*/ 990600 w 990600"/>
              <a:gd name="connsiteY0" fmla="*/ 544075 h 823756"/>
              <a:gd name="connsiteX1" fmla="*/ 771525 w 990600"/>
              <a:gd name="connsiteY1" fmla="*/ 801250 h 823756"/>
              <a:gd name="connsiteX2" fmla="*/ 314325 w 990600"/>
              <a:gd name="connsiteY2" fmla="*/ 10675 h 823756"/>
              <a:gd name="connsiteX3" fmla="*/ 0 w 990600"/>
              <a:gd name="connsiteY3" fmla="*/ 353575 h 823756"/>
              <a:gd name="connsiteX0" fmla="*/ 990600 w 990600"/>
              <a:gd name="connsiteY0" fmla="*/ 544075 h 801291"/>
              <a:gd name="connsiteX1" fmla="*/ 771525 w 990600"/>
              <a:gd name="connsiteY1" fmla="*/ 801250 h 801291"/>
              <a:gd name="connsiteX2" fmla="*/ 314325 w 990600"/>
              <a:gd name="connsiteY2" fmla="*/ 10675 h 801291"/>
              <a:gd name="connsiteX3" fmla="*/ 0 w 990600"/>
              <a:gd name="connsiteY3" fmla="*/ 353575 h 801291"/>
              <a:gd name="connsiteX0" fmla="*/ 990600 w 990600"/>
              <a:gd name="connsiteY0" fmla="*/ 541877 h 741946"/>
              <a:gd name="connsiteX1" fmla="*/ 723900 w 990600"/>
              <a:gd name="connsiteY1" fmla="*/ 741902 h 741946"/>
              <a:gd name="connsiteX2" fmla="*/ 314325 w 990600"/>
              <a:gd name="connsiteY2" fmla="*/ 8477 h 741946"/>
              <a:gd name="connsiteX3" fmla="*/ 0 w 990600"/>
              <a:gd name="connsiteY3" fmla="*/ 351377 h 741946"/>
              <a:gd name="connsiteX0" fmla="*/ 990600 w 990600"/>
              <a:gd name="connsiteY0" fmla="*/ 541877 h 744659"/>
              <a:gd name="connsiteX1" fmla="*/ 723900 w 990600"/>
              <a:gd name="connsiteY1" fmla="*/ 741902 h 744659"/>
              <a:gd name="connsiteX2" fmla="*/ 314325 w 990600"/>
              <a:gd name="connsiteY2" fmla="*/ 8477 h 744659"/>
              <a:gd name="connsiteX3" fmla="*/ 0 w 990600"/>
              <a:gd name="connsiteY3" fmla="*/ 351377 h 744659"/>
              <a:gd name="connsiteX0" fmla="*/ 990600 w 990600"/>
              <a:gd name="connsiteY0" fmla="*/ 532571 h 776910"/>
              <a:gd name="connsiteX1" fmla="*/ 723900 w 990600"/>
              <a:gd name="connsiteY1" fmla="*/ 732596 h 776910"/>
              <a:gd name="connsiteX2" fmla="*/ 247650 w 990600"/>
              <a:gd name="connsiteY2" fmla="*/ 8696 h 776910"/>
              <a:gd name="connsiteX3" fmla="*/ 0 w 990600"/>
              <a:gd name="connsiteY3" fmla="*/ 342071 h 776910"/>
              <a:gd name="connsiteX0" fmla="*/ 990600 w 990600"/>
              <a:gd name="connsiteY0" fmla="*/ 523878 h 768217"/>
              <a:gd name="connsiteX1" fmla="*/ 723900 w 990600"/>
              <a:gd name="connsiteY1" fmla="*/ 723903 h 768217"/>
              <a:gd name="connsiteX2" fmla="*/ 247650 w 990600"/>
              <a:gd name="connsiteY2" fmla="*/ 3 h 768217"/>
              <a:gd name="connsiteX3" fmla="*/ 0 w 990600"/>
              <a:gd name="connsiteY3" fmla="*/ 333378 h 768217"/>
              <a:gd name="connsiteX0" fmla="*/ 990600 w 990600"/>
              <a:gd name="connsiteY0" fmla="*/ 533299 h 792317"/>
              <a:gd name="connsiteX1" fmla="*/ 800100 w 990600"/>
              <a:gd name="connsiteY1" fmla="*/ 752374 h 792317"/>
              <a:gd name="connsiteX2" fmla="*/ 247650 w 990600"/>
              <a:gd name="connsiteY2" fmla="*/ 9424 h 792317"/>
              <a:gd name="connsiteX3" fmla="*/ 0 w 990600"/>
              <a:gd name="connsiteY3" fmla="*/ 342799 h 792317"/>
              <a:gd name="connsiteX0" fmla="*/ 990600 w 990600"/>
              <a:gd name="connsiteY0" fmla="*/ 533299 h 752698"/>
              <a:gd name="connsiteX1" fmla="*/ 800100 w 990600"/>
              <a:gd name="connsiteY1" fmla="*/ 752374 h 752698"/>
              <a:gd name="connsiteX2" fmla="*/ 247650 w 990600"/>
              <a:gd name="connsiteY2" fmla="*/ 9424 h 752698"/>
              <a:gd name="connsiteX3" fmla="*/ 0 w 990600"/>
              <a:gd name="connsiteY3" fmla="*/ 342799 h 752698"/>
              <a:gd name="connsiteX0" fmla="*/ 990600 w 990600"/>
              <a:gd name="connsiteY0" fmla="*/ 533299 h 752698"/>
              <a:gd name="connsiteX1" fmla="*/ 752475 w 990600"/>
              <a:gd name="connsiteY1" fmla="*/ 752374 h 752698"/>
              <a:gd name="connsiteX2" fmla="*/ 247650 w 990600"/>
              <a:gd name="connsiteY2" fmla="*/ 9424 h 752698"/>
              <a:gd name="connsiteX3" fmla="*/ 0 w 990600"/>
              <a:gd name="connsiteY3" fmla="*/ 342799 h 752698"/>
              <a:gd name="connsiteX0" fmla="*/ 990600 w 990600"/>
              <a:gd name="connsiteY0" fmla="*/ 533299 h 752698"/>
              <a:gd name="connsiteX1" fmla="*/ 752475 w 990600"/>
              <a:gd name="connsiteY1" fmla="*/ 752374 h 752698"/>
              <a:gd name="connsiteX2" fmla="*/ 247650 w 990600"/>
              <a:gd name="connsiteY2" fmla="*/ 9424 h 752698"/>
              <a:gd name="connsiteX3" fmla="*/ 0 w 990600"/>
              <a:gd name="connsiteY3" fmla="*/ 342799 h 752698"/>
              <a:gd name="connsiteX0" fmla="*/ 990600 w 990600"/>
              <a:gd name="connsiteY0" fmla="*/ 535575 h 754974"/>
              <a:gd name="connsiteX1" fmla="*/ 752475 w 990600"/>
              <a:gd name="connsiteY1" fmla="*/ 754650 h 754974"/>
              <a:gd name="connsiteX2" fmla="*/ 247650 w 990600"/>
              <a:gd name="connsiteY2" fmla="*/ 11700 h 754974"/>
              <a:gd name="connsiteX3" fmla="*/ 0 w 990600"/>
              <a:gd name="connsiteY3" fmla="*/ 345075 h 754974"/>
              <a:gd name="connsiteX0" fmla="*/ 990600 w 990600"/>
              <a:gd name="connsiteY0" fmla="*/ 524344 h 743719"/>
              <a:gd name="connsiteX1" fmla="*/ 752475 w 990600"/>
              <a:gd name="connsiteY1" fmla="*/ 743419 h 743719"/>
              <a:gd name="connsiteX2" fmla="*/ 247650 w 990600"/>
              <a:gd name="connsiteY2" fmla="*/ 469 h 743719"/>
              <a:gd name="connsiteX3" fmla="*/ 0 w 990600"/>
              <a:gd name="connsiteY3" fmla="*/ 333844 h 743719"/>
              <a:gd name="connsiteX0" fmla="*/ 918436 w 918436"/>
              <a:gd name="connsiteY0" fmla="*/ 399226 h 752118"/>
              <a:gd name="connsiteX1" fmla="*/ 752475 w 918436"/>
              <a:gd name="connsiteY1" fmla="*/ 743419 h 752118"/>
              <a:gd name="connsiteX2" fmla="*/ 247650 w 918436"/>
              <a:gd name="connsiteY2" fmla="*/ 469 h 752118"/>
              <a:gd name="connsiteX3" fmla="*/ 0 w 918436"/>
              <a:gd name="connsiteY3" fmla="*/ 333844 h 752118"/>
              <a:gd name="connsiteX0" fmla="*/ 899405 w 899405"/>
              <a:gd name="connsiteY0" fmla="*/ 399173 h 752065"/>
              <a:gd name="connsiteX1" fmla="*/ 733444 w 899405"/>
              <a:gd name="connsiteY1" fmla="*/ 743366 h 752065"/>
              <a:gd name="connsiteX2" fmla="*/ 228619 w 899405"/>
              <a:gd name="connsiteY2" fmla="*/ 416 h 752065"/>
              <a:gd name="connsiteX3" fmla="*/ 0 w 899405"/>
              <a:gd name="connsiteY3" fmla="*/ 359110 h 752065"/>
              <a:gd name="connsiteX0" fmla="*/ 899405 w 899405"/>
              <a:gd name="connsiteY0" fmla="*/ 399173 h 752437"/>
              <a:gd name="connsiteX1" fmla="*/ 733444 w 899405"/>
              <a:gd name="connsiteY1" fmla="*/ 743366 h 752437"/>
              <a:gd name="connsiteX2" fmla="*/ 228619 w 899405"/>
              <a:gd name="connsiteY2" fmla="*/ 416 h 752437"/>
              <a:gd name="connsiteX3" fmla="*/ 0 w 899405"/>
              <a:gd name="connsiteY3" fmla="*/ 359110 h 75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405" h="752437">
                <a:moveTo>
                  <a:pt x="899405" y="399173"/>
                </a:moveTo>
                <a:cubicBezTo>
                  <a:pt x="865772" y="492442"/>
                  <a:pt x="845242" y="809825"/>
                  <a:pt x="733444" y="743366"/>
                </a:cubicBezTo>
                <a:cubicBezTo>
                  <a:pt x="621646" y="676907"/>
                  <a:pt x="354031" y="11528"/>
                  <a:pt x="228619" y="416"/>
                </a:cubicBezTo>
                <a:cubicBezTo>
                  <a:pt x="103207" y="-10696"/>
                  <a:pt x="79375" y="203535"/>
                  <a:pt x="0" y="359110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9" name="Straight Connector 18"/>
          <p:cNvCxnSpPr>
            <a:cxnSpLocks noChangeAspect="1"/>
          </p:cNvCxnSpPr>
          <p:nvPr/>
        </p:nvCxnSpPr>
        <p:spPr>
          <a:xfrm flipV="1">
            <a:off x="6208293" y="2905597"/>
            <a:ext cx="43826" cy="91630"/>
          </a:xfrm>
          <a:prstGeom prst="line">
            <a:avLst/>
          </a:prstGeom>
          <a:ln w="114300">
            <a:solidFill>
              <a:srgbClr val="FF0000">
                <a:alpha val="7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543457" y="4790923"/>
            <a:ext cx="4417136" cy="1449144"/>
            <a:chOff x="4543457" y="4923003"/>
            <a:chExt cx="4417136" cy="1449144"/>
          </a:xfrm>
        </p:grpSpPr>
        <p:grpSp>
          <p:nvGrpSpPr>
            <p:cNvPr id="25" name="Group 24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Arc 39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203482" y="1865269"/>
            <a:ext cx="4975689" cy="3580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SQUID’s are very sensitive magnetometers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But periodic transfer function limits its dynamic range</a:t>
            </a:r>
          </a:p>
          <a:p>
            <a:endParaRPr lang="en-US" sz="2000" dirty="0" smtClean="0"/>
          </a:p>
          <a:p>
            <a:r>
              <a:rPr lang="en-US" sz="2000" dirty="0" smtClean="0"/>
              <a:t>Necessary to limit slew-rate of coupled signal to avoid flux-jumps</a:t>
            </a:r>
            <a:endParaRPr lang="en-US" sz="2000" dirty="0"/>
          </a:p>
        </p:txBody>
      </p:sp>
      <p:sp>
        <p:nvSpPr>
          <p:cNvPr id="4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pt-PT" dirty="0" smtClean="0"/>
              <a:t>9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Rectangle 46"/>
              <p:cNvSpPr/>
              <p:nvPr/>
            </p:nvSpPr>
            <p:spPr>
              <a:xfrm>
                <a:off x="1467597" y="4649947"/>
                <a:ext cx="1884426" cy="6202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597" y="4649947"/>
                <a:ext cx="1884426" cy="6202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7887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876800" y="1593588"/>
            <a:ext cx="4083793" cy="2837384"/>
            <a:chOff x="5073082" y="1882070"/>
            <a:chExt cx="2769911" cy="2010422"/>
          </a:xfrm>
        </p:grpSpPr>
        <p:grpSp>
          <p:nvGrpSpPr>
            <p:cNvPr id="13" name="Group 12"/>
            <p:cNvGrpSpPr/>
            <p:nvPr/>
          </p:nvGrpSpPr>
          <p:grpSpPr>
            <a:xfrm>
              <a:off x="5073082" y="1882070"/>
              <a:ext cx="2769911" cy="2010422"/>
              <a:chOff x="5328000" y="1528288"/>
              <a:chExt cx="3710080" cy="26928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8000" y="1528288"/>
                <a:ext cx="3710080" cy="2692800"/>
              </a:xfrm>
              <a:prstGeom prst="rect">
                <a:avLst/>
              </a:prstGeom>
            </p:spPr>
          </p:pic>
          <p:cxnSp>
            <p:nvCxnSpPr>
              <p:cNvPr id="15" name="Straight Arrow Connector 14"/>
              <p:cNvCxnSpPr/>
              <p:nvPr/>
            </p:nvCxnSpPr>
            <p:spPr>
              <a:xfrm>
                <a:off x="7237003" y="1653869"/>
                <a:ext cx="12043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257210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8433762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Freeform 25"/>
            <p:cNvSpPr/>
            <p:nvPr/>
          </p:nvSpPr>
          <p:spPr>
            <a:xfrm rot="21245949">
              <a:off x="6049122" y="2266458"/>
              <a:ext cx="804436" cy="1129993"/>
            </a:xfrm>
            <a:custGeom>
              <a:avLst/>
              <a:gdLst>
                <a:gd name="connsiteX0" fmla="*/ 990600 w 990600"/>
                <a:gd name="connsiteY0" fmla="*/ 533299 h 777826"/>
                <a:gd name="connsiteX1" fmla="*/ 762000 w 990600"/>
                <a:gd name="connsiteY1" fmla="*/ 752374 h 777826"/>
                <a:gd name="connsiteX2" fmla="*/ 247650 w 990600"/>
                <a:gd name="connsiteY2" fmla="*/ 9424 h 777826"/>
                <a:gd name="connsiteX3" fmla="*/ 0 w 990600"/>
                <a:gd name="connsiteY3" fmla="*/ 342799 h 777826"/>
                <a:gd name="connsiteX0" fmla="*/ 990600 w 990600"/>
                <a:gd name="connsiteY0" fmla="*/ 542590 h 787731"/>
                <a:gd name="connsiteX1" fmla="*/ 762000 w 990600"/>
                <a:gd name="connsiteY1" fmla="*/ 761665 h 787731"/>
                <a:gd name="connsiteX2" fmla="*/ 314325 w 990600"/>
                <a:gd name="connsiteY2" fmla="*/ 9190 h 787731"/>
                <a:gd name="connsiteX3" fmla="*/ 0 w 990600"/>
                <a:gd name="connsiteY3" fmla="*/ 352090 h 787731"/>
                <a:gd name="connsiteX0" fmla="*/ 990600 w 990600"/>
                <a:gd name="connsiteY0" fmla="*/ 533470 h 778611"/>
                <a:gd name="connsiteX1" fmla="*/ 762000 w 990600"/>
                <a:gd name="connsiteY1" fmla="*/ 752545 h 778611"/>
                <a:gd name="connsiteX2" fmla="*/ 314325 w 990600"/>
                <a:gd name="connsiteY2" fmla="*/ 70 h 778611"/>
                <a:gd name="connsiteX3" fmla="*/ 0 w 990600"/>
                <a:gd name="connsiteY3" fmla="*/ 342970 h 778611"/>
                <a:gd name="connsiteX0" fmla="*/ 990600 w 990600"/>
                <a:gd name="connsiteY0" fmla="*/ 544075 h 823756"/>
                <a:gd name="connsiteX1" fmla="*/ 771525 w 990600"/>
                <a:gd name="connsiteY1" fmla="*/ 801250 h 823756"/>
                <a:gd name="connsiteX2" fmla="*/ 314325 w 990600"/>
                <a:gd name="connsiteY2" fmla="*/ 10675 h 823756"/>
                <a:gd name="connsiteX3" fmla="*/ 0 w 990600"/>
                <a:gd name="connsiteY3" fmla="*/ 353575 h 823756"/>
                <a:gd name="connsiteX0" fmla="*/ 990600 w 990600"/>
                <a:gd name="connsiteY0" fmla="*/ 544075 h 801291"/>
                <a:gd name="connsiteX1" fmla="*/ 771525 w 990600"/>
                <a:gd name="connsiteY1" fmla="*/ 801250 h 801291"/>
                <a:gd name="connsiteX2" fmla="*/ 314325 w 990600"/>
                <a:gd name="connsiteY2" fmla="*/ 10675 h 801291"/>
                <a:gd name="connsiteX3" fmla="*/ 0 w 990600"/>
                <a:gd name="connsiteY3" fmla="*/ 353575 h 801291"/>
                <a:gd name="connsiteX0" fmla="*/ 990600 w 990600"/>
                <a:gd name="connsiteY0" fmla="*/ 541877 h 741946"/>
                <a:gd name="connsiteX1" fmla="*/ 723900 w 990600"/>
                <a:gd name="connsiteY1" fmla="*/ 741902 h 741946"/>
                <a:gd name="connsiteX2" fmla="*/ 314325 w 990600"/>
                <a:gd name="connsiteY2" fmla="*/ 8477 h 741946"/>
                <a:gd name="connsiteX3" fmla="*/ 0 w 990600"/>
                <a:gd name="connsiteY3" fmla="*/ 351377 h 741946"/>
                <a:gd name="connsiteX0" fmla="*/ 990600 w 990600"/>
                <a:gd name="connsiteY0" fmla="*/ 541877 h 744659"/>
                <a:gd name="connsiteX1" fmla="*/ 723900 w 990600"/>
                <a:gd name="connsiteY1" fmla="*/ 741902 h 744659"/>
                <a:gd name="connsiteX2" fmla="*/ 314325 w 990600"/>
                <a:gd name="connsiteY2" fmla="*/ 8477 h 744659"/>
                <a:gd name="connsiteX3" fmla="*/ 0 w 990600"/>
                <a:gd name="connsiteY3" fmla="*/ 351377 h 744659"/>
                <a:gd name="connsiteX0" fmla="*/ 990600 w 990600"/>
                <a:gd name="connsiteY0" fmla="*/ 532571 h 776910"/>
                <a:gd name="connsiteX1" fmla="*/ 723900 w 990600"/>
                <a:gd name="connsiteY1" fmla="*/ 732596 h 776910"/>
                <a:gd name="connsiteX2" fmla="*/ 247650 w 990600"/>
                <a:gd name="connsiteY2" fmla="*/ 8696 h 776910"/>
                <a:gd name="connsiteX3" fmla="*/ 0 w 990600"/>
                <a:gd name="connsiteY3" fmla="*/ 342071 h 776910"/>
                <a:gd name="connsiteX0" fmla="*/ 990600 w 990600"/>
                <a:gd name="connsiteY0" fmla="*/ 523878 h 768217"/>
                <a:gd name="connsiteX1" fmla="*/ 723900 w 990600"/>
                <a:gd name="connsiteY1" fmla="*/ 723903 h 768217"/>
                <a:gd name="connsiteX2" fmla="*/ 247650 w 990600"/>
                <a:gd name="connsiteY2" fmla="*/ 3 h 768217"/>
                <a:gd name="connsiteX3" fmla="*/ 0 w 990600"/>
                <a:gd name="connsiteY3" fmla="*/ 333378 h 768217"/>
                <a:gd name="connsiteX0" fmla="*/ 990600 w 990600"/>
                <a:gd name="connsiteY0" fmla="*/ 533299 h 792317"/>
                <a:gd name="connsiteX1" fmla="*/ 800100 w 990600"/>
                <a:gd name="connsiteY1" fmla="*/ 752374 h 792317"/>
                <a:gd name="connsiteX2" fmla="*/ 247650 w 990600"/>
                <a:gd name="connsiteY2" fmla="*/ 9424 h 792317"/>
                <a:gd name="connsiteX3" fmla="*/ 0 w 990600"/>
                <a:gd name="connsiteY3" fmla="*/ 342799 h 792317"/>
                <a:gd name="connsiteX0" fmla="*/ 990600 w 990600"/>
                <a:gd name="connsiteY0" fmla="*/ 533299 h 752698"/>
                <a:gd name="connsiteX1" fmla="*/ 800100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5575 h 754974"/>
                <a:gd name="connsiteX1" fmla="*/ 752475 w 990600"/>
                <a:gd name="connsiteY1" fmla="*/ 754650 h 754974"/>
                <a:gd name="connsiteX2" fmla="*/ 247650 w 990600"/>
                <a:gd name="connsiteY2" fmla="*/ 11700 h 754974"/>
                <a:gd name="connsiteX3" fmla="*/ 0 w 990600"/>
                <a:gd name="connsiteY3" fmla="*/ 345075 h 754974"/>
                <a:gd name="connsiteX0" fmla="*/ 990600 w 990600"/>
                <a:gd name="connsiteY0" fmla="*/ 524344 h 743719"/>
                <a:gd name="connsiteX1" fmla="*/ 752475 w 990600"/>
                <a:gd name="connsiteY1" fmla="*/ 743419 h 743719"/>
                <a:gd name="connsiteX2" fmla="*/ 247650 w 990600"/>
                <a:gd name="connsiteY2" fmla="*/ 469 h 743719"/>
                <a:gd name="connsiteX3" fmla="*/ 0 w 990600"/>
                <a:gd name="connsiteY3" fmla="*/ 333844 h 743719"/>
                <a:gd name="connsiteX0" fmla="*/ 918436 w 918436"/>
                <a:gd name="connsiteY0" fmla="*/ 399226 h 752118"/>
                <a:gd name="connsiteX1" fmla="*/ 752475 w 918436"/>
                <a:gd name="connsiteY1" fmla="*/ 743419 h 752118"/>
                <a:gd name="connsiteX2" fmla="*/ 247650 w 918436"/>
                <a:gd name="connsiteY2" fmla="*/ 469 h 752118"/>
                <a:gd name="connsiteX3" fmla="*/ 0 w 918436"/>
                <a:gd name="connsiteY3" fmla="*/ 333844 h 752118"/>
                <a:gd name="connsiteX0" fmla="*/ 899405 w 899405"/>
                <a:gd name="connsiteY0" fmla="*/ 399173 h 752065"/>
                <a:gd name="connsiteX1" fmla="*/ 733444 w 899405"/>
                <a:gd name="connsiteY1" fmla="*/ 743366 h 752065"/>
                <a:gd name="connsiteX2" fmla="*/ 228619 w 899405"/>
                <a:gd name="connsiteY2" fmla="*/ 416 h 752065"/>
                <a:gd name="connsiteX3" fmla="*/ 0 w 899405"/>
                <a:gd name="connsiteY3" fmla="*/ 359110 h 752065"/>
                <a:gd name="connsiteX0" fmla="*/ 899405 w 899405"/>
                <a:gd name="connsiteY0" fmla="*/ 399173 h 752437"/>
                <a:gd name="connsiteX1" fmla="*/ 733444 w 899405"/>
                <a:gd name="connsiteY1" fmla="*/ 743366 h 752437"/>
                <a:gd name="connsiteX2" fmla="*/ 228619 w 899405"/>
                <a:gd name="connsiteY2" fmla="*/ 416 h 752437"/>
                <a:gd name="connsiteX3" fmla="*/ 0 w 899405"/>
                <a:gd name="connsiteY3" fmla="*/ 359110 h 7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9405" h="752437">
                  <a:moveTo>
                    <a:pt x="899405" y="399173"/>
                  </a:moveTo>
                  <a:cubicBezTo>
                    <a:pt x="865772" y="492442"/>
                    <a:pt x="845242" y="809825"/>
                    <a:pt x="733444" y="743366"/>
                  </a:cubicBezTo>
                  <a:cubicBezTo>
                    <a:pt x="621646" y="676907"/>
                    <a:pt x="354031" y="11528"/>
                    <a:pt x="228619" y="416"/>
                  </a:cubicBezTo>
                  <a:cubicBezTo>
                    <a:pt x="103207" y="-10696"/>
                    <a:pt x="79375" y="203535"/>
                    <a:pt x="0" y="35911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27" name="Straight Connector 26"/>
            <p:cNvCxnSpPr>
              <a:cxnSpLocks noChangeAspect="1"/>
            </p:cNvCxnSpPr>
            <p:nvPr/>
          </p:nvCxnSpPr>
          <p:spPr>
            <a:xfrm flipV="1">
              <a:off x="5976193" y="2811691"/>
              <a:ext cx="29726" cy="64924"/>
            </a:xfrm>
            <a:prstGeom prst="line">
              <a:avLst/>
            </a:prstGeom>
            <a:ln w="114300">
              <a:solidFill>
                <a:srgbClr val="FF0000">
                  <a:alpha val="7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/>
              <p:cNvSpPr/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𝟎𝟕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𝟏𝟓</m:t>
                          </m:r>
                        </m:sup>
                      </m:sSup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t-PT" sz="1050" b="1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Wb</m:t>
                      </m:r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/>
          <p:cNvGrpSpPr/>
          <p:nvPr/>
        </p:nvGrpSpPr>
        <p:grpSpPr>
          <a:xfrm>
            <a:off x="4543457" y="4790923"/>
            <a:ext cx="4417136" cy="1449144"/>
            <a:chOff x="4543457" y="4923003"/>
            <a:chExt cx="4417136" cy="1449144"/>
          </a:xfrm>
        </p:grpSpPr>
        <p:grpSp>
          <p:nvGrpSpPr>
            <p:cNvPr id="31" name="Group 30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2" name="Arc 31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203482" y="1865268"/>
            <a:ext cx="4975689" cy="4605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SQUID’s are very sensitive magnetometers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But periodic transfer function limits its dynamic range</a:t>
            </a:r>
          </a:p>
          <a:p>
            <a:endParaRPr lang="en-US" sz="2000" dirty="0" smtClean="0"/>
          </a:p>
          <a:p>
            <a:r>
              <a:rPr lang="en-US" sz="2000" dirty="0" smtClean="0"/>
              <a:t>Necessary to limit slew-rate of coupled signal to avoid flux-jumps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1467597" y="4649947"/>
                <a:ext cx="1884426" cy="6202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597" y="4649947"/>
                <a:ext cx="1884426" cy="6202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42"/>
              <p:cNvSpPr/>
              <p:nvPr/>
            </p:nvSpPr>
            <p:spPr>
              <a:xfrm>
                <a:off x="892157" y="5462574"/>
                <a:ext cx="3035306" cy="6202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:r>
                  <a:rPr lang="pt-PT" sz="1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AD injection: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𝟒𝟎𝟎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sSub>
                      <m:sSubPr>
                        <m:ctrlP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pt-PT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pt-PT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sz="1400" b="1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 !!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57" y="5462574"/>
                <a:ext cx="3035306" cy="6202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pt-PT" dirty="0" smtClean="0"/>
              <a:t>10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355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Limiting slew-rate of input signal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11</a:t>
            </a:r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5474696" y="2624851"/>
            <a:ext cx="355277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Implement signal filtering to decrease slew-rate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RC </a:t>
            </a:r>
            <a:r>
              <a:rPr lang="en-US" dirty="0" smtClean="0"/>
              <a:t>filter in coupling </a:t>
            </a:r>
            <a:r>
              <a:rPr lang="en-US" dirty="0" smtClean="0"/>
              <a:t>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RF-bypass </a:t>
            </a:r>
            <a:r>
              <a:rPr lang="en-US" dirty="0" smtClean="0"/>
              <a:t>in ceramic at beam </a:t>
            </a:r>
            <a:r>
              <a:rPr lang="en-US" dirty="0" smtClean="0"/>
              <a:t>pipe</a:t>
            </a:r>
            <a:endParaRPr lang="en-US" b="1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sz="400" b="1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16698" y="1778465"/>
            <a:ext cx="4736948" cy="4144952"/>
            <a:chOff x="90195" y="1925956"/>
            <a:chExt cx="5518722" cy="4593080"/>
          </a:xfrm>
        </p:grpSpPr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195" y="2817178"/>
              <a:ext cx="5518722" cy="3701858"/>
            </a:xfrm>
            <a:prstGeom prst="rect">
              <a:avLst/>
            </a:prstGeom>
          </p:spPr>
        </p:pic>
        <p:grpSp>
          <p:nvGrpSpPr>
            <p:cNvPr id="113" name="Group 112"/>
            <p:cNvGrpSpPr/>
            <p:nvPr/>
          </p:nvGrpSpPr>
          <p:grpSpPr>
            <a:xfrm>
              <a:off x="102870" y="2195514"/>
              <a:ext cx="5098479" cy="1855687"/>
              <a:chOff x="102870" y="2195514"/>
              <a:chExt cx="5098479" cy="185568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102870" y="4017645"/>
                <a:ext cx="5098479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0550" y="2195514"/>
                <a:ext cx="0" cy="182213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90550" y="2195514"/>
                <a:ext cx="4027765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4618315" y="2195514"/>
                <a:ext cx="0" cy="1822131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58"/>
              <p:cNvSpPr/>
              <p:nvPr/>
            </p:nvSpPr>
            <p:spPr>
              <a:xfrm>
                <a:off x="3857063" y="3990241"/>
                <a:ext cx="249475" cy="609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1047750" y="3903345"/>
                <a:ext cx="221742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1055370" y="2569845"/>
                <a:ext cx="0" cy="133350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1055370" y="2569845"/>
                <a:ext cx="220980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3265170" y="2569845"/>
                <a:ext cx="0" cy="133350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3206517" y="3691024"/>
                <a:ext cx="83820" cy="2382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0" name="Straight Connector 79"/>
            <p:cNvCxnSpPr/>
            <p:nvPr/>
          </p:nvCxnSpPr>
          <p:spPr>
            <a:xfrm>
              <a:off x="102870" y="4296649"/>
              <a:ext cx="448818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Group 81"/>
            <p:cNvGrpSpPr>
              <a:grpSpLocks/>
            </p:cNvGrpSpPr>
            <p:nvPr/>
          </p:nvGrpSpPr>
          <p:grpSpPr bwMode="auto">
            <a:xfrm>
              <a:off x="3739842" y="3606243"/>
              <a:ext cx="522491" cy="261247"/>
              <a:chOff x="3962400" y="1219993"/>
              <a:chExt cx="533400" cy="304802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3962400" y="1369220"/>
                <a:ext cx="227806" cy="317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4039196" y="1371005"/>
                <a:ext cx="304800" cy="277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 flipH="1" flipV="1">
                <a:off x="4114206" y="1371004"/>
                <a:ext cx="304800" cy="277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4267994" y="1369220"/>
                <a:ext cx="227806" cy="317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Straight Connector 89"/>
            <p:cNvCxnSpPr/>
            <p:nvPr/>
          </p:nvCxnSpPr>
          <p:spPr>
            <a:xfrm>
              <a:off x="4262333" y="3725757"/>
              <a:ext cx="0" cy="2742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733402" y="3725757"/>
              <a:ext cx="0" cy="2742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/>
            <p:cNvSpPr/>
            <p:nvPr/>
          </p:nvSpPr>
          <p:spPr>
            <a:xfrm>
              <a:off x="1910320" y="5809233"/>
              <a:ext cx="489061" cy="60906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0" name="Group 210"/>
            <p:cNvGrpSpPr>
              <a:grpSpLocks/>
            </p:cNvGrpSpPr>
            <p:nvPr/>
          </p:nvGrpSpPr>
          <p:grpSpPr bwMode="auto">
            <a:xfrm>
              <a:off x="1999917" y="5920469"/>
              <a:ext cx="156542" cy="391355"/>
              <a:chOff x="3216" y="1728"/>
              <a:chExt cx="192" cy="480"/>
            </a:xfrm>
          </p:grpSpPr>
          <p:sp>
            <p:nvSpPr>
              <p:cNvPr id="101" name="Line 8"/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" name="Line 9"/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" name="Line 10"/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" name="Line 11"/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5" name="Freeform 12"/>
            <p:cNvSpPr>
              <a:spLocks noChangeAspect="1"/>
            </p:cNvSpPr>
            <p:nvPr/>
          </p:nvSpPr>
          <p:spPr bwMode="auto">
            <a:xfrm>
              <a:off x="2183513" y="5958570"/>
              <a:ext cx="62078" cy="310392"/>
            </a:xfrm>
            <a:custGeom>
              <a:avLst/>
              <a:gdLst>
                <a:gd name="T0" fmla="*/ 76200 w 192"/>
                <a:gd name="T1" fmla="*/ 0 h 960"/>
                <a:gd name="T2" fmla="*/ 76200 w 192"/>
                <a:gd name="T3" fmla="*/ 152400 h 960"/>
                <a:gd name="T4" fmla="*/ 152400 w 192"/>
                <a:gd name="T5" fmla="*/ 190500 h 960"/>
                <a:gd name="T6" fmla="*/ 0 w 192"/>
                <a:gd name="T7" fmla="*/ 266700 h 960"/>
                <a:gd name="T8" fmla="*/ 152400 w 192"/>
                <a:gd name="T9" fmla="*/ 342900 h 960"/>
                <a:gd name="T10" fmla="*/ 0 w 192"/>
                <a:gd name="T11" fmla="*/ 419100 h 960"/>
                <a:gd name="T12" fmla="*/ 152400 w 192"/>
                <a:gd name="T13" fmla="*/ 495300 h 960"/>
                <a:gd name="T14" fmla="*/ 0 w 192"/>
                <a:gd name="T15" fmla="*/ 571500 h 960"/>
                <a:gd name="T16" fmla="*/ 76200 w 192"/>
                <a:gd name="T17" fmla="*/ 609600 h 960"/>
                <a:gd name="T18" fmla="*/ 76200 w 192"/>
                <a:gd name="T19" fmla="*/ 762000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V="1">
              <a:off x="2211388" y="5886450"/>
              <a:ext cx="0" cy="721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2214561" y="6254322"/>
              <a:ext cx="0" cy="793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2078828" y="5888826"/>
              <a:ext cx="0" cy="721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2078830" y="6262688"/>
              <a:ext cx="0" cy="721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590550" y="1925956"/>
              <a:ext cx="17834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100" b="1" dirty="0" err="1" smtClean="0"/>
                <a:t>Cryostat</a:t>
              </a:r>
              <a:r>
                <a:rPr lang="pt-PT" sz="1100" b="1" dirty="0" smtClean="0"/>
                <a:t> </a:t>
              </a:r>
              <a:r>
                <a:rPr lang="pt-PT" sz="1100" b="1" dirty="0" err="1" smtClean="0"/>
                <a:t>vaccum</a:t>
              </a:r>
              <a:r>
                <a:rPr lang="pt-PT" sz="1100" b="1" dirty="0" smtClean="0"/>
                <a:t> </a:t>
              </a:r>
              <a:r>
                <a:rPr lang="pt-PT" sz="1100" b="1" dirty="0" err="1" smtClean="0"/>
                <a:t>vessel</a:t>
              </a:r>
              <a:endParaRPr lang="en-GB" sz="1100" b="1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054425" y="2308176"/>
              <a:ext cx="2009337" cy="289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100" b="1" dirty="0" err="1" smtClean="0"/>
                <a:t>Cryostat</a:t>
              </a:r>
              <a:r>
                <a:rPr lang="pt-PT" sz="1100" b="1" dirty="0" smtClean="0"/>
                <a:t> </a:t>
              </a:r>
              <a:r>
                <a:rPr lang="pt-PT" sz="1100" b="1" dirty="0" err="1" smtClean="0"/>
                <a:t>thermal</a:t>
              </a:r>
              <a:r>
                <a:rPr lang="pt-PT" sz="1100" b="1" dirty="0" smtClean="0"/>
                <a:t> </a:t>
              </a:r>
              <a:r>
                <a:rPr lang="pt-PT" sz="1100" b="1" dirty="0" err="1" smtClean="0"/>
                <a:t>shield</a:t>
              </a:r>
              <a:endParaRPr lang="en-GB" sz="1100" b="1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963730" y="4239575"/>
              <a:ext cx="596638" cy="369332"/>
              <a:chOff x="4078030" y="4239575"/>
              <a:chExt cx="596638" cy="369332"/>
            </a:xfrm>
          </p:grpSpPr>
          <p:sp>
            <p:nvSpPr>
              <p:cNvPr id="42" name="Right Arrow 41"/>
              <p:cNvSpPr/>
              <p:nvPr/>
            </p:nvSpPr>
            <p:spPr>
              <a:xfrm rot="10800000" flipH="1">
                <a:off x="4131507" y="4266582"/>
                <a:ext cx="487407" cy="6693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078030" y="4239575"/>
                <a:ext cx="596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err="1" smtClean="0"/>
                  <a:t>I</a:t>
                </a:r>
                <a:r>
                  <a:rPr lang="pt-PT" baseline="-25000" dirty="0" err="1" smtClean="0"/>
                  <a:t>beam</a:t>
                </a:r>
                <a:endParaRPr lang="en-GB" baseline="-25000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672390" y="4056695"/>
              <a:ext cx="639021" cy="369332"/>
              <a:chOff x="4672390" y="4079555"/>
              <a:chExt cx="639021" cy="369332"/>
            </a:xfrm>
          </p:grpSpPr>
          <p:sp>
            <p:nvSpPr>
              <p:cNvPr id="3" name="Right Arrow 2"/>
              <p:cNvSpPr/>
              <p:nvPr/>
            </p:nvSpPr>
            <p:spPr>
              <a:xfrm flipH="1">
                <a:off x="4709160" y="4091156"/>
                <a:ext cx="487407" cy="6693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672390" y="4079555"/>
                <a:ext cx="6390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err="1" smtClean="0"/>
                  <a:t>I</a:t>
                </a:r>
                <a:r>
                  <a:rPr lang="pt-PT" baseline="-25000" dirty="0" err="1" smtClean="0"/>
                  <a:t>mirror</a:t>
                </a:r>
                <a:endParaRPr lang="en-GB" baseline="-25000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4560368" y="4135233"/>
              <a:ext cx="57947" cy="289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3555607" y="3526167"/>
              <a:ext cx="847902" cy="60906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53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Laboratory measurement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03" y="4153613"/>
            <a:ext cx="3244976" cy="1928418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182" y="2397760"/>
            <a:ext cx="5318223" cy="3904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2720" y="4846518"/>
            <a:ext cx="3657599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 anchor="ctr">
            <a:spAutoFit/>
          </a:bodyPr>
          <a:lstStyle/>
          <a:p>
            <a:pPr>
              <a:tabLst>
                <a:tab pos="542925" algn="l"/>
                <a:tab pos="714375" algn="l"/>
              </a:tabLst>
            </a:pPr>
            <a:r>
              <a:rPr lang="pt-P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RF-bypass 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PT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pt-PT" sz="14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µF)</a:t>
            </a:r>
            <a:endParaRPr lang="pt-PT" sz="7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" indent="-85725">
              <a:tabLst>
                <a:tab pos="542925" algn="l"/>
                <a:tab pos="714375" algn="l"/>
              </a:tabLst>
            </a:pPr>
            <a:r>
              <a:rPr lang="pt-PT" sz="1400" dirty="0" smtClean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RF-bypass + Coupling Circuit (</a:t>
            </a:r>
            <a:r>
              <a:rPr lang="pt-PT" sz="1400" i="1" dirty="0" smtClean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pt-PT" sz="1400" i="1" baseline="-25000" dirty="0" smtClean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pt-PT" sz="1400" dirty="0" smtClean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PT" sz="1400" dirty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100 </a:t>
            </a:r>
            <a:r>
              <a:rPr lang="pt-PT" sz="1400" dirty="0" smtClean="0">
                <a:solidFill>
                  <a:srgbClr val="020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µF)</a:t>
            </a:r>
            <a:endParaRPr lang="pt-PT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" indent="-85725">
              <a:tabLst>
                <a:tab pos="542925" algn="l"/>
                <a:tab pos="714375" algn="l"/>
              </a:tabLst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measurement (</a:t>
            </a:r>
            <a:r>
              <a:rPr lang="pt-PT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pt-PT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= 125 µF)</a:t>
            </a:r>
            <a:endParaRPr lang="pt-PT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endCxn id="13" idx="3"/>
          </p:cNvCxnSpPr>
          <p:nvPr/>
        </p:nvCxnSpPr>
        <p:spPr>
          <a:xfrm flipH="1" flipV="1">
            <a:off x="2804160" y="3330200"/>
            <a:ext cx="2448560" cy="89401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919734" y="3020067"/>
                <a:ext cx="1884426" cy="6202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734" y="3020067"/>
                <a:ext cx="1884426" cy="6202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005839" y="1462089"/>
            <a:ext cx="7676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Time response to a current signal identical to AD beam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Simulated signal using CST Wakefield simulation and linear system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Laboratory measurement of wire carrying current through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68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8360266" cy="1325563"/>
          </a:xfrm>
        </p:spPr>
        <p:txBody>
          <a:bodyPr/>
          <a:lstStyle/>
          <a:p>
            <a:r>
              <a:rPr lang="en-US" dirty="0" smtClean="0"/>
              <a:t>Measurements </a:t>
            </a:r>
            <a:r>
              <a:rPr lang="en-US" dirty="0" smtClean="0"/>
              <a:t>with </a:t>
            </a:r>
            <a:r>
              <a:rPr lang="en-US" dirty="0" smtClean="0"/>
              <a:t>no beam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13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4569469" y="1837281"/>
            <a:ext cx="4419447" cy="2549253"/>
            <a:chOff x="3860953" y="2211523"/>
            <a:chExt cx="4419447" cy="254925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0953" y="2211523"/>
              <a:ext cx="4419447" cy="254925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278880" y="2857500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50Hz</a:t>
              </a:r>
              <a:endParaRPr lang="en-US" sz="11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59880" y="2415540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150Hz</a:t>
              </a:r>
              <a:endParaRPr lang="en-US" sz="11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78040" y="2339340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250Hz</a:t>
              </a:r>
              <a:endParaRPr lang="en-US" sz="1100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30856" y="1542142"/>
            <a:ext cx="194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Frequency-domain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6955" y="1580393"/>
            <a:ext cx="4342319" cy="2985852"/>
            <a:chOff x="-60605" y="2139193"/>
            <a:chExt cx="4342319" cy="2985852"/>
          </a:xfrm>
        </p:grpSpPr>
        <p:grpSp>
          <p:nvGrpSpPr>
            <p:cNvPr id="13" name="Group 12"/>
            <p:cNvGrpSpPr/>
            <p:nvPr/>
          </p:nvGrpSpPr>
          <p:grpSpPr>
            <a:xfrm>
              <a:off x="-60605" y="2335351"/>
              <a:ext cx="4342319" cy="2789694"/>
              <a:chOff x="211690" y="2140269"/>
              <a:chExt cx="3666518" cy="235553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58" r="6355"/>
              <a:stretch/>
            </p:blipFill>
            <p:spPr>
              <a:xfrm>
                <a:off x="422182" y="2140269"/>
                <a:ext cx="3456026" cy="2355531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958340" y="2476500"/>
                <a:ext cx="1429540" cy="259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Magnetic cycle [a.u.]</a:t>
                </a:r>
                <a:endParaRPr lang="en-US" sz="1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-489896" y="3111506"/>
                <a:ext cx="1663050" cy="259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SQUID measurement [V]</a:t>
                </a:r>
                <a:endParaRPr lang="en-US" sz="14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157681" y="2139193"/>
              <a:ext cx="21130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Time-domain signals</a:t>
              </a:r>
              <a:endParaRPr lang="en-US" dirty="0"/>
            </a:p>
          </p:txBody>
        </p:sp>
        <p:cxnSp>
          <p:nvCxnSpPr>
            <p:cNvPr id="17" name="Straight Arrow Connector 16"/>
            <p:cNvCxnSpPr>
              <a:endCxn id="18" idx="2"/>
            </p:cNvCxnSpPr>
            <p:nvPr/>
          </p:nvCxnSpPr>
          <p:spPr>
            <a:xfrm flipH="1" flipV="1">
              <a:off x="1733956" y="3789448"/>
              <a:ext cx="687940" cy="4907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98017" y="3481671"/>
              <a:ext cx="147187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pt-PT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4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219 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28650" y="4725358"/>
            <a:ext cx="8021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Current resolution is mainly limited by noise/perturbations at 50Hz + harmonics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Offset jump around moment of injection </a:t>
            </a:r>
            <a:r>
              <a:rPr lang="en-US" sz="2000" dirty="0" smtClean="0"/>
              <a:t>due </a:t>
            </a:r>
            <a:r>
              <a:rPr lang="en-US" sz="2000" dirty="0" smtClean="0"/>
              <a:t>to discharge of bunch rotation cavities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0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current measurements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2317750"/>
            <a:ext cx="3899203" cy="435133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First measurement during beam setup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After signal filtering it’s possible to obtain resolution ~30 </a:t>
            </a:r>
            <a:r>
              <a:rPr lang="en-US" sz="1800" dirty="0" err="1" smtClean="0"/>
              <a:t>nA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Good example of how this measurement can speed up setup of AD beam (currently </a:t>
            </a:r>
            <a:r>
              <a:rPr lang="en-US" sz="1800" dirty="0" smtClean="0"/>
              <a:t>takes ~3 </a:t>
            </a:r>
            <a:r>
              <a:rPr lang="en-US" sz="1800" dirty="0" smtClean="0"/>
              <a:t>weeks)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6889810" y="3532177"/>
            <a:ext cx="2050740" cy="423593"/>
            <a:chOff x="6661210" y="3494077"/>
            <a:chExt cx="2050740" cy="423593"/>
          </a:xfrm>
        </p:grpSpPr>
        <p:sp>
          <p:nvSpPr>
            <p:cNvPr id="8" name="Rectangle 7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Raw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pt-PT" sz="1100" baseline="-250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0.4ms)</a:t>
              </a:r>
            </a:p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Filtered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pt-PT" sz="1100" baseline="-250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avg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100)</a:t>
              </a:r>
              <a:endPara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6736579" y="3630968"/>
              <a:ext cx="233961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746935" y="3801124"/>
              <a:ext cx="2339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072787" y="1498087"/>
            <a:ext cx="5026826" cy="4873841"/>
            <a:chOff x="4072787" y="1498087"/>
            <a:chExt cx="5026826" cy="487384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3410"/>
            <a:stretch/>
          </p:blipFill>
          <p:spPr>
            <a:xfrm>
              <a:off x="4072787" y="1498087"/>
              <a:ext cx="5026826" cy="487384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788266" y="3955770"/>
              <a:ext cx="12859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pt-P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2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280 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16894" y="4886850"/>
              <a:ext cx="120898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pt-P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2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27 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1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638550" y="1772523"/>
            <a:ext cx="5489916" cy="3924311"/>
            <a:chOff x="3638550" y="1762363"/>
            <a:chExt cx="5489916" cy="39243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8550" y="1762363"/>
              <a:ext cx="5489916" cy="3924311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4165600" y="1906040"/>
              <a:ext cx="4471681" cy="3234920"/>
              <a:chOff x="4318000" y="1396382"/>
              <a:chExt cx="4123935" cy="4948345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4318000" y="1402732"/>
                <a:ext cx="952500" cy="492656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505450" y="1396382"/>
                <a:ext cx="374651" cy="492656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470650" y="1402732"/>
                <a:ext cx="985642" cy="492656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7894039" y="1396382"/>
                <a:ext cx="462561" cy="492656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269804" y="1396382"/>
                <a:ext cx="235646" cy="4926560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5880101" y="1402732"/>
                <a:ext cx="590549" cy="4926560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456292" y="1396382"/>
                <a:ext cx="437747" cy="4926560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8355319" y="1418167"/>
                <a:ext cx="86616" cy="4926560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measurements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2974" y="4947306"/>
            <a:ext cx="2222927" cy="7613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Nominal injection: </a:t>
            </a:r>
          </a:p>
          <a:p>
            <a:pPr marL="0" indent="0" algn="ctr">
              <a:buNone/>
            </a:pPr>
            <a:r>
              <a:rPr lang="en-US" sz="1800" dirty="0" err="1" smtClean="0"/>
              <a:t>N</a:t>
            </a:r>
            <a:r>
              <a:rPr lang="en-US" sz="1800" baseline="-25000" dirty="0" err="1" smtClean="0"/>
              <a:t>inj</a:t>
            </a:r>
            <a:r>
              <a:rPr lang="en-US" sz="1800" dirty="0" smtClean="0"/>
              <a:t> = 3.7 x 10</a:t>
            </a:r>
            <a:r>
              <a:rPr lang="en-US" sz="1800" baseline="30000" dirty="0" smtClean="0"/>
              <a:t>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65600" y="5780033"/>
            <a:ext cx="1615440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1600" b="1" dirty="0" smtClean="0"/>
              <a:t>σ</a:t>
            </a:r>
            <a:r>
              <a:rPr lang="pt-PT" sz="1600" b="1" dirty="0" smtClean="0"/>
              <a:t>(N)</a:t>
            </a:r>
            <a:r>
              <a:rPr lang="pt-PT" sz="1600" b="1" baseline="-25000" dirty="0" smtClean="0"/>
              <a:t> </a:t>
            </a:r>
            <a:r>
              <a:rPr lang="pt-PT" sz="1600" b="1" dirty="0" smtClean="0"/>
              <a:t>= 4.8 x 10</a:t>
            </a:r>
            <a:r>
              <a:rPr lang="pt-PT" sz="1600" b="1" baseline="30000" dirty="0" smtClean="0"/>
              <a:t>4</a:t>
            </a:r>
            <a:endParaRPr lang="en-GB" sz="1600" b="1" baseline="30000" dirty="0"/>
          </a:p>
        </p:txBody>
      </p:sp>
      <p:cxnSp>
        <p:nvCxnSpPr>
          <p:cNvPr id="41" name="Straight Arrow Connector 40"/>
          <p:cNvCxnSpPr>
            <a:stCxn id="38" idx="0"/>
          </p:cNvCxnSpPr>
          <p:nvPr/>
        </p:nvCxnSpPr>
        <p:spPr>
          <a:xfrm flipH="1" flipV="1">
            <a:off x="4541520" y="4632960"/>
            <a:ext cx="431800" cy="1147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60" idx="0"/>
          </p:cNvCxnSpPr>
          <p:nvPr/>
        </p:nvCxnSpPr>
        <p:spPr>
          <a:xfrm flipV="1">
            <a:off x="7571946" y="4795520"/>
            <a:ext cx="667814" cy="974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7445398" y="3755944"/>
            <a:ext cx="1280265" cy="423593"/>
            <a:chOff x="6661210" y="3494077"/>
            <a:chExt cx="2050740" cy="423593"/>
          </a:xfrm>
        </p:grpSpPr>
        <p:sp>
          <p:nvSpPr>
            <p:cNvPr id="47" name="Rectangle 46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CCC</a:t>
              </a:r>
              <a:endParaRPr lang="pt-PT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SCHOTTKY</a:t>
              </a:r>
              <a:endPara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6736579" y="3630968"/>
              <a:ext cx="233961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6746935" y="3801124"/>
              <a:ext cx="2339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7445398" y="2146660"/>
            <a:ext cx="1280265" cy="288835"/>
            <a:chOff x="6661210" y="3494077"/>
            <a:chExt cx="2050740" cy="423593"/>
          </a:xfrm>
        </p:grpSpPr>
        <p:sp>
          <p:nvSpPr>
            <p:cNvPr id="52" name="Rectangle 51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Momentum</a:t>
              </a:r>
              <a:endParaRPr lang="pt-PT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6736578" y="3704786"/>
              <a:ext cx="23396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6764226" y="5769873"/>
            <a:ext cx="1615440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σ</a:t>
            </a:r>
            <a:r>
              <a:rPr lang="pt-PT" sz="1600" b="1" dirty="0"/>
              <a:t>(N)</a:t>
            </a:r>
            <a:r>
              <a:rPr lang="pt-PT" sz="1600" b="1" baseline="-25000" dirty="0"/>
              <a:t> </a:t>
            </a:r>
            <a:r>
              <a:rPr lang="pt-PT" sz="1600" b="1" dirty="0"/>
              <a:t>= 4.3 x 10</a:t>
            </a:r>
            <a:r>
              <a:rPr lang="pt-PT" sz="1600" b="1" baseline="30000" dirty="0"/>
              <a:t>5</a:t>
            </a:r>
            <a:endParaRPr lang="en-GB" sz="1600" b="1" baseline="30000" dirty="0"/>
          </a:p>
        </p:txBody>
      </p:sp>
      <p:sp>
        <p:nvSpPr>
          <p:cNvPr id="61" name="Rectangle 60"/>
          <p:cNvSpPr/>
          <p:nvPr/>
        </p:nvSpPr>
        <p:spPr>
          <a:xfrm>
            <a:off x="7202195" y="1115209"/>
            <a:ext cx="1681978" cy="330462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Coasting 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208145" y="1430299"/>
            <a:ext cx="1676028" cy="329304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Bunched 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71626" y="2361850"/>
            <a:ext cx="3271536" cy="1723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800" dirty="0" smtClean="0"/>
              <a:t>Intensity </a:t>
            </a:r>
            <a:r>
              <a:rPr lang="en-US" sz="1800" dirty="0" smtClean="0"/>
              <a:t>obtained by normalizing </a:t>
            </a:r>
            <a:r>
              <a:rPr lang="en-US" sz="1800" dirty="0" smtClean="0"/>
              <a:t>beam current with </a:t>
            </a:r>
            <a:r>
              <a:rPr lang="en-US" sz="1800" dirty="0" smtClean="0"/>
              <a:t>velocity</a:t>
            </a:r>
            <a:endParaRPr lang="en-US" sz="1800" dirty="0" smtClean="0"/>
          </a:p>
          <a:p>
            <a:pPr marL="285750" indent="-285750"/>
            <a:r>
              <a:rPr lang="en-US" sz="1800" dirty="0" smtClean="0"/>
              <a:t>Noise of current </a:t>
            </a:r>
            <a:r>
              <a:rPr lang="en-US" sz="1800" dirty="0"/>
              <a:t>measurement is amplified </a:t>
            </a:r>
            <a:r>
              <a:rPr lang="en-US" sz="1800" dirty="0" smtClean="0"/>
              <a:t>for </a:t>
            </a:r>
            <a:r>
              <a:rPr lang="en-US" sz="1800" dirty="0" smtClean="0"/>
              <a:t>low-β. </a:t>
            </a:r>
          </a:p>
          <a:p>
            <a:endParaRPr lang="en-US" sz="1800" dirty="0" smtClean="0"/>
          </a:p>
        </p:txBody>
      </p:sp>
      <p:sp>
        <p:nvSpPr>
          <p:cNvPr id="6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en-GB" dirty="0" smtClean="0"/>
              <a:t>15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0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637" y="1770671"/>
            <a:ext cx="5490000" cy="424367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165600" y="1906040"/>
            <a:ext cx="4471681" cy="3661640"/>
            <a:chOff x="4318000" y="1396382"/>
            <a:chExt cx="4123935" cy="4948345"/>
          </a:xfrm>
        </p:grpSpPr>
        <p:sp>
          <p:nvSpPr>
            <p:cNvPr id="39" name="Rectangle 38"/>
            <p:cNvSpPr/>
            <p:nvPr/>
          </p:nvSpPr>
          <p:spPr>
            <a:xfrm>
              <a:off x="4318000" y="1402732"/>
              <a:ext cx="952500" cy="4926560"/>
            </a:xfrm>
            <a:prstGeom prst="rect">
              <a:avLst/>
            </a:prstGeom>
            <a:solidFill>
              <a:srgbClr val="FFF2CC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505450" y="1396382"/>
              <a:ext cx="374651" cy="4926560"/>
            </a:xfrm>
            <a:prstGeom prst="rect">
              <a:avLst/>
            </a:prstGeom>
            <a:solidFill>
              <a:srgbClr val="FFF2CC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470650" y="1402732"/>
              <a:ext cx="985642" cy="4926560"/>
            </a:xfrm>
            <a:prstGeom prst="rect">
              <a:avLst/>
            </a:prstGeom>
            <a:solidFill>
              <a:srgbClr val="FFF2CC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7894039" y="1396382"/>
              <a:ext cx="462561" cy="4926560"/>
            </a:xfrm>
            <a:prstGeom prst="rect">
              <a:avLst/>
            </a:prstGeom>
            <a:solidFill>
              <a:srgbClr val="FFF2CC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69804" y="1396382"/>
              <a:ext cx="235646" cy="4926560"/>
            </a:xfrm>
            <a:prstGeom prst="rect">
              <a:avLst/>
            </a:prstGeom>
            <a:solidFill>
              <a:srgbClr val="E6D8F4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880101" y="1402732"/>
              <a:ext cx="590549" cy="4926560"/>
            </a:xfrm>
            <a:prstGeom prst="rect">
              <a:avLst/>
            </a:prstGeom>
            <a:solidFill>
              <a:srgbClr val="E6D8F4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456292" y="1396382"/>
              <a:ext cx="437747" cy="4926560"/>
            </a:xfrm>
            <a:prstGeom prst="rect">
              <a:avLst/>
            </a:prstGeom>
            <a:solidFill>
              <a:srgbClr val="E6D8F4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355319" y="1418167"/>
              <a:ext cx="86616" cy="4926560"/>
            </a:xfrm>
            <a:prstGeom prst="rect">
              <a:avLst/>
            </a:prstGeom>
            <a:solidFill>
              <a:srgbClr val="E6D8F4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measurements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48640" y="4947306"/>
            <a:ext cx="2539661" cy="7613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Low intensity </a:t>
            </a:r>
            <a:r>
              <a:rPr lang="en-US" sz="1800" dirty="0" smtClean="0"/>
              <a:t>injection: </a:t>
            </a:r>
          </a:p>
          <a:p>
            <a:pPr marL="0" indent="0" algn="ctr">
              <a:buNone/>
            </a:pPr>
            <a:r>
              <a:rPr lang="en-US" sz="1800" dirty="0" err="1" smtClean="0"/>
              <a:t>N</a:t>
            </a:r>
            <a:r>
              <a:rPr lang="en-US" sz="1800" baseline="-25000" dirty="0" err="1" smtClean="0"/>
              <a:t>inj</a:t>
            </a:r>
            <a:r>
              <a:rPr lang="en-US" sz="1800" dirty="0" smtClean="0"/>
              <a:t> = </a:t>
            </a:r>
            <a:r>
              <a:rPr lang="en-US" sz="1800" dirty="0" smtClean="0"/>
              <a:t>0.61</a:t>
            </a:r>
            <a:r>
              <a:rPr lang="en-US" sz="1800" dirty="0" smtClean="0"/>
              <a:t> </a:t>
            </a:r>
            <a:r>
              <a:rPr lang="en-US" sz="1800" dirty="0" smtClean="0"/>
              <a:t>x 10</a:t>
            </a:r>
            <a:r>
              <a:rPr lang="en-US" sz="1800" baseline="30000" dirty="0" smtClean="0"/>
              <a:t>7</a:t>
            </a:r>
          </a:p>
        </p:txBody>
      </p:sp>
      <p:cxnSp>
        <p:nvCxnSpPr>
          <p:cNvPr id="43" name="Straight Arrow Connector 42"/>
          <p:cNvCxnSpPr>
            <a:stCxn id="28" idx="0"/>
          </p:cNvCxnSpPr>
          <p:nvPr/>
        </p:nvCxnSpPr>
        <p:spPr>
          <a:xfrm flipV="1">
            <a:off x="7639740" y="4775200"/>
            <a:ext cx="403444" cy="1133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7445398" y="3755944"/>
            <a:ext cx="1280265" cy="423593"/>
            <a:chOff x="6661210" y="3494077"/>
            <a:chExt cx="2050740" cy="423593"/>
          </a:xfrm>
        </p:grpSpPr>
        <p:sp>
          <p:nvSpPr>
            <p:cNvPr id="47" name="Rectangle 46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CCC</a:t>
              </a:r>
              <a:endParaRPr lang="pt-PT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SCHOTTKY</a:t>
              </a:r>
              <a:endPara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6736579" y="3630968"/>
              <a:ext cx="233961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6746935" y="3801124"/>
              <a:ext cx="2339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171626" y="2361850"/>
            <a:ext cx="3271536" cy="1723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800" dirty="0" smtClean="0"/>
              <a:t>Intensity </a:t>
            </a:r>
            <a:r>
              <a:rPr lang="en-US" sz="1800" dirty="0" smtClean="0"/>
              <a:t>obtained by normalizing </a:t>
            </a:r>
            <a:r>
              <a:rPr lang="en-US" sz="1800" dirty="0" smtClean="0"/>
              <a:t>beam current with </a:t>
            </a:r>
            <a:r>
              <a:rPr lang="en-US" sz="1800" dirty="0" smtClean="0"/>
              <a:t>velocity</a:t>
            </a:r>
            <a:endParaRPr lang="en-US" sz="1800" dirty="0" smtClean="0"/>
          </a:p>
          <a:p>
            <a:pPr marL="285750" indent="-285750"/>
            <a:r>
              <a:rPr lang="en-US" sz="1800" dirty="0" smtClean="0"/>
              <a:t>Noise of current </a:t>
            </a:r>
            <a:r>
              <a:rPr lang="en-US" sz="1800" dirty="0"/>
              <a:t>measurement is amplified </a:t>
            </a:r>
            <a:r>
              <a:rPr lang="en-US" sz="1800" dirty="0" smtClean="0"/>
              <a:t>for </a:t>
            </a:r>
            <a:r>
              <a:rPr lang="en-US" sz="1800" dirty="0" smtClean="0"/>
              <a:t>low-β. </a:t>
            </a:r>
          </a:p>
          <a:p>
            <a:endParaRPr lang="en-US" sz="1800" dirty="0" smtClean="0"/>
          </a:p>
        </p:txBody>
      </p:sp>
      <p:grpSp>
        <p:nvGrpSpPr>
          <p:cNvPr id="51" name="Group 50"/>
          <p:cNvGrpSpPr/>
          <p:nvPr/>
        </p:nvGrpSpPr>
        <p:grpSpPr>
          <a:xfrm>
            <a:off x="7445398" y="2146660"/>
            <a:ext cx="1280265" cy="288835"/>
            <a:chOff x="6661210" y="3494077"/>
            <a:chExt cx="2050740" cy="423593"/>
          </a:xfrm>
        </p:grpSpPr>
        <p:sp>
          <p:nvSpPr>
            <p:cNvPr id="52" name="Rectangle 51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Momentum</a:t>
              </a:r>
              <a:endParaRPr lang="pt-PT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6736578" y="3704786"/>
              <a:ext cx="23396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925228" y="5908272"/>
            <a:ext cx="1429024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/>
              <a:t>I</a:t>
            </a:r>
            <a:r>
              <a:rPr lang="pt-PT" sz="1600" b="1" baseline="-25000" dirty="0" err="1" smtClean="0"/>
              <a:t>beam</a:t>
            </a:r>
            <a:r>
              <a:rPr lang="pt-PT" sz="1600" b="1" baseline="-25000" dirty="0" smtClean="0"/>
              <a:t> </a:t>
            </a:r>
            <a:r>
              <a:rPr lang="pt-PT" sz="1600" b="1" dirty="0"/>
              <a:t>= </a:t>
            </a:r>
            <a:r>
              <a:rPr lang="pt-PT" sz="1600" b="1" dirty="0" smtClean="0"/>
              <a:t>139 </a:t>
            </a:r>
            <a:r>
              <a:rPr lang="pt-PT" sz="1600" b="1" dirty="0" err="1" smtClean="0"/>
              <a:t>nA</a:t>
            </a:r>
            <a:endParaRPr lang="en-GB" sz="1600" b="1" baseline="30000" dirty="0"/>
          </a:p>
        </p:txBody>
      </p:sp>
      <p:sp>
        <p:nvSpPr>
          <p:cNvPr id="33" name="Rectangle 32"/>
          <p:cNvSpPr/>
          <p:nvPr/>
        </p:nvSpPr>
        <p:spPr>
          <a:xfrm>
            <a:off x="7202195" y="1115209"/>
            <a:ext cx="1681978" cy="330462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Coasting 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08145" y="1430299"/>
            <a:ext cx="1676028" cy="329304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Bunched 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en-GB" dirty="0" smtClean="0"/>
              <a:t>16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2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95" y="2400618"/>
            <a:ext cx="5518722" cy="37018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Performance </a:t>
            </a:r>
            <a:r>
              <a:rPr lang="pt-PT" dirty="0" smtClean="0"/>
              <a:t>limitations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17</a:t>
            </a:r>
            <a:endParaRPr lang="en-GB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02870" y="1778954"/>
            <a:ext cx="5098479" cy="1855687"/>
            <a:chOff x="102870" y="2195514"/>
            <a:chExt cx="5098479" cy="185568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02870" y="4017645"/>
              <a:ext cx="5098479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590550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90550" y="2195514"/>
              <a:ext cx="4027765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618315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3857063" y="3990241"/>
              <a:ext cx="249475" cy="609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047750" y="3903345"/>
              <a:ext cx="221742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0553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055370" y="2569845"/>
              <a:ext cx="2209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51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3206517" y="3691024"/>
              <a:ext cx="83820" cy="23828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102870" y="3880089"/>
            <a:ext cx="448818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>
            <a:grpSpLocks/>
          </p:cNvGrpSpPr>
          <p:nvPr/>
        </p:nvGrpSpPr>
        <p:grpSpPr bwMode="auto">
          <a:xfrm>
            <a:off x="3739842" y="3189683"/>
            <a:ext cx="522491" cy="261247"/>
            <a:chOff x="3962400" y="1219993"/>
            <a:chExt cx="533400" cy="304802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3962400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4039196" y="1371005"/>
              <a:ext cx="304800" cy="27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 flipH="1" flipV="1">
              <a:off x="4114206" y="1371004"/>
              <a:ext cx="304800" cy="277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267994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Straight Connector 89"/>
          <p:cNvCxnSpPr/>
          <p:nvPr/>
        </p:nvCxnSpPr>
        <p:spPr>
          <a:xfrm>
            <a:off x="4262333" y="330919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733402" y="330919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3573507" y="3114239"/>
            <a:ext cx="847902" cy="6090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455793" y="2019798"/>
            <a:ext cx="348500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RF-bypass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Needed for reducing signal slew-rate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opens </a:t>
            </a:r>
            <a:r>
              <a:rPr lang="en-US" dirty="0" smtClean="0"/>
              <a:t>path for </a:t>
            </a:r>
            <a:r>
              <a:rPr lang="en-US" dirty="0" smtClean="0"/>
              <a:t>perturbation currents </a:t>
            </a:r>
            <a:r>
              <a:rPr lang="en-US" dirty="0" smtClean="0"/>
              <a:t>flowing in beam </a:t>
            </a:r>
            <a:r>
              <a:rPr lang="en-US" dirty="0" smtClean="0"/>
              <a:t>pipe</a:t>
            </a:r>
            <a:endParaRPr lang="en-US" b="1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sz="400" b="1" dirty="0" smtClean="0"/>
          </a:p>
        </p:txBody>
      </p:sp>
      <p:grpSp>
        <p:nvGrpSpPr>
          <p:cNvPr id="100" name="Group 210"/>
          <p:cNvGrpSpPr>
            <a:grpSpLocks/>
          </p:cNvGrpSpPr>
          <p:nvPr/>
        </p:nvGrpSpPr>
        <p:grpSpPr bwMode="auto">
          <a:xfrm>
            <a:off x="1999917" y="5503909"/>
            <a:ext cx="156542" cy="391355"/>
            <a:chOff x="3216" y="1728"/>
            <a:chExt cx="192" cy="480"/>
          </a:xfrm>
        </p:grpSpPr>
        <p:sp>
          <p:nvSpPr>
            <p:cNvPr id="101" name="Line 8"/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9"/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10"/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11"/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5" name="Freeform 12"/>
          <p:cNvSpPr>
            <a:spLocks noChangeAspect="1"/>
          </p:cNvSpPr>
          <p:nvPr/>
        </p:nvSpPr>
        <p:spPr bwMode="auto">
          <a:xfrm>
            <a:off x="2183513" y="5542010"/>
            <a:ext cx="62078" cy="310392"/>
          </a:xfrm>
          <a:custGeom>
            <a:avLst/>
            <a:gdLst>
              <a:gd name="T0" fmla="*/ 76200 w 192"/>
              <a:gd name="T1" fmla="*/ 0 h 960"/>
              <a:gd name="T2" fmla="*/ 76200 w 192"/>
              <a:gd name="T3" fmla="*/ 152400 h 960"/>
              <a:gd name="T4" fmla="*/ 152400 w 192"/>
              <a:gd name="T5" fmla="*/ 190500 h 960"/>
              <a:gd name="T6" fmla="*/ 0 w 192"/>
              <a:gd name="T7" fmla="*/ 266700 h 960"/>
              <a:gd name="T8" fmla="*/ 152400 w 192"/>
              <a:gd name="T9" fmla="*/ 342900 h 960"/>
              <a:gd name="T10" fmla="*/ 0 w 192"/>
              <a:gd name="T11" fmla="*/ 419100 h 960"/>
              <a:gd name="T12" fmla="*/ 152400 w 192"/>
              <a:gd name="T13" fmla="*/ 495300 h 960"/>
              <a:gd name="T14" fmla="*/ 0 w 192"/>
              <a:gd name="T15" fmla="*/ 571500 h 960"/>
              <a:gd name="T16" fmla="*/ 76200 w 192"/>
              <a:gd name="T17" fmla="*/ 609600 h 960"/>
              <a:gd name="T18" fmla="*/ 76200 w 192"/>
              <a:gd name="T19" fmla="*/ 762000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2211388" y="5469890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2214561" y="5837762"/>
            <a:ext cx="0" cy="793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2078828" y="5472266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2078830" y="5846128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90550" y="150939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vaccum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vessel</a:t>
            </a:r>
            <a:endParaRPr lang="en-GB" sz="11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1054427" y="189161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thermal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shield</a:t>
            </a:r>
            <a:endParaRPr lang="en-GB" sz="1100" b="1" dirty="0"/>
          </a:p>
        </p:txBody>
      </p:sp>
      <p:sp>
        <p:nvSpPr>
          <p:cNvPr id="118" name="Down Arrow 117"/>
          <p:cNvSpPr/>
          <p:nvPr/>
        </p:nvSpPr>
        <p:spPr>
          <a:xfrm>
            <a:off x="6789420" y="3789680"/>
            <a:ext cx="1016000" cy="4014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5824220" y="4527022"/>
            <a:ext cx="3175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Could be responsible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Noise at 50Hz+harmonics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Offset jump due to discharge of rotation cavities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3963730" y="3823015"/>
            <a:ext cx="596638" cy="369332"/>
            <a:chOff x="4078030" y="4239575"/>
            <a:chExt cx="596638" cy="369332"/>
          </a:xfrm>
        </p:grpSpPr>
        <p:sp>
          <p:nvSpPr>
            <p:cNvPr id="43" name="Right Arrow 42"/>
            <p:cNvSpPr/>
            <p:nvPr/>
          </p:nvSpPr>
          <p:spPr>
            <a:xfrm rot="10800000" flipH="1">
              <a:off x="4131507" y="4266582"/>
              <a:ext cx="487407" cy="669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078030" y="4239575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err="1" smtClean="0"/>
                <a:t>I</a:t>
              </a:r>
              <a:r>
                <a:rPr lang="pt-PT" baseline="-25000" dirty="0" err="1" smtClean="0"/>
                <a:t>beam</a:t>
              </a:r>
              <a:endParaRPr lang="en-GB" baseline="-25000" dirty="0"/>
            </a:p>
          </p:txBody>
        </p:sp>
      </p:grpSp>
      <p:sp>
        <p:nvSpPr>
          <p:cNvPr id="46" name="Right Arrow 45"/>
          <p:cNvSpPr/>
          <p:nvPr/>
        </p:nvSpPr>
        <p:spPr>
          <a:xfrm flipH="1">
            <a:off x="4727209" y="3473882"/>
            <a:ext cx="487407" cy="669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560368" y="3718673"/>
            <a:ext cx="57947" cy="289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4680010" y="3099115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I</a:t>
            </a:r>
            <a:r>
              <a:rPr lang="pt-PT" baseline="-25000" dirty="0" err="1" smtClean="0"/>
              <a:t>pert</a:t>
            </a:r>
            <a:r>
              <a:rPr lang="pt-PT" baseline="-25000" dirty="0" smtClean="0"/>
              <a:t>.</a:t>
            </a:r>
            <a:endParaRPr lang="en-GB" baseline="-250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4672390" y="3640135"/>
            <a:ext cx="639021" cy="369332"/>
            <a:chOff x="4672390" y="4079555"/>
            <a:chExt cx="639021" cy="369332"/>
          </a:xfrm>
        </p:grpSpPr>
        <p:sp>
          <p:nvSpPr>
            <p:cNvPr id="58" name="Right Arrow 57"/>
            <p:cNvSpPr/>
            <p:nvPr/>
          </p:nvSpPr>
          <p:spPr>
            <a:xfrm flipH="1">
              <a:off x="4709160" y="4091156"/>
              <a:ext cx="487407" cy="669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72390" y="4079555"/>
              <a:ext cx="639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err="1" smtClean="0"/>
                <a:t>I</a:t>
              </a:r>
              <a:r>
                <a:rPr lang="pt-PT" baseline="-25000" dirty="0" err="1" smtClean="0"/>
                <a:t>mirror</a:t>
              </a:r>
              <a:endParaRPr lang="en-GB" baseline="-250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6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5455793" y="2019798"/>
            <a:ext cx="348500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RF-bypass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Needed for reducing signal slew-rate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opens </a:t>
            </a:r>
            <a:r>
              <a:rPr lang="en-US" dirty="0" smtClean="0"/>
              <a:t>path for </a:t>
            </a:r>
            <a:r>
              <a:rPr lang="en-US" dirty="0" smtClean="0"/>
              <a:t>perturbation currents </a:t>
            </a:r>
            <a:r>
              <a:rPr lang="en-US" dirty="0" smtClean="0"/>
              <a:t>flowing in beam </a:t>
            </a:r>
            <a:r>
              <a:rPr lang="en-US" dirty="0" smtClean="0"/>
              <a:t>pipe</a:t>
            </a:r>
            <a:endParaRPr lang="en-US" b="1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sz="400" b="1" dirty="0" smtClean="0"/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95" y="2400618"/>
            <a:ext cx="5518722" cy="37018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Intensity measurement </a:t>
            </a:r>
            <a:r>
              <a:rPr lang="pt-PT" dirty="0" smtClean="0"/>
              <a:t>limitations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18</a:t>
            </a:r>
            <a:endParaRPr lang="en-GB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02870" y="1778954"/>
            <a:ext cx="5098479" cy="1856300"/>
            <a:chOff x="102870" y="2195514"/>
            <a:chExt cx="5098479" cy="18563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02870" y="4017645"/>
              <a:ext cx="5098479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590550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90550" y="2195514"/>
              <a:ext cx="4027765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618315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3857063" y="3989628"/>
              <a:ext cx="249475" cy="621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047750" y="3903345"/>
              <a:ext cx="221742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0553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055370" y="2569845"/>
              <a:ext cx="2209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51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3206517" y="3691024"/>
              <a:ext cx="83820" cy="23828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102870" y="3880089"/>
            <a:ext cx="448818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>
            <a:grpSpLocks/>
          </p:cNvGrpSpPr>
          <p:nvPr/>
        </p:nvGrpSpPr>
        <p:grpSpPr bwMode="auto">
          <a:xfrm>
            <a:off x="3739842" y="3189683"/>
            <a:ext cx="522491" cy="261247"/>
            <a:chOff x="3962400" y="1219993"/>
            <a:chExt cx="533400" cy="304802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3962400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4039196" y="1371005"/>
              <a:ext cx="304800" cy="27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 flipH="1" flipV="1">
              <a:off x="4114206" y="1371004"/>
              <a:ext cx="304800" cy="277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267994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Straight Connector 89"/>
          <p:cNvCxnSpPr/>
          <p:nvPr/>
        </p:nvCxnSpPr>
        <p:spPr>
          <a:xfrm>
            <a:off x="4262333" y="330919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733402" y="330919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3573507" y="3114239"/>
            <a:ext cx="847902" cy="6090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0" name="Group 210"/>
          <p:cNvGrpSpPr>
            <a:grpSpLocks/>
          </p:cNvGrpSpPr>
          <p:nvPr/>
        </p:nvGrpSpPr>
        <p:grpSpPr bwMode="auto">
          <a:xfrm>
            <a:off x="1999917" y="5503909"/>
            <a:ext cx="156542" cy="391355"/>
            <a:chOff x="3216" y="1728"/>
            <a:chExt cx="192" cy="480"/>
          </a:xfrm>
        </p:grpSpPr>
        <p:sp>
          <p:nvSpPr>
            <p:cNvPr id="101" name="Line 8"/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9"/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10"/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11"/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5" name="Freeform 12"/>
          <p:cNvSpPr>
            <a:spLocks noChangeAspect="1"/>
          </p:cNvSpPr>
          <p:nvPr/>
        </p:nvSpPr>
        <p:spPr bwMode="auto">
          <a:xfrm>
            <a:off x="2183513" y="5542010"/>
            <a:ext cx="62078" cy="310392"/>
          </a:xfrm>
          <a:custGeom>
            <a:avLst/>
            <a:gdLst>
              <a:gd name="T0" fmla="*/ 76200 w 192"/>
              <a:gd name="T1" fmla="*/ 0 h 960"/>
              <a:gd name="T2" fmla="*/ 76200 w 192"/>
              <a:gd name="T3" fmla="*/ 152400 h 960"/>
              <a:gd name="T4" fmla="*/ 152400 w 192"/>
              <a:gd name="T5" fmla="*/ 190500 h 960"/>
              <a:gd name="T6" fmla="*/ 0 w 192"/>
              <a:gd name="T7" fmla="*/ 266700 h 960"/>
              <a:gd name="T8" fmla="*/ 152400 w 192"/>
              <a:gd name="T9" fmla="*/ 342900 h 960"/>
              <a:gd name="T10" fmla="*/ 0 w 192"/>
              <a:gd name="T11" fmla="*/ 419100 h 960"/>
              <a:gd name="T12" fmla="*/ 152400 w 192"/>
              <a:gd name="T13" fmla="*/ 495300 h 960"/>
              <a:gd name="T14" fmla="*/ 0 w 192"/>
              <a:gd name="T15" fmla="*/ 571500 h 960"/>
              <a:gd name="T16" fmla="*/ 76200 w 192"/>
              <a:gd name="T17" fmla="*/ 609600 h 960"/>
              <a:gd name="T18" fmla="*/ 76200 w 192"/>
              <a:gd name="T19" fmla="*/ 762000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2211388" y="5469890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2214561" y="5837762"/>
            <a:ext cx="0" cy="793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2078828" y="5472266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2078830" y="5846128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90550" y="150939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vaccum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vessel</a:t>
            </a:r>
            <a:endParaRPr lang="en-GB" sz="11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1054427" y="189161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thermal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shield</a:t>
            </a:r>
            <a:endParaRPr lang="en-GB" sz="1100" b="1" dirty="0"/>
          </a:p>
        </p:txBody>
      </p:sp>
      <p:sp>
        <p:nvSpPr>
          <p:cNvPr id="3" name="Freeform 2"/>
          <p:cNvSpPr/>
          <p:nvPr/>
        </p:nvSpPr>
        <p:spPr>
          <a:xfrm>
            <a:off x="3265171" y="2427935"/>
            <a:ext cx="1097096" cy="828934"/>
          </a:xfrm>
          <a:custGeom>
            <a:avLst/>
            <a:gdLst>
              <a:gd name="connsiteX0" fmla="*/ 682171 w 980437"/>
              <a:gd name="connsiteY0" fmla="*/ 624419 h 755048"/>
              <a:gd name="connsiteX1" fmla="*/ 957942 w 980437"/>
              <a:gd name="connsiteY1" fmla="*/ 188991 h 755048"/>
              <a:gd name="connsiteX2" fmla="*/ 159657 w 980437"/>
              <a:gd name="connsiteY2" fmla="*/ 29334 h 755048"/>
              <a:gd name="connsiteX3" fmla="*/ 0 w 980437"/>
              <a:gd name="connsiteY3" fmla="*/ 755048 h 75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437" h="755048">
                <a:moveTo>
                  <a:pt x="682171" y="624419"/>
                </a:moveTo>
                <a:cubicBezTo>
                  <a:pt x="863599" y="456295"/>
                  <a:pt x="1045028" y="288172"/>
                  <a:pt x="957942" y="188991"/>
                </a:cubicBezTo>
                <a:cubicBezTo>
                  <a:pt x="870856" y="89810"/>
                  <a:pt x="319314" y="-65009"/>
                  <a:pt x="159657" y="29334"/>
                </a:cubicBezTo>
                <a:cubicBezTo>
                  <a:pt x="0" y="123677"/>
                  <a:pt x="36286" y="619581"/>
                  <a:pt x="0" y="75504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Down Arrow 42"/>
          <p:cNvSpPr/>
          <p:nvPr/>
        </p:nvSpPr>
        <p:spPr>
          <a:xfrm>
            <a:off x="6789420" y="3789680"/>
            <a:ext cx="1016000" cy="4014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824220" y="4527022"/>
            <a:ext cx="3175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Could be responsible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Noise at 50Hz+harmonics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Offset jump due to discharge of rotation cavities</a:t>
            </a:r>
            <a:endParaRPr lang="en-US" dirty="0"/>
          </a:p>
        </p:txBody>
      </p:sp>
      <p:sp>
        <p:nvSpPr>
          <p:cNvPr id="41" name="Snip Diagonal Corner Rectangle 40"/>
          <p:cNvSpPr/>
          <p:nvPr/>
        </p:nvSpPr>
        <p:spPr>
          <a:xfrm>
            <a:off x="4903372" y="3123647"/>
            <a:ext cx="4455516" cy="1647725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b="1" dirty="0" err="1" smtClean="0">
                <a:solidFill>
                  <a:schemeClr val="tx1"/>
                </a:solidFill>
              </a:rPr>
              <a:t>Proposed</a:t>
            </a:r>
            <a:r>
              <a:rPr lang="pt-PT" sz="2000" b="1" dirty="0" smtClean="0">
                <a:solidFill>
                  <a:schemeClr val="tx1"/>
                </a:solidFill>
              </a:rPr>
              <a:t> </a:t>
            </a:r>
            <a:r>
              <a:rPr lang="pt-PT" sz="2000" b="1" dirty="0" err="1" smtClean="0">
                <a:solidFill>
                  <a:schemeClr val="tx1"/>
                </a:solidFill>
              </a:rPr>
              <a:t>solution</a:t>
            </a:r>
            <a:r>
              <a:rPr lang="pt-PT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>
                <a:solidFill>
                  <a:schemeClr val="tx1"/>
                </a:solidFill>
              </a:rPr>
              <a:t>Move RF-bypass </a:t>
            </a:r>
            <a:r>
              <a:rPr lang="pt-PT" sz="2000" dirty="0" err="1" smtClean="0">
                <a:solidFill>
                  <a:schemeClr val="tx1"/>
                </a:solidFill>
              </a:rPr>
              <a:t>from</a:t>
            </a:r>
            <a:r>
              <a:rPr lang="pt-PT" sz="2000" dirty="0" smtClean="0">
                <a:solidFill>
                  <a:schemeClr val="tx1"/>
                </a:solidFill>
              </a:rPr>
              <a:t> </a:t>
            </a:r>
            <a:r>
              <a:rPr lang="pt-PT" sz="2000" dirty="0" err="1" smtClean="0">
                <a:solidFill>
                  <a:schemeClr val="tx1"/>
                </a:solidFill>
              </a:rPr>
              <a:t>ceramic</a:t>
            </a:r>
            <a:r>
              <a:rPr lang="pt-PT" sz="2000" dirty="0" smtClean="0">
                <a:solidFill>
                  <a:schemeClr val="tx1"/>
                </a:solidFill>
              </a:rPr>
              <a:t> gap to gap in </a:t>
            </a:r>
            <a:r>
              <a:rPr lang="pt-PT" sz="2000" dirty="0" err="1" smtClean="0">
                <a:solidFill>
                  <a:schemeClr val="tx1"/>
                </a:solidFill>
              </a:rPr>
              <a:t>thermal</a:t>
            </a:r>
            <a:r>
              <a:rPr lang="pt-PT" sz="2000" dirty="0" smtClean="0">
                <a:solidFill>
                  <a:schemeClr val="tx1"/>
                </a:solidFill>
              </a:rPr>
              <a:t> </a:t>
            </a:r>
            <a:r>
              <a:rPr lang="pt-PT" sz="2000" dirty="0" err="1" smtClean="0">
                <a:solidFill>
                  <a:schemeClr val="tx1"/>
                </a:solidFill>
              </a:rPr>
              <a:t>shield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20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/>
              <a:t>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28980" y="2058670"/>
            <a:ext cx="7886700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Motivation and specifications for new intensity </a:t>
            </a:r>
            <a:r>
              <a:rPr lang="en-US" sz="2400" dirty="0" smtClean="0"/>
              <a:t>monitor</a:t>
            </a:r>
          </a:p>
          <a:p>
            <a:pPr>
              <a:buFont typeface="+mj-lt"/>
              <a:buAutoNum type="arabicPeriod"/>
            </a:pPr>
            <a:endParaRPr lang="en-US" sz="10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functioning overview and design </a:t>
            </a:r>
            <a:r>
              <a:rPr lang="en-US" sz="2400" dirty="0" smtClean="0"/>
              <a:t>considerations</a:t>
            </a:r>
            <a:endParaRPr lang="en-US" sz="2400" dirty="0" smtClean="0"/>
          </a:p>
          <a:p>
            <a:pPr>
              <a:buFont typeface="+mj-lt"/>
              <a:buAutoNum type="arabicPeriod"/>
            </a:pPr>
            <a:endParaRPr lang="en-US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First </a:t>
            </a:r>
            <a:r>
              <a:rPr lang="en-US" sz="2400" dirty="0" smtClean="0"/>
              <a:t>beam </a:t>
            </a:r>
            <a:r>
              <a:rPr lang="en-US" sz="2400" dirty="0" smtClean="0"/>
              <a:t>measurements</a:t>
            </a:r>
            <a:endParaRPr lang="en-US" sz="2400" dirty="0" smtClean="0"/>
          </a:p>
          <a:p>
            <a:pPr>
              <a:buFont typeface="+mj-lt"/>
              <a:buAutoNum type="arabicPeriod"/>
            </a:pPr>
            <a:endParaRPr lang="en-US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Current limitations </a:t>
            </a:r>
            <a:r>
              <a:rPr lang="en-US" sz="2400" dirty="0" smtClean="0"/>
              <a:t>(monitor </a:t>
            </a:r>
            <a:r>
              <a:rPr lang="en-US" sz="2400" dirty="0" smtClean="0"/>
              <a:t>+ cryogenics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>
              <a:buFont typeface="+mj-lt"/>
              <a:buAutoNum type="arabicPeriod"/>
            </a:pPr>
            <a:endParaRPr lang="en-US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Summary</a:t>
            </a: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3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070733" cy="1325563"/>
          </a:xfrm>
        </p:spPr>
        <p:txBody>
          <a:bodyPr/>
          <a:lstStyle/>
          <a:p>
            <a:r>
              <a:rPr lang="en-US" dirty="0" smtClean="0"/>
              <a:t>Cryogenic performance limitations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7295" y="1771650"/>
            <a:ext cx="5897985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b="1" dirty="0" smtClean="0"/>
          </a:p>
          <a:p>
            <a:pPr marL="0" indent="0">
              <a:lnSpc>
                <a:spcPct val="120000"/>
              </a:lnSpc>
              <a:buNone/>
            </a:pPr>
            <a:endParaRPr lang="en-US" b="1" dirty="0"/>
          </a:p>
          <a:p>
            <a:pPr marL="0" indent="0">
              <a:lnSpc>
                <a:spcPct val="120000"/>
              </a:lnSpc>
              <a:buNone/>
            </a:pPr>
            <a:endParaRPr lang="en-US" b="1" dirty="0" smtClean="0"/>
          </a:p>
          <a:p>
            <a:pPr marL="0" indent="0">
              <a:lnSpc>
                <a:spcPct val="120000"/>
              </a:lnSpc>
              <a:buNone/>
            </a:pPr>
            <a:endParaRPr lang="en-US" b="1" dirty="0" smtClean="0"/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Cryogenic system is not able to keep a constant level of liquid Helium 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Current investigations indicate this is due to excessive heat-load in thermal </a:t>
            </a:r>
            <a:r>
              <a:rPr lang="en-US" sz="1800" dirty="0"/>
              <a:t>shield </a:t>
            </a:r>
            <a:r>
              <a:rPr lang="en-US" sz="1800" dirty="0" smtClean="0"/>
              <a:t>of</a:t>
            </a:r>
            <a:r>
              <a:rPr lang="en-US" sz="1800" dirty="0" smtClean="0"/>
              <a:t>: 12.1 W ( while design value is 7 W)</a:t>
            </a:r>
            <a:endParaRPr lang="en-US" sz="18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6148175" y="3800945"/>
            <a:ext cx="1970760" cy="2737968"/>
            <a:chOff x="5314132" y="847830"/>
            <a:chExt cx="3829868" cy="6010170"/>
          </a:xfrm>
        </p:grpSpPr>
        <p:pic>
          <p:nvPicPr>
            <p:cNvPr id="8" name="Picture 2" descr="G:\Workspaces\t\TKoettig-WS\CCM (CCC)\3 - Drawings\CCC cryostat assembly total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79" t="20852" r="42980" b="21563"/>
            <a:stretch/>
          </p:blipFill>
          <p:spPr bwMode="auto">
            <a:xfrm>
              <a:off x="5314132" y="847830"/>
              <a:ext cx="3829868" cy="6010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6903720" y="5090160"/>
              <a:ext cx="92964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903720" y="5524500"/>
              <a:ext cx="92964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444740" y="6202680"/>
              <a:ext cx="640080" cy="227826"/>
            </a:xfrm>
            <a:prstGeom prst="line">
              <a:avLst/>
            </a:prstGeom>
            <a:ln w="31750">
              <a:solidFill>
                <a:srgbClr val="DE6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973373" y="6202680"/>
              <a:ext cx="509467" cy="336232"/>
            </a:xfrm>
            <a:prstGeom prst="line">
              <a:avLst/>
            </a:prstGeom>
            <a:ln w="31750">
              <a:solidFill>
                <a:srgbClr val="DE6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508553" y="4008120"/>
              <a:ext cx="929640" cy="0"/>
            </a:xfrm>
            <a:prstGeom prst="line">
              <a:avLst/>
            </a:prstGeom>
            <a:ln w="31750">
              <a:solidFill>
                <a:srgbClr val="1B45F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520940" y="3200400"/>
              <a:ext cx="0" cy="101346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7764780" y="2438400"/>
              <a:ext cx="320040" cy="4572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2113" t="23404" r="11971" b="25529"/>
          <a:stretch/>
        </p:blipFill>
        <p:spPr>
          <a:xfrm>
            <a:off x="2599314" y="1702875"/>
            <a:ext cx="4806927" cy="20163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06677" y="645203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73531" y="643786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3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3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of beam current with 30nA resolution (after filtering) was demonstrated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67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of beam current with 30nA resolution (after filtering) was demonstrated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First time ever CCC monitor is used on a synchrotron with a “fast” bunched beam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of beam current with 30nA resolution (after filtering) was demonstrated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First time ever CCC monitor is used on a synchrotron with a “fast” bunched beam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Observed resolution limitations should be due to perturbation currents flowing in the beam pipe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9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of beam current with 30nA resolution (after filtering) was demonstrated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First time ever CCC monitor is used on a synchrotron with a “fast” bunched beam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Observed resolution limitations should be due to perturbation currents flowing in the beam pipe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Cryostat needs to be periodically refilled due to </a:t>
            </a:r>
            <a:r>
              <a:rPr lang="en-US" sz="2400" dirty="0"/>
              <a:t>e</a:t>
            </a:r>
            <a:r>
              <a:rPr lang="en-US" sz="2400" dirty="0" smtClean="0"/>
              <a:t>xcessive heat-load in thermal radiation shield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0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20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8980" y="1682750"/>
            <a:ext cx="7886700" cy="4708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CCC monitor adapted to AD-ring was implemented and installed, and first beam measurements were taken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of beam current with 30nA resolution (after filtering) was demonstrated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First time ever CCC monitor is used on a synchrotron with a “fast” bunched beam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Observed resolution limitations should be due to perturbation currents flowing in the beam pipe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Cryostat needs to be periodically refilled due to </a:t>
            </a:r>
            <a:r>
              <a:rPr lang="en-US" sz="2400" dirty="0"/>
              <a:t>e</a:t>
            </a:r>
            <a:r>
              <a:rPr lang="en-US" sz="2400" dirty="0" smtClean="0"/>
              <a:t>xcessive heat-load in thermal radiation shield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Corrective measures for these limitations are to be implemented during next year end technical shutdown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46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21</a:t>
            </a:r>
            <a:endParaRPr lang="en-GB" dirty="0"/>
          </a:p>
        </p:txBody>
      </p:sp>
      <p:pic>
        <p:nvPicPr>
          <p:cNvPr id="6" name="Picture 10" descr="\\cern.ch\dfs\Users\m\mabreufe\Desktop\Workshop\ULiverpoo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7" r="8654"/>
          <a:stretch/>
        </p:blipFill>
        <p:spPr bwMode="auto">
          <a:xfrm>
            <a:off x="827168" y="2500222"/>
            <a:ext cx="1840230" cy="72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47" y="1605099"/>
            <a:ext cx="794073" cy="79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\\cern.ch\dfs\Users\m\mabreufe\Desktop\Workshop\gs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60" y="3077669"/>
            <a:ext cx="1463600" cy="53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045446" y="3802699"/>
            <a:ext cx="1621952" cy="615128"/>
            <a:chOff x="882327" y="3820732"/>
            <a:chExt cx="1983589" cy="752280"/>
          </a:xfrm>
        </p:grpSpPr>
        <p:pic>
          <p:nvPicPr>
            <p:cNvPr id="8" name="Picture 7" descr="\\cern.ch\dfs\Users\m\mabreufe\Desktop\Workshop\HIJena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327" y="3927541"/>
              <a:ext cx="1170553" cy="538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\\cern.ch\dfs\Users\m\mabreufe\Desktop\Workshop\FSUJen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1843" y="3820732"/>
              <a:ext cx="794073" cy="752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2739077" y="1678309"/>
            <a:ext cx="5917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J. Tan; T. Koettig; A. Lees; J. Brachet; D. Lombard; P. Odier;</a:t>
            </a:r>
          </a:p>
          <a:p>
            <a:r>
              <a:rPr lang="pt-PT" dirty="0" smtClean="0"/>
              <a:t>J. Belleman; E. Oponowicz; M. Ludwig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39077" y="2639514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C. Welsch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794237" y="3301287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F. Kurian; T. Schiwckert; T. Sieber; H. Reeg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94237" y="3931419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R. Geithner; R. Neubert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763520" y="5008880"/>
            <a:ext cx="38336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6000" dirty="0" smtClean="0"/>
              <a:t>Thank you !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59676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62606"/>
            <a:ext cx="7886700" cy="1325563"/>
          </a:xfrm>
        </p:spPr>
        <p:txBody>
          <a:bodyPr/>
          <a:lstStyle/>
          <a:p>
            <a:pPr algn="ctr"/>
            <a:r>
              <a:rPr lang="pt-PT" dirty="0" smtClean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8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shielding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3994150" y="3860800"/>
                <a:ext cx="5149850" cy="2736850"/>
              </a:xfrm>
            </p:spPr>
            <p:txBody>
              <a:bodyPr>
                <a:normAutofit/>
              </a:bodyPr>
              <a:lstStyle/>
              <a:p>
                <a:r>
                  <a:rPr lang="en-US" sz="1700" dirty="0" smtClean="0"/>
                  <a:t>Number of meanders is the dominant factor to total attenuation</a:t>
                </a:r>
              </a:p>
              <a:p>
                <a:endParaRPr lang="en-US" sz="1700" dirty="0"/>
              </a:p>
              <a:p>
                <a:r>
                  <a:rPr lang="en-US" sz="1700" dirty="0" smtClean="0"/>
                  <a:t>Magnetic field:</a:t>
                </a:r>
              </a:p>
              <a:p>
                <a:pPr lvl="1"/>
                <a:r>
                  <a:rPr lang="en-US" sz="1300" dirty="0" smtClean="0"/>
                  <a:t>Earth: </a:t>
                </a:r>
                <a14:m>
                  <m:oMath xmlns:m="http://schemas.openxmlformats.org/officeDocument/2006/math">
                    <m:r>
                      <a:rPr lang="en-US" sz="1300" b="0" i="1" smtClean="0">
                        <a:latin typeface="Cambria Math"/>
                      </a:rPr>
                      <m:t>50 </m:t>
                    </m:r>
                    <m:r>
                      <a:rPr lang="en-US" sz="13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300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1300" dirty="0" smtClean="0"/>
                  <a:t>;</a:t>
                </a:r>
              </a:p>
              <a:p>
                <a:pPr lvl="1"/>
                <a:r>
                  <a:rPr lang="en-US" sz="1300" dirty="0" smtClean="0"/>
                  <a:t>Signal: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/>
                      </a:rPr>
                      <m:t> </m:t>
                    </m:r>
                    <m:r>
                      <a:rPr lang="en-US" sz="1300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en-US" sz="1300" b="0" i="1" smtClean="0">
                        <a:latin typeface="Cambria Math"/>
                        <a:ea typeface="Cambria Math"/>
                      </a:rPr>
                      <m:t>𝑝𝑇</m:t>
                    </m:r>
                  </m:oMath>
                </a14:m>
                <a:endParaRPr lang="en-US" sz="1700" dirty="0" smtClean="0"/>
              </a:p>
              <a:p>
                <a:pPr marL="0" indent="0">
                  <a:buNone/>
                </a:pPr>
                <a:endParaRPr lang="en-US" sz="1700" dirty="0"/>
              </a:p>
              <a:p>
                <a:r>
                  <a:rPr lang="en-US" sz="1700" dirty="0" smtClean="0"/>
                  <a:t>Coupling strength to magnetic core of magnetic field from beam is much higher than for other modes</a:t>
                </a:r>
              </a:p>
              <a:p>
                <a:endParaRPr lang="en-US" sz="1700" dirty="0" smtClean="0"/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3400" y="3861048"/>
                <a:ext cx="5149080" cy="2736304"/>
              </a:xfrm>
              <a:blipFill rotWithShape="1">
                <a:blip r:embed="rId3"/>
                <a:stretch>
                  <a:fillRect l="-473" t="-668" r="-1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683026" cy="32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617" y="980728"/>
            <a:ext cx="566687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99394"/>
            <a:ext cx="3173730" cy="1565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Brace 2"/>
          <p:cNvSpPr/>
          <p:nvPr/>
        </p:nvSpPr>
        <p:spPr>
          <a:xfrm>
            <a:off x="5741784" y="5135984"/>
            <a:ext cx="216024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947648" y="5156304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pt-PT" b="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  <m:r>
                        <a:rPr lang="pt-PT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0 </m:t>
                      </m:r>
                      <m:r>
                        <a:rPr lang="en-US" b="0" i="1" smtClean="0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648" y="5156304"/>
                <a:ext cx="187220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381100" y="2095923"/>
            <a:ext cx="184708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 meander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0.5mm gap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-106 dB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18470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B33F9"/>
                </a:solidFill>
              </a:rPr>
              <a:t>14 meander</a:t>
            </a:r>
          </a:p>
          <a:p>
            <a:r>
              <a:rPr lang="en-US" sz="1400" b="1" dirty="0">
                <a:solidFill>
                  <a:srgbClr val="0B33F9"/>
                </a:solidFill>
              </a:rPr>
              <a:t>1</a:t>
            </a:r>
            <a:r>
              <a:rPr lang="en-US" sz="1400" b="1" dirty="0" smtClean="0">
                <a:solidFill>
                  <a:srgbClr val="0B33F9"/>
                </a:solidFill>
              </a:rPr>
              <a:t>mm gap</a:t>
            </a:r>
          </a:p>
          <a:p>
            <a:r>
              <a:rPr lang="en-US" sz="1400" b="1" dirty="0" smtClean="0">
                <a:solidFill>
                  <a:srgbClr val="0B33F9"/>
                </a:solidFill>
              </a:rPr>
              <a:t>-127 dB</a:t>
            </a:r>
            <a:endParaRPr lang="en-US" sz="1400" b="1" dirty="0">
              <a:solidFill>
                <a:srgbClr val="0B33F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65476" y="1556792"/>
            <a:ext cx="18470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14 meander</a:t>
            </a:r>
          </a:p>
          <a:p>
            <a:r>
              <a:rPr lang="en-US" sz="1400" b="1" dirty="0" smtClean="0">
                <a:solidFill>
                  <a:srgbClr val="00B050"/>
                </a:solidFill>
              </a:rPr>
              <a:t>0.5mm gap</a:t>
            </a:r>
          </a:p>
          <a:p>
            <a:r>
              <a:rPr lang="en-US" sz="1400" b="1" dirty="0" smtClean="0">
                <a:solidFill>
                  <a:srgbClr val="00B050"/>
                </a:solidFill>
              </a:rPr>
              <a:t>-133 dB</a:t>
            </a:r>
            <a:endParaRPr lang="en-US" sz="1400" b="1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364088" y="2492896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439758" y="1844824"/>
            <a:ext cx="444610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63300" y="2240868"/>
            <a:ext cx="0" cy="8450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6200000" flipH="1">
            <a:off x="2771800" y="2060848"/>
            <a:ext cx="1224136" cy="108012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4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Antiproton Decelerator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2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895151" y="1547389"/>
            <a:ext cx="3015170" cy="2940821"/>
            <a:chOff x="179512" y="1268760"/>
            <a:chExt cx="5162550" cy="509587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268760"/>
              <a:ext cx="5162550" cy="509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6"/>
            <p:cNvSpPr/>
            <p:nvPr/>
          </p:nvSpPr>
          <p:spPr>
            <a:xfrm>
              <a:off x="446461" y="1862408"/>
              <a:ext cx="4586738" cy="3610201"/>
            </a:xfrm>
            <a:custGeom>
              <a:avLst/>
              <a:gdLst>
                <a:gd name="connsiteX0" fmla="*/ 27135 w 4586738"/>
                <a:gd name="connsiteY0" fmla="*/ 1281998 h 3610201"/>
                <a:gd name="connsiteX1" fmla="*/ 46185 w 4586738"/>
                <a:gd name="connsiteY1" fmla="*/ 2329748 h 3610201"/>
                <a:gd name="connsiteX2" fmla="*/ 455760 w 4586738"/>
                <a:gd name="connsiteY2" fmla="*/ 3158423 h 3610201"/>
                <a:gd name="connsiteX3" fmla="*/ 1322535 w 4586738"/>
                <a:gd name="connsiteY3" fmla="*/ 3567998 h 3610201"/>
                <a:gd name="connsiteX4" fmla="*/ 3046560 w 4586738"/>
                <a:gd name="connsiteY4" fmla="*/ 3567998 h 3610201"/>
                <a:gd name="connsiteX5" fmla="*/ 3932385 w 4586738"/>
                <a:gd name="connsiteY5" fmla="*/ 3310823 h 3610201"/>
                <a:gd name="connsiteX6" fmla="*/ 4522935 w 4586738"/>
                <a:gd name="connsiteY6" fmla="*/ 2539298 h 3610201"/>
                <a:gd name="connsiteX7" fmla="*/ 4570560 w 4586738"/>
                <a:gd name="connsiteY7" fmla="*/ 1805873 h 3610201"/>
                <a:gd name="connsiteX8" fmla="*/ 4522935 w 4586738"/>
                <a:gd name="connsiteY8" fmla="*/ 1034348 h 3610201"/>
                <a:gd name="connsiteX9" fmla="*/ 4141935 w 4586738"/>
                <a:gd name="connsiteY9" fmla="*/ 434273 h 3610201"/>
                <a:gd name="connsiteX10" fmla="*/ 3360885 w 4586738"/>
                <a:gd name="connsiteY10" fmla="*/ 24698 h 3610201"/>
                <a:gd name="connsiteX11" fmla="*/ 2294085 w 4586738"/>
                <a:gd name="connsiteY11" fmla="*/ 43748 h 3610201"/>
                <a:gd name="connsiteX12" fmla="*/ 1303485 w 4586738"/>
                <a:gd name="connsiteY12" fmla="*/ 43748 h 3610201"/>
                <a:gd name="connsiteX13" fmla="*/ 503385 w 4586738"/>
                <a:gd name="connsiteY13" fmla="*/ 367598 h 3610201"/>
                <a:gd name="connsiteX14" fmla="*/ 112860 w 4586738"/>
                <a:gd name="connsiteY14" fmla="*/ 977198 h 3610201"/>
                <a:gd name="connsiteX15" fmla="*/ 27135 w 4586738"/>
                <a:gd name="connsiteY15" fmla="*/ 1358198 h 361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86738" h="3610201">
                  <a:moveTo>
                    <a:pt x="27135" y="1281998"/>
                  </a:moveTo>
                  <a:cubicBezTo>
                    <a:pt x="941" y="1649504"/>
                    <a:pt x="-25253" y="2017011"/>
                    <a:pt x="46185" y="2329748"/>
                  </a:cubicBezTo>
                  <a:cubicBezTo>
                    <a:pt x="117623" y="2642486"/>
                    <a:pt x="243035" y="2952048"/>
                    <a:pt x="455760" y="3158423"/>
                  </a:cubicBezTo>
                  <a:cubicBezTo>
                    <a:pt x="668485" y="3364798"/>
                    <a:pt x="890735" y="3499735"/>
                    <a:pt x="1322535" y="3567998"/>
                  </a:cubicBezTo>
                  <a:cubicBezTo>
                    <a:pt x="1754335" y="3636261"/>
                    <a:pt x="2611585" y="3610861"/>
                    <a:pt x="3046560" y="3567998"/>
                  </a:cubicBezTo>
                  <a:cubicBezTo>
                    <a:pt x="3481535" y="3525136"/>
                    <a:pt x="3686322" y="3482273"/>
                    <a:pt x="3932385" y="3310823"/>
                  </a:cubicBezTo>
                  <a:cubicBezTo>
                    <a:pt x="4178448" y="3139373"/>
                    <a:pt x="4416573" y="2790123"/>
                    <a:pt x="4522935" y="2539298"/>
                  </a:cubicBezTo>
                  <a:cubicBezTo>
                    <a:pt x="4629297" y="2288473"/>
                    <a:pt x="4570560" y="2056698"/>
                    <a:pt x="4570560" y="1805873"/>
                  </a:cubicBezTo>
                  <a:cubicBezTo>
                    <a:pt x="4570560" y="1555048"/>
                    <a:pt x="4594373" y="1262948"/>
                    <a:pt x="4522935" y="1034348"/>
                  </a:cubicBezTo>
                  <a:cubicBezTo>
                    <a:pt x="4451497" y="805748"/>
                    <a:pt x="4335610" y="602548"/>
                    <a:pt x="4141935" y="434273"/>
                  </a:cubicBezTo>
                  <a:cubicBezTo>
                    <a:pt x="3948260" y="265998"/>
                    <a:pt x="3668860" y="89785"/>
                    <a:pt x="3360885" y="24698"/>
                  </a:cubicBezTo>
                  <a:cubicBezTo>
                    <a:pt x="3052910" y="-40389"/>
                    <a:pt x="2294085" y="43748"/>
                    <a:pt x="2294085" y="43748"/>
                  </a:cubicBezTo>
                  <a:cubicBezTo>
                    <a:pt x="1951185" y="46923"/>
                    <a:pt x="1601935" y="-10227"/>
                    <a:pt x="1303485" y="43748"/>
                  </a:cubicBezTo>
                  <a:cubicBezTo>
                    <a:pt x="1005035" y="97723"/>
                    <a:pt x="701823" y="212023"/>
                    <a:pt x="503385" y="367598"/>
                  </a:cubicBezTo>
                  <a:cubicBezTo>
                    <a:pt x="304948" y="523173"/>
                    <a:pt x="192235" y="812098"/>
                    <a:pt x="112860" y="977198"/>
                  </a:cubicBezTo>
                  <a:cubicBezTo>
                    <a:pt x="33485" y="1142298"/>
                    <a:pt x="57297" y="1223261"/>
                    <a:pt x="27135" y="13581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1845221" y="2540359"/>
              <a:ext cx="733786" cy="737398"/>
            </a:xfrm>
            <a:custGeom>
              <a:avLst/>
              <a:gdLst>
                <a:gd name="connsiteX0" fmla="*/ 209887 w 733786"/>
                <a:gd name="connsiteY0" fmla="*/ 23022 h 737398"/>
                <a:gd name="connsiteX1" fmla="*/ 337 w 733786"/>
                <a:gd name="connsiteY1" fmla="*/ 327822 h 737398"/>
                <a:gd name="connsiteX2" fmla="*/ 171787 w 733786"/>
                <a:gd name="connsiteY2" fmla="*/ 699297 h 737398"/>
                <a:gd name="connsiteX3" fmla="*/ 562312 w 733786"/>
                <a:gd name="connsiteY3" fmla="*/ 689772 h 737398"/>
                <a:gd name="connsiteX4" fmla="*/ 733762 w 733786"/>
                <a:gd name="connsiteY4" fmla="*/ 384972 h 737398"/>
                <a:gd name="connsiteX5" fmla="*/ 571837 w 733786"/>
                <a:gd name="connsiteY5" fmla="*/ 61122 h 737398"/>
                <a:gd name="connsiteX6" fmla="*/ 209887 w 733786"/>
                <a:gd name="connsiteY6" fmla="*/ 23022 h 73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786" h="737398">
                  <a:moveTo>
                    <a:pt x="209887" y="23022"/>
                  </a:moveTo>
                  <a:cubicBezTo>
                    <a:pt x="114637" y="67472"/>
                    <a:pt x="6687" y="215110"/>
                    <a:pt x="337" y="327822"/>
                  </a:cubicBezTo>
                  <a:cubicBezTo>
                    <a:pt x="-6013" y="440534"/>
                    <a:pt x="78125" y="638972"/>
                    <a:pt x="171787" y="699297"/>
                  </a:cubicBezTo>
                  <a:cubicBezTo>
                    <a:pt x="265449" y="759622"/>
                    <a:pt x="468649" y="742160"/>
                    <a:pt x="562312" y="689772"/>
                  </a:cubicBezTo>
                  <a:cubicBezTo>
                    <a:pt x="655975" y="637384"/>
                    <a:pt x="732175" y="489747"/>
                    <a:pt x="733762" y="384972"/>
                  </a:cubicBezTo>
                  <a:cubicBezTo>
                    <a:pt x="735350" y="280197"/>
                    <a:pt x="660737" y="119859"/>
                    <a:pt x="571837" y="61122"/>
                  </a:cubicBezTo>
                  <a:cubicBezTo>
                    <a:pt x="482937" y="2385"/>
                    <a:pt x="305137" y="-21428"/>
                    <a:pt x="209887" y="23022"/>
                  </a:cubicBezTo>
                  <a:close/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Multiply 8"/>
            <p:cNvSpPr/>
            <p:nvPr/>
          </p:nvSpPr>
          <p:spPr>
            <a:xfrm>
              <a:off x="4897895" y="3661224"/>
              <a:ext cx="232508" cy="216024"/>
            </a:xfrm>
            <a:prstGeom prst="mathMultiply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Multiply 9"/>
            <p:cNvSpPr/>
            <p:nvPr/>
          </p:nvSpPr>
          <p:spPr>
            <a:xfrm>
              <a:off x="2375618" y="3011056"/>
              <a:ext cx="232508" cy="216024"/>
            </a:xfrm>
            <a:prstGeom prst="mathMultiply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68131"/>
              </p:ext>
            </p:extLst>
          </p:nvPr>
        </p:nvGraphicFramePr>
        <p:xfrm>
          <a:off x="5974588" y="4568758"/>
          <a:ext cx="2920159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472"/>
                <a:gridCol w="1760687"/>
              </a:tblGrid>
              <a:tr h="3086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AD beam parameters</a:t>
                      </a:r>
                      <a:endParaRPr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Beta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0.97 … 0.11</a:t>
                      </a:r>
                      <a:endParaRPr sz="16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Cycle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~85 s </a:t>
                      </a:r>
                      <a:endParaRPr sz="16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600" dirty="0"/>
                        <a:t>N particles 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(5 … 1)</a:t>
                      </a:r>
                      <a:r>
                        <a:rPr lang="pt-PT" sz="1600" baseline="0" dirty="0" smtClean="0"/>
                        <a:t> x 10</a:t>
                      </a:r>
                      <a:r>
                        <a:rPr lang="pt-PT" sz="1600" baseline="30000" dirty="0" smtClean="0"/>
                        <a:t>7</a:t>
                      </a:r>
                      <a:endParaRPr sz="1600" baseline="300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(12 … </a:t>
                      </a:r>
                      <a:r>
                        <a:rPr lang="en-US" sz="1600" b="1" dirty="0" smtClean="0"/>
                        <a:t>0.1)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μA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6" y="1926191"/>
            <a:ext cx="5531145" cy="388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06677" y="645203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73531" y="643786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66560" y="2757578"/>
            <a:ext cx="58862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1200" dirty="0" smtClean="0"/>
              <a:t>ELENA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807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 limits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175"/>
            <a:ext cx="5616575" cy="3602038"/>
          </a:xfrm>
        </p:spPr>
      </p:pic>
      <p:sp>
        <p:nvSpPr>
          <p:cNvPr id="6" name="Oval 5"/>
          <p:cNvSpPr/>
          <p:nvPr/>
        </p:nvSpPr>
        <p:spPr>
          <a:xfrm rot="19843848">
            <a:off x="1795993" y="4688169"/>
            <a:ext cx="1800200" cy="864096"/>
          </a:xfrm>
          <a:prstGeom prst="ellipse">
            <a:avLst/>
          </a:prstGeom>
          <a:solidFill>
            <a:srgbClr val="BFBFB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067944" y="1340768"/>
            <a:ext cx="4707950" cy="1728192"/>
            <a:chOff x="4427984" y="4293096"/>
            <a:chExt cx="4707950" cy="1728192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0770" y="4293096"/>
              <a:ext cx="4605164" cy="1625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4716016" y="4725144"/>
              <a:ext cx="0" cy="8640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427984" y="565195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I</a:t>
              </a:r>
              <a:r>
                <a:rPr lang="en-US" baseline="-25000" dirty="0" err="1" smtClean="0"/>
                <a:t>beam</a:t>
              </a:r>
              <a:endParaRPr lang="en-US" baseline="-25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73166" y="4581128"/>
              <a:ext cx="2304256" cy="1224136"/>
            </a:xfrm>
            <a:prstGeom prst="rect">
              <a:avLst/>
            </a:prstGeom>
            <a:solidFill>
              <a:schemeClr val="accent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716016" y="5517232"/>
              <a:ext cx="0" cy="288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51967" y="1549152"/>
            <a:ext cx="2895600" cy="1504950"/>
            <a:chOff x="5949677" y="2130549"/>
            <a:chExt cx="2895600" cy="150495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677" y="2130549"/>
              <a:ext cx="2895600" cy="150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Connector 14"/>
            <p:cNvCxnSpPr>
              <a:cxnSpLocks noChangeAspect="1"/>
            </p:cNvCxnSpPr>
            <p:nvPr/>
          </p:nvCxnSpPr>
          <p:spPr>
            <a:xfrm flipV="1">
              <a:off x="7494602" y="2744579"/>
              <a:ext cx="29726" cy="64924"/>
            </a:xfrm>
            <a:prstGeom prst="line">
              <a:avLst/>
            </a:prstGeom>
            <a:ln w="114300">
              <a:solidFill>
                <a:srgbClr val="FF0000">
                  <a:alpha val="7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6486525" y="2466505"/>
              <a:ext cx="990600" cy="743719"/>
            </a:xfrm>
            <a:custGeom>
              <a:avLst/>
              <a:gdLst>
                <a:gd name="connsiteX0" fmla="*/ 990600 w 990600"/>
                <a:gd name="connsiteY0" fmla="*/ 533299 h 777826"/>
                <a:gd name="connsiteX1" fmla="*/ 762000 w 990600"/>
                <a:gd name="connsiteY1" fmla="*/ 752374 h 777826"/>
                <a:gd name="connsiteX2" fmla="*/ 247650 w 990600"/>
                <a:gd name="connsiteY2" fmla="*/ 9424 h 777826"/>
                <a:gd name="connsiteX3" fmla="*/ 0 w 990600"/>
                <a:gd name="connsiteY3" fmla="*/ 342799 h 777826"/>
                <a:gd name="connsiteX0" fmla="*/ 990600 w 990600"/>
                <a:gd name="connsiteY0" fmla="*/ 542590 h 787731"/>
                <a:gd name="connsiteX1" fmla="*/ 762000 w 990600"/>
                <a:gd name="connsiteY1" fmla="*/ 761665 h 787731"/>
                <a:gd name="connsiteX2" fmla="*/ 314325 w 990600"/>
                <a:gd name="connsiteY2" fmla="*/ 9190 h 787731"/>
                <a:gd name="connsiteX3" fmla="*/ 0 w 990600"/>
                <a:gd name="connsiteY3" fmla="*/ 352090 h 787731"/>
                <a:gd name="connsiteX0" fmla="*/ 990600 w 990600"/>
                <a:gd name="connsiteY0" fmla="*/ 533470 h 778611"/>
                <a:gd name="connsiteX1" fmla="*/ 762000 w 990600"/>
                <a:gd name="connsiteY1" fmla="*/ 752545 h 778611"/>
                <a:gd name="connsiteX2" fmla="*/ 314325 w 990600"/>
                <a:gd name="connsiteY2" fmla="*/ 70 h 778611"/>
                <a:gd name="connsiteX3" fmla="*/ 0 w 990600"/>
                <a:gd name="connsiteY3" fmla="*/ 342970 h 778611"/>
                <a:gd name="connsiteX0" fmla="*/ 990600 w 990600"/>
                <a:gd name="connsiteY0" fmla="*/ 544075 h 823756"/>
                <a:gd name="connsiteX1" fmla="*/ 771525 w 990600"/>
                <a:gd name="connsiteY1" fmla="*/ 801250 h 823756"/>
                <a:gd name="connsiteX2" fmla="*/ 314325 w 990600"/>
                <a:gd name="connsiteY2" fmla="*/ 10675 h 823756"/>
                <a:gd name="connsiteX3" fmla="*/ 0 w 990600"/>
                <a:gd name="connsiteY3" fmla="*/ 353575 h 823756"/>
                <a:gd name="connsiteX0" fmla="*/ 990600 w 990600"/>
                <a:gd name="connsiteY0" fmla="*/ 544075 h 801291"/>
                <a:gd name="connsiteX1" fmla="*/ 771525 w 990600"/>
                <a:gd name="connsiteY1" fmla="*/ 801250 h 801291"/>
                <a:gd name="connsiteX2" fmla="*/ 314325 w 990600"/>
                <a:gd name="connsiteY2" fmla="*/ 10675 h 801291"/>
                <a:gd name="connsiteX3" fmla="*/ 0 w 990600"/>
                <a:gd name="connsiteY3" fmla="*/ 353575 h 801291"/>
                <a:gd name="connsiteX0" fmla="*/ 990600 w 990600"/>
                <a:gd name="connsiteY0" fmla="*/ 541877 h 741946"/>
                <a:gd name="connsiteX1" fmla="*/ 723900 w 990600"/>
                <a:gd name="connsiteY1" fmla="*/ 741902 h 741946"/>
                <a:gd name="connsiteX2" fmla="*/ 314325 w 990600"/>
                <a:gd name="connsiteY2" fmla="*/ 8477 h 741946"/>
                <a:gd name="connsiteX3" fmla="*/ 0 w 990600"/>
                <a:gd name="connsiteY3" fmla="*/ 351377 h 741946"/>
                <a:gd name="connsiteX0" fmla="*/ 990600 w 990600"/>
                <a:gd name="connsiteY0" fmla="*/ 541877 h 744659"/>
                <a:gd name="connsiteX1" fmla="*/ 723900 w 990600"/>
                <a:gd name="connsiteY1" fmla="*/ 741902 h 744659"/>
                <a:gd name="connsiteX2" fmla="*/ 314325 w 990600"/>
                <a:gd name="connsiteY2" fmla="*/ 8477 h 744659"/>
                <a:gd name="connsiteX3" fmla="*/ 0 w 990600"/>
                <a:gd name="connsiteY3" fmla="*/ 351377 h 744659"/>
                <a:gd name="connsiteX0" fmla="*/ 990600 w 990600"/>
                <a:gd name="connsiteY0" fmla="*/ 532571 h 776910"/>
                <a:gd name="connsiteX1" fmla="*/ 723900 w 990600"/>
                <a:gd name="connsiteY1" fmla="*/ 732596 h 776910"/>
                <a:gd name="connsiteX2" fmla="*/ 247650 w 990600"/>
                <a:gd name="connsiteY2" fmla="*/ 8696 h 776910"/>
                <a:gd name="connsiteX3" fmla="*/ 0 w 990600"/>
                <a:gd name="connsiteY3" fmla="*/ 342071 h 776910"/>
                <a:gd name="connsiteX0" fmla="*/ 990600 w 990600"/>
                <a:gd name="connsiteY0" fmla="*/ 523878 h 768217"/>
                <a:gd name="connsiteX1" fmla="*/ 723900 w 990600"/>
                <a:gd name="connsiteY1" fmla="*/ 723903 h 768217"/>
                <a:gd name="connsiteX2" fmla="*/ 247650 w 990600"/>
                <a:gd name="connsiteY2" fmla="*/ 3 h 768217"/>
                <a:gd name="connsiteX3" fmla="*/ 0 w 990600"/>
                <a:gd name="connsiteY3" fmla="*/ 333378 h 768217"/>
                <a:gd name="connsiteX0" fmla="*/ 990600 w 990600"/>
                <a:gd name="connsiteY0" fmla="*/ 533299 h 792317"/>
                <a:gd name="connsiteX1" fmla="*/ 800100 w 990600"/>
                <a:gd name="connsiteY1" fmla="*/ 752374 h 792317"/>
                <a:gd name="connsiteX2" fmla="*/ 247650 w 990600"/>
                <a:gd name="connsiteY2" fmla="*/ 9424 h 792317"/>
                <a:gd name="connsiteX3" fmla="*/ 0 w 990600"/>
                <a:gd name="connsiteY3" fmla="*/ 342799 h 792317"/>
                <a:gd name="connsiteX0" fmla="*/ 990600 w 990600"/>
                <a:gd name="connsiteY0" fmla="*/ 533299 h 752698"/>
                <a:gd name="connsiteX1" fmla="*/ 800100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5575 h 754974"/>
                <a:gd name="connsiteX1" fmla="*/ 752475 w 990600"/>
                <a:gd name="connsiteY1" fmla="*/ 754650 h 754974"/>
                <a:gd name="connsiteX2" fmla="*/ 247650 w 990600"/>
                <a:gd name="connsiteY2" fmla="*/ 11700 h 754974"/>
                <a:gd name="connsiteX3" fmla="*/ 0 w 990600"/>
                <a:gd name="connsiteY3" fmla="*/ 345075 h 754974"/>
                <a:gd name="connsiteX0" fmla="*/ 990600 w 990600"/>
                <a:gd name="connsiteY0" fmla="*/ 524344 h 743719"/>
                <a:gd name="connsiteX1" fmla="*/ 752475 w 990600"/>
                <a:gd name="connsiteY1" fmla="*/ 743419 h 743719"/>
                <a:gd name="connsiteX2" fmla="*/ 247650 w 990600"/>
                <a:gd name="connsiteY2" fmla="*/ 469 h 743719"/>
                <a:gd name="connsiteX3" fmla="*/ 0 w 990600"/>
                <a:gd name="connsiteY3" fmla="*/ 333844 h 7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600" h="743719">
                  <a:moveTo>
                    <a:pt x="990600" y="524344"/>
                  </a:moveTo>
                  <a:cubicBezTo>
                    <a:pt x="928687" y="601337"/>
                    <a:pt x="923925" y="725956"/>
                    <a:pt x="752475" y="743419"/>
                  </a:cubicBezTo>
                  <a:cubicBezTo>
                    <a:pt x="581025" y="760882"/>
                    <a:pt x="373062" y="11581"/>
                    <a:pt x="247650" y="469"/>
                  </a:cubicBezTo>
                  <a:cubicBezTo>
                    <a:pt x="122238" y="-10643"/>
                    <a:pt x="79375" y="178269"/>
                    <a:pt x="0" y="333844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6450500" y="2737495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47123" y="2420888"/>
              <a:ext cx="2823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</a:t>
              </a:r>
              <a:endParaRPr lang="en-US" sz="2400" dirty="0"/>
            </a:p>
          </p:txBody>
        </p:sp>
        <p:sp>
          <p:nvSpPr>
            <p:cNvPr id="19" name="Oval 18"/>
            <p:cNvSpPr>
              <a:spLocks/>
            </p:cNvSpPr>
            <p:nvPr/>
          </p:nvSpPr>
          <p:spPr>
            <a:xfrm>
              <a:off x="7499945" y="275235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Arrow Connector 20"/>
          <p:cNvCxnSpPr>
            <a:endCxn id="22" idx="1"/>
          </p:cNvCxnSpPr>
          <p:nvPr/>
        </p:nvCxnSpPr>
        <p:spPr>
          <a:xfrm flipV="1">
            <a:off x="3203848" y="4291356"/>
            <a:ext cx="3166789" cy="8187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70637" y="3968190"/>
            <a:ext cx="240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Working region for our system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72200" y="5733256"/>
            <a:ext cx="2403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Allowed flux jump rate: &lt;1/hour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370637" y="6213097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FLL – Flux-Locked Loop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30990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95" y="2817178"/>
            <a:ext cx="5518722" cy="37018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BCCCA </a:t>
            </a:r>
            <a:r>
              <a:rPr lang="pt-PT" dirty="0" err="1"/>
              <a:t>functioning</a:t>
            </a:r>
            <a:r>
              <a:rPr lang="pt-PT" dirty="0"/>
              <a:t> </a:t>
            </a:r>
            <a:r>
              <a:rPr lang="pt-PT" dirty="0" err="1"/>
              <a:t>overview</a:t>
            </a:r>
            <a:endParaRPr lang="en-GB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02870" y="2195514"/>
            <a:ext cx="5098479" cy="1855687"/>
            <a:chOff x="102870" y="2195514"/>
            <a:chExt cx="5098479" cy="185568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02870" y="4017645"/>
              <a:ext cx="5098479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590550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90550" y="2195514"/>
              <a:ext cx="4027765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618315" y="2195514"/>
              <a:ext cx="0" cy="182213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3857063" y="3990241"/>
              <a:ext cx="249475" cy="609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047750" y="3903345"/>
              <a:ext cx="221742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10553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055370" y="2569845"/>
              <a:ext cx="2209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5170" y="2569845"/>
              <a:ext cx="0" cy="13335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3206517" y="3691024"/>
              <a:ext cx="83820" cy="23828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102870" y="4296649"/>
            <a:ext cx="448818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>
            <a:grpSpLocks/>
          </p:cNvGrpSpPr>
          <p:nvPr/>
        </p:nvGrpSpPr>
        <p:grpSpPr bwMode="auto">
          <a:xfrm>
            <a:off x="3739842" y="3606243"/>
            <a:ext cx="522491" cy="261247"/>
            <a:chOff x="3962400" y="1219993"/>
            <a:chExt cx="533400" cy="304802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3962400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4039196" y="1371005"/>
              <a:ext cx="304800" cy="27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 flipH="1" flipV="1">
              <a:off x="4114206" y="1371004"/>
              <a:ext cx="304800" cy="277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267994" y="1369220"/>
              <a:ext cx="227806" cy="31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Straight Connector 89"/>
          <p:cNvCxnSpPr/>
          <p:nvPr/>
        </p:nvCxnSpPr>
        <p:spPr>
          <a:xfrm>
            <a:off x="4262333" y="372575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733402" y="3725757"/>
            <a:ext cx="0" cy="2742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1938906" y="5811614"/>
            <a:ext cx="435107" cy="6090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3573507" y="3530799"/>
            <a:ext cx="847902" cy="6090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0" name="Group 210"/>
          <p:cNvGrpSpPr>
            <a:grpSpLocks/>
          </p:cNvGrpSpPr>
          <p:nvPr/>
        </p:nvGrpSpPr>
        <p:grpSpPr bwMode="auto">
          <a:xfrm>
            <a:off x="1999917" y="5920469"/>
            <a:ext cx="156542" cy="391355"/>
            <a:chOff x="3216" y="1728"/>
            <a:chExt cx="192" cy="480"/>
          </a:xfrm>
        </p:grpSpPr>
        <p:sp>
          <p:nvSpPr>
            <p:cNvPr id="101" name="Line 8"/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9"/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10"/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11"/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5" name="Freeform 12"/>
          <p:cNvSpPr>
            <a:spLocks noChangeAspect="1"/>
          </p:cNvSpPr>
          <p:nvPr/>
        </p:nvSpPr>
        <p:spPr bwMode="auto">
          <a:xfrm>
            <a:off x="2183513" y="5958570"/>
            <a:ext cx="62078" cy="310392"/>
          </a:xfrm>
          <a:custGeom>
            <a:avLst/>
            <a:gdLst>
              <a:gd name="T0" fmla="*/ 76200 w 192"/>
              <a:gd name="T1" fmla="*/ 0 h 960"/>
              <a:gd name="T2" fmla="*/ 76200 w 192"/>
              <a:gd name="T3" fmla="*/ 152400 h 960"/>
              <a:gd name="T4" fmla="*/ 152400 w 192"/>
              <a:gd name="T5" fmla="*/ 190500 h 960"/>
              <a:gd name="T6" fmla="*/ 0 w 192"/>
              <a:gd name="T7" fmla="*/ 266700 h 960"/>
              <a:gd name="T8" fmla="*/ 152400 w 192"/>
              <a:gd name="T9" fmla="*/ 342900 h 960"/>
              <a:gd name="T10" fmla="*/ 0 w 192"/>
              <a:gd name="T11" fmla="*/ 419100 h 960"/>
              <a:gd name="T12" fmla="*/ 152400 w 192"/>
              <a:gd name="T13" fmla="*/ 495300 h 960"/>
              <a:gd name="T14" fmla="*/ 0 w 192"/>
              <a:gd name="T15" fmla="*/ 571500 h 960"/>
              <a:gd name="T16" fmla="*/ 76200 w 192"/>
              <a:gd name="T17" fmla="*/ 609600 h 960"/>
              <a:gd name="T18" fmla="*/ 76200 w 192"/>
              <a:gd name="T19" fmla="*/ 762000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2211388" y="5886450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2214561" y="6254322"/>
            <a:ext cx="0" cy="793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2078828" y="5888826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2078830" y="6262688"/>
            <a:ext cx="0" cy="72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90550" y="192595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vaccum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vessel</a:t>
            </a:r>
            <a:endParaRPr lang="en-GB" sz="11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1054427" y="2308176"/>
            <a:ext cx="17834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err="1" smtClean="0"/>
              <a:t>Cryostat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thermal</a:t>
            </a:r>
            <a:r>
              <a:rPr lang="pt-PT" sz="1100" b="1" dirty="0" smtClean="0"/>
              <a:t> </a:t>
            </a:r>
            <a:r>
              <a:rPr lang="pt-PT" sz="1100" b="1" dirty="0" err="1" smtClean="0"/>
              <a:t>shield</a:t>
            </a:r>
            <a:endParaRPr lang="en-GB" sz="1100" b="1" dirty="0"/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9" y="1642338"/>
            <a:ext cx="3474404" cy="3606531"/>
          </a:xfrm>
          <a:prstGeom prst="rect">
            <a:avLst/>
          </a:prstGeom>
        </p:spPr>
      </p:pic>
      <p:sp>
        <p:nvSpPr>
          <p:cNvPr id="40" name="Right Arrow 39"/>
          <p:cNvSpPr/>
          <p:nvPr/>
        </p:nvSpPr>
        <p:spPr>
          <a:xfrm flipH="1">
            <a:off x="4727209" y="3890442"/>
            <a:ext cx="487407" cy="669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4680010" y="3515675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I</a:t>
            </a:r>
            <a:r>
              <a:rPr lang="pt-PT" baseline="-25000" dirty="0" err="1" smtClean="0"/>
              <a:t>pert</a:t>
            </a:r>
            <a:r>
              <a:rPr lang="pt-PT" baseline="-25000" dirty="0" smtClean="0"/>
              <a:t>.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81245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Frequency response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94" y="1605280"/>
            <a:ext cx="4719486" cy="5118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0501" y="2009436"/>
            <a:ext cx="219934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pt-PT" sz="1400" i="1" dirty="0" smtClean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	R</a:t>
            </a:r>
            <a:r>
              <a:rPr lang="pt-PT" sz="1400" dirty="0" smtClean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pt-PT" sz="1400" dirty="0" smtClean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0.50</a:t>
            </a:r>
            <a:r>
              <a:rPr lang="el-GR" sz="1400" dirty="0" smtClean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pt-PT" sz="1400" dirty="0">
                <a:solidFill>
                  <a:srgbClr val="161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C = 1µF</a:t>
            </a:r>
          </a:p>
          <a:p>
            <a:pPr>
              <a:tabLst>
                <a:tab pos="266700" algn="l"/>
              </a:tabLst>
            </a:pPr>
            <a:r>
              <a:rPr lang="pt-PT" sz="1400" i="1" dirty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</a:t>
            </a:r>
            <a:r>
              <a:rPr lang="pt-PT" sz="1400" i="1" dirty="0" smtClean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</a:t>
            </a:r>
            <a:r>
              <a:rPr lang="pt-PT" sz="1400" dirty="0" smtClean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pt-PT" sz="1400" dirty="0" smtClean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0.50</a:t>
            </a:r>
            <a:r>
              <a:rPr lang="el-GR" sz="1400" dirty="0" smtClean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pt-PT" sz="1400" dirty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C = </a:t>
            </a:r>
            <a:r>
              <a:rPr lang="pt-PT" sz="1400" dirty="0" smtClean="0">
                <a:solidFill>
                  <a:srgbClr val="A04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10µF</a:t>
            </a:r>
            <a:endParaRPr lang="pt-PT" sz="1400" dirty="0">
              <a:solidFill>
                <a:srgbClr val="A042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266700" algn="l"/>
              </a:tabLst>
            </a:pPr>
            <a:r>
              <a:rPr lang="pt-PT" sz="1400" i="1" dirty="0">
                <a:solidFill>
                  <a:srgbClr val="27FF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	R</a:t>
            </a:r>
            <a:r>
              <a:rPr lang="pt-PT" sz="1400" dirty="0">
                <a:solidFill>
                  <a:srgbClr val="27FF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0.23</a:t>
            </a:r>
            <a:r>
              <a:rPr lang="el-GR" sz="1400" dirty="0">
                <a:solidFill>
                  <a:srgbClr val="27FF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pt-PT" sz="1400" dirty="0">
                <a:solidFill>
                  <a:srgbClr val="27FF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C = </a:t>
            </a:r>
            <a:r>
              <a:rPr lang="pt-PT" sz="1400" dirty="0" smtClean="0">
                <a:solidFill>
                  <a:srgbClr val="27FF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1µF</a:t>
            </a:r>
            <a:endParaRPr lang="pt-PT" sz="14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266700" algn="l"/>
              </a:tabLst>
            </a:pPr>
            <a:r>
              <a:rPr lang="pt-PT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	R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0.23</a:t>
            </a:r>
            <a:r>
              <a:rPr lang="el-G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pt-P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C = </a:t>
            </a:r>
            <a:r>
              <a:rPr lang="pt-P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10µF</a:t>
            </a:r>
          </a:p>
          <a:p>
            <a:pPr>
              <a:tabLst>
                <a:tab pos="266700" algn="l"/>
              </a:tabLst>
            </a:pPr>
            <a:r>
              <a:rPr lang="pt-PT" sz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tabLst>
                <a:tab pos="266700" algn="l"/>
              </a:tabLst>
            </a:pPr>
            <a:r>
              <a:rPr lang="pt-P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 = 0.23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C = 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10µF)</a:t>
            </a:r>
            <a:endParaRPr lang="pt-P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0640" y="4246880"/>
            <a:ext cx="361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Coupling circuit theoretical response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20639" y="5300611"/>
            <a:ext cx="397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Coupling circuit + cryostat measurement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779520" y="4145280"/>
            <a:ext cx="528320" cy="21336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7" idx="1"/>
          </p:cNvCxnSpPr>
          <p:nvPr/>
        </p:nvCxnSpPr>
        <p:spPr>
          <a:xfrm flipH="1" flipV="1">
            <a:off x="4307840" y="4246880"/>
            <a:ext cx="81280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1"/>
          </p:cNvCxnSpPr>
          <p:nvPr/>
        </p:nvCxnSpPr>
        <p:spPr>
          <a:xfrm flipH="1" flipV="1">
            <a:off x="3850640" y="4759403"/>
            <a:ext cx="1269999" cy="725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8164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Calibration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33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430" y="1899431"/>
            <a:ext cx="7233920" cy="429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50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133" y="2723762"/>
            <a:ext cx="4610100" cy="3190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new monitor in 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/>
              <a:t>3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203200" y="1774825"/>
                <a:ext cx="3546475" cy="4351338"/>
              </a:xfrm>
            </p:spPr>
            <p:txBody>
              <a:bodyPr>
                <a:normAutofit lnSpcReduction="10000"/>
              </a:bodyPr>
              <a:lstStyle/>
              <a:p>
                <a:pPr marL="179388" lvl="1" indent="0">
                  <a:buNone/>
                </a:pPr>
                <a:r>
                  <a:rPr lang="en-US" sz="2000" u="sng" dirty="0" smtClean="0">
                    <a:solidFill>
                      <a:srgbClr val="000000"/>
                    </a:solidFill>
                  </a:rPr>
                  <a:t>DCCT</a:t>
                </a:r>
                <a:r>
                  <a:rPr lang="en-US" sz="2000" dirty="0">
                    <a:solidFill>
                      <a:srgbClr val="000000"/>
                    </a:solidFill>
                  </a:rPr>
                  <a:t>:</a:t>
                </a:r>
                <a:endParaRPr lang="en-US" sz="2000" dirty="0"/>
              </a:p>
              <a:p>
                <a:pPr marL="179388" lvl="1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Insufficient resolution (1µA) for the low current regime (low β,N)</a:t>
                </a:r>
              </a:p>
              <a:p>
                <a:pPr marL="179388" lvl="1" indent="0">
                  <a:buNone/>
                </a:pPr>
                <a:endParaRPr lang="en-US" sz="2000" u="sng" dirty="0">
                  <a:solidFill>
                    <a:srgbClr val="000000"/>
                  </a:solidFill>
                </a:endParaRPr>
              </a:p>
              <a:p>
                <a:pPr marL="179388" lvl="1" indent="0">
                  <a:buNone/>
                </a:pPr>
                <a:r>
                  <a:rPr lang="en-US" sz="2000" u="sng" dirty="0">
                    <a:solidFill>
                      <a:srgbClr val="000000"/>
                    </a:solidFill>
                  </a:rPr>
                  <a:t>Fast BCTs</a:t>
                </a:r>
                <a:r>
                  <a:rPr lang="en-US" sz="2000" dirty="0">
                    <a:solidFill>
                      <a:srgbClr val="000000"/>
                    </a:solidFill>
                  </a:rPr>
                  <a:t>:</a:t>
                </a:r>
                <a:endParaRPr lang="en-US" sz="2000" dirty="0"/>
              </a:p>
              <a:p>
                <a:pPr marL="179388" lvl="1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Limited to bunched phases</a:t>
                </a:r>
              </a:p>
              <a:p>
                <a:pPr marL="179388" lvl="1" indent="0">
                  <a:buNone/>
                </a:pPr>
                <a:endParaRPr lang="en-US" sz="2000" u="sng" dirty="0" smtClean="0">
                  <a:solidFill>
                    <a:srgbClr val="000000"/>
                  </a:solidFill>
                </a:endParaRPr>
              </a:p>
              <a:p>
                <a:pPr marL="179388" lvl="1" indent="0">
                  <a:buNone/>
                </a:pPr>
                <a:r>
                  <a:rPr lang="en-US" sz="2000" u="sng" dirty="0" err="1" smtClean="0">
                    <a:solidFill>
                      <a:srgbClr val="000000"/>
                    </a:solidFill>
                  </a:rPr>
                  <a:t>Schottky</a:t>
                </a:r>
                <a:r>
                  <a:rPr lang="en-US" sz="2000" u="sng" dirty="0" smtClean="0">
                    <a:solidFill>
                      <a:srgbClr val="000000"/>
                    </a:solidFill>
                  </a:rPr>
                  <a:t> monitor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:</a:t>
                </a:r>
                <a:endParaRPr lang="en-US" sz="2000" dirty="0"/>
              </a:p>
              <a:p>
                <a:pPr marL="179388" lvl="1" indent="0" defTabSz="630238">
                  <a:buNone/>
                </a:pPr>
                <a:r>
                  <a:rPr lang="en-US" sz="1600" dirty="0"/>
                  <a:t>Un-bunched:</a:t>
                </a:r>
              </a:p>
              <a:p>
                <a:pPr marL="627063" lvl="2" defTabSz="630238"/>
                <a:r>
                  <a:rPr lang="en-US" sz="1200" dirty="0"/>
                  <a:t>time resolution of </a:t>
                </a:r>
                <a14:m>
                  <m:oMath xmlns:m="http://schemas.openxmlformats.org/officeDocument/2006/math">
                    <m:r>
                      <a:rPr lang="pt-PT" sz="1200" i="1" dirty="0">
                        <a:latin typeface="Cambria Math" panose="02040503050406030204" pitchFamily="18" charset="0"/>
                      </a:rPr>
                      <m:t>~</m:t>
                    </m:r>
                    <m:r>
                      <a:rPr lang="pt-PT" sz="1200" b="0" i="1" dirty="0" smtClean="0">
                        <a:latin typeface="Cambria Math" panose="02040503050406030204" pitchFamily="18" charset="0"/>
                      </a:rPr>
                      <m:t> 1</m:t>
                    </m:r>
                    <m:r>
                      <a:rPr lang="pt-PT" sz="1200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pt-PT" sz="1200" i="1">
                        <a:latin typeface="Cambria Math"/>
                      </a:rPr>
                      <m:t> </m:t>
                    </m:r>
                  </m:oMath>
                </a14:m>
                <a:endParaRPr lang="pt-PT" sz="1200" dirty="0"/>
              </a:p>
              <a:p>
                <a:pPr marL="627063" lvl="2" defTabSz="630238"/>
                <a:r>
                  <a:rPr lang="en-US" sz="1200" dirty="0"/>
                  <a:t>accuracy error &gt; 10</a:t>
                </a:r>
                <a:r>
                  <a:rPr lang="en-US" sz="1200" dirty="0" smtClean="0"/>
                  <a:t>%</a:t>
                </a:r>
                <a:endParaRPr lang="en-US" sz="1600" dirty="0" smtClean="0"/>
              </a:p>
              <a:p>
                <a:pPr marL="179388" lvl="1" indent="0" defTabSz="630238">
                  <a:buNone/>
                </a:pPr>
                <a:r>
                  <a:rPr lang="en-US" sz="1600" dirty="0" smtClean="0"/>
                  <a:t>Bunched:</a:t>
                </a:r>
              </a:p>
              <a:p>
                <a:pPr marL="627063" lvl="2" defTabSz="630238"/>
                <a:r>
                  <a:rPr lang="en-US" sz="1200" dirty="0" smtClean="0"/>
                  <a:t>time resolution of </a:t>
                </a:r>
                <a14:m>
                  <m:oMath xmlns:m="http://schemas.openxmlformats.org/officeDocument/2006/math">
                    <m:r>
                      <a:rPr lang="pt-PT" sz="1200" b="0" i="1" smtClean="0">
                        <a:latin typeface="Cambria Math"/>
                      </a:rPr>
                      <m:t>20 </m:t>
                    </m:r>
                    <m:r>
                      <a:rPr lang="pt-PT" sz="1200" b="0" i="1" smtClean="0">
                        <a:latin typeface="Cambria Math"/>
                      </a:rPr>
                      <m:t>𝑚𝑠</m:t>
                    </m:r>
                  </m:oMath>
                </a14:m>
                <a:endParaRPr lang="en-US" sz="1200" dirty="0" smtClean="0"/>
              </a:p>
              <a:p>
                <a:pPr marL="627063" lvl="2" defTabSz="630238"/>
                <a:r>
                  <a:rPr lang="en-US" sz="1200" dirty="0" smtClean="0"/>
                  <a:t>accuracy error of </a:t>
                </a:r>
                <a:r>
                  <a:rPr lang="en-US" sz="1200" dirty="0"/>
                  <a:t>&lt;</a:t>
                </a:r>
                <a:r>
                  <a:rPr lang="en-US" sz="1200" dirty="0" smtClean="0"/>
                  <a:t>10%</a:t>
                </a:r>
              </a:p>
              <a:p>
                <a:pPr marL="179388" lvl="1" indent="0" defTabSz="630238">
                  <a:buNone/>
                </a:pPr>
                <a:r>
                  <a:rPr lang="en-US" sz="1600" dirty="0"/>
                  <a:t>Bunch length dependency</a:t>
                </a:r>
              </a:p>
              <a:p>
                <a:pPr marL="179388" lvl="1" indent="0" defTabSz="630238">
                  <a:buNone/>
                </a:pPr>
                <a:r>
                  <a:rPr lang="en-US" sz="1600" dirty="0" smtClean="0"/>
                  <a:t>Complex calibration process</a:t>
                </a:r>
              </a:p>
              <a:p>
                <a:pPr marL="179388" lvl="1" indent="0" defTabSz="630238">
                  <a:buNone/>
                </a:pPr>
                <a:endParaRPr lang="en-US" sz="1600" dirty="0" smtClean="0"/>
              </a:p>
              <a:p>
                <a:pPr marL="179388" lvl="1" indent="0" defTabSz="630238">
                  <a:buNone/>
                </a:pPr>
                <a:endParaRPr lang="en-US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03200" y="1774825"/>
                <a:ext cx="3546475" cy="4351338"/>
              </a:xfrm>
              <a:blipFill rotWithShape="0">
                <a:blip r:embed="rId4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328973" y="1438361"/>
            <a:ext cx="421245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err="1" smtClean="0"/>
              <a:t>Schottky</a:t>
            </a:r>
            <a:r>
              <a:rPr lang="en-US" sz="2400" u="sng" dirty="0" smtClean="0"/>
              <a:t> </a:t>
            </a:r>
            <a:r>
              <a:rPr lang="en-US" sz="2400" u="sng" dirty="0" smtClean="0"/>
              <a:t>Intensity </a:t>
            </a:r>
            <a:r>
              <a:rPr lang="en-US" sz="2400" u="sng" dirty="0" smtClean="0"/>
              <a:t>Measurement</a:t>
            </a:r>
            <a:endParaRPr lang="en-US" sz="2400" u="sng" dirty="0"/>
          </a:p>
        </p:txBody>
      </p:sp>
      <p:grpSp>
        <p:nvGrpSpPr>
          <p:cNvPr id="10" name="Group 9"/>
          <p:cNvGrpSpPr/>
          <p:nvPr/>
        </p:nvGrpSpPr>
        <p:grpSpPr>
          <a:xfrm>
            <a:off x="4267200" y="5750560"/>
            <a:ext cx="3659248" cy="307777"/>
            <a:chOff x="3962400" y="5344160"/>
            <a:chExt cx="3659248" cy="307777"/>
          </a:xfrm>
        </p:grpSpPr>
        <p:sp>
          <p:nvSpPr>
            <p:cNvPr id="9" name="TextBox 8"/>
            <p:cNvSpPr txBox="1"/>
            <p:nvPr/>
          </p:nvSpPr>
          <p:spPr>
            <a:xfrm>
              <a:off x="396240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/>
                <a:t>10</a:t>
              </a:r>
              <a:endParaRPr lang="en-GB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6880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2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8536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3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176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4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0832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5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472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6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2112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7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3768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8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54240" y="534416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/>
                <a:t>9</a:t>
              </a:r>
              <a:r>
                <a:rPr lang="pt-PT" sz="1400" dirty="0" smtClean="0"/>
                <a:t>0</a:t>
              </a:r>
              <a:endParaRPr lang="en-GB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24867" y="5956439"/>
            <a:ext cx="817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/>
              <a:t>t</a:t>
            </a:r>
            <a:r>
              <a:rPr lang="pt-PT" sz="1600" dirty="0" smtClean="0"/>
              <a:t>ime [s]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4081701" y="2875280"/>
            <a:ext cx="1078017" cy="2915920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59719" y="2860298"/>
            <a:ext cx="208536" cy="2930902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5361493" y="2888690"/>
            <a:ext cx="428477" cy="2915920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79110" y="2873708"/>
            <a:ext cx="496089" cy="2930902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6285116" y="2867789"/>
            <a:ext cx="740644" cy="2915920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87521" y="2873708"/>
            <a:ext cx="398221" cy="2930902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7392906" y="2867789"/>
            <a:ext cx="827803" cy="2915920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387222" y="2037350"/>
            <a:ext cx="1681978" cy="330462"/>
          </a:xfrm>
          <a:prstGeom prst="rect">
            <a:avLst/>
          </a:prstGeom>
          <a:solidFill>
            <a:srgbClr val="FFF2CC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Coasting beam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93172" y="2352440"/>
            <a:ext cx="1676028" cy="329304"/>
          </a:xfrm>
          <a:prstGeom prst="rect">
            <a:avLst/>
          </a:prstGeom>
          <a:solidFill>
            <a:srgbClr val="E6D8F4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Bunched beam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41540" y="3300462"/>
            <a:ext cx="293694" cy="2624257"/>
            <a:chOff x="4085380" y="2894062"/>
            <a:chExt cx="293694" cy="2624257"/>
          </a:xfrm>
        </p:grpSpPr>
        <p:sp>
          <p:nvSpPr>
            <p:cNvPr id="35" name="TextBox 34"/>
            <p:cNvSpPr txBox="1"/>
            <p:nvPr/>
          </p:nvSpPr>
          <p:spPr>
            <a:xfrm>
              <a:off x="4085380" y="521054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FF0000"/>
                  </a:solidFill>
                </a:rPr>
                <a:t>0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85380" y="463142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FF0000"/>
                  </a:solidFill>
                </a:rPr>
                <a:t>1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85380" y="403198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FF0000"/>
                  </a:solidFill>
                </a:rPr>
                <a:t>2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85380" y="346302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FF0000"/>
                  </a:solidFill>
                </a:rPr>
                <a:t>3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15860" y="289406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200" dirty="0" smtClean="0">
                  <a:solidFill>
                    <a:srgbClr val="FF0000"/>
                  </a:solidFill>
                </a:rPr>
                <a:t>4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 rot="16200000">
            <a:off x="3041945" y="4200298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 N [x 10</a:t>
            </a:r>
            <a:r>
              <a:rPr lang="pt-PT" sz="1600" baseline="30000" dirty="0" smtClean="0">
                <a:solidFill>
                  <a:srgbClr val="FF0000"/>
                </a:solidFill>
              </a:rPr>
              <a:t>7</a:t>
            </a:r>
            <a:r>
              <a:rPr lang="pt-PT" sz="1600" dirty="0" smtClean="0">
                <a:solidFill>
                  <a:srgbClr val="FF0000"/>
                </a:solidFill>
              </a:rPr>
              <a:t> pbar]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7406" y="564636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0.0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47406" y="5079432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0.2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47406" y="4512504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0.4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47406" y="3945576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0.6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147406" y="281172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1.0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8408313" y="4209396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solidFill>
                  <a:srgbClr val="0070C0"/>
                </a:solidFill>
              </a:rPr>
              <a:t> </a:t>
            </a:r>
            <a:r>
              <a:rPr lang="el-GR" sz="1600" dirty="0" smtClean="0">
                <a:solidFill>
                  <a:srgbClr val="0070C0"/>
                </a:solidFill>
              </a:rPr>
              <a:t>β</a:t>
            </a:r>
            <a:r>
              <a:rPr lang="pt-PT" sz="1600" dirty="0" smtClean="0">
                <a:solidFill>
                  <a:srgbClr val="0070C0"/>
                </a:solidFill>
              </a:rPr>
              <a:t> [c]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147406" y="3378648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>
                <a:solidFill>
                  <a:srgbClr val="0070C0"/>
                </a:solidFill>
              </a:rPr>
              <a:t>0.8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6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" y="136526"/>
            <a:ext cx="9257030" cy="1325563"/>
          </a:xfrm>
        </p:spPr>
        <p:txBody>
          <a:bodyPr/>
          <a:lstStyle/>
          <a:p>
            <a:r>
              <a:rPr lang="en-US" dirty="0" smtClean="0"/>
              <a:t>Specifications for new intensity monitor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4</a:t>
            </a:r>
            <a:endParaRPr lang="en-GB" dirty="0"/>
          </a:p>
        </p:txBody>
      </p:sp>
      <p:sp>
        <p:nvSpPr>
          <p:cNvPr id="6" name="Snip Diagonal Corner Rectangle 5"/>
          <p:cNvSpPr/>
          <p:nvPr/>
        </p:nvSpPr>
        <p:spPr>
          <a:xfrm>
            <a:off x="1111703" y="1873652"/>
            <a:ext cx="7158537" cy="2818341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u="sng" dirty="0">
              <a:solidFill>
                <a:schemeClr val="tx1"/>
              </a:solidFill>
            </a:endParaRPr>
          </a:p>
          <a:p>
            <a:pPr marL="893763" indent="-538163"/>
            <a:r>
              <a:rPr lang="en-US" b="1" u="sng" dirty="0" smtClean="0">
                <a:solidFill>
                  <a:schemeClr val="tx1"/>
                </a:solidFill>
              </a:rPr>
              <a:t>Requirements for a new current/intensity monitor: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</a:rPr>
              <a:t>Current resolution: 	10 </a:t>
            </a:r>
            <a:r>
              <a:rPr lang="en-US" sz="1600" dirty="0" err="1" smtClean="0">
                <a:solidFill>
                  <a:schemeClr val="tx1"/>
                </a:solidFill>
              </a:rPr>
              <a:t>nA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</a:rPr>
              <a:t>Intensity resolution: 	5 x 10</a:t>
            </a:r>
            <a:r>
              <a:rPr lang="en-US" sz="1600" baseline="30000" dirty="0">
                <a:solidFill>
                  <a:schemeClr val="tx1"/>
                </a:solidFill>
              </a:rPr>
              <a:t>5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charges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</a:rPr>
              <a:t>Bandwidth</a:t>
            </a:r>
            <a:r>
              <a:rPr lang="en-US" sz="1600" dirty="0" smtClean="0">
                <a:solidFill>
                  <a:schemeClr val="tx1"/>
                </a:solidFill>
              </a:rPr>
              <a:t>: 	DC - 1 </a:t>
            </a:r>
            <a:r>
              <a:rPr lang="en-US" sz="1600" dirty="0" smtClean="0">
                <a:solidFill>
                  <a:schemeClr val="tx1"/>
                </a:solidFill>
              </a:rPr>
              <a:t>kHz</a:t>
            </a:r>
            <a:endParaRPr lang="en-US" b="1" u="sng" dirty="0" smtClean="0">
              <a:solidFill>
                <a:schemeClr val="tx1"/>
              </a:solidFill>
            </a:endParaRPr>
          </a:p>
          <a:p>
            <a:pPr marL="893763" indent="-538163">
              <a:tabLst>
                <a:tab pos="3136900" algn="l"/>
              </a:tabLst>
            </a:pPr>
            <a:endParaRPr lang="en-US" b="1" u="sng" dirty="0" smtClean="0">
              <a:solidFill>
                <a:schemeClr val="tx1"/>
              </a:solidFill>
            </a:endParaRPr>
          </a:p>
          <a:p>
            <a:pPr marL="893763" indent="-538163">
              <a:tabLst>
                <a:tab pos="3136900" algn="l"/>
              </a:tabLst>
            </a:pPr>
            <a:r>
              <a:rPr lang="en-US" b="1" u="sng" dirty="0" smtClean="0">
                <a:solidFill>
                  <a:schemeClr val="tx1"/>
                </a:solidFill>
              </a:rPr>
              <a:t>Requirements for the cryostat</a:t>
            </a:r>
            <a:endParaRPr lang="en-GB" dirty="0" smtClean="0">
              <a:solidFill>
                <a:schemeClr val="tx1"/>
              </a:solidFill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GB" sz="1600" dirty="0" smtClean="0">
                <a:solidFill>
                  <a:schemeClr val="tx1"/>
                </a:solidFill>
              </a:rPr>
              <a:t>“</a:t>
            </a:r>
            <a:r>
              <a:rPr lang="en-GB" sz="1600" dirty="0">
                <a:solidFill>
                  <a:schemeClr val="tx1"/>
                </a:solidFill>
              </a:rPr>
              <a:t>Zero-boil off” using a pulse tube </a:t>
            </a:r>
            <a:r>
              <a:rPr lang="en-GB" sz="1600" dirty="0" err="1" smtClean="0">
                <a:solidFill>
                  <a:schemeClr val="tx1"/>
                </a:solidFill>
              </a:rPr>
              <a:t>cryocooler</a:t>
            </a:r>
            <a:r>
              <a:rPr lang="en-GB" sz="1600" dirty="0" smtClean="0">
                <a:solidFill>
                  <a:schemeClr val="tx1"/>
                </a:solidFill>
              </a:rPr>
              <a:t> as He </a:t>
            </a:r>
            <a:r>
              <a:rPr lang="en-GB" sz="1600" dirty="0" err="1">
                <a:solidFill>
                  <a:schemeClr val="tx1"/>
                </a:solidFill>
              </a:rPr>
              <a:t>reliquefier</a:t>
            </a:r>
            <a:r>
              <a:rPr lang="en-GB" sz="1600" dirty="0">
                <a:solidFill>
                  <a:schemeClr val="tx1"/>
                </a:solidFill>
              </a:rPr>
              <a:t> unit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GB" sz="1600" dirty="0" smtClean="0">
                <a:solidFill>
                  <a:schemeClr val="tx1"/>
                </a:solidFill>
              </a:rPr>
              <a:t>Long </a:t>
            </a:r>
            <a:r>
              <a:rPr lang="en-GB" sz="1600" dirty="0">
                <a:solidFill>
                  <a:schemeClr val="tx1"/>
                </a:solidFill>
              </a:rPr>
              <a:t>term operation</a:t>
            </a:r>
          </a:p>
          <a:p>
            <a:pPr marL="1258888" indent="-538163">
              <a:tabLst>
                <a:tab pos="4035425" algn="l"/>
              </a:tabLst>
            </a:pPr>
            <a:endParaRPr lang="en-US" b="1" u="sng" dirty="0">
              <a:solidFill>
                <a:schemeClr val="tx1"/>
              </a:solidFill>
            </a:endParaRPr>
          </a:p>
        </p:txBody>
      </p:sp>
      <p:pic>
        <p:nvPicPr>
          <p:cNvPr id="19" name="Picture 7" descr="\\cern.ch\dfs\Users\m\mabreufe\Desktop\Workshop\HIJe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04" y="5583621"/>
            <a:ext cx="1481629" cy="6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\\cern.ch\dfs\Users\m\mabreufe\Desktop\Workshop\gs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03" y="5442284"/>
            <a:ext cx="1964950" cy="72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\\cern.ch\dfs\Users\m\mabreufe\Desktop\Workshop\FSUJe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55" y="5358974"/>
            <a:ext cx="1127095" cy="106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0503" y="4897309"/>
            <a:ext cx="3073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u="sng" dirty="0" smtClean="0"/>
              <a:t>Collaboration partners:</a:t>
            </a:r>
            <a:endParaRPr lang="en-GB" sz="2400" u="sng" dirty="0"/>
          </a:p>
        </p:txBody>
      </p:sp>
      <p:sp>
        <p:nvSpPr>
          <p:cNvPr id="33" name="TextBox 32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6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75" y="1649084"/>
            <a:ext cx="6988913" cy="4688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functioning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5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4993821" y="1318654"/>
            <a:ext cx="3916499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Magnetic shield:</a:t>
            </a:r>
          </a:p>
          <a:p>
            <a:endParaRPr lang="en-US" sz="300" b="1" dirty="0" smtClean="0"/>
          </a:p>
          <a:p>
            <a:pPr marL="257175" lvl="1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Suppresses all field components </a:t>
            </a:r>
            <a:r>
              <a:rPr lang="en-US" sz="1400" dirty="0" smtClean="0"/>
              <a:t>except azimuthal beam component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r>
              <a:rPr lang="en-US" sz="1600" b="1" dirty="0" smtClean="0"/>
              <a:t>Pickup coil:</a:t>
            </a:r>
          </a:p>
          <a:p>
            <a:pPr marL="257175" lvl="1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Soft ferromagnetic material with high-permeability concentrates flux</a:t>
            </a:r>
          </a:p>
          <a:p>
            <a:pPr lvl="1"/>
            <a:endParaRPr lang="en-US" sz="1100" dirty="0" smtClean="0"/>
          </a:p>
          <a:p>
            <a:r>
              <a:rPr lang="en-US" sz="1600" b="1" dirty="0" smtClean="0"/>
              <a:t>Flux transformer:</a:t>
            </a:r>
          </a:p>
          <a:p>
            <a:pPr marL="257175" lvl="1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Couples magnetic flux </a:t>
            </a:r>
            <a:r>
              <a:rPr lang="en-US" sz="1400" dirty="0" smtClean="0"/>
              <a:t>(down to DC) to </a:t>
            </a:r>
            <a:r>
              <a:rPr lang="en-US" sz="1400" dirty="0" smtClean="0"/>
              <a:t>SQUID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r>
              <a:rPr lang="en-US" sz="1600" b="1" dirty="0" smtClean="0"/>
              <a:t>SQUID + </a:t>
            </a:r>
            <a:r>
              <a:rPr lang="en-US" sz="1600" b="1" dirty="0" smtClean="0"/>
              <a:t>Electronic readout:</a:t>
            </a:r>
            <a:endParaRPr lang="en-US" sz="1600" b="1" dirty="0" smtClean="0"/>
          </a:p>
          <a:p>
            <a:pPr marL="257175" lvl="1" indent="-257175">
              <a:buFont typeface="Arial" panose="020B0604020202020204" pitchFamily="34" charset="0"/>
              <a:buChar char="•"/>
            </a:pPr>
            <a:r>
              <a:rPr lang="en-GB" sz="1400" dirty="0" smtClean="0"/>
              <a:t>Superconducting </a:t>
            </a:r>
            <a:r>
              <a:rPr lang="en-GB" sz="1400" dirty="0" err="1"/>
              <a:t>QUantum</a:t>
            </a:r>
            <a:r>
              <a:rPr lang="en-GB" sz="1400" dirty="0"/>
              <a:t> Interference </a:t>
            </a:r>
            <a:r>
              <a:rPr lang="en-GB" sz="1400" dirty="0" smtClean="0"/>
              <a:t>Devices</a:t>
            </a:r>
            <a:endParaRPr lang="en-US" sz="1400" dirty="0" smtClean="0"/>
          </a:p>
          <a:p>
            <a:pPr marL="257175" lvl="1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Measures </a:t>
            </a:r>
            <a:r>
              <a:rPr lang="en-US" sz="1400" dirty="0" smtClean="0"/>
              <a:t>the magnetic field induced in the SQUID’s input coil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0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 and cryogenic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PT" dirty="0" smtClean="0"/>
              <a:t>6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1825625"/>
            <a:ext cx="45243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8649" y="1825624"/>
            <a:ext cx="4684517" cy="4625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CCC magnetic shield and ferromagnetic core fabricated by collaboration partners</a:t>
            </a:r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New coupling circuit was designed using commercially available SQUID system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New cryostat was designed and fabricated</a:t>
            </a:r>
          </a:p>
          <a:p>
            <a:pPr lvl="1"/>
            <a:r>
              <a:rPr lang="en-US" sz="1400" dirty="0" smtClean="0"/>
              <a:t>Low-level of mechanical vibration</a:t>
            </a:r>
          </a:p>
          <a:p>
            <a:pPr lvl="1"/>
            <a:r>
              <a:rPr lang="en-US" sz="1400" dirty="0" smtClean="0"/>
              <a:t>Low heat in leak </a:t>
            </a:r>
          </a:p>
          <a:p>
            <a:pPr lvl="1"/>
            <a:r>
              <a:rPr lang="en-US" sz="1400" dirty="0" smtClean="0"/>
              <a:t>Capacity for 50 liters liquid Helium</a:t>
            </a:r>
          </a:p>
          <a:p>
            <a:pPr lvl="1"/>
            <a:r>
              <a:rPr lang="en-US" sz="1400" dirty="0" smtClean="0"/>
              <a:t>Diameter of ~ 0.8m</a:t>
            </a:r>
          </a:p>
          <a:p>
            <a:pPr lvl="1"/>
            <a:endParaRPr lang="en-US" sz="1400" dirty="0" smtClean="0"/>
          </a:p>
          <a:p>
            <a:endParaRPr lang="en-US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823" y="3898457"/>
            <a:ext cx="2562727" cy="246741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418" y="1255601"/>
            <a:ext cx="2719536" cy="154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3025" y="2975383"/>
            <a:ext cx="3362325" cy="8341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0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464" y="1596011"/>
            <a:ext cx="4082400" cy="283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</a:t>
            </a:r>
            <a:r>
              <a:rPr lang="en-US" dirty="0" smtClean="0"/>
              <a:t>devices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ounded Rectangle 32"/>
              <p:cNvSpPr/>
              <p:nvPr/>
            </p:nvSpPr>
            <p:spPr>
              <a:xfrm>
                <a:off x="6846015" y="1267062"/>
                <a:ext cx="1592644" cy="31176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𝟎𝟕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𝟏𝟓</m:t>
                          </m:r>
                        </m:sup>
                      </m:sSup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t-PT" sz="1050" b="1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Wb</m:t>
                      </m:r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Rounded 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6015" y="1267062"/>
                <a:ext cx="1592644" cy="311766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4625464" y="4960915"/>
            <a:ext cx="3064161" cy="1257300"/>
            <a:chOff x="5324263" y="4653136"/>
            <a:chExt cx="3064161" cy="12573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4263" y="4653136"/>
              <a:ext cx="2895600" cy="125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665855" y="4694664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5855" y="4694664"/>
                  <a:ext cx="722569" cy="32303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997412" y="4740384"/>
                  <a:ext cx="634661" cy="2735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pt-PT" sz="11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7412" y="4740384"/>
                  <a:ext cx="634661" cy="27353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c 17"/>
            <p:cNvSpPr/>
            <p:nvPr/>
          </p:nvSpPr>
          <p:spPr>
            <a:xfrm rot="18063892">
              <a:off x="7100000" y="5045128"/>
              <a:ext cx="371436" cy="371436"/>
            </a:xfrm>
            <a:prstGeom prst="arc">
              <a:avLst>
                <a:gd name="adj1" fmla="val 1397786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6978095" y="1725912"/>
            <a:ext cx="13256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00338" y="1621802"/>
            <a:ext cx="0" cy="226615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95403" y="1621802"/>
            <a:ext cx="0" cy="226615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928299" y="4583244"/>
            <a:ext cx="2049796" cy="362276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Superconducting/cold parts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03482" y="1865268"/>
            <a:ext cx="4975689" cy="4605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SQUID’s are very sensitive magnetometers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But periodic transfer function limits its dynamic range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3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pt-PT" dirty="0" smtClean="0"/>
              <a:t>7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113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876800" y="1593588"/>
            <a:ext cx="4083793" cy="2837384"/>
            <a:chOff x="5328000" y="1528288"/>
            <a:chExt cx="3710080" cy="26928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000" y="1528288"/>
              <a:ext cx="3710080" cy="269280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7237003" y="1653869"/>
              <a:ext cx="120437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257210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433762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ounded Rectangle 32"/>
              <p:cNvSpPr/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𝟎𝟕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𝟏𝟓</m:t>
                          </m:r>
                        </m:sup>
                      </m:sSup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t-PT" sz="1050" b="1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Wb</m:t>
                      </m:r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Rounded 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695" y="1287382"/>
                <a:ext cx="1592644" cy="311766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>
            <a:stCxn id="8" idx="1"/>
          </p:cNvCxnSpPr>
          <p:nvPr/>
        </p:nvCxnSpPr>
        <p:spPr>
          <a:xfrm flipH="1" flipV="1">
            <a:off x="7609841" y="3068323"/>
            <a:ext cx="302748" cy="133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12589" y="4167936"/>
            <a:ext cx="127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Constant Working Point</a:t>
            </a:r>
            <a:endParaRPr lang="en-GB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543457" y="4790923"/>
            <a:ext cx="4417136" cy="1449144"/>
            <a:chOff x="4543457" y="4923003"/>
            <a:chExt cx="4417136" cy="1449144"/>
          </a:xfrm>
        </p:grpSpPr>
        <p:grpSp>
          <p:nvGrpSpPr>
            <p:cNvPr id="25" name="Group 24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Arc 39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Content Placeholder 2"/>
          <p:cNvSpPr txBox="1">
            <a:spLocks/>
          </p:cNvSpPr>
          <p:nvPr/>
        </p:nvSpPr>
        <p:spPr>
          <a:xfrm>
            <a:off x="203482" y="1865268"/>
            <a:ext cx="4975689" cy="4605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SQUID’s are very sensitive magnetometers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But periodic transfer function limits its dynamic range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4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r>
              <a:rPr lang="pt-PT" dirty="0" smtClean="0"/>
              <a:t>8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806677" y="6441876"/>
            <a:ext cx="3530647" cy="46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International Conference on Accelerator Optimization</a:t>
            </a:r>
          </a:p>
          <a:p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273531" y="6427708"/>
            <a:ext cx="130131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/>
              <a:t>Miguel Fernandes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82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10633</TotalTime>
  <Words>1522</Words>
  <Application>Microsoft Office PowerPoint</Application>
  <PresentationFormat>On-screen Show (4:3)</PresentationFormat>
  <Paragraphs>416</Paragraphs>
  <Slides>33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Times New Roman</vt:lpstr>
      <vt:lpstr>Office Theme</vt:lpstr>
      <vt:lpstr>Cryogenic Current Comparator (CCC) Beam intensity monitor for the Antiproton Decelerator</vt:lpstr>
      <vt:lpstr>Presentation outline</vt:lpstr>
      <vt:lpstr>Antiproton Decelerator at CERN</vt:lpstr>
      <vt:lpstr>Motivation for new monitor in AD</vt:lpstr>
      <vt:lpstr>Specifications for new intensity monitor</vt:lpstr>
      <vt:lpstr>CCC functioning overview</vt:lpstr>
      <vt:lpstr>Monitor and cryogenic system</vt:lpstr>
      <vt:lpstr>SQUID devices</vt:lpstr>
      <vt:lpstr>SQUID devices</vt:lpstr>
      <vt:lpstr>SQUID devices</vt:lpstr>
      <vt:lpstr>SQUID devices</vt:lpstr>
      <vt:lpstr>Limiting slew-rate of input signal</vt:lpstr>
      <vt:lpstr>Laboratory measurement</vt:lpstr>
      <vt:lpstr>Measurements with no beam</vt:lpstr>
      <vt:lpstr>Beam current measurements</vt:lpstr>
      <vt:lpstr>Beam intensity measurements</vt:lpstr>
      <vt:lpstr>Beam intensity measurements</vt:lpstr>
      <vt:lpstr>Performance limitations</vt:lpstr>
      <vt:lpstr>Intensity measurement limitations</vt:lpstr>
      <vt:lpstr>Cryogenic performance limitations</vt:lpstr>
      <vt:lpstr>Summary</vt:lpstr>
      <vt:lpstr>Summary</vt:lpstr>
      <vt:lpstr>Summary</vt:lpstr>
      <vt:lpstr>Summary</vt:lpstr>
      <vt:lpstr>Summary</vt:lpstr>
      <vt:lpstr>Summary</vt:lpstr>
      <vt:lpstr>Acknowledgements</vt:lpstr>
      <vt:lpstr>EXTRA SLIDES</vt:lpstr>
      <vt:lpstr>Magnetic shielding</vt:lpstr>
      <vt:lpstr>Stability limits</vt:lpstr>
      <vt:lpstr>BCCCA functioning overview</vt:lpstr>
      <vt:lpstr>Frequency response</vt:lpstr>
      <vt:lpstr>Calibration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 Current Monitor @ AD</dc:title>
  <dc:creator>Miguel Filipe Abreu Fernandes</dc:creator>
  <cp:lastModifiedBy>Miguel Filipe Abreu Fernandes</cp:lastModifiedBy>
  <cp:revision>134</cp:revision>
  <dcterms:created xsi:type="dcterms:W3CDTF">2015-09-14T08:43:28Z</dcterms:created>
  <dcterms:modified xsi:type="dcterms:W3CDTF">2015-10-07T11:02:23Z</dcterms:modified>
</cp:coreProperties>
</file>