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1" r:id="rId3"/>
    <p:sldId id="272" r:id="rId4"/>
    <p:sldId id="257" r:id="rId5"/>
    <p:sldId id="273" r:id="rId6"/>
    <p:sldId id="274" r:id="rId7"/>
    <p:sldId id="275" r:id="rId8"/>
    <p:sldId id="279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0FBEE-D4C9-0640-919E-A756CF0F5259}" type="datetimeFigureOut">
              <a:rPr lang="fr-FR" smtClean="0"/>
              <a:t>18/03/2015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44BC3-38E1-1D4A-A2B5-A53A6AD38E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038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7800E-E908-FE4B-ABFB-5225752CC2BF}" type="datetimeFigureOut">
              <a:rPr lang="fr-FR" smtClean="0"/>
              <a:t>18/03/2015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DACD-B0F7-F44E-9EE8-D1EFB3B793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4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DACD-B0F7-F44E-9EE8-D1EFB3B793C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656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4B6B-97F9-D646-970B-FF0659E18F1F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78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4D53-13CB-D449-BC0E-962CCEBBA193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02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E056-C864-074C-AFFB-78C51E17EDC5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46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82B-D5F2-9542-AD9C-D7DB6E890EDA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02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20A64-2B7B-1A4F-BD29-CF070CD10DF1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2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E7B67-3D62-BB4F-B368-BEBEA70351C0}" type="datetime1">
              <a:rPr lang="fr-FR" smtClean="0"/>
              <a:t>18/03/2015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9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27B0-3A51-E84C-85D0-DAADAFAF0E6B}" type="datetime1">
              <a:rPr lang="fr-FR" smtClean="0"/>
              <a:t>18/03/2015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58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065CC-053B-E84C-BC09-191365A9221E}" type="datetime1">
              <a:rPr lang="fr-FR" smtClean="0"/>
              <a:t>18/03/2015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35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49787-0DAA-6240-A2A4-00EAFC136A4C}" type="datetime1">
              <a:rPr lang="fr-FR" smtClean="0"/>
              <a:t>18/03/2015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30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59B-1419-8347-8D98-FF7AD80167AF}" type="datetime1">
              <a:rPr lang="fr-FR" smtClean="0"/>
              <a:t>18/03/2015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40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C7B6-56A5-994D-91C7-46BAA02F6825}" type="datetime1">
              <a:rPr lang="fr-FR" smtClean="0"/>
              <a:t>18/03/2015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86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5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EE1CA-430D-464B-A3F5-D75B773160CD}" type="datetime1">
              <a:rPr lang="fr-FR" smtClean="0"/>
              <a:t>18/03/2015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DEAE-F34F-5242-B677-CEB35E85A1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36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auth/FCC/FccSoftware%23Tutorial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io.desy.de/v02-04-03/doc/doxygen_api/html/namespaces.html" TargetMode="External"/><Relationship Id="rId3" Type="http://schemas.openxmlformats.org/officeDocument/2006/relationships/hyperlink" Target="https://github.com/HEP-FCC/albers/blob/master/examples/edm_1.ya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bernet/heppy_fc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FCC Software</a:t>
            </a:r>
            <a:br>
              <a:rPr lang="fr-FR" dirty="0" smtClean="0"/>
            </a:br>
            <a:r>
              <a:rPr lang="fr-FR" sz="3200" dirty="0" smtClean="0"/>
              <a:t>Status Report </a:t>
            </a:r>
            <a:r>
              <a:rPr lang="fr-FR" sz="3200" dirty="0" err="1" smtClean="0"/>
              <a:t>from</a:t>
            </a:r>
            <a:r>
              <a:rPr lang="fr-FR" sz="3200" dirty="0" smtClean="0"/>
              <a:t> a </a:t>
            </a:r>
            <a:r>
              <a:rPr lang="fr-FR" sz="3200" dirty="0" err="1" smtClean="0"/>
              <a:t>User’s</a:t>
            </a:r>
            <a:r>
              <a:rPr lang="fr-FR" sz="3200" dirty="0" smtClean="0"/>
              <a:t> Perspective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0408"/>
          </a:xfrm>
        </p:spPr>
        <p:txBody>
          <a:bodyPr>
            <a:normAutofit fontScale="62500" lnSpcReduction="20000"/>
          </a:bodyPr>
          <a:lstStyle/>
          <a:p>
            <a:r>
              <a:rPr lang="fr-FR" sz="2800" dirty="0" smtClean="0"/>
              <a:t>Colin Bernet</a:t>
            </a:r>
            <a:r>
              <a:rPr lang="fr-FR" sz="2800" dirty="0"/>
              <a:t> </a:t>
            </a:r>
            <a:r>
              <a:rPr lang="fr-FR" sz="2800" dirty="0" smtClean="0"/>
              <a:t>(IPNL</a:t>
            </a:r>
            <a:r>
              <a:rPr lang="fr-FR" sz="2800" dirty="0" smtClean="0"/>
              <a:t>)</a:t>
            </a:r>
            <a:endParaRPr lang="fr-FR" sz="2800" dirty="0" smtClean="0"/>
          </a:p>
          <a:p>
            <a:r>
              <a:rPr lang="fr-FR" sz="2800" dirty="0" smtClean="0"/>
              <a:t>18 March 2015</a:t>
            </a:r>
          </a:p>
          <a:p>
            <a:endParaRPr lang="fr-FR" sz="2800" dirty="0"/>
          </a:p>
          <a:p>
            <a:r>
              <a:rPr lang="fr-FR" sz="2800" dirty="0" smtClean="0"/>
              <a:t>Code </a:t>
            </a:r>
            <a:r>
              <a:rPr lang="fr-FR" sz="2800" dirty="0" err="1" smtClean="0"/>
              <a:t>Contributors</a:t>
            </a:r>
            <a:r>
              <a:rPr lang="fr-FR" sz="2800" dirty="0" smtClean="0"/>
              <a:t>:</a:t>
            </a:r>
          </a:p>
          <a:p>
            <a:r>
              <a:rPr lang="fr-FR" sz="2800" dirty="0" err="1" smtClean="0"/>
              <a:t>Michele</a:t>
            </a:r>
            <a:r>
              <a:rPr lang="fr-FR" sz="2800" dirty="0" smtClean="0"/>
              <a:t> De </a:t>
            </a:r>
            <a:r>
              <a:rPr lang="fr-FR" sz="2800" dirty="0" err="1" smtClean="0"/>
              <a:t>Gruttola</a:t>
            </a:r>
            <a:r>
              <a:rPr lang="fr-FR" sz="2800" dirty="0" smtClean="0"/>
              <a:t>, Benedikt </a:t>
            </a:r>
            <a:r>
              <a:rPr lang="fr-FR" sz="2800" dirty="0" err="1" smtClean="0"/>
              <a:t>Hegner</a:t>
            </a:r>
            <a:r>
              <a:rPr lang="fr-FR" sz="2800" dirty="0" smtClean="0"/>
              <a:t>, Cl</a:t>
            </a:r>
            <a:r>
              <a:rPr lang="fr-FR" sz="2800" dirty="0" smtClean="0"/>
              <a:t>ément </a:t>
            </a:r>
            <a:r>
              <a:rPr lang="fr-FR" sz="2800" dirty="0" err="1" smtClean="0"/>
              <a:t>Helsens</a:t>
            </a:r>
            <a:r>
              <a:rPr lang="fr-FR" sz="2800" dirty="0" smtClean="0"/>
              <a:t>, </a:t>
            </a:r>
            <a:r>
              <a:rPr lang="fr-FR" sz="2800" dirty="0" smtClean="0"/>
              <a:t>Julia </a:t>
            </a:r>
            <a:r>
              <a:rPr lang="fr-FR" sz="2800" dirty="0" err="1" smtClean="0"/>
              <a:t>Hrdinka</a:t>
            </a:r>
            <a:r>
              <a:rPr lang="fr-FR" sz="2800" dirty="0" smtClean="0"/>
              <a:t>, </a:t>
            </a:r>
            <a:r>
              <a:rPr lang="fr-FR" sz="2800" dirty="0" err="1" smtClean="0"/>
              <a:t>Ercan</a:t>
            </a:r>
            <a:r>
              <a:rPr lang="fr-FR" sz="2800" dirty="0" smtClean="0"/>
              <a:t> </a:t>
            </a:r>
            <a:r>
              <a:rPr lang="fr-FR" sz="2800" dirty="0" err="1" smtClean="0"/>
              <a:t>Pillicer</a:t>
            </a:r>
            <a:r>
              <a:rPr lang="fr-FR" sz="2800" dirty="0" smtClean="0"/>
              <a:t>, </a:t>
            </a:r>
            <a:r>
              <a:rPr lang="fr-FR" sz="2800" dirty="0" err="1" smtClean="0"/>
              <a:t>Themis</a:t>
            </a:r>
            <a:r>
              <a:rPr lang="fr-FR" sz="2800" dirty="0" smtClean="0"/>
              <a:t> Williams, </a:t>
            </a:r>
            <a:r>
              <a:rPr lang="fr-FR" sz="2800" dirty="0" smtClean="0"/>
              <a:t>Anna </a:t>
            </a:r>
            <a:r>
              <a:rPr lang="fr-FR" sz="2800" dirty="0" err="1" smtClean="0"/>
              <a:t>Zaborowska</a:t>
            </a:r>
            <a:r>
              <a:rPr lang="fr-FR" sz="2800" dirty="0" smtClean="0"/>
              <a:t>, </a:t>
            </a:r>
          </a:p>
          <a:p>
            <a:endParaRPr lang="fr-FR" sz="2800" dirty="0"/>
          </a:p>
          <a:p>
            <a:r>
              <a:rPr lang="fr-FR" sz="2800" dirty="0" smtClean="0"/>
              <a:t>FCC-</a:t>
            </a:r>
            <a:r>
              <a:rPr lang="fr-FR" sz="2800" dirty="0" err="1" smtClean="0"/>
              <a:t>ee</a:t>
            </a:r>
            <a:r>
              <a:rPr lang="fr-FR" sz="2800" dirty="0" smtClean="0"/>
              <a:t> </a:t>
            </a:r>
            <a:r>
              <a:rPr lang="fr-FR" sz="2800" dirty="0" err="1" smtClean="0"/>
              <a:t>Flavour</a:t>
            </a:r>
            <a:r>
              <a:rPr lang="fr-FR" sz="2800" dirty="0" smtClean="0"/>
              <a:t> Physics Meeting</a:t>
            </a:r>
            <a:endParaRPr lang="fr-FR" sz="2800" dirty="0" smtClean="0"/>
          </a:p>
          <a:p>
            <a:endParaRPr lang="fr-FR" sz="2800" dirty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11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Documentation &amp; Training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tools</a:t>
            </a:r>
            <a:r>
              <a:rPr lang="fr-FR" dirty="0" smtClean="0"/>
              <a:t> are simple, but new</a:t>
            </a:r>
          </a:p>
          <a:p>
            <a:endParaRPr lang="fr-FR" dirty="0"/>
          </a:p>
          <a:p>
            <a:r>
              <a:rPr lang="fr-FR" dirty="0" smtClean="0"/>
              <a:t>Documentation &amp; training </a:t>
            </a:r>
            <a:r>
              <a:rPr lang="fr-FR" dirty="0" err="1" smtClean="0"/>
              <a:t>is</a:t>
            </a:r>
            <a:r>
              <a:rPr lang="fr-FR" dirty="0" smtClean="0"/>
              <a:t> essential</a:t>
            </a:r>
          </a:p>
          <a:p>
            <a:pPr lvl="1"/>
            <a:r>
              <a:rPr lang="fr-FR" dirty="0"/>
              <a:t>T</a:t>
            </a:r>
            <a:r>
              <a:rPr lang="fr-FR" dirty="0" smtClean="0"/>
              <a:t>utorial web pages </a:t>
            </a:r>
            <a:r>
              <a:rPr lang="fr-FR" dirty="0" err="1" smtClean="0"/>
              <a:t>available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>
                <a:hlinkClick r:id="rId2"/>
              </a:rPr>
              <a:t>https://twiki.cern.ch/twiki/bin/viewauth/FCC/FccSoftware#</a:t>
            </a:r>
            <a:r>
              <a:rPr lang="fr-FR" dirty="0" smtClean="0">
                <a:hlinkClick r:id="rId2"/>
              </a:rPr>
              <a:t>Tutorials</a:t>
            </a:r>
            <a:endParaRPr lang="fr-FR" dirty="0" smtClean="0"/>
          </a:p>
          <a:p>
            <a:pPr lvl="1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happy to help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580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8545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The FCC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the FCC software</a:t>
            </a:r>
          </a:p>
          <a:p>
            <a:pPr lvl="1"/>
            <a:r>
              <a:rPr lang="fr-FR" dirty="0" smtClean="0"/>
              <a:t>one of the </a:t>
            </a:r>
            <a:r>
              <a:rPr lang="fr-FR" dirty="0" err="1" smtClean="0"/>
              <a:t>most</a:t>
            </a:r>
            <a:r>
              <a:rPr lang="fr-FR" dirty="0" smtClean="0"/>
              <a:t> important building blocks of </a:t>
            </a:r>
            <a:r>
              <a:rPr lang="fr-FR" dirty="0" err="1" smtClean="0"/>
              <a:t>our</a:t>
            </a:r>
            <a:r>
              <a:rPr lang="fr-FR" dirty="0" smtClean="0"/>
              <a:t> collaboration </a:t>
            </a:r>
          </a:p>
          <a:p>
            <a:pPr lvl="1"/>
            <a:r>
              <a:rPr lang="fr-FR" dirty="0" smtClean="0"/>
              <a:t>team up with FCC </a:t>
            </a:r>
            <a:r>
              <a:rPr lang="fr-FR" dirty="0" err="1" smtClean="0"/>
              <a:t>colleagues</a:t>
            </a:r>
            <a:r>
              <a:rPr lang="fr-FR" dirty="0" smtClean="0"/>
              <a:t>, and with ILC/CLIC </a:t>
            </a:r>
            <a:r>
              <a:rPr lang="fr-FR" dirty="0" err="1" smtClean="0"/>
              <a:t>colleagues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tools</a:t>
            </a:r>
            <a:r>
              <a:rPr lang="fr-FR" dirty="0" smtClean="0"/>
              <a:t> for </a:t>
            </a:r>
            <a:r>
              <a:rPr lang="fr-FR" dirty="0" err="1" smtClean="0"/>
              <a:t>generator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are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generator</a:t>
            </a:r>
            <a:r>
              <a:rPr lang="fr-FR" dirty="0" smtClean="0"/>
              <a:t> interface, EDM, </a:t>
            </a:r>
            <a:r>
              <a:rPr lang="fr-FR" dirty="0" err="1" smtClean="0"/>
              <a:t>fastjet</a:t>
            </a:r>
            <a:r>
              <a:rPr lang="fr-FR" dirty="0" smtClean="0"/>
              <a:t>, ROOT file management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Time to port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to the FCC EDM </a:t>
            </a:r>
          </a:p>
          <a:p>
            <a:pPr lvl="1"/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r>
              <a:rPr lang="fr-FR" dirty="0" smtClean="0"/>
              <a:t> have </a:t>
            </a:r>
            <a:r>
              <a:rPr lang="fr-FR" dirty="0" err="1" smtClean="0"/>
              <a:t>already</a:t>
            </a:r>
            <a:r>
              <a:rPr lang="fr-FR" dirty="0" smtClean="0"/>
              <a:t> been </a:t>
            </a:r>
            <a:r>
              <a:rPr lang="fr-FR" dirty="0" err="1" smtClean="0"/>
              <a:t>handled</a:t>
            </a:r>
            <a:r>
              <a:rPr lang="fr-FR" dirty="0" smtClean="0"/>
              <a:t> for </a:t>
            </a:r>
            <a:r>
              <a:rPr lang="fr-FR" dirty="0" err="1" smtClean="0"/>
              <a:t>you</a:t>
            </a:r>
            <a:endParaRPr lang="fr-FR" dirty="0" smtClean="0"/>
          </a:p>
          <a:p>
            <a:pPr lvl="1"/>
            <a:r>
              <a:rPr lang="fr-FR" dirty="0" smtClean="0"/>
              <a:t>port </a:t>
            </a:r>
            <a:r>
              <a:rPr lang="fr-FR" dirty="0" err="1"/>
              <a:t>early</a:t>
            </a:r>
            <a:r>
              <a:rPr lang="fr-FR" dirty="0"/>
              <a:t> to </a:t>
            </a:r>
            <a:r>
              <a:rPr lang="fr-FR" dirty="0" err="1"/>
              <a:t>minimize</a:t>
            </a:r>
            <a:r>
              <a:rPr lang="fr-FR" dirty="0"/>
              <a:t> </a:t>
            </a:r>
            <a:r>
              <a:rPr lang="fr-FR" dirty="0" err="1"/>
              <a:t>porting</a:t>
            </a:r>
            <a:r>
              <a:rPr lang="fr-FR" dirty="0"/>
              <a:t> effort</a:t>
            </a:r>
          </a:p>
          <a:p>
            <a:pPr lvl="1"/>
            <a:r>
              <a:rPr lang="fr-FR" dirty="0" err="1" smtClean="0"/>
              <a:t>automatically</a:t>
            </a:r>
            <a:r>
              <a:rPr lang="fr-FR" dirty="0" smtClean="0"/>
              <a:t> </a:t>
            </a:r>
            <a:r>
              <a:rPr lang="fr-FR" dirty="0" err="1" smtClean="0"/>
              <a:t>benefit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r>
              <a:rPr lang="fr-FR" dirty="0" smtClean="0"/>
              <a:t>, </a:t>
            </a:r>
            <a:r>
              <a:rPr lang="fr-FR" dirty="0" err="1" smtClean="0"/>
              <a:t>e.g</a:t>
            </a:r>
            <a:r>
              <a:rPr lang="fr-FR" dirty="0" smtClean="0"/>
              <a:t>. on the simulation </a:t>
            </a:r>
            <a:r>
              <a:rPr lang="fr-FR" dirty="0" err="1" smtClean="0"/>
              <a:t>side</a:t>
            </a:r>
            <a:endParaRPr lang="fr-FR" dirty="0" smtClean="0"/>
          </a:p>
          <a:p>
            <a:pPr lvl="1"/>
            <a:r>
              <a:rPr lang="fr-FR" dirty="0" err="1" smtClean="0"/>
              <a:t>contribute</a:t>
            </a:r>
            <a:r>
              <a:rPr lang="fr-FR" dirty="0" smtClean="0"/>
              <a:t> and help </a:t>
            </a:r>
            <a:r>
              <a:rPr lang="fr-FR" dirty="0" err="1" smtClean="0"/>
              <a:t>others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Delphes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1 </a:t>
            </a:r>
            <a:r>
              <a:rPr lang="fr-FR" dirty="0" err="1" smtClean="0"/>
              <a:t>month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380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Needed</a:t>
            </a:r>
            <a:r>
              <a:rPr lang="fr-FR" dirty="0" smtClean="0"/>
              <a:t> for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Event </a:t>
            </a:r>
            <a:r>
              <a:rPr lang="fr-FR" dirty="0" err="1" smtClean="0"/>
              <a:t>processing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endParaRPr lang="fr-FR" dirty="0" smtClean="0"/>
          </a:p>
          <a:p>
            <a:r>
              <a:rPr lang="fr-FR" dirty="0" smtClean="0"/>
              <a:t>Event data model (EDM)</a:t>
            </a:r>
          </a:p>
          <a:p>
            <a:r>
              <a:rPr lang="fr-FR" dirty="0" err="1" smtClean="0"/>
              <a:t>Generator</a:t>
            </a:r>
            <a:r>
              <a:rPr lang="fr-FR" dirty="0" smtClean="0"/>
              <a:t> interface</a:t>
            </a:r>
          </a:p>
          <a:p>
            <a:r>
              <a:rPr lang="fr-FR" dirty="0" smtClean="0"/>
              <a:t>Simulation (+ reconstruction)</a:t>
            </a:r>
          </a:p>
          <a:p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</a:t>
            </a:r>
          </a:p>
          <a:p>
            <a:r>
              <a:rPr lang="fr-FR" dirty="0" smtClean="0"/>
              <a:t>Documentation &amp; training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Event </a:t>
            </a:r>
            <a:r>
              <a:rPr lang="fr-FR" dirty="0" err="1" smtClean="0"/>
              <a:t>Processing</a:t>
            </a:r>
            <a:r>
              <a:rPr lang="fr-FR" dirty="0" smtClean="0"/>
              <a:t> Framework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7527"/>
          </a:xfrm>
        </p:spPr>
        <p:txBody>
          <a:bodyPr/>
          <a:lstStyle/>
          <a:p>
            <a:r>
              <a:rPr lang="fr-FR" dirty="0" err="1" smtClean="0"/>
              <a:t>Based</a:t>
            </a:r>
            <a:r>
              <a:rPr lang="fr-FR" dirty="0" smtClean="0"/>
              <a:t> on Gaudi</a:t>
            </a:r>
          </a:p>
          <a:p>
            <a:pPr lvl="1"/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LHCb</a:t>
            </a:r>
            <a:r>
              <a:rPr lang="fr-FR" dirty="0" smtClean="0"/>
              <a:t> and ATLAS</a:t>
            </a:r>
            <a:endParaRPr lang="fr-FR" dirty="0" smtClean="0"/>
          </a:p>
          <a:p>
            <a:pPr lvl="1"/>
            <a:r>
              <a:rPr lang="fr-FR" dirty="0" err="1" smtClean="0"/>
              <a:t>similar</a:t>
            </a:r>
            <a:r>
              <a:rPr lang="fr-FR" dirty="0" smtClean="0"/>
              <a:t> to CMSSW (CMS)</a:t>
            </a:r>
          </a:p>
          <a:p>
            <a:pPr lvl="1"/>
            <a:r>
              <a:rPr lang="fr-FR" dirty="0" err="1" smtClean="0"/>
              <a:t>similar</a:t>
            </a:r>
            <a:r>
              <a:rPr lang="fr-FR" dirty="0" smtClean="0"/>
              <a:t> to Marlin (ILC, CLIC)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77274" y="5391727"/>
            <a:ext cx="139699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Generator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interface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34676" y="5391727"/>
            <a:ext cx="119841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472711" y="5391727"/>
            <a:ext cx="16810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Reconstruction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377545" y="4568201"/>
            <a:ext cx="1674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ROOT file</a:t>
            </a:r>
            <a:endParaRPr lang="fr-FR" sz="2800" dirty="0"/>
          </a:p>
        </p:txBody>
      </p:sp>
      <p:sp>
        <p:nvSpPr>
          <p:cNvPr id="10" name="Flèche vers la droite 9"/>
          <p:cNvSpPr/>
          <p:nvPr/>
        </p:nvSpPr>
        <p:spPr>
          <a:xfrm>
            <a:off x="634999" y="4687453"/>
            <a:ext cx="6488544" cy="3693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V="1">
            <a:off x="1275774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390901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5332847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5195455" y="5022150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235036" y="5045239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arenthèses 17"/>
          <p:cNvSpPr/>
          <p:nvPr/>
        </p:nvSpPr>
        <p:spPr>
          <a:xfrm>
            <a:off x="4283364" y="5195455"/>
            <a:ext cx="2078181" cy="750454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856188" y="6038058"/>
            <a:ext cx="2828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not </a:t>
            </a:r>
            <a:r>
              <a:rPr lang="fr-FR" dirty="0" err="1" smtClean="0"/>
              <a:t>here</a:t>
            </a:r>
            <a:r>
              <a:rPr lang="fr-FR" dirty="0"/>
              <a:t> </a:t>
            </a:r>
            <a:endParaRPr lang="fr-FR" dirty="0" smtClean="0"/>
          </a:p>
          <a:p>
            <a:pPr algn="ctr"/>
            <a:r>
              <a:rPr lang="fr-FR" dirty="0" smtClean="0"/>
              <a:t>for </a:t>
            </a:r>
            <a:r>
              <a:rPr lang="fr-FR" dirty="0" err="1" smtClean="0"/>
              <a:t>parametrized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937165" y="4383535"/>
            <a:ext cx="153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EDM Event</a:t>
            </a:r>
            <a:endParaRPr lang="fr-FR" dirty="0"/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34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Event Data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43900" cy="4525963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The EDM </a:t>
            </a:r>
            <a:r>
              <a:rPr lang="fr-FR" dirty="0" err="1" smtClean="0"/>
              <a:t>consists</a:t>
            </a:r>
            <a:r>
              <a:rPr lang="fr-FR" dirty="0" smtClean="0"/>
              <a:t> in: </a:t>
            </a:r>
          </a:p>
          <a:p>
            <a:pPr lvl="1"/>
            <a:r>
              <a:rPr lang="fr-FR" dirty="0" smtClean="0"/>
              <a:t>A description of the data structures </a:t>
            </a:r>
            <a:r>
              <a:rPr lang="fr-FR" dirty="0" err="1" smtClean="0"/>
              <a:t>stored</a:t>
            </a:r>
            <a:r>
              <a:rPr lang="fr-FR" dirty="0" smtClean="0"/>
              <a:t> in the </a:t>
            </a:r>
            <a:r>
              <a:rPr lang="fr-FR" dirty="0" err="1" smtClean="0"/>
              <a:t>event</a:t>
            </a:r>
            <a:endParaRPr lang="fr-FR" dirty="0" smtClean="0"/>
          </a:p>
          <a:p>
            <a:pPr lvl="2"/>
            <a:r>
              <a:rPr lang="fr-FR" dirty="0" err="1"/>
              <a:t>Inspired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LCIO (ILC and CLIC)</a:t>
            </a:r>
          </a:p>
          <a:p>
            <a:pPr lvl="3"/>
            <a:r>
              <a:rPr lang="fr-FR" dirty="0">
                <a:hlinkClick r:id="rId2"/>
              </a:rPr>
              <a:t>http://lcio.desy.de/v02-04-03/doc/doxygen_api/html/namespaces.html</a:t>
            </a:r>
            <a:endParaRPr lang="fr-FR" dirty="0"/>
          </a:p>
          <a:p>
            <a:pPr lvl="3"/>
            <a:r>
              <a:rPr lang="fr-FR" dirty="0"/>
              <a:t>Simple, </a:t>
            </a:r>
            <a:r>
              <a:rPr lang="fr-FR" dirty="0" err="1"/>
              <a:t>complete</a:t>
            </a:r>
            <a:r>
              <a:rPr lang="fr-FR" dirty="0"/>
              <a:t>, and </a:t>
            </a:r>
            <a:r>
              <a:rPr lang="fr-FR" dirty="0" err="1"/>
              <a:t>used</a:t>
            </a:r>
            <a:r>
              <a:rPr lang="fr-FR" dirty="0"/>
              <a:t> by </a:t>
            </a:r>
            <a:r>
              <a:rPr lang="fr-FR" dirty="0" err="1"/>
              <a:t>many</a:t>
            </a:r>
            <a:r>
              <a:rPr lang="fr-FR" dirty="0"/>
              <a:t> people </a:t>
            </a:r>
            <a:endParaRPr lang="fr-FR" dirty="0" smtClean="0"/>
          </a:p>
          <a:p>
            <a:pPr lvl="1"/>
            <a:r>
              <a:rPr lang="fr-FR" dirty="0" smtClean="0"/>
              <a:t>An input/output layer </a:t>
            </a:r>
          </a:p>
          <a:p>
            <a:pPr lvl="2"/>
            <a:r>
              <a:rPr lang="fr-FR" dirty="0" smtClean="0"/>
              <a:t>Custom </a:t>
            </a:r>
            <a:r>
              <a:rPr lang="fr-FR" dirty="0" err="1" smtClean="0"/>
              <a:t>library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ROOT</a:t>
            </a:r>
          </a:p>
          <a:p>
            <a:pPr lvl="2"/>
            <a:r>
              <a:rPr lang="fr-FR" dirty="0" err="1" smtClean="0"/>
              <a:t>Highly</a:t>
            </a:r>
            <a:r>
              <a:rPr lang="fr-FR" dirty="0" smtClean="0"/>
              <a:t> efficient and </a:t>
            </a:r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parallel</a:t>
            </a:r>
            <a:r>
              <a:rPr lang="fr-FR" dirty="0" smtClean="0"/>
              <a:t> </a:t>
            </a:r>
            <a:r>
              <a:rPr lang="fr-FR" dirty="0" err="1" smtClean="0"/>
              <a:t>processing</a:t>
            </a:r>
            <a:endParaRPr lang="fr-FR" dirty="0" smtClean="0"/>
          </a:p>
          <a:p>
            <a:pPr lvl="2"/>
            <a:endParaRPr lang="fr-FR" dirty="0" smtClean="0"/>
          </a:p>
          <a:p>
            <a:endParaRPr lang="fr-FR" dirty="0" smtClean="0"/>
          </a:p>
          <a:p>
            <a:r>
              <a:rPr lang="fr-FR" dirty="0" smtClean="0">
                <a:sym typeface="Wingdings"/>
              </a:rPr>
              <a:t>First version </a:t>
            </a:r>
            <a:r>
              <a:rPr lang="fr-FR" dirty="0" err="1" smtClean="0">
                <a:sym typeface="Wingdings"/>
              </a:rPr>
              <a:t>implemented</a:t>
            </a:r>
            <a:r>
              <a:rPr lang="fr-FR" dirty="0" smtClean="0">
                <a:sym typeface="Wingdings"/>
              </a:rPr>
              <a:t> </a:t>
            </a:r>
            <a:endParaRPr lang="fr-FR" dirty="0">
              <a:sym typeface="Wingdings"/>
            </a:endParaRPr>
          </a:p>
          <a:p>
            <a:pPr lvl="1"/>
            <a:r>
              <a:rPr lang="fr-FR" dirty="0" smtClean="0">
                <a:sym typeface="Wingdings"/>
              </a:rPr>
              <a:t>EDM C++ classes </a:t>
            </a:r>
            <a:r>
              <a:rPr lang="fr-FR" dirty="0" err="1" smtClean="0">
                <a:sym typeface="Wingdings"/>
              </a:rPr>
              <a:t>generated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from</a:t>
            </a:r>
            <a:r>
              <a:rPr lang="fr-FR" dirty="0" smtClean="0">
                <a:sym typeface="Wingdings"/>
              </a:rPr>
              <a:t> a </a:t>
            </a:r>
            <a:r>
              <a:rPr lang="fr-FR" dirty="0" smtClean="0">
                <a:sym typeface="Wingdings"/>
              </a:rPr>
              <a:t>single file</a:t>
            </a:r>
            <a:br>
              <a:rPr lang="fr-FR" dirty="0" smtClean="0">
                <a:sym typeface="Wingdings"/>
              </a:rPr>
            </a:br>
            <a:r>
              <a:rPr lang="fr-FR" dirty="0" smtClean="0">
                <a:sym typeface="Wingdings"/>
                <a:hlinkClick r:id="rId3"/>
              </a:rPr>
              <a:t>https</a:t>
            </a:r>
            <a:r>
              <a:rPr lang="fr-FR" dirty="0">
                <a:sym typeface="Wingdings"/>
                <a:hlinkClick r:id="rId3"/>
              </a:rPr>
              <a:t>://github.com/cbernet/fcc-edm/blob/master/edm_1.</a:t>
            </a:r>
            <a:r>
              <a:rPr lang="fr-FR" dirty="0" smtClean="0">
                <a:sym typeface="Wingdings"/>
                <a:hlinkClick r:id="rId3"/>
              </a:rPr>
              <a:t>yaml</a:t>
            </a:r>
          </a:p>
          <a:p>
            <a:pPr lvl="1"/>
            <a:r>
              <a:rPr lang="fr-FR" b="1" dirty="0" smtClean="0">
                <a:sym typeface="Wingdings"/>
              </a:rPr>
              <a:t>Time </a:t>
            </a:r>
            <a:r>
              <a:rPr lang="fr-FR" b="1" dirty="0" smtClean="0">
                <a:sym typeface="Wingdings"/>
              </a:rPr>
              <a:t>for </a:t>
            </a:r>
            <a:r>
              <a:rPr lang="fr-FR" b="1" dirty="0" err="1" smtClean="0">
                <a:sym typeface="Wingdings"/>
              </a:rPr>
              <a:t>physics</a:t>
            </a:r>
            <a:r>
              <a:rPr lang="fr-FR" b="1" dirty="0" smtClean="0">
                <a:sym typeface="Wingdings"/>
              </a:rPr>
              <a:t> groups to use </a:t>
            </a:r>
            <a:r>
              <a:rPr lang="fr-FR" b="1" dirty="0" err="1" smtClean="0">
                <a:sym typeface="Wingdings"/>
              </a:rPr>
              <a:t>it</a:t>
            </a:r>
            <a:r>
              <a:rPr lang="fr-FR" b="1" dirty="0" smtClean="0">
                <a:sym typeface="Wingdings"/>
              </a:rPr>
              <a:t> and </a:t>
            </a:r>
            <a:r>
              <a:rPr lang="fr-FR" b="1" dirty="0" err="1" smtClean="0">
                <a:sym typeface="Wingdings"/>
              </a:rPr>
              <a:t>provide</a:t>
            </a:r>
            <a:r>
              <a:rPr lang="fr-FR" b="1" dirty="0" smtClean="0">
                <a:sym typeface="Wingdings"/>
              </a:rPr>
              <a:t> feedback</a:t>
            </a:r>
            <a:endParaRPr lang="fr-FR" b="1" dirty="0">
              <a:sym typeface="Wingding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191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Event Data Model: The Jet </a:t>
            </a:r>
            <a:r>
              <a:rPr lang="fr-FR" dirty="0" err="1" smtClean="0"/>
              <a:t>Sector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594298" y="3070491"/>
            <a:ext cx="186430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Particle</a:t>
            </a:r>
            <a:r>
              <a:rPr lang="fr-FR" dirty="0"/>
              <a:t> </a:t>
            </a:r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parents</a:t>
            </a:r>
          </a:p>
          <a:p>
            <a:r>
              <a:rPr lang="fr-FR" dirty="0"/>
              <a:t>     </a:t>
            </a:r>
            <a:r>
              <a:rPr lang="fr-FR" dirty="0" err="1"/>
              <a:t>daughters</a:t>
            </a:r>
            <a:endParaRPr lang="fr-FR" dirty="0"/>
          </a:p>
          <a:p>
            <a:r>
              <a:rPr lang="sk-SK" dirty="0"/>
              <a:t>     cov </a:t>
            </a:r>
          </a:p>
          <a:p>
            <a:r>
              <a:rPr lang="sv-SE" dirty="0"/>
              <a:t>     </a:t>
            </a:r>
            <a:r>
              <a:rPr lang="sv-SE" dirty="0" err="1"/>
              <a:t>tracks</a:t>
            </a:r>
            <a:r>
              <a:rPr lang="sv-SE" dirty="0"/>
              <a:t> </a:t>
            </a:r>
          </a:p>
          <a:p>
            <a:r>
              <a:rPr lang="sv-SE" dirty="0"/>
              <a:t>     clusters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22912" y="1157686"/>
            <a:ext cx="1648854" cy="17543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BareParticle</a:t>
            </a:r>
            <a:r>
              <a:rPr lang="fr-FR" dirty="0"/>
              <a:t> </a:t>
            </a:r>
          </a:p>
          <a:p>
            <a:r>
              <a:rPr lang="fr-FR" dirty="0"/>
              <a:t>     type</a:t>
            </a:r>
          </a:p>
          <a:p>
            <a:r>
              <a:rPr lang="fr-FR" dirty="0"/>
              <a:t>     </a:t>
            </a:r>
            <a:r>
              <a:rPr lang="fr-FR" dirty="0" err="1"/>
              <a:t>status</a:t>
            </a:r>
            <a:endParaRPr lang="fr-FR" dirty="0"/>
          </a:p>
          <a:p>
            <a:r>
              <a:rPr lang="fr-FR" dirty="0"/>
              <a:t>     vertex </a:t>
            </a:r>
          </a:p>
          <a:p>
            <a:r>
              <a:rPr lang="fr-FR" dirty="0"/>
              <a:t>     p4</a:t>
            </a:r>
          </a:p>
          <a:p>
            <a:r>
              <a:rPr lang="fr-FR" dirty="0"/>
              <a:t>     bits</a:t>
            </a: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6805466" y="2894966"/>
            <a:ext cx="3368" cy="654634"/>
          </a:xfrm>
          <a:prstGeom prst="line">
            <a:avLst/>
          </a:prstGeom>
          <a:ln w="571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084381" y="3549600"/>
            <a:ext cx="3724452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728629" y="4990842"/>
            <a:ext cx="138804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Jet</a:t>
            </a:r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  </a:t>
            </a:r>
            <a:r>
              <a:rPr lang="fr-FR" dirty="0" err="1"/>
              <a:t>particles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674042" y="3724827"/>
            <a:ext cx="1263307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BareJet</a:t>
            </a:r>
            <a:r>
              <a:rPr lang="fr-FR" dirty="0"/>
              <a:t> </a:t>
            </a:r>
          </a:p>
          <a:p>
            <a:r>
              <a:rPr lang="fr-FR" dirty="0"/>
              <a:t>     p4</a:t>
            </a:r>
          </a:p>
          <a:p>
            <a:r>
              <a:rPr lang="ro-RO" dirty="0"/>
              <a:t>     area</a:t>
            </a:r>
          </a:p>
          <a:p>
            <a:r>
              <a:rPr lang="ro-RO" dirty="0"/>
              <a:t>     bits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4086876" y="4925156"/>
            <a:ext cx="0" cy="552172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086876" y="5477328"/>
            <a:ext cx="941190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2744192" y="5794854"/>
            <a:ext cx="22838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49398" y="3011973"/>
            <a:ext cx="158081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SimParticle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bareparticle</a:t>
            </a:r>
            <a:endParaRPr lang="fr-FR" dirty="0"/>
          </a:p>
          <a:p>
            <a:r>
              <a:rPr lang="en-US" dirty="0"/>
              <a:t>     parents </a:t>
            </a:r>
          </a:p>
          <a:p>
            <a:r>
              <a:rPr lang="en-US" dirty="0"/>
              <a:t>     daughters </a:t>
            </a:r>
          </a:p>
          <a:p>
            <a:r>
              <a:rPr lang="en-US" dirty="0"/>
              <a:t>     </a:t>
            </a:r>
            <a:r>
              <a:rPr lang="en-US" dirty="0" err="1"/>
              <a:t>endvertex</a:t>
            </a:r>
            <a:endParaRPr lang="en-US" dirty="0"/>
          </a:p>
        </p:txBody>
      </p:sp>
      <p:cxnSp>
        <p:nvCxnSpPr>
          <p:cNvPr id="15" name="Connecteur droit 14"/>
          <p:cNvCxnSpPr/>
          <p:nvPr/>
        </p:nvCxnSpPr>
        <p:spPr>
          <a:xfrm flipH="1">
            <a:off x="6952886" y="2894966"/>
            <a:ext cx="3367" cy="654634"/>
          </a:xfrm>
          <a:prstGeom prst="line">
            <a:avLst/>
          </a:prstGeom>
          <a:ln w="571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956253" y="3549600"/>
            <a:ext cx="597629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 flipV="1">
            <a:off x="2744192" y="5101816"/>
            <a:ext cx="0" cy="693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22913" y="5001050"/>
            <a:ext cx="15581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/>
              <a:t>SimJet</a:t>
            </a:r>
            <a:endParaRPr lang="fr-FR" b="1" dirty="0"/>
          </a:p>
          <a:p>
            <a:r>
              <a:rPr lang="fr-FR" dirty="0"/>
              <a:t>     </a:t>
            </a:r>
            <a:r>
              <a:rPr lang="fr-FR" dirty="0" err="1"/>
              <a:t>barejet</a:t>
            </a:r>
            <a:endParaRPr lang="fr-FR" dirty="0"/>
          </a:p>
          <a:p>
            <a:r>
              <a:rPr lang="fr-FR" dirty="0"/>
              <a:t>     </a:t>
            </a:r>
            <a:r>
              <a:rPr lang="fr-FR" dirty="0" err="1" smtClean="0"/>
              <a:t>simparticles</a:t>
            </a:r>
            <a:endParaRPr lang="fr-FR" dirty="0" smtClean="0"/>
          </a:p>
        </p:txBody>
      </p:sp>
      <p:cxnSp>
        <p:nvCxnSpPr>
          <p:cNvPr id="23" name="Connecteur droit 22"/>
          <p:cNvCxnSpPr/>
          <p:nvPr/>
        </p:nvCxnSpPr>
        <p:spPr>
          <a:xfrm flipV="1">
            <a:off x="8384977" y="4489301"/>
            <a:ext cx="0" cy="1305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7778991" y="5794854"/>
            <a:ext cx="60598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7166651" y="4717533"/>
            <a:ext cx="0" cy="66907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4937349" y="4717533"/>
            <a:ext cx="2229302" cy="0"/>
          </a:xfrm>
          <a:prstGeom prst="line">
            <a:avLst/>
          </a:prstGeom>
          <a:ln w="571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4600590" y="3180268"/>
            <a:ext cx="151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stored</a:t>
            </a:r>
            <a:r>
              <a:rPr lang="fr-FR" dirty="0" smtClean="0"/>
              <a:t> in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084381" y="5739714"/>
            <a:ext cx="151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referred</a:t>
            </a:r>
            <a:r>
              <a:rPr lang="fr-FR" dirty="0" smtClean="0"/>
              <a:t> by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131455" y="1157686"/>
            <a:ext cx="4006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</a:t>
            </a:r>
            <a:r>
              <a:rPr lang="fr-FR" dirty="0" err="1" smtClean="0"/>
              <a:t>Only</a:t>
            </a:r>
            <a:r>
              <a:rPr lang="fr-FR" dirty="0" smtClean="0"/>
              <a:t> a </a:t>
            </a:r>
            <a:r>
              <a:rPr lang="fr-FR" dirty="0" err="1" smtClean="0"/>
              <a:t>small</a:t>
            </a:r>
            <a:r>
              <a:rPr lang="fr-FR" dirty="0" smtClean="0"/>
              <a:t> part of the </a:t>
            </a:r>
            <a:r>
              <a:rPr lang="fr-FR" dirty="0" err="1" smtClean="0"/>
              <a:t>current</a:t>
            </a:r>
            <a:r>
              <a:rPr lang="fr-FR" dirty="0" smtClean="0"/>
              <a:t> EDM </a:t>
            </a:r>
          </a:p>
          <a:p>
            <a:r>
              <a:rPr lang="fr-FR" dirty="0" smtClean="0"/>
              <a:t>- Shows </a:t>
            </a:r>
            <a:r>
              <a:rPr lang="fr-FR" dirty="0" err="1" smtClean="0"/>
              <a:t>most</a:t>
            </a:r>
            <a:r>
              <a:rPr lang="fr-FR" dirty="0" smtClean="0"/>
              <a:t> of the classes </a:t>
            </a:r>
            <a:r>
              <a:rPr lang="fr-FR" dirty="0" err="1" smtClean="0"/>
              <a:t>needed</a:t>
            </a:r>
            <a:r>
              <a:rPr lang="fr-FR" dirty="0" smtClean="0"/>
              <a:t> for first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247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Generator</a:t>
            </a:r>
            <a:r>
              <a:rPr lang="fr-FR" dirty="0" smtClean="0"/>
              <a:t> Interface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16000"/>
            <a:ext cx="8229600" cy="3367535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are </a:t>
            </a:r>
            <a:r>
              <a:rPr lang="fr-FR" dirty="0" err="1" smtClean="0"/>
              <a:t>ready</a:t>
            </a:r>
            <a:endParaRPr lang="fr-FR" dirty="0" smtClean="0"/>
          </a:p>
          <a:p>
            <a:pPr lvl="1"/>
            <a:r>
              <a:rPr lang="fr-FR" dirty="0" err="1" smtClean="0"/>
              <a:t>HepMC</a:t>
            </a:r>
            <a:r>
              <a:rPr lang="fr-FR" dirty="0" smtClean="0"/>
              <a:t> </a:t>
            </a:r>
            <a:r>
              <a:rPr lang="fr-FR" dirty="0" err="1" smtClean="0"/>
              <a:t>reader</a:t>
            </a:r>
            <a:endParaRPr lang="fr-FR" dirty="0" smtClean="0"/>
          </a:p>
          <a:p>
            <a:pPr lvl="1"/>
            <a:r>
              <a:rPr lang="fr-FR" dirty="0" err="1" smtClean="0"/>
              <a:t>Pythia</a:t>
            </a:r>
            <a:r>
              <a:rPr lang="fr-FR" dirty="0" smtClean="0"/>
              <a:t> </a:t>
            </a:r>
            <a:r>
              <a:rPr lang="fr-FR" dirty="0" err="1" smtClean="0"/>
              <a:t>generator</a:t>
            </a:r>
            <a:endParaRPr lang="fr-FR" dirty="0" smtClean="0"/>
          </a:p>
          <a:p>
            <a:pPr lvl="1"/>
            <a:r>
              <a:rPr lang="fr-FR" dirty="0" smtClean="0"/>
              <a:t>Les Houches Event </a:t>
            </a:r>
            <a:r>
              <a:rPr lang="fr-FR" dirty="0" err="1" smtClean="0"/>
              <a:t>reader</a:t>
            </a:r>
            <a:r>
              <a:rPr lang="fr-FR" dirty="0" smtClean="0"/>
              <a:t> and </a:t>
            </a:r>
            <a:r>
              <a:rPr lang="fr-FR" dirty="0" err="1" smtClean="0"/>
              <a:t>pythia</a:t>
            </a:r>
            <a:r>
              <a:rPr lang="fr-FR" dirty="0" smtClean="0"/>
              <a:t> fragmentation </a:t>
            </a:r>
          </a:p>
          <a:p>
            <a:pPr lvl="1"/>
            <a:r>
              <a:rPr lang="fr-FR" dirty="0" smtClean="0"/>
              <a:t>EVTGEN on-</a:t>
            </a:r>
            <a:r>
              <a:rPr lang="fr-FR" dirty="0" err="1" smtClean="0"/>
              <a:t>going</a:t>
            </a:r>
            <a:endParaRPr lang="fr-FR" dirty="0" smtClean="0"/>
          </a:p>
          <a:p>
            <a:r>
              <a:rPr lang="fr-FR" dirty="0" err="1" smtClean="0"/>
              <a:t>Feel</a:t>
            </a:r>
            <a:r>
              <a:rPr lang="fr-FR" dirty="0" smtClean="0"/>
              <a:t> free to </a:t>
            </a:r>
            <a:r>
              <a:rPr lang="fr-FR" dirty="0" err="1" smtClean="0"/>
              <a:t>implement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favourite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77274" y="5391727"/>
            <a:ext cx="1396999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Generator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interface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34676" y="5391727"/>
            <a:ext cx="119841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472711" y="5391727"/>
            <a:ext cx="16810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Reconstruction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377545" y="4568201"/>
            <a:ext cx="1674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ROOT file</a:t>
            </a:r>
            <a:endParaRPr lang="fr-FR" sz="2800" dirty="0"/>
          </a:p>
        </p:txBody>
      </p:sp>
      <p:sp>
        <p:nvSpPr>
          <p:cNvPr id="10" name="Flèche vers la droite 9"/>
          <p:cNvSpPr/>
          <p:nvPr/>
        </p:nvSpPr>
        <p:spPr>
          <a:xfrm>
            <a:off x="634999" y="4687453"/>
            <a:ext cx="6488544" cy="3693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V="1">
            <a:off x="1275774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390901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5332847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5195455" y="5022150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235036" y="5045239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arenthèses 17"/>
          <p:cNvSpPr/>
          <p:nvPr/>
        </p:nvSpPr>
        <p:spPr>
          <a:xfrm>
            <a:off x="4283364" y="5195455"/>
            <a:ext cx="2078181" cy="750454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856188" y="6038058"/>
            <a:ext cx="2828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not </a:t>
            </a:r>
            <a:r>
              <a:rPr lang="fr-FR" dirty="0" err="1" smtClean="0"/>
              <a:t>here</a:t>
            </a:r>
            <a:r>
              <a:rPr lang="fr-FR" dirty="0"/>
              <a:t> </a:t>
            </a:r>
            <a:endParaRPr lang="fr-FR" dirty="0" smtClean="0"/>
          </a:p>
          <a:p>
            <a:pPr algn="ctr"/>
            <a:r>
              <a:rPr lang="fr-FR" dirty="0" smtClean="0"/>
              <a:t>for </a:t>
            </a:r>
            <a:r>
              <a:rPr lang="fr-FR" dirty="0" err="1" smtClean="0"/>
              <a:t>parametrized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937165" y="4383535"/>
            <a:ext cx="153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EDM Event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252684" y="5010850"/>
            <a:ext cx="102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HepMC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407224" y="5010789"/>
            <a:ext cx="102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HepMC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18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16000"/>
            <a:ext cx="8229600" cy="3367535"/>
          </a:xfrm>
        </p:spPr>
        <p:txBody>
          <a:bodyPr>
            <a:normAutofit fontScale="85000" lnSpcReduction="20000"/>
          </a:bodyPr>
          <a:lstStyle/>
          <a:p>
            <a:r>
              <a:rPr lang="fr-FR" sz="2000" dirty="0" smtClean="0"/>
              <a:t>The </a:t>
            </a:r>
            <a:r>
              <a:rPr lang="fr-FR" sz="2000" dirty="0" err="1" smtClean="0"/>
              <a:t>following</a:t>
            </a:r>
            <a:r>
              <a:rPr lang="fr-FR" sz="2000" dirty="0" smtClean="0"/>
              <a:t> </a:t>
            </a:r>
            <a:r>
              <a:rPr lang="fr-FR" sz="2000" dirty="0" err="1" smtClean="0"/>
              <a:t>tools</a:t>
            </a:r>
            <a:r>
              <a:rPr lang="fr-FR" sz="2000" dirty="0" smtClean="0"/>
              <a:t> are in </a:t>
            </a:r>
            <a:r>
              <a:rPr lang="fr-FR" sz="2000" dirty="0" err="1" smtClean="0"/>
              <a:t>preparation</a:t>
            </a:r>
            <a:r>
              <a:rPr lang="fr-FR" sz="2000" dirty="0" smtClean="0"/>
              <a:t>:</a:t>
            </a:r>
          </a:p>
          <a:p>
            <a:pPr marL="0" indent="0">
              <a:buNone/>
            </a:pPr>
            <a:endParaRPr lang="fr-FR" sz="2000" dirty="0" smtClean="0"/>
          </a:p>
          <a:p>
            <a:pPr lvl="1"/>
            <a:r>
              <a:rPr lang="fr-FR" sz="1800" dirty="0" err="1" smtClean="0"/>
              <a:t>Dummy</a:t>
            </a:r>
            <a:r>
              <a:rPr lang="fr-FR" sz="1800" dirty="0" smtClean="0"/>
              <a:t> simulation + </a:t>
            </a:r>
            <a:r>
              <a:rPr lang="fr-FR" sz="1800" dirty="0" err="1" smtClean="0"/>
              <a:t>fastjet</a:t>
            </a:r>
            <a:r>
              <a:rPr lang="fr-FR" sz="1800" dirty="0" smtClean="0"/>
              <a:t> 	</a:t>
            </a:r>
            <a:r>
              <a:rPr lang="fr-FR" sz="1800" dirty="0"/>
              <a:t>	</a:t>
            </a:r>
            <a:r>
              <a:rPr lang="fr-FR" sz="1800" dirty="0" smtClean="0"/>
              <a:t>		100%		</a:t>
            </a:r>
          </a:p>
          <a:p>
            <a:pPr lvl="2"/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used</a:t>
            </a:r>
            <a:r>
              <a:rPr lang="fr-FR" sz="1600" dirty="0" smtClean="0"/>
              <a:t> for </a:t>
            </a:r>
            <a:r>
              <a:rPr lang="fr-FR" sz="1600" dirty="0" err="1" smtClean="0"/>
              <a:t>gen-level</a:t>
            </a:r>
            <a:r>
              <a:rPr lang="fr-FR" sz="1600" dirty="0" smtClean="0"/>
              <a:t> </a:t>
            </a:r>
            <a:r>
              <a:rPr lang="fr-FR" sz="1600" dirty="0" err="1" smtClean="0"/>
              <a:t>studies</a:t>
            </a:r>
            <a:endParaRPr lang="fr-FR" sz="1600" dirty="0" smtClean="0"/>
          </a:p>
          <a:p>
            <a:pPr lvl="2"/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plug</a:t>
            </a:r>
            <a:r>
              <a:rPr lang="fr-FR" sz="1600" dirty="0" smtClean="0"/>
              <a:t> in simple </a:t>
            </a:r>
            <a:r>
              <a:rPr lang="fr-FR" sz="1600" dirty="0" err="1" smtClean="0"/>
              <a:t>parametrized</a:t>
            </a:r>
            <a:r>
              <a:rPr lang="fr-FR" sz="1600" dirty="0" smtClean="0"/>
              <a:t> simulation</a:t>
            </a:r>
            <a:br>
              <a:rPr lang="fr-FR" sz="1600" dirty="0" smtClean="0"/>
            </a:br>
            <a:r>
              <a:rPr lang="fr-FR" sz="1600" dirty="0" smtClean="0"/>
              <a:t>of </a:t>
            </a:r>
            <a:r>
              <a:rPr lang="fr-FR" sz="1600" dirty="0" err="1" smtClean="0"/>
              <a:t>your</a:t>
            </a:r>
            <a:r>
              <a:rPr lang="fr-FR" sz="1600" dirty="0" smtClean="0"/>
              <a:t> </a:t>
            </a:r>
            <a:r>
              <a:rPr lang="fr-FR" sz="1600" dirty="0" err="1" smtClean="0"/>
              <a:t>own</a:t>
            </a:r>
            <a:r>
              <a:rPr lang="fr-FR" sz="1600" dirty="0" smtClean="0"/>
              <a:t> design</a:t>
            </a:r>
          </a:p>
          <a:p>
            <a:pPr lvl="2"/>
            <a:r>
              <a:rPr lang="fr-FR" sz="1600" b="1" dirty="0" err="1" smtClean="0"/>
              <a:t>can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get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started</a:t>
            </a:r>
            <a:r>
              <a:rPr lang="fr-FR" sz="1600" b="1" dirty="0" smtClean="0"/>
              <a:t> with the EDM! </a:t>
            </a:r>
          </a:p>
          <a:p>
            <a:pPr lvl="1"/>
            <a:endParaRPr lang="fr-FR" sz="1800" dirty="0" smtClean="0"/>
          </a:p>
          <a:p>
            <a:pPr lvl="1"/>
            <a:r>
              <a:rPr lang="fr-FR" sz="1800" dirty="0" smtClean="0"/>
              <a:t>Delphes </a:t>
            </a:r>
            <a:r>
              <a:rPr lang="fr-FR" sz="1800" dirty="0" err="1" smtClean="0"/>
              <a:t>integration</a:t>
            </a:r>
            <a:r>
              <a:rPr lang="fr-FR" sz="1800" dirty="0" smtClean="0"/>
              <a:t>						30</a:t>
            </a:r>
            <a:r>
              <a:rPr lang="fr-FR" sz="1800" dirty="0" smtClean="0"/>
              <a:t>%</a:t>
            </a:r>
          </a:p>
          <a:p>
            <a:pPr lvl="1"/>
            <a:endParaRPr lang="fr-FR" sz="1800" dirty="0"/>
          </a:p>
          <a:p>
            <a:pPr lvl="1"/>
            <a:r>
              <a:rPr lang="fr-FR" sz="1800" b="1" dirty="0" err="1" smtClean="0"/>
              <a:t>Particle</a:t>
            </a:r>
            <a:r>
              <a:rPr lang="fr-FR" sz="1800" b="1" dirty="0" smtClean="0"/>
              <a:t> flow </a:t>
            </a:r>
            <a:r>
              <a:rPr lang="fr-FR" sz="1800" b="1" dirty="0" err="1" smtClean="0"/>
              <a:t>based</a:t>
            </a:r>
            <a:r>
              <a:rPr lang="fr-FR" sz="1800" b="1" dirty="0" smtClean="0"/>
              <a:t> simulation in python</a:t>
            </a:r>
            <a:r>
              <a:rPr lang="fr-FR" sz="1800" dirty="0" smtClean="0"/>
              <a:t>		50%				 </a:t>
            </a:r>
            <a:r>
              <a:rPr lang="fr-FR" sz="1800" dirty="0" smtClean="0"/>
              <a:t>		</a:t>
            </a:r>
          </a:p>
          <a:p>
            <a:pPr marL="457200" lvl="1" indent="0">
              <a:buNone/>
            </a:pPr>
            <a:endParaRPr lang="fr-FR" sz="1800" dirty="0"/>
          </a:p>
          <a:p>
            <a:pPr lvl="1"/>
            <a:r>
              <a:rPr lang="fr-FR" sz="1800" dirty="0" err="1" smtClean="0"/>
              <a:t>Particle</a:t>
            </a:r>
            <a:r>
              <a:rPr lang="fr-FR" sz="1800" dirty="0" smtClean="0"/>
              <a:t> flow </a:t>
            </a:r>
            <a:r>
              <a:rPr lang="fr-FR" sz="1800" dirty="0" err="1" smtClean="0"/>
              <a:t>based</a:t>
            </a:r>
            <a:r>
              <a:rPr lang="fr-FR" sz="1800" dirty="0" smtClean="0"/>
              <a:t> simulation				50%		</a:t>
            </a:r>
            <a:r>
              <a:rPr lang="fr-FR" sz="1800" dirty="0"/>
              <a:t>	</a:t>
            </a:r>
            <a:r>
              <a:rPr lang="fr-FR" sz="1800" dirty="0" smtClean="0"/>
              <a:t>		</a:t>
            </a:r>
          </a:p>
          <a:p>
            <a:pPr lvl="2"/>
            <a:r>
              <a:rPr lang="fr-FR" sz="1400" dirty="0" err="1" smtClean="0"/>
              <a:t>Geant</a:t>
            </a:r>
            <a:r>
              <a:rPr lang="fr-FR" sz="1400" dirty="0" smtClean="0"/>
              <a:t> 4 </a:t>
            </a:r>
            <a:r>
              <a:rPr lang="fr-FR" sz="1400" dirty="0" err="1" smtClean="0"/>
              <a:t>framework</a:t>
            </a:r>
            <a:endParaRPr lang="fr-FR" sz="1400" dirty="0" smtClean="0"/>
          </a:p>
          <a:p>
            <a:pPr lvl="2"/>
            <a:r>
              <a:rPr lang="fr-FR" sz="1400" dirty="0" smtClean="0"/>
              <a:t>Mix of </a:t>
            </a:r>
            <a:r>
              <a:rPr lang="fr-FR" sz="1400" dirty="0" err="1" smtClean="0"/>
              <a:t>fast</a:t>
            </a:r>
            <a:r>
              <a:rPr lang="fr-FR" sz="1400" dirty="0" smtClean="0"/>
              <a:t> and full simulation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77274" y="5391727"/>
            <a:ext cx="139699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Generator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interface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34676" y="5391727"/>
            <a:ext cx="119841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472711" y="5391727"/>
            <a:ext cx="16810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Reconstruction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377545" y="4568201"/>
            <a:ext cx="1674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ROOT file</a:t>
            </a:r>
            <a:endParaRPr lang="fr-FR" sz="2800" dirty="0"/>
          </a:p>
        </p:txBody>
      </p:sp>
      <p:sp>
        <p:nvSpPr>
          <p:cNvPr id="10" name="Flèche vers la droite 9"/>
          <p:cNvSpPr/>
          <p:nvPr/>
        </p:nvSpPr>
        <p:spPr>
          <a:xfrm>
            <a:off x="634999" y="4687453"/>
            <a:ext cx="6488544" cy="3693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V="1">
            <a:off x="1275774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390901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5332847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5195455" y="5022150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235036" y="5045239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arenthèses 17"/>
          <p:cNvSpPr/>
          <p:nvPr/>
        </p:nvSpPr>
        <p:spPr>
          <a:xfrm>
            <a:off x="4283364" y="5195455"/>
            <a:ext cx="2078181" cy="750454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856188" y="6038058"/>
            <a:ext cx="2828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not </a:t>
            </a:r>
            <a:r>
              <a:rPr lang="fr-FR" dirty="0" err="1" smtClean="0"/>
              <a:t>here</a:t>
            </a:r>
            <a:r>
              <a:rPr lang="fr-FR" dirty="0"/>
              <a:t> </a:t>
            </a:r>
            <a:endParaRPr lang="fr-FR" dirty="0" smtClean="0"/>
          </a:p>
          <a:p>
            <a:pPr algn="ctr"/>
            <a:r>
              <a:rPr lang="fr-FR" dirty="0" smtClean="0"/>
              <a:t>for </a:t>
            </a:r>
            <a:r>
              <a:rPr lang="fr-FR" dirty="0" err="1" smtClean="0"/>
              <a:t>parametrized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937165" y="4383535"/>
            <a:ext cx="153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EDM Event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252684" y="5010850"/>
            <a:ext cx="102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HepMC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407224" y="5010789"/>
            <a:ext cx="102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HepMC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112000" y="1535609"/>
            <a:ext cx="1962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Bernet</a:t>
            </a:r>
            <a:endParaRPr lang="fr-FR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112000" y="2792575"/>
            <a:ext cx="1962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De </a:t>
            </a:r>
            <a:r>
              <a:rPr lang="fr-FR" sz="1400" dirty="0" err="1" smtClean="0"/>
              <a:t>Gruttola</a:t>
            </a:r>
            <a:endParaRPr lang="fr-FR" dirty="0" smtClean="0"/>
          </a:p>
        </p:txBody>
      </p:sp>
      <p:sp>
        <p:nvSpPr>
          <p:cNvPr id="24" name="ZoneTexte 23"/>
          <p:cNvSpPr txBox="1"/>
          <p:nvPr/>
        </p:nvSpPr>
        <p:spPr>
          <a:xfrm>
            <a:off x="7112000" y="3644871"/>
            <a:ext cx="1339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Hrdinka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Williams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err="1" smtClean="0"/>
              <a:t>Zaborowska</a:t>
            </a:r>
            <a:endParaRPr lang="fr-FR" dirty="0" smtClean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7</a:t>
            </a:fld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112000" y="3183335"/>
            <a:ext cx="1962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Bernet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6030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Particle</a:t>
            </a:r>
            <a:r>
              <a:rPr lang="fr-FR" dirty="0" smtClean="0"/>
              <a:t> Flow </a:t>
            </a:r>
            <a:r>
              <a:rPr lang="fr-FR" dirty="0" err="1" smtClean="0"/>
              <a:t>Based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Python</a:t>
            </a:r>
          </a:p>
          <a:p>
            <a:pPr lvl="1"/>
            <a:r>
              <a:rPr lang="fr-FR" dirty="0" err="1" smtClean="0"/>
              <a:t>faster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, more flexible, more fun! </a:t>
            </a:r>
          </a:p>
          <a:p>
            <a:pPr lvl="1"/>
            <a:r>
              <a:rPr lang="fr-FR" dirty="0" smtClean="0"/>
              <a:t>and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r>
              <a:rPr lang="fr-FR" dirty="0" smtClean="0"/>
              <a:t>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err="1" smtClean="0"/>
              <a:t>Parametrized</a:t>
            </a:r>
            <a:r>
              <a:rPr lang="fr-FR" dirty="0" smtClean="0"/>
              <a:t> simulation at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1"/>
            <a:r>
              <a:rPr lang="fr-FR" dirty="0" err="1" smtClean="0"/>
              <a:t>generate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lvl="1"/>
            <a:r>
              <a:rPr lang="fr-FR" dirty="0" err="1" smtClean="0"/>
              <a:t>simulate</a:t>
            </a:r>
            <a:r>
              <a:rPr lang="fr-FR" dirty="0" smtClean="0"/>
              <a:t> </a:t>
            </a:r>
            <a:r>
              <a:rPr lang="fr-FR" dirty="0" err="1" smtClean="0"/>
              <a:t>deposits</a:t>
            </a:r>
            <a:r>
              <a:rPr lang="fr-FR" dirty="0" smtClean="0"/>
              <a:t> in the </a:t>
            </a:r>
            <a:r>
              <a:rPr lang="fr-FR" dirty="0" err="1" smtClean="0"/>
              <a:t>calorimeter</a:t>
            </a:r>
            <a:endParaRPr lang="fr-FR" dirty="0" smtClean="0"/>
          </a:p>
          <a:p>
            <a:pPr lvl="1"/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smearing</a:t>
            </a:r>
            <a:r>
              <a:rPr lang="fr-FR" dirty="0" smtClean="0"/>
              <a:t> and </a:t>
            </a:r>
            <a:r>
              <a:rPr lang="fr-FR" dirty="0" err="1" smtClean="0"/>
              <a:t>acceptance</a:t>
            </a:r>
            <a:r>
              <a:rPr lang="fr-FR" dirty="0" smtClean="0"/>
              <a:t> </a:t>
            </a:r>
            <a:r>
              <a:rPr lang="fr-FR" dirty="0" err="1" smtClean="0"/>
              <a:t>cuts</a:t>
            </a:r>
            <a:endParaRPr lang="fr-FR" dirty="0" smtClean="0"/>
          </a:p>
          <a:p>
            <a:pPr lvl="1"/>
            <a:r>
              <a:rPr lang="fr-FR" dirty="0" smtClean="0"/>
              <a:t>run a </a:t>
            </a:r>
            <a:r>
              <a:rPr lang="fr-FR" dirty="0" err="1" smtClean="0"/>
              <a:t>particle</a:t>
            </a:r>
            <a:r>
              <a:rPr lang="fr-FR" dirty="0" smtClean="0"/>
              <a:t> flow </a:t>
            </a:r>
            <a:r>
              <a:rPr lang="fr-FR" dirty="0" err="1" smtClean="0"/>
              <a:t>algorithm</a:t>
            </a:r>
            <a:r>
              <a:rPr lang="fr-FR" dirty="0" smtClean="0"/>
              <a:t> to </a:t>
            </a:r>
            <a:r>
              <a:rPr lang="fr-FR" dirty="0" err="1" smtClean="0"/>
              <a:t>reconstruct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Contact me if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a </a:t>
            </a:r>
            <a:r>
              <a:rPr lang="fr-FR" dirty="0" err="1" smtClean="0"/>
              <a:t>try</a:t>
            </a:r>
            <a:r>
              <a:rPr lang="fr-FR" dirty="0" smtClean="0"/>
              <a:t>:</a:t>
            </a:r>
          </a:p>
          <a:p>
            <a:pPr lvl="1"/>
            <a:r>
              <a:rPr lang="fr-FR" dirty="0">
                <a:hlinkClick r:id="rId2"/>
              </a:rPr>
              <a:t>https://github.com/cbernet/</a:t>
            </a:r>
            <a:r>
              <a:rPr lang="fr-FR" dirty="0" smtClean="0">
                <a:hlinkClick r:id="rId2"/>
              </a:rPr>
              <a:t>heppy_fcc</a:t>
            </a:r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827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Analysis</a:t>
            </a:r>
            <a:r>
              <a:rPr lang="fr-FR" dirty="0" smtClean="0"/>
              <a:t> Tools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19909"/>
            <a:ext cx="8229600" cy="3059545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are </a:t>
            </a:r>
            <a:r>
              <a:rPr lang="fr-FR" dirty="0" err="1" smtClean="0"/>
              <a:t>available</a:t>
            </a:r>
            <a:r>
              <a:rPr lang="fr-FR" dirty="0" smtClean="0"/>
              <a:t>, </a:t>
            </a:r>
            <a:br>
              <a:rPr lang="fr-FR" dirty="0" smtClean="0"/>
            </a:br>
            <a:r>
              <a:rPr lang="fr-FR" dirty="0" err="1" smtClean="0"/>
              <a:t>based</a:t>
            </a:r>
            <a:r>
              <a:rPr lang="fr-FR" dirty="0" smtClean="0"/>
              <a:t> on the FCC Event Data Model and ROOT</a:t>
            </a:r>
          </a:p>
          <a:p>
            <a:endParaRPr lang="fr-FR" dirty="0" smtClean="0"/>
          </a:p>
          <a:p>
            <a:pPr lvl="1"/>
            <a:r>
              <a:rPr lang="fr-FR" dirty="0" err="1" smtClean="0"/>
              <a:t>heppy</a:t>
            </a:r>
            <a:r>
              <a:rPr lang="fr-FR" dirty="0" smtClean="0"/>
              <a:t>: </a:t>
            </a:r>
            <a:r>
              <a:rPr lang="fr-FR" dirty="0"/>
              <a:t>	</a:t>
            </a:r>
            <a:r>
              <a:rPr lang="fr-FR" dirty="0" smtClean="0"/>
              <a:t>										100%</a:t>
            </a:r>
          </a:p>
          <a:p>
            <a:pPr lvl="2"/>
            <a:r>
              <a:rPr lang="fr-FR" dirty="0" smtClean="0"/>
              <a:t>python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processing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r>
              <a:rPr lang="fr-FR" dirty="0" smtClean="0"/>
              <a:t>	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analysis-cpp</a:t>
            </a:r>
            <a:r>
              <a:rPr lang="fr-FR" dirty="0" smtClean="0"/>
              <a:t>: 										100%</a:t>
            </a:r>
          </a:p>
          <a:p>
            <a:pPr lvl="2"/>
            <a:r>
              <a:rPr lang="fr-FR" dirty="0" err="1" smtClean="0"/>
              <a:t>example</a:t>
            </a:r>
            <a:r>
              <a:rPr lang="fr-FR" dirty="0" smtClean="0"/>
              <a:t> C++ </a:t>
            </a:r>
            <a:r>
              <a:rPr lang="fr-FR" dirty="0" err="1" smtClean="0"/>
              <a:t>analysis</a:t>
            </a:r>
            <a:r>
              <a:rPr lang="fr-FR" dirty="0" smtClean="0"/>
              <a:t> package</a:t>
            </a:r>
          </a:p>
          <a:p>
            <a:pPr lvl="1"/>
            <a:endParaRPr lang="fr-FR" dirty="0"/>
          </a:p>
          <a:p>
            <a:r>
              <a:rPr lang="fr-FR" dirty="0" smtClean="0"/>
              <a:t>SLC6 or </a:t>
            </a:r>
            <a:r>
              <a:rPr lang="fr-FR" dirty="0" err="1" smtClean="0"/>
              <a:t>MacOS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77274" y="5391727"/>
            <a:ext cx="139699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Generator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interface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34676" y="5391727"/>
            <a:ext cx="119841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472711" y="5391727"/>
            <a:ext cx="16810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Reconstruction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377545" y="4568201"/>
            <a:ext cx="1674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ROOT file</a:t>
            </a:r>
            <a:endParaRPr lang="fr-FR" sz="2800" dirty="0"/>
          </a:p>
        </p:txBody>
      </p:sp>
      <p:sp>
        <p:nvSpPr>
          <p:cNvPr id="10" name="Flèche vers la droite 9"/>
          <p:cNvSpPr/>
          <p:nvPr/>
        </p:nvSpPr>
        <p:spPr>
          <a:xfrm>
            <a:off x="634999" y="4687453"/>
            <a:ext cx="6488544" cy="3693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V="1">
            <a:off x="1275774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390901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5332847" y="5022150"/>
            <a:ext cx="5771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5195455" y="5022150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235036" y="5045239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arenthèses 17"/>
          <p:cNvSpPr/>
          <p:nvPr/>
        </p:nvSpPr>
        <p:spPr>
          <a:xfrm>
            <a:off x="4283364" y="5195455"/>
            <a:ext cx="2078181" cy="750454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856188" y="6038058"/>
            <a:ext cx="2828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not </a:t>
            </a:r>
            <a:r>
              <a:rPr lang="fr-FR" dirty="0" err="1" smtClean="0"/>
              <a:t>here</a:t>
            </a:r>
            <a:r>
              <a:rPr lang="fr-FR" dirty="0"/>
              <a:t> </a:t>
            </a:r>
            <a:endParaRPr lang="fr-FR" dirty="0" smtClean="0"/>
          </a:p>
          <a:p>
            <a:pPr algn="ctr"/>
            <a:r>
              <a:rPr lang="fr-FR" dirty="0" smtClean="0"/>
              <a:t>for </a:t>
            </a:r>
            <a:r>
              <a:rPr lang="fr-FR" dirty="0" err="1" smtClean="0"/>
              <a:t>parametrized</a:t>
            </a:r>
            <a:r>
              <a:rPr lang="fr-FR" dirty="0" smtClean="0"/>
              <a:t> simulation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937165" y="4383535"/>
            <a:ext cx="153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EDM Event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469909" y="5391727"/>
            <a:ext cx="1216891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8118764" y="5022150"/>
            <a:ext cx="11545" cy="369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DEAE-F34F-5242-B677-CEB35E85A19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474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515</Words>
  <Application>Microsoft Macintosh PowerPoint</Application>
  <PresentationFormat>Présentation à l'écran (4:3)</PresentationFormat>
  <Paragraphs>188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FCC Software Status Report from a User’s Perspective</vt:lpstr>
      <vt:lpstr>Needed for Physics Studies</vt:lpstr>
      <vt:lpstr>Event Processing Framework</vt:lpstr>
      <vt:lpstr>Event Data Model</vt:lpstr>
      <vt:lpstr>Event Data Model: The Jet Sector</vt:lpstr>
      <vt:lpstr>Generator Interface</vt:lpstr>
      <vt:lpstr>Simulation</vt:lpstr>
      <vt:lpstr>Particle Flow Based Simulation</vt:lpstr>
      <vt:lpstr>Analysis Tools</vt:lpstr>
      <vt:lpstr>Documentation &amp; Training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Data Model A 2nd iteration based on LCIO</dc:title>
  <dc:creator>admin admin</dc:creator>
  <cp:lastModifiedBy>Colin Bernet</cp:lastModifiedBy>
  <cp:revision>38</cp:revision>
  <dcterms:created xsi:type="dcterms:W3CDTF">2014-11-25T14:58:04Z</dcterms:created>
  <dcterms:modified xsi:type="dcterms:W3CDTF">2015-03-18T13:38:38Z</dcterms:modified>
</cp:coreProperties>
</file>