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6" r:id="rId1"/>
    <p:sldMasterId id="2147483902" r:id="rId2"/>
    <p:sldMasterId id="2147483914" r:id="rId3"/>
    <p:sldMasterId id="2147483926" r:id="rId4"/>
    <p:sldMasterId id="2147483939" r:id="rId5"/>
    <p:sldMasterId id="2147483952" r:id="rId6"/>
  </p:sldMasterIdLst>
  <p:notesMasterIdLst>
    <p:notesMasterId r:id="rId27"/>
  </p:notesMasterIdLst>
  <p:handoutMasterIdLst>
    <p:handoutMasterId r:id="rId28"/>
  </p:handoutMasterIdLst>
  <p:sldIdLst>
    <p:sldId id="577" r:id="rId7"/>
    <p:sldId id="578" r:id="rId8"/>
    <p:sldId id="579" r:id="rId9"/>
    <p:sldId id="593" r:id="rId10"/>
    <p:sldId id="590" r:id="rId11"/>
    <p:sldId id="583" r:id="rId12"/>
    <p:sldId id="591" r:id="rId13"/>
    <p:sldId id="592" r:id="rId14"/>
    <p:sldId id="588" r:id="rId15"/>
    <p:sldId id="575" r:id="rId16"/>
    <p:sldId id="576" r:id="rId17"/>
    <p:sldId id="595" r:id="rId18"/>
    <p:sldId id="586" r:id="rId19"/>
    <p:sldId id="570" r:id="rId20"/>
    <p:sldId id="571" r:id="rId21"/>
    <p:sldId id="572" r:id="rId22"/>
    <p:sldId id="573" r:id="rId23"/>
    <p:sldId id="574" r:id="rId24"/>
    <p:sldId id="596" r:id="rId25"/>
    <p:sldId id="585" r:id="rId2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F4FF"/>
    <a:srgbClr val="0273D5"/>
    <a:srgbClr val="47B6FF"/>
    <a:srgbClr val="53DDFF"/>
    <a:srgbClr val="E49316"/>
    <a:srgbClr val="C0FED5"/>
    <a:srgbClr val="D6A300"/>
    <a:srgbClr val="E1F2F3"/>
    <a:srgbClr val="1A8280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885" autoAdjust="0"/>
    <p:restoredTop sz="86914" autoAdjust="0"/>
  </p:normalViewPr>
  <p:slideViewPr>
    <p:cSldViewPr snapToGrid="0">
      <p:cViewPr varScale="1">
        <p:scale>
          <a:sx n="57" d="100"/>
          <a:sy n="57" d="100"/>
        </p:scale>
        <p:origin x="8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2864" y="-11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9FE87-6341-AF48-8A2C-3E8FF6C7D5DC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22B8B-8F54-6443-B07F-A0403E325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7741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smtClean="0"/>
            </a:lvl1pPr>
          </a:lstStyle>
          <a:p>
            <a:pPr>
              <a:defRPr/>
            </a:pPr>
            <a:fld id="{A40E31B4-7A57-4181-9F30-0B62682A186C}" type="datetimeFigureOut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CE5E399-1CC6-4CD2-930C-7D0F501BA4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60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  <a:latin typeface="Times-Roman"/>
              </a:rPr>
              <a:t>The United Launch Alliance Delta IV Heavy rocket with NASA’s Orion spacecraft mounted atop, lifts off from Cape Canaveral Air Force Station's Space Launch Complex 37 at at 7:05 a.m. EST, Friday, Dec. 5, 2014, in Florida. The Orion spacecraft will orbit Earth twice, reaching an altitude of approximately 3,600 miles above Earth before landing in the Pacific Ocean.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E5E399-1CC6-4CD2-930C-7D0F501BA4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36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35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193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868" indent="-285718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2874" indent="-228574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023" indent="-228574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174" indent="-228574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322" indent="-2285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470" indent="-2285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8621" indent="-2285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5770" indent="-2285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B3DE3AD1-FAD3-E149-9646-F41722CF989F}" type="slidenum">
              <a:rPr lang="en-US" sz="1200">
                <a:solidFill>
                  <a:srgbClr val="000000"/>
                </a:solidFill>
              </a:rPr>
              <a:pPr/>
              <a:t>6</a:t>
            </a:fld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15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79D590-DDF2-46B8-8251-048BD7CA7F33}" type="slidenum">
              <a:rPr lang="en-US" smtClean="0">
                <a:solidFill>
                  <a:prstClr val="black"/>
                </a:solidFill>
                <a:ea typeface="ＭＳ Ｐゴシック" pitchFamily="64" charset="-128"/>
              </a:rPr>
              <a:pPr/>
              <a:t>10</a:t>
            </a:fld>
            <a:endParaRPr lang="en-US" dirty="0" smtClean="0">
              <a:solidFill>
                <a:prstClr val="black"/>
              </a:solidFill>
              <a:ea typeface="ＭＳ Ｐゴシック" pitchFamily="64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60375" y="112713"/>
            <a:ext cx="6049963" cy="45370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6" y="4852990"/>
            <a:ext cx="5607050" cy="4184650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6471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4659" indent="-286407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5629" indent="-229126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3880" indent="-229126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62132" indent="-229126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20384" indent="-22912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8635" indent="-22912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36887" indent="-22912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95138" indent="-22912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2FDDBFF2-392D-E443-AC4D-A80E3C6EFF75}" type="slidenum">
              <a:rPr lang="en-US" sz="1300">
                <a:latin typeface="Calibri" charset="0"/>
              </a:rPr>
              <a:pPr/>
              <a:t>13</a:t>
            </a:fld>
            <a:endParaRPr lang="en-US" sz="1300">
              <a:latin typeface="Calibri" charset="0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2688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252" y="4416108"/>
            <a:ext cx="5139898" cy="418401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680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OMD-Domestic-template-071520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67" descr="NASA insignia RGB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4963" y="239713"/>
            <a:ext cx="71755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4"/>
          <p:cNvSpPr txBox="1">
            <a:spLocks noChangeArrowheads="1"/>
          </p:cNvSpPr>
          <p:nvPr userDrawn="1"/>
        </p:nvSpPr>
        <p:spPr bwMode="auto">
          <a:xfrm>
            <a:off x="466725" y="455613"/>
            <a:ext cx="21240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prstClr val="white"/>
                </a:solidFill>
                <a:latin typeface="Arial"/>
                <a:ea typeface="ヒラギノ角ゴ Pro W3" charset="-128"/>
                <a:cs typeface="Arial"/>
              </a:rPr>
              <a:t>National Aeronautics and Space Administration</a:t>
            </a:r>
          </a:p>
        </p:txBody>
      </p:sp>
      <p:sp>
        <p:nvSpPr>
          <p:cNvPr id="7" name="Rectangle 162"/>
          <p:cNvSpPr>
            <a:spLocks noGrp="1" noChangeArrowheads="1"/>
          </p:cNvSpPr>
          <p:nvPr userDrawn="1">
            <p:ph type="ctrTitle"/>
          </p:nvPr>
        </p:nvSpPr>
        <p:spPr>
          <a:xfrm>
            <a:off x="458788" y="1139825"/>
            <a:ext cx="4867275" cy="1090613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US" sz="3600" dirty="0" smtClean="0"/>
              <a:t>[Title]</a:t>
            </a:r>
          </a:p>
        </p:txBody>
      </p:sp>
      <p:sp>
        <p:nvSpPr>
          <p:cNvPr id="9" name="Rectangle 163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458788" y="2479486"/>
            <a:ext cx="7313612" cy="1917285"/>
          </a:xfrm>
          <a:ln>
            <a:noFill/>
          </a:ln>
        </p:spPr>
        <p:txBody>
          <a:bodyPr/>
          <a:lstStyle>
            <a:lvl1pPr>
              <a:buNone/>
              <a:defRPr/>
            </a:lvl1pPr>
          </a:lstStyle>
          <a:p>
            <a:pPr eaLnBrk="1" hangingPunct="1"/>
            <a:r>
              <a:rPr lang="en-US" sz="1800" dirty="0" smtClean="0">
                <a:solidFill>
                  <a:schemeClr val="bg1"/>
                </a:solidFill>
              </a:rPr>
              <a:t>[Presenter]</a:t>
            </a:r>
            <a:endParaRPr lang="en-US" sz="1800" dirty="0">
              <a:solidFill>
                <a:schemeClr val="bg1"/>
              </a:solidFill>
            </a:endParaRPr>
          </a:p>
          <a:p>
            <a:pPr eaLnBrk="1" hangingPunct="1"/>
            <a:r>
              <a:rPr lang="en-US" sz="1800" dirty="0" smtClean="0">
                <a:solidFill>
                  <a:schemeClr val="bg1"/>
                </a:solidFill>
              </a:rPr>
              <a:t>[Date]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479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13AE-55CD-D348-A50C-48FFA1F60AF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99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D6BA3-69F7-7743-B144-879968D93C6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690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ma di Office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40620">
              <a:defRPr sz="4200"/>
            </a:lvl1pPr>
          </a:lstStyle>
          <a:p>
            <a:pPr lvl="0">
              <a:defRPr sz="1800">
                <a:uFillTx/>
              </a:defRPr>
            </a:pPr>
            <a:r>
              <a:rPr sz="4200">
                <a:uFill>
                  <a:solidFill/>
                </a:uFill>
              </a:rPr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R="40620">
              <a:defRPr sz="3000"/>
            </a:lvl1pPr>
            <a:lvl2pPr marL="731837" marR="40620" indent="-285750">
              <a:spcBef>
                <a:spcPts val="700"/>
              </a:spcBef>
              <a:buChar char="–"/>
              <a:defRPr sz="2600"/>
            </a:lvl2pPr>
            <a:lvl3pPr marL="1131887" marR="40620" indent="-228600">
              <a:spcBef>
                <a:spcPts val="600"/>
              </a:spcBef>
              <a:defRPr sz="2200"/>
            </a:lvl3pPr>
            <a:lvl4pPr marL="1589087" marR="40620" indent="-228600">
              <a:spcBef>
                <a:spcPts val="500"/>
              </a:spcBef>
              <a:buChar char="–"/>
              <a:defRPr sz="1800"/>
            </a:lvl4pPr>
            <a:lvl5pPr marL="2046287" marR="40620" indent="-228600">
              <a:spcBef>
                <a:spcPts val="500"/>
              </a:spcBef>
              <a:buChar char="»"/>
              <a:defRPr sz="1800"/>
            </a:lvl5pPr>
          </a:lstStyle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Three</a:t>
            </a:r>
          </a:p>
          <a:p>
            <a:pPr lvl="3">
              <a:defRPr>
                <a:uFillTx/>
              </a:defRPr>
            </a:pPr>
            <a:r>
              <a:rPr>
                <a:uFill>
                  <a:solidFill/>
                </a:uFill>
              </a:rPr>
              <a:t>Body Level Four</a:t>
            </a:r>
          </a:p>
          <a:p>
            <a:pPr lvl="4">
              <a:defRPr>
                <a:uFillTx/>
              </a:defRPr>
            </a:pPr>
            <a:r>
              <a:rPr>
                <a:uFill>
                  <a:solidFill/>
                </a:u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7884110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Shape 1018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>
            <a:round/>
          </a:ln>
        </p:spPr>
        <p:txBody>
          <a:bodyPr lIns="38100" tIns="38100" rIns="38100" bIns="38100"/>
          <a:lstStyle>
            <a:lvl1pPr marL="0" marR="0"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uFillTx/>
              </a:defRPr>
            </a:pPr>
            <a:r>
              <a:rPr sz="4400">
                <a:uFill>
                  <a:solidFill/>
                </a:u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86860663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317625" y="166127"/>
            <a:ext cx="650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1"/>
          <p:cNvSpPr>
            <a:spLocks noGrp="1"/>
          </p:cNvSpPr>
          <p:nvPr>
            <p:ph sz="quarter" idx="14"/>
          </p:nvPr>
        </p:nvSpPr>
        <p:spPr>
          <a:xfrm>
            <a:off x="341908" y="6317746"/>
            <a:ext cx="8452842" cy="400110"/>
          </a:xfrm>
          <a:prstGeom prst="rect">
            <a:avLst/>
          </a:prstGeom>
        </p:spPr>
        <p:txBody>
          <a:bodyPr anchor="ctr" anchorCtr="1"/>
          <a:lstStyle>
            <a:lvl1pPr algn="ctr">
              <a:buNone/>
              <a:defRPr sz="2000" b="1" i="1">
                <a:solidFill>
                  <a:srgbClr val="F68B00"/>
                </a:solidFill>
                <a:latin typeface="Arial Narrow"/>
                <a:cs typeface="Arial Narrow"/>
              </a:defRPr>
            </a:lvl1pPr>
            <a:lvl2pPr algn="ctr">
              <a:buNone/>
              <a:defRPr sz="1800"/>
            </a:lvl2pPr>
            <a:lvl3pPr algn="ctr">
              <a:buNone/>
              <a:defRPr sz="1800"/>
            </a:lvl3pPr>
            <a:lvl4pPr algn="ctr">
              <a:buNone/>
              <a:defRPr sz="1800"/>
            </a:lvl4pPr>
            <a:lvl5pPr algn="ctr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5"/>
          </p:nvPr>
        </p:nvSpPr>
        <p:spPr bwMode="auto">
          <a:xfrm>
            <a:off x="7832725" y="6704013"/>
            <a:ext cx="1289050" cy="153987"/>
          </a:xfrm>
          <a:ln>
            <a:miter lim="800000"/>
            <a:headEnd/>
            <a:tailEnd/>
          </a:ln>
        </p:spPr>
        <p:txBody>
          <a:bodyPr wrap="square" lIns="0" tIns="45714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700">
                <a:solidFill>
                  <a:srgbClr val="000000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8032 SLS 101 Briefing.</a:t>
            </a:r>
            <a:fld id="{4D7EAA93-91FF-4141-9622-6667410A1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6"/>
          </p:nvPr>
        </p:nvSpPr>
        <p:spPr>
          <a:xfrm flipH="1">
            <a:off x="3373438" y="6704013"/>
            <a:ext cx="2403475" cy="1539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7"/>
          </p:nvPr>
        </p:nvSpPr>
        <p:spPr>
          <a:xfrm>
            <a:off x="0" y="6704013"/>
            <a:ext cx="2181225" cy="153987"/>
          </a:xfrm>
          <a:prstGeom prst="rect">
            <a:avLst/>
          </a:prstGeom>
        </p:spPr>
        <p:txBody>
          <a:bodyPr vert="horz" wrap="square" lIns="0" tIns="45720" rIns="0" bIns="0" rtlCol="0" anchor="t" anchorCtr="0">
            <a:spAutoFit/>
          </a:bodyPr>
          <a:lstStyle>
            <a:lvl1pPr algn="l">
              <a:defRPr sz="700">
                <a:solidFill>
                  <a:srgbClr val="000000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718322"/>
      </p:ext>
    </p:extLst>
  </p:cSld>
  <p:clrMapOvr>
    <a:masterClrMapping/>
  </p:clrMapOvr>
  <p:transition>
    <p:randomBa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286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68746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385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936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87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B0E9A-C4F3-4D46-924E-FDCE9F0342D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9657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30797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9904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1287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8262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29117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18319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FB56013-B943-42BA-886F-6F9D4EB85E9D}" type="slidenum">
              <a:rPr lang="en-US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384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craig\AppData\Local\Microsoft\Windows\Temporary Internet Files\Content.Outlook\0INMLQ51\HEOMD-National-template-update2 (2)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7" descr="NASA insignia RGB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4963" y="239713"/>
            <a:ext cx="71755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4"/>
          <p:cNvSpPr txBox="1">
            <a:spLocks noChangeArrowheads="1"/>
          </p:cNvSpPr>
          <p:nvPr userDrawn="1"/>
        </p:nvSpPr>
        <p:spPr bwMode="auto">
          <a:xfrm>
            <a:off x="466725" y="455613"/>
            <a:ext cx="21240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prstClr val="white"/>
                </a:solidFill>
                <a:latin typeface="Arial"/>
                <a:ea typeface="ヒラギノ角ゴ Pro W3" charset="-128"/>
                <a:cs typeface="Arial"/>
              </a:rPr>
              <a:t>National Aeronautics and Space Administration</a:t>
            </a:r>
          </a:p>
        </p:txBody>
      </p:sp>
      <p:sp>
        <p:nvSpPr>
          <p:cNvPr id="7" name="Rectangle 162"/>
          <p:cNvSpPr>
            <a:spLocks noGrp="1" noChangeArrowheads="1"/>
          </p:cNvSpPr>
          <p:nvPr userDrawn="1">
            <p:ph type="ctrTitle"/>
          </p:nvPr>
        </p:nvSpPr>
        <p:spPr>
          <a:xfrm>
            <a:off x="458788" y="885825"/>
            <a:ext cx="4867275" cy="1090613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US" sz="3600" dirty="0" smtClean="0"/>
              <a:t>[Title]</a:t>
            </a:r>
          </a:p>
        </p:txBody>
      </p:sp>
      <p:sp>
        <p:nvSpPr>
          <p:cNvPr id="9" name="Rectangle 163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458788" y="2162175"/>
            <a:ext cx="7313612" cy="2551906"/>
          </a:xfrm>
          <a:ln>
            <a:noFill/>
          </a:ln>
        </p:spPr>
        <p:txBody>
          <a:bodyPr/>
          <a:lstStyle>
            <a:lvl1pPr>
              <a:buNone/>
              <a:defRPr/>
            </a:lvl1pPr>
          </a:lstStyle>
          <a:p>
            <a:pPr eaLnBrk="1" hangingPunct="1"/>
            <a:r>
              <a:rPr lang="en-US" sz="1800" dirty="0" smtClean="0">
                <a:solidFill>
                  <a:schemeClr val="bg1"/>
                </a:solidFill>
              </a:rPr>
              <a:t>[Presenter]</a:t>
            </a:r>
            <a:endParaRPr lang="en-US" sz="1800" dirty="0">
              <a:solidFill>
                <a:schemeClr val="bg1"/>
              </a:solidFill>
            </a:endParaRPr>
          </a:p>
          <a:p>
            <a:pPr eaLnBrk="1" hangingPunct="1"/>
            <a:r>
              <a:rPr lang="en-US" sz="1800" dirty="0" smtClean="0">
                <a:solidFill>
                  <a:schemeClr val="bg1"/>
                </a:solidFill>
              </a:rPr>
              <a:t>[Date]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8850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B0E9A-C4F3-4D46-924E-FDCE9F0342D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8166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AE49E-2BF0-4544-8051-9D9952258CD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56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AE49E-2BF0-4544-8051-9D9952258CD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6461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53B81-1CEE-CF4E-ACAF-6768DFB8F09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6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FE31-FAF1-3745-BF48-BCE0F8B7E59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5513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E9D5D-D70B-DF4D-BE92-1E87454395A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208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34E79-42DC-BB4B-87D9-B6C53289D05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5966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3C13-B2D1-4340-8123-90C6C1AEE48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9075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734AB-A88B-0E46-AC11-9A152B8D5E1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194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13AE-55CD-D348-A50C-48FFA1F60AF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3824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D6BA3-69F7-7743-B144-879968D93C6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0278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94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75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53B81-1CEE-CF4E-ACAF-6768DFB8F09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536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422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5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F8B1EFB2-4560-4F44-8F6E-48ABE981E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7002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519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3019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272E8E58-ED9C-114F-9624-E34B4D671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936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19220512-F033-F646-9356-86F9B2F49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217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1E77BDF3-E338-0B4E-A8E4-1D139ED9A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980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76AA67AC-BF98-6D47-A4AA-4ADC19C6F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580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1439863" y="3497263"/>
            <a:ext cx="10826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mtClean="0">
              <a:solidFill>
                <a:prstClr val="white"/>
              </a:solidFill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8517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FE31-FAF1-3745-BF48-BCE0F8B7E59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0652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EOMD-Domestic-template-071520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7" descr="NASA insignia RG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239713"/>
            <a:ext cx="7175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4"/>
          <p:cNvSpPr txBox="1">
            <a:spLocks noChangeArrowheads="1"/>
          </p:cNvSpPr>
          <p:nvPr userDrawn="1"/>
        </p:nvSpPr>
        <p:spPr bwMode="auto">
          <a:xfrm>
            <a:off x="466725" y="455613"/>
            <a:ext cx="2124075" cy="184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eaLnBrk="0" hangingPunct="0">
              <a:spcBef>
                <a:spcPct val="50000"/>
              </a:spcBef>
              <a:defRPr/>
            </a:pPr>
            <a:r>
              <a:rPr lang="en-US" sz="600" smtClean="0">
                <a:solidFill>
                  <a:srgbClr val="FFFFFF"/>
                </a:solidFill>
                <a:latin typeface="Arial" charset="0"/>
                <a:ea typeface="ヒラギノ角ゴ Pro W3" charset="0"/>
              </a:rPr>
              <a:t>National Aeronautics and Space Administration</a:t>
            </a:r>
          </a:p>
        </p:txBody>
      </p:sp>
      <p:sp>
        <p:nvSpPr>
          <p:cNvPr id="7" name="Rectangle 162"/>
          <p:cNvSpPr>
            <a:spLocks noGrp="1" noChangeArrowheads="1"/>
          </p:cNvSpPr>
          <p:nvPr>
            <p:ph type="ctrTitle"/>
          </p:nvPr>
        </p:nvSpPr>
        <p:spPr>
          <a:xfrm>
            <a:off x="458788" y="1139825"/>
            <a:ext cx="4867275" cy="1090613"/>
          </a:xfrm>
          <a:ln>
            <a:noFill/>
          </a:ln>
        </p:spPr>
        <p:txBody>
          <a:bodyPr/>
          <a:lstStyle/>
          <a:p>
            <a:r>
              <a:rPr lang="en-US" dirty="0" smtClean="0"/>
              <a:t>[Title]</a:t>
            </a:r>
          </a:p>
        </p:txBody>
      </p:sp>
      <p:sp>
        <p:nvSpPr>
          <p:cNvPr id="9" name="Rectangle 163"/>
          <p:cNvSpPr>
            <a:spLocks noGrp="1" noChangeArrowheads="1"/>
          </p:cNvSpPr>
          <p:nvPr>
            <p:ph type="subTitle" idx="1"/>
          </p:nvPr>
        </p:nvSpPr>
        <p:spPr>
          <a:xfrm>
            <a:off x="458788" y="2479486"/>
            <a:ext cx="7313612" cy="1917285"/>
          </a:xfrm>
          <a:ln>
            <a:noFill/>
          </a:ln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[Presenter]</a:t>
            </a:r>
            <a:endParaRPr lang="en-US" dirty="0"/>
          </a:p>
          <a:p>
            <a:r>
              <a:rPr lang="en-US" dirty="0" smtClean="0"/>
              <a:t>[Date]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9498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9FCC4-6099-1947-8830-5559F77AD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967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D44FD-BABE-C546-9CF2-B9C303F17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694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EAAE6-32EE-4E4D-921A-A4725C75B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710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C488F-BA2F-D445-A61D-F3C157713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243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49AB4-16E1-DE42-9605-CE9867127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9897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9023E-C519-CD41-8722-47FB2479E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068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7F5E1-A5EC-1340-A9A0-A577D55CF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490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053CC-B596-C94C-96BD-1C30949B3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588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44E88-A5C7-FD43-B58A-378C9B9C8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20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E9D5D-D70B-DF4D-BE92-1E87454395A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4592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D77B3-F5D6-494F-AC24-74DA1C9BAC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5766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35599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3/11/15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Fundamental Physics PPBE 2017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Page </a:t>
            </a:r>
            <a:fld id="{E04F633E-B645-2147-A80F-3913F45EF1F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478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3/11/15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Fundamental Physics PPBE 2017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Page </a:t>
            </a:r>
            <a:fld id="{1C7DD222-D8D1-9A45-881F-8F618CD2F52D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57292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3/11/15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Fundamental Physics PPBE 2017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Page </a:t>
            </a:r>
            <a:fld id="{0BD6799A-557B-CD46-8480-1D0D29E892F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94270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838200"/>
            <a:ext cx="36322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9000" y="838200"/>
            <a:ext cx="36322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3/11/15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Fundamental Physics PPBE 2017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Page </a:t>
            </a:r>
            <a:fld id="{AD6A7972-FD79-E74B-AF4A-9994EF3844DE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08877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3/11/15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Fundamental Physics PPBE 2017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Page </a:t>
            </a:r>
            <a:fld id="{132DABE8-4BF5-E342-AC40-8CFC7BBF75F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854700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3/11/15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Fundamental Physics PPBE 2017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Page </a:t>
            </a:r>
            <a:fld id="{B6C09CA3-D363-A349-A7EA-B6761686A32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411788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3/11/15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Fundamental Physics PPBE 2017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Page </a:t>
            </a:r>
            <a:fld id="{3CC74D98-0511-F24C-B250-12D49B8EE86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921367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4558" y="6481841"/>
            <a:ext cx="5046134" cy="245533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D760DA-627C-4C44-BA51-11001DE8769A}" type="slidenum">
              <a:rPr lang="en-US" smtClean="0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2681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34E79-42DC-BB4B-87D9-B6C53289D05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00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3C13-B2D1-4340-8123-90C6C1AEE48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182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734AB-A88B-0E46-AC11-9A152B8D5E1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66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6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65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0" y="0"/>
            <a:ext cx="9144000" cy="846138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>
              <a:spcBef>
                <a:spcPct val="20000"/>
              </a:spcBef>
              <a:defRPr/>
            </a:pPr>
            <a:endParaRPr lang="en-US" dirty="0">
              <a:solidFill>
                <a:prstClr val="black"/>
              </a:solidFill>
              <a:ea typeface="ＭＳ Ｐゴシック" pitchFamily="-80" charset="-128"/>
              <a:cs typeface="ＭＳ Ｐゴシック" pitchFamily="-80" charset="-128"/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37330" y="102495"/>
            <a:ext cx="8076408" cy="74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03300"/>
            <a:ext cx="8229600" cy="51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defTabSz="457200">
              <a:defRPr/>
            </a:pPr>
            <a:fld id="{A26BEA9D-585B-4D4D-9321-5B86E97EB13F}" type="slidenum">
              <a:rPr lang="en-US" smtClean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31" name="Picture 67" descr="NASA insignia RGB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738" y="158750"/>
            <a:ext cx="71755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541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  <p:sldLayoutId id="2147483901" r:id="rId15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Arial"/>
          <a:ea typeface="ヒラギノ角ゴ Pro W3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177800" indent="-1778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b="1" kern="1200">
          <a:solidFill>
            <a:schemeClr val="tx1"/>
          </a:solidFill>
          <a:latin typeface="Arial"/>
          <a:ea typeface="ヒラギノ角ゴ Pro W3" charset="-128"/>
          <a:cs typeface="Arial"/>
        </a:defRPr>
      </a:lvl1pPr>
      <a:lvl2pPr marL="685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Arial"/>
          <a:ea typeface="ヒラギノ角ゴ Pro W3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Arial"/>
          <a:ea typeface="ヒラギノ角ゴ Pro W3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Arial"/>
          <a:ea typeface="ヒラギノ角ゴ Pro W3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Arial"/>
          <a:ea typeface="ヒラギノ角ゴ Pro W3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4/15/2015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652543" y="6484336"/>
            <a:ext cx="1659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  <a:latin typeface="Calibri"/>
                <a:cs typeface="+mn-cs"/>
              </a:rPr>
              <a:t>NASA Internal Use Only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316558" y="6484336"/>
            <a:ext cx="365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4574FC9E-AF39-B64E-BF84-D4240D8A768C}" type="slidenum">
              <a:rPr lang="en-US" sz="1200" smtClean="0">
                <a:solidFill>
                  <a:prstClr val="white"/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2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2052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0" y="0"/>
            <a:ext cx="9144000" cy="846138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>
              <a:spcBef>
                <a:spcPct val="20000"/>
              </a:spcBef>
              <a:defRPr/>
            </a:pPr>
            <a:endParaRPr lang="en-US">
              <a:solidFill>
                <a:prstClr val="black"/>
              </a:solidFill>
              <a:ea typeface="ＭＳ Ｐゴシック" pitchFamily="-80" charset="-128"/>
              <a:cs typeface="ＭＳ Ｐゴシック" pitchFamily="-80" charset="-128"/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37330" y="102495"/>
            <a:ext cx="8076408" cy="74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03300"/>
            <a:ext cx="8229600" cy="51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defTabSz="457200">
              <a:defRPr/>
            </a:pPr>
            <a:fld id="{A26BEA9D-585B-4D4D-9321-5B86E97EB13F}" type="slidenum">
              <a:rPr lang="en-US" smtClean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31" name="Picture 67" descr="NASA insignia RGB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738" y="158750"/>
            <a:ext cx="71755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993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Arial"/>
          <a:ea typeface="ヒラギノ角ゴ Pro W3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b="0" kern="1200">
          <a:solidFill>
            <a:schemeClr val="tx1"/>
          </a:solidFill>
          <a:latin typeface="Arial"/>
          <a:ea typeface="ヒラギノ角ゴ Pro W3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Arial"/>
          <a:ea typeface="ヒラギノ角ゴ Pro W3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Arial"/>
          <a:ea typeface="ヒラギノ角ゴ Pro W3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Arial"/>
          <a:ea typeface="ヒラギノ角ゴ Pro W3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Arial"/>
          <a:ea typeface="ヒラギノ角ゴ Pro W3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1011" name="TextBox 7"/>
          <p:cNvSpPr txBox="1">
            <a:spLocks noChangeArrowheads="1"/>
          </p:cNvSpPr>
          <p:nvPr userDrawn="1"/>
        </p:nvSpPr>
        <p:spPr bwMode="auto">
          <a:xfrm>
            <a:off x="8316913" y="6484938"/>
            <a:ext cx="365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fld id="{E1FEAC8C-2866-5442-8E1A-DE0864E31228}" type="slidenum">
              <a:rPr lang="en-US" sz="1200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2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480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  <p:sldLayoutId id="214748393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846138"/>
          </a:xfrm>
          <a:prstGeom prst="rect">
            <a:avLst/>
          </a:prstGeom>
          <a:solidFill>
            <a:srgbClr val="000000"/>
          </a:solidFill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457200" eaLnBrk="1" hangingPunct="1">
              <a:spcBef>
                <a:spcPct val="20000"/>
              </a:spcBef>
              <a:defRPr/>
            </a:pPr>
            <a:endParaRPr lang="en-US" altLang="en-US" sz="1800" smtClean="0">
              <a:solidFill>
                <a:srgbClr val="000000"/>
              </a:solidFill>
              <a:latin typeface="Arial" pitchFamily="34" charset="0"/>
              <a:cs typeface="MS PGothic" charset="0"/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36538" y="103188"/>
            <a:ext cx="8077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03300"/>
            <a:ext cx="8229600" cy="512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457200">
              <a:defRPr/>
            </a:pPr>
            <a:fld id="{2ECB5FDD-F595-C94F-B9D2-8D46E90D0ACC}" type="slidenum">
              <a:rPr lang="en-US">
                <a:ea typeface="MS PGothic" charset="0"/>
              </a:rPr>
              <a:pPr defTabSz="457200">
                <a:defRPr/>
              </a:pPr>
              <a:t>‹#›</a:t>
            </a:fld>
            <a:endParaRPr lang="en-US">
              <a:ea typeface="MS PGothic" charset="0"/>
            </a:endParaRPr>
          </a:p>
        </p:txBody>
      </p:sp>
      <p:pic>
        <p:nvPicPr>
          <p:cNvPr id="1030" name="Picture 67" descr="NASA insignia 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738" y="158750"/>
            <a:ext cx="7175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914400" eaLnBrk="1" hangingPunct="1">
              <a:defRPr sz="1200">
                <a:solidFill>
                  <a:srgbClr val="FF0000"/>
                </a:solidFill>
                <a:latin typeface="Arial" charset="0"/>
                <a:ea typeface="MS PGothic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86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  <p:sldLayoutId id="21474839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Arial"/>
          <a:ea typeface="ヒラギノ角ゴ Pro W3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177800" indent="-1778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b="1" kern="1200">
          <a:solidFill>
            <a:schemeClr val="tx1"/>
          </a:solidFill>
          <a:latin typeface="Arial"/>
          <a:ea typeface="ヒラギノ角ゴ Pro W3" charset="-128"/>
          <a:cs typeface="Arial"/>
        </a:defRPr>
      </a:lvl1pPr>
      <a:lvl2pPr marL="685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/>
          <a:ea typeface="ヒラギノ角ゴ Pro W3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/>
          <a:ea typeface="ヒラギノ角ゴ Pro W3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/>
          <a:ea typeface="ヒラギノ角ゴ Pro W3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/>
          <a:ea typeface="ヒラギノ角ゴ Pro W3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546850"/>
            <a:ext cx="21336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 eaLnBrk="0" hangingPunct="0"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ＭＳ Ｐゴシック" charset="0"/>
                <a:cs typeface="ＭＳ Ｐゴシック" charset="0"/>
              </a:rPr>
              <a:t>3/11/15</a:t>
            </a:r>
            <a:endParaRPr lang="en-US" dirty="0">
              <a:solidFill>
                <a:srgbClr val="000000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61138"/>
            <a:ext cx="28956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pPr eaLnBrk="0" hangingPunct="0"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Fundamental Physics PPBE 2017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6700" y="6575425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 eaLnBrk="0" hangingPunct="0"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 charset="0"/>
                <a:cs typeface="ＭＳ Ｐゴシック" charset="0"/>
              </a:rPr>
              <a:t>Page </a:t>
            </a:r>
            <a:fld id="{B8B2767C-5F51-0B4D-BE24-AFCBE95ECC85}" type="slidenum">
              <a:rPr lang="en-US">
                <a:solidFill>
                  <a:srgbClr val="000000"/>
                </a:solidFill>
                <a:latin typeface="Arial"/>
                <a:ea typeface="ＭＳ Ｐゴシック" charset="0"/>
                <a:cs typeface="ＭＳ Ｐゴシック" charset="0"/>
              </a:rPr>
              <a:pPr eaLnBrk="0" hangingPunct="0">
                <a:defRPr/>
              </a:pPr>
              <a:t>‹#›</a:t>
            </a:fld>
            <a:r>
              <a:rPr lang="en-US">
                <a:solidFill>
                  <a:srgbClr val="000000"/>
                </a:solidFill>
                <a:latin typeface="Arial"/>
                <a:ea typeface="ＭＳ Ｐゴシック" charset="0"/>
                <a:cs typeface="ＭＳ Ｐゴシック" charset="0"/>
              </a:rPr>
              <a:t>/14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0450" y="152400"/>
            <a:ext cx="70231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838200"/>
            <a:ext cx="7416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31" name="Picture 26" descr="jpl logo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10668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7" descr="NASA logo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2713"/>
            <a:ext cx="685800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WordArt 42"/>
          <p:cNvSpPr>
            <a:spLocks noChangeArrowheads="1" noChangeShapeType="1" noTextEdit="1"/>
          </p:cNvSpPr>
          <p:nvPr userDrawn="1"/>
        </p:nvSpPr>
        <p:spPr bwMode="auto">
          <a:xfrm rot="-5400000">
            <a:off x="-1477963" y="4525963"/>
            <a:ext cx="3717925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en-US" sz="4400" kern="10">
                <a:solidFill>
                  <a:srgbClr val="A6A6C4"/>
                </a:solidFill>
                <a:latin typeface="Garamond"/>
                <a:ea typeface="Garamond"/>
                <a:cs typeface="Garamond"/>
              </a:rPr>
              <a:t>Fundamental Physics</a:t>
            </a:r>
          </a:p>
        </p:txBody>
      </p:sp>
      <p:sp>
        <p:nvSpPr>
          <p:cNvPr id="1034" name="Freeform 43"/>
          <p:cNvSpPr>
            <a:spLocks/>
          </p:cNvSpPr>
          <p:nvPr userDrawn="1"/>
        </p:nvSpPr>
        <p:spPr bwMode="auto">
          <a:xfrm>
            <a:off x="203200" y="0"/>
            <a:ext cx="381000" cy="6858000"/>
          </a:xfrm>
          <a:custGeom>
            <a:avLst/>
            <a:gdLst>
              <a:gd name="T0" fmla="*/ 2147483647 w 240"/>
              <a:gd name="T1" fmla="*/ 2147483647 h 4320"/>
              <a:gd name="T2" fmla="*/ 2147483647 w 240"/>
              <a:gd name="T3" fmla="*/ 2147483647 h 4320"/>
              <a:gd name="T4" fmla="*/ 0 w 240"/>
              <a:gd name="T5" fmla="*/ 2147483647 h 4320"/>
              <a:gd name="T6" fmla="*/ 0 w 240"/>
              <a:gd name="T7" fmla="*/ 0 h 43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40" h="4320">
                <a:moveTo>
                  <a:pt x="240" y="4320"/>
                </a:moveTo>
                <a:lnTo>
                  <a:pt x="240" y="1872"/>
                </a:lnTo>
                <a:lnTo>
                  <a:pt x="0" y="1872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081D58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84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png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asa.gov/exploration/humanresearch/index.html" TargetMode="Externa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366" y="977514"/>
            <a:ext cx="7303034" cy="1090613"/>
          </a:xfrm>
        </p:spPr>
        <p:txBody>
          <a:bodyPr/>
          <a:lstStyle/>
          <a:p>
            <a:r>
              <a:rPr lang="en-US" sz="3200" dirty="0" smtClean="0"/>
              <a:t>The Future of Human Space Exploration</a:t>
            </a:r>
            <a:endParaRPr lang="en-US" sz="20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788" y="2272396"/>
            <a:ext cx="7313612" cy="191728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William H. </a:t>
            </a:r>
            <a:r>
              <a:rPr lang="en-US" dirty="0" err="1" smtClean="0">
                <a:solidFill>
                  <a:schemeClr val="bg1"/>
                </a:solidFill>
              </a:rPr>
              <a:t>Gerstenmaier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Associate Administrator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Human Exploration &amp; Operations Mission Directorate</a:t>
            </a:r>
          </a:p>
          <a:p>
            <a:r>
              <a:rPr lang="en-US" b="0" dirty="0" smtClean="0">
                <a:solidFill>
                  <a:schemeClr val="bg1"/>
                </a:solidFill>
              </a:rPr>
              <a:t>April 2015</a:t>
            </a:r>
            <a:endParaRPr lang="en-US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6536" y="102495"/>
            <a:ext cx="7927202" cy="743643"/>
          </a:xfrm>
        </p:spPr>
        <p:txBody>
          <a:bodyPr/>
          <a:lstStyle/>
          <a:p>
            <a:r>
              <a:rPr lang="en-US" dirty="0" smtClean="0"/>
              <a:t>Human </a:t>
            </a:r>
            <a:r>
              <a:rPr lang="en-US" dirty="0"/>
              <a:t>Spaceflight </a:t>
            </a:r>
            <a:r>
              <a:rPr lang="en-US" dirty="0" smtClean="0"/>
              <a:t>Risks are Driven by </a:t>
            </a:r>
            <a:br>
              <a:rPr lang="en-US" dirty="0" smtClean="0"/>
            </a:br>
            <a:r>
              <a:rPr lang="en-US" dirty="0" smtClean="0"/>
              <a:t>Spaceflight Hazards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74775C93-ABCC-1A44-AEFF-DF0870525D5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5" name="Action Button: Custom 24">
            <a:hlinkClick r:id="" action="ppaction://noaction" highlightClick="1"/>
          </p:cNvPr>
          <p:cNvSpPr/>
          <p:nvPr/>
        </p:nvSpPr>
        <p:spPr bwMode="auto">
          <a:xfrm>
            <a:off x="5799654" y="3513668"/>
            <a:ext cx="2988746" cy="739534"/>
          </a:xfrm>
          <a:prstGeom prst="actionButtonBlank">
            <a:avLst/>
          </a:prstGeom>
          <a:solidFill>
            <a:srgbClr val="47B6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841375"/>
            <a:r>
              <a:rPr lang="en-US" altLang="en-US" sz="2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Hostile/</a:t>
            </a:r>
          </a:p>
          <a:p>
            <a:pPr algn="ctr" defTabSz="841375"/>
            <a:r>
              <a:rPr lang="en-US" altLang="en-US" sz="2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Closed Environment</a:t>
            </a:r>
          </a:p>
        </p:txBody>
      </p:sp>
      <p:sp>
        <p:nvSpPr>
          <p:cNvPr id="26" name="Action Button: Custom 25">
            <a:hlinkClick r:id="" action="ppaction://noaction" highlightClick="1"/>
          </p:cNvPr>
          <p:cNvSpPr/>
          <p:nvPr/>
        </p:nvSpPr>
        <p:spPr bwMode="auto">
          <a:xfrm>
            <a:off x="505991" y="1239930"/>
            <a:ext cx="3105884" cy="768085"/>
          </a:xfrm>
          <a:prstGeom prst="actionButtonBlank">
            <a:avLst/>
          </a:prstGeom>
          <a:solidFill>
            <a:srgbClr val="47B6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841375">
              <a:lnSpc>
                <a:spcPct val="80000"/>
              </a:lnSpc>
              <a:spcBef>
                <a:spcPct val="25000"/>
              </a:spcBef>
            </a:pPr>
            <a:r>
              <a:rPr lang="en-US" altLang="en-US" sz="2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Altered Gravity - Physiological Changes</a:t>
            </a:r>
          </a:p>
        </p:txBody>
      </p:sp>
      <p:sp>
        <p:nvSpPr>
          <p:cNvPr id="27" name="Action Button: Custom 26">
            <a:hlinkClick r:id="" action="ppaction://noaction" highlightClick="1"/>
          </p:cNvPr>
          <p:cNvSpPr/>
          <p:nvPr/>
        </p:nvSpPr>
        <p:spPr bwMode="auto">
          <a:xfrm>
            <a:off x="5791189" y="1316725"/>
            <a:ext cx="2997211" cy="397933"/>
          </a:xfrm>
          <a:prstGeom prst="actionButtonBlank">
            <a:avLst/>
          </a:prstGeom>
          <a:solidFill>
            <a:srgbClr val="47B6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841375">
              <a:lnSpc>
                <a:spcPct val="80000"/>
              </a:lnSpc>
              <a:spcBef>
                <a:spcPct val="25000"/>
              </a:spcBef>
            </a:pPr>
            <a:r>
              <a:rPr lang="en-US" altLang="en-US" sz="2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Distance from Earth </a:t>
            </a:r>
          </a:p>
        </p:txBody>
      </p:sp>
      <p:sp>
        <p:nvSpPr>
          <p:cNvPr id="29" name="Action Button: Custom 28">
            <a:hlinkClick r:id="" action="ppaction://noaction" highlightClick="1"/>
          </p:cNvPr>
          <p:cNvSpPr/>
          <p:nvPr/>
        </p:nvSpPr>
        <p:spPr bwMode="auto">
          <a:xfrm>
            <a:off x="3249380" y="5359044"/>
            <a:ext cx="3278002" cy="397933"/>
          </a:xfrm>
          <a:prstGeom prst="actionButtonBlank">
            <a:avLst/>
          </a:prstGeom>
          <a:solidFill>
            <a:srgbClr val="47B6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841375">
              <a:spcBef>
                <a:spcPct val="50000"/>
              </a:spcBef>
            </a:pPr>
            <a:r>
              <a:rPr lang="en-US" altLang="en-US" sz="2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Isolation &amp; Confinement</a:t>
            </a:r>
          </a:p>
        </p:txBody>
      </p:sp>
      <p:sp>
        <p:nvSpPr>
          <p:cNvPr id="32" name="Action Button: Custom 31">
            <a:hlinkClick r:id="" action="ppaction://noaction" highlightClick="1"/>
          </p:cNvPr>
          <p:cNvSpPr/>
          <p:nvPr/>
        </p:nvSpPr>
        <p:spPr bwMode="auto">
          <a:xfrm>
            <a:off x="470400" y="4043480"/>
            <a:ext cx="2963343" cy="419445"/>
          </a:xfrm>
          <a:prstGeom prst="actionButtonBlank">
            <a:avLst/>
          </a:prstGeom>
          <a:solidFill>
            <a:srgbClr val="47B6FF">
              <a:alpha val="2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841375">
              <a:spcBef>
                <a:spcPct val="50000"/>
              </a:spcBef>
            </a:pPr>
            <a:r>
              <a:rPr lang="en-US" altLang="en-US" sz="2000" dirty="0">
                <a:latin typeface="Arial" pitchFamily="34" charset="0"/>
              </a:rPr>
              <a:t>Space Radiation</a:t>
            </a:r>
          </a:p>
        </p:txBody>
      </p:sp>
      <p:pic>
        <p:nvPicPr>
          <p:cNvPr id="36" name="Picture 4" descr="BODA2"/>
          <p:cNvPicPr>
            <a:picLocks noChangeAspect="1" noChangeArrowheads="1"/>
          </p:cNvPicPr>
          <p:nvPr/>
        </p:nvPicPr>
        <p:blipFill>
          <a:blip r:embed="rId3" cstate="screen">
            <a:lum bright="20000" contrast="-3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invGray">
          <a:xfrm>
            <a:off x="3837554" y="1083572"/>
            <a:ext cx="1579356" cy="4098026"/>
          </a:xfrm>
          <a:prstGeom prst="rect">
            <a:avLst/>
          </a:prstGeom>
          <a:ln>
            <a:noFill/>
          </a:ln>
          <a:effectLst/>
        </p:spPr>
      </p:pic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232235" y="4578300"/>
            <a:ext cx="3606798" cy="53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801" tIns="42401" rIns="84801" bIns="42401"/>
          <a:lstStyle/>
          <a:p>
            <a:pPr algn="ctr" defTabSz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Acute In-flight effects</a:t>
            </a:r>
          </a:p>
          <a:p>
            <a:pPr algn="ctr" defTabSz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Long-term cancer risk</a:t>
            </a:r>
          </a:p>
          <a:p>
            <a:pPr algn="ctr" defTabSz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CNS and Cardiovascular</a:t>
            </a:r>
            <a:endParaRPr lang="en-US" dirty="0">
              <a:solidFill>
                <a:schemeClr val="accent4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38" name="Text Box 11"/>
          <p:cNvSpPr txBox="1">
            <a:spLocks noChangeArrowheads="1"/>
          </p:cNvSpPr>
          <p:nvPr/>
        </p:nvSpPr>
        <p:spPr bwMode="auto">
          <a:xfrm>
            <a:off x="98968" y="2183862"/>
            <a:ext cx="3879144" cy="16454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84216" tIns="42108" rIns="84216" bIns="42108">
            <a:spAutoFit/>
          </a:bodyPr>
          <a:lstStyle/>
          <a:p>
            <a:pPr marL="104775" lvl="1" algn="ctr" defTabSz="841375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Balance Disorders</a:t>
            </a:r>
          </a:p>
          <a:p>
            <a:pPr marL="104775" lvl="1" algn="ctr" defTabSz="841375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Fluid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Shifts</a:t>
            </a:r>
          </a:p>
          <a:p>
            <a:pPr marL="104775" lvl="1" algn="ctr" defTabSz="841375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Visual Alterations</a:t>
            </a:r>
            <a:endParaRPr lang="en-US" dirty="0">
              <a:solidFill>
                <a:schemeClr val="accent4">
                  <a:lumMod val="10000"/>
                </a:schemeClr>
              </a:solidFill>
              <a:latin typeface="Arial" pitchFamily="34" charset="0"/>
            </a:endParaRPr>
          </a:p>
          <a:p>
            <a:pPr marL="104775" lvl="1" algn="ctr" defTabSz="841375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Cardiovascular Deconditioning</a:t>
            </a:r>
          </a:p>
          <a:p>
            <a:pPr marL="104775" lvl="1" algn="ctr" defTabSz="841375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Decreased Immune Function</a:t>
            </a:r>
          </a:p>
          <a:p>
            <a:pPr marL="104775" lvl="1" algn="ctr" defTabSz="841375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Muscle Atrophy</a:t>
            </a:r>
          </a:p>
          <a:p>
            <a:pPr marL="104775" lvl="1" algn="ctr" defTabSz="841375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Bone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Loss</a:t>
            </a:r>
            <a:endParaRPr lang="en-US" dirty="0">
              <a:solidFill>
                <a:schemeClr val="accent4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5472272" y="1915027"/>
            <a:ext cx="3606798" cy="53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801" tIns="42401" rIns="84801" bIns="42401"/>
          <a:lstStyle/>
          <a:p>
            <a:pPr algn="ctr" defTabSz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Drives the need for additional “autonomous” medical care capacity – cannot come home for treatment</a:t>
            </a:r>
            <a:endParaRPr lang="en-US" dirty="0">
              <a:solidFill>
                <a:schemeClr val="accent4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3039072" y="5886920"/>
            <a:ext cx="3606798" cy="53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801" tIns="42401" rIns="84801" bIns="42401"/>
          <a:lstStyle/>
          <a:p>
            <a:pPr algn="ctr" defTabSz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Behavioral aspect of isolation</a:t>
            </a:r>
          </a:p>
          <a:p>
            <a:pPr algn="ctr" defTabSz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Sleep disorders</a:t>
            </a:r>
            <a:endParaRPr lang="en-US" dirty="0">
              <a:solidFill>
                <a:schemeClr val="accent4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auto">
          <a:xfrm>
            <a:off x="5472272" y="4428891"/>
            <a:ext cx="3606798" cy="53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801" tIns="42401" rIns="84801" bIns="42401"/>
          <a:lstStyle/>
          <a:p>
            <a:pPr algn="ctr" defTabSz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Vehicle Design</a:t>
            </a:r>
          </a:p>
          <a:p>
            <a:pPr algn="ctr" defTabSz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Environmental – CO</a:t>
            </a:r>
            <a:r>
              <a:rPr lang="en-US" baseline="-250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2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 Levels, Toxic Exposures, Water, Food</a:t>
            </a:r>
            <a:endParaRPr lang="en-US" dirty="0">
              <a:solidFill>
                <a:schemeClr val="accent4">
                  <a:lumMod val="1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047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75" y="166127"/>
            <a:ext cx="7286900" cy="609600"/>
          </a:xfrm>
        </p:spPr>
        <p:txBody>
          <a:bodyPr/>
          <a:lstStyle/>
          <a:p>
            <a:r>
              <a:rPr lang="en-US" sz="2800" dirty="0" smtClean="0"/>
              <a:t>Mars </a:t>
            </a:r>
            <a:r>
              <a:rPr lang="en-US" sz="2800" dirty="0"/>
              <a:t>Mission Human Health Risks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536" y="1036754"/>
            <a:ext cx="8757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Arial"/>
                <a:cs typeface="Arial"/>
              </a:rPr>
              <a:t>Based On The On-going Human System Risk Board (HSRB) Assessment, </a:t>
            </a:r>
            <a:br>
              <a:rPr lang="en-US" b="1" dirty="0" smtClean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en-US" b="1" dirty="0" smtClean="0">
                <a:solidFill>
                  <a:prstClr val="black"/>
                </a:solidFill>
                <a:latin typeface="Arial"/>
                <a:cs typeface="Arial"/>
              </a:rPr>
              <a:t>The Following Risks Are The Most Significant For A Mars Mission:</a:t>
            </a:r>
            <a:endParaRPr lang="en-US" b="1" u="sng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6537" y="1887147"/>
            <a:ext cx="6930043" cy="4801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dverse affect on health</a:t>
            </a: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latin typeface="Arial"/>
                <a:cs typeface="Arial"/>
              </a:rPr>
              <a:t>space radiation exposure (long-term cancer risk)</a:t>
            </a: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latin typeface="Arial"/>
                <a:cs typeface="Arial"/>
              </a:rPr>
              <a:t>spaceflight-induced vision alterations</a:t>
            </a: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renal stone formation </a:t>
            </a: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compromised health due to inadequate nutrition</a:t>
            </a: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bone fracture due to spaceflight induced bone changes</a:t>
            </a: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acute and chronic elevated carbon dioxide exposure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endParaRPr lang="en-US" kern="0" dirty="0" smtClean="0">
              <a:solidFill>
                <a:prstClr val="black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nability </a:t>
            </a:r>
            <a:r>
              <a:rPr lang="en-US" kern="0" dirty="0">
                <a:solidFill>
                  <a:prstClr val="black"/>
                </a:solidFill>
                <a:latin typeface="Arial"/>
                <a:cs typeface="Arial"/>
              </a:rPr>
              <a:t>to provide in mission treatment/care </a:t>
            </a: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lack of medical capabilities</a:t>
            </a: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ineffective medications due to long term storage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endParaRPr lang="en-US" kern="0" dirty="0" smtClean="0">
              <a:solidFill>
                <a:prstClr val="black"/>
              </a:solidFill>
              <a:latin typeface="Arial"/>
              <a:cs typeface="Arial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dverse impact on performance</a:t>
            </a:r>
            <a:endParaRPr lang="en-US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decrements in performance due to adverse behavioral </a:t>
            </a:r>
            <a:b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conditions and training deficiencies</a:t>
            </a:r>
          </a:p>
          <a:p>
            <a:pPr marL="800100" lvl="1" indent="-342900" defTabSz="914400">
              <a:buFont typeface="Lucida Grande"/>
              <a:buChar char="­"/>
              <a:defRPr/>
            </a:pPr>
            <a:r>
              <a:rPr lang="en-US" kern="0" dirty="0" smtClean="0">
                <a:solidFill>
                  <a:prstClr val="black"/>
                </a:solidFill>
                <a:latin typeface="Arial"/>
                <a:cs typeface="Arial"/>
              </a:rPr>
              <a:t>impaired performance due to reduced muscle and aerobic capacity, and sensorimotor adaptation</a:t>
            </a:r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6921500" y="648253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>
                <a:uFillTx/>
              </a:defRPr>
            </a:pPr>
            <a:fld id="{F0BB47EC-77E1-497D-9743-326A5377B22D}" type="slidenum">
              <a:rPr lang="en-US" sz="1400" smtClean="0">
                <a:solidFill>
                  <a:srgbClr val="000000">
                    <a:tint val="75000"/>
                  </a:srgbClr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>
                  <a:uFillTx/>
                </a:defRPr>
              </a:pPr>
              <a:t>11</a:t>
            </a:fld>
            <a:endParaRPr lang="en-US" sz="14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76674" y="4160769"/>
            <a:ext cx="1049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In- Mission</a:t>
            </a:r>
          </a:p>
          <a:p>
            <a:pPr algn="ctr"/>
            <a:r>
              <a:rPr lang="en-US" b="1" dirty="0" smtClean="0"/>
              <a:t>Risks</a:t>
            </a:r>
            <a:endParaRPr lang="en-US" b="1" dirty="0"/>
          </a:p>
        </p:txBody>
      </p:sp>
      <p:sp>
        <p:nvSpPr>
          <p:cNvPr id="4" name="Right Brace 3"/>
          <p:cNvSpPr/>
          <p:nvPr/>
        </p:nvSpPr>
        <p:spPr>
          <a:xfrm>
            <a:off x="7485729" y="2622544"/>
            <a:ext cx="367144" cy="410185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>
            <a:off x="7511951" y="1962145"/>
            <a:ext cx="318655" cy="61955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776674" y="1830678"/>
            <a:ext cx="1049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Post Mission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Risks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1981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0"/>
          <a:stretch/>
        </p:blipFill>
        <p:spPr bwMode="auto">
          <a:xfrm>
            <a:off x="6771491" y="1921386"/>
            <a:ext cx="2275428" cy="200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665" y="201102"/>
            <a:ext cx="8533542" cy="73432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FFFFFF"/>
                </a:solidFill>
                <a:latin typeface="Arial"/>
                <a:cs typeface="Arial"/>
              </a:rPr>
              <a:t>Environmental Considerations</a:t>
            </a:r>
            <a:endParaRPr lang="en-US" sz="2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Picture 10" descr="meatba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69" y="133639"/>
            <a:ext cx="914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65" y="4537903"/>
            <a:ext cx="486727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" y="2805113"/>
            <a:ext cx="1752600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1682750" y="4000500"/>
            <a:ext cx="437936" cy="1580272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03986" y="1645777"/>
            <a:ext cx="4671472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Protection from SPE except high energy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Some protection 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from 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GCR low energy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Orbital debris and micro-meteoroid 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environment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Sun and reflected energy from the earth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6 months to 1 year crew 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exposure to microgravity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2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3359">
            <a:off x="5339606" y="2612205"/>
            <a:ext cx="155892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136980" y="4131284"/>
            <a:ext cx="4043094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No protection from SPE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protection from 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GCR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Micro-meteoroid environment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Energy from sun 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reduced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1 to 3 years crew 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exposure to microgravity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Isolation and distance 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4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91281" y="1189603"/>
            <a:ext cx="619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669" y="98435"/>
            <a:ext cx="1011202" cy="82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7"/>
          <p:cNvSpPr>
            <a:spLocks noGrp="1"/>
          </p:cNvSpPr>
          <p:nvPr>
            <p:ph type="title"/>
          </p:nvPr>
        </p:nvSpPr>
        <p:spPr>
          <a:xfrm>
            <a:off x="414146" y="102495"/>
            <a:ext cx="7899592" cy="743643"/>
          </a:xfrm>
        </p:spPr>
        <p:txBody>
          <a:bodyPr/>
          <a:lstStyle/>
          <a:p>
            <a:pPr eaLnBrk="1" hangingPunct="1"/>
            <a:r>
              <a:rPr lang="en-US" sz="2800" dirty="0">
                <a:latin typeface="Arial" charset="0"/>
                <a:ea typeface="ヒラギノ角ゴ Pro W3" charset="0"/>
                <a:cs typeface="ヒラギノ角ゴ Pro W3" charset="0"/>
              </a:rPr>
              <a:t>Space Radiation Challenge</a:t>
            </a:r>
          </a:p>
        </p:txBody>
      </p:sp>
      <p:sp>
        <p:nvSpPr>
          <p:cNvPr id="7172" name="Content Placeholder 8"/>
          <p:cNvSpPr>
            <a:spLocks noGrp="1"/>
          </p:cNvSpPr>
          <p:nvPr>
            <p:ph idx="1"/>
          </p:nvPr>
        </p:nvSpPr>
        <p:spPr>
          <a:xfrm>
            <a:off x="386536" y="1145876"/>
            <a:ext cx="4458973" cy="5011483"/>
          </a:xfrm>
        </p:spPr>
        <p:txBody>
          <a:bodyPr/>
          <a:lstStyle/>
          <a:p>
            <a:pPr marL="231775" indent="-231775" eaLnBrk="1" hangingPunct="1">
              <a:spcBef>
                <a:spcPct val="0"/>
              </a:spcBef>
              <a:defRPr/>
            </a:pPr>
            <a:r>
              <a:rPr lang="en-US" dirty="0" smtClean="0">
                <a:ea typeface="ヒラギノ角ゴ Pro W3" charset="0"/>
              </a:rPr>
              <a:t>Crews are </a:t>
            </a:r>
            <a:r>
              <a:rPr lang="en-US" dirty="0">
                <a:ea typeface="ヒラギノ角ゴ Pro W3" charset="0"/>
              </a:rPr>
              <a:t>exposed to </a:t>
            </a:r>
            <a:r>
              <a:rPr lang="en-US" dirty="0" smtClean="0">
                <a:ea typeface="ヒラギノ角ゴ Pro W3" charset="0"/>
              </a:rPr>
              <a:t>the space radiation </a:t>
            </a:r>
            <a:r>
              <a:rPr lang="en-US" dirty="0">
                <a:ea typeface="ヒラギノ角ゴ Pro W3" charset="0"/>
              </a:rPr>
              <a:t>environment </a:t>
            </a:r>
            <a:endParaRPr lang="en-US" dirty="0" smtClean="0">
              <a:ea typeface="ヒラギノ角ゴ Pro W3" charset="0"/>
            </a:endParaRPr>
          </a:p>
          <a:p>
            <a:pPr marL="465138" lvl="1" eaLnBrk="1" hangingPunct="1">
              <a:spcBef>
                <a:spcPct val="0"/>
              </a:spcBef>
              <a:defRPr/>
            </a:pPr>
            <a:r>
              <a:rPr lang="en-US" dirty="0">
                <a:ea typeface="ヒラギノ角ゴ Pro W3" charset="0"/>
              </a:rPr>
              <a:t>H</a:t>
            </a:r>
            <a:r>
              <a:rPr lang="en-US" dirty="0" smtClean="0">
                <a:ea typeface="ヒラギノ角ゴ Pro W3" charset="0"/>
              </a:rPr>
              <a:t>igh</a:t>
            </a:r>
            <a:r>
              <a:rPr lang="en-US" dirty="0">
                <a:ea typeface="ヒラギノ角ゴ Pro W3" charset="0"/>
              </a:rPr>
              <a:t>-energy protons and heavy ions (HZE</a:t>
            </a:r>
            <a:r>
              <a:rPr lang="ja-JP" altLang="en-US" dirty="0">
                <a:ea typeface="ヒラギノ角ゴ Pro W3" charset="0"/>
              </a:rPr>
              <a:t>’</a:t>
            </a:r>
            <a:r>
              <a:rPr lang="en-US" altLang="ja-JP" dirty="0">
                <a:ea typeface="ヒラギノ角ゴ Pro W3" charset="0"/>
              </a:rPr>
              <a:t>s) as well as secondary </a:t>
            </a:r>
            <a:r>
              <a:rPr lang="en-US" altLang="ja-JP" dirty="0" smtClean="0">
                <a:ea typeface="ヒラギノ角ゴ Pro W3" charset="0"/>
              </a:rPr>
              <a:t>particles produced </a:t>
            </a:r>
            <a:r>
              <a:rPr lang="en-US" altLang="ja-JP" dirty="0">
                <a:ea typeface="ヒラギノ角ゴ Pro W3" charset="0"/>
              </a:rPr>
              <a:t>in shielding and tissue</a:t>
            </a:r>
          </a:p>
          <a:p>
            <a:pPr marL="231775" indent="-231775"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US" dirty="0">
              <a:ea typeface="ヒラギノ角ゴ Pro W3" charset="0"/>
            </a:endParaRPr>
          </a:p>
          <a:p>
            <a:pPr marL="231775" indent="-231775" eaLnBrk="1" hangingPunct="1">
              <a:spcBef>
                <a:spcPct val="0"/>
              </a:spcBef>
              <a:defRPr/>
            </a:pPr>
            <a:r>
              <a:rPr lang="en-US" dirty="0" smtClean="0">
                <a:ea typeface="ヒラギノ角ゴ Pro W3" charset="0"/>
              </a:rPr>
              <a:t>Space radiation produces potential increased health risks of cancer and acute exposure  </a:t>
            </a:r>
          </a:p>
          <a:p>
            <a:pPr marL="465138" lvl="1" eaLnBrk="1" hangingPunct="1">
              <a:spcBef>
                <a:spcPct val="0"/>
              </a:spcBef>
              <a:defRPr/>
            </a:pPr>
            <a:r>
              <a:rPr lang="en-US" dirty="0">
                <a:ea typeface="ヒラギノ角ゴ Pro W3" charset="0"/>
              </a:rPr>
              <a:t>Damage to cells </a:t>
            </a:r>
            <a:r>
              <a:rPr lang="en-US" dirty="0" smtClean="0">
                <a:ea typeface="ヒラギノ角ゴ Pro W3" charset="0"/>
              </a:rPr>
              <a:t>is </a:t>
            </a:r>
            <a:r>
              <a:rPr lang="en-US" dirty="0">
                <a:ea typeface="ヒラギノ角ゴ Pro W3" charset="0"/>
              </a:rPr>
              <a:t>uniquely different from terrestrial sources of </a:t>
            </a:r>
            <a:r>
              <a:rPr lang="en-US" dirty="0" smtClean="0">
                <a:ea typeface="ヒラギノ角ゴ Pro W3" charset="0"/>
              </a:rPr>
              <a:t>radiation</a:t>
            </a:r>
          </a:p>
          <a:p>
            <a:pPr marL="233363" lvl="1" indent="0" eaLnBrk="1" hangingPunct="1">
              <a:spcBef>
                <a:spcPct val="0"/>
              </a:spcBef>
              <a:buNone/>
              <a:defRPr/>
            </a:pPr>
            <a:endParaRPr lang="en-US" dirty="0">
              <a:ea typeface="ヒラギノ角ゴ Pro W3" charset="0"/>
            </a:endParaRPr>
          </a:p>
          <a:p>
            <a:pPr marL="222250" indent="-227013" eaLnBrk="1" hangingPunct="1">
              <a:spcBef>
                <a:spcPct val="0"/>
              </a:spcBef>
              <a:defRPr/>
            </a:pPr>
            <a:r>
              <a:rPr lang="en-US" dirty="0">
                <a:ea typeface="ヒラギノ角ゴ Pro W3" charset="0"/>
              </a:rPr>
              <a:t>Measurements to </a:t>
            </a:r>
            <a:r>
              <a:rPr lang="en-US" dirty="0" smtClean="0">
                <a:ea typeface="ヒラギノ角ゴ Pro W3" charset="0"/>
              </a:rPr>
              <a:t>accurately characterize </a:t>
            </a:r>
            <a:r>
              <a:rPr lang="en-US" dirty="0">
                <a:ea typeface="ヒラギノ角ゴ Pro W3" charset="0"/>
              </a:rPr>
              <a:t>the GCR space radiation at high energies is needed to validate </a:t>
            </a:r>
            <a:r>
              <a:rPr lang="en-US" dirty="0" smtClean="0">
                <a:ea typeface="ヒラギノ角ゴ Pro W3" charset="0"/>
              </a:rPr>
              <a:t>mitigation strategies</a:t>
            </a:r>
          </a:p>
          <a:p>
            <a:pPr marL="455613" lvl="1" indent="-227013" eaLnBrk="1" hangingPunct="1">
              <a:spcBef>
                <a:spcPct val="0"/>
              </a:spcBef>
              <a:defRPr/>
            </a:pPr>
            <a:r>
              <a:rPr lang="en-US" dirty="0" smtClean="0">
                <a:ea typeface="ヒラギノ角ゴ Pro W3" charset="0"/>
              </a:rPr>
              <a:t>AMS-02 can provide this information</a:t>
            </a:r>
            <a:endParaRPr lang="en-US" dirty="0">
              <a:ea typeface="ヒラギノ角ゴ Pro W3" charset="0"/>
            </a:endParaRPr>
          </a:p>
        </p:txBody>
      </p:sp>
      <p:sp>
        <p:nvSpPr>
          <p:cNvPr id="1229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4A2DBDC9-0E12-A040-BF59-5C09AB1B1B8D}" type="slidenum">
              <a:rPr lang="en-US" sz="900">
                <a:solidFill>
                  <a:srgbClr val="898989"/>
                </a:solidFill>
                <a:latin typeface="Calibri" charset="0"/>
              </a:rPr>
              <a:pPr/>
              <a:t>13</a:t>
            </a:fld>
            <a:endParaRPr lang="en-US" sz="900" dirty="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17413" name="Picture 12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5016767" y="1234079"/>
            <a:ext cx="3876675" cy="403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5052582" y="5438348"/>
            <a:ext cx="3741119" cy="523206"/>
          </a:xfrm>
          <a:prstGeom prst="rect">
            <a:avLst/>
          </a:prstGeom>
          <a:noFill/>
        </p:spPr>
        <p:txBody>
          <a:bodyPr wrap="square" lIns="91427" tIns="45713" rIns="91427" bIns="45713">
            <a:spAutoFit/>
          </a:bodyPr>
          <a:lstStyle/>
          <a:p>
            <a:pPr algn="ctr">
              <a:defRPr/>
            </a:pPr>
            <a:r>
              <a:rPr lang="en-US" sz="1400" b="1" dirty="0">
                <a:latin typeface="+mn-lt"/>
                <a:ea typeface="+mn-ea"/>
                <a:cs typeface="+mn-cs"/>
                <a:sym typeface="Symbol"/>
              </a:rPr>
              <a:t>DNA Damage in Cells:  Space radiation (HZE) </a:t>
            </a:r>
            <a:r>
              <a:rPr lang="en-US" sz="1400" b="1" dirty="0" smtClean="0">
                <a:latin typeface="+mn-lt"/>
                <a:ea typeface="+mn-ea"/>
                <a:cs typeface="+mn-cs"/>
                <a:sym typeface="Symbol"/>
              </a:rPr>
              <a:t>dense </a:t>
            </a:r>
            <a:r>
              <a:rPr lang="en-US" sz="1400" b="1" dirty="0">
                <a:latin typeface="+mn-lt"/>
                <a:ea typeface="+mn-ea"/>
                <a:cs typeface="+mn-cs"/>
                <a:sym typeface="Symbol"/>
              </a:rPr>
              <a:t>ionizing particle </a:t>
            </a:r>
            <a:r>
              <a:rPr lang="en-US" sz="1400" b="1" dirty="0" smtClean="0">
                <a:latin typeface="+mn-lt"/>
                <a:ea typeface="+mn-ea"/>
                <a:cs typeface="+mn-cs"/>
                <a:sym typeface="Symbol"/>
              </a:rPr>
              <a:t>track</a:t>
            </a:r>
            <a:endParaRPr lang="en-US" sz="1400" b="1" dirty="0">
              <a:latin typeface="+mn-lt"/>
              <a:ea typeface="+mn-ea"/>
              <a:cs typeface="+mn-c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4848724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6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1001" y="1866900"/>
            <a:ext cx="933422" cy="1178795"/>
          </a:xfrm>
          <a:prstGeom prst="rect">
            <a:avLst/>
          </a:prstGeom>
          <a:ln>
            <a:round/>
          </a:ln>
        </p:spPr>
      </p:pic>
      <p:pic>
        <p:nvPicPr>
          <p:cNvPr id="1257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99400" y="3683000"/>
            <a:ext cx="1130300" cy="984250"/>
          </a:xfrm>
          <a:prstGeom prst="rect">
            <a:avLst/>
          </a:prstGeom>
          <a:ln>
            <a:round/>
          </a:ln>
        </p:spPr>
      </p:pic>
      <p:sp>
        <p:nvSpPr>
          <p:cNvPr id="1258" name="Shape 1258"/>
          <p:cNvSpPr/>
          <p:nvPr/>
        </p:nvSpPr>
        <p:spPr>
          <a:xfrm>
            <a:off x="407824" y="1248814"/>
            <a:ext cx="7305878" cy="5450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/>
            </a:pPr>
            <a:r>
              <a:rPr lang="en-US" sz="1900" b="1" dirty="0">
                <a:latin typeface="Arial"/>
                <a:cs typeface="Arial"/>
              </a:rPr>
              <a:t>C</a:t>
            </a:r>
            <a:r>
              <a:rPr lang="en-US" sz="1900" b="1" dirty="0" smtClean="0">
                <a:latin typeface="Arial"/>
                <a:cs typeface="Arial"/>
              </a:rPr>
              <a:t>ollaboration </a:t>
            </a:r>
            <a:r>
              <a:rPr lang="en-US" sz="1900" b="1" dirty="0">
                <a:latin typeface="Arial"/>
                <a:cs typeface="Arial"/>
              </a:rPr>
              <a:t>between </a:t>
            </a:r>
            <a:r>
              <a:rPr lang="en-US" sz="1900" b="1" dirty="0" smtClean="0">
                <a:latin typeface="Arial"/>
                <a:cs typeface="Arial"/>
              </a:rPr>
              <a:t>NASA space </a:t>
            </a:r>
            <a:r>
              <a:rPr lang="en-US" sz="1900" b="1" dirty="0">
                <a:latin typeface="Arial"/>
                <a:cs typeface="Arial"/>
              </a:rPr>
              <a:t>radiation group and </a:t>
            </a:r>
            <a:r>
              <a:rPr lang="en-US" sz="1900" b="1" dirty="0" smtClean="0">
                <a:latin typeface="Arial"/>
                <a:cs typeface="Arial"/>
              </a:rPr>
              <a:t>AMS-02 </a:t>
            </a:r>
            <a:r>
              <a:rPr lang="en-US" sz="1900" b="1" dirty="0">
                <a:latin typeface="Arial"/>
                <a:cs typeface="Arial"/>
              </a:rPr>
              <a:t>research group at the University of </a:t>
            </a:r>
            <a:r>
              <a:rPr lang="en-US" sz="1900" b="1" dirty="0" smtClean="0">
                <a:latin typeface="Arial"/>
                <a:cs typeface="Arial"/>
              </a:rPr>
              <a:t>Hawaii, Veronica </a:t>
            </a:r>
            <a:r>
              <a:rPr lang="en-US" sz="1900" b="1" dirty="0" err="1" smtClean="0">
                <a:latin typeface="Arial"/>
                <a:cs typeface="Arial"/>
              </a:rPr>
              <a:t>Bindi</a:t>
            </a:r>
            <a:r>
              <a:rPr lang="en-US" sz="1900" b="1" dirty="0" smtClean="0">
                <a:latin typeface="Arial"/>
                <a:cs typeface="Arial"/>
              </a:rPr>
              <a:t> </a:t>
            </a:r>
            <a:endParaRPr lang="en-US" sz="1900" b="1" dirty="0">
              <a:latin typeface="Arial"/>
              <a:cs typeface="Arial"/>
            </a:endParaRPr>
          </a:p>
          <a:p>
            <a:pPr lvl="0">
              <a:lnSpc>
                <a:spcPct val="50000"/>
              </a:lnSpc>
              <a:defRPr sz="1800"/>
            </a:pPr>
            <a:endParaRPr lang="en-US" sz="1900" dirty="0" smtClean="0">
              <a:latin typeface="Arial"/>
              <a:cs typeface="Arial"/>
            </a:endParaRPr>
          </a:p>
          <a:p>
            <a:pPr lvl="0">
              <a:defRPr sz="1800"/>
            </a:pPr>
            <a:r>
              <a:rPr lang="en-US" sz="1900" dirty="0" smtClean="0">
                <a:latin typeface="Arial"/>
                <a:cs typeface="Arial"/>
              </a:rPr>
              <a:t>Space </a:t>
            </a:r>
            <a:r>
              <a:rPr lang="en-US" sz="1900" dirty="0">
                <a:latin typeface="Arial"/>
                <a:cs typeface="Arial"/>
              </a:rPr>
              <a:t>Station is a unique platform for precision </a:t>
            </a:r>
            <a:r>
              <a:rPr lang="en-US" sz="1900" dirty="0" smtClean="0">
                <a:latin typeface="Arial"/>
                <a:cs typeface="Arial"/>
              </a:rPr>
              <a:t>physics research </a:t>
            </a:r>
            <a:endParaRPr lang="en-US" sz="1900" dirty="0">
              <a:latin typeface="Arial"/>
              <a:cs typeface="Arial"/>
            </a:endParaRPr>
          </a:p>
          <a:p>
            <a:pPr marL="342900" lvl="1" indent="-342900">
              <a:buFont typeface="Arial"/>
              <a:buChar char="•"/>
              <a:defRPr sz="1800"/>
            </a:pPr>
            <a:r>
              <a:rPr lang="en-US" sz="1900" dirty="0">
                <a:latin typeface="Arial"/>
                <a:cs typeface="Arial"/>
              </a:rPr>
              <a:t>AMS-02 is measuring the cosmic ray fluxes </a:t>
            </a:r>
            <a:r>
              <a:rPr lang="en-US" sz="1900" dirty="0" smtClean="0">
                <a:latin typeface="Arial"/>
                <a:cs typeface="Arial"/>
              </a:rPr>
              <a:t>with </a:t>
            </a:r>
            <a:r>
              <a:rPr lang="en-US" sz="1900" dirty="0">
                <a:latin typeface="Arial"/>
                <a:cs typeface="Arial"/>
              </a:rPr>
              <a:t>unprecedented </a:t>
            </a:r>
            <a:r>
              <a:rPr lang="en-US" sz="1900" dirty="0" smtClean="0">
                <a:latin typeface="Arial"/>
                <a:cs typeface="Arial"/>
              </a:rPr>
              <a:t>uncertainty </a:t>
            </a:r>
            <a:r>
              <a:rPr lang="en-US" sz="1900" dirty="0">
                <a:latin typeface="Arial"/>
                <a:cs typeface="Arial"/>
              </a:rPr>
              <a:t>and </a:t>
            </a:r>
            <a:r>
              <a:rPr lang="en-US" sz="1900" dirty="0" smtClean="0">
                <a:latin typeface="Arial"/>
                <a:cs typeface="Arial"/>
              </a:rPr>
              <a:t>accuracy</a:t>
            </a:r>
          </a:p>
          <a:p>
            <a:pPr marL="342900" lvl="1" indent="-342900">
              <a:buFont typeface="Arial"/>
              <a:buChar char="•"/>
              <a:defRPr sz="1800"/>
            </a:pPr>
            <a:r>
              <a:rPr lang="en-US" sz="1900" dirty="0">
                <a:latin typeface="Arial"/>
                <a:cs typeface="Arial"/>
              </a:rPr>
              <a:t>University of Hawaii </a:t>
            </a:r>
            <a:r>
              <a:rPr lang="en-US" sz="1900" dirty="0">
                <a:uFill>
                  <a:solidFill/>
                </a:uFill>
                <a:latin typeface="Arial"/>
                <a:cs typeface="Arial"/>
                <a:sym typeface="Lucida Grande"/>
              </a:rPr>
              <a:t>research group is focused on the AMS-02 energy range that </a:t>
            </a:r>
            <a:r>
              <a:rPr lang="en-US" sz="1900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supports </a:t>
            </a:r>
            <a:r>
              <a:rPr lang="en-US" sz="1900" dirty="0">
                <a:uFill>
                  <a:solidFill/>
                </a:uFill>
                <a:latin typeface="Arial"/>
                <a:cs typeface="Arial"/>
                <a:sym typeface="Lucida Grande"/>
              </a:rPr>
              <a:t>NASA human space exploration </a:t>
            </a:r>
            <a:r>
              <a:rPr lang="en-US" sz="1900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missions and </a:t>
            </a:r>
            <a:r>
              <a:rPr lang="en-US" sz="1900" dirty="0">
                <a:uFill>
                  <a:solidFill/>
                </a:uFill>
                <a:latin typeface="Arial"/>
                <a:cs typeface="Arial"/>
                <a:sym typeface="Lucida Grande"/>
              </a:rPr>
              <a:t>is unavailable from other </a:t>
            </a:r>
            <a:r>
              <a:rPr lang="en-US" sz="1900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satellites</a:t>
            </a:r>
            <a:endParaRPr lang="en-US" sz="1900" dirty="0">
              <a:latin typeface="Arial"/>
              <a:cs typeface="Arial"/>
            </a:endParaRPr>
          </a:p>
          <a:p>
            <a:pPr lvl="0">
              <a:lnSpc>
                <a:spcPct val="50000"/>
              </a:lnSpc>
              <a:defRPr sz="1800"/>
            </a:pPr>
            <a:endParaRPr lang="en-US" sz="1900" dirty="0" smtClean="0">
              <a:latin typeface="Arial"/>
              <a:cs typeface="Arial"/>
            </a:endParaRPr>
          </a:p>
          <a:p>
            <a:pPr lvl="0">
              <a:defRPr sz="1800"/>
            </a:pPr>
            <a:r>
              <a:rPr lang="en-US" sz="1900" dirty="0" smtClean="0">
                <a:latin typeface="Arial"/>
                <a:cs typeface="Arial"/>
              </a:rPr>
              <a:t>Improvement </a:t>
            </a:r>
            <a:r>
              <a:rPr lang="en-US" sz="1900" dirty="0">
                <a:latin typeface="Arial"/>
                <a:cs typeface="Arial"/>
              </a:rPr>
              <a:t>in accuracy will provide new </a:t>
            </a:r>
            <a:r>
              <a:rPr lang="en-US" sz="1900" dirty="0" smtClean="0">
                <a:latin typeface="Arial"/>
                <a:cs typeface="Arial"/>
              </a:rPr>
              <a:t>insights in areas such </a:t>
            </a:r>
            <a:r>
              <a:rPr lang="en-US" sz="1900" dirty="0">
                <a:latin typeface="Arial"/>
                <a:cs typeface="Arial"/>
              </a:rPr>
              <a:t>as </a:t>
            </a:r>
            <a:r>
              <a:rPr lang="en-US" sz="1900" dirty="0" smtClean="0">
                <a:latin typeface="Arial"/>
                <a:cs typeface="Arial"/>
              </a:rPr>
              <a:t>the </a:t>
            </a:r>
            <a:r>
              <a:rPr lang="en-US" sz="1900" dirty="0">
                <a:latin typeface="Arial"/>
                <a:cs typeface="Arial"/>
              </a:rPr>
              <a:t>study of the cosmic </a:t>
            </a:r>
            <a:r>
              <a:rPr lang="en-US" sz="1900" dirty="0" smtClean="0">
                <a:latin typeface="Arial"/>
                <a:cs typeface="Arial"/>
              </a:rPr>
              <a:t>rays</a:t>
            </a:r>
            <a:r>
              <a:rPr lang="en-US" sz="1900" dirty="0">
                <a:latin typeface="Arial"/>
                <a:cs typeface="Arial"/>
              </a:rPr>
              <a:t> </a:t>
            </a:r>
            <a:r>
              <a:rPr lang="en-US" sz="1900" dirty="0" smtClean="0">
                <a:latin typeface="Arial"/>
                <a:cs typeface="Arial"/>
              </a:rPr>
              <a:t>and solar </a:t>
            </a:r>
            <a:r>
              <a:rPr lang="en-US" sz="1900" dirty="0">
                <a:latin typeface="Arial"/>
                <a:cs typeface="Arial"/>
              </a:rPr>
              <a:t>activity, </a:t>
            </a:r>
            <a:r>
              <a:rPr lang="en-US" sz="1900" dirty="0" smtClean="0">
                <a:latin typeface="Arial"/>
                <a:cs typeface="Arial"/>
              </a:rPr>
              <a:t>and has application to NASA space radiation health assessments and shielding design</a:t>
            </a:r>
          </a:p>
          <a:p>
            <a:pPr marR="40620" lvl="0" defTabSz="914400">
              <a:lnSpc>
                <a:spcPct val="50000"/>
              </a:lnSpc>
              <a:spcBef>
                <a:spcPts val="800"/>
              </a:spcBef>
              <a:defRPr sz="1800"/>
            </a:pPr>
            <a:endParaRPr lang="en-US" sz="1900" dirty="0" smtClean="0">
              <a:uFill>
                <a:solidFill/>
              </a:uFill>
              <a:latin typeface="Arial"/>
              <a:cs typeface="Arial"/>
              <a:sym typeface="Lucida Grande"/>
            </a:endParaRPr>
          </a:p>
          <a:p>
            <a:pPr marR="40620" lvl="0" defTabSz="914400">
              <a:spcBef>
                <a:spcPts val="800"/>
              </a:spcBef>
              <a:defRPr sz="1800"/>
            </a:pPr>
            <a:r>
              <a:rPr sz="1900" b="1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Main </a:t>
            </a:r>
            <a:r>
              <a:rPr lang="en-US" sz="1900" b="1" dirty="0">
                <a:uFill>
                  <a:solidFill/>
                </a:uFill>
                <a:latin typeface="Arial"/>
                <a:cs typeface="Arial"/>
                <a:sym typeface="Lucida Grande"/>
              </a:rPr>
              <a:t>R</a:t>
            </a:r>
            <a:r>
              <a:rPr sz="1900" b="1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esearch</a:t>
            </a:r>
            <a:r>
              <a:rPr lang="en-US" sz="1900" b="1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 Focus</a:t>
            </a:r>
            <a:r>
              <a:rPr sz="1900" b="1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:</a:t>
            </a:r>
            <a:endParaRPr sz="1900" b="1" dirty="0">
              <a:uFill>
                <a:solidFill/>
              </a:uFill>
              <a:latin typeface="Arial"/>
              <a:cs typeface="Arial"/>
              <a:sym typeface="Lucida Grande"/>
            </a:endParaRPr>
          </a:p>
          <a:p>
            <a:pPr marL="342900" marR="40620" lvl="0" indent="-342900" defTabSz="914400">
              <a:spcBef>
                <a:spcPts val="800"/>
              </a:spcBef>
              <a:buSzPct val="125000"/>
              <a:buFont typeface="Arial"/>
              <a:buChar char="•"/>
              <a:defRPr sz="1800"/>
            </a:pPr>
            <a:r>
              <a:rPr sz="1900" dirty="0">
                <a:uFill>
                  <a:solidFill/>
                </a:uFill>
                <a:latin typeface="Arial"/>
                <a:cs typeface="Arial"/>
                <a:sym typeface="Lucida Grande"/>
              </a:rPr>
              <a:t>Cosmic Rays Fluxes and their changes with the solar </a:t>
            </a:r>
            <a:r>
              <a:rPr sz="1900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activity</a:t>
            </a:r>
            <a:endParaRPr lang="en-US" sz="1900" dirty="0" smtClean="0">
              <a:uFill>
                <a:solidFill/>
              </a:uFill>
              <a:latin typeface="Arial"/>
              <a:cs typeface="Arial"/>
              <a:sym typeface="Lucida Grande"/>
            </a:endParaRPr>
          </a:p>
          <a:p>
            <a:pPr marL="342900" marR="40620" lvl="0" indent="-342900" defTabSz="914400">
              <a:spcBef>
                <a:spcPts val="800"/>
              </a:spcBef>
              <a:buSzPct val="125000"/>
              <a:buFont typeface="Arial"/>
              <a:buChar char="•"/>
              <a:defRPr sz="1800"/>
            </a:pPr>
            <a:r>
              <a:rPr sz="1900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Heliophysics </a:t>
            </a:r>
            <a:r>
              <a:rPr sz="1900" dirty="0">
                <a:uFill>
                  <a:solidFill/>
                </a:uFill>
                <a:latin typeface="Arial"/>
                <a:cs typeface="Arial"/>
                <a:sym typeface="Lucida Grande"/>
              </a:rPr>
              <a:t>- Study of the Solar Energetic </a:t>
            </a:r>
            <a:r>
              <a:rPr sz="1900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Particles</a:t>
            </a:r>
            <a:endParaRPr sz="1900" dirty="0">
              <a:uFill>
                <a:solidFill/>
              </a:uFill>
              <a:latin typeface="Arial"/>
              <a:cs typeface="Arial"/>
              <a:sym typeface="Lucida Grand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926" y="102495"/>
            <a:ext cx="7954811" cy="743643"/>
          </a:xfrm>
        </p:spPr>
        <p:txBody>
          <a:bodyPr/>
          <a:lstStyle/>
          <a:p>
            <a:r>
              <a:rPr lang="en-US" sz="2800" dirty="0" smtClean="0"/>
              <a:t>AMS-02 GCR and SEP Studies</a:t>
            </a:r>
            <a:endParaRPr lang="en-US" sz="2800" dirty="0"/>
          </a:p>
        </p:txBody>
      </p:sp>
      <p:sp>
        <p:nvSpPr>
          <p:cNvPr id="1264" name="Shape 126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defRPr sz="1100" b="0">
                <a:latin typeface="+mn-lt"/>
                <a:ea typeface="+mn-ea"/>
                <a:cs typeface="+mn-cs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</a:rPr>
              <a:t>14</a:t>
            </a:fld>
            <a:endParaRPr sz="1100" dirty="0">
              <a:solidFill>
                <a:srgbClr val="9B9B9B"/>
              </a:solidFill>
              <a:uFill>
                <a:solidFill>
                  <a:srgbClr val="9B9B9B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55455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Shape 1269"/>
          <p:cNvSpPr/>
          <p:nvPr/>
        </p:nvSpPr>
        <p:spPr>
          <a:xfrm>
            <a:off x="469900" y="1290267"/>
            <a:ext cx="567690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spcBef>
                <a:spcPts val="800"/>
              </a:spcBef>
              <a:defRPr sz="1800"/>
            </a:pPr>
            <a:r>
              <a:rPr sz="2000" dirty="0">
                <a:uFill>
                  <a:solidFill/>
                </a:uFill>
                <a:latin typeface="Arial"/>
                <a:cs typeface="Arial"/>
                <a:sym typeface="Lucida Grande"/>
              </a:rPr>
              <a:t>Main goal of this collaboration is to </a:t>
            </a:r>
            <a:r>
              <a:rPr sz="2000" dirty="0" smtClean="0">
                <a:uFill>
                  <a:solidFill/>
                </a:uFill>
                <a:latin typeface="Arial"/>
                <a:cs typeface="Arial"/>
                <a:sym typeface="Lucida Grande"/>
              </a:rPr>
              <a:t>provide </a:t>
            </a:r>
            <a:r>
              <a:rPr sz="2000" dirty="0">
                <a:uFill>
                  <a:solidFill/>
                </a:uFill>
                <a:latin typeface="Arial"/>
                <a:cs typeface="Arial"/>
                <a:sym typeface="Lucida Grande"/>
              </a:rPr>
              <a:t>to NASA during the next 5 years, </a:t>
            </a:r>
            <a:r>
              <a:rPr sz="2000" dirty="0">
                <a:uFill>
                  <a:solidFill/>
                </a:uFill>
                <a:latin typeface="Arial"/>
                <a:cs typeface="Arial"/>
              </a:rPr>
              <a:t>the </a:t>
            </a:r>
            <a:r>
              <a:rPr sz="2000" b="1" dirty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monthly</a:t>
            </a:r>
            <a:r>
              <a:rPr sz="2000" dirty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 </a:t>
            </a:r>
            <a:r>
              <a:rPr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P</a:t>
            </a:r>
            <a:r>
              <a:rPr lang="en-US"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roton</a:t>
            </a:r>
            <a:r>
              <a:rPr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-He</a:t>
            </a:r>
            <a:r>
              <a:rPr lang="en-US"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lium</a:t>
            </a:r>
            <a:r>
              <a:rPr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-C</a:t>
            </a:r>
            <a:r>
              <a:rPr lang="en-US"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arbon</a:t>
            </a:r>
            <a:r>
              <a:rPr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fluxes measured </a:t>
            </a:r>
            <a:r>
              <a:rPr lang="en-US"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/>
            </a:r>
            <a:br>
              <a:rPr lang="en-US"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</a:br>
            <a:r>
              <a:rPr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by </a:t>
            </a:r>
            <a:r>
              <a:rPr sz="2000" b="1" dirty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AMS-02 from 2011 till 2019, in the energy </a:t>
            </a:r>
            <a:r>
              <a:rPr lang="en-US"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/>
            </a:r>
            <a:br>
              <a:rPr lang="en-US"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</a:br>
            <a:r>
              <a:rPr sz="2000" b="1" dirty="0" smtClean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range </a:t>
            </a:r>
            <a:r>
              <a:rPr sz="2000" b="1" dirty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Arial"/>
                <a:cs typeface="Arial"/>
              </a:rPr>
              <a:t>from 1 to 10 GV</a:t>
            </a:r>
            <a:r>
              <a:rPr sz="2000" dirty="0">
                <a:uFill>
                  <a:solidFill/>
                </a:uFill>
                <a:latin typeface="Arial"/>
                <a:cs typeface="Arial"/>
              </a:rPr>
              <a:t> - where the radiation </a:t>
            </a:r>
            <a:r>
              <a:rPr lang="en-US" sz="2000" dirty="0" smtClean="0">
                <a:uFill>
                  <a:solidFill/>
                </a:uFill>
                <a:latin typeface="Arial"/>
                <a:cs typeface="Arial"/>
              </a:rPr>
              <a:t/>
            </a:r>
            <a:br>
              <a:rPr lang="en-US" sz="2000" dirty="0" smtClean="0">
                <a:uFill>
                  <a:solidFill/>
                </a:uFill>
                <a:latin typeface="Arial"/>
                <a:cs typeface="Arial"/>
              </a:rPr>
            </a:br>
            <a:r>
              <a:rPr sz="2000" dirty="0" smtClean="0">
                <a:uFill>
                  <a:solidFill/>
                </a:uFill>
                <a:latin typeface="Arial"/>
                <a:cs typeface="Arial"/>
              </a:rPr>
              <a:t>is </a:t>
            </a:r>
            <a:r>
              <a:rPr sz="2000" dirty="0">
                <a:uFill>
                  <a:solidFill/>
                </a:uFill>
                <a:latin typeface="Arial"/>
                <a:cs typeface="Arial"/>
              </a:rPr>
              <a:t>expected to be the most harmful.</a:t>
            </a:r>
          </a:p>
        </p:txBody>
      </p:sp>
      <p:pic>
        <p:nvPicPr>
          <p:cNvPr id="1270" name="image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40300" y="3335337"/>
            <a:ext cx="3835400" cy="2832102"/>
          </a:xfrm>
          <a:prstGeom prst="rect">
            <a:avLst/>
          </a:prstGeom>
          <a:ln>
            <a:rou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1756" y="102495"/>
            <a:ext cx="7871982" cy="743643"/>
          </a:xfrm>
        </p:spPr>
        <p:txBody>
          <a:bodyPr/>
          <a:lstStyle/>
          <a:p>
            <a:r>
              <a:rPr lang="en-US" sz="2800" dirty="0" smtClean="0"/>
              <a:t>GCR Study Goals</a:t>
            </a:r>
            <a:endParaRPr lang="en-US" sz="2800" dirty="0"/>
          </a:p>
        </p:txBody>
      </p:sp>
      <p:sp>
        <p:nvSpPr>
          <p:cNvPr id="1272" name="Shape 127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/>
          <a:lstStyle>
            <a:lvl1pPr algn="r" defTabSz="457200">
              <a:defRPr b="0">
                <a:uFill>
                  <a:solidFill>
                    <a:srgbClr val="FF3F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200">
                <a:uFill>
                  <a:solidFill>
                    <a:srgbClr val="FF3F00"/>
                  </a:solidFill>
                </a:uFill>
              </a:rPr>
              <a:t>15</a:t>
            </a:fld>
            <a:endParaRPr sz="1200">
              <a:uFill>
                <a:solidFill>
                  <a:srgbClr val="FF3F00"/>
                </a:solidFill>
              </a:u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4500" y="3340100"/>
            <a:ext cx="4241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radiation group will use the AMS-02 monthly fluxes to improve the GCR models employed to predict the radiation dose absorbed by astronauts for both ISS operations and long duration missions. </a:t>
            </a:r>
          </a:p>
          <a:p>
            <a:endParaRPr lang="en-US" sz="2000" dirty="0"/>
          </a:p>
        </p:txBody>
      </p:sp>
      <p:pic>
        <p:nvPicPr>
          <p:cNvPr id="8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78601" y="1270000"/>
            <a:ext cx="933422" cy="1178795"/>
          </a:xfrm>
          <a:prstGeom prst="rect">
            <a:avLst/>
          </a:prstGeom>
          <a:ln>
            <a:round/>
          </a:ln>
        </p:spPr>
      </p:pic>
      <p:pic>
        <p:nvPicPr>
          <p:cNvPr id="9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72400" y="1320800"/>
            <a:ext cx="1024949" cy="984250"/>
          </a:xfrm>
          <a:prstGeom prst="rect">
            <a:avLst/>
          </a:prstGeom>
          <a:ln>
            <a:round/>
          </a:ln>
        </p:spPr>
      </p:pic>
    </p:spTree>
    <p:extLst>
      <p:ext uri="{BB962C8B-B14F-4D97-AF65-F5344CB8AC3E}">
        <p14:creationId xmlns:p14="http://schemas.microsoft.com/office/powerpoint/2010/main" val="62858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7" name="Group 1287"/>
          <p:cNvGrpSpPr/>
          <p:nvPr/>
        </p:nvGrpSpPr>
        <p:grpSpPr>
          <a:xfrm>
            <a:off x="990600" y="1181100"/>
            <a:ext cx="8026400" cy="4648204"/>
            <a:chOff x="361922" y="0"/>
            <a:chExt cx="8169092" cy="4909066"/>
          </a:xfrm>
        </p:grpSpPr>
        <p:pic>
          <p:nvPicPr>
            <p:cNvPr id="1282" name="Months_Flux3D_V25.gi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1922" y="0"/>
              <a:ext cx="7004079" cy="47347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83" name="Shape 1283"/>
            <p:cNvSpPr/>
            <p:nvPr/>
          </p:nvSpPr>
          <p:spPr>
            <a:xfrm>
              <a:off x="6735312" y="4094951"/>
              <a:ext cx="832198" cy="449665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914400">
                <a:buClr>
                  <a:srgbClr val="0085CC"/>
                </a:buClr>
                <a:buFont typeface="Helvetica"/>
                <a:defRPr sz="1800"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b="1" dirty="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Time</a:t>
              </a:r>
            </a:p>
          </p:txBody>
        </p:sp>
        <p:sp>
          <p:nvSpPr>
            <p:cNvPr id="1284" name="Shape 1284"/>
            <p:cNvSpPr/>
            <p:nvPr/>
          </p:nvSpPr>
          <p:spPr>
            <a:xfrm>
              <a:off x="7360266" y="3499467"/>
              <a:ext cx="1170748" cy="44966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914400">
                <a:buClr>
                  <a:srgbClr val="0085CC"/>
                </a:buClr>
                <a:buFont typeface="Helvetica"/>
                <a:defRPr sz="1800"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b="1" dirty="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May2011</a:t>
              </a:r>
            </a:p>
          </p:txBody>
        </p:sp>
        <p:sp>
          <p:nvSpPr>
            <p:cNvPr id="1285" name="Shape 1285"/>
            <p:cNvSpPr/>
            <p:nvPr/>
          </p:nvSpPr>
          <p:spPr>
            <a:xfrm>
              <a:off x="4919183" y="4459401"/>
              <a:ext cx="1364408" cy="449665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914400">
                <a:buClr>
                  <a:srgbClr val="0085CC"/>
                </a:buClr>
                <a:buFont typeface="Helvetica"/>
                <a:defRPr sz="1800"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b="1" dirty="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Nov2013</a:t>
              </a:r>
            </a:p>
          </p:txBody>
        </p:sp>
        <p:sp>
          <p:nvSpPr>
            <p:cNvPr id="1286" name="Shape 1286"/>
            <p:cNvSpPr/>
            <p:nvPr/>
          </p:nvSpPr>
          <p:spPr>
            <a:xfrm flipH="1">
              <a:off x="5794689" y="3829716"/>
              <a:ext cx="1498879" cy="699478"/>
            </a:xfrm>
            <a:prstGeom prst="line">
              <a:avLst/>
            </a:prstGeom>
            <a:noFill/>
            <a:ln w="38100" cap="flat">
              <a:solidFill>
                <a:srgbClr val="0085CC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buClr>
                  <a:srgbClr val="000000"/>
                </a:buClr>
                <a:buFont typeface="Helvetica"/>
              </a:pPr>
              <a:endParaRPr/>
            </a:p>
          </p:txBody>
        </p:sp>
      </p:grpSp>
      <p:sp>
        <p:nvSpPr>
          <p:cNvPr id="1291" name="Shape 1291"/>
          <p:cNvSpPr/>
          <p:nvPr/>
        </p:nvSpPr>
        <p:spPr>
          <a:xfrm>
            <a:off x="215900" y="5749781"/>
            <a:ext cx="8928100" cy="907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>
            <a:spAutoFit/>
          </a:bodyPr>
          <a:lstStyle>
            <a:lvl1pPr>
              <a:buClr>
                <a:srgbClr val="000000"/>
              </a:buClr>
              <a:buFont typeface="Helvetica"/>
              <a:defRPr sz="2000"/>
            </a:lvl1pPr>
          </a:lstStyle>
          <a:p>
            <a:pPr marL="285750" lvl="0" indent="-285750">
              <a:buFont typeface="Arial"/>
              <a:buChar char="•"/>
              <a:defRPr sz="1800"/>
            </a:pPr>
            <a:r>
              <a:rPr lang="en-US" dirty="0" smtClean="0"/>
              <a:t>Graph shows the overall reduction of the proton flux at low energies due to increasing solar activity </a:t>
            </a:r>
            <a:r>
              <a:rPr lang="en-US" dirty="0"/>
              <a:t>at unprecedented uncertainty and </a:t>
            </a:r>
            <a:r>
              <a:rPr lang="en-US" dirty="0" smtClean="0"/>
              <a:t>accuracy</a:t>
            </a:r>
          </a:p>
          <a:p>
            <a:pPr marL="285750" lvl="0" indent="-285750">
              <a:buFont typeface="Arial"/>
              <a:buChar char="•"/>
              <a:defRPr sz="1800"/>
            </a:pPr>
            <a:r>
              <a:rPr lang="en-US" dirty="0" smtClean="0"/>
              <a:t>M</a:t>
            </a:r>
            <a:r>
              <a:rPr dirty="0" smtClean="0"/>
              <a:t>onthly </a:t>
            </a:r>
            <a:r>
              <a:rPr dirty="0"/>
              <a:t>fluctuations are the result of short timescale solar </a:t>
            </a:r>
            <a:r>
              <a:rPr dirty="0" smtClean="0"/>
              <a:t>activity</a:t>
            </a:r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2730" y="102495"/>
            <a:ext cx="7941007" cy="743643"/>
          </a:xfrm>
        </p:spPr>
        <p:txBody>
          <a:bodyPr/>
          <a:lstStyle/>
          <a:p>
            <a:r>
              <a:rPr lang="en-US" sz="2800" dirty="0" smtClean="0"/>
              <a:t>AMS-02 Proton Flux</a:t>
            </a:r>
            <a:endParaRPr lang="en-US" sz="2800" dirty="0"/>
          </a:p>
        </p:txBody>
      </p:sp>
      <p:sp>
        <p:nvSpPr>
          <p:cNvPr id="1292" name="Shape 129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16</a:t>
            </a:fld>
            <a:endParaRPr sz="12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900" y="914400"/>
            <a:ext cx="875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First set of AMS-02 GCR fluxes to be delivered to </a:t>
            </a:r>
            <a:r>
              <a:rPr lang="en-US" dirty="0" smtClean="0"/>
              <a:t>NASA:  Information over this energy range and of this quality is unavailable from any other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91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8390" y="102495"/>
            <a:ext cx="7775348" cy="743643"/>
          </a:xfrm>
        </p:spPr>
        <p:txBody>
          <a:bodyPr/>
          <a:lstStyle/>
          <a:p>
            <a:pPr lvl="0"/>
            <a:r>
              <a:rPr lang="en-US" sz="2800" dirty="0" err="1">
                <a:solidFill>
                  <a:srgbClr val="FFFFFF"/>
                </a:solidFill>
                <a:uFill>
                  <a:solidFill>
                    <a:srgbClr val="E32400"/>
                  </a:solidFill>
                </a:uFill>
              </a:rPr>
              <a:t>Heliophysics</a:t>
            </a:r>
            <a:r>
              <a:rPr lang="en-US" sz="2800" dirty="0">
                <a:solidFill>
                  <a:srgbClr val="FFFFFF"/>
                </a:solidFill>
                <a:uFill>
                  <a:solidFill>
                    <a:srgbClr val="E32400"/>
                  </a:solidFill>
                </a:uFill>
              </a:rPr>
              <a:t> with AMS-</a:t>
            </a:r>
            <a:r>
              <a:rPr lang="en-US" sz="2800" dirty="0" smtClean="0">
                <a:solidFill>
                  <a:srgbClr val="FFFFFF"/>
                </a:solidFill>
                <a:uFill>
                  <a:solidFill>
                    <a:srgbClr val="E32400"/>
                  </a:solidFill>
                </a:uFill>
              </a:rPr>
              <a:t>02</a:t>
            </a:r>
            <a:endParaRPr lang="en-US" sz="2800" dirty="0"/>
          </a:p>
        </p:txBody>
      </p:sp>
      <p:sp>
        <p:nvSpPr>
          <p:cNvPr id="1319" name="Shape 1319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165100" marR="40620" indent="0">
              <a:buClrTx/>
              <a:buSzTx/>
              <a:buNone/>
              <a:defRPr sz="1800">
                <a:uFillTx/>
              </a:defRPr>
            </a:pPr>
            <a:r>
              <a:rPr sz="2000" dirty="0">
                <a:uFill>
                  <a:solidFill/>
                </a:uFill>
              </a:rPr>
              <a:t>AMS-02 is</a:t>
            </a:r>
            <a:r>
              <a:rPr sz="2000" dirty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 </a:t>
            </a:r>
            <a:r>
              <a:rPr sz="2000" b="1" dirty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the largest SEP detector ever flown in Space</a:t>
            </a:r>
            <a:r>
              <a:rPr sz="2000" dirty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 </a:t>
            </a:r>
            <a:r>
              <a:rPr sz="2000" dirty="0">
                <a:uFill>
                  <a:solidFill/>
                </a:uFill>
              </a:rPr>
              <a:t>that can measure</a:t>
            </a:r>
            <a:r>
              <a:rPr sz="2000" dirty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 </a:t>
            </a:r>
            <a:r>
              <a:rPr sz="2000" b="1" dirty="0" smtClean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P</a:t>
            </a:r>
            <a:r>
              <a:rPr lang="en-US" sz="2000" b="1" dirty="0" smtClean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roton</a:t>
            </a:r>
            <a:r>
              <a:rPr sz="2000" dirty="0" smtClean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 </a:t>
            </a:r>
            <a:r>
              <a:rPr sz="2000" dirty="0">
                <a:uFill>
                  <a:solidFill/>
                </a:uFill>
              </a:rPr>
              <a:t>and</a:t>
            </a:r>
            <a:r>
              <a:rPr sz="2000" dirty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 </a:t>
            </a:r>
            <a:r>
              <a:rPr sz="2000" b="1" dirty="0" smtClean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He</a:t>
            </a:r>
            <a:r>
              <a:rPr lang="en-US" sz="2000" b="1" dirty="0" smtClean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lium</a:t>
            </a:r>
            <a:r>
              <a:rPr sz="2000" dirty="0" smtClean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 </a:t>
            </a:r>
            <a:r>
              <a:rPr sz="2000" dirty="0">
                <a:uFill>
                  <a:solidFill/>
                </a:uFill>
              </a:rPr>
              <a:t>from solar events with unprecedented statistics at energies not always accessible from current </a:t>
            </a:r>
            <a:r>
              <a:rPr sz="2000" dirty="0" smtClean="0">
                <a:uFill>
                  <a:solidFill/>
                </a:uFill>
              </a:rPr>
              <a:t>satellites</a:t>
            </a:r>
            <a:endParaRPr lang="en-US" sz="2000" dirty="0" smtClean="0">
              <a:uFill>
                <a:solidFill/>
              </a:uFill>
            </a:endParaRPr>
          </a:p>
        </p:txBody>
      </p:sp>
      <p:sp>
        <p:nvSpPr>
          <p:cNvPr id="1323" name="Shape 132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17</a:t>
            </a:fld>
            <a:endParaRPr sz="1200" dirty="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</p:txBody>
      </p:sp>
      <p:pic>
        <p:nvPicPr>
          <p:cNvPr id="1321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8300" y="2451355"/>
            <a:ext cx="5848249" cy="4122798"/>
          </a:xfrm>
          <a:prstGeom prst="rect">
            <a:avLst/>
          </a:prstGeom>
          <a:ln>
            <a:round/>
          </a:ln>
        </p:spPr>
      </p:pic>
      <p:sp>
        <p:nvSpPr>
          <p:cNvPr id="1322" name="Shape 1322"/>
          <p:cNvSpPr/>
          <p:nvPr/>
        </p:nvSpPr>
        <p:spPr>
          <a:xfrm>
            <a:off x="1526427" y="6251765"/>
            <a:ext cx="5662929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R="40620" lvl="1" indent="0" algn="ctr" defTabSz="914400">
              <a:spcBef>
                <a:spcPts val="800"/>
              </a:spcBef>
              <a:defRPr sz="1800"/>
            </a:pPr>
            <a:r>
              <a:rPr sz="2000" b="1" dirty="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  <a:latin typeface="+mn-lt"/>
                <a:ea typeface="+mn-ea"/>
                <a:cs typeface="+mn-cs"/>
                <a:sym typeface="Lucida Grande"/>
              </a:rPr>
              <a:t>~20 High Energy SEP events</a:t>
            </a:r>
            <a:r>
              <a:rPr sz="2000" dirty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+mn-lt"/>
                <a:ea typeface="+mn-ea"/>
                <a:cs typeface="+mn-cs"/>
                <a:sym typeface="Lucida Grande"/>
              </a:rPr>
              <a:t> </a:t>
            </a:r>
            <a:r>
              <a:rPr sz="2000" dirty="0">
                <a:uFill>
                  <a:solidFill/>
                </a:uFill>
                <a:latin typeface="+mn-lt"/>
                <a:ea typeface="+mn-ea"/>
                <a:cs typeface="+mn-cs"/>
                <a:sym typeface="Lucida Grande"/>
              </a:rPr>
              <a:t>observed by AMS-02</a:t>
            </a:r>
          </a:p>
        </p:txBody>
      </p:sp>
      <p:sp>
        <p:nvSpPr>
          <p:cNvPr id="2" name="Rectangle 1"/>
          <p:cNvSpPr/>
          <p:nvPr/>
        </p:nvSpPr>
        <p:spPr>
          <a:xfrm>
            <a:off x="1532400" y="3931668"/>
            <a:ext cx="5676892" cy="235504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0639" marR="40639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spc="0" normalizeH="0" baseline="0">
              <a:ln>
                <a:noFill/>
              </a:ln>
              <a:solidFill>
                <a:srgbClr val="FF2A0E"/>
              </a:solidFill>
              <a:effectLst/>
              <a:uFill>
                <a:solidFill>
                  <a:srgbClr val="FF2A0E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73145" y="2634033"/>
            <a:ext cx="933422" cy="1178795"/>
          </a:xfrm>
          <a:prstGeom prst="rect">
            <a:avLst/>
          </a:prstGeom>
          <a:ln>
            <a:round/>
          </a:ln>
        </p:spPr>
      </p:pic>
      <p:pic>
        <p:nvPicPr>
          <p:cNvPr id="11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73877" y="4450133"/>
            <a:ext cx="967126" cy="932574"/>
          </a:xfrm>
          <a:prstGeom prst="rect">
            <a:avLst/>
          </a:prstGeom>
          <a:ln>
            <a:round/>
          </a:ln>
        </p:spPr>
      </p:pic>
    </p:spTree>
    <p:extLst>
      <p:ext uri="{BB962C8B-B14F-4D97-AF65-F5344CB8AC3E}">
        <p14:creationId xmlns:p14="http://schemas.microsoft.com/office/powerpoint/2010/main" val="11712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1756" y="102495"/>
            <a:ext cx="7871982" cy="743643"/>
          </a:xfrm>
        </p:spPr>
        <p:txBody>
          <a:bodyPr/>
          <a:lstStyle/>
          <a:p>
            <a:r>
              <a:rPr lang="en-US" sz="2800" dirty="0" smtClean="0"/>
              <a:t>SEP Spectra</a:t>
            </a:r>
            <a:endParaRPr lang="en-US" sz="2800" dirty="0"/>
          </a:p>
        </p:txBody>
      </p:sp>
      <p:sp>
        <p:nvSpPr>
          <p:cNvPr id="1343" name="Shape 134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defRPr sz="1100" b="0">
                <a:latin typeface="+mn-lt"/>
                <a:ea typeface="+mn-ea"/>
                <a:cs typeface="+mn-cs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</a:rPr>
              <a:t>18</a:t>
            </a:fld>
            <a:endParaRPr sz="1100" dirty="0">
              <a:solidFill>
                <a:srgbClr val="9B9B9B"/>
              </a:solidFill>
              <a:uFill>
                <a:solidFill>
                  <a:srgbClr val="9B9B9B"/>
                </a:solidFill>
              </a:u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358325" y="2250335"/>
            <a:ext cx="4496188" cy="4609838"/>
            <a:chOff x="3780670" y="2471906"/>
            <a:chExt cx="4799794" cy="4921118"/>
          </a:xfrm>
        </p:grpSpPr>
        <p:grpSp>
          <p:nvGrpSpPr>
            <p:cNvPr id="1337" name="Group 1337"/>
            <p:cNvGrpSpPr/>
            <p:nvPr/>
          </p:nvGrpSpPr>
          <p:grpSpPr>
            <a:xfrm>
              <a:off x="3780670" y="2471906"/>
              <a:ext cx="4799794" cy="4921118"/>
              <a:chOff x="1271581" y="101587"/>
              <a:chExt cx="4864103" cy="4864102"/>
            </a:xfrm>
          </p:grpSpPr>
          <p:pic>
            <p:nvPicPr>
              <p:cNvPr id="1335" name="droppedImage.png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1271581" y="101587"/>
                <a:ext cx="4864103" cy="4864102"/>
              </a:xfrm>
              <a:prstGeom prst="rect">
                <a:avLst/>
              </a:prstGeom>
              <a:ln w="9525" cap="flat">
                <a:noFill/>
                <a:round/>
              </a:ln>
              <a:effectLst/>
            </p:spPr>
          </p:pic>
          <p:sp>
            <p:nvSpPr>
              <p:cNvPr id="1336" name="Shape 1336"/>
              <p:cNvSpPr/>
              <p:nvPr/>
            </p:nvSpPr>
            <p:spPr>
              <a:xfrm>
                <a:off x="1933469" y="3654434"/>
                <a:ext cx="2697224" cy="6818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40639" marR="40639" lvl="0" defTabSz="914400">
                  <a:defRPr sz="1800"/>
                </a:pPr>
                <a:r>
                  <a:rPr sz="1600" b="1" i="1" dirty="0">
                    <a:solidFill>
                      <a:srgbClr val="E32400"/>
                    </a:solidFill>
                    <a:uFill>
                      <a:solidFill>
                        <a:srgbClr val="E324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rPr>
                  <a:t>May 17 2012 event</a:t>
                </a:r>
              </a:p>
              <a:p>
                <a:pPr marL="40639" marR="40639" lvl="0" defTabSz="914400">
                  <a:defRPr sz="1800"/>
                </a:pPr>
                <a:r>
                  <a:rPr sz="1600" b="1" i="1" dirty="0">
                    <a:solidFill>
                      <a:srgbClr val="E32400"/>
                    </a:solidFill>
                    <a:uFill>
                      <a:solidFill>
                        <a:srgbClr val="E324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rPr>
                  <a:t>Preliminary results</a:t>
                </a:r>
              </a:p>
            </p:txBody>
          </p:sp>
        </p:grpSp>
        <p:sp>
          <p:nvSpPr>
            <p:cNvPr id="1338" name="Shape 1338"/>
            <p:cNvSpPr/>
            <p:nvPr/>
          </p:nvSpPr>
          <p:spPr>
            <a:xfrm>
              <a:off x="4587869" y="2497629"/>
              <a:ext cx="2885851" cy="24529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40639" marR="40639" lvl="0" defTabSz="914400">
                <a:defRPr b="1">
                  <a:solidFill>
                    <a:srgbClr val="FF2A0E"/>
                  </a:solidFill>
                  <a:uFill>
                    <a:solidFill>
                      <a:srgbClr val="FF2A0E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342" name="Shape 1342"/>
          <p:cNvSpPr/>
          <p:nvPr/>
        </p:nvSpPr>
        <p:spPr>
          <a:xfrm>
            <a:off x="483170" y="1015466"/>
            <a:ext cx="8330630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R="40620" defTabSz="914400">
              <a:spcBef>
                <a:spcPts val="800"/>
              </a:spcBef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Lucida Grande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 dirty="0">
                <a:uFill>
                  <a:solidFill/>
                </a:uFill>
                <a:latin typeface="Arial"/>
                <a:cs typeface="Arial"/>
              </a:rPr>
              <a:t>SEP spectra measured by AMS-02 cover the highest energy range </a:t>
            </a:r>
            <a:r>
              <a:rPr lang="en-US" sz="2000" dirty="0" smtClean="0">
                <a:uFill>
                  <a:solidFill/>
                </a:uFill>
                <a:latin typeface="Arial"/>
                <a:cs typeface="Arial"/>
              </a:rPr>
              <a:t/>
            </a:r>
            <a:br>
              <a:rPr lang="en-US" sz="2000" dirty="0" smtClean="0">
                <a:uFill>
                  <a:solidFill/>
                </a:uFill>
                <a:latin typeface="Arial"/>
                <a:cs typeface="Arial"/>
              </a:rPr>
            </a:br>
            <a:r>
              <a:rPr sz="2000" dirty="0" smtClean="0">
                <a:uFill>
                  <a:solidFill/>
                </a:uFill>
                <a:latin typeface="Arial"/>
                <a:cs typeface="Arial"/>
              </a:rPr>
              <a:t>of SEPs</a:t>
            </a:r>
            <a:r>
              <a:rPr lang="en-US" sz="2000" dirty="0" smtClean="0">
                <a:uFill>
                  <a:solidFill/>
                </a:uFill>
                <a:latin typeface="Arial"/>
                <a:cs typeface="Arial"/>
              </a:rPr>
              <a:t> (shown in red on graph)</a:t>
            </a:r>
            <a:r>
              <a:rPr sz="2000" dirty="0" smtClean="0">
                <a:uFill>
                  <a:solidFill/>
                </a:uFill>
                <a:latin typeface="Arial"/>
                <a:cs typeface="Arial"/>
              </a:rPr>
              <a:t> </a:t>
            </a:r>
          </a:p>
          <a:p>
            <a:pPr marL="342900" lvl="0" indent="-342900">
              <a:buFont typeface="Arial"/>
              <a:buChar char="•"/>
              <a:defRPr sz="1800">
                <a:uFillTx/>
              </a:defRPr>
            </a:pPr>
            <a:r>
              <a:rPr sz="2000" dirty="0" smtClean="0">
                <a:uFill>
                  <a:solidFill/>
                </a:uFill>
                <a:latin typeface="Arial"/>
                <a:cs typeface="Arial"/>
              </a:rPr>
              <a:t>AMS data combined with other instruments at lower energy, will provide a baseline for the modeling of SEP</a:t>
            </a:r>
            <a:r>
              <a:rPr lang="en-US" sz="2000" dirty="0">
                <a:uFillTx/>
                <a:latin typeface="Arial"/>
                <a:cs typeface="Arial"/>
              </a:rPr>
              <a:t> </a:t>
            </a:r>
            <a:r>
              <a:rPr lang="en-US" sz="2000" dirty="0" smtClean="0">
                <a:uFillTx/>
                <a:latin typeface="Arial"/>
                <a:cs typeface="Arial"/>
              </a:rPr>
              <a:t>energy spectra</a:t>
            </a:r>
            <a:endParaRPr sz="2000" dirty="0">
              <a:uFill>
                <a:solidFill/>
              </a:u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756" y="2667000"/>
            <a:ext cx="35333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uFill>
                  <a:solidFill/>
                </a:uFill>
              </a:rPr>
              <a:t>Energy range </a:t>
            </a:r>
            <a:r>
              <a:rPr lang="en-US" sz="2000" dirty="0" smtClean="0">
                <a:uFill>
                  <a:solidFill/>
                </a:uFill>
              </a:rPr>
              <a:t>is unavailable </a:t>
            </a:r>
            <a:r>
              <a:rPr lang="en-US" sz="2000" dirty="0">
                <a:uFill>
                  <a:solidFill/>
                </a:uFill>
              </a:rPr>
              <a:t>from other satellites </a:t>
            </a:r>
            <a:endParaRPr lang="en-US" sz="2000" dirty="0" smtClean="0">
              <a:uFill>
                <a:solidFill/>
              </a:uFill>
            </a:endParaRPr>
          </a:p>
          <a:p>
            <a:pPr>
              <a:lnSpc>
                <a:spcPct val="50000"/>
              </a:lnSpc>
            </a:pPr>
            <a:endParaRPr lang="en-US" sz="2000" dirty="0">
              <a:uFill>
                <a:solidFill/>
              </a:u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uFill>
                  <a:solidFill/>
                </a:uFill>
              </a:rPr>
              <a:t>This energy range is critical to understanding potential health effects from SEPs</a:t>
            </a:r>
          </a:p>
          <a:p>
            <a:pPr>
              <a:lnSpc>
                <a:spcPct val="50000"/>
              </a:lnSpc>
            </a:pPr>
            <a:endParaRPr lang="en-US" sz="2000" dirty="0">
              <a:uFill>
                <a:solidFill/>
              </a:u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Supports design of effective space </a:t>
            </a:r>
            <a:r>
              <a:rPr lang="en-US" sz="2000" dirty="0"/>
              <a:t>radiation shielding and storm shelters for space exploration </a:t>
            </a:r>
            <a:r>
              <a:rPr lang="en-US" sz="2000" dirty="0" smtClean="0"/>
              <a:t>missions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469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Earth’s visualization of particles and atmospheric interaction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43" y="1003300"/>
            <a:ext cx="7733114" cy="51228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B0E9A-C4F3-4D46-924E-FDCE9F0342D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0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Nasa 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937" y="301203"/>
            <a:ext cx="749808" cy="621792"/>
          </a:xfrm>
          <a:prstGeom prst="rect">
            <a:avLst/>
          </a:prstGeom>
        </p:spPr>
      </p:pic>
      <p:pic>
        <p:nvPicPr>
          <p:cNvPr id="4" name="Picture 3" descr="Titl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295" y="335198"/>
            <a:ext cx="3796889" cy="10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66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578" y="102495"/>
            <a:ext cx="7966159" cy="743643"/>
          </a:xfrm>
        </p:spPr>
        <p:txBody>
          <a:bodyPr/>
          <a:lstStyle/>
          <a:p>
            <a:r>
              <a:rPr lang="en-US" dirty="0" smtClean="0"/>
              <a:t>Continued  ISS operation is essential for science and human exploration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B0E9A-C4F3-4D46-924E-FDCE9F0342D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 descr="C784E102-A023-498D-9DD7-2B0D74225DB4_mw1024_mh1024_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6" r="9180"/>
          <a:stretch/>
        </p:blipFill>
        <p:spPr>
          <a:xfrm>
            <a:off x="0" y="896148"/>
            <a:ext cx="4742848" cy="5961852"/>
          </a:xfrm>
          <a:prstGeom prst="rect">
            <a:avLst/>
          </a:prstGeom>
        </p:spPr>
      </p:pic>
      <p:pic>
        <p:nvPicPr>
          <p:cNvPr id="6" name="Picture 5" descr="10331167194_d1dc99ac59_b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3"/>
          <a:stretch/>
        </p:blipFill>
        <p:spPr>
          <a:xfrm>
            <a:off x="4790288" y="886652"/>
            <a:ext cx="4353711" cy="597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6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Exploration Flight Test-1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EFT image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B0E9A-C4F3-4D46-924E-FDCE9F0342D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 descr="15951307362_4ba41beaa8_k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2" b="11660"/>
          <a:stretch/>
        </p:blipFill>
        <p:spPr>
          <a:xfrm>
            <a:off x="0" y="897118"/>
            <a:ext cx="4641205" cy="5960882"/>
          </a:xfrm>
          <a:prstGeom prst="rect">
            <a:avLst/>
          </a:prstGeom>
        </p:spPr>
      </p:pic>
      <p:pic>
        <p:nvPicPr>
          <p:cNvPr id="6" name="Picture 5" descr="16031470907_f96fe5f38b_o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59"/>
          <a:stretch/>
        </p:blipFill>
        <p:spPr>
          <a:xfrm>
            <a:off x="4681238" y="895029"/>
            <a:ext cx="4462762" cy="59629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19579" y="1163053"/>
            <a:ext cx="280736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View </a:t>
            </a:r>
            <a:r>
              <a:rPr lang="en-US" sz="2400" dirty="0" smtClean="0">
                <a:solidFill>
                  <a:schemeClr val="bg1"/>
                </a:solidFill>
              </a:rPr>
              <a:t>of plasma surrounding Orion during re-entry.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55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5" name="Picture 3" descr="856-orbital_atk_qm_1-mark_usciak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" b="-699"/>
          <a:stretch/>
        </p:blipFill>
        <p:spPr bwMode="auto">
          <a:xfrm>
            <a:off x="0" y="911179"/>
            <a:ext cx="9144000" cy="598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6" name="Title 1"/>
          <p:cNvSpPr>
            <a:spLocks noGrp="1"/>
          </p:cNvSpPr>
          <p:nvPr>
            <p:ph type="title"/>
          </p:nvPr>
        </p:nvSpPr>
        <p:spPr>
          <a:xfrm>
            <a:off x="358926" y="103188"/>
            <a:ext cx="7954811" cy="742950"/>
          </a:xfrm>
        </p:spPr>
        <p:txBody>
          <a:bodyPr/>
          <a:lstStyle/>
          <a:p>
            <a:r>
              <a:rPr lang="en-US" sz="2800" dirty="0">
                <a:latin typeface="Arial" charset="0"/>
                <a:ea typeface="ヒラギノ角ゴ Pro W3" charset="0"/>
              </a:rPr>
              <a:t>Qualification Motor-1</a:t>
            </a:r>
          </a:p>
        </p:txBody>
      </p:sp>
    </p:spTree>
    <p:extLst>
      <p:ext uri="{BB962C8B-B14F-4D97-AF65-F5344CB8AC3E}">
        <p14:creationId xmlns:p14="http://schemas.microsoft.com/office/powerpoint/2010/main" val="213683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46138"/>
            <a:ext cx="9144000" cy="601186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4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charset="0"/>
                <a:ea typeface="ヒラギノ角ゴ Pro W3" charset="0"/>
              </a:rPr>
              <a:t>Asteroid Redirect Mission</a:t>
            </a:r>
          </a:p>
        </p:txBody>
      </p:sp>
      <p:sp>
        <p:nvSpPr>
          <p:cNvPr id="134147" name="Slide Number Placeholder 3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F3365380-1578-E24A-BB2C-EF69B8485B56}" type="slidenum">
              <a:rPr lang="en-US" sz="100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5</a:t>
            </a:fld>
            <a:endParaRPr lang="en-US" sz="10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Picture 1" descr="arm-orion-arv-dock-l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4300"/>
            <a:ext cx="9144000" cy="5143500"/>
          </a:xfrm>
          <a:prstGeom prst="rect">
            <a:avLst/>
          </a:prstGeom>
        </p:spPr>
      </p:pic>
      <p:sp>
        <p:nvSpPr>
          <p:cNvPr id="134149" name="TextBox 8"/>
          <p:cNvSpPr txBox="1">
            <a:spLocks noChangeArrowheads="1"/>
          </p:cNvSpPr>
          <p:nvPr/>
        </p:nvSpPr>
        <p:spPr bwMode="auto">
          <a:xfrm>
            <a:off x="200025" y="2243138"/>
            <a:ext cx="2201863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en-US" sz="2000" dirty="0">
                <a:solidFill>
                  <a:prstClr val="white"/>
                </a:solidFill>
                <a:latin typeface="Arial"/>
                <a:cs typeface="Arial"/>
              </a:rPr>
              <a:t>Already, ARM has pointed us to the utility of both SEP and Distant Retrograde Orbits around the Moon for efficiently transporting large masses in space, e.g</a:t>
            </a:r>
            <a:r>
              <a:rPr lang="en-US" sz="2000" dirty="0" smtClean="0">
                <a:solidFill>
                  <a:prstClr val="white"/>
                </a:solidFill>
                <a:latin typeface="Arial"/>
                <a:cs typeface="Arial"/>
              </a:rPr>
              <a:t>., </a:t>
            </a:r>
            <a:r>
              <a:rPr lang="en-US" sz="2000" dirty="0">
                <a:solidFill>
                  <a:prstClr val="white"/>
                </a:solidFill>
                <a:latin typeface="Arial"/>
                <a:cs typeface="Arial"/>
              </a:rPr>
              <a:t>from lunar orbit to Mars orbit.</a:t>
            </a:r>
          </a:p>
        </p:txBody>
      </p:sp>
    </p:spTree>
    <p:extLst>
      <p:ext uri="{BB962C8B-B14F-4D97-AF65-F5344CB8AC3E}">
        <p14:creationId xmlns:p14="http://schemas.microsoft.com/office/powerpoint/2010/main" val="211611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60962E3D-D3D4-6C4F-9617-568F1BEDCF9D}" type="slidenum">
              <a:rPr lang="en-US" sz="90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sz="9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2000"/>
                    </a14:imgEffect>
                    <a14:imgEffect>
                      <a14:brightnessContrast bright="26000" contrast="2000"/>
                    </a14:imgEffect>
                  </a14:imgLayer>
                </a14:imgProps>
              </a:ext>
            </a:extLst>
          </a:blip>
          <a:srcRect l="7436" t="12262" r="3863" b="5477"/>
          <a:stretch/>
        </p:blipFill>
        <p:spPr>
          <a:xfrm>
            <a:off x="-7750" y="1614055"/>
            <a:ext cx="9144000" cy="52439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782782"/>
            <a:ext cx="9144000" cy="9628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28" y="410960"/>
            <a:ext cx="8076408" cy="743643"/>
          </a:xfrm>
        </p:spPr>
        <p:txBody>
          <a:bodyPr/>
          <a:lstStyle/>
          <a:p>
            <a:r>
              <a:rPr lang="en-US" sz="2800" dirty="0" err="1" smtClean="0"/>
              <a:t>Cis</a:t>
            </a:r>
            <a:r>
              <a:rPr lang="en-US" sz="2800" dirty="0" smtClean="0"/>
              <a:t>-Lunar Space: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dirty="0" smtClean="0"/>
              <a:t>How the Earth and the Moon Interact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8497" y="1614055"/>
            <a:ext cx="4892181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contours on the plot depict energy states in the Earth-Moon System and the relative difficulty of moving from one place to another.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96366" y="1604960"/>
            <a:ext cx="3099661" cy="1015663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spacecraft at L2 is actually orbiting Earth at a distance just past the Moon, however if you look at it from the Moon, the orbit will look like an ellipse around a point in space giving them the name “halo orbits”.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96366" y="4236027"/>
            <a:ext cx="3099662" cy="120032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prstClr val="white"/>
                </a:solidFill>
                <a:latin typeface="Calibri"/>
                <a:cs typeface="+mn-cs"/>
              </a:rPr>
              <a:t>The interaction of the Earth and Moon creates bends in the energy contours that can be used to lower the energy needed to move around the Earth-Moon system and beyond, such as this example of a low energy transfer between L1 and L2 .</a:t>
            </a:r>
          </a:p>
        </p:txBody>
      </p:sp>
      <p:cxnSp>
        <p:nvCxnSpPr>
          <p:cNvPr id="10" name="Straight Connector 9"/>
          <p:cNvCxnSpPr>
            <a:stCxn id="12" idx="2"/>
          </p:cNvCxnSpPr>
          <p:nvPr/>
        </p:nvCxnSpPr>
        <p:spPr>
          <a:xfrm>
            <a:off x="7346197" y="2620623"/>
            <a:ext cx="162732" cy="75025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3" idx="0"/>
          </p:cNvCxnSpPr>
          <p:nvPr/>
        </p:nvCxnSpPr>
        <p:spPr>
          <a:xfrm flipV="1">
            <a:off x="7346197" y="3742841"/>
            <a:ext cx="162732" cy="4931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711485" y="5797485"/>
            <a:ext cx="4300780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Lunar Distant Retrograde Orbit </a:t>
            </a:r>
            <a:r>
              <a:rPr lang="en-US" sz="1200" b="1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leverages these equilibrium and low energy contours to enable a stable orbit with respect to the Earth and Moon, that is accessible with about the same energy as L1 or L2.</a:t>
            </a:r>
          </a:p>
        </p:txBody>
      </p:sp>
      <p:sp>
        <p:nvSpPr>
          <p:cNvPr id="5" name="Oval 4"/>
          <p:cNvSpPr/>
          <p:nvPr/>
        </p:nvSpPr>
        <p:spPr>
          <a:xfrm>
            <a:off x="5564815" y="3054411"/>
            <a:ext cx="1612158" cy="757010"/>
          </a:xfrm>
          <a:custGeom>
            <a:avLst/>
            <a:gdLst>
              <a:gd name="connsiteX0" fmla="*/ 0 w 1449859"/>
              <a:gd name="connsiteY0" fmla="*/ 286989 h 573977"/>
              <a:gd name="connsiteX1" fmla="*/ 724930 w 1449859"/>
              <a:gd name="connsiteY1" fmla="*/ 0 h 573977"/>
              <a:gd name="connsiteX2" fmla="*/ 1449860 w 1449859"/>
              <a:gd name="connsiteY2" fmla="*/ 286989 h 573977"/>
              <a:gd name="connsiteX3" fmla="*/ 724930 w 1449859"/>
              <a:gd name="connsiteY3" fmla="*/ 573978 h 573977"/>
              <a:gd name="connsiteX4" fmla="*/ 0 w 1449859"/>
              <a:gd name="connsiteY4" fmla="*/ 286989 h 573977"/>
              <a:gd name="connsiteX0" fmla="*/ 13248 w 1463108"/>
              <a:gd name="connsiteY0" fmla="*/ 286989 h 565740"/>
              <a:gd name="connsiteX1" fmla="*/ 738178 w 1463108"/>
              <a:gd name="connsiteY1" fmla="*/ 0 h 565740"/>
              <a:gd name="connsiteX2" fmla="*/ 1463108 w 1463108"/>
              <a:gd name="connsiteY2" fmla="*/ 286989 h 565740"/>
              <a:gd name="connsiteX3" fmla="*/ 441616 w 1463108"/>
              <a:gd name="connsiteY3" fmla="*/ 565740 h 565740"/>
              <a:gd name="connsiteX4" fmla="*/ 13248 w 1463108"/>
              <a:gd name="connsiteY4" fmla="*/ 286989 h 565740"/>
              <a:gd name="connsiteX0" fmla="*/ 0 w 1449860"/>
              <a:gd name="connsiteY0" fmla="*/ 295227 h 573978"/>
              <a:gd name="connsiteX1" fmla="*/ 428368 w 1449860"/>
              <a:gd name="connsiteY1" fmla="*/ 0 h 573978"/>
              <a:gd name="connsiteX2" fmla="*/ 1449860 w 1449860"/>
              <a:gd name="connsiteY2" fmla="*/ 295227 h 573978"/>
              <a:gd name="connsiteX3" fmla="*/ 428368 w 1449860"/>
              <a:gd name="connsiteY3" fmla="*/ 573978 h 573978"/>
              <a:gd name="connsiteX4" fmla="*/ 0 w 1449860"/>
              <a:gd name="connsiteY4" fmla="*/ 295227 h 573978"/>
              <a:gd name="connsiteX0" fmla="*/ 5119 w 1454979"/>
              <a:gd name="connsiteY0" fmla="*/ 295227 h 590453"/>
              <a:gd name="connsiteX1" fmla="*/ 433487 w 1454979"/>
              <a:gd name="connsiteY1" fmla="*/ 0 h 590453"/>
              <a:gd name="connsiteX2" fmla="*/ 1454979 w 1454979"/>
              <a:gd name="connsiteY2" fmla="*/ 295227 h 590453"/>
              <a:gd name="connsiteX3" fmla="*/ 581768 w 1454979"/>
              <a:gd name="connsiteY3" fmla="*/ 590453 h 590453"/>
              <a:gd name="connsiteX4" fmla="*/ 5119 w 1454979"/>
              <a:gd name="connsiteY4" fmla="*/ 295227 h 590453"/>
              <a:gd name="connsiteX0" fmla="*/ 4376 w 1454236"/>
              <a:gd name="connsiteY0" fmla="*/ 295227 h 590453"/>
              <a:gd name="connsiteX1" fmla="*/ 440982 w 1454236"/>
              <a:gd name="connsiteY1" fmla="*/ 0 h 590453"/>
              <a:gd name="connsiteX2" fmla="*/ 1454236 w 1454236"/>
              <a:gd name="connsiteY2" fmla="*/ 295227 h 590453"/>
              <a:gd name="connsiteX3" fmla="*/ 581025 w 1454236"/>
              <a:gd name="connsiteY3" fmla="*/ 590453 h 590453"/>
              <a:gd name="connsiteX4" fmla="*/ 4376 w 1454236"/>
              <a:gd name="connsiteY4" fmla="*/ 295227 h 590453"/>
              <a:gd name="connsiteX0" fmla="*/ 2253 w 1452113"/>
              <a:gd name="connsiteY0" fmla="*/ 295227 h 590453"/>
              <a:gd name="connsiteX1" fmla="*/ 470096 w 1452113"/>
              <a:gd name="connsiteY1" fmla="*/ 0 h 590453"/>
              <a:gd name="connsiteX2" fmla="*/ 1452113 w 1452113"/>
              <a:gd name="connsiteY2" fmla="*/ 295227 h 590453"/>
              <a:gd name="connsiteX3" fmla="*/ 578902 w 1452113"/>
              <a:gd name="connsiteY3" fmla="*/ 590453 h 590453"/>
              <a:gd name="connsiteX4" fmla="*/ 2253 w 1452113"/>
              <a:gd name="connsiteY4" fmla="*/ 295227 h 590453"/>
              <a:gd name="connsiteX0" fmla="*/ 2524 w 1452384"/>
              <a:gd name="connsiteY0" fmla="*/ 295227 h 656356"/>
              <a:gd name="connsiteX1" fmla="*/ 470367 w 1452384"/>
              <a:gd name="connsiteY1" fmla="*/ 0 h 656356"/>
              <a:gd name="connsiteX2" fmla="*/ 1452384 w 1452384"/>
              <a:gd name="connsiteY2" fmla="*/ 295227 h 656356"/>
              <a:gd name="connsiteX3" fmla="*/ 586982 w 1452384"/>
              <a:gd name="connsiteY3" fmla="*/ 656356 h 656356"/>
              <a:gd name="connsiteX4" fmla="*/ 2524 w 1452384"/>
              <a:gd name="connsiteY4" fmla="*/ 295227 h 656356"/>
              <a:gd name="connsiteX0" fmla="*/ 1757 w 1451617"/>
              <a:gd name="connsiteY0" fmla="*/ 295227 h 656356"/>
              <a:gd name="connsiteX1" fmla="*/ 485219 w 1451617"/>
              <a:gd name="connsiteY1" fmla="*/ 0 h 656356"/>
              <a:gd name="connsiteX2" fmla="*/ 1451617 w 1451617"/>
              <a:gd name="connsiteY2" fmla="*/ 295227 h 656356"/>
              <a:gd name="connsiteX3" fmla="*/ 586215 w 1451617"/>
              <a:gd name="connsiteY3" fmla="*/ 656356 h 656356"/>
              <a:gd name="connsiteX4" fmla="*/ 1757 w 1451617"/>
              <a:gd name="connsiteY4" fmla="*/ 295227 h 656356"/>
              <a:gd name="connsiteX0" fmla="*/ 788 w 1466267"/>
              <a:gd name="connsiteY0" fmla="*/ 295720 h 657040"/>
              <a:gd name="connsiteX1" fmla="*/ 484250 w 1466267"/>
              <a:gd name="connsiteY1" fmla="*/ 493 h 657040"/>
              <a:gd name="connsiteX2" fmla="*/ 1466267 w 1466267"/>
              <a:gd name="connsiteY2" fmla="*/ 246293 h 657040"/>
              <a:gd name="connsiteX3" fmla="*/ 585246 w 1466267"/>
              <a:gd name="connsiteY3" fmla="*/ 656849 h 657040"/>
              <a:gd name="connsiteX4" fmla="*/ 788 w 1466267"/>
              <a:gd name="connsiteY4" fmla="*/ 295720 h 657040"/>
              <a:gd name="connsiteX0" fmla="*/ 751 w 1481848"/>
              <a:gd name="connsiteY0" fmla="*/ 423202 h 664235"/>
              <a:gd name="connsiteX1" fmla="*/ 499831 w 1481848"/>
              <a:gd name="connsiteY1" fmla="*/ 4407 h 664235"/>
              <a:gd name="connsiteX2" fmla="*/ 1481848 w 1481848"/>
              <a:gd name="connsiteY2" fmla="*/ 250207 h 664235"/>
              <a:gd name="connsiteX3" fmla="*/ 600827 w 1481848"/>
              <a:gd name="connsiteY3" fmla="*/ 660763 h 664235"/>
              <a:gd name="connsiteX4" fmla="*/ 751 w 1481848"/>
              <a:gd name="connsiteY4" fmla="*/ 423202 h 664235"/>
              <a:gd name="connsiteX0" fmla="*/ 864 w 1481961"/>
              <a:gd name="connsiteY0" fmla="*/ 423202 h 729330"/>
              <a:gd name="connsiteX1" fmla="*/ 499944 w 1481961"/>
              <a:gd name="connsiteY1" fmla="*/ 4407 h 729330"/>
              <a:gd name="connsiteX2" fmla="*/ 1481961 w 1481961"/>
              <a:gd name="connsiteY2" fmla="*/ 250207 h 729330"/>
              <a:gd name="connsiteX3" fmla="*/ 608750 w 1481961"/>
              <a:gd name="connsiteY3" fmla="*/ 726665 h 729330"/>
              <a:gd name="connsiteX4" fmla="*/ 864 w 1481961"/>
              <a:gd name="connsiteY4" fmla="*/ 423202 h 729330"/>
              <a:gd name="connsiteX0" fmla="*/ 1762 w 1482859"/>
              <a:gd name="connsiteY0" fmla="*/ 455345 h 761535"/>
              <a:gd name="connsiteX1" fmla="*/ 461795 w 1482859"/>
              <a:gd name="connsiteY1" fmla="*/ 3599 h 761535"/>
              <a:gd name="connsiteX2" fmla="*/ 1482859 w 1482859"/>
              <a:gd name="connsiteY2" fmla="*/ 282350 h 761535"/>
              <a:gd name="connsiteX3" fmla="*/ 609648 w 1482859"/>
              <a:gd name="connsiteY3" fmla="*/ 758808 h 761535"/>
              <a:gd name="connsiteX4" fmla="*/ 1762 w 1482859"/>
              <a:gd name="connsiteY4" fmla="*/ 455345 h 761535"/>
              <a:gd name="connsiteX0" fmla="*/ 1567 w 1521710"/>
              <a:gd name="connsiteY0" fmla="*/ 395860 h 758018"/>
              <a:gd name="connsiteX1" fmla="*/ 500646 w 1521710"/>
              <a:gd name="connsiteY1" fmla="*/ 1779 h 758018"/>
              <a:gd name="connsiteX2" fmla="*/ 1521710 w 1521710"/>
              <a:gd name="connsiteY2" fmla="*/ 280530 h 758018"/>
              <a:gd name="connsiteX3" fmla="*/ 648499 w 1521710"/>
              <a:gd name="connsiteY3" fmla="*/ 756988 h 758018"/>
              <a:gd name="connsiteX4" fmla="*/ 1567 w 1521710"/>
              <a:gd name="connsiteY4" fmla="*/ 395860 h 758018"/>
              <a:gd name="connsiteX0" fmla="*/ 1574 w 1529526"/>
              <a:gd name="connsiteY0" fmla="*/ 395073 h 756854"/>
              <a:gd name="connsiteX1" fmla="*/ 500653 w 1529526"/>
              <a:gd name="connsiteY1" fmla="*/ 992 h 756854"/>
              <a:gd name="connsiteX2" fmla="*/ 1529526 w 1529526"/>
              <a:gd name="connsiteY2" fmla="*/ 304457 h 756854"/>
              <a:gd name="connsiteX3" fmla="*/ 648506 w 1529526"/>
              <a:gd name="connsiteY3" fmla="*/ 756201 h 756854"/>
              <a:gd name="connsiteX4" fmla="*/ 1574 w 1529526"/>
              <a:gd name="connsiteY4" fmla="*/ 395073 h 756854"/>
              <a:gd name="connsiteX0" fmla="*/ 3731 w 1531683"/>
              <a:gd name="connsiteY0" fmla="*/ 419663 h 781454"/>
              <a:gd name="connsiteX1" fmla="*/ 440336 w 1531683"/>
              <a:gd name="connsiteY1" fmla="*/ 868 h 781454"/>
              <a:gd name="connsiteX2" fmla="*/ 1531683 w 1531683"/>
              <a:gd name="connsiteY2" fmla="*/ 329047 h 781454"/>
              <a:gd name="connsiteX3" fmla="*/ 650663 w 1531683"/>
              <a:gd name="connsiteY3" fmla="*/ 780791 h 781454"/>
              <a:gd name="connsiteX4" fmla="*/ 3731 w 1531683"/>
              <a:gd name="connsiteY4" fmla="*/ 419663 h 781454"/>
              <a:gd name="connsiteX0" fmla="*/ 2814 w 1530766"/>
              <a:gd name="connsiteY0" fmla="*/ 419663 h 814342"/>
              <a:gd name="connsiteX1" fmla="*/ 439419 w 1530766"/>
              <a:gd name="connsiteY1" fmla="*/ 868 h 814342"/>
              <a:gd name="connsiteX2" fmla="*/ 1530766 w 1530766"/>
              <a:gd name="connsiteY2" fmla="*/ 329047 h 814342"/>
              <a:gd name="connsiteX3" fmla="*/ 618509 w 1530766"/>
              <a:gd name="connsiteY3" fmla="*/ 813742 h 814342"/>
              <a:gd name="connsiteX4" fmla="*/ 2814 w 1530766"/>
              <a:gd name="connsiteY4" fmla="*/ 419663 h 814342"/>
              <a:gd name="connsiteX0" fmla="*/ 325 w 1528277"/>
              <a:gd name="connsiteY0" fmla="*/ 362351 h 757010"/>
              <a:gd name="connsiteX1" fmla="*/ 546259 w 1528277"/>
              <a:gd name="connsiteY1" fmla="*/ 1221 h 757010"/>
              <a:gd name="connsiteX2" fmla="*/ 1528277 w 1528277"/>
              <a:gd name="connsiteY2" fmla="*/ 271735 h 757010"/>
              <a:gd name="connsiteX3" fmla="*/ 616020 w 1528277"/>
              <a:gd name="connsiteY3" fmla="*/ 756430 h 757010"/>
              <a:gd name="connsiteX4" fmla="*/ 325 w 1528277"/>
              <a:gd name="connsiteY4" fmla="*/ 362351 h 757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8277" h="757010">
                <a:moveTo>
                  <a:pt x="325" y="362351"/>
                </a:moveTo>
                <a:cubicBezTo>
                  <a:pt x="-11302" y="236483"/>
                  <a:pt x="291600" y="16324"/>
                  <a:pt x="546259" y="1221"/>
                </a:cubicBezTo>
                <a:cubicBezTo>
                  <a:pt x="800918" y="-13882"/>
                  <a:pt x="1528277" y="113235"/>
                  <a:pt x="1528277" y="271735"/>
                </a:cubicBezTo>
                <a:cubicBezTo>
                  <a:pt x="1528277" y="430235"/>
                  <a:pt x="870679" y="741327"/>
                  <a:pt x="616020" y="756430"/>
                </a:cubicBezTo>
                <a:cubicBezTo>
                  <a:pt x="361361" y="771533"/>
                  <a:pt x="11952" y="488219"/>
                  <a:pt x="325" y="362351"/>
                </a:cubicBezTo>
                <a:close/>
              </a:path>
            </a:pathLst>
          </a:custGeom>
          <a:solidFill>
            <a:srgbClr val="FFFF00">
              <a:alpha val="7059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17492" y="3434385"/>
            <a:ext cx="1927725" cy="2308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i="1" dirty="0" smtClean="0">
                <a:solidFill>
                  <a:prstClr val="white"/>
                </a:solidFill>
                <a:latin typeface="Calibri"/>
                <a:cs typeface="+mn-cs"/>
              </a:rPr>
              <a:t>Family of DROs in Earth-Moon Plane</a:t>
            </a:r>
            <a:endParaRPr lang="en-US" sz="900" b="1" i="1" dirty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655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l" eaLnBrk="1" hangingPunct="1"/>
            <a:fld id="{D77C57AE-4FDA-4D4C-B186-5C5127436BDF}" type="slidenum">
              <a:rPr lang="en-US" sz="1000">
                <a:solidFill>
                  <a:srgbClr val="FFFFFF"/>
                </a:solidFill>
                <a:cs typeface="Arial" charset="0"/>
              </a:rPr>
              <a:pPr algn="l" eaLnBrk="1" hangingPunct="1"/>
              <a:t>7</a:t>
            </a:fld>
            <a:endParaRPr lang="en-US" sz="100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30402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27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Title 1"/>
          <p:cNvSpPr>
            <a:spLocks noGrp="1"/>
          </p:cNvSpPr>
          <p:nvPr>
            <p:ph type="title"/>
          </p:nvPr>
        </p:nvSpPr>
        <p:spPr bwMode="auto">
          <a:xfrm>
            <a:off x="400340" y="102495"/>
            <a:ext cx="7913397" cy="74364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2800" b="1" dirty="0">
                <a:latin typeface="Arial" charset="0"/>
                <a:cs typeface="Arial" charset="0"/>
              </a:rPr>
              <a:t>ISS One-Year </a:t>
            </a:r>
            <a:r>
              <a:rPr lang="en-US" sz="2800" b="1" dirty="0" smtClean="0">
                <a:latin typeface="Arial" charset="0"/>
                <a:cs typeface="Arial" charset="0"/>
              </a:rPr>
              <a:t>Mission</a:t>
            </a:r>
            <a:endParaRPr lang="en-US" sz="2800" b="1" i="1" dirty="0">
              <a:latin typeface="Arial" charset="0"/>
              <a:cs typeface="Arial" charset="0"/>
            </a:endParaRPr>
          </a:p>
        </p:txBody>
      </p:sp>
      <p:sp>
        <p:nvSpPr>
          <p:cNvPr id="154627" name="Content Placeholder 1"/>
          <p:cNvSpPr>
            <a:spLocks noGrp="1"/>
          </p:cNvSpPr>
          <p:nvPr>
            <p:ph idx="1"/>
          </p:nvPr>
        </p:nvSpPr>
        <p:spPr bwMode="auto">
          <a:xfrm>
            <a:off x="386535" y="1003300"/>
            <a:ext cx="5121607" cy="512286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7013" indent="-227013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2015 marks the launch of astronaut Scott Kelly and cosmonaut Mikhail </a:t>
            </a:r>
            <a:r>
              <a:rPr lang="en-US" dirty="0" err="1">
                <a:solidFill>
                  <a:schemeClr val="bg1"/>
                </a:solidFill>
              </a:rPr>
              <a:t>Kornienko</a:t>
            </a:r>
            <a:r>
              <a:rPr lang="en-US" dirty="0">
                <a:solidFill>
                  <a:schemeClr val="bg1"/>
                </a:solidFill>
              </a:rPr>
              <a:t> to the ISS for 12 months – the longest mission ever assigned to a US astronaut </a:t>
            </a:r>
          </a:p>
          <a:p>
            <a:pPr marL="509588" lvl="1" indent="-233363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Joint US/Russian ISS research includes studies on: ocular health, immune and cardiovascular systems, cognitive performance testing, and effectiveness of countermeasure against bone and muscle loss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pPr marL="227013" indent="-227013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HRP study of identical twins astronaut Scott Kelly, and retired astronaut, Mark Kelly</a:t>
            </a:r>
          </a:p>
          <a:p>
            <a:pPr marL="509588" lvl="1" indent="-233363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Provides unprecedented opportunity to research effects of spaceflight on twin genetic makeup, and better understand the impacts of spaceflight on the human body </a:t>
            </a:r>
          </a:p>
        </p:txBody>
      </p:sp>
      <p:sp>
        <p:nvSpPr>
          <p:cNvPr id="154626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8BF3256C-FF6E-2F44-845C-D9426600F27D}" type="slidenum">
              <a:rPr lang="en-US" sz="900">
                <a:solidFill>
                  <a:srgbClr val="000000"/>
                </a:solidFill>
                <a:latin typeface="Arial" charset="0"/>
                <a:cs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9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54628" name="TextBox 6"/>
          <p:cNvSpPr txBox="1">
            <a:spLocks noChangeArrowheads="1"/>
          </p:cNvSpPr>
          <p:nvPr/>
        </p:nvSpPr>
        <p:spPr bwMode="auto">
          <a:xfrm>
            <a:off x="5632387" y="5721636"/>
            <a:ext cx="28714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en-US" sz="12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Retired astronaut Mark Kelly (left) and his twin brother, astronaut Scott Kelly, who will spend a year on ISS</a:t>
            </a:r>
          </a:p>
        </p:txBody>
      </p:sp>
      <p:pic>
        <p:nvPicPr>
          <p:cNvPr id="1546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225" y="3694113"/>
            <a:ext cx="2576513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0" name="Content Placeholder 10" descr="kornienko_4x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915" y="1144678"/>
            <a:ext cx="1564207" cy="1604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1" name="Content Placeholder 9" descr="kelly_4x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036" y="1143091"/>
            <a:ext cx="1529169" cy="1604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618582" y="2801366"/>
            <a:ext cx="15185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  <a:ea typeface="MS PGothic" charset="0"/>
                <a:cs typeface="MS PGothic" charset="0"/>
              </a:rPr>
              <a:t>Scott Kelly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prstClr val="white"/>
                </a:solidFill>
                <a:latin typeface="Calibri"/>
                <a:ea typeface="MS PGothic" charset="0"/>
                <a:cs typeface="MS PGothic" charset="0"/>
              </a:rPr>
              <a:t>STS-103, STS-118, </a:t>
            </a:r>
            <a:r>
              <a:rPr lang="en-US" sz="1200" dirty="0" smtClean="0">
                <a:solidFill>
                  <a:prstClr val="white"/>
                </a:solidFill>
                <a:latin typeface="Calibri"/>
                <a:ea typeface="MS PGothic" charset="0"/>
                <a:cs typeface="MS PGothic" charset="0"/>
              </a:rPr>
              <a:t/>
            </a:r>
            <a:br>
              <a:rPr lang="en-US" sz="1200" dirty="0" smtClean="0">
                <a:solidFill>
                  <a:prstClr val="white"/>
                </a:solidFill>
                <a:latin typeface="Calibri"/>
                <a:ea typeface="MS PGothic" charset="0"/>
                <a:cs typeface="MS PGothic" charset="0"/>
              </a:rPr>
            </a:br>
            <a:r>
              <a:rPr lang="en-US" sz="1200" dirty="0" smtClean="0">
                <a:solidFill>
                  <a:prstClr val="white"/>
                </a:solidFill>
                <a:latin typeface="Calibri"/>
                <a:ea typeface="MS PGothic" charset="0"/>
                <a:cs typeface="MS PGothic" charset="0"/>
              </a:rPr>
              <a:t>ISS </a:t>
            </a:r>
            <a:r>
              <a:rPr lang="en-US" sz="1200" dirty="0">
                <a:solidFill>
                  <a:prstClr val="white"/>
                </a:solidFill>
                <a:latin typeface="Calibri"/>
                <a:ea typeface="MS PGothic" charset="0"/>
                <a:cs typeface="MS PGothic" charset="0"/>
              </a:rPr>
              <a:t>25/26 	        	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50922" y="2816367"/>
            <a:ext cx="15323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Calibri"/>
                <a:ea typeface="MS PGothic" charset="0"/>
                <a:cs typeface="MS PGothic" charset="0"/>
              </a:rPr>
              <a:t>Mikhail </a:t>
            </a:r>
            <a:r>
              <a:rPr lang="en-US" sz="1200" dirty="0" err="1">
                <a:solidFill>
                  <a:srgbClr val="FFFFFF"/>
                </a:solidFill>
                <a:latin typeface="Calibri"/>
                <a:ea typeface="MS PGothic" charset="0"/>
                <a:cs typeface="MS PGothic" charset="0"/>
              </a:rPr>
              <a:t>Kornienko</a:t>
            </a:r>
            <a:r>
              <a:rPr lang="en-US" sz="1200" dirty="0">
                <a:solidFill>
                  <a:srgbClr val="FFFFFF"/>
                </a:solidFill>
                <a:latin typeface="Calibri"/>
                <a:ea typeface="MS PGothic" charset="0"/>
                <a:cs typeface="MS PGothic" charset="0"/>
              </a:rPr>
              <a:t> ISS 23/24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6240463"/>
            <a:ext cx="55562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sng" dirty="0">
                <a:solidFill>
                  <a:prstClr val="white"/>
                </a:solidFill>
                <a:latin typeface="Calibri"/>
                <a:ea typeface="MS PGothic" charset="0"/>
                <a:cs typeface="MS PGothic" charset="0"/>
                <a:hlinkClick r:id="rId5"/>
              </a:rPr>
              <a:t>http://www.nasa.gov/exploration/humanresearch/index.html</a:t>
            </a:r>
            <a:endParaRPr lang="en-US" sz="1600" dirty="0">
              <a:solidFill>
                <a:prstClr val="white"/>
              </a:solidFill>
              <a:latin typeface="Calibri"/>
              <a:ea typeface="MS PGothic" charset="0"/>
              <a:cs typeface="MS PGothic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  <a:ln w="508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904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141" y="2445676"/>
            <a:ext cx="1909339" cy="156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773" y="227853"/>
            <a:ext cx="6893507" cy="73432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b="1" dirty="0">
                <a:latin typeface="Arial" charset="0"/>
              </a:rPr>
              <a:t>Compare </a:t>
            </a:r>
            <a:r>
              <a:rPr lang="en-US" sz="2800" b="1" dirty="0" smtClean="0">
                <a:latin typeface="Arial" charset="0"/>
              </a:rPr>
              <a:t>Going </a:t>
            </a:r>
            <a:r>
              <a:rPr lang="en-US" sz="2800" b="1" dirty="0">
                <a:latin typeface="Arial" charset="0"/>
              </a:rPr>
              <a:t>to Mars to </a:t>
            </a:r>
            <a:r>
              <a:rPr lang="en-US" sz="2800" b="1" dirty="0" smtClean="0">
                <a:latin typeface="Arial" charset="0"/>
              </a:rPr>
              <a:t>Where</a:t>
            </a:r>
            <a:br>
              <a:rPr lang="en-US" sz="2800" b="1" dirty="0" smtClean="0">
                <a:latin typeface="Arial" charset="0"/>
              </a:rPr>
            </a:br>
            <a:r>
              <a:rPr lang="en-US" sz="2800" b="1" dirty="0" smtClean="0">
                <a:latin typeface="Arial" charset="0"/>
              </a:rPr>
              <a:t> We Are Today </a:t>
            </a:r>
            <a:r>
              <a:rPr lang="en-US" sz="2800" b="1" dirty="0">
                <a:latin typeface="Arial" charset="0"/>
              </a:rPr>
              <a:t>with ISS</a:t>
            </a:r>
            <a:endParaRPr lang="en-US" sz="2800" b="1" dirty="0"/>
          </a:p>
        </p:txBody>
      </p:sp>
      <p:pic>
        <p:nvPicPr>
          <p:cNvPr id="4" name="Picture 10" descr="meatba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69" y="133639"/>
            <a:ext cx="914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048" y="104856"/>
            <a:ext cx="967113" cy="7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1687513" y="3052763"/>
            <a:ext cx="5373687" cy="7937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25"/>
          <p:cNvSpPr txBox="1">
            <a:spLocks noChangeArrowheads="1"/>
          </p:cNvSpPr>
          <p:nvPr/>
        </p:nvSpPr>
        <p:spPr bwMode="auto">
          <a:xfrm>
            <a:off x="3810671" y="2741092"/>
            <a:ext cx="1756761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rgbClr val="FFFFFF"/>
                </a:solidFill>
                <a:latin typeface="Arial" charset="0"/>
                <a:cs typeface="Arial" charset="0"/>
              </a:rPr>
              <a:t>~</a:t>
            </a:r>
            <a:r>
              <a:rPr lang="en-US" sz="11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1 - 3 years </a:t>
            </a:r>
            <a:r>
              <a:rPr lang="en-US" sz="1100" b="1" dirty="0">
                <a:solidFill>
                  <a:srgbClr val="FFFFFF"/>
                </a:solidFill>
                <a:latin typeface="Arial" charset="0"/>
                <a:cs typeface="Arial" charset="0"/>
              </a:rPr>
              <a:t>transit time</a:t>
            </a:r>
          </a:p>
        </p:txBody>
      </p:sp>
      <p:sp>
        <p:nvSpPr>
          <p:cNvPr id="15" name="TextBox 31"/>
          <p:cNvSpPr txBox="1">
            <a:spLocks noChangeArrowheads="1"/>
          </p:cNvSpPr>
          <p:nvPr/>
        </p:nvSpPr>
        <p:spPr bwMode="auto">
          <a:xfrm>
            <a:off x="6351588" y="4067383"/>
            <a:ext cx="27924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200" b="1" dirty="0">
                <a:solidFill>
                  <a:srgbClr val="FFFFFF"/>
                </a:solidFill>
                <a:latin typeface="Arial" charset="0"/>
                <a:cs typeface="Arial" charset="0"/>
              </a:rPr>
              <a:t>“</a:t>
            </a:r>
            <a:r>
              <a:rPr lang="en-US" altLang="ja-JP" sz="1200" b="1" dirty="0">
                <a:solidFill>
                  <a:srgbClr val="FFFFFF"/>
                </a:solidFill>
                <a:latin typeface="Arial" charset="0"/>
                <a:cs typeface="Arial" charset="0"/>
              </a:rPr>
              <a:t> recreate living on Earth capability</a:t>
            </a:r>
            <a:r>
              <a:rPr lang="ja-JP" altLang="en-US" sz="1200" b="1" dirty="0">
                <a:solidFill>
                  <a:srgbClr val="FFFFFF"/>
                </a:solidFill>
                <a:latin typeface="Arial" charset="0"/>
                <a:cs typeface="Arial" charset="0"/>
              </a:rPr>
              <a:t>”</a:t>
            </a:r>
            <a:endParaRPr lang="en-US" sz="12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3545521" y="3205756"/>
            <a:ext cx="2411318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 charset="0"/>
                <a:cs typeface="Arial" charset="0"/>
              </a:rPr>
              <a:t>Communications (up to 42 minutes)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342076" y="3213100"/>
            <a:ext cx="4871524" cy="14194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69613" y="4310683"/>
            <a:ext cx="1660525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  <a:cs typeface="+mn-cs"/>
              </a:rPr>
              <a:t>228,000,000 kilometers </a:t>
            </a:r>
          </a:p>
        </p:txBody>
      </p:sp>
      <p:pic>
        <p:nvPicPr>
          <p:cNvPr id="1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57" y="4579938"/>
            <a:ext cx="1752600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521445" y="4571006"/>
            <a:ext cx="113519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cs typeface="+mn-cs"/>
              </a:rPr>
              <a:t>390 kilometers </a:t>
            </a:r>
          </a:p>
        </p:txBody>
      </p:sp>
      <p:sp>
        <p:nvSpPr>
          <p:cNvPr id="21" name="TextBox 30"/>
          <p:cNvSpPr txBox="1">
            <a:spLocks noChangeArrowheads="1"/>
          </p:cNvSpPr>
          <p:nvPr/>
        </p:nvSpPr>
        <p:spPr bwMode="auto">
          <a:xfrm>
            <a:off x="5461741" y="5846184"/>
            <a:ext cx="2536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200" b="1" dirty="0">
                <a:solidFill>
                  <a:srgbClr val="FFFFFF"/>
                </a:solidFill>
                <a:latin typeface="Arial" charset="0"/>
                <a:cs typeface="Arial" charset="0"/>
              </a:rPr>
              <a:t>“</a:t>
            </a:r>
            <a:r>
              <a:rPr lang="en-US" altLang="ja-JP" sz="1200" b="1" dirty="0">
                <a:solidFill>
                  <a:srgbClr val="FFFFFF"/>
                </a:solidFill>
                <a:latin typeface="Arial" charset="0"/>
                <a:cs typeface="Arial" charset="0"/>
              </a:rPr>
              <a:t>extreme car camping in space</a:t>
            </a:r>
            <a:r>
              <a:rPr lang="ja-JP" altLang="en-US" sz="1200" b="1" dirty="0">
                <a:solidFill>
                  <a:srgbClr val="FFFFFF"/>
                </a:solidFill>
                <a:latin typeface="Arial" charset="0"/>
                <a:cs typeface="Arial" charset="0"/>
              </a:rPr>
              <a:t>”</a:t>
            </a:r>
            <a:endParaRPr lang="en-US" sz="12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481319" y="4452378"/>
            <a:ext cx="2438400" cy="1588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2594153" y="4483590"/>
            <a:ext cx="2238570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 charset="0"/>
                <a:cs typeface="Arial" charset="0"/>
              </a:rPr>
              <a:t>Communications (near real-time)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481319" y="5105400"/>
            <a:ext cx="2438400" cy="1588"/>
          </a:xfrm>
          <a:prstGeom prst="straightConnector1">
            <a:avLst/>
          </a:prstGeom>
          <a:ln>
            <a:solidFill>
              <a:srgbClr val="FFFF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81319" y="5410200"/>
            <a:ext cx="2438400" cy="1588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81319" y="5715000"/>
            <a:ext cx="2438400" cy="1588"/>
          </a:xfrm>
          <a:prstGeom prst="straightConnector1">
            <a:avLst/>
          </a:prstGeom>
          <a:ln>
            <a:solidFill>
              <a:srgbClr val="FFFF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481319" y="4800600"/>
            <a:ext cx="2438400" cy="1588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481319" y="6019800"/>
            <a:ext cx="2438400" cy="1588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2810345" y="5136612"/>
            <a:ext cx="1886047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 charset="0"/>
                <a:cs typeface="Arial" charset="0"/>
              </a:rPr>
              <a:t>Crew supplies and logistics</a:t>
            </a:r>
          </a:p>
        </p:txBody>
      </p:sp>
      <p:sp>
        <p:nvSpPr>
          <p:cNvPr id="30" name="TextBox 15"/>
          <p:cNvSpPr txBox="1">
            <a:spLocks noChangeArrowheads="1"/>
          </p:cNvSpPr>
          <p:nvPr/>
        </p:nvSpPr>
        <p:spPr bwMode="auto">
          <a:xfrm>
            <a:off x="2728781" y="5421851"/>
            <a:ext cx="213697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 charset="0"/>
                <a:cs typeface="Arial" charset="0"/>
              </a:rPr>
              <a:t>Crew and atmosphere samples</a:t>
            </a:r>
          </a:p>
        </p:txBody>
      </p:sp>
      <p:sp>
        <p:nvSpPr>
          <p:cNvPr id="31" name="TextBox 16"/>
          <p:cNvSpPr txBox="1">
            <a:spLocks noChangeArrowheads="1"/>
          </p:cNvSpPr>
          <p:nvPr/>
        </p:nvSpPr>
        <p:spPr bwMode="auto">
          <a:xfrm>
            <a:off x="3097206" y="5715000"/>
            <a:ext cx="134514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 charset="0"/>
                <a:cs typeface="Arial" charset="0"/>
              </a:rPr>
              <a:t>Modified hardware</a:t>
            </a:r>
          </a:p>
        </p:txBody>
      </p:sp>
      <p:sp>
        <p:nvSpPr>
          <p:cNvPr id="32" name="TextBox 17"/>
          <p:cNvSpPr txBox="1">
            <a:spLocks noChangeArrowheads="1"/>
          </p:cNvSpPr>
          <p:nvPr/>
        </p:nvSpPr>
        <p:spPr bwMode="auto">
          <a:xfrm>
            <a:off x="3098254" y="4844001"/>
            <a:ext cx="123534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 charset="0"/>
                <a:cs typeface="Arial" charset="0"/>
              </a:rPr>
              <a:t>Crew exchanges</a:t>
            </a:r>
          </a:p>
        </p:txBody>
      </p:sp>
      <p:sp>
        <p:nvSpPr>
          <p:cNvPr id="33" name="TextBox 18"/>
          <p:cNvSpPr txBox="1">
            <a:spLocks noChangeArrowheads="1"/>
          </p:cNvSpPr>
          <p:nvPr/>
        </p:nvSpPr>
        <p:spPr bwMode="auto">
          <a:xfrm>
            <a:off x="2962746" y="6008150"/>
            <a:ext cx="172907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 charset="0"/>
                <a:cs typeface="Arial" charset="0"/>
              </a:rPr>
              <a:t>Emergency Crew Return</a:t>
            </a:r>
          </a:p>
        </p:txBody>
      </p:sp>
      <p:sp>
        <p:nvSpPr>
          <p:cNvPr id="34" name="TextBox 24"/>
          <p:cNvSpPr txBox="1">
            <a:spLocks noChangeArrowheads="1"/>
          </p:cNvSpPr>
          <p:nvPr/>
        </p:nvSpPr>
        <p:spPr bwMode="auto">
          <a:xfrm>
            <a:off x="2905954" y="4039022"/>
            <a:ext cx="1544638" cy="261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rgbClr val="FFFFFF"/>
                </a:solidFill>
                <a:latin typeface="Arial" charset="0"/>
                <a:cs typeface="Arial" charset="0"/>
              </a:rPr>
              <a:t>~ 2 days transit time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481319" y="6324600"/>
            <a:ext cx="2438400" cy="1588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3"/>
          <p:cNvSpPr txBox="1">
            <a:spLocks noChangeArrowheads="1"/>
          </p:cNvSpPr>
          <p:nvPr/>
        </p:nvSpPr>
        <p:spPr bwMode="auto">
          <a:xfrm>
            <a:off x="3466555" y="6289647"/>
            <a:ext cx="5400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 charset="0"/>
                <a:cs typeface="Arial" charset="0"/>
              </a:rPr>
              <a:t>Trash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258622" y="1957744"/>
            <a:ext cx="168252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cs typeface="+mn-cs"/>
              </a:rPr>
              <a:t>228,000,000 kilometers </a:t>
            </a:r>
          </a:p>
        </p:txBody>
      </p:sp>
      <p:pic>
        <p:nvPicPr>
          <p:cNvPr id="38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4"/>
          <a:stretch>
            <a:fillRect/>
          </a:stretch>
        </p:blipFill>
        <p:spPr bwMode="auto">
          <a:xfrm>
            <a:off x="-1" y="1258888"/>
            <a:ext cx="3204333" cy="507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56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xplorationScenario-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1_ExplorationScenario-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ExplorationScenario-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62909</TotalTime>
  <Words>1169</Words>
  <Application>Microsoft Office PowerPoint</Application>
  <PresentationFormat>On-screen Show (4:3)</PresentationFormat>
  <Paragraphs>165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38" baseType="lpstr">
      <vt:lpstr>ＭＳ Ｐゴシック</vt:lpstr>
      <vt:lpstr>ＭＳ Ｐゴシック</vt:lpstr>
      <vt:lpstr>Arial</vt:lpstr>
      <vt:lpstr>Arial Narrow</vt:lpstr>
      <vt:lpstr>Calibri</vt:lpstr>
      <vt:lpstr>Garamond</vt:lpstr>
      <vt:lpstr>Helvetica</vt:lpstr>
      <vt:lpstr>Lucida Grande</vt:lpstr>
      <vt:lpstr>Symbol</vt:lpstr>
      <vt:lpstr>Times New Roman</vt:lpstr>
      <vt:lpstr>Times-Roman</vt:lpstr>
      <vt:lpstr>ヒラギノ角ゴ Pro W3</vt:lpstr>
      <vt:lpstr>4_ExplorationScenario-Updated</vt:lpstr>
      <vt:lpstr> Black </vt:lpstr>
      <vt:lpstr>11_ExplorationScenario-Updated</vt:lpstr>
      <vt:lpstr>1_ Black </vt:lpstr>
      <vt:lpstr>13_ExplorationScenario-Updated</vt:lpstr>
      <vt:lpstr>Custom Design</vt:lpstr>
      <vt:lpstr>The Future of Human Space Exploration</vt:lpstr>
      <vt:lpstr>PowerPoint Presentation</vt:lpstr>
      <vt:lpstr>Exploration Flight Test-1</vt:lpstr>
      <vt:lpstr>Qualification Motor-1</vt:lpstr>
      <vt:lpstr>Asteroid Redirect Mission</vt:lpstr>
      <vt:lpstr>Cis-Lunar Space: How the Earth and the Moon Interact </vt:lpstr>
      <vt:lpstr>PowerPoint Presentation</vt:lpstr>
      <vt:lpstr>ISS One-Year Mission</vt:lpstr>
      <vt:lpstr>Compare Going to Mars to Where  We Are Today with ISS</vt:lpstr>
      <vt:lpstr>Human Spaceflight Risks are Driven by  Spaceflight Hazards</vt:lpstr>
      <vt:lpstr>Mars Mission Human Health Risks</vt:lpstr>
      <vt:lpstr>Environmental Considerations</vt:lpstr>
      <vt:lpstr>Space Radiation Challenge</vt:lpstr>
      <vt:lpstr>AMS-02 GCR and SEP Studies</vt:lpstr>
      <vt:lpstr>GCR Study Goals</vt:lpstr>
      <vt:lpstr>AMS-02 Proton Flux</vt:lpstr>
      <vt:lpstr>Heliophysics with AMS-02</vt:lpstr>
      <vt:lpstr>SEP Spectra</vt:lpstr>
      <vt:lpstr> Earth’s visualization of particles and atmospheric interaction</vt:lpstr>
      <vt:lpstr>Continued  ISS operation is essential for science and human exploration</vt:lpstr>
    </vt:vector>
  </TitlesOfParts>
  <Company>HEOMD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Asteroid Initiative Idea Synthesis</dc:title>
  <dc:creator>emahoney</dc:creator>
  <cp:lastModifiedBy>wgersten</cp:lastModifiedBy>
  <cp:revision>1033</cp:revision>
  <cp:lastPrinted>2014-04-11T11:22:52Z</cp:lastPrinted>
  <dcterms:created xsi:type="dcterms:W3CDTF">2013-03-21T19:18:19Z</dcterms:created>
  <dcterms:modified xsi:type="dcterms:W3CDTF">2015-04-15T14:19:50Z</dcterms:modified>
</cp:coreProperties>
</file>