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3"/>
  </p:notesMasterIdLst>
  <p:sldIdLst>
    <p:sldId id="256" r:id="rId2"/>
    <p:sldId id="260" r:id="rId3"/>
    <p:sldId id="262" r:id="rId4"/>
    <p:sldId id="363" r:id="rId5"/>
    <p:sldId id="263" r:id="rId6"/>
    <p:sldId id="336" r:id="rId7"/>
    <p:sldId id="264" r:id="rId8"/>
    <p:sldId id="322" r:id="rId9"/>
    <p:sldId id="266" r:id="rId10"/>
    <p:sldId id="364" r:id="rId11"/>
    <p:sldId id="269" r:id="rId12"/>
    <p:sldId id="270" r:id="rId13"/>
    <p:sldId id="339" r:id="rId14"/>
    <p:sldId id="334" r:id="rId15"/>
    <p:sldId id="333" r:id="rId16"/>
    <p:sldId id="338" r:id="rId17"/>
    <p:sldId id="272" r:id="rId18"/>
    <p:sldId id="273" r:id="rId19"/>
    <p:sldId id="316" r:id="rId20"/>
    <p:sldId id="274" r:id="rId21"/>
    <p:sldId id="275" r:id="rId22"/>
    <p:sldId id="276" r:id="rId23"/>
    <p:sldId id="296" r:id="rId24"/>
    <p:sldId id="301" r:id="rId25"/>
    <p:sldId id="302" r:id="rId26"/>
    <p:sldId id="320" r:id="rId27"/>
    <p:sldId id="313" r:id="rId28"/>
    <p:sldId id="315" r:id="rId29"/>
    <p:sldId id="317" r:id="rId30"/>
    <p:sldId id="277" r:id="rId31"/>
    <p:sldId id="319" r:id="rId32"/>
    <p:sldId id="280" r:id="rId33"/>
    <p:sldId id="337" r:id="rId34"/>
    <p:sldId id="282" r:id="rId35"/>
    <p:sldId id="283" r:id="rId36"/>
    <p:sldId id="284" r:id="rId37"/>
    <p:sldId id="285" r:id="rId38"/>
    <p:sldId id="286" r:id="rId39"/>
    <p:sldId id="287" r:id="rId40"/>
    <p:sldId id="289" r:id="rId41"/>
    <p:sldId id="288" r:id="rId42"/>
    <p:sldId id="291" r:id="rId43"/>
    <p:sldId id="351" r:id="rId44"/>
    <p:sldId id="292" r:id="rId45"/>
    <p:sldId id="323" r:id="rId46"/>
    <p:sldId id="324" r:id="rId47"/>
    <p:sldId id="348" r:id="rId48"/>
    <p:sldId id="349" r:id="rId49"/>
    <p:sldId id="326" r:id="rId50"/>
    <p:sldId id="327" r:id="rId51"/>
    <p:sldId id="328" r:id="rId52"/>
    <p:sldId id="297" r:id="rId53"/>
    <p:sldId id="298" r:id="rId54"/>
    <p:sldId id="299" r:id="rId55"/>
    <p:sldId id="329" r:id="rId56"/>
    <p:sldId id="331" r:id="rId57"/>
    <p:sldId id="332" r:id="rId58"/>
    <p:sldId id="300" r:id="rId59"/>
    <p:sldId id="304" r:id="rId60"/>
    <p:sldId id="305" r:id="rId61"/>
    <p:sldId id="306" r:id="rId62"/>
    <p:sldId id="307" r:id="rId63"/>
    <p:sldId id="308" r:id="rId64"/>
    <p:sldId id="358" r:id="rId65"/>
    <p:sldId id="352" r:id="rId66"/>
    <p:sldId id="343" r:id="rId67"/>
    <p:sldId id="340" r:id="rId68"/>
    <p:sldId id="341" r:id="rId69"/>
    <p:sldId id="342" r:id="rId70"/>
    <p:sldId id="261" r:id="rId71"/>
    <p:sldId id="360" r:id="rId72"/>
    <p:sldId id="362" r:id="rId73"/>
    <p:sldId id="345" r:id="rId74"/>
    <p:sldId id="330" r:id="rId75"/>
    <p:sldId id="279" r:id="rId76"/>
    <p:sldId id="278" r:id="rId77"/>
    <p:sldId id="361" r:id="rId78"/>
    <p:sldId id="310" r:id="rId79"/>
    <p:sldId id="355" r:id="rId80"/>
    <p:sldId id="311" r:id="rId81"/>
    <p:sldId id="344" r:id="rId82"/>
    <p:sldId id="346" r:id="rId83"/>
    <p:sldId id="267" r:id="rId84"/>
    <p:sldId id="265" r:id="rId85"/>
    <p:sldId id="347" r:id="rId86"/>
    <p:sldId id="325" r:id="rId87"/>
    <p:sldId id="353" r:id="rId88"/>
    <p:sldId id="354" r:id="rId89"/>
    <p:sldId id="357" r:id="rId90"/>
    <p:sldId id="359" r:id="rId91"/>
    <p:sldId id="350" r:id="rId9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99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D9ECA-68DC-4E00-B4AC-4A9F19A7489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017A4-18C3-49A6-943A-4037CB1BEB2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B17F6-761C-43BB-8A67-E6F91106DA18}" type="slidenum">
              <a:rPr lang="en-GB"/>
              <a:pPr/>
              <a:t>5</a:t>
            </a:fld>
            <a:endParaRPr lang="en-GB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0AAB5-05B2-433C-919A-A5F5A235BE47}" type="slidenum">
              <a:rPr lang="en-GB" smtClean="0"/>
              <a:pPr/>
              <a:t>61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71B34-9075-4256-BE1D-1C1600D642AF}" type="slidenum">
              <a:rPr lang="en-GB"/>
              <a:pPr/>
              <a:t>76</a:t>
            </a:fld>
            <a:endParaRPr lang="en-GB"/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715DB6-C8C5-4D9E-BB5C-8C2EE77EF32A}" type="slidenum">
              <a:rPr lang="en-GB"/>
              <a:pPr/>
              <a:t>6</a:t>
            </a:fld>
            <a:endParaRPr lang="en-GB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/>
              <a:t>Haverah Park tank open at end of experiment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D1CBA7-E00B-4B8D-993A-965EDF65E2F7}" type="slidenum">
              <a:rPr lang="en-GB"/>
              <a:pPr/>
              <a:t>9</a:t>
            </a:fld>
            <a:endParaRPr lang="en-GB"/>
          </a:p>
        </p:txBody>
      </p:sp>
      <p:sp>
        <p:nvSpPr>
          <p:cNvPr id="32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CBA496-B323-4C98-9B91-1F04FF97A173}" type="slidenum">
              <a:rPr lang="en-US"/>
              <a:pPr/>
              <a:t>11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C97F52-FE8B-4AC8-9E22-AD4A382AB32C}" type="slidenum">
              <a:rPr lang="en-US"/>
              <a:pPr/>
              <a:t>12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4A9F31-18A2-438E-A07E-C0B8FDDA5F30}" type="slidenum">
              <a:rPr lang="en-US"/>
              <a:pPr/>
              <a:t>17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D03842-41B9-4E83-A242-2D4DC21B855A}" type="slidenum">
              <a:rPr lang="en-US"/>
              <a:pPr/>
              <a:t>18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F0A6B1-6897-44F9-AB90-9F2DEA1692A2}" type="slidenum">
              <a:rPr lang="en-US"/>
              <a:pPr/>
              <a:t>31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87E3CC-E986-4BB3-9654-DE55895EA5DC}" type="slidenum">
              <a:rPr lang="en-US"/>
              <a:pPr/>
              <a:t>38</a:t>
            </a:fld>
            <a:endParaRPr 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E0F85-C58A-437E-AB2B-09147595BCFB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45D8-FDE2-4A1C-8484-5F947874F2DF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1D6D-EA12-4EEB-BF7A-25F115F0B692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65CD0-3800-464B-BE1D-7AEAE3FAEF35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EBD4C-F445-49CD-82CC-A029829F1411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6A18-2066-4FA5-A77D-789FC5111EBE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3681-A899-4684-A2BF-527E940A9165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B633C-4B0D-498F-A62E-03D3BDFA23F3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6262-8953-43C9-AA59-345A799303D3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3C88-48DA-4241-9233-9F26879CE43F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0465-C7FA-45B1-9C2C-5E46924CCECB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F2E37-FAE1-4CB9-BC98-092F3102C901}" type="datetime1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794BD-4FF0-4C76-AC2D-D067E7F9EEC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augerpc.in2p3.fr/sites/default/files/icrc2013-0769-05.jpg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augerpc.in2p3.fr/sites/default/files/augerbuilt_3045.jpg" TargetMode="Externa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AMS DAYS at CERN: 15 – 17 April 2015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7632848" cy="1752600"/>
          </a:xfr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Latest Results from the Pierre Auger Observatory and Future Prospects for Particle Physics and Cosmic Ray Studies</a:t>
            </a:r>
          </a:p>
          <a:p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Alan Watson</a:t>
            </a:r>
          </a:p>
          <a:p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University of Leeds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behalf of the Pierre Auger Collaboration</a:t>
            </a:r>
            <a:endParaRPr lang="en-GB" sz="2800" b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a.a.watson@leeds.ac.uk</a:t>
            </a:r>
            <a:endParaRPr lang="en-GB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88640"/>
            <a:ext cx="8424936" cy="631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D349DC-68AF-409C-A58D-CEA8A22C9E8D}" type="slidenum">
              <a:rPr lang="en-US"/>
              <a:pPr/>
              <a:t>11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5076825" cy="5661025"/>
            <a:chOff x="3061" y="1117"/>
            <a:chExt cx="2311" cy="3024"/>
          </a:xfrm>
        </p:grpSpPr>
        <p:pic>
          <p:nvPicPr>
            <p:cNvPr id="26630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61" y="1117"/>
              <a:ext cx="2311" cy="3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636" y="3570"/>
              <a:ext cx="371" cy="148"/>
              <a:chOff x="3636" y="3570"/>
              <a:chExt cx="371" cy="148"/>
            </a:xfrm>
          </p:grpSpPr>
          <p:sp>
            <p:nvSpPr>
              <p:cNvPr id="26632" name="Oval 5"/>
              <p:cNvSpPr>
                <a:spLocks noChangeArrowheads="1"/>
              </p:cNvSpPr>
              <p:nvPr/>
            </p:nvSpPr>
            <p:spPr bwMode="auto">
              <a:xfrm>
                <a:off x="3636" y="3570"/>
                <a:ext cx="126" cy="5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633" name="Oval 6"/>
              <p:cNvSpPr>
                <a:spLocks noChangeArrowheads="1"/>
              </p:cNvSpPr>
              <p:nvPr/>
            </p:nvSpPr>
            <p:spPr bwMode="auto">
              <a:xfrm>
                <a:off x="3732" y="3666"/>
                <a:ext cx="126" cy="5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634" name="Oval 7"/>
              <p:cNvSpPr>
                <a:spLocks noChangeArrowheads="1"/>
              </p:cNvSpPr>
              <p:nvPr/>
            </p:nvSpPr>
            <p:spPr bwMode="auto">
              <a:xfrm>
                <a:off x="3881" y="3570"/>
                <a:ext cx="126" cy="5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6628" name="Text Box 8"/>
          <p:cNvSpPr txBox="1">
            <a:spLocks noChangeArrowheads="1"/>
          </p:cNvSpPr>
          <p:nvPr/>
        </p:nvSpPr>
        <p:spPr bwMode="auto">
          <a:xfrm>
            <a:off x="5219700" y="188913"/>
            <a:ext cx="3779838" cy="483209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AU" sz="2800" b="1" dirty="0" smtClean="0">
                <a:solidFill>
                  <a:srgbClr val="3333CC"/>
                </a:solidFill>
              </a:rPr>
              <a:t>Important feature of </a:t>
            </a:r>
            <a:r>
              <a:rPr lang="en-AU" sz="2800" b="1" dirty="0">
                <a:solidFill>
                  <a:srgbClr val="3333CC"/>
                </a:solidFill>
              </a:rPr>
              <a:t>the hybrid approach</a:t>
            </a:r>
          </a:p>
          <a:p>
            <a:pPr eaLnBrk="0" hangingPunct="0"/>
            <a:endParaRPr lang="en-AU" sz="2800" b="1" dirty="0">
              <a:solidFill>
                <a:schemeClr val="accent2"/>
              </a:solidFill>
            </a:endParaRPr>
          </a:p>
          <a:p>
            <a:pPr eaLnBrk="0" hangingPunct="0"/>
            <a:r>
              <a:rPr lang="en-AU" sz="2800" b="1" dirty="0" smtClean="0">
                <a:solidFill>
                  <a:srgbClr val="3333CC"/>
                </a:solidFill>
              </a:rPr>
              <a:t>  Precise</a:t>
            </a:r>
            <a:r>
              <a:rPr lang="en-AU" sz="2800" b="1" dirty="0" smtClean="0">
                <a:solidFill>
                  <a:schemeClr val="accent2"/>
                </a:solidFill>
              </a:rPr>
              <a:t> </a:t>
            </a:r>
            <a:r>
              <a:rPr lang="en-AU" sz="2800" b="1" dirty="0">
                <a:solidFill>
                  <a:srgbClr val="FF0000"/>
                </a:solidFill>
              </a:rPr>
              <a:t>shower </a:t>
            </a:r>
            <a:r>
              <a:rPr lang="en-AU" sz="2800" b="1" dirty="0" smtClean="0">
                <a:solidFill>
                  <a:srgbClr val="FF0000"/>
                </a:solidFill>
              </a:rPr>
              <a:t>   </a:t>
            </a:r>
          </a:p>
          <a:p>
            <a:pPr eaLnBrk="0" hangingPunct="0"/>
            <a:r>
              <a:rPr lang="en-AU" sz="2800" b="1" dirty="0" smtClean="0">
                <a:solidFill>
                  <a:srgbClr val="FF0000"/>
                </a:solidFill>
              </a:rPr>
              <a:t>  geometry</a:t>
            </a:r>
            <a:r>
              <a:rPr lang="en-AU" sz="2800" b="1" dirty="0" smtClean="0">
                <a:solidFill>
                  <a:schemeClr val="accent2"/>
                </a:solidFill>
              </a:rPr>
              <a:t> </a:t>
            </a:r>
            <a:r>
              <a:rPr lang="en-AU" sz="2800" b="1" dirty="0">
                <a:solidFill>
                  <a:srgbClr val="3333CC"/>
                </a:solidFill>
              </a:rPr>
              <a:t>from</a:t>
            </a:r>
          </a:p>
          <a:p>
            <a:pPr eaLnBrk="0" hangingPunct="0"/>
            <a:r>
              <a:rPr lang="en-AU" sz="2800" b="1" dirty="0" smtClean="0">
                <a:solidFill>
                  <a:srgbClr val="3333CC"/>
                </a:solidFill>
              </a:rPr>
              <a:t>  degeneracy </a:t>
            </a:r>
            <a:r>
              <a:rPr lang="en-AU" sz="2800" b="1" dirty="0">
                <a:solidFill>
                  <a:srgbClr val="3333CC"/>
                </a:solidFill>
              </a:rPr>
              <a:t>given </a:t>
            </a:r>
            <a:endParaRPr lang="en-AU" sz="2800" b="1" dirty="0" smtClean="0">
              <a:solidFill>
                <a:srgbClr val="3333CC"/>
              </a:solidFill>
            </a:endParaRPr>
          </a:p>
          <a:p>
            <a:pPr eaLnBrk="0" hangingPunct="0"/>
            <a:r>
              <a:rPr lang="en-AU" sz="2800" b="1" dirty="0" smtClean="0">
                <a:solidFill>
                  <a:srgbClr val="3333CC"/>
                </a:solidFill>
              </a:rPr>
              <a:t>  by </a:t>
            </a:r>
            <a:r>
              <a:rPr lang="en-AU" sz="2800" b="1" dirty="0">
                <a:solidFill>
                  <a:srgbClr val="3333CC"/>
                </a:solidFill>
              </a:rPr>
              <a:t>SD timing</a:t>
            </a:r>
            <a:r>
              <a:rPr lang="en-AU" sz="2800" b="1" dirty="0">
                <a:solidFill>
                  <a:schemeClr val="accent2"/>
                </a:solidFill>
              </a:rPr>
              <a:t/>
            </a:r>
            <a:br>
              <a:rPr lang="en-AU" sz="2800" b="1" dirty="0">
                <a:solidFill>
                  <a:schemeClr val="accent2"/>
                </a:solidFill>
              </a:rPr>
            </a:br>
            <a:endParaRPr lang="en-AU" sz="2800" b="1" dirty="0">
              <a:solidFill>
                <a:schemeClr val="accent2"/>
              </a:solidFill>
            </a:endParaRPr>
          </a:p>
          <a:p>
            <a:pPr eaLnBrk="0" hangingPunct="0"/>
            <a:r>
              <a:rPr lang="en-AU" sz="2800" b="1" dirty="0">
                <a:solidFill>
                  <a:srgbClr val="FF0000"/>
                </a:solidFill>
              </a:rPr>
              <a:t>Essential step towards high quality energy and X</a:t>
            </a:r>
            <a:r>
              <a:rPr lang="en-AU" sz="2800" b="1" baseline="-25000" dirty="0">
                <a:solidFill>
                  <a:srgbClr val="FF0000"/>
                </a:solidFill>
              </a:rPr>
              <a:t>max</a:t>
            </a:r>
            <a:r>
              <a:rPr lang="en-AU" sz="2800" b="1" dirty="0">
                <a:solidFill>
                  <a:srgbClr val="FF0000"/>
                </a:solidFill>
              </a:rPr>
              <a:t> resolution</a:t>
            </a:r>
          </a:p>
        </p:txBody>
      </p:sp>
      <p:sp>
        <p:nvSpPr>
          <p:cNvPr id="26629" name="Text Box 9"/>
          <p:cNvSpPr txBox="1">
            <a:spLocks noChangeArrowheads="1"/>
          </p:cNvSpPr>
          <p:nvPr/>
        </p:nvSpPr>
        <p:spPr bwMode="auto">
          <a:xfrm>
            <a:off x="900113" y="5807075"/>
            <a:ext cx="5983287" cy="46672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/>
              <a:t>Times at angles, </a:t>
            </a:r>
            <a:r>
              <a:rPr lang="el-GR" sz="2400" b="1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GB" sz="2400" b="1">
                <a:latin typeface="Times New Roman" pitchFamily="18" charset="0"/>
                <a:cs typeface="Arial" charset="0"/>
              </a:rPr>
              <a:t> </a:t>
            </a:r>
            <a:r>
              <a:rPr lang="en-GB" sz="2400" b="1">
                <a:cs typeface="Arial" charset="0"/>
              </a:rPr>
              <a:t>, are key to finding R</a:t>
            </a:r>
            <a:r>
              <a:rPr lang="en-GB" sz="2400" b="1" baseline="-25000">
                <a:cs typeface="Arial" charset="0"/>
              </a:rPr>
              <a:t>p</a:t>
            </a:r>
            <a:endParaRPr lang="el-GR" sz="2400" b="1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90F833-43AE-4F53-A178-7F09822AEB0F}" type="slidenum">
              <a:rPr lang="en-US"/>
              <a:pPr/>
              <a:t>12</a:t>
            </a:fld>
            <a:endParaRPr lang="en-US"/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115616" y="344488"/>
            <a:ext cx="6863289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 dirty="0"/>
              <a:t>Angular </a:t>
            </a:r>
            <a:r>
              <a:rPr lang="en-GB" sz="2000" b="1" dirty="0" smtClean="0"/>
              <a:t>and core location resolution </a:t>
            </a:r>
            <a:r>
              <a:rPr lang="en-GB" sz="2000" b="1" dirty="0"/>
              <a:t>from Central Laser Facility</a:t>
            </a:r>
          </a:p>
        </p:txBody>
      </p:sp>
      <p:pic>
        <p:nvPicPr>
          <p:cNvPr id="2765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9305" y="1047629"/>
            <a:ext cx="7029079" cy="43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2095723" y="5579070"/>
            <a:ext cx="4708525" cy="73025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 dirty="0"/>
              <a:t>355 nm, frequency tripled, YAG laser,</a:t>
            </a:r>
          </a:p>
          <a:p>
            <a:r>
              <a:rPr lang="en-GB" sz="2000" b="1" dirty="0"/>
              <a:t> giving &lt; 7 </a:t>
            </a:r>
            <a:r>
              <a:rPr lang="en-GB" sz="2000" b="1" dirty="0" err="1"/>
              <a:t>mJ</a:t>
            </a:r>
            <a:r>
              <a:rPr lang="en-GB" sz="2000" b="1" dirty="0"/>
              <a:t> per pulse: GZK </a:t>
            </a:r>
            <a:r>
              <a:rPr lang="en-GB" sz="2000" b="1" dirty="0" smtClean="0"/>
              <a:t>energy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61" y="1196752"/>
            <a:ext cx="4716463" cy="417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9325" y="1340769"/>
            <a:ext cx="4331147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03648" y="764704"/>
            <a:ext cx="2323265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Angular Resolution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764704"/>
            <a:ext cx="280096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Core Location accuracy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076" y="1545760"/>
            <a:ext cx="4429704" cy="317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1628800"/>
            <a:ext cx="376958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7504" y="940658"/>
            <a:ext cx="5116337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) Reconstruction of arrival direction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27" y="260648"/>
            <a:ext cx="9044977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Reconstruction of an Auger Event using water-Cherenkov detectors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5589240"/>
            <a:ext cx="7920880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Angular Accuracy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better than 0.9° for more than 6 stations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(arXiv 1502.01323)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968" y="1484784"/>
            <a:ext cx="4759822" cy="332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260648"/>
            <a:ext cx="5683800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(ii) Reconstruction of shower size, S(1000)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797152"/>
            <a:ext cx="8499122" cy="203132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Choice of S(1000) as the ‘shower size’ is dictated by the spacing of the detectors</a:t>
            </a:r>
          </a:p>
          <a:p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It is distance at which signal has minimum spread for a range of lateral distributions</a:t>
            </a:r>
          </a:p>
          <a:p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Accuracy of S(1000) ~ 10%.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 Details at arXiv 0709.2125 and 1502.01323</a:t>
            </a:r>
          </a:p>
          <a:p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(compare TA: 1.2 km spacing and parameter is S(800))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39752" y="836712"/>
            <a:ext cx="5293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Signal in event, E = (104 ± 11) eV and </a:t>
            </a: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= 25.1°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344" y="1340768"/>
            <a:ext cx="376958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292080" y="3501008"/>
            <a:ext cx="1229824" cy="369332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14 stations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" y="1628800"/>
            <a:ext cx="9033025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71600" y="764704"/>
            <a:ext cx="4989699" cy="46166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Reconstruction of fluorescence event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BA24F7-2E01-44A8-924F-7D38CB8DA822}" type="slidenum">
              <a:rPr lang="en-US"/>
              <a:pPr/>
              <a:t>17</a:t>
            </a:fld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03350" y="693738"/>
          <a:ext cx="6392863" cy="6164262"/>
        </p:xfrm>
        <a:graphic>
          <a:graphicData uri="http://schemas.openxmlformats.org/presentationml/2006/ole">
            <p:oleObj spid="_x0000_s33794" name="Photo Editor Photo" r:id="rId4" imgW="6392167" imgH="6163535" progId="">
              <p:embed/>
            </p:oleObj>
          </a:graphicData>
        </a:graphic>
      </p:graphicFrame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879475" y="63500"/>
            <a:ext cx="2406650" cy="4953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A Hybrid Event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5651500" y="3789363"/>
            <a:ext cx="2997937" cy="304698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</a:rPr>
              <a:t>Energy Estimate</a:t>
            </a:r>
          </a:p>
          <a:p>
            <a:pPr>
              <a:buFontTx/>
              <a:buChar char="-"/>
            </a:pPr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</a:rPr>
              <a:t> from area under</a:t>
            </a:r>
          </a:p>
          <a:p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</a:rPr>
              <a:t> curve</a:t>
            </a:r>
          </a:p>
          <a:p>
            <a:endParaRPr lang="en-GB" sz="2400" b="1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GB" sz="2400" b="1" dirty="0">
                <a:solidFill>
                  <a:srgbClr val="000099"/>
                </a:solidFill>
                <a:latin typeface="Times New Roman" pitchFamily="18" charset="0"/>
              </a:rPr>
              <a:t>(2.1 </a:t>
            </a:r>
            <a:r>
              <a:rPr lang="en-US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± 0.5) x 10</a:t>
            </a:r>
            <a:r>
              <a:rPr lang="en-US" sz="2400" b="1" baseline="30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eV</a:t>
            </a:r>
          </a:p>
          <a:p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also account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‘invisible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energy’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 flipH="1">
            <a:off x="3851920" y="4725144"/>
            <a:ext cx="1800200" cy="9350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784" y="5665812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1760" y="5877272"/>
            <a:ext cx="2762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220610-1F09-467B-9C06-5E4EEACF1948}" type="slidenum">
              <a:rPr lang="en-US"/>
              <a:pPr/>
              <a:t>18</a:t>
            </a:fld>
            <a:endParaRPr lang="en-US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963" y="257175"/>
            <a:ext cx="7943850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8243888" y="1052513"/>
            <a:ext cx="431800" cy="1604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28677" name="Line 4"/>
          <p:cNvSpPr>
            <a:spLocks noChangeShapeType="1"/>
          </p:cNvSpPr>
          <p:nvPr/>
        </p:nvSpPr>
        <p:spPr bwMode="auto">
          <a:xfrm>
            <a:off x="5508625" y="2997200"/>
            <a:ext cx="0" cy="3024188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6227763" y="2781300"/>
            <a:ext cx="806450" cy="485775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/>
              <a:t>1.17</a:t>
            </a:r>
          </a:p>
        </p:txBody>
      </p:sp>
      <p:sp>
        <p:nvSpPr>
          <p:cNvPr id="28679" name="Line 6"/>
          <p:cNvSpPr>
            <a:spLocks noChangeShapeType="1"/>
          </p:cNvSpPr>
          <p:nvPr/>
        </p:nvSpPr>
        <p:spPr bwMode="auto">
          <a:xfrm flipH="1">
            <a:off x="5651500" y="3284538"/>
            <a:ext cx="576263" cy="3603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3903663" y="5032375"/>
            <a:ext cx="806450" cy="485775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/>
              <a:t>1.07</a:t>
            </a:r>
          </a:p>
        </p:txBody>
      </p:sp>
      <p:sp>
        <p:nvSpPr>
          <p:cNvPr id="28681" name="Line 8"/>
          <p:cNvSpPr>
            <a:spLocks noChangeShapeType="1"/>
          </p:cNvSpPr>
          <p:nvPr/>
        </p:nvSpPr>
        <p:spPr bwMode="auto">
          <a:xfrm flipV="1">
            <a:off x="4716463" y="4941888"/>
            <a:ext cx="792162" cy="714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>
            <a:off x="447675" y="3036888"/>
            <a:ext cx="303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/>
              <a:t>f</a:t>
            </a:r>
            <a:endParaRPr lang="en-US" sz="2800" b="1"/>
          </a:p>
        </p:txBody>
      </p:sp>
      <p:sp>
        <p:nvSpPr>
          <p:cNvPr id="28683" name="Text Box 10"/>
          <p:cNvSpPr txBox="1">
            <a:spLocks noChangeArrowheads="1"/>
          </p:cNvSpPr>
          <p:nvPr/>
        </p:nvSpPr>
        <p:spPr bwMode="auto">
          <a:xfrm>
            <a:off x="611188" y="134938"/>
            <a:ext cx="20161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/>
              <a:t>  f = E</a:t>
            </a:r>
            <a:r>
              <a:rPr lang="en-GB" sz="2400" b="1" baseline="-25000"/>
              <a:t>tot</a:t>
            </a:r>
            <a:r>
              <a:rPr lang="en-GB" sz="2400" b="1"/>
              <a:t>/E</a:t>
            </a:r>
            <a:r>
              <a:rPr lang="en-GB" sz="2400" b="1" baseline="-25000"/>
              <a:t>em   </a:t>
            </a:r>
            <a:endParaRPr lang="en-US" sz="2400" b="1"/>
          </a:p>
        </p:txBody>
      </p:sp>
      <p:sp>
        <p:nvSpPr>
          <p:cNvPr id="28684" name="Text Box 11"/>
          <p:cNvSpPr txBox="1">
            <a:spLocks noChangeArrowheads="1"/>
          </p:cNvSpPr>
          <p:nvPr/>
        </p:nvSpPr>
        <p:spPr bwMode="auto">
          <a:xfrm>
            <a:off x="3892550" y="6183313"/>
            <a:ext cx="219233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/>
              <a:t>E</a:t>
            </a:r>
            <a:r>
              <a:rPr lang="en-GB" sz="2400" b="1" baseline="-25000"/>
              <a:t>tot</a:t>
            </a:r>
            <a:r>
              <a:rPr lang="en-GB" sz="2400" b="1"/>
              <a:t> (log</a:t>
            </a:r>
            <a:r>
              <a:rPr lang="en-GB" sz="2400" b="1" baseline="-25000"/>
              <a:t>10</a:t>
            </a:r>
            <a:r>
              <a:rPr lang="en-GB" sz="2400" b="1"/>
              <a:t>(eV))</a:t>
            </a:r>
            <a:endParaRPr lang="en-US" sz="2400" b="1"/>
          </a:p>
        </p:txBody>
      </p:sp>
      <p:sp>
        <p:nvSpPr>
          <p:cNvPr id="13" name="TextBox 12"/>
          <p:cNvSpPr txBox="1"/>
          <p:nvPr/>
        </p:nvSpPr>
        <p:spPr>
          <a:xfrm>
            <a:off x="4788024" y="260648"/>
            <a:ext cx="2347117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Invisible Energy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7864" y="1052736"/>
            <a:ext cx="5612819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For more detailed discussion, see arXiv 1307.5059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360040" y="1190357"/>
            <a:ext cx="831641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Vertical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events (&lt; 60°):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Uses fact that showers at different zenith angles but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of the same energy come at same rate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Constant Intensity Cut: 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S(1000)</a:t>
            </a:r>
            <a:r>
              <a:rPr kumimoji="0" lang="el-GR" sz="2400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θ</a:t>
            </a:r>
            <a:r>
              <a:rPr lang="en-GB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is normalised to 38°, S</a:t>
            </a:r>
            <a:r>
              <a:rPr lang="en-GB" sz="2400" b="1" baseline="-25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38°</a:t>
            </a:r>
            <a:r>
              <a:rPr lang="en-GB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and then compared with the calorimetric energy measured with the fluorescence detectors, E</a:t>
            </a:r>
            <a:r>
              <a:rPr lang="en-GB" sz="2400" b="1" baseline="-25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FD</a:t>
            </a:r>
            <a:endParaRPr lang="en-GB" sz="2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Inclined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events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increased declination spread and event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number (by ~ 30%) but requires a different analysis approach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76672"/>
            <a:ext cx="7802970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Spectrum determination: Minimal use of hadronic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4624"/>
            <a:ext cx="896448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The Auger Observatory – close to the end of phase 1</a:t>
            </a:r>
          </a:p>
          <a:p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Events and analysis methods</a:t>
            </a:r>
          </a:p>
          <a:p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Vertical and inclined showers</a:t>
            </a:r>
          </a:p>
          <a:p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Spectrum measurements</a:t>
            </a:r>
          </a:p>
          <a:p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Arrival directions – some recent results</a:t>
            </a:r>
          </a:p>
          <a:p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Mass:  Recent results on Nuclei</a:t>
            </a:r>
          </a:p>
          <a:p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		         Photon limit</a:t>
            </a:r>
          </a:p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                                 Neutrino limit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Insights into hadronic interactions</a:t>
            </a:r>
          </a:p>
          <a:p>
            <a:pPr>
              <a:buFont typeface="Arial" pitchFamily="34" charset="0"/>
              <a:buChar char="•"/>
            </a:pP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The future for the Auger Observatory</a:t>
            </a:r>
          </a:p>
          <a:p>
            <a:pPr>
              <a:buFont typeface="Arial" pitchFamily="34" charset="0"/>
              <a:buChar char="•"/>
            </a:pP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 little discussion of implications of data: stress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1" y="44624"/>
            <a:ext cx="9272153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7FBA-27BA-4400-827A-61BB7345246D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5496" y="116632"/>
            <a:ext cx="5523500" cy="46166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Checking the energy and X</a:t>
            </a:r>
            <a:r>
              <a:rPr lang="en-GB" sz="2400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resolution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0417-E362-4B5F-927C-AC8279E41571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260648"/>
            <a:ext cx="748883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24428" y="1052736"/>
            <a:ext cx="1552028" cy="10156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839 events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7.5 x 10</a:t>
            </a:r>
            <a:r>
              <a:rPr lang="en-GB" sz="2000" b="1" baseline="300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eV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5991671"/>
            <a:ext cx="6386557" cy="46166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Auger Energy Calibration for Vertical Showers</a:t>
            </a:r>
            <a:endParaRPr lang="en-GB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4462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BE9D-043F-4C1C-9064-687C4F98C7DB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293890" name="Picture 2" descr="http://augerpc.in2p3.fr/sites/default/files/imagecache/node-gallery-display/icrc2013-0769-0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105" y="891333"/>
            <a:ext cx="7437263" cy="55407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08104" y="1556792"/>
            <a:ext cx="20882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404664"/>
            <a:ext cx="5842753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Auger Energy Spectrum  from Vertical Events:2013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067944" y="2204864"/>
            <a:ext cx="3024336" cy="792088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3808" y="4293096"/>
            <a:ext cx="2523832" cy="707886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~175000 events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from 32,000 km</a:t>
            </a:r>
            <a:r>
              <a:rPr lang="en-GB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sr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y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37112"/>
            <a:ext cx="89644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15816" y="4941168"/>
            <a:ext cx="1220206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1 km, 22°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8144" y="5013176"/>
            <a:ext cx="2784737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1 km 80°: ~ 5000 g cm</a:t>
            </a:r>
            <a:r>
              <a:rPr lang="en-GB" sz="2000" b="1" baseline="30000" dirty="0" smtClean="0">
                <a:latin typeface="Times New Roman" pitchFamily="18" charset="0"/>
                <a:cs typeface="Times New Roman" pitchFamily="18" charset="0"/>
              </a:rPr>
              <a:t>-2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397042"/>
            <a:ext cx="18473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5496" y="795476"/>
            <a:ext cx="907979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Particles must penetrate more atmosphere and at observation 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level the signals are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almost entirely muons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– with contemporaneous 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component of electromagnetic radiation from µ-decay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and knock-on electrons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Muons are energetic but strongly deflected in geomagnetic field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Shower loses circular symmetry </a:t>
            </a: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FADC traces are short in            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inclined events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116632"/>
            <a:ext cx="4852610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Analysis of inclined showers (&gt; 60°)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2" y="404664"/>
            <a:ext cx="6768752" cy="629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56176" y="1164808"/>
            <a:ext cx="2951449" cy="341632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37 stations 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71°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54 EeV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Fit made to density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distribution</a:t>
            </a:r>
          </a:p>
          <a:p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Energy measured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with ~20 % accuracy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3321" y="116632"/>
            <a:ext cx="7161167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55576" y="6023029"/>
            <a:ext cx="7056784" cy="707886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Maps such as these are compared and fitted to the observations so that the number of muons, N</a:t>
            </a:r>
            <a:r>
              <a:rPr lang="en-GB" sz="2000" b="1" baseline="-25000" dirty="0" smtClean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, can be obtained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96" y="1988840"/>
            <a:ext cx="3105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6200000" flipV="1">
            <a:off x="1007604" y="2816932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7504" y="3356992"/>
            <a:ext cx="3399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Average muon density profile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of simulated-proton of 10</a:t>
            </a:r>
            <a:r>
              <a:rPr lang="en-GB" sz="2000" b="1" baseline="300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eV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250" y="836712"/>
            <a:ext cx="7675173" cy="572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39552" y="220578"/>
            <a:ext cx="6168868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Spectrum from events 60 &lt; </a:t>
            </a: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&lt; 80°: arXiv: 1503.00786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692696"/>
            <a:ext cx="8077150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286000" y="4665330"/>
            <a:ext cx="3294112" cy="707886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Deconvolved spectrum based on 15614 events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843808" y="2276872"/>
            <a:ext cx="4536504" cy="432048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240428" y="476672"/>
            <a:ext cx="628390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Comparison of two Auger Spectra with Telescope Array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064" y="989446"/>
            <a:ext cx="7452320" cy="596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620688"/>
            <a:ext cx="9497447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Auger spectrum is now measured up to a declination of 25.3°N, </a:t>
            </a:r>
          </a:p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well into Telescope Array range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Up to suppression region, TA and Auger spectra agree well  </a:t>
            </a:r>
          </a:p>
          <a:p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Average TA residual is 23%.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In suppression region the differences are large and may be due to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Anisotropy effects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Atmospheric (Vertical aerosol depth as function of height)</a:t>
            </a:r>
          </a:p>
          <a:p>
            <a:endParaRPr lang="en-GB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          Detector effects: energy dependence of systematic uncertainties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Different assumptions about composition</a:t>
            </a:r>
          </a:p>
          <a:p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invisible energy</a:t>
            </a:r>
          </a:p>
          <a:p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fluorescence yield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16632"/>
            <a:ext cx="4655890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Comparison with Telescope Array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33438-AC59-4F23-9DE0-E1FB1E077190}" type="slidenum">
              <a:rPr lang="en-US"/>
              <a:pPr/>
              <a:t>3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0"/>
            <a:ext cx="5594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419102" y="5724545"/>
            <a:ext cx="1553502" cy="5847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 dirty="0">
                <a:latin typeface="Times New Roman" pitchFamily="-65" charset="0"/>
              </a:rPr>
              <a:t>S </a:t>
            </a:r>
            <a:r>
              <a:rPr lang="en-GB" sz="1600" b="1" dirty="0" err="1">
                <a:latin typeface="Times New Roman" pitchFamily="-65" charset="0"/>
              </a:rPr>
              <a:t>Swordy</a:t>
            </a:r>
            <a:endParaRPr lang="en-GB" sz="1600" b="1" dirty="0">
              <a:latin typeface="Times New Roman" pitchFamily="-65" charset="0"/>
            </a:endParaRPr>
          </a:p>
          <a:p>
            <a:r>
              <a:rPr lang="en-GB" sz="1600" b="1" dirty="0">
                <a:latin typeface="Times New Roman" pitchFamily="-65" charset="0"/>
              </a:rPr>
              <a:t>(Univ. Chicago)</a:t>
            </a:r>
            <a:endParaRPr lang="en-US" sz="1600" b="1" dirty="0">
              <a:latin typeface="Times New Roman" pitchFamily="-65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79512" y="2657475"/>
            <a:ext cx="1646605" cy="83099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 smtClean="0">
                <a:latin typeface="Times New Roman" pitchFamily="-65" charset="0"/>
              </a:rPr>
              <a:t>32 </a:t>
            </a:r>
            <a:r>
              <a:rPr lang="en-GB" sz="2400" b="1" dirty="0">
                <a:latin typeface="Times New Roman" pitchFamily="-65" charset="0"/>
              </a:rPr>
              <a:t>decades</a:t>
            </a:r>
          </a:p>
          <a:p>
            <a:r>
              <a:rPr lang="en-GB" sz="2400" b="1" dirty="0">
                <a:latin typeface="Times New Roman" pitchFamily="-65" charset="0"/>
              </a:rPr>
              <a:t>in intensity</a:t>
            </a:r>
            <a:endParaRPr lang="en-US" sz="2400" b="1" dirty="0">
              <a:latin typeface="Times New Roman" pitchFamily="-65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359650" y="5949950"/>
            <a:ext cx="1595309" cy="83099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 smtClean="0">
                <a:latin typeface="Times New Roman" pitchFamily="-65" charset="0"/>
              </a:rPr>
              <a:t>12 decades</a:t>
            </a:r>
            <a:endParaRPr lang="en-GB" sz="2400" b="1" dirty="0">
              <a:latin typeface="Times New Roman" pitchFamily="-65" charset="0"/>
            </a:endParaRPr>
          </a:p>
          <a:p>
            <a:r>
              <a:rPr lang="en-GB" sz="2400" b="1" dirty="0" smtClean="0">
                <a:latin typeface="Times New Roman" pitchFamily="-65" charset="0"/>
              </a:rPr>
              <a:t>in energy</a:t>
            </a:r>
            <a:endParaRPr lang="en-US" sz="2400" b="1" dirty="0">
              <a:latin typeface="Times New Roman" pitchFamily="-65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139952" y="981075"/>
            <a:ext cx="1899879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 dirty="0">
                <a:latin typeface="Times New Roman" pitchFamily="-65" charset="0"/>
              </a:rPr>
              <a:t>   1 particle m</a:t>
            </a:r>
            <a:r>
              <a:rPr lang="en-GB" sz="1600" b="1" baseline="30000" dirty="0">
                <a:latin typeface="Times New Roman" pitchFamily="-65" charset="0"/>
              </a:rPr>
              <a:t>-2 </a:t>
            </a:r>
            <a:r>
              <a:rPr lang="en-GB" sz="1600" b="1" dirty="0">
                <a:latin typeface="Times New Roman" pitchFamily="-65" charset="0"/>
              </a:rPr>
              <a:t>s</a:t>
            </a:r>
            <a:r>
              <a:rPr lang="en-GB" sz="1600" b="1" baseline="30000" dirty="0">
                <a:latin typeface="Times New Roman" pitchFamily="-65" charset="0"/>
              </a:rPr>
              <a:t>-1    </a:t>
            </a:r>
            <a:r>
              <a:rPr lang="en-GB" sz="1600" b="1" baseline="30000" dirty="0" smtClean="0">
                <a:latin typeface="Times New Roman" pitchFamily="-65" charset="0"/>
              </a:rPr>
              <a:t> </a:t>
            </a:r>
            <a:endParaRPr lang="en-US" sz="1600" b="1" dirty="0">
              <a:latin typeface="Times New Roman" pitchFamily="-65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004048" y="2631951"/>
            <a:ext cx="2155825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 dirty="0">
                <a:latin typeface="Times New Roman" pitchFamily="-65" charset="0"/>
              </a:rPr>
              <a:t>‘Knee’</a:t>
            </a:r>
          </a:p>
          <a:p>
            <a:r>
              <a:rPr lang="en-GB" sz="1600" b="1" dirty="0">
                <a:latin typeface="Times New Roman" pitchFamily="-65" charset="0"/>
              </a:rPr>
              <a:t>1 particle m</a:t>
            </a:r>
            <a:r>
              <a:rPr lang="en-GB" sz="1600" b="1" baseline="30000" dirty="0">
                <a:latin typeface="Times New Roman" pitchFamily="-65" charset="0"/>
              </a:rPr>
              <a:t>-2 </a:t>
            </a:r>
            <a:r>
              <a:rPr lang="en-GB" sz="1600" b="1" dirty="0">
                <a:latin typeface="Times New Roman" pitchFamily="-65" charset="0"/>
              </a:rPr>
              <a:t> per year</a:t>
            </a:r>
            <a:endParaRPr lang="en-US" sz="1600" b="1" dirty="0">
              <a:latin typeface="Times New Roman" pitchFamily="-65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851920" y="5153025"/>
            <a:ext cx="2217737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b="1" dirty="0">
                <a:latin typeface="Times New Roman" pitchFamily="-65" charset="0"/>
              </a:rPr>
              <a:t>Ankle</a:t>
            </a:r>
          </a:p>
          <a:p>
            <a:r>
              <a:rPr lang="en-GB" sz="1600" b="1" dirty="0">
                <a:latin typeface="Times New Roman" pitchFamily="-65" charset="0"/>
              </a:rPr>
              <a:t>1 particle km</a:t>
            </a:r>
            <a:r>
              <a:rPr lang="en-GB" sz="1600" b="1" baseline="30000" dirty="0">
                <a:latin typeface="Times New Roman" pitchFamily="-65" charset="0"/>
              </a:rPr>
              <a:t>-2 </a:t>
            </a:r>
            <a:r>
              <a:rPr lang="en-GB" sz="1600" b="1" dirty="0">
                <a:latin typeface="Times New Roman" pitchFamily="-65" charset="0"/>
              </a:rPr>
              <a:t>per year</a:t>
            </a:r>
            <a:endParaRPr lang="en-US" sz="1600" b="1" dirty="0">
              <a:latin typeface="Times New Roman" pitchFamily="-65" charset="0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427984" y="267246"/>
            <a:ext cx="2441694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-65" charset="0"/>
              </a:rPr>
              <a:t>Flux of Cosmic Rays</a:t>
            </a:r>
            <a:endParaRPr lang="en-US" sz="2000" b="1" dirty="0">
              <a:latin typeface="Times New Roman" pitchFamily="-65" charset="0"/>
            </a:endParaRP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 flipV="1">
            <a:off x="4572000" y="1556792"/>
            <a:ext cx="71883" cy="4680496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858516" y="1773238"/>
            <a:ext cx="1513684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Air-showers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291386" y="5661248"/>
            <a:ext cx="720774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b="1" dirty="0"/>
              <a:t>LHC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27784" y="2204864"/>
            <a:ext cx="162961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Direct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</a:p>
          <a:p>
            <a:endParaRPr lang="en-GB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AMS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ATIC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PAMELA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CREAM</a:t>
            </a:r>
            <a:endParaRPr lang="en-GB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67677" y="4233282"/>
            <a:ext cx="1948739" cy="707886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Auger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Telescope Array</a:t>
            </a:r>
            <a:endParaRPr lang="en-GB" sz="2000" b="1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5471306" y="6201308"/>
            <a:ext cx="36004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148064" y="5013176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804248" y="5517232"/>
            <a:ext cx="914400" cy="914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  <p:bldP spid="12294" grpId="0" animBg="1"/>
      <p:bldP spid="12295" grpId="0" animBg="1"/>
      <p:bldP spid="12296" grpId="0" animBg="1"/>
      <p:bldP spid="12301" grpId="0" animBg="1"/>
      <p:bldP spid="12303" grpId="0" animBg="1"/>
      <p:bldP spid="12306" grpId="0"/>
      <p:bldP spid="22" grpId="0"/>
      <p:bldP spid="2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FB31D-A6D2-42A2-A34E-B59DC3AFEA1A}" type="slidenum">
              <a:rPr lang="en-GB"/>
              <a:pPr/>
              <a:t>30</a:t>
            </a:fld>
            <a:endParaRPr lang="en-GB"/>
          </a:p>
        </p:txBody>
      </p:sp>
      <p:sp>
        <p:nvSpPr>
          <p:cNvPr id="405508" name="Text Box 4"/>
          <p:cNvSpPr txBox="1">
            <a:spLocks noChangeArrowheads="1"/>
          </p:cNvSpPr>
          <p:nvPr/>
        </p:nvSpPr>
        <p:spPr bwMode="auto">
          <a:xfrm>
            <a:off x="395536" y="188640"/>
            <a:ext cx="8470780" cy="864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The well-established steepening of the spectrum itself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GB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INSUFFICIENT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for us to claim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we have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seen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Greisen-Zatsepin-Kuz’min effect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might simply be that the sources cannot raise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particles </a:t>
            </a:r>
          </a:p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energies as high as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4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eV</a:t>
            </a:r>
            <a:endParaRPr lang="en-GB" sz="24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sz="24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It would be enormously helpful if the arrival directions were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Anisotropic and sources could be identified</a:t>
            </a:r>
          </a:p>
          <a:p>
            <a:endParaRPr lang="en-GB" sz="24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b="1" dirty="0" smtClean="0">
                <a:solidFill>
                  <a:srgbClr val="0033CC"/>
                </a:solidFill>
                <a:latin typeface="Times New Roman" pitchFamily="-65" charset="0"/>
              </a:rPr>
              <a:t>Deflections in magnetic fields: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-65" charset="0"/>
              </a:rPr>
              <a:t> </a:t>
            </a:r>
          </a:p>
          <a:p>
            <a:endParaRPr lang="en-GB" sz="2400" b="1" dirty="0" smtClean="0">
              <a:solidFill>
                <a:srgbClr val="0033CC"/>
              </a:solidFill>
              <a:latin typeface="Times New Roman" pitchFamily="-65" charset="0"/>
            </a:endParaRPr>
          </a:p>
          <a:p>
            <a:r>
              <a:rPr lang="en-GB" sz="2400" b="1" dirty="0" smtClean="0">
                <a:solidFill>
                  <a:srgbClr val="0066FF"/>
                </a:solidFill>
                <a:latin typeface="Times New Roman" pitchFamily="-65" charset="0"/>
              </a:rPr>
              <a:t>    </a:t>
            </a:r>
            <a:r>
              <a:rPr lang="en-GB" sz="2400" dirty="0" smtClean="0">
                <a:latin typeface="Times New Roman" pitchFamily="-65" charset="0"/>
              </a:rPr>
              <a:t>at</a:t>
            </a:r>
            <a:r>
              <a:rPr lang="en-GB" sz="2400" b="1" dirty="0" smtClean="0">
                <a:latin typeface="Times New Roman" pitchFamily="-65" charset="0"/>
              </a:rPr>
              <a:t> ~ 10</a:t>
            </a:r>
            <a:r>
              <a:rPr lang="en-GB" sz="2400" b="1" baseline="30000" dirty="0" smtClean="0">
                <a:latin typeface="Times New Roman" pitchFamily="-65" charset="0"/>
              </a:rPr>
              <a:t>19</a:t>
            </a:r>
            <a:r>
              <a:rPr lang="en-GB" sz="2400" b="1" dirty="0" smtClean="0">
                <a:latin typeface="Times New Roman" pitchFamily="-65" charset="0"/>
              </a:rPr>
              <a:t> eV: still ~ 10</a:t>
            </a:r>
            <a:r>
              <a:rPr lang="en-US" sz="2400" b="1" dirty="0" smtClean="0">
                <a:latin typeface="Times New Roman" pitchFamily="-65" charset="0"/>
                <a:cs typeface="Times New Roman" pitchFamily="-65" charset="0"/>
              </a:rPr>
              <a:t>° </a:t>
            </a:r>
            <a:r>
              <a:rPr lang="en-GB" sz="2400" b="1" dirty="0" smtClean="0">
                <a:latin typeface="Times New Roman" pitchFamily="-65" charset="0"/>
              </a:rPr>
              <a:t>in Galactic magnetic field </a:t>
            </a:r>
          </a:p>
          <a:p>
            <a:r>
              <a:rPr lang="en-GB" sz="2400" b="1" dirty="0" smtClean="0">
                <a:latin typeface="Times New Roman" pitchFamily="-65" charset="0"/>
              </a:rPr>
              <a:t>			- depending on the direction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Also knowing the mass composition would be useful</a:t>
            </a:r>
          </a:p>
          <a:p>
            <a:endParaRPr lang="en-GB" sz="24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sz="2400" b="1" dirty="0" smtClean="0">
              <a:solidFill>
                <a:srgbClr val="FF0000"/>
              </a:solidFill>
            </a:endParaRPr>
          </a:p>
          <a:p>
            <a:endParaRPr lang="en-GB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A164A-3E39-4FD2-A32C-5F157416EB57}" type="slidenum">
              <a:rPr lang="en-US"/>
              <a:pPr/>
              <a:t>31</a:t>
            </a:fld>
            <a:endParaRPr lang="en-US"/>
          </a:p>
        </p:txBody>
      </p:sp>
      <p:pic>
        <p:nvPicPr>
          <p:cNvPr id="21506" name="Picture 2" descr="hillasp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-458788"/>
            <a:ext cx="6400800" cy="6954838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236296" y="1844824"/>
            <a:ext cx="1577975" cy="115252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sz="2400" dirty="0">
              <a:latin typeface="Times New Roman" pitchFamily="18" charset="0"/>
            </a:endParaRPr>
          </a:p>
          <a:p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</a:rPr>
              <a:t>Hillas</a:t>
            </a:r>
            <a:r>
              <a:rPr lang="en-GB" sz="2400" dirty="0">
                <a:latin typeface="Times New Roman" pitchFamily="18" charset="0"/>
              </a:rPr>
              <a:t> 1984</a:t>
            </a:r>
          </a:p>
          <a:p>
            <a:r>
              <a:rPr lang="en-GB" sz="2400" dirty="0">
                <a:latin typeface="Times New Roman" pitchFamily="18" charset="0"/>
              </a:rPr>
              <a:t>  ARA&amp;A</a:t>
            </a:r>
          </a:p>
          <a:p>
            <a:r>
              <a:rPr lang="en-GB" sz="2400" dirty="0">
                <a:latin typeface="Times New Roman" pitchFamily="18" charset="0"/>
              </a:rPr>
              <a:t>   B vs R</a:t>
            </a:r>
          </a:p>
          <a:p>
            <a:endParaRPr lang="en-GB" sz="2400" dirty="0">
              <a:latin typeface="Times New Roman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39750" y="3203575"/>
            <a:ext cx="477838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3200" b="1">
                <a:solidFill>
                  <a:srgbClr val="0000FF"/>
                </a:solidFill>
              </a:rPr>
              <a:t>B</a:t>
            </a:r>
            <a:endParaRPr lang="en-US" sz="3200" b="1">
              <a:solidFill>
                <a:srgbClr val="0000FF"/>
              </a:solidFill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932363" y="6018213"/>
            <a:ext cx="477837" cy="579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3200" b="1">
                <a:solidFill>
                  <a:srgbClr val="0000FF"/>
                </a:solidFill>
              </a:rPr>
              <a:t>R</a:t>
            </a:r>
            <a:endParaRPr lang="en-US" sz="3200" b="1">
              <a:solidFill>
                <a:srgbClr val="0000FF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788024" y="739775"/>
            <a:ext cx="2576513" cy="1033041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rgbClr val="0000FF"/>
                </a:solidFill>
              </a:rPr>
              <a:t>E</a:t>
            </a:r>
            <a:r>
              <a:rPr lang="en-GB" sz="2400" b="1" baseline="-25000" dirty="0">
                <a:solidFill>
                  <a:srgbClr val="0000FF"/>
                </a:solidFill>
              </a:rPr>
              <a:t>max </a:t>
            </a:r>
            <a:r>
              <a:rPr lang="en-GB" sz="2400" b="1" dirty="0">
                <a:solidFill>
                  <a:srgbClr val="0000FF"/>
                </a:solidFill>
              </a:rPr>
              <a:t>= </a:t>
            </a:r>
            <a:r>
              <a:rPr lang="en-GB" sz="2400" b="1" dirty="0" err="1">
                <a:solidFill>
                  <a:srgbClr val="0000FF"/>
                </a:solidFill>
              </a:rPr>
              <a:t>kZeBR</a:t>
            </a:r>
            <a:r>
              <a:rPr lang="el-GR" sz="2400" b="1" dirty="0">
                <a:solidFill>
                  <a:srgbClr val="0000FF"/>
                </a:solidFill>
                <a:cs typeface="Arial" charset="0"/>
              </a:rPr>
              <a:t>β</a:t>
            </a:r>
            <a:r>
              <a:rPr lang="en-GB" sz="2400" b="1" dirty="0">
                <a:solidFill>
                  <a:srgbClr val="0000FF"/>
                </a:solidFill>
                <a:cs typeface="Arial" charset="0"/>
              </a:rPr>
              <a:t>c</a:t>
            </a:r>
          </a:p>
          <a:p>
            <a:pPr>
              <a:spcBef>
                <a:spcPct val="50000"/>
              </a:spcBef>
            </a:pPr>
            <a:r>
              <a:rPr lang="en-GB" sz="2400" b="1" dirty="0">
                <a:solidFill>
                  <a:srgbClr val="0000FF"/>
                </a:solidFill>
                <a:cs typeface="Arial" charset="0"/>
              </a:rPr>
              <a:t>       k &lt; 1</a:t>
            </a:r>
            <a:endParaRPr lang="el-GR" sz="24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500563" y="549275"/>
            <a:ext cx="273050" cy="779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/>
              <a:t> </a:t>
            </a:r>
          </a:p>
          <a:p>
            <a:pPr>
              <a:spcBef>
                <a:spcPct val="50000"/>
              </a:spcBef>
            </a:pPr>
            <a:r>
              <a:rPr lang="en-GB" b="1"/>
              <a:t>  </a:t>
            </a:r>
            <a:endParaRPr lang="en-US" b="1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3924300" y="3644900"/>
            <a:ext cx="2808288" cy="0"/>
          </a:xfrm>
          <a:prstGeom prst="line">
            <a:avLst/>
          </a:prstGeom>
          <a:noFill/>
          <a:ln w="57150">
            <a:solidFill>
              <a:srgbClr val="FF2009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220072" y="3062287"/>
            <a:ext cx="2393950" cy="366713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/>
              <a:t>Synchrotron Losses</a:t>
            </a:r>
            <a:endParaRPr lang="en-US" b="1" dirty="0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580112" y="3573463"/>
            <a:ext cx="2196435" cy="400110"/>
          </a:xfrm>
          <a:prstGeom prst="rect">
            <a:avLst/>
          </a:prstGeom>
          <a:solidFill>
            <a:srgbClr val="FFFF99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Colliding Galaxies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H="1">
            <a:off x="5292080" y="3356992"/>
            <a:ext cx="360040" cy="288925"/>
          </a:xfrm>
          <a:prstGeom prst="line">
            <a:avLst/>
          </a:prstGeom>
          <a:noFill/>
          <a:ln w="38100">
            <a:solidFill>
              <a:srgbClr val="FF200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 flipH="1">
            <a:off x="5220072" y="3789363"/>
            <a:ext cx="358775" cy="71437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195736" y="18864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Magnetars</a:t>
            </a:r>
            <a:endParaRPr lang="en-GB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2348880"/>
            <a:ext cx="2744662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Active Galactic Nuclei?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781F8F-53AF-45F3-A362-8A50B0BD1311}" type="slidenum">
              <a:rPr lang="en-US" smtClean="0"/>
              <a:pPr/>
              <a:t>32</a:t>
            </a:fld>
            <a:endParaRPr lang="en-US" smtClean="0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5913"/>
            <a:ext cx="8893175" cy="626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50825" y="4076700"/>
            <a:ext cx="8201219" cy="267765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Correlation has fallen from ~ 68% to ~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28%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(2007 –&gt;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2014)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compared with 21% for isotropy: about 1.4%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probablity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Cen</a:t>
            </a:r>
            <a:r>
              <a:rPr lang="en-GB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A may be a source: in 13º circle around: 12 seen/1.7</a:t>
            </a:r>
          </a:p>
          <a:p>
            <a:endParaRPr lang="en-GB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A clear message from the Pierre Auger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Observatory:-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made it too small (2 per month at energy of interest)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282" y="850047"/>
            <a:ext cx="8369166" cy="560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476672"/>
            <a:ext cx="4324774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Auger and Telescope Array Hot-Spots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528" y="1511771"/>
            <a:ext cx="92678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A5F1-B1D2-437B-988F-0EB58EFF71DE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691680" y="836712"/>
            <a:ext cx="5784853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Broad anisotropy search in right ascension</a:t>
            </a:r>
            <a:endParaRPr lang="en-GB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3789040"/>
            <a:ext cx="2376264" cy="369332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Galactic Centre: 266°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4788024" y="3942348"/>
            <a:ext cx="504056" cy="31358"/>
          </a:xfrm>
          <a:prstGeom prst="straightConnector1">
            <a:avLst/>
          </a:prstGeom>
          <a:ln w="28575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79712" y="2420888"/>
            <a:ext cx="2870401" cy="369332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Galactic Anti-Centre: 85.5°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4850113" y="2524254"/>
            <a:ext cx="451093" cy="81300"/>
          </a:xfrm>
          <a:prstGeom prst="straightConnector1">
            <a:avLst/>
          </a:prstGeom>
          <a:ln w="28575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4063702"/>
            <a:ext cx="8753475" cy="25336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A5F1-B1D2-437B-988F-0EB58EFF71DE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7524328" y="5589240"/>
            <a:ext cx="1368152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3162" y="692696"/>
            <a:ext cx="8365302" cy="317009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Recently we have completed analysis of inclined events above </a:t>
            </a:r>
          </a:p>
          <a:p>
            <a:r>
              <a:rPr lang="en-GB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 EeV and the addition of 30% more data from inclined events.  </a:t>
            </a:r>
          </a:p>
          <a:p>
            <a:endParaRPr lang="en-GB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This has:-                                                   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57250" lvl="1" indent="-400050">
              <a:buAutoNum type="romanLcParenBoth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given a broader sky coverage – up to declination 25.3°</a:t>
            </a:r>
          </a:p>
          <a:p>
            <a:pPr marL="857250" lvl="1" indent="-400050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and </a:t>
            </a:r>
          </a:p>
          <a:p>
            <a:pPr marL="857250" lvl="1" indent="-400050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(ii) improved the significance of anisotropy the largest energy bin</a:t>
            </a:r>
          </a:p>
          <a:p>
            <a:pPr marL="400050" indent="-400050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00050" indent="-400050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		Note that the phase is in good agreement with previous work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188640"/>
            <a:ext cx="5969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Latest News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(ApJ in press: arXiv 1411.6111)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A5F1-B1D2-437B-988F-0EB58EFF71DE}" type="slidenum">
              <a:rPr lang="en-GB" smtClean="0"/>
              <a:pPr/>
              <a:t>36</a:t>
            </a:fld>
            <a:endParaRPr lang="en-GB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6813" y="914400"/>
            <a:ext cx="68103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43808" y="508610"/>
            <a:ext cx="2390847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Galactic Anti-centre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 flipH="1" flipV="1">
            <a:off x="2267744" y="2564904"/>
            <a:ext cx="3312368" cy="1588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5496" y="404664"/>
            <a:ext cx="9399304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To interpret the arrival direction data a crucial question is</a:t>
            </a:r>
          </a:p>
          <a:p>
            <a:endParaRPr lang="en-GB" sz="28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“What is the mass of the cosmic ray primaries </a:t>
            </a:r>
          </a:p>
          <a:p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at the highest energies?”</a:t>
            </a:r>
          </a:p>
          <a:p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Answer is dependent on unknown hadronic interaction 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physics at energies up to ~ 30 times CM energy at LHC</a:t>
            </a:r>
          </a:p>
          <a:p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particular, cross-section, inelasticity and multiplicity</a:t>
            </a:r>
          </a:p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and, in addition , pion-nucleus and nucleus- nucleus</a:t>
            </a:r>
          </a:p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interactions </a:t>
            </a:r>
          </a:p>
          <a:p>
            <a:pPr>
              <a:buFontTx/>
              <a:buChar char="-"/>
            </a:pPr>
            <a:endParaRPr lang="en-GB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Here is an important link between particle physics and 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astroparticle physics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4D5F-9BD1-44BE-AFAB-EB060D9D1E10}" type="slidenum">
              <a:rPr lang="en-US"/>
              <a:pPr/>
              <a:t>38</a:t>
            </a:fld>
            <a:endParaRPr lang="en-US"/>
          </a:p>
        </p:txBody>
      </p:sp>
      <p:sp>
        <p:nvSpPr>
          <p:cNvPr id="202754" name="Text Box 2"/>
          <p:cNvSpPr txBox="1">
            <a:spLocks noChangeArrowheads="1"/>
          </p:cNvSpPr>
          <p:nvPr/>
        </p:nvSpPr>
        <p:spPr bwMode="auto">
          <a:xfrm>
            <a:off x="684213" y="1052513"/>
            <a:ext cx="7775575" cy="531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202755" name="Line 3"/>
          <p:cNvSpPr>
            <a:spLocks noChangeShapeType="1"/>
          </p:cNvSpPr>
          <p:nvPr/>
        </p:nvSpPr>
        <p:spPr bwMode="auto">
          <a:xfrm>
            <a:off x="1258888" y="1412875"/>
            <a:ext cx="0" cy="4679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2756" name="Line 4"/>
          <p:cNvSpPr>
            <a:spLocks noChangeShapeType="1"/>
          </p:cNvSpPr>
          <p:nvPr/>
        </p:nvSpPr>
        <p:spPr bwMode="auto">
          <a:xfrm>
            <a:off x="1258888" y="6092825"/>
            <a:ext cx="71294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2757" name="Line 5"/>
          <p:cNvSpPr>
            <a:spLocks noChangeShapeType="1"/>
          </p:cNvSpPr>
          <p:nvPr/>
        </p:nvSpPr>
        <p:spPr bwMode="auto">
          <a:xfrm flipV="1">
            <a:off x="1908175" y="1844675"/>
            <a:ext cx="4464050" cy="2663825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2758" name="Line 6"/>
          <p:cNvSpPr>
            <a:spLocks noChangeShapeType="1"/>
          </p:cNvSpPr>
          <p:nvPr/>
        </p:nvSpPr>
        <p:spPr bwMode="auto">
          <a:xfrm flipV="1">
            <a:off x="2339975" y="2924175"/>
            <a:ext cx="4679950" cy="28098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2759" name="Line 7"/>
          <p:cNvSpPr>
            <a:spLocks noChangeShapeType="1"/>
          </p:cNvSpPr>
          <p:nvPr/>
        </p:nvSpPr>
        <p:spPr bwMode="auto">
          <a:xfrm flipV="1">
            <a:off x="2411413" y="2133600"/>
            <a:ext cx="3744912" cy="3167063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2760" name="Line 8"/>
          <p:cNvSpPr>
            <a:spLocks noChangeShapeType="1"/>
          </p:cNvSpPr>
          <p:nvPr/>
        </p:nvSpPr>
        <p:spPr bwMode="auto">
          <a:xfrm flipV="1">
            <a:off x="2124075" y="1484313"/>
            <a:ext cx="2952750" cy="2592387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2761" name="Text Box 9"/>
          <p:cNvSpPr txBox="1">
            <a:spLocks noChangeArrowheads="1"/>
          </p:cNvSpPr>
          <p:nvPr/>
        </p:nvSpPr>
        <p:spPr bwMode="auto">
          <a:xfrm>
            <a:off x="5200650" y="1071563"/>
            <a:ext cx="1053494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photons</a:t>
            </a:r>
          </a:p>
        </p:txBody>
      </p:sp>
      <p:sp>
        <p:nvSpPr>
          <p:cNvPr id="202762" name="Text Box 10"/>
          <p:cNvSpPr txBox="1">
            <a:spLocks noChangeArrowheads="1"/>
          </p:cNvSpPr>
          <p:nvPr/>
        </p:nvSpPr>
        <p:spPr bwMode="auto">
          <a:xfrm>
            <a:off x="6372200" y="1603648"/>
            <a:ext cx="1178143" cy="461665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33CC"/>
                </a:solidFill>
              </a:rPr>
              <a:t>protons</a:t>
            </a:r>
          </a:p>
        </p:txBody>
      </p:sp>
      <p:sp>
        <p:nvSpPr>
          <p:cNvPr id="202763" name="Text Box 11"/>
          <p:cNvSpPr txBox="1">
            <a:spLocks noChangeArrowheads="1"/>
          </p:cNvSpPr>
          <p:nvPr/>
        </p:nvSpPr>
        <p:spPr bwMode="auto">
          <a:xfrm>
            <a:off x="7072313" y="3016250"/>
            <a:ext cx="508473" cy="461665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</a:t>
            </a:r>
          </a:p>
        </p:txBody>
      </p:sp>
      <p:sp>
        <p:nvSpPr>
          <p:cNvPr id="202764" name="Text Box 12"/>
          <p:cNvSpPr txBox="1">
            <a:spLocks noChangeArrowheads="1"/>
          </p:cNvSpPr>
          <p:nvPr/>
        </p:nvSpPr>
        <p:spPr bwMode="auto">
          <a:xfrm>
            <a:off x="5775325" y="2366963"/>
            <a:ext cx="846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/>
              <a:t>Data</a:t>
            </a:r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3995738" y="6092825"/>
            <a:ext cx="1960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/>
              <a:t>log (Energy)</a:t>
            </a:r>
          </a:p>
        </p:txBody>
      </p:sp>
      <p:sp>
        <p:nvSpPr>
          <p:cNvPr id="202766" name="Text Box 14"/>
          <p:cNvSpPr txBox="1">
            <a:spLocks noChangeArrowheads="1"/>
          </p:cNvSpPr>
          <p:nvPr/>
        </p:nvSpPr>
        <p:spPr bwMode="auto">
          <a:xfrm>
            <a:off x="303213" y="11430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/>
              <a:t>X</a:t>
            </a:r>
            <a:r>
              <a:rPr lang="en-GB" sz="2400" b="1" baseline="-25000"/>
              <a:t>max</a:t>
            </a:r>
            <a:endParaRPr lang="en-GB" sz="2400" b="1"/>
          </a:p>
        </p:txBody>
      </p:sp>
      <p:sp>
        <p:nvSpPr>
          <p:cNvPr id="202767" name="Text Box 15"/>
          <p:cNvSpPr txBox="1">
            <a:spLocks noChangeArrowheads="1"/>
          </p:cNvSpPr>
          <p:nvPr/>
        </p:nvSpPr>
        <p:spPr bwMode="auto">
          <a:xfrm>
            <a:off x="684213" y="333375"/>
            <a:ext cx="7816850" cy="4572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/>
              <a:t>How we try to infer the variation of mass with energy</a:t>
            </a:r>
          </a:p>
        </p:txBody>
      </p:sp>
      <p:sp>
        <p:nvSpPr>
          <p:cNvPr id="202768" name="Text Box 16"/>
          <p:cNvSpPr txBox="1">
            <a:spLocks noChangeArrowheads="1"/>
          </p:cNvSpPr>
          <p:nvPr/>
        </p:nvSpPr>
        <p:spPr bwMode="auto">
          <a:xfrm>
            <a:off x="4860032" y="4797152"/>
            <a:ext cx="3816300" cy="120032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b="1" dirty="0"/>
              <a:t>Energy per nucleon is </a:t>
            </a:r>
            <a:r>
              <a:rPr lang="en-GB" sz="2400" b="1" dirty="0" smtClean="0"/>
              <a:t>crucial</a:t>
            </a:r>
          </a:p>
          <a:p>
            <a:endParaRPr lang="en-GB" sz="2400" b="1" dirty="0" smtClean="0"/>
          </a:p>
          <a:p>
            <a:r>
              <a:rPr lang="en-GB" sz="2400" b="1" dirty="0" smtClean="0"/>
              <a:t>   Need to assume a model</a:t>
            </a:r>
            <a:endParaRPr lang="en-GB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652120" y="4077072"/>
            <a:ext cx="3376245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dX</a:t>
            </a:r>
            <a:r>
              <a:rPr lang="en-GB" sz="2000" b="1" baseline="-250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/log E = elongation rate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16200000" flipV="1">
            <a:off x="6084168" y="3573016"/>
            <a:ext cx="648072" cy="360040"/>
          </a:xfrm>
          <a:prstGeom prst="straightConnector1">
            <a:avLst/>
          </a:prstGeom>
          <a:ln w="28575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3A8-F7B9-40A7-AFD6-F0D6F881EC38}" type="slidenum">
              <a:rPr lang="en-US"/>
              <a:pPr/>
              <a:t>39</a:t>
            </a:fld>
            <a:endParaRPr lang="en-US"/>
          </a:p>
        </p:txBody>
      </p:sp>
      <p:pic>
        <p:nvPicPr>
          <p:cNvPr id="283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" y="558800"/>
            <a:ext cx="7504113" cy="574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3651" name="Text Box 3"/>
          <p:cNvSpPr txBox="1">
            <a:spLocks noChangeArrowheads="1"/>
          </p:cNvSpPr>
          <p:nvPr/>
        </p:nvSpPr>
        <p:spPr bwMode="auto">
          <a:xfrm>
            <a:off x="395288" y="44624"/>
            <a:ext cx="8507412" cy="519113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Some Longitudinal Profiles measured with Auger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6309320"/>
            <a:ext cx="8925136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rms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uncertainty in X</a:t>
            </a:r>
            <a:r>
              <a:rPr lang="en-GB" sz="2400" b="1" baseline="-25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max 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&lt; 20 g cm</a:t>
            </a:r>
            <a:r>
              <a:rPr lang="en-GB" sz="24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-2  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from stereo-measurements</a:t>
            </a:r>
            <a:r>
              <a:rPr lang="en-GB" sz="24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GB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620688"/>
            <a:ext cx="61926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555776" y="764704"/>
            <a:ext cx="4474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1000 g cm</a:t>
            </a:r>
            <a:r>
              <a:rPr lang="en-GB" sz="2000" b="1" baseline="30000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= 1 Atmosphere ~ 1000 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46335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</a:rPr>
              <a:t>Greisen-Zatsepin-Kuz’min –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</a:rPr>
              <a:t>GZK effect</a:t>
            </a:r>
            <a:r>
              <a:rPr lang="en-GB" sz="2400" b="1" dirty="0" smtClean="0">
                <a:latin typeface="Times New Roman" pitchFamily="18" charset="0"/>
              </a:rPr>
              <a:t> (1966)</a:t>
            </a:r>
            <a:endParaRPr lang="en-GB" sz="2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GB" sz="2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l-GR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GB" sz="2800" b="1" baseline="-25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2.7 K </a:t>
            </a:r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+ p </a:t>
            </a:r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 </a:t>
            </a:r>
            <a:r>
              <a:rPr lang="el-GR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Δ</a:t>
            </a:r>
            <a:r>
              <a:rPr lang="en-GB" sz="28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n + </a:t>
            </a:r>
            <a:r>
              <a:rPr lang="el-GR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π</a:t>
            </a:r>
            <a:r>
              <a:rPr lang="en-GB" sz="28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or  p + </a:t>
            </a:r>
            <a:r>
              <a:rPr lang="el-GR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π</a:t>
            </a:r>
            <a:r>
              <a:rPr lang="en-GB" sz="28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</a:t>
            </a:r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endParaRPr lang="en-GB" sz="28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                                </a:t>
            </a:r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and</a:t>
            </a:r>
          </a:p>
          <a:p>
            <a:endParaRPr lang="en-GB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              </a:t>
            </a:r>
            <a:r>
              <a:rPr lang="el-GR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γ</a:t>
            </a:r>
            <a:r>
              <a:rPr lang="en-GB" sz="2800" b="1" baseline="-25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IR/2.7 K </a:t>
            </a:r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 A  (A – 1) + n  </a:t>
            </a:r>
          </a:p>
          <a:p>
            <a:endParaRPr lang="en-GB" sz="24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  Sources must lie within ~ 100 Mpc at 100 EeV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9592" y="4869160"/>
            <a:ext cx="70567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33CC"/>
                </a:solidFill>
                <a:latin typeface="Times New Roman" pitchFamily="-65" charset="0"/>
              </a:rPr>
              <a:t> Note that neutrinos - of different energies – </a:t>
            </a:r>
          </a:p>
          <a:p>
            <a:r>
              <a:rPr lang="en-US" sz="2400" b="1" dirty="0" smtClean="0">
                <a:solidFill>
                  <a:srgbClr val="0033CC"/>
                </a:solidFill>
                <a:latin typeface="Times New Roman" pitchFamily="-65" charset="0"/>
              </a:rPr>
              <a:t>                                   come from the decay of </a:t>
            </a:r>
            <a:r>
              <a:rPr lang="el-GR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π</a:t>
            </a:r>
            <a:r>
              <a:rPr lang="en-GB" sz="24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and n</a:t>
            </a:r>
          </a:p>
          <a:p>
            <a:endParaRPr lang="en-GB" sz="24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Photons from decay of</a:t>
            </a:r>
            <a:r>
              <a:rPr lang="el-GR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π</a:t>
            </a:r>
            <a:r>
              <a:rPr lang="en-GB" sz="24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</a:t>
            </a:r>
            <a:endParaRPr lang="en-US" sz="2400" b="1" dirty="0">
              <a:solidFill>
                <a:srgbClr val="0033CC"/>
              </a:solidFill>
              <a:latin typeface="Times New Roman" pitchFamily="-65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32656"/>
            <a:ext cx="6869188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Does the Cosmic Ray Energy Spectrum terminate?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BE9D-043F-4C1C-9064-687C4F98C7DB}" type="slidenum">
              <a:rPr lang="en-GB" smtClean="0"/>
              <a:pPr/>
              <a:t>40</a:t>
            </a:fld>
            <a:endParaRPr lang="en-GB"/>
          </a:p>
        </p:txBody>
      </p:sp>
      <p:pic>
        <p:nvPicPr>
          <p:cNvPr id="277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877"/>
            <a:ext cx="6804248" cy="370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6423" y="2924944"/>
            <a:ext cx="5892081" cy="3960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" y="-27384"/>
            <a:ext cx="9144000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     X</a:t>
            </a:r>
            <a:r>
              <a:rPr lang="en-GB" sz="2400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and RMS(X</a:t>
            </a:r>
            <a:r>
              <a:rPr lang="en-GB" sz="2400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) compared to Pre-LHC models                      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2924944"/>
            <a:ext cx="7485603" cy="461665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en-GB" sz="2400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and RMS (Xmax)compared to Post-LHC models    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62723"/>
            <a:ext cx="8568952" cy="670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2886035"/>
            <a:ext cx="2441694" cy="830997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19759 events </a:t>
            </a:r>
          </a:p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above 6 x 10</a:t>
            </a:r>
            <a:r>
              <a:rPr lang="en-GB" sz="24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eV</a:t>
            </a:r>
            <a:endParaRPr lang="en-GB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A5F1-B1D2-437B-988F-0EB58EFF71DE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9512" y="260648"/>
            <a:ext cx="3049233" cy="156966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Distribution of X</a:t>
            </a:r>
            <a:r>
              <a:rPr lang="en-GB" sz="2400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as function of energy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PRD 90 1220005 2014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764704"/>
            <a:ext cx="60144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3768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2636912"/>
            <a:ext cx="49725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814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00392" y="5661248"/>
            <a:ext cx="38985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37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116632"/>
            <a:ext cx="12234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7 x 10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eV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47980" y="6309320"/>
            <a:ext cx="13724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&gt; 3 x 10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eV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42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025" y="557213"/>
            <a:ext cx="867645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50057" y="6165304"/>
            <a:ext cx="6546279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Detailed study of X</a:t>
            </a:r>
            <a:r>
              <a:rPr lang="en-GB" sz="24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distributions are required</a:t>
            </a:r>
            <a:endParaRPr lang="en-GB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43</a:t>
            </a:fld>
            <a:endParaRPr lang="en-GB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15" y="952500"/>
            <a:ext cx="8845473" cy="463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1A766-4589-42BA-994D-70B095361328}" type="slidenum">
              <a:rPr lang="en-GB" smtClean="0"/>
              <a:pPr/>
              <a:t>44</a:t>
            </a:fld>
            <a:endParaRPr lang="en-GB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408384"/>
            <a:ext cx="2257425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2338" y="431626"/>
            <a:ext cx="2219325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95925" y="336376"/>
            <a:ext cx="2276475" cy="6477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5536" y="44624"/>
            <a:ext cx="7781682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Auger Interpretation: Phys Rev D 90 1222006 2014 (arXiv 1409.5083)</a:t>
            </a:r>
            <a:endParaRPr lang="en-GB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5121" y="3851756"/>
            <a:ext cx="652743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3768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04428" y="3851756"/>
            <a:ext cx="535724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165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969720" y="3851756"/>
            <a:ext cx="418704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37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63688" y="980728"/>
            <a:ext cx="12234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7 x 10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eV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980728"/>
            <a:ext cx="14157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1.1 x 10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eV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0112" y="980728"/>
            <a:ext cx="14302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&gt; 3 x 10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eV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45</a:t>
            </a:fld>
            <a:endParaRPr lang="en-GB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00175"/>
            <a:ext cx="91440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6" y="5517232"/>
            <a:ext cx="2470548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Auger: 19759 events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06166" y="5517232"/>
            <a:ext cx="3007233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Telescope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: 822 events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3415" y="548680"/>
            <a:ext cx="8063041" cy="83099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Discussion of Auger/Telescope array data: arXiv 1503.07540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	Report of Joint Analysis Working Group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6237312"/>
            <a:ext cx="7699865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Direct comparison is not possible because of different approaches to analysis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46</a:t>
            </a:fld>
            <a:endParaRPr lang="en-GB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7448" y="404664"/>
            <a:ext cx="4572744" cy="3549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536" y="4077072"/>
            <a:ext cx="8231741" cy="203132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The TA approach has been to fold the detector resolution and the efficiency</a:t>
            </a: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into the raw data and into Monte Carlo comparisons.</a:t>
            </a:r>
          </a:p>
          <a:p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The large Auger sample has allowed a more data-driven approach with only </a:t>
            </a: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certain geometries being selected that give an almost-unbiased X</a:t>
            </a:r>
            <a:r>
              <a:rPr lang="en-GB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distribution:  </a:t>
            </a:r>
          </a:p>
          <a:p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Fiducial  Selection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47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5496" y="332656"/>
            <a:ext cx="896399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A joint TA/Auger working group has studied this problem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The mass composition inferred from the Auger measurements,</a:t>
            </a:r>
          </a:p>
          <a:p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in terms of p, He, N and Fe has been simulated with the TA fluorescence</a:t>
            </a:r>
          </a:p>
          <a:p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analysis methods.  </a:t>
            </a:r>
          </a:p>
          <a:p>
            <a:endParaRPr lang="en-GB" sz="20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sz="2000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measured by TA is consistent with that found with Auger mass distribution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3140968"/>
            <a:ext cx="5426784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39752" y="2708920"/>
            <a:ext cx="5174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ΔX</a:t>
            </a:r>
            <a:r>
              <a:rPr lang="en-GB" sz="2000" b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sz="20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2.9 ± 2.7 (statistical) ± 18 (</a:t>
            </a:r>
            <a:r>
              <a:rPr lang="en-GB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</a:t>
            </a:r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g cm</a:t>
            </a:r>
            <a:r>
              <a:rPr lang="en-GB" sz="20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48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55726"/>
            <a:ext cx="91440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9" y="44624"/>
            <a:ext cx="4320479" cy="293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372200" y="4437112"/>
            <a:ext cx="2448272" cy="158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028384" y="4869160"/>
            <a:ext cx="888385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756 ± 3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16200000" flipV="1">
            <a:off x="7926445" y="4323027"/>
            <a:ext cx="432048" cy="660217"/>
          </a:xfrm>
          <a:prstGeom prst="straightConnector1">
            <a:avLst/>
          </a:prstGeom>
          <a:ln w="28575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548680"/>
            <a:ext cx="5111079" cy="707886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Photon Limit: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   new results – to be reported at ICRC 2015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906954"/>
            <a:ext cx="636802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Searches for photons make use of anticipated differences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in showers arising from:- </a:t>
            </a:r>
          </a:p>
          <a:p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steeper fall-off of signal 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with distance </a:t>
            </a:r>
          </a:p>
          <a:p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the slower risetime of the signals </a:t>
            </a:r>
          </a:p>
          <a:p>
            <a:r>
              <a:rPr lang="en-GB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 the water-Cherenkov detectors</a:t>
            </a:r>
          </a:p>
          <a:p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larger curvature of the 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shower front</a:t>
            </a:r>
          </a:p>
          <a:p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the deeper development in the </a:t>
            </a: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 atmosphere resulting in greater X</a:t>
            </a:r>
            <a:r>
              <a:rPr lang="en-GB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4713" y="2313781"/>
            <a:ext cx="4977767" cy="3707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6165304"/>
            <a:ext cx="7979492" cy="52322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The limits rule out exotic, super-heavy relic models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8959-77FB-4A37-B60F-699007312DA7}" type="slidenum">
              <a:rPr lang="en-GB"/>
              <a:pPr/>
              <a:t>5</a:t>
            </a:fld>
            <a:endParaRPr lang="en-GB"/>
          </a:p>
        </p:txBody>
      </p:sp>
      <p:graphicFrame>
        <p:nvGraphicFramePr>
          <p:cNvPr id="393218" name="Group 2"/>
          <p:cNvGraphicFramePr>
            <a:graphicFrameLocks noGrp="1"/>
          </p:cNvGraphicFramePr>
          <p:nvPr/>
        </p:nvGraphicFramePr>
        <p:xfrm>
          <a:off x="1116013" y="620713"/>
          <a:ext cx="6985000" cy="5650992"/>
        </p:xfrm>
        <a:graphic>
          <a:graphicData uri="http://schemas.openxmlformats.org/drawingml/2006/table">
            <a:tbl>
              <a:tblPr/>
              <a:tblGrid>
                <a:gridCol w="3457575"/>
                <a:gridCol w="3527425"/>
              </a:tblGrid>
              <a:tr h="5183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Croatia*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Czech Republic	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France 	 	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Germany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Italy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Netherlands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Poland   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Portugal	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Rumania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Slovenia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Spain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(United Kingdom)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Argentina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Australia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Brasil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Bolivia*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Colombia*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Mexico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Vietnam*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*</a:t>
                      </a:r>
                      <a:r>
                        <a:rPr kumimoji="0" lang="en-US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Associate Countries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~ 400 PhD scientists from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~ 100 Institutions in 17 countries</a:t>
                      </a:r>
                      <a:endParaRPr kumimoji="0" lang="en-GB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393226" name="Text Box 10"/>
          <p:cNvSpPr txBox="1">
            <a:spLocks noChangeArrowheads="1"/>
          </p:cNvSpPr>
          <p:nvPr/>
        </p:nvSpPr>
        <p:spPr bwMode="auto">
          <a:xfrm>
            <a:off x="900113" y="-33338"/>
            <a:ext cx="6940550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3600" b="1">
                <a:solidFill>
                  <a:srgbClr val="0033CC"/>
                </a:solidFill>
                <a:latin typeface="Arial" charset="0"/>
              </a:rPr>
              <a:t>The Pierre Auger Collaboration</a:t>
            </a:r>
          </a:p>
        </p:txBody>
      </p:sp>
      <p:sp>
        <p:nvSpPr>
          <p:cNvPr id="393227" name="Text Box 11"/>
          <p:cNvSpPr txBox="1">
            <a:spLocks noChangeArrowheads="1"/>
          </p:cNvSpPr>
          <p:nvPr/>
        </p:nvSpPr>
        <p:spPr bwMode="auto">
          <a:xfrm>
            <a:off x="360040" y="5876925"/>
            <a:ext cx="8244408" cy="83099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Aim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: To measure properties of UHECR with unprecedented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precision to discovery properties and origin of UHECR</a:t>
            </a:r>
            <a:endParaRPr lang="en-GB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0272" y="234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50</a:t>
            </a:fld>
            <a:endParaRPr lang="en-GB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1628800"/>
            <a:ext cx="935507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188640"/>
            <a:ext cx="8669763" cy="151216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39737" y="13314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70539" y="260648"/>
            <a:ext cx="3897605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Search for High-energy Neutrinos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600943"/>
            <a:ext cx="1365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ApP 3 321 1988</a:t>
            </a:r>
            <a:endParaRPr lang="en-GB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175" y="3933056"/>
            <a:ext cx="78676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331640" y="6330806"/>
            <a:ext cx="6336704" cy="33855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Details in Advances in High Energy Physics 708680 2013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51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6840"/>
            <a:ext cx="89644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987824" y="1988840"/>
            <a:ext cx="1117614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GB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km, 22°</a:t>
            </a:r>
            <a:endParaRPr lang="en-GB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61770" y="1988840"/>
            <a:ext cx="2526654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1 km 80°: ~ 5000 g cm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-2 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548680"/>
            <a:ext cx="3965381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The neutrino search strategy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4365104"/>
            <a:ext cx="7933967" cy="236988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Are showers seen at very large zenith angles with the characteristics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vertical showers?  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The right-hand type of event is the hadronic background: the left-hand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type of event is what is expected from the signal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        No candidates yet found</a:t>
            </a:r>
            <a:endParaRPr lang="en-GB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EA5F1-B1D2-437B-988F-0EB58EFF71DE}" type="slidenum">
              <a:rPr lang="en-GB" smtClean="0"/>
              <a:pPr/>
              <a:t>52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71600" y="404664"/>
            <a:ext cx="6327694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Latest result on search for neutrinos: submitted to Phys Rev D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0728"/>
            <a:ext cx="4393159" cy="302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6668" y="980728"/>
            <a:ext cx="430179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0032" y="3736001"/>
            <a:ext cx="4031928" cy="312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512" y="3909700"/>
            <a:ext cx="4267175" cy="275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53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71600" y="1774557"/>
            <a:ext cx="6840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Demonstrations of some successes</a:t>
            </a:r>
          </a:p>
          <a:p>
            <a:r>
              <a:rPr lang="en-GB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and of some problems</a:t>
            </a:r>
            <a:endParaRPr lang="en-GB" sz="36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836712"/>
            <a:ext cx="3093347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Hadronic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54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713204"/>
            <a:ext cx="6192688" cy="602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03648" y="6516052"/>
            <a:ext cx="6263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d’Enterria</a:t>
            </a:r>
            <a:r>
              <a:rPr lang="en-GB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, Engel, Pierog, Ostapchenko and Werner (2011) </a:t>
            </a:r>
            <a:endParaRPr lang="en-GB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96" y="260648"/>
            <a:ext cx="9123010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Models developed by the Cosmic Ray community fitted early LHC data quite well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6256" y="1844824"/>
            <a:ext cx="2110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Accelerator Models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4581128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Cosmic ray models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3419708"/>
            <a:ext cx="5210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900 GeV                 2.36 TeV                    7 TeV </a:t>
            </a:r>
            <a:endParaRPr lang="en-GB" sz="2000" b="1" dirty="0">
              <a:solidFill>
                <a:srgbClr val="FF0000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55</a:t>
            </a:fld>
            <a:endParaRPr lang="en-GB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7275" y="1387946"/>
            <a:ext cx="702945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27584" y="476672"/>
            <a:ext cx="7734297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Cross-section measurements from Auger Observatory: PRL 109 062002 2012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2420888"/>
            <a:ext cx="2401619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&lt; E (eV) &lt; 10</a:t>
            </a:r>
            <a:r>
              <a:rPr lang="en-GB" sz="2000" b="1" baseline="30000" dirty="0" smtClean="0">
                <a:latin typeface="Times New Roman" pitchFamily="18" charset="0"/>
                <a:cs typeface="Times New Roman" pitchFamily="18" charset="0"/>
              </a:rPr>
              <a:t>18.5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56</a:t>
            </a:fld>
            <a:endParaRPr lang="en-GB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47750"/>
            <a:ext cx="70104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5565229"/>
            <a:ext cx="70199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3488" y="6184726"/>
            <a:ext cx="66770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57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95536" y="476672"/>
            <a:ext cx="8376909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Updated results on cross-section will be reported at ICRC 2015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757" y="1700808"/>
            <a:ext cx="8956747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Significant increase in number of events</a:t>
            </a:r>
          </a:p>
          <a:p>
            <a:pPr>
              <a:buFont typeface="Arial" pitchFamily="34" charset="0"/>
              <a:buChar char="•"/>
            </a:pP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Two energy ranges: 10</a:t>
            </a:r>
            <a:r>
              <a:rPr lang="en-GB" sz="24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17.8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&lt; E(eV) &lt; 10</a:t>
            </a:r>
            <a:r>
              <a:rPr lang="en-GB" sz="24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18.0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and 10</a:t>
            </a:r>
            <a:r>
              <a:rPr lang="en-GB" sz="24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&lt; E(eV) &lt; 10</a:t>
            </a:r>
            <a:r>
              <a:rPr lang="en-GB" sz="2400" b="1" baseline="300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18.5</a:t>
            </a:r>
          </a:p>
          <a:p>
            <a:pPr>
              <a:buFont typeface="Arial" pitchFamily="34" charset="0"/>
              <a:buChar char="•"/>
            </a:pPr>
            <a:endParaRPr lang="en-GB" sz="24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Systematic Uncertainties from mass better understood</a:t>
            </a:r>
          </a:p>
          <a:p>
            <a:pPr>
              <a:buFont typeface="Arial" pitchFamily="34" charset="0"/>
              <a:buChar char="•"/>
            </a:pP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Only 20% of most proton-like events are being used</a:t>
            </a:r>
          </a:p>
          <a:p>
            <a:pPr>
              <a:buFont typeface="Arial" pitchFamily="34" charset="0"/>
              <a:buChar char="•"/>
            </a:pP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Taking advantage of model updates from LHC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baseline="30000" dirty="0" smtClean="0"/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24744"/>
            <a:ext cx="890557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We find that there are problems with models at high energies and large angles </a:t>
            </a:r>
          </a:p>
          <a:p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where muon number in showers can be studied cleanly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Summary of following papers:-</a:t>
            </a:r>
          </a:p>
          <a:p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	Inclined Reconstruction: JCAP 08 019 2014</a:t>
            </a:r>
          </a:p>
          <a:p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	Inclined Muon Number: PRD 91 032003 2015</a:t>
            </a:r>
          </a:p>
          <a:p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	Muon Production Depth: Phys Rev D 90 (2014) 012012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58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755576" y="476672"/>
            <a:ext cx="7465570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Inclined showers are proving very useful to test models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1052736"/>
            <a:ext cx="4798053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9592" y="5733256"/>
            <a:ext cx="7651325" cy="83099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Muon numbers predicted by models are under-estimated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by 30 to 80% (20% systematic)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59</a:t>
            </a:fld>
            <a:endParaRPr lang="en-GB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80728"/>
            <a:ext cx="4464496" cy="408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6F365-E35B-42D0-82F5-BB2A55125443}" type="slidenum">
              <a:rPr lang="en-GB"/>
              <a:pPr/>
              <a:t>6</a:t>
            </a:fld>
            <a:endParaRPr lang="en-GB"/>
          </a:p>
        </p:txBody>
      </p:sp>
      <p:pic>
        <p:nvPicPr>
          <p:cNvPr id="196610" name="Picture 2050" descr="tankop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277"/>
            <a:ext cx="4860032" cy="3222253"/>
          </a:xfrm>
          <a:prstGeom prst="rect">
            <a:avLst/>
          </a:prstGeom>
          <a:noFill/>
        </p:spPr>
      </p:pic>
      <p:sp>
        <p:nvSpPr>
          <p:cNvPr id="196611" name="Text Box 2051"/>
          <p:cNvSpPr txBox="1">
            <a:spLocks noChangeArrowheads="1"/>
          </p:cNvSpPr>
          <p:nvPr/>
        </p:nvSpPr>
        <p:spPr bwMode="auto">
          <a:xfrm>
            <a:off x="4642048" y="44624"/>
            <a:ext cx="4538464" cy="224676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Water-Cherenkov, Haverah Park (UK):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tank was opened at the ‘end of project’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party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on 31 July 1987.  The water shown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had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been in the tank for 25 years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- but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quite drinkable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Jim Cronin:  “An existence proof”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Image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841" y="3212976"/>
            <a:ext cx="4789865" cy="3413481"/>
          </a:xfrm>
          <a:prstGeom prst="rect">
            <a:avLst/>
          </a:prstGeom>
          <a:noFill/>
        </p:spPr>
      </p:pic>
      <p:pic>
        <p:nvPicPr>
          <p:cNvPr id="7" name="Picture 2" descr="N2spe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2" y="5524973"/>
            <a:ext cx="2447901" cy="136041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2" descr="FE-sche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8025" y="3496391"/>
            <a:ext cx="4148134" cy="295694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404532" y="2636912"/>
            <a:ext cx="3127908" cy="1015663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Schematic of the Fly’s Eye 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Fluorescence Detector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University of Utah</a:t>
            </a:r>
            <a:endParaRPr lang="en-GB" sz="20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2" y="764704"/>
            <a:ext cx="583301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60</a:t>
            </a:fld>
            <a:endParaRPr lang="en-GB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1879" y="1048091"/>
            <a:ext cx="3730641" cy="4613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868144" y="620688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d(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R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)/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dln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44624"/>
            <a:ext cx="52578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8221" y="2370534"/>
            <a:ext cx="524827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020272" y="4509120"/>
            <a:ext cx="18149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og (E/eV) = 19.5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61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364088" y="548680"/>
            <a:ext cx="3707904" cy="132343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Second method of testing models:</a:t>
            </a:r>
          </a:p>
          <a:p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Muon Production Depth (MPD)</a:t>
            </a:r>
          </a:p>
          <a:p>
            <a:r>
              <a:rPr lang="en-GB" sz="2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PRD 90 012012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6524"/>
            <a:ext cx="4932040" cy="59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4048" y="308653"/>
            <a:ext cx="367240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596336" y="1268760"/>
            <a:ext cx="11336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91 EeV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12360" y="3861048"/>
            <a:ext cx="11336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33 EeV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62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1124744"/>
            <a:ext cx="582414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0072" y="44624"/>
            <a:ext cx="3890764" cy="3454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088" y="3137818"/>
            <a:ext cx="3672408" cy="36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63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64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55576" y="188640"/>
            <a:ext cx="6835461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Summary of main results from Auger Observatory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836712"/>
            <a:ext cx="85878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Spectrum suppression above ~ 40 EeV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Large scale dipole in arrival distribution above 8 EeV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Large scale anisotropy indicated by phase shift in RA below the knee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Indications of anisotropy above 40 EeV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but hugely more events needed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en-GB" sz="2000" b="1" baseline="-25000" dirty="0" smtClean="0">
                <a:latin typeface="Times New Roman" pitchFamily="18" charset="0"/>
                <a:cs typeface="Times New Roman" pitchFamily="18" charset="0"/>
              </a:rPr>
              <a:t>max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shows (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) distinct change of slope with energy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                     (ii)  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rms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becomes smaller with energy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   These changes suggest mass becomes heavier as energy increases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Important limits to fluxes of neutrinos and photons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Inconsistencies of muon data (number and depth of maximum) with models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Major question: Is suppression GZK or photodisintegration?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65</a:t>
            </a:fld>
            <a:endParaRPr lang="en-GB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18444"/>
            <a:ext cx="9160452" cy="46308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87624" y="899428"/>
            <a:ext cx="2672078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Maximum energy scenario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899428"/>
            <a:ext cx="3636124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Propagation and photodisintegration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2276872"/>
            <a:ext cx="3513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28529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2924944"/>
            <a:ext cx="4283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Fe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3573016"/>
            <a:ext cx="4667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He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66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-36512" y="44624"/>
            <a:ext cx="9060494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answer this question we need mass information in more detail </a:t>
            </a:r>
          </a:p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at higher energies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This is the main aim of the plans being evaluated now for the next 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phase of the Observatory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What we plan to do:-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FD on-time will be extended to 19% to access higher energies</a:t>
            </a:r>
          </a:p>
          <a:p>
            <a:pPr>
              <a:buFont typeface="Arial" pitchFamily="34" charset="0"/>
              <a:buChar char="•"/>
            </a:pP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Radio technique will be developed to get many more data 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  on X</a:t>
            </a:r>
            <a:r>
              <a:rPr lang="en-GB" sz="2400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at lower energies</a:t>
            </a:r>
          </a:p>
          <a:p>
            <a:pPr>
              <a:buFont typeface="Arial" pitchFamily="34" charset="0"/>
              <a:buChar char="•"/>
            </a:pPr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Scintillators will be added above water-Cherenkov detectors to </a:t>
            </a: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deduce muons with method calibrated with buried muon detectors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Aim is to identify mass of primary on event-by-event basis</a:t>
            </a:r>
            <a:endParaRPr lang="en-GB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67</a:t>
            </a:fld>
            <a:endParaRPr lang="en-GB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23528" y="476672"/>
            <a:ext cx="3390900" cy="2413000"/>
            <a:chOff x="0" y="0"/>
            <a:chExt cx="2136" cy="1520"/>
          </a:xfrm>
        </p:grpSpPr>
        <p:pic>
          <p:nvPicPr>
            <p:cNvPr id="4" name="Picture 12"/>
            <p:cNvPicPr>
              <a:picLocks noChangeArrowheads="1"/>
            </p:cNvPicPr>
            <p:nvPr/>
          </p:nvPicPr>
          <p:blipFill>
            <a:blip r:embed="rId2"/>
            <a:srcRect l="17050" t="17113" r="19649" b="23665"/>
            <a:stretch>
              <a:fillRect/>
            </a:stretch>
          </p:blipFill>
          <p:spPr bwMode="auto">
            <a:xfrm>
              <a:off x="8" y="8"/>
              <a:ext cx="2126" cy="1492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5" name="Picture 1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2136" cy="152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512" y="2924944"/>
            <a:ext cx="4541194" cy="429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779912" y="260648"/>
            <a:ext cx="5210081" cy="40011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) Detection of Showers using Radio antennas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77879" y="826567"/>
            <a:ext cx="4186609" cy="418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932040" y="5589240"/>
            <a:ext cx="3990580" cy="1015663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Energy resolution better than 22%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   15.7 MeV in 1 EeV shower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7152" y="1412776"/>
            <a:ext cx="1435008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40 – 80 MHz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68</a:t>
            </a:fld>
            <a:endParaRPr lang="en-GB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19" y="456047"/>
            <a:ext cx="9100060" cy="585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69</a:t>
            </a:fld>
            <a:endParaRPr lang="en-GB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" y="587736"/>
            <a:ext cx="8784976" cy="588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67744" y="6444044"/>
            <a:ext cx="4150175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Prospect of X</a:t>
            </a:r>
            <a:r>
              <a:rPr lang="en-GB" b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resolution of ~20 g cm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-2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CE98B-401A-44B5-A63F-5B198EE01FD1}" type="slidenum">
              <a:rPr lang="en-GB"/>
              <a:pPr/>
              <a:t>7</a:t>
            </a:fld>
            <a:endParaRPr lang="en-GB"/>
          </a:p>
        </p:txBody>
      </p:sp>
      <p:pic>
        <p:nvPicPr>
          <p:cNvPr id="264194" name="Picture 2" descr="array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7113" y="152400"/>
            <a:ext cx="4306887" cy="6172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264195" name="Text Box 3"/>
          <p:cNvSpPr txBox="1">
            <a:spLocks noChangeArrowheads="1"/>
          </p:cNvSpPr>
          <p:nvPr/>
        </p:nvSpPr>
        <p:spPr bwMode="auto">
          <a:xfrm>
            <a:off x="323850" y="5105400"/>
            <a:ext cx="4464050" cy="83099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-              </a:t>
            </a:r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Cherenkov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detectors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b="1" dirty="0">
                <a:solidFill>
                  <a:srgbClr val="0000FF"/>
                </a:solidFill>
              </a:rPr>
              <a:t>→</a:t>
            </a:r>
            <a:r>
              <a:rPr lang="es-ES" sz="2400" b="1" dirty="0"/>
              <a:t> </a:t>
            </a:r>
          </a:p>
        </p:txBody>
      </p:sp>
      <p:sp>
        <p:nvSpPr>
          <p:cNvPr id="264196" name="Rectangle 4"/>
          <p:cNvSpPr>
            <a:spLocks noChangeArrowheads="1"/>
          </p:cNvSpPr>
          <p:nvPr/>
        </p:nvSpPr>
        <p:spPr bwMode="auto">
          <a:xfrm>
            <a:off x="1835150" y="3587750"/>
            <a:ext cx="2234138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Fluorescence</a:t>
            </a:r>
            <a:r>
              <a:rPr lang="es-ES" sz="2400" b="1" dirty="0"/>
              <a:t> </a:t>
            </a:r>
            <a:r>
              <a:rPr lang="es-ES" sz="2400" b="1" dirty="0">
                <a:solidFill>
                  <a:srgbClr val="0000FF"/>
                </a:solidFill>
                <a:cs typeface="Times New Roman" pitchFamily="18" charset="0"/>
              </a:rPr>
              <a:t>→</a:t>
            </a:r>
          </a:p>
        </p:txBody>
      </p:sp>
      <p:sp>
        <p:nvSpPr>
          <p:cNvPr id="264197" name="Text Box 5"/>
          <p:cNvSpPr txBox="1">
            <a:spLocks noChangeArrowheads="1"/>
          </p:cNvSpPr>
          <p:nvPr/>
        </p:nvSpPr>
        <p:spPr bwMode="auto">
          <a:xfrm>
            <a:off x="323850" y="260350"/>
            <a:ext cx="4535488" cy="193899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Pierre Auger </a:t>
            </a:r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Observatory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marries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b="1" dirty="0" err="1" smtClean="0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s-E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b="1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endParaRPr lang="es-E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2400" b="1" dirty="0" err="1" smtClean="0">
                <a:latin typeface="Times New Roman" pitchFamily="18" charset="0"/>
                <a:cs typeface="Times New Roman" pitchFamily="18" charset="0"/>
              </a:rPr>
              <a:t>techniques</a:t>
            </a:r>
            <a:r>
              <a:rPr lang="es-E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in  </a:t>
            </a:r>
          </a:p>
          <a:p>
            <a:endParaRPr lang="es-E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‘HYBRID’ </a:t>
            </a:r>
            <a:r>
              <a:rPr lang="es-ES" sz="2400" b="1" dirty="0" err="1">
                <a:latin typeface="Times New Roman" pitchFamily="18" charset="0"/>
                <a:cs typeface="Times New Roman" pitchFamily="18" charset="0"/>
              </a:rPr>
              <a:t>technique</a:t>
            </a:r>
            <a:r>
              <a:rPr lang="es-E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4198" name="Text Box 6"/>
          <p:cNvSpPr txBox="1">
            <a:spLocks noChangeArrowheads="1"/>
          </p:cNvSpPr>
          <p:nvPr/>
        </p:nvSpPr>
        <p:spPr bwMode="auto">
          <a:xfrm>
            <a:off x="87313" y="6524625"/>
            <a:ext cx="298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800">
                <a:latin typeface="Arial" charset="0"/>
              </a:rPr>
              <a:t>11</a:t>
            </a:r>
          </a:p>
        </p:txBody>
      </p:sp>
      <p:sp>
        <p:nvSpPr>
          <p:cNvPr id="264199" name="Text Box 7"/>
          <p:cNvSpPr txBox="1">
            <a:spLocks noChangeArrowheads="1"/>
          </p:cNvSpPr>
          <p:nvPr/>
        </p:nvSpPr>
        <p:spPr bwMode="auto">
          <a:xfrm>
            <a:off x="2895600" y="4555976"/>
            <a:ext cx="684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33CC"/>
                </a:solidFill>
                <a:latin typeface="Arial" charset="0"/>
              </a:rPr>
              <a:t>AND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02332" y="6525344"/>
            <a:ext cx="2658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Enrique Zas, Santiago de Compostela</a:t>
            </a:r>
            <a:endParaRPr lang="en-GB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70</a:t>
            </a:fld>
            <a:endParaRPr lang="en-GB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2" y="757239"/>
            <a:ext cx="5597728" cy="375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4581128"/>
            <a:ext cx="52636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576" y="188640"/>
            <a:ext cx="2967479" cy="646331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(ii) 4 m</a:t>
            </a:r>
            <a:r>
              <a:rPr lang="en-GB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 Scintillators above </a:t>
            </a: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Water-Cherenkov detectors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620688"/>
            <a:ext cx="4093365" cy="347787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Scintillators respond to muons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and electromagnetic component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Water-Cherenkov detectors absorb 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all of the 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component and are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fully sensitive to muons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It has been demonstrated with 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simulations that techniques exist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to separate out the muon 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component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71</a:t>
            </a:fld>
            <a:endParaRPr lang="en-GB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764704"/>
            <a:ext cx="606924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1300" y="3359993"/>
            <a:ext cx="35814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576" y="332656"/>
            <a:ext cx="5606022" cy="40011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(iii) Buried Muon Detectors (1.3 m below surface)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5301208"/>
            <a:ext cx="1544012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60 x 20 m</a:t>
            </a:r>
            <a:r>
              <a:rPr lang="en-GB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72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51520" y="692696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Auger Observatory is </a:t>
            </a: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 least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one-order of magnitude to small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Planned space projects as very important: is there something interesting to measure beyond the present questions?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smtClean="0">
                <a:latin typeface="Times New Roman" pitchFamily="18" charset="0"/>
                <a:cs typeface="Times New Roman" pitchFamily="18" charset="0"/>
              </a:rPr>
              <a:t>	Compare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SPS and LEP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Young people working together and getting to know each other is necessary for any future World Observatory</a:t>
            </a:r>
          </a:p>
          <a:p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Joint Working Groups – </a:t>
            </a:r>
            <a:r>
              <a:rPr lang="en-GB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great success</a:t>
            </a:r>
            <a:endParaRPr lang="en-GB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How can a giant Observatory be created?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How can we take this concept forward?</a:t>
            </a:r>
          </a:p>
          <a:p>
            <a:endParaRPr lang="en-GB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Timescale is surely at least 10 years to begin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6632"/>
            <a:ext cx="2580386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Long-term Future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73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187624" y="249289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/>
              <a:t>Back Up Slides</a:t>
            </a: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74</a:t>
            </a:fld>
            <a:endParaRPr lang="en-GB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804863"/>
            <a:ext cx="72009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BE9D-043F-4C1C-9064-687C4F98C7DB}" type="slidenum">
              <a:rPr lang="en-GB" smtClean="0"/>
              <a:pPr/>
              <a:t>75</a:t>
            </a:fld>
            <a:endParaRPr lang="en-GB"/>
          </a:p>
        </p:txBody>
      </p:sp>
      <p:pic>
        <p:nvPicPr>
          <p:cNvPr id="276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3999" cy="676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8892480" cy="83099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                              AGN Correlation Update</a:t>
            </a:r>
          </a:p>
          <a:p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9C202-1CD2-4246-B06B-26B05271B78C}" type="slidenum">
              <a:rPr lang="en-GB"/>
              <a:pPr/>
              <a:t>76</a:t>
            </a:fld>
            <a:endParaRPr lang="en-GB"/>
          </a:p>
        </p:txBody>
      </p:sp>
      <p:sp>
        <p:nvSpPr>
          <p:cNvPr id="362498" name="Text Box 2"/>
          <p:cNvSpPr txBox="1">
            <a:spLocks noChangeArrowheads="1"/>
          </p:cNvSpPr>
          <p:nvPr/>
        </p:nvSpPr>
        <p:spPr bwMode="auto">
          <a:xfrm>
            <a:off x="4716214" y="620688"/>
            <a:ext cx="4032250" cy="4572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 charset="0"/>
              </a:rPr>
              <a:t>Science: 9 November 2007</a:t>
            </a:r>
          </a:p>
        </p:txBody>
      </p:sp>
      <p:sp>
        <p:nvSpPr>
          <p:cNvPr id="362499" name="Text Box 3"/>
          <p:cNvSpPr txBox="1">
            <a:spLocks noChangeArrowheads="1"/>
          </p:cNvSpPr>
          <p:nvPr/>
        </p:nvSpPr>
        <p:spPr bwMode="auto">
          <a:xfrm>
            <a:off x="447675" y="5897563"/>
            <a:ext cx="7947025" cy="4953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 dirty="0"/>
              <a:t>First scan gave </a:t>
            </a:r>
            <a:r>
              <a:rPr lang="el-GR" b="1" dirty="0">
                <a:cs typeface="Times New Roman" pitchFamily="18" charset="0"/>
              </a:rPr>
              <a:t>ψ</a:t>
            </a:r>
            <a:r>
              <a:rPr lang="en-GB" b="1" dirty="0">
                <a:cs typeface="Times New Roman" pitchFamily="18" charset="0"/>
              </a:rPr>
              <a:t> &lt; </a:t>
            </a:r>
            <a:r>
              <a:rPr lang="en-GB" b="1" dirty="0"/>
              <a:t>3.1</a:t>
            </a:r>
            <a:r>
              <a:rPr lang="en-US" b="1" dirty="0">
                <a:cs typeface="Times New Roman" pitchFamily="18" charset="0"/>
              </a:rPr>
              <a:t>°, z &lt; 0</a:t>
            </a:r>
            <a:r>
              <a:rPr lang="en-GB" b="1" dirty="0"/>
              <a:t>.018 (75 Mpc) and E &gt; 56 EeV</a:t>
            </a:r>
          </a:p>
        </p:txBody>
      </p:sp>
      <p:pic>
        <p:nvPicPr>
          <p:cNvPr id="3625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" y="1147763"/>
            <a:ext cx="89154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496" y="260648"/>
            <a:ext cx="4429289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UHECR Correlation with AGNs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77</a:t>
            </a:fld>
            <a:endParaRPr lang="en-GB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4305"/>
            <a:ext cx="6048672" cy="636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78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332656"/>
            <a:ext cx="34575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696" y="2239246"/>
            <a:ext cx="6122998" cy="4286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4048" y="908720"/>
            <a:ext cx="3315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smtClean="0">
                <a:latin typeface="Times New Roman" pitchFamily="18" charset="0"/>
                <a:cs typeface="Times New Roman" pitchFamily="18" charset="0"/>
              </a:rPr>
              <a:t>Taylor,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arXiv:1107.2055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79</a:t>
            </a:fld>
            <a:endParaRPr lang="en-GB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3075" y="1471613"/>
            <a:ext cx="565785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ugerpc.in2p3.fr/sites/default/files/imagecache/node-gallery-display/augerbuilt_304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12576" y="618526"/>
            <a:ext cx="6624736" cy="597882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3563888" y="2204864"/>
            <a:ext cx="648072" cy="648072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LHC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3527157" y="234888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LHC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04664"/>
            <a:ext cx="4196085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The Pierre Auger Observatory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54509" y="980728"/>
            <a:ext cx="3353995" cy="532453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1600 water-Cherenkov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  detectors: 10 m</a:t>
            </a:r>
            <a:r>
              <a:rPr lang="en-GB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x 1.2 m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3000 km</a:t>
            </a:r>
            <a:r>
              <a:rPr lang="en-GB" sz="20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Fluorescence detectors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  at 4 locations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Two laser facilities for 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 monitoring atmosphere and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 checking reconstruction</a:t>
            </a:r>
          </a:p>
          <a:p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Lidars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at each FD site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Radio detection at AERA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Muon detectors – buried 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9445" y="3861048"/>
            <a:ext cx="646331" cy="369332"/>
          </a:xfrm>
          <a:prstGeom prst="rect">
            <a:avLst/>
          </a:prstGeom>
          <a:solidFill>
            <a:srgbClr val="FFFF99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CLF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3068960"/>
            <a:ext cx="646331" cy="369332"/>
          </a:xfrm>
          <a:prstGeom prst="rect">
            <a:avLst/>
          </a:prstGeom>
          <a:solidFill>
            <a:srgbClr val="FFFF99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XLF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2204864"/>
            <a:ext cx="4667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GB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1760" y="2852936"/>
            <a:ext cx="492443" cy="15696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GB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71D2-9268-4181-A3CE-E82747A92407}" type="slidenum">
              <a:rPr lang="en-GB" smtClean="0"/>
              <a:pPr/>
              <a:t>80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" y="404813"/>
            <a:ext cx="79724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81</a:t>
            </a:fld>
            <a:endParaRPr lang="en-GB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861" y="2538413"/>
            <a:ext cx="8672619" cy="117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99592" y="1196752"/>
            <a:ext cx="3704860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The phase-first argument of Linsley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82</a:t>
            </a:fld>
            <a:endParaRPr lang="en-GB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762000"/>
            <a:ext cx="6400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71600" y="332656"/>
            <a:ext cx="4104650" cy="36933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Dependence of Exposure on Declination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7829-F55B-475E-8242-429FBD30DF97}" type="slidenum">
              <a:rPr lang="en-GB"/>
              <a:pPr/>
              <a:t>83</a:t>
            </a:fld>
            <a:endParaRPr lang="en-GB"/>
          </a:p>
        </p:txBody>
      </p:sp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74712"/>
            <a:ext cx="6408712" cy="762000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Telecommunication system</a:t>
            </a:r>
          </a:p>
        </p:txBody>
      </p:sp>
      <p:pic>
        <p:nvPicPr>
          <p:cNvPr id="270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0832"/>
            <a:ext cx="9144000" cy="56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528229"/>
            <a:ext cx="9144000" cy="5329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504" y="6093296"/>
            <a:ext cx="2820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Enrique Zas: European Symposium, Kiel 2015</a:t>
            </a:r>
            <a:endParaRPr lang="en-GB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95AF-7358-4CD3-BF8C-3A9963951AF0}" type="slidenum">
              <a:rPr lang="en-GB" smtClean="0"/>
              <a:pPr/>
              <a:t>84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 flipH="1">
            <a:off x="117727" y="293747"/>
            <a:ext cx="8918769" cy="83099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Comparison of characteristics of the Pierre Auger Observatory and the Telescope Array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85</a:t>
            </a:fld>
            <a:endParaRPr lang="en-GB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4544" y="488628"/>
            <a:ext cx="9097181" cy="618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86</a:t>
            </a:fld>
            <a:endParaRPr lang="en-GB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88" y="704850"/>
            <a:ext cx="789622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87</a:t>
            </a:fld>
            <a:endParaRPr lang="en-GB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101822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88</a:t>
            </a:fld>
            <a:endParaRPr lang="en-GB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536" y="309563"/>
            <a:ext cx="9296545" cy="549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89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5B131-F195-4547-A182-4EBF8BFC21A6}" type="slidenum">
              <a:rPr lang="en-GB"/>
              <a:pPr/>
              <a:t>9</a:t>
            </a:fld>
            <a:endParaRPr lang="en-GB"/>
          </a:p>
        </p:txBody>
      </p:sp>
      <p:pic>
        <p:nvPicPr>
          <p:cNvPr id="326658" name="Picture 2" descr="Telescope Station-Tan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3800"/>
            <a:ext cx="9144000" cy="4291013"/>
          </a:xfrm>
          <a:prstGeom prst="rect">
            <a:avLst/>
          </a:prstGeom>
          <a:noFill/>
        </p:spPr>
      </p:pic>
      <p:sp>
        <p:nvSpPr>
          <p:cNvPr id="326659" name="Text Box 3"/>
          <p:cNvSpPr txBox="1">
            <a:spLocks noChangeArrowheads="1"/>
          </p:cNvSpPr>
          <p:nvPr/>
        </p:nvSpPr>
        <p:spPr bwMode="auto">
          <a:xfrm>
            <a:off x="6300788" y="1628775"/>
            <a:ext cx="2482850" cy="64135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 dirty="0">
                <a:latin typeface="Arial" charset="0"/>
              </a:rPr>
              <a:t>GPS Receiver</a:t>
            </a:r>
          </a:p>
          <a:p>
            <a:r>
              <a:rPr lang="en-GB" sz="1800" dirty="0">
                <a:latin typeface="Arial" charset="0"/>
              </a:rPr>
              <a:t>and radio transmission</a:t>
            </a:r>
          </a:p>
        </p:txBody>
      </p:sp>
      <p:sp>
        <p:nvSpPr>
          <p:cNvPr id="326660" name="Line 4"/>
          <p:cNvSpPr>
            <a:spLocks noChangeShapeType="1"/>
          </p:cNvSpPr>
          <p:nvPr/>
        </p:nvSpPr>
        <p:spPr bwMode="auto">
          <a:xfrm flipH="1">
            <a:off x="7451725" y="2276475"/>
            <a:ext cx="57785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26661" name="Line 5"/>
          <p:cNvSpPr>
            <a:spLocks noChangeShapeType="1"/>
          </p:cNvSpPr>
          <p:nvPr/>
        </p:nvSpPr>
        <p:spPr bwMode="auto">
          <a:xfrm flipH="1" flipV="1">
            <a:off x="3419475" y="2636838"/>
            <a:ext cx="3960813" cy="71437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90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794BD-4FF0-4C76-AC2D-D067E7F9EEC8}" type="slidenum">
              <a:rPr lang="en-GB" smtClean="0"/>
              <a:pPr/>
              <a:t>91</a:t>
            </a:fld>
            <a:endParaRPr lang="en-GB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1609725"/>
            <a:ext cx="48577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2335</Words>
  <Application>Microsoft Office PowerPoint</Application>
  <PresentationFormat>On-screen Show (4:3)</PresentationFormat>
  <Paragraphs>642</Paragraphs>
  <Slides>91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93" baseType="lpstr">
      <vt:lpstr>Office Theme</vt:lpstr>
      <vt:lpstr>Photo Editor Photo</vt:lpstr>
      <vt:lpstr>AMS DAYS at CERN: 15 – 17 April 2015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Telecommunication system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phy6aaw</dc:creator>
  <cp:lastModifiedBy>phy6aaw</cp:lastModifiedBy>
  <cp:revision>249</cp:revision>
  <dcterms:created xsi:type="dcterms:W3CDTF">2015-03-25T14:53:52Z</dcterms:created>
  <dcterms:modified xsi:type="dcterms:W3CDTF">2015-04-16T13:25:01Z</dcterms:modified>
</cp:coreProperties>
</file>