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20"/>
  </p:notesMasterIdLst>
  <p:sldIdLst>
    <p:sldId id="256" r:id="rId2"/>
    <p:sldId id="258" r:id="rId3"/>
    <p:sldId id="259" r:id="rId4"/>
    <p:sldId id="282" r:id="rId5"/>
    <p:sldId id="299" r:id="rId6"/>
    <p:sldId id="300" r:id="rId7"/>
    <p:sldId id="308" r:id="rId8"/>
    <p:sldId id="305" r:id="rId9"/>
    <p:sldId id="302" r:id="rId10"/>
    <p:sldId id="311" r:id="rId11"/>
    <p:sldId id="312" r:id="rId12"/>
    <p:sldId id="309" r:id="rId13"/>
    <p:sldId id="257" r:id="rId14"/>
    <p:sldId id="313" r:id="rId15"/>
    <p:sldId id="310" r:id="rId16"/>
    <p:sldId id="304" r:id="rId17"/>
    <p:sldId id="303" r:id="rId18"/>
    <p:sldId id="30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18" autoAdjust="0"/>
    <p:restoredTop sz="68150" autoAdjust="0"/>
  </p:normalViewPr>
  <p:slideViewPr>
    <p:cSldViewPr snapToGrid="0" snapToObjects="1">
      <p:cViewPr varScale="1">
        <p:scale>
          <a:sx n="90" d="100"/>
          <a:sy n="90" d="100"/>
        </p:scale>
        <p:origin x="202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EC6D14-AFC1-4456-9353-DB7CBCD489C3}" type="datetimeFigureOut">
              <a:rPr lang="en-GB" smtClean="0"/>
              <a:t>18/03/2015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F73ABD-96B2-44BD-9678-F47B3A0D8C9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6496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73ABD-96B2-44BD-9678-F47B3A0D8C98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66574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73ABD-96B2-44BD-9678-F47B3A0D8C98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16736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73ABD-96B2-44BD-9678-F47B3A0D8C98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25436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73ABD-96B2-44BD-9678-F47B3A0D8C98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37010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73ABD-96B2-44BD-9678-F47B3A0D8C98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67959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73ABD-96B2-44BD-9678-F47B3A0D8C98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66342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73ABD-96B2-44BD-9678-F47B3A0D8C98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64822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73ABD-96B2-44BD-9678-F47B3A0D8C98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2871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-60-shadow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60" y="1053046"/>
            <a:ext cx="5492679" cy="474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2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LOGO-60-CERN.png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69" y="5986682"/>
            <a:ext cx="2016681" cy="87131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2" r:id="rId3"/>
    <p:sldLayoutId id="2147483677" r:id="rId4"/>
    <p:sldLayoutId id="2147483678" r:id="rId5"/>
    <p:sldLayoutId id="2147483681" r:id="rId6"/>
    <p:sldLayoutId id="2147483680" r:id="rId7"/>
    <p:sldLayoutId id="2147483679" r:id="rId8"/>
    <p:sldLayoutId id="2147483664" r:id="rId9"/>
    <p:sldLayoutId id="2147483665" r:id="rId10"/>
    <p:sldLayoutId id="2147483667" r:id="rId11"/>
    <p:sldLayoutId id="2147483668" r:id="rId12"/>
    <p:sldLayoutId id="2147483669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ch/gsm-migration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ch/gsm-migration/content/plannin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.ch/gsm-migration" TargetMode="Externa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653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 card distribution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ALL SIM cards must be changed</a:t>
            </a:r>
          </a:p>
          <a:p>
            <a:pPr lvl="1"/>
            <a:r>
              <a:rPr lang="en-GB" sz="2000" dirty="0" smtClean="0"/>
              <a:t>Sunrise SIM cards will stop working in July</a:t>
            </a:r>
          </a:p>
          <a:p>
            <a:pPr marL="448056" lvl="1" indent="0">
              <a:buNone/>
            </a:pPr>
            <a:endParaRPr lang="en-GB" sz="2000" dirty="0"/>
          </a:p>
          <a:p>
            <a:r>
              <a:rPr lang="en-GB" sz="2400" dirty="0" smtClean="0"/>
              <a:t>Distribution of Swisscom SIM cards in June</a:t>
            </a:r>
          </a:p>
          <a:p>
            <a:pPr marL="36576" indent="0">
              <a:buNone/>
            </a:pPr>
            <a:endParaRPr lang="en-GB" sz="2400" dirty="0" smtClean="0"/>
          </a:p>
          <a:p>
            <a:r>
              <a:rPr lang="en-GB" sz="2400" dirty="0" smtClean="0"/>
              <a:t>Special procedure for users not at CERN in June</a:t>
            </a:r>
          </a:p>
          <a:p>
            <a:pPr lvl="1"/>
            <a:r>
              <a:rPr lang="en-GB" sz="2000" dirty="0" smtClean="0"/>
              <a:t>No roaming: recover SIM first time they come at CERN</a:t>
            </a:r>
          </a:p>
          <a:p>
            <a:pPr lvl="1"/>
            <a:r>
              <a:rPr lang="en-GB" sz="2000" dirty="0" smtClean="0"/>
              <a:t>Roaming: procedure to be announce in April</a:t>
            </a:r>
          </a:p>
          <a:p>
            <a:pPr marL="36576" indent="0">
              <a:buNone/>
            </a:pPr>
            <a:endParaRPr lang="en-GB" sz="2400" dirty="0" smtClean="0"/>
          </a:p>
          <a:p>
            <a:r>
              <a:rPr lang="en-GB" sz="2400" dirty="0" smtClean="0"/>
              <a:t>Planning, FAQ, procedures…</a:t>
            </a:r>
          </a:p>
          <a:p>
            <a:pPr lvl="1"/>
            <a:r>
              <a:rPr lang="en-GB" sz="2000" dirty="0" smtClean="0"/>
              <a:t>To be published in </a:t>
            </a:r>
            <a:r>
              <a:rPr lang="en-GB" sz="2000" dirty="0" smtClean="0">
                <a:hlinkClick r:id="rId3"/>
              </a:rPr>
              <a:t>https://cern.ch/gsm-migration</a:t>
            </a:r>
            <a:r>
              <a:rPr lang="en-GB" sz="2000" dirty="0" smtClean="0"/>
              <a:t> </a:t>
            </a:r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643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Migration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400" dirty="0" smtClean="0"/>
              <a:t>New number (last 4 digits will remain the same – 16xxxx won’t change)</a:t>
            </a:r>
          </a:p>
          <a:p>
            <a:r>
              <a:rPr lang="en-GB" sz="2400" dirty="0" smtClean="0"/>
              <a:t>All Swisscom subscriptions will </a:t>
            </a:r>
            <a:r>
              <a:rPr lang="en-GB" sz="2400" dirty="0"/>
              <a:t>be activated </a:t>
            </a:r>
            <a:r>
              <a:rPr lang="en-GB" sz="2400" dirty="0" smtClean="0"/>
              <a:t>simultaneously</a:t>
            </a:r>
          </a:p>
          <a:p>
            <a:pPr lvl="1"/>
            <a:r>
              <a:rPr lang="en-GB" sz="2000" dirty="0" smtClean="0"/>
              <a:t>You must change your SIM card at that moment</a:t>
            </a:r>
            <a:endParaRPr lang="en-GB" sz="2000" dirty="0"/>
          </a:p>
          <a:p>
            <a:r>
              <a:rPr lang="en-GB" sz="2400" dirty="0" smtClean="0"/>
              <a:t>Sunrise SIM card will stop working in July</a:t>
            </a:r>
          </a:p>
          <a:p>
            <a:pPr lvl="1"/>
            <a:r>
              <a:rPr lang="en-GB" sz="2000" dirty="0" smtClean="0"/>
              <a:t>You are responsible to communicate your new number, update your software, web sites, etc.</a:t>
            </a:r>
          </a:p>
          <a:p>
            <a:pPr lvl="1"/>
            <a:r>
              <a:rPr lang="en-GB" sz="2000" dirty="0" smtClean="0"/>
              <a:t>Sunrise numbers redirected to a voicemail to announce the change during July</a:t>
            </a:r>
          </a:p>
          <a:p>
            <a:r>
              <a:rPr lang="en-GB" sz="2400" dirty="0" smtClean="0"/>
              <a:t>Underground facilities:</a:t>
            </a:r>
          </a:p>
          <a:p>
            <a:pPr lvl="1"/>
            <a:r>
              <a:rPr lang="en-GB" sz="2000" dirty="0" smtClean="0"/>
              <a:t>Only one operator available at the same time</a:t>
            </a:r>
          </a:p>
          <a:p>
            <a:r>
              <a:rPr lang="en-GB" sz="2400" dirty="0" smtClean="0"/>
              <a:t>Migration planning to be announced</a:t>
            </a:r>
            <a:endParaRPr lang="en-GB" dirty="0" smtClean="0"/>
          </a:p>
          <a:p>
            <a:pPr lvl="1"/>
            <a:r>
              <a:rPr lang="en-GB" sz="2000" dirty="0" smtClean="0">
                <a:hlinkClick r:id="rId3"/>
              </a:rPr>
              <a:t>https://cern.ch/gsm-migration/content/planning</a:t>
            </a:r>
            <a:r>
              <a:rPr lang="en-GB" sz="2000" dirty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002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 smtClean="0"/>
          </a:p>
          <a:p>
            <a:r>
              <a:rPr lang="en-GB" sz="2400" dirty="0" smtClean="0"/>
              <a:t>Challenging project involving several departments</a:t>
            </a:r>
          </a:p>
          <a:p>
            <a:endParaRPr lang="en-GB" sz="2400" dirty="0" smtClean="0"/>
          </a:p>
          <a:p>
            <a:r>
              <a:rPr lang="en-GB" sz="2400" dirty="0" smtClean="0"/>
              <a:t>Mobile services will be improved</a:t>
            </a:r>
          </a:p>
          <a:p>
            <a:endParaRPr lang="en-GB" sz="2400" dirty="0" smtClean="0"/>
          </a:p>
          <a:p>
            <a:r>
              <a:rPr lang="en-GB" sz="2400" dirty="0" smtClean="0"/>
              <a:t>Your monthly bill will be reduced</a:t>
            </a:r>
          </a:p>
          <a:p>
            <a:endParaRPr lang="en-GB" sz="2400" dirty="0" smtClean="0"/>
          </a:p>
          <a:p>
            <a:r>
              <a:rPr lang="en-GB" sz="2400" dirty="0" smtClean="0"/>
              <a:t>SIM card and number must be changed</a:t>
            </a:r>
          </a:p>
          <a:p>
            <a:endParaRPr lang="en-GB" sz="2400" dirty="0" smtClean="0"/>
          </a:p>
          <a:p>
            <a:r>
              <a:rPr lang="en-GB" sz="2400" dirty="0" smtClean="0"/>
              <a:t>More </a:t>
            </a:r>
            <a:r>
              <a:rPr lang="en-GB" sz="2400" dirty="0"/>
              <a:t>information: </a:t>
            </a:r>
            <a:r>
              <a:rPr lang="en-GB" sz="2400" dirty="0">
                <a:hlinkClick r:id="rId2"/>
              </a:rPr>
              <a:t>https</a:t>
            </a:r>
            <a:r>
              <a:rPr lang="en-GB" sz="2400" dirty="0" smtClean="0">
                <a:hlinkClick r:id="rId2"/>
              </a:rPr>
              <a:t>://cern.ch/gsm-migration</a:t>
            </a:r>
            <a:r>
              <a:rPr lang="en-GB" sz="2400" dirty="0" smtClean="0"/>
              <a:t>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936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864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b="1" dirty="0" smtClean="0"/>
              <a:t>Why I can’t </a:t>
            </a:r>
            <a:r>
              <a:rPr lang="en-GB" sz="3200" b="1" dirty="0"/>
              <a:t>keep my current </a:t>
            </a:r>
            <a:r>
              <a:rPr lang="en-GB" sz="3200" b="1" dirty="0" smtClean="0"/>
              <a:t>number?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endParaRPr lang="en-GB" sz="2000" dirty="0" smtClean="0"/>
          </a:p>
          <a:p>
            <a:r>
              <a:rPr lang="en-GB" sz="2000" dirty="0" smtClean="0"/>
              <a:t>We </a:t>
            </a:r>
            <a:r>
              <a:rPr lang="en-GB" sz="2000" dirty="0"/>
              <a:t>can transfer only active numbers </a:t>
            </a:r>
            <a:r>
              <a:rPr lang="en-GB" sz="2000" dirty="0" smtClean="0"/>
              <a:t>(6,000 </a:t>
            </a:r>
            <a:r>
              <a:rPr lang="en-GB" sz="2000" dirty="0"/>
              <a:t>of the 10,000 range).</a:t>
            </a:r>
          </a:p>
          <a:p>
            <a:r>
              <a:rPr lang="en-GB" sz="2000" dirty="0"/>
              <a:t>As soon as a number becomes inactive (i.e. someone leaves) the number reverts to </a:t>
            </a:r>
            <a:r>
              <a:rPr lang="en-GB" sz="2000" dirty="0" smtClean="0"/>
              <a:t>Sunrise</a:t>
            </a:r>
            <a:endParaRPr lang="en-GB" sz="2000" dirty="0"/>
          </a:p>
          <a:p>
            <a:r>
              <a:rPr lang="en-GB" sz="2000" dirty="0"/>
              <a:t>CERN should pay 10,000 subscriptions per month to keep all </a:t>
            </a:r>
            <a:r>
              <a:rPr lang="en-GB" sz="2000" dirty="0" smtClean="0"/>
              <a:t>numbers </a:t>
            </a:r>
            <a:r>
              <a:rPr lang="en-GB" sz="2000" dirty="0"/>
              <a:t>active for the duration of the contract </a:t>
            </a:r>
            <a:r>
              <a:rPr lang="en-GB" sz="2000" dirty="0" smtClean="0"/>
              <a:t>with Swisscom so </a:t>
            </a:r>
            <a:r>
              <a:rPr lang="en-GB" sz="2000" dirty="0"/>
              <a:t>none will be reverted to </a:t>
            </a:r>
            <a:r>
              <a:rPr lang="en-GB" sz="2000" dirty="0" smtClean="0"/>
              <a:t>Sunrise</a:t>
            </a:r>
            <a:endParaRPr lang="en-GB" sz="2000" dirty="0"/>
          </a:p>
          <a:p>
            <a:r>
              <a:rPr lang="en-GB" sz="2000" dirty="0"/>
              <a:t>In Switzerland, the capacity for moving numbers between operators is 500/day (12 days to move our current active numbers</a:t>
            </a:r>
            <a:r>
              <a:rPr lang="en-GB" sz="2000" dirty="0" smtClean="0"/>
              <a:t>)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994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Transition period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What happens in case of delay ?</a:t>
            </a:r>
          </a:p>
          <a:p>
            <a:pPr lvl="1"/>
            <a:r>
              <a:rPr lang="en-GB" sz="2000" dirty="0" smtClean="0"/>
              <a:t>Sunrise contract ends on the 31</a:t>
            </a:r>
            <a:r>
              <a:rPr lang="en-GB" sz="2000" baseline="30000" dirty="0" smtClean="0"/>
              <a:t>st</a:t>
            </a:r>
            <a:r>
              <a:rPr lang="en-GB" sz="2000" dirty="0" smtClean="0"/>
              <a:t> of June.</a:t>
            </a:r>
          </a:p>
          <a:p>
            <a:pPr lvl="1"/>
            <a:r>
              <a:rPr lang="en-GB" sz="2000" dirty="0" smtClean="0"/>
              <a:t>One month of delay will cost ~100 KCHF</a:t>
            </a:r>
          </a:p>
          <a:p>
            <a:pPr lvl="2"/>
            <a:r>
              <a:rPr lang="en-GB" sz="1800" dirty="0" smtClean="0"/>
              <a:t>Provided that Sunrise is willing to maintain the service</a:t>
            </a:r>
          </a:p>
          <a:p>
            <a:pPr lvl="2"/>
            <a:endParaRPr lang="en-GB" sz="1600" dirty="0" smtClean="0"/>
          </a:p>
          <a:p>
            <a:r>
              <a:rPr lang="en-GB" sz="2400" dirty="0" smtClean="0"/>
              <a:t>Why such a short transition period ?</a:t>
            </a:r>
          </a:p>
          <a:p>
            <a:pPr lvl="1"/>
            <a:r>
              <a:rPr lang="en-GB" sz="2000" dirty="0" smtClean="0"/>
              <a:t>7 months and half is long period to keep the “motivation” of the current operator</a:t>
            </a:r>
          </a:p>
          <a:p>
            <a:pPr lvl="1"/>
            <a:r>
              <a:rPr lang="en-GB" sz="2000" dirty="0" smtClean="0"/>
              <a:t>During this period any changes are frozen</a:t>
            </a:r>
          </a:p>
          <a:p>
            <a:pPr lvl="1"/>
            <a:r>
              <a:rPr lang="en-GB" sz="2000" dirty="0" smtClean="0"/>
              <a:t>The new operator needs to start as soon as possible to start generating revenues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179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sz="2400" b="1" dirty="0" smtClean="0"/>
              <a:t>Outdoor (14 sites)</a:t>
            </a:r>
            <a:r>
              <a:rPr lang="en-US" sz="2000" dirty="0" smtClean="0"/>
              <a:t>:</a:t>
            </a:r>
            <a:endParaRPr lang="en-US" sz="2000" dirty="0"/>
          </a:p>
          <a:p>
            <a:r>
              <a:rPr lang="en-US" sz="2000" dirty="0" err="1" smtClean="0"/>
              <a:t>Meyrin</a:t>
            </a:r>
            <a:r>
              <a:rPr lang="en-US" sz="2000" dirty="0" smtClean="0"/>
              <a:t> (3 </a:t>
            </a:r>
            <a:r>
              <a:rPr lang="en-US" sz="2000" dirty="0"/>
              <a:t>sites</a:t>
            </a:r>
            <a:r>
              <a:rPr lang="en-US" sz="2000" dirty="0" smtClean="0"/>
              <a:t>):</a:t>
            </a:r>
          </a:p>
          <a:p>
            <a:pPr lvl="1"/>
            <a:r>
              <a:rPr lang="en-US" sz="1600" dirty="0" smtClean="0"/>
              <a:t>Building 60</a:t>
            </a:r>
          </a:p>
          <a:p>
            <a:pPr lvl="1"/>
            <a:r>
              <a:rPr lang="en-US" sz="1600" dirty="0" smtClean="0"/>
              <a:t>Water tower</a:t>
            </a:r>
          </a:p>
          <a:p>
            <a:pPr lvl="1"/>
            <a:r>
              <a:rPr lang="en-US" sz="1600" dirty="0" smtClean="0"/>
              <a:t>Building 361 (PS)</a:t>
            </a:r>
            <a:endParaRPr lang="en-US" sz="1600" dirty="0"/>
          </a:p>
          <a:p>
            <a:r>
              <a:rPr lang="en-US" sz="2000" dirty="0" err="1" smtClean="0"/>
              <a:t>Prevessin</a:t>
            </a:r>
            <a:r>
              <a:rPr lang="en-US" sz="2000" dirty="0" smtClean="0"/>
              <a:t> (2 sites):</a:t>
            </a:r>
          </a:p>
          <a:p>
            <a:pPr lvl="1"/>
            <a:r>
              <a:rPr lang="en-US" sz="1600" dirty="0" smtClean="0"/>
              <a:t>Building 866</a:t>
            </a:r>
          </a:p>
          <a:p>
            <a:pPr lvl="1"/>
            <a:r>
              <a:rPr lang="en-US" sz="1600" dirty="0" smtClean="0"/>
              <a:t>Building 887</a:t>
            </a:r>
            <a:endParaRPr lang="en-US" sz="1600" dirty="0"/>
          </a:p>
          <a:p>
            <a:r>
              <a:rPr lang="en-US" sz="2000" dirty="0" smtClean="0"/>
              <a:t>SPS (1 site):</a:t>
            </a:r>
          </a:p>
          <a:p>
            <a:pPr lvl="1"/>
            <a:r>
              <a:rPr lang="en-US" sz="1600" dirty="0" smtClean="0"/>
              <a:t>BB4</a:t>
            </a:r>
          </a:p>
          <a:p>
            <a:r>
              <a:rPr lang="en-US" sz="2000" dirty="0" smtClean="0"/>
              <a:t>LHC (8 sites)</a:t>
            </a:r>
          </a:p>
          <a:p>
            <a:pPr lvl="1"/>
            <a:r>
              <a:rPr lang="en-US" sz="1600" dirty="0" smtClean="0"/>
              <a:t>SD2, 4, 5, 6, 7, 8</a:t>
            </a:r>
          </a:p>
          <a:p>
            <a:pPr lvl="1"/>
            <a:r>
              <a:rPr lang="en-US" sz="1600" dirty="0" smtClean="0"/>
              <a:t>SZ33</a:t>
            </a:r>
          </a:p>
          <a:p>
            <a:pPr lvl="1"/>
            <a:r>
              <a:rPr lang="en-US" sz="1600" dirty="0" smtClean="0"/>
              <a:t>SDX1</a:t>
            </a:r>
            <a:endParaRPr lang="en-US" sz="16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71607" y="1981528"/>
            <a:ext cx="4947829" cy="33555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808205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en-US" sz="2400" b="1" dirty="0" smtClean="0"/>
              <a:t>Indoor (37 Swisscom sites + 17 CERN sites)</a:t>
            </a:r>
            <a:endParaRPr lang="en-US" sz="2000" b="1" dirty="0" smtClean="0"/>
          </a:p>
          <a:p>
            <a:r>
              <a:rPr lang="en-US" sz="2000" dirty="0" smtClean="0"/>
              <a:t>LHC</a:t>
            </a:r>
            <a:r>
              <a:rPr lang="en-US" sz="2000" dirty="0"/>
              <a:t>:</a:t>
            </a:r>
          </a:p>
          <a:p>
            <a:pPr lvl="1"/>
            <a:r>
              <a:rPr lang="en-US" sz="1800" dirty="0" smtClean="0"/>
              <a:t>9 </a:t>
            </a:r>
            <a:r>
              <a:rPr lang="en-US" sz="1800" dirty="0"/>
              <a:t>sites on the surface covering the lifts and </a:t>
            </a:r>
            <a:r>
              <a:rPr lang="en-US" sz="1800" dirty="0" smtClean="0"/>
              <a:t>caverns</a:t>
            </a:r>
          </a:p>
          <a:p>
            <a:pPr lvl="1"/>
            <a:r>
              <a:rPr lang="en-US" sz="1800" dirty="0" smtClean="0"/>
              <a:t>16 </a:t>
            </a:r>
            <a:r>
              <a:rPr lang="en-US" sz="1800" i="1" dirty="0" smtClean="0"/>
              <a:t>CERN </a:t>
            </a:r>
            <a:r>
              <a:rPr lang="en-US" sz="1800" i="1" dirty="0"/>
              <a:t>sites </a:t>
            </a:r>
            <a:r>
              <a:rPr lang="en-US" sz="1800" dirty="0"/>
              <a:t>in the REs </a:t>
            </a:r>
            <a:r>
              <a:rPr lang="en-US" sz="1800" dirty="0" smtClean="0"/>
              <a:t>covering </a:t>
            </a:r>
            <a:r>
              <a:rPr lang="en-US" sz="1800" dirty="0"/>
              <a:t>the </a:t>
            </a:r>
            <a:r>
              <a:rPr lang="en-US" sz="1800" dirty="0" smtClean="0"/>
              <a:t>tunnel</a:t>
            </a:r>
          </a:p>
          <a:p>
            <a:pPr lvl="1"/>
            <a:r>
              <a:rPr lang="en-US" sz="1800" dirty="0" smtClean="0"/>
              <a:t>SCX5</a:t>
            </a:r>
            <a:endParaRPr lang="en-US" sz="1800" dirty="0"/>
          </a:p>
          <a:p>
            <a:r>
              <a:rPr lang="en-US" sz="2000" dirty="0" smtClean="0"/>
              <a:t>Transfer </a:t>
            </a:r>
            <a:r>
              <a:rPr lang="en-US" sz="2000" dirty="0"/>
              <a:t>lines </a:t>
            </a:r>
            <a:r>
              <a:rPr lang="en-US" sz="2000" dirty="0" smtClean="0"/>
              <a:t>:</a:t>
            </a:r>
            <a:endParaRPr lang="en-US" sz="2000" dirty="0"/>
          </a:p>
          <a:p>
            <a:pPr lvl="1"/>
            <a:r>
              <a:rPr lang="en-US" sz="1800" dirty="0" smtClean="0"/>
              <a:t>1 </a:t>
            </a:r>
            <a:r>
              <a:rPr lang="en-US" sz="1800" dirty="0"/>
              <a:t>sites covering </a:t>
            </a:r>
            <a:r>
              <a:rPr lang="en-US" sz="1800" dirty="0" smtClean="0"/>
              <a:t>TI2 and 1 </a:t>
            </a:r>
            <a:r>
              <a:rPr lang="en-US" sz="1800" i="1" dirty="0" smtClean="0"/>
              <a:t>CERN site </a:t>
            </a:r>
            <a:r>
              <a:rPr lang="en-US" sz="1800" dirty="0" smtClean="0"/>
              <a:t>covering TI8</a:t>
            </a:r>
            <a:endParaRPr lang="en-US" sz="1800" dirty="0"/>
          </a:p>
          <a:p>
            <a:r>
              <a:rPr lang="en-US" sz="2000" dirty="0"/>
              <a:t>SPS (8 sites)</a:t>
            </a:r>
          </a:p>
          <a:p>
            <a:r>
              <a:rPr lang="en-US" sz="2000" dirty="0" err="1" smtClean="0"/>
              <a:t>Meyrin</a:t>
            </a:r>
            <a:r>
              <a:rPr lang="en-US" sz="2000" dirty="0" smtClean="0"/>
              <a:t>:</a:t>
            </a:r>
          </a:p>
          <a:p>
            <a:pPr lvl="1"/>
            <a:r>
              <a:rPr lang="en-US" sz="1600" dirty="0" smtClean="0"/>
              <a:t>PS, AD, LINAC3, LINAC 4, N_TOF, CFT3, ISR, DIRAC, ISOLDE</a:t>
            </a:r>
          </a:p>
          <a:p>
            <a:pPr lvl="1"/>
            <a:r>
              <a:rPr lang="en-US" sz="1600" dirty="0" smtClean="0"/>
              <a:t>Buildings 358, 2013, 839</a:t>
            </a:r>
          </a:p>
          <a:p>
            <a:r>
              <a:rPr lang="en-US" sz="2000" dirty="0" err="1" smtClean="0"/>
              <a:t>Prevessin</a:t>
            </a:r>
            <a:r>
              <a:rPr lang="en-US" sz="2000" dirty="0" smtClean="0"/>
              <a:t>:</a:t>
            </a:r>
          </a:p>
          <a:p>
            <a:pPr lvl="1"/>
            <a:r>
              <a:rPr lang="en-US" sz="1600" dirty="0" smtClean="0"/>
              <a:t>North area, building 911</a:t>
            </a:r>
          </a:p>
          <a:p>
            <a:r>
              <a:rPr lang="en-US" sz="2000" dirty="0" smtClean="0"/>
              <a:t>SM18 (1 site)</a:t>
            </a:r>
          </a:p>
          <a:p>
            <a:r>
              <a:rPr lang="en-US" sz="2000" dirty="0" smtClean="0"/>
              <a:t>Transmission:</a:t>
            </a:r>
          </a:p>
          <a:p>
            <a:pPr lvl="1"/>
            <a:r>
              <a:rPr lang="en-US" sz="1600" dirty="0" smtClean="0"/>
              <a:t>Buildings 58, 513, 874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14210" y="4437379"/>
            <a:ext cx="3274757" cy="18224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025893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Advanced services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CERN intranet connection – IT/CS</a:t>
            </a:r>
          </a:p>
          <a:p>
            <a:r>
              <a:rPr lang="en-GB" sz="2400" dirty="0" smtClean="0"/>
              <a:t>CERN voice VPN – IT/CS</a:t>
            </a:r>
          </a:p>
          <a:p>
            <a:r>
              <a:rPr lang="en-GB" sz="2400" dirty="0" smtClean="0"/>
              <a:t>CERN PBX interconnection – IT/CS</a:t>
            </a:r>
          </a:p>
          <a:p>
            <a:r>
              <a:rPr lang="en-GB" sz="2400" dirty="0" smtClean="0"/>
              <a:t>Email2SMS gateways – IT/OIS</a:t>
            </a:r>
          </a:p>
          <a:p>
            <a:r>
              <a:rPr lang="en-GB" sz="2400" dirty="0" smtClean="0"/>
              <a:t>Roaming cost control – IT/CS</a:t>
            </a:r>
          </a:p>
          <a:p>
            <a:r>
              <a:rPr lang="en-GB" sz="2400" dirty="0" smtClean="0"/>
              <a:t>Automatic billing – GS/AIS</a:t>
            </a:r>
          </a:p>
          <a:p>
            <a:r>
              <a:rPr lang="en-GB" sz="2400" dirty="0" smtClean="0"/>
              <a:t>User provisioning – </a:t>
            </a:r>
            <a:r>
              <a:rPr lang="en-GB" sz="2400" dirty="0" err="1" smtClean="0"/>
              <a:t>Labo</a:t>
            </a:r>
            <a:r>
              <a:rPr lang="en-GB" sz="2400" dirty="0" smtClean="0"/>
              <a:t> Telecom</a:t>
            </a:r>
          </a:p>
          <a:p>
            <a:r>
              <a:rPr lang="en-GB" sz="2400" dirty="0" smtClean="0"/>
              <a:t>SIM cards migration – </a:t>
            </a:r>
            <a:r>
              <a:rPr lang="en-GB" sz="2400" dirty="0" err="1" smtClean="0"/>
              <a:t>Labo</a:t>
            </a:r>
            <a:r>
              <a:rPr lang="en-GB" sz="2400" dirty="0" smtClean="0"/>
              <a:t> &amp; secretariats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884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800" dirty="0"/>
              <a:t>CERN Mobile network </a:t>
            </a:r>
            <a:r>
              <a:rPr lang="en-GB" sz="4800" dirty="0" smtClean="0"/>
              <a:t>migration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457200" y="4733227"/>
            <a:ext cx="6784258" cy="472953"/>
          </a:xfrm>
        </p:spPr>
        <p:txBody>
          <a:bodyPr>
            <a:noAutofit/>
          </a:bodyPr>
          <a:lstStyle/>
          <a:p>
            <a:r>
              <a:rPr lang="en-US" b="1" dirty="0" smtClean="0"/>
              <a:t>Rodrigo Sierra</a:t>
            </a:r>
          </a:p>
          <a:p>
            <a:r>
              <a:rPr lang="en-US" dirty="0" smtClean="0"/>
              <a:t>Communication Systems group, IT Department,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569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1800" dirty="0" smtClean="0"/>
          </a:p>
          <a:p>
            <a:r>
              <a:rPr lang="en-GB" sz="2400" dirty="0" smtClean="0"/>
              <a:t>CERN mobile services</a:t>
            </a:r>
          </a:p>
          <a:p>
            <a:r>
              <a:rPr lang="en-GB" sz="2400" dirty="0" smtClean="0"/>
              <a:t>Mobile network migration</a:t>
            </a:r>
          </a:p>
          <a:p>
            <a:r>
              <a:rPr lang="en-GB" sz="2400" dirty="0" smtClean="0"/>
              <a:t>Mobile services changes</a:t>
            </a:r>
          </a:p>
          <a:p>
            <a:r>
              <a:rPr lang="en-GB" sz="2400" dirty="0" smtClean="0"/>
              <a:t>SIM card distribution</a:t>
            </a:r>
          </a:p>
          <a:p>
            <a:r>
              <a:rPr lang="en-GB" sz="2400" dirty="0" smtClean="0"/>
              <a:t>Migration</a:t>
            </a:r>
          </a:p>
          <a:p>
            <a:r>
              <a:rPr lang="en-GB" sz="2400" dirty="0" smtClean="0"/>
              <a:t>Conclusion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97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mobile services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Mobile services</a:t>
            </a:r>
            <a:r>
              <a:rPr lang="en-US" sz="2000" dirty="0" smtClean="0"/>
              <a:t>:</a:t>
            </a:r>
          </a:p>
          <a:p>
            <a:pPr lvl="1"/>
            <a:r>
              <a:rPr lang="en-GB" sz="1600" dirty="0"/>
              <a:t>Single contract with </a:t>
            </a:r>
            <a:r>
              <a:rPr lang="en-GB" sz="1600" dirty="0" smtClean="0"/>
              <a:t>a Swiss operator</a:t>
            </a:r>
          </a:p>
          <a:p>
            <a:pPr lvl="1"/>
            <a:r>
              <a:rPr lang="en-GB" sz="1600" dirty="0"/>
              <a:t>Closed VPN comprising &gt; 5800 mobiles</a:t>
            </a:r>
          </a:p>
          <a:p>
            <a:pPr lvl="1"/>
            <a:r>
              <a:rPr lang="en-GB" sz="1600" dirty="0" smtClean="0"/>
              <a:t>Voice </a:t>
            </a:r>
            <a:r>
              <a:rPr lang="en-GB" sz="1600" dirty="0"/>
              <a:t>and data services (GPRS/EDGE/UMTS/LTE)</a:t>
            </a:r>
          </a:p>
          <a:p>
            <a:pPr lvl="1"/>
            <a:r>
              <a:rPr lang="en-US" sz="1600" dirty="0" smtClean="0"/>
              <a:t>GSM </a:t>
            </a:r>
            <a:r>
              <a:rPr lang="en-US" sz="1600" dirty="0"/>
              <a:t>calls from Switzerland routed via the CERN telephone </a:t>
            </a:r>
            <a:r>
              <a:rPr lang="en-US" sz="1600" dirty="0" smtClean="0"/>
              <a:t>exchange</a:t>
            </a:r>
          </a:p>
          <a:p>
            <a:pPr lvl="1"/>
            <a:r>
              <a:rPr lang="en-GB" sz="1600" dirty="0" smtClean="0"/>
              <a:t>Dedicated </a:t>
            </a:r>
            <a:r>
              <a:rPr lang="en-GB" sz="1600" dirty="0"/>
              <a:t>access to CERN’s </a:t>
            </a:r>
            <a:r>
              <a:rPr lang="en-GB" sz="1600" dirty="0" smtClean="0"/>
              <a:t>Intranet</a:t>
            </a:r>
          </a:p>
          <a:p>
            <a:pPr lvl="1"/>
            <a:r>
              <a:rPr lang="en-US" sz="1600" dirty="0"/>
              <a:t>Roaming </a:t>
            </a:r>
            <a:r>
              <a:rPr lang="en-US" sz="1600" dirty="0" smtClean="0"/>
              <a:t>worldwide</a:t>
            </a:r>
            <a:endParaRPr lang="en-GB" sz="1600" dirty="0"/>
          </a:p>
          <a:p>
            <a:r>
              <a:rPr lang="en-US" sz="2000" b="1" dirty="0" smtClean="0"/>
              <a:t>Infrastructure</a:t>
            </a:r>
            <a:endParaRPr lang="en-US" sz="2000" b="1" dirty="0"/>
          </a:p>
          <a:p>
            <a:pPr lvl="1"/>
            <a:r>
              <a:rPr lang="en-US" sz="1600" dirty="0"/>
              <a:t>&gt; 50 km of leaky feeder cable covering underground facilities</a:t>
            </a:r>
          </a:p>
          <a:p>
            <a:pPr lvl="1"/>
            <a:r>
              <a:rPr lang="en-GB" sz="1600" dirty="0" smtClean="0"/>
              <a:t>CERN’s own infrastructure to cover LHC tunnel</a:t>
            </a:r>
          </a:p>
          <a:p>
            <a:pPr lvl="1"/>
            <a:r>
              <a:rPr lang="en-GB" sz="1600" dirty="0" smtClean="0"/>
              <a:t>68 radio/transmission sites at CERN</a:t>
            </a:r>
          </a:p>
          <a:p>
            <a:r>
              <a:rPr lang="en-GB" sz="2000" b="1" dirty="0" smtClean="0"/>
              <a:t>Technologies</a:t>
            </a:r>
          </a:p>
          <a:p>
            <a:pPr lvl="1"/>
            <a:r>
              <a:rPr lang="en-GB" sz="1600" dirty="0" smtClean="0"/>
              <a:t>GSM, UMTS (3G) and LTE (4G)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72785" y="4442029"/>
            <a:ext cx="2711269" cy="17656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6" name="Line 7"/>
          <p:cNvSpPr>
            <a:spLocks noChangeShapeType="1"/>
          </p:cNvSpPr>
          <p:nvPr/>
        </p:nvSpPr>
        <p:spPr bwMode="auto">
          <a:xfrm>
            <a:off x="5972785" y="4158343"/>
            <a:ext cx="631215" cy="413658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0501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uiExpan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Mobile network migration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What?</a:t>
            </a:r>
          </a:p>
          <a:p>
            <a:pPr lvl="1"/>
            <a:r>
              <a:rPr lang="en-US" sz="2000" dirty="0" smtClean="0"/>
              <a:t>Swisscom will replace Sunrise the 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of July 2015</a:t>
            </a:r>
          </a:p>
          <a:p>
            <a:r>
              <a:rPr lang="en-US" sz="2400" b="1" dirty="0" smtClean="0"/>
              <a:t>Why?</a:t>
            </a:r>
          </a:p>
          <a:p>
            <a:pPr lvl="1"/>
            <a:r>
              <a:rPr lang="en-US" sz="2000" dirty="0" smtClean="0"/>
              <a:t>Swisscom has won the call for tender for mobile services</a:t>
            </a:r>
          </a:p>
          <a:p>
            <a:r>
              <a:rPr lang="en-US" sz="2400" b="1" dirty="0" smtClean="0"/>
              <a:t>When</a:t>
            </a:r>
            <a:r>
              <a:rPr lang="en-US" sz="2400" b="1" dirty="0"/>
              <a:t>?</a:t>
            </a:r>
          </a:p>
          <a:p>
            <a:pPr lvl="1"/>
            <a:r>
              <a:rPr lang="en-US" sz="2000" dirty="0" smtClean="0"/>
              <a:t>Installation started in January</a:t>
            </a:r>
          </a:p>
          <a:p>
            <a:pPr lvl="1"/>
            <a:r>
              <a:rPr lang="en-US" sz="2000" dirty="0" smtClean="0"/>
              <a:t>All services should be ready in June</a:t>
            </a:r>
            <a:endParaRPr lang="en-US" sz="2000" dirty="0"/>
          </a:p>
          <a:p>
            <a:pPr lvl="1"/>
            <a:r>
              <a:rPr lang="en-US" sz="2000" dirty="0" smtClean="0"/>
              <a:t>The operator will be swapped the 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of July</a:t>
            </a:r>
            <a:endParaRPr lang="en-US" sz="2000" dirty="0"/>
          </a:p>
          <a:p>
            <a:r>
              <a:rPr lang="en-US" sz="2400" b="1" dirty="0"/>
              <a:t>How?</a:t>
            </a:r>
          </a:p>
          <a:p>
            <a:pPr lvl="1"/>
            <a:r>
              <a:rPr lang="en-US" sz="2000" dirty="0" smtClean="0"/>
              <a:t>Swisscom’s network is being installed while Sunrise’s one is still in operation</a:t>
            </a:r>
          </a:p>
          <a:p>
            <a:pPr lvl="1"/>
            <a:r>
              <a:rPr lang="en-US" sz="2000" dirty="0" smtClean="0"/>
              <a:t>Sunrise will be decommission once Swisscom is operational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467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Mobile network migration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400" b="1" dirty="0" smtClean="0"/>
              <a:t>Challenges</a:t>
            </a:r>
          </a:p>
          <a:p>
            <a:r>
              <a:rPr lang="en-US" sz="2000" dirty="0" smtClean="0"/>
              <a:t>The network must be installed while operating the current one:</a:t>
            </a:r>
          </a:p>
          <a:p>
            <a:pPr lvl="1"/>
            <a:r>
              <a:rPr lang="en-US" sz="1800" b="1" dirty="0" smtClean="0"/>
              <a:t>New space, fibers &amp; power supplies </a:t>
            </a:r>
            <a:r>
              <a:rPr lang="en-US" sz="1800" dirty="0" smtClean="0"/>
              <a:t>required in all sites</a:t>
            </a:r>
          </a:p>
          <a:p>
            <a:pPr lvl="1"/>
            <a:r>
              <a:rPr lang="en-US" sz="1800" b="1" dirty="0" smtClean="0"/>
              <a:t>New mast/antennae </a:t>
            </a:r>
            <a:r>
              <a:rPr lang="en-US" sz="1800" dirty="0" smtClean="0"/>
              <a:t>for outdoor coverage</a:t>
            </a:r>
          </a:p>
          <a:p>
            <a:r>
              <a:rPr lang="en-US" sz="2000" dirty="0" smtClean="0"/>
              <a:t>The </a:t>
            </a:r>
            <a:r>
              <a:rPr lang="en-US" sz="2000" b="1" dirty="0" smtClean="0"/>
              <a:t>complexity</a:t>
            </a:r>
            <a:r>
              <a:rPr lang="en-US" sz="2000" dirty="0" smtClean="0"/>
              <a:t> of the network :</a:t>
            </a:r>
          </a:p>
          <a:p>
            <a:pPr lvl="1"/>
            <a:r>
              <a:rPr lang="en-US" sz="1800" dirty="0" smtClean="0"/>
              <a:t>2G, 3G and 4G in all sites</a:t>
            </a:r>
          </a:p>
          <a:p>
            <a:pPr lvl="1"/>
            <a:r>
              <a:rPr lang="en-US" sz="1800" dirty="0" smtClean="0"/>
              <a:t>14 outdoor &amp; 37 indoor sites</a:t>
            </a:r>
          </a:p>
          <a:p>
            <a:pPr lvl="1"/>
            <a:r>
              <a:rPr lang="en-US" sz="1800" dirty="0" smtClean="0"/>
              <a:t>17 CERN indoor sites in the LHC (REs &amp; TI8)</a:t>
            </a:r>
          </a:p>
          <a:p>
            <a:r>
              <a:rPr lang="en-US" sz="2000" b="1" dirty="0" smtClean="0"/>
              <a:t>Advanced services</a:t>
            </a:r>
            <a:r>
              <a:rPr lang="en-US" sz="2000" dirty="0"/>
              <a:t> </a:t>
            </a:r>
            <a:r>
              <a:rPr lang="en-US" sz="2000" dirty="0" smtClean="0"/>
              <a:t>must be integrated:</a:t>
            </a:r>
          </a:p>
          <a:p>
            <a:pPr lvl="1"/>
            <a:r>
              <a:rPr lang="en-US" sz="1800" dirty="0" smtClean="0"/>
              <a:t>CERN APN, roaming control, PBX interconnection…</a:t>
            </a:r>
          </a:p>
          <a:p>
            <a:r>
              <a:rPr lang="en-US" sz="2000" dirty="0" smtClean="0"/>
              <a:t>Regulation and </a:t>
            </a:r>
            <a:r>
              <a:rPr lang="en-US" sz="2000" b="1" dirty="0" smtClean="0"/>
              <a:t>legal</a:t>
            </a:r>
            <a:r>
              <a:rPr lang="en-US" sz="2000" dirty="0" smtClean="0"/>
              <a:t> permits in </a:t>
            </a:r>
            <a:r>
              <a:rPr lang="en-US" sz="2000" b="1" dirty="0" smtClean="0"/>
              <a:t>two countries</a:t>
            </a:r>
          </a:p>
          <a:p>
            <a:r>
              <a:rPr lang="en-US" sz="2000" dirty="0" smtClean="0"/>
              <a:t>The </a:t>
            </a:r>
            <a:r>
              <a:rPr lang="en-US" sz="2000" dirty="0"/>
              <a:t>new network must be ready in </a:t>
            </a:r>
            <a:r>
              <a:rPr lang="en-US" sz="2000" b="1" dirty="0"/>
              <a:t>6 months</a:t>
            </a:r>
          </a:p>
          <a:p>
            <a:pPr lvl="2"/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25302" y="2581159"/>
            <a:ext cx="1861498" cy="37751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925021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Architecture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883" y="1173935"/>
            <a:ext cx="4953488" cy="535686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7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Planning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7953814"/>
              </p:ext>
            </p:extLst>
          </p:nvPr>
        </p:nvGraphicFramePr>
        <p:xfrm>
          <a:off x="457200" y="1325563"/>
          <a:ext cx="8226426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6092826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Work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Dec 14 – Feb 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dirty="0" smtClean="0"/>
                        <a:t>Network design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Feb 15 – Jun 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Network deployment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15</a:t>
                      </a:r>
                      <a:r>
                        <a:rPr lang="en-GB" baseline="30000" dirty="0" smtClean="0"/>
                        <a:t>th</a:t>
                      </a:r>
                      <a:r>
                        <a:rPr lang="en-GB" dirty="0" smtClean="0"/>
                        <a:t> June 2015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Fully</a:t>
                      </a:r>
                      <a:r>
                        <a:rPr lang="en-GB" baseline="0" dirty="0" smtClean="0"/>
                        <a:t> operational services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June 2015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SIM cards distribution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r>
                        <a:rPr lang="en-GB" baseline="30000" dirty="0" smtClean="0"/>
                        <a:t>st</a:t>
                      </a:r>
                      <a:r>
                        <a:rPr lang="en-GB" dirty="0" smtClean="0"/>
                        <a:t> July 2015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Operator swap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45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Mobile services changes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b="1" dirty="0" smtClean="0"/>
              <a:t>Mobile services </a:t>
            </a:r>
            <a:r>
              <a:rPr lang="en-GB" sz="2400" dirty="0" smtClean="0"/>
              <a:t>will be </a:t>
            </a:r>
            <a:r>
              <a:rPr lang="en-GB" sz="2400" b="1" dirty="0" smtClean="0"/>
              <a:t>improved</a:t>
            </a:r>
            <a:r>
              <a:rPr lang="en-GB" sz="2400" dirty="0" smtClean="0"/>
              <a:t>:</a:t>
            </a:r>
          </a:p>
          <a:p>
            <a:pPr lvl="1"/>
            <a:r>
              <a:rPr lang="en-GB" sz="2000" dirty="0" smtClean="0"/>
              <a:t>LTE (4G) available in the Swiss part</a:t>
            </a:r>
          </a:p>
          <a:p>
            <a:pPr lvl="1"/>
            <a:r>
              <a:rPr lang="en-GB" sz="2000" dirty="0" smtClean="0"/>
              <a:t>UMTS (3G) and LTE (4G) available in the French part </a:t>
            </a:r>
            <a:r>
              <a:rPr lang="en-GB" sz="2000" i="1" dirty="0" smtClean="0"/>
              <a:t>(to be authorized)</a:t>
            </a:r>
          </a:p>
          <a:p>
            <a:pPr lvl="1"/>
            <a:r>
              <a:rPr lang="en-GB" sz="2000" dirty="0" smtClean="0"/>
              <a:t>UMTS (3G) and LTE (4G) in the underground facilities</a:t>
            </a:r>
          </a:p>
          <a:p>
            <a:pPr lvl="1"/>
            <a:r>
              <a:rPr lang="en-GB" sz="2000" dirty="0" smtClean="0"/>
              <a:t>LTE throughput target: 150Mbps DL in LHC experiments</a:t>
            </a:r>
          </a:p>
          <a:p>
            <a:r>
              <a:rPr lang="en-GB" sz="2400" dirty="0" smtClean="0"/>
              <a:t>New tariffs:</a:t>
            </a:r>
          </a:p>
          <a:p>
            <a:pPr lvl="1"/>
            <a:r>
              <a:rPr lang="en-GB" sz="2000" b="1" dirty="0" smtClean="0"/>
              <a:t>Very interesting tariffs </a:t>
            </a:r>
            <a:r>
              <a:rPr lang="en-GB" sz="2000" dirty="0" smtClean="0"/>
              <a:t>negotiated (~ 50% reduction in average)</a:t>
            </a:r>
          </a:p>
          <a:p>
            <a:r>
              <a:rPr lang="en-GB" sz="2400" dirty="0" smtClean="0"/>
              <a:t>New operator:</a:t>
            </a:r>
          </a:p>
          <a:p>
            <a:pPr lvl="1"/>
            <a:r>
              <a:rPr lang="en-GB" sz="2000" b="1" dirty="0" smtClean="0"/>
              <a:t>New SIM card </a:t>
            </a:r>
            <a:r>
              <a:rPr lang="en-GB" sz="2000" dirty="0" smtClean="0"/>
              <a:t>and </a:t>
            </a:r>
            <a:r>
              <a:rPr lang="en-GB" sz="2000" b="1" dirty="0" smtClean="0"/>
              <a:t>new numbers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521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CERN60ans4-3</Template>
  <TotalTime>982</TotalTime>
  <Words>954</Words>
  <Application>Microsoft Office PowerPoint</Application>
  <PresentationFormat>On-screen Show (4:3)</PresentationFormat>
  <Paragraphs>188</Paragraphs>
  <Slides>18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CERNCorporate4-3</vt:lpstr>
      <vt:lpstr>PowerPoint Presentation</vt:lpstr>
      <vt:lpstr>CERN Mobile network migration</vt:lpstr>
      <vt:lpstr>Agenda</vt:lpstr>
      <vt:lpstr>CERN mobile services</vt:lpstr>
      <vt:lpstr>Mobile network migration</vt:lpstr>
      <vt:lpstr>Mobile network migration</vt:lpstr>
      <vt:lpstr>Architecture</vt:lpstr>
      <vt:lpstr>Planning</vt:lpstr>
      <vt:lpstr>Mobile services changes</vt:lpstr>
      <vt:lpstr>SIM card distribution</vt:lpstr>
      <vt:lpstr>Migration</vt:lpstr>
      <vt:lpstr>Conclusion</vt:lpstr>
      <vt:lpstr>PowerPoint Presentation</vt:lpstr>
      <vt:lpstr>Why I can’t keep my current number?</vt:lpstr>
      <vt:lpstr>Transition period</vt:lpstr>
      <vt:lpstr>Sites</vt:lpstr>
      <vt:lpstr>Sites</vt:lpstr>
      <vt:lpstr>Advanced services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Rodrigo Sierra</dc:creator>
  <cp:lastModifiedBy>Rodrigo Sierra</cp:lastModifiedBy>
  <cp:revision>102</cp:revision>
  <dcterms:created xsi:type="dcterms:W3CDTF">2014-10-07T08:30:38Z</dcterms:created>
  <dcterms:modified xsi:type="dcterms:W3CDTF">2015-03-18T08:34:38Z</dcterms:modified>
</cp:coreProperties>
</file>