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1" r:id="rId1"/>
  </p:sldMasterIdLst>
  <p:notesMasterIdLst>
    <p:notesMasterId r:id="rId18"/>
  </p:notesMasterIdLst>
  <p:sldIdLst>
    <p:sldId id="259" r:id="rId2"/>
    <p:sldId id="258" r:id="rId3"/>
    <p:sldId id="260" r:id="rId4"/>
    <p:sldId id="261" r:id="rId5"/>
    <p:sldId id="263" r:id="rId6"/>
    <p:sldId id="262" r:id="rId7"/>
    <p:sldId id="264" r:id="rId8"/>
    <p:sldId id="268" r:id="rId9"/>
    <p:sldId id="269" r:id="rId10"/>
    <p:sldId id="270" r:id="rId11"/>
    <p:sldId id="266" r:id="rId12"/>
    <p:sldId id="267" r:id="rId13"/>
    <p:sldId id="271" r:id="rId14"/>
    <p:sldId id="272" r:id="rId15"/>
    <p:sldId id="265" r:id="rId16"/>
    <p:sldId id="273"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4D0"/>
    <a:srgbClr val="FFFFFF"/>
    <a:srgbClr val="003E9A"/>
    <a:srgbClr val="0020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94" autoAdjust="0"/>
    <p:restoredTop sz="79412" autoAdjust="0"/>
  </p:normalViewPr>
  <p:slideViewPr>
    <p:cSldViewPr snapToGrid="0">
      <p:cViewPr varScale="1">
        <p:scale>
          <a:sx n="79" d="100"/>
          <a:sy n="79" d="100"/>
        </p:scale>
        <p:origin x="-1912"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B60766-3021-0049-9EC0-9BC88CCBDA54}" type="datetimeFigureOut">
              <a:rPr lang="en-US" smtClean="0"/>
              <a:t>28/04/15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5F080A-584A-AA42-837F-54A17FB9E242}" type="slidenum">
              <a:rPr lang="en-US" smtClean="0"/>
              <a:t>‹#›</a:t>
            </a:fld>
            <a:endParaRPr lang="en-US"/>
          </a:p>
        </p:txBody>
      </p:sp>
    </p:spTree>
    <p:extLst>
      <p:ext uri="{BB962C8B-B14F-4D97-AF65-F5344CB8AC3E}">
        <p14:creationId xmlns:p14="http://schemas.microsoft.com/office/powerpoint/2010/main" val="42737486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5</a:t>
            </a:fld>
            <a:endParaRPr lang="en-US"/>
          </a:p>
        </p:txBody>
      </p:sp>
    </p:spTree>
    <p:extLst>
      <p:ext uri="{BB962C8B-B14F-4D97-AF65-F5344CB8AC3E}">
        <p14:creationId xmlns:p14="http://schemas.microsoft.com/office/powerpoint/2010/main" val="2801996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of the </a:t>
            </a:r>
            <a:r>
              <a:rPr lang="en-US" baseline="0" dirty="0" err="1" smtClean="0"/>
              <a:t>photosensor</a:t>
            </a:r>
            <a:r>
              <a:rPr lang="en-US" baseline="0" dirty="0" smtClean="0"/>
              <a:t> modules has three components. The Multi-Anode Photomultiplier Tube, the pre-amplification boards, designed to amplify and shape the signal. And the TARGET module; a sample per nanosecond digitization device.</a:t>
            </a:r>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6</a:t>
            </a:fld>
            <a:endParaRPr lang="en-US"/>
          </a:p>
        </p:txBody>
      </p:sp>
    </p:spTree>
    <p:extLst>
      <p:ext uri="{BB962C8B-B14F-4D97-AF65-F5344CB8AC3E}">
        <p14:creationId xmlns:p14="http://schemas.microsoft.com/office/powerpoint/2010/main" val="1047548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assess</a:t>
            </a:r>
            <a:r>
              <a:rPr lang="en-US" baseline="0" dirty="0" smtClean="0"/>
              <a:t> the effectiveness of the camera module, an electronics and readout simulation was created, called </a:t>
            </a:r>
            <a:r>
              <a:rPr lang="en-US" baseline="0" dirty="0" err="1" smtClean="0"/>
              <a:t>LTools</a:t>
            </a:r>
            <a:r>
              <a:rPr lang="en-US" baseline="0" dirty="0" smtClean="0"/>
              <a:t>. Combined with CORSIKA, an extensive air shower simulation, a variety of assessments of the camera can be performed.</a:t>
            </a:r>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7</a:t>
            </a:fld>
            <a:endParaRPr lang="en-US"/>
          </a:p>
        </p:txBody>
      </p:sp>
    </p:spTree>
    <p:extLst>
      <p:ext uri="{BB962C8B-B14F-4D97-AF65-F5344CB8AC3E}">
        <p14:creationId xmlns:p14="http://schemas.microsoft.com/office/powerpoint/2010/main" val="815458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an example of the simulated shower image from CORSIKA. Once the process of adding NSB and electronic noise, and then performing a </a:t>
            </a:r>
            <a:r>
              <a:rPr lang="en-US" baseline="0" dirty="0" err="1" smtClean="0"/>
              <a:t>clean-up</a:t>
            </a:r>
            <a:r>
              <a:rPr lang="en-US" baseline="0" dirty="0" smtClean="0"/>
              <a:t> of that image, the charge generated in each pixel is reconstructed through three different methods.</a:t>
            </a:r>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8</a:t>
            </a:fld>
            <a:endParaRPr lang="en-US"/>
          </a:p>
        </p:txBody>
      </p:sp>
    </p:spTree>
    <p:extLst>
      <p:ext uri="{BB962C8B-B14F-4D97-AF65-F5344CB8AC3E}">
        <p14:creationId xmlns:p14="http://schemas.microsoft.com/office/powerpoint/2010/main" val="2916016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10</a:t>
            </a:fld>
            <a:endParaRPr lang="en-US"/>
          </a:p>
        </p:txBody>
      </p:sp>
    </p:spTree>
    <p:extLst>
      <p:ext uri="{BB962C8B-B14F-4D97-AF65-F5344CB8AC3E}">
        <p14:creationId xmlns:p14="http://schemas.microsoft.com/office/powerpoint/2010/main" val="2916016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such assessment simulation</a:t>
            </a:r>
            <a:r>
              <a:rPr lang="en-US" baseline="0" dirty="0" smtClean="0"/>
              <a:t> that has been performed is the Charge Resolution of the MAPMT. Exploring how well the charge measured matches the true charge that is proportional the the photons detected.</a:t>
            </a:r>
          </a:p>
          <a:p>
            <a:r>
              <a:rPr lang="en-US" baseline="0" dirty="0" smtClean="0"/>
              <a:t>This particular graph is the result of the simple whole window integration method.</a:t>
            </a:r>
          </a:p>
          <a:p>
            <a:r>
              <a:rPr lang="en-US" baseline="0" dirty="0" smtClean="0"/>
              <a:t>The comparison of reconstructed charge against simulated “true” charge is then re-displayed as relative deviation of reconstructed charge against the simulated charge. This can then be compared to the requirements and goals for the small-sized telescope.</a:t>
            </a:r>
          </a:p>
          <a:p>
            <a:r>
              <a:rPr lang="en-US" baseline="0" dirty="0" smtClean="0"/>
              <a:t>Pixel saturation.</a:t>
            </a:r>
          </a:p>
          <a:p>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11</a:t>
            </a:fld>
            <a:endParaRPr lang="en-US"/>
          </a:p>
        </p:txBody>
      </p:sp>
    </p:spTree>
    <p:extLst>
      <p:ext uri="{BB962C8B-B14F-4D97-AF65-F5344CB8AC3E}">
        <p14:creationId xmlns:p14="http://schemas.microsoft.com/office/powerpoint/2010/main" val="3199280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three</a:t>
            </a:r>
            <a:r>
              <a:rPr lang="en-US" baseline="0" dirty="0" smtClean="0"/>
              <a:t> can meet the requirements in the low energy (excluding the pixel saturation)</a:t>
            </a:r>
          </a:p>
          <a:p>
            <a:r>
              <a:rPr lang="en-US" baseline="0" dirty="0" smtClean="0"/>
              <a:t>The 2</a:t>
            </a:r>
            <a:r>
              <a:rPr lang="en-US" baseline="30000" dirty="0" smtClean="0"/>
              <a:t>nd</a:t>
            </a:r>
            <a:r>
              <a:rPr lang="en-US" baseline="0" dirty="0" smtClean="0"/>
              <a:t> method of integration violates the requirements at high energies, high-energy showers can have large impact distance and hence a larger spread in arrival time of photons in the camera. The fact that only the average t0 is used for all pixels implies that charge falls out of the integration window</a:t>
            </a:r>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12</a:t>
            </a:fld>
            <a:endParaRPr lang="en-US"/>
          </a:p>
        </p:txBody>
      </p:sp>
    </p:spTree>
    <p:extLst>
      <p:ext uri="{BB962C8B-B14F-4D97-AF65-F5344CB8AC3E}">
        <p14:creationId xmlns:p14="http://schemas.microsoft.com/office/powerpoint/2010/main" val="1226041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Using the FWHM of the saturated pulse,</a:t>
            </a:r>
            <a:r>
              <a:rPr lang="en-US" baseline="0" dirty="0" smtClean="0"/>
              <a:t> we can generate a lookup table from knowledge of the true charge of the pulse, allowing the table to be used to obtain the reconstructed charge</a:t>
            </a:r>
            <a:r>
              <a:rPr lang="en-US" baseline="0" dirty="0" smtClean="0"/>
              <a:t>.</a:t>
            </a:r>
          </a:p>
        </p:txBody>
      </p:sp>
      <p:sp>
        <p:nvSpPr>
          <p:cNvPr id="4" name="Slide Number Placeholder 3"/>
          <p:cNvSpPr>
            <a:spLocks noGrp="1"/>
          </p:cNvSpPr>
          <p:nvPr>
            <p:ph type="sldNum" sz="quarter" idx="10"/>
          </p:nvPr>
        </p:nvSpPr>
        <p:spPr/>
        <p:txBody>
          <a:bodyPr/>
          <a:lstStyle/>
          <a:p>
            <a:fld id="{AB5F080A-584A-AA42-837F-54A17FB9E242}" type="slidenum">
              <a:rPr lang="en-US" smtClean="0"/>
              <a:t>13</a:t>
            </a:fld>
            <a:endParaRPr lang="en-US"/>
          </a:p>
        </p:txBody>
      </p:sp>
    </p:spTree>
    <p:extLst>
      <p:ext uri="{BB962C8B-B14F-4D97-AF65-F5344CB8AC3E}">
        <p14:creationId xmlns:p14="http://schemas.microsoft.com/office/powerpoint/2010/main" val="2163312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F080A-584A-AA42-837F-54A17FB9E242}" type="slidenum">
              <a:rPr lang="en-US" smtClean="0"/>
              <a:t>15</a:t>
            </a:fld>
            <a:endParaRPr lang="en-US"/>
          </a:p>
        </p:txBody>
      </p:sp>
    </p:spTree>
    <p:extLst>
      <p:ext uri="{BB962C8B-B14F-4D97-AF65-F5344CB8AC3E}">
        <p14:creationId xmlns:p14="http://schemas.microsoft.com/office/powerpoint/2010/main" val="24314240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rgbClr val="00205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rgbClr val="0054D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93366" y="869659"/>
            <a:ext cx="8528515" cy="1651985"/>
          </a:xfrm>
        </p:spPr>
        <p:txBody>
          <a:bodyPr anchor="t">
            <a:normAutofit/>
          </a:bodyPr>
          <a:lstStyle>
            <a:lvl1pPr algn="l">
              <a:lnSpc>
                <a:spcPct val="85000"/>
              </a:lnSpc>
              <a:defRPr sz="6000" spc="-50" baseline="0">
                <a:solidFill>
                  <a:schemeClr val="tx1">
                    <a:lumMod val="85000"/>
                    <a:lumOff val="1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93366" y="2893226"/>
            <a:ext cx="3748698" cy="2863338"/>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279267" y="2639291"/>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a:stretch>
            <a:fillRect/>
          </a:stretch>
        </p:blipFill>
        <p:spPr>
          <a:xfrm>
            <a:off x="12" y="658574"/>
            <a:ext cx="7782779" cy="210839"/>
          </a:xfrm>
          <a:prstGeom prst="rect">
            <a:avLst/>
          </a:prstGeom>
        </p:spPr>
      </p:pic>
      <p:pic>
        <p:nvPicPr>
          <p:cNvPr id="14" name="Picture 13"/>
          <p:cNvPicPr>
            <a:picLocks noChangeAspect="1"/>
          </p:cNvPicPr>
          <p:nvPr userDrawn="1"/>
        </p:nvPicPr>
        <p:blipFill>
          <a:blip r:embed="rId3"/>
          <a:stretch>
            <a:fillRect/>
          </a:stretch>
        </p:blipFill>
        <p:spPr>
          <a:xfrm>
            <a:off x="7685907" y="62346"/>
            <a:ext cx="1458093" cy="958288"/>
          </a:xfrm>
          <a:prstGeom prst="rect">
            <a:avLst/>
          </a:prstGeom>
        </p:spPr>
      </p:pic>
      <p:pic>
        <p:nvPicPr>
          <p:cNvPr id="15" name="Picture 14"/>
          <p:cNvPicPr>
            <a:picLocks noChangeAspect="1"/>
          </p:cNvPicPr>
          <p:nvPr userDrawn="1"/>
        </p:nvPicPr>
        <p:blipFill>
          <a:blip r:embed="rId4"/>
          <a:stretch>
            <a:fillRect/>
          </a:stretch>
        </p:blipFill>
        <p:spPr>
          <a:xfrm>
            <a:off x="4320798" y="3065318"/>
            <a:ext cx="4643092" cy="3096906"/>
          </a:xfrm>
          <a:prstGeom prst="rect">
            <a:avLst/>
          </a:prstGeom>
          <a:effectLst>
            <a:softEdge rad="241300"/>
          </a:effectLst>
        </p:spPr>
      </p:pic>
      <p:pic>
        <p:nvPicPr>
          <p:cNvPr id="13" name="Picture 12" descr="University_of_Oxford.svg.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930325" y="0"/>
            <a:ext cx="2757397" cy="846019"/>
          </a:xfrm>
          <a:prstGeom prst="rect">
            <a:avLst/>
          </a:prstGeom>
        </p:spPr>
      </p:pic>
    </p:spTree>
    <p:extLst>
      <p:ext uri="{BB962C8B-B14F-4D97-AF65-F5344CB8AC3E}">
        <p14:creationId xmlns:p14="http://schemas.microsoft.com/office/powerpoint/2010/main" val="50086091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2736" y="34580"/>
            <a:ext cx="7613171" cy="671684"/>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smtClean="0"/>
              <a:t>28/04/15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smtClean="0"/>
              <a:t>‹#›</a:t>
            </a:fld>
            <a:endParaRPr lang="en-US" dirty="0"/>
          </a:p>
        </p:txBody>
      </p:sp>
    </p:spTree>
    <p:extLst>
      <p:ext uri="{BB962C8B-B14F-4D97-AF65-F5344CB8AC3E}">
        <p14:creationId xmlns:p14="http://schemas.microsoft.com/office/powerpoint/2010/main" val="348023234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6252977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5"/>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38857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smtClean="0"/>
              <a:pPr/>
              <a:t>28/04/15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32089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6DFF08F-DC6B-4601-B491-B0F83F6DD2DA}" type="datetimeFigureOut">
              <a:rPr lang="en-US" smtClean="0"/>
              <a:pPr/>
              <a:t>28/04/15</a:t>
            </a:fld>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23591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71128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19578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28/04/15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50502539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2" y="25309"/>
            <a:ext cx="7708769" cy="671684"/>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80555" y="1143000"/>
            <a:ext cx="8086205" cy="4726094"/>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smtClean="0"/>
              <a:pPr/>
              <a:t>28/04/15</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sp>
        <p:nvSpPr>
          <p:cNvPr id="12" name="Rectangle 11"/>
          <p:cNvSpPr/>
          <p:nvPr userDrawn="1"/>
        </p:nvSpPr>
        <p:spPr>
          <a:xfrm>
            <a:off x="2382" y="6400800"/>
            <a:ext cx="9141619" cy="457200"/>
          </a:xfrm>
          <a:prstGeom prst="rect">
            <a:avLst/>
          </a:prstGeom>
          <a:solidFill>
            <a:srgbClr val="00205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userDrawn="1"/>
        </p:nvSpPr>
        <p:spPr>
          <a:xfrm>
            <a:off x="12" y="6334316"/>
            <a:ext cx="9141619" cy="64008"/>
          </a:xfrm>
          <a:prstGeom prst="rect">
            <a:avLst/>
          </a:prstGeom>
          <a:solidFill>
            <a:srgbClr val="0054D0"/>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4" name="Picture 13"/>
          <p:cNvPicPr>
            <a:picLocks noChangeAspect="1"/>
          </p:cNvPicPr>
          <p:nvPr userDrawn="1"/>
        </p:nvPicPr>
        <p:blipFill>
          <a:blip r:embed="rId11"/>
          <a:stretch>
            <a:fillRect/>
          </a:stretch>
        </p:blipFill>
        <p:spPr>
          <a:xfrm>
            <a:off x="12" y="658574"/>
            <a:ext cx="7782779" cy="210839"/>
          </a:xfrm>
          <a:prstGeom prst="rect">
            <a:avLst/>
          </a:prstGeom>
        </p:spPr>
      </p:pic>
      <p:pic>
        <p:nvPicPr>
          <p:cNvPr id="15" name="Picture 14"/>
          <p:cNvPicPr>
            <a:picLocks noChangeAspect="1"/>
          </p:cNvPicPr>
          <p:nvPr userDrawn="1"/>
        </p:nvPicPr>
        <p:blipFill>
          <a:blip r:embed="rId12"/>
          <a:stretch>
            <a:fillRect/>
          </a:stretch>
        </p:blipFill>
        <p:spPr>
          <a:xfrm>
            <a:off x="7685907" y="62346"/>
            <a:ext cx="1458093" cy="958288"/>
          </a:xfrm>
          <a:prstGeom prst="rect">
            <a:avLst/>
          </a:prstGeom>
        </p:spPr>
      </p:pic>
    </p:spTree>
    <p:extLst>
      <p:ext uri="{BB962C8B-B14F-4D97-AF65-F5344CB8AC3E}">
        <p14:creationId xmlns:p14="http://schemas.microsoft.com/office/powerpoint/2010/main" val="304935315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 id="2147483668" r:id="rId5"/>
    <p:sldLayoutId id="2147483669" r:id="rId6"/>
    <p:sldLayoutId id="2147483670" r:id="rId7"/>
    <p:sldLayoutId id="2147483671" r:id="rId8"/>
    <p:sldLayoutId id="2147483672" r:id="rId9"/>
  </p:sldLayoutIdLst>
  <p:timing>
    <p:tnLst>
      <p:par>
        <p:cTn xmlns:p14="http://schemas.microsoft.com/office/powerpoint/2010/main" id="1" dur="indefinite" restart="never" nodeType="tmRoot"/>
      </p:par>
    </p:tnLst>
  </p:timing>
  <p:txStyles>
    <p:titleStyle>
      <a:lvl1pPr algn="l" defTabSz="914400" rtl="0" eaLnBrk="1" latinLnBrk="0" hangingPunct="1">
        <a:lnSpc>
          <a:spcPct val="85000"/>
        </a:lnSpc>
        <a:spcBef>
          <a:spcPct val="0"/>
        </a:spcBef>
        <a:buNone/>
        <a:defRPr sz="40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8.jp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GB" dirty="0" smtClean="0"/>
              <a:t>Charge Resolution Simulations for Camera Electronics</a:t>
            </a:r>
            <a:endParaRPr lang="en-GB" dirty="0"/>
          </a:p>
        </p:txBody>
      </p:sp>
      <p:sp>
        <p:nvSpPr>
          <p:cNvPr id="5" name="Subtitle 4"/>
          <p:cNvSpPr>
            <a:spLocks noGrp="1"/>
          </p:cNvSpPr>
          <p:nvPr>
            <p:ph type="subTitle" idx="1"/>
          </p:nvPr>
        </p:nvSpPr>
        <p:spPr>
          <a:xfrm>
            <a:off x="111245" y="2893225"/>
            <a:ext cx="4264340" cy="3369385"/>
          </a:xfrm>
        </p:spPr>
        <p:txBody>
          <a:bodyPr anchor="t">
            <a:normAutofit fontScale="92500" lnSpcReduction="10000"/>
          </a:bodyPr>
          <a:lstStyle/>
          <a:p>
            <a:r>
              <a:rPr lang="en-GB" dirty="0" smtClean="0"/>
              <a:t>the Compact High Energy Camera for the Cherenkov Telescope Array</a:t>
            </a:r>
          </a:p>
          <a:p>
            <a:endParaRPr lang="en-GB" dirty="0" smtClean="0"/>
          </a:p>
          <a:p>
            <a:endParaRPr lang="en-GB" dirty="0"/>
          </a:p>
          <a:p>
            <a:r>
              <a:rPr lang="en-GB" sz="1400" dirty="0" smtClean="0"/>
              <a:t>Jason Watson</a:t>
            </a:r>
          </a:p>
          <a:p>
            <a:r>
              <a:rPr lang="en-GB" sz="1400" dirty="0" smtClean="0"/>
              <a:t>PHD Supervisor: DR. Garret Cotter</a:t>
            </a:r>
          </a:p>
          <a:p>
            <a:r>
              <a:rPr lang="en-GB" sz="1400" dirty="0" err="1"/>
              <a:t>Vth</a:t>
            </a:r>
            <a:r>
              <a:rPr lang="en-GB" sz="1400" dirty="0"/>
              <a:t> INFIERI WORKSHOP: INFIERI AT CERN </a:t>
            </a:r>
            <a:endParaRPr lang="en-GB" sz="1400" dirty="0" smtClean="0"/>
          </a:p>
          <a:p>
            <a:r>
              <a:rPr lang="en-GB" sz="1400" dirty="0" smtClean="0"/>
              <a:t>29 </a:t>
            </a:r>
            <a:r>
              <a:rPr lang="en-GB" sz="1400" dirty="0"/>
              <a:t>April 2015</a:t>
            </a:r>
            <a:endParaRPr lang="en-GB" sz="1400" dirty="0" smtClean="0"/>
          </a:p>
          <a:p>
            <a:endParaRPr lang="en-GB" sz="1400" dirty="0"/>
          </a:p>
        </p:txBody>
      </p:sp>
    </p:spTree>
    <p:extLst>
      <p:ext uri="{BB962C8B-B14F-4D97-AF65-F5344CB8AC3E}">
        <p14:creationId xmlns:p14="http://schemas.microsoft.com/office/powerpoint/2010/main" val="7090570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 Image from Simulations</a:t>
            </a:r>
            <a:endParaRPr lang="en-US" dirty="0"/>
          </a:p>
        </p:txBody>
      </p:sp>
      <p:pic>
        <p:nvPicPr>
          <p:cNvPr id="4" name="Content Placeholder 3"/>
          <p:cNvPicPr>
            <a:picLocks noGrp="1" noChangeAspect="1"/>
          </p:cNvPicPr>
          <p:nvPr>
            <p:ph idx="1"/>
          </p:nvPr>
        </p:nvPicPr>
        <p:blipFill>
          <a:blip r:embed="rId3"/>
          <a:srcRect l="-31119" r="-31119"/>
          <a:stretch>
            <a:fillRect/>
          </a:stretch>
        </p:blipFill>
        <p:spPr>
          <a:xfrm>
            <a:off x="280988" y="1143000"/>
            <a:ext cx="8085137" cy="4725988"/>
          </a:xfrm>
        </p:spPr>
      </p:pic>
      <p:sp>
        <p:nvSpPr>
          <p:cNvPr id="5" name="TextBox 4"/>
          <p:cNvSpPr txBox="1"/>
          <p:nvPr/>
        </p:nvSpPr>
        <p:spPr>
          <a:xfrm>
            <a:off x="458629" y="1446574"/>
            <a:ext cx="1517017" cy="646331"/>
          </a:xfrm>
          <a:prstGeom prst="rect">
            <a:avLst/>
          </a:prstGeom>
          <a:noFill/>
        </p:spPr>
        <p:txBody>
          <a:bodyPr wrap="square" rtlCol="0">
            <a:spAutoFit/>
          </a:bodyPr>
          <a:lstStyle/>
          <a:p>
            <a:r>
              <a:rPr lang="en-US" dirty="0" smtClean="0"/>
              <a:t>Simulated Shower Image</a:t>
            </a:r>
            <a:endParaRPr lang="en-US" dirty="0"/>
          </a:p>
        </p:txBody>
      </p:sp>
      <p:sp>
        <p:nvSpPr>
          <p:cNvPr id="9" name="TextBox 8"/>
          <p:cNvSpPr txBox="1"/>
          <p:nvPr/>
        </p:nvSpPr>
        <p:spPr>
          <a:xfrm>
            <a:off x="6926051" y="1404922"/>
            <a:ext cx="1646855" cy="923330"/>
          </a:xfrm>
          <a:prstGeom prst="rect">
            <a:avLst/>
          </a:prstGeom>
          <a:noFill/>
        </p:spPr>
        <p:txBody>
          <a:bodyPr wrap="square" rtlCol="0">
            <a:spAutoFit/>
          </a:bodyPr>
          <a:lstStyle/>
          <a:p>
            <a:r>
              <a:rPr lang="en-US" dirty="0" smtClean="0"/>
              <a:t>Added NSB and electronic noise</a:t>
            </a:r>
            <a:endParaRPr lang="en-US" dirty="0"/>
          </a:p>
        </p:txBody>
      </p:sp>
      <p:sp>
        <p:nvSpPr>
          <p:cNvPr id="10" name="TextBox 9"/>
          <p:cNvSpPr txBox="1"/>
          <p:nvPr/>
        </p:nvSpPr>
        <p:spPr>
          <a:xfrm>
            <a:off x="269511" y="4044725"/>
            <a:ext cx="1646855" cy="923330"/>
          </a:xfrm>
          <a:prstGeom prst="rect">
            <a:avLst/>
          </a:prstGeom>
          <a:noFill/>
        </p:spPr>
        <p:txBody>
          <a:bodyPr wrap="square" rtlCol="0">
            <a:spAutoFit/>
          </a:bodyPr>
          <a:lstStyle/>
          <a:p>
            <a:r>
              <a:rPr lang="en-US" dirty="0" smtClean="0"/>
              <a:t>Cleaned image using </a:t>
            </a:r>
            <a:r>
              <a:rPr lang="en-US" dirty="0" err="1" smtClean="0"/>
              <a:t>tailcuts</a:t>
            </a:r>
            <a:r>
              <a:rPr lang="en-US" dirty="0" smtClean="0"/>
              <a:t> of 6pe/12pe </a:t>
            </a:r>
            <a:endParaRPr lang="en-US" dirty="0"/>
          </a:p>
        </p:txBody>
      </p:sp>
      <p:sp>
        <p:nvSpPr>
          <p:cNvPr id="8" name="TextBox 7"/>
          <p:cNvSpPr txBox="1"/>
          <p:nvPr/>
        </p:nvSpPr>
        <p:spPr>
          <a:xfrm>
            <a:off x="6883067" y="3843327"/>
            <a:ext cx="1831088" cy="1754327"/>
          </a:xfrm>
          <a:prstGeom prst="rect">
            <a:avLst/>
          </a:prstGeom>
          <a:noFill/>
        </p:spPr>
        <p:txBody>
          <a:bodyPr wrap="square" rtlCol="0">
            <a:spAutoFit/>
          </a:bodyPr>
          <a:lstStyle/>
          <a:p>
            <a:r>
              <a:rPr lang="en-US" dirty="0" smtClean="0"/>
              <a:t>Further cleaned through application of arrival times as described in method 3</a:t>
            </a:r>
            <a:endParaRPr lang="en-US" dirty="0"/>
          </a:p>
        </p:txBody>
      </p:sp>
    </p:spTree>
    <p:extLst>
      <p:ext uri="{BB962C8B-B14F-4D97-AF65-F5344CB8AC3E}">
        <p14:creationId xmlns:p14="http://schemas.microsoft.com/office/powerpoint/2010/main" val="77995833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 Resolution</a:t>
            </a:r>
            <a:endParaRPr lang="en-US" dirty="0"/>
          </a:p>
        </p:txBody>
      </p:sp>
      <p:pic>
        <p:nvPicPr>
          <p:cNvPr id="9" name="Picture 8"/>
          <p:cNvPicPr>
            <a:picLocks noChangeAspect="1"/>
          </p:cNvPicPr>
          <p:nvPr/>
        </p:nvPicPr>
        <p:blipFill>
          <a:blip r:embed="rId3"/>
          <a:stretch>
            <a:fillRect/>
          </a:stretch>
        </p:blipFill>
        <p:spPr>
          <a:xfrm>
            <a:off x="0" y="1048940"/>
            <a:ext cx="4675543" cy="4846006"/>
          </a:xfrm>
          <a:prstGeom prst="rect">
            <a:avLst/>
          </a:prstGeom>
        </p:spPr>
      </p:pic>
      <p:pic>
        <p:nvPicPr>
          <p:cNvPr id="10" name="Picture 9"/>
          <p:cNvPicPr>
            <a:picLocks noChangeAspect="1"/>
          </p:cNvPicPr>
          <p:nvPr/>
        </p:nvPicPr>
        <p:blipFill>
          <a:blip r:embed="rId4"/>
          <a:stretch>
            <a:fillRect/>
          </a:stretch>
        </p:blipFill>
        <p:spPr>
          <a:xfrm>
            <a:off x="4693949" y="1532932"/>
            <a:ext cx="3804203" cy="2680090"/>
          </a:xfrm>
          <a:prstGeom prst="rect">
            <a:avLst/>
          </a:prstGeom>
        </p:spPr>
      </p:pic>
      <p:sp>
        <p:nvSpPr>
          <p:cNvPr id="11" name="TextBox 10"/>
          <p:cNvSpPr txBox="1"/>
          <p:nvPr/>
        </p:nvSpPr>
        <p:spPr>
          <a:xfrm>
            <a:off x="5043696" y="4582728"/>
            <a:ext cx="3644715" cy="1754327"/>
          </a:xfrm>
          <a:prstGeom prst="rect">
            <a:avLst/>
          </a:prstGeom>
          <a:noFill/>
        </p:spPr>
        <p:txBody>
          <a:bodyPr wrap="square" rtlCol="0">
            <a:spAutoFit/>
          </a:bodyPr>
          <a:lstStyle/>
          <a:p>
            <a:r>
              <a:rPr lang="en-US" dirty="0" smtClean="0"/>
              <a:t>Model 1 (whole window integration)</a:t>
            </a:r>
          </a:p>
          <a:p>
            <a:r>
              <a:rPr lang="en-US" dirty="0" smtClean="0"/>
              <a:t>Sampling speed: 666 MHz</a:t>
            </a:r>
          </a:p>
          <a:p>
            <a:r>
              <a:rPr lang="en-US" dirty="0" smtClean="0"/>
              <a:t>Adc2pe: 8</a:t>
            </a:r>
          </a:p>
          <a:p>
            <a:endParaRPr lang="en-US" dirty="0"/>
          </a:p>
          <a:p>
            <a:r>
              <a:rPr lang="en-US" dirty="0" smtClean="0"/>
              <a:t>Blue line: SST requirement</a:t>
            </a:r>
          </a:p>
          <a:p>
            <a:r>
              <a:rPr lang="en-US" dirty="0" smtClean="0"/>
              <a:t>Green line: SST Goal</a:t>
            </a:r>
            <a:endParaRPr lang="en-US" dirty="0"/>
          </a:p>
        </p:txBody>
      </p:sp>
    </p:spTree>
    <p:extLst>
      <p:ext uri="{BB962C8B-B14F-4D97-AF65-F5344CB8AC3E}">
        <p14:creationId xmlns:p14="http://schemas.microsoft.com/office/powerpoint/2010/main" val="18501896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Charge Resolution Simulation Results</a:t>
            </a:r>
            <a:endParaRPr lang="en-US" dirty="0"/>
          </a:p>
        </p:txBody>
      </p:sp>
      <p:pic>
        <p:nvPicPr>
          <p:cNvPr id="4" name="Picture 3"/>
          <p:cNvPicPr>
            <a:picLocks noChangeAspect="1"/>
          </p:cNvPicPr>
          <p:nvPr/>
        </p:nvPicPr>
        <p:blipFill>
          <a:blip r:embed="rId3"/>
          <a:stretch>
            <a:fillRect/>
          </a:stretch>
        </p:blipFill>
        <p:spPr>
          <a:xfrm>
            <a:off x="0" y="1917700"/>
            <a:ext cx="9144000" cy="2998033"/>
          </a:xfrm>
          <a:prstGeom prst="rect">
            <a:avLst/>
          </a:prstGeom>
        </p:spPr>
      </p:pic>
      <p:sp>
        <p:nvSpPr>
          <p:cNvPr id="5" name="TextBox 4"/>
          <p:cNvSpPr txBox="1"/>
          <p:nvPr/>
        </p:nvSpPr>
        <p:spPr>
          <a:xfrm>
            <a:off x="234464" y="1113694"/>
            <a:ext cx="7287846" cy="461665"/>
          </a:xfrm>
          <a:prstGeom prst="rect">
            <a:avLst/>
          </a:prstGeom>
          <a:noFill/>
        </p:spPr>
        <p:txBody>
          <a:bodyPr wrap="square" rtlCol="0">
            <a:spAutoFit/>
          </a:bodyPr>
          <a:lstStyle/>
          <a:p>
            <a:r>
              <a:rPr lang="en-US" sz="2400" u="sng" dirty="0" smtClean="0"/>
              <a:t>Comparison of the three integration window methods</a:t>
            </a:r>
            <a:endParaRPr lang="en-US" sz="2400" u="sng" dirty="0"/>
          </a:p>
        </p:txBody>
      </p:sp>
      <p:sp>
        <p:nvSpPr>
          <p:cNvPr id="6" name="TextBox 5"/>
          <p:cNvSpPr txBox="1"/>
          <p:nvPr/>
        </p:nvSpPr>
        <p:spPr>
          <a:xfrm>
            <a:off x="679933" y="4900240"/>
            <a:ext cx="3520836" cy="400110"/>
          </a:xfrm>
          <a:prstGeom prst="rect">
            <a:avLst/>
          </a:prstGeom>
          <a:noFill/>
        </p:spPr>
        <p:txBody>
          <a:bodyPr wrap="square" rtlCol="0">
            <a:spAutoFit/>
          </a:bodyPr>
          <a:lstStyle/>
          <a:p>
            <a:r>
              <a:rPr lang="en-US" sz="2000" dirty="0" smtClean="0"/>
              <a:t>Low energy (300 </a:t>
            </a:r>
            <a:r>
              <a:rPr lang="en-US" sz="2000" dirty="0" err="1" smtClean="0"/>
              <a:t>GeV</a:t>
            </a:r>
            <a:r>
              <a:rPr lang="en-US" sz="2000" dirty="0" smtClean="0"/>
              <a:t> – 60 TeV)</a:t>
            </a:r>
            <a:endParaRPr lang="en-US" sz="2000" dirty="0"/>
          </a:p>
        </p:txBody>
      </p:sp>
      <p:sp>
        <p:nvSpPr>
          <p:cNvPr id="7" name="TextBox 6"/>
          <p:cNvSpPr txBox="1"/>
          <p:nvPr/>
        </p:nvSpPr>
        <p:spPr>
          <a:xfrm>
            <a:off x="5306641" y="4896331"/>
            <a:ext cx="3520836" cy="400110"/>
          </a:xfrm>
          <a:prstGeom prst="rect">
            <a:avLst/>
          </a:prstGeom>
          <a:noFill/>
        </p:spPr>
        <p:txBody>
          <a:bodyPr wrap="square" rtlCol="0">
            <a:spAutoFit/>
          </a:bodyPr>
          <a:lstStyle/>
          <a:p>
            <a:r>
              <a:rPr lang="en-US" sz="2000" dirty="0" smtClean="0"/>
              <a:t>High energy (60 </a:t>
            </a:r>
            <a:r>
              <a:rPr lang="en-US" sz="2000" dirty="0"/>
              <a:t>T</a:t>
            </a:r>
            <a:r>
              <a:rPr lang="en-US" sz="2000" dirty="0" smtClean="0"/>
              <a:t>eV – 300 TeV)</a:t>
            </a:r>
            <a:endParaRPr lang="en-US" sz="2000" dirty="0"/>
          </a:p>
        </p:txBody>
      </p:sp>
    </p:spTree>
    <p:extLst>
      <p:ext uri="{BB962C8B-B14F-4D97-AF65-F5344CB8AC3E}">
        <p14:creationId xmlns:p14="http://schemas.microsoft.com/office/powerpoint/2010/main" val="33781126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Charge Resolution Simulation Results</a:t>
            </a:r>
          </a:p>
        </p:txBody>
      </p:sp>
      <p:pic>
        <p:nvPicPr>
          <p:cNvPr id="4" name="Picture 3"/>
          <p:cNvPicPr>
            <a:picLocks noChangeAspect="1"/>
          </p:cNvPicPr>
          <p:nvPr/>
        </p:nvPicPr>
        <p:blipFill>
          <a:blip r:embed="rId3"/>
          <a:stretch>
            <a:fillRect/>
          </a:stretch>
        </p:blipFill>
        <p:spPr>
          <a:xfrm>
            <a:off x="2949891" y="1554381"/>
            <a:ext cx="6078235" cy="4002303"/>
          </a:xfrm>
          <a:prstGeom prst="rect">
            <a:avLst/>
          </a:prstGeom>
        </p:spPr>
      </p:pic>
      <p:sp>
        <p:nvSpPr>
          <p:cNvPr id="5" name="TextBox 4"/>
          <p:cNvSpPr txBox="1"/>
          <p:nvPr/>
        </p:nvSpPr>
        <p:spPr>
          <a:xfrm>
            <a:off x="234464" y="1113694"/>
            <a:ext cx="7287846" cy="461665"/>
          </a:xfrm>
          <a:prstGeom prst="rect">
            <a:avLst/>
          </a:prstGeom>
          <a:noFill/>
        </p:spPr>
        <p:txBody>
          <a:bodyPr wrap="square" rtlCol="0">
            <a:spAutoFit/>
          </a:bodyPr>
          <a:lstStyle/>
          <a:p>
            <a:r>
              <a:rPr lang="en-US" sz="2400" u="sng" dirty="0" smtClean="0"/>
              <a:t>Saturated Pixel Restoration</a:t>
            </a:r>
            <a:endParaRPr lang="en-US" sz="2400" u="sng" dirty="0"/>
          </a:p>
        </p:txBody>
      </p:sp>
      <p:sp>
        <p:nvSpPr>
          <p:cNvPr id="3" name="TextBox 2"/>
          <p:cNvSpPr txBox="1"/>
          <p:nvPr/>
        </p:nvSpPr>
        <p:spPr>
          <a:xfrm>
            <a:off x="0" y="1800401"/>
            <a:ext cx="2926080" cy="2585323"/>
          </a:xfrm>
          <a:prstGeom prst="rect">
            <a:avLst/>
          </a:prstGeom>
          <a:noFill/>
        </p:spPr>
        <p:txBody>
          <a:bodyPr wrap="square" rtlCol="0">
            <a:spAutoFit/>
          </a:bodyPr>
          <a:lstStyle/>
          <a:p>
            <a:pPr marL="285750" indent="-285750">
              <a:buFont typeface="Arial"/>
              <a:buChar char="•"/>
            </a:pPr>
            <a:r>
              <a:rPr lang="en-US" dirty="0" smtClean="0"/>
              <a:t>The TARGET ASIC provides 12-bit </a:t>
            </a:r>
            <a:r>
              <a:rPr lang="en-US" dirty="0" err="1" smtClean="0"/>
              <a:t>digitisation</a:t>
            </a:r>
            <a:endParaRPr lang="en-US" dirty="0"/>
          </a:p>
          <a:p>
            <a:pPr marL="285750" indent="-285750">
              <a:buFont typeface="Arial"/>
              <a:buChar char="•"/>
            </a:pPr>
            <a:r>
              <a:rPr lang="en-US" dirty="0" smtClean="0"/>
              <a:t>Corresponds to a maximum of 4095 digital counts</a:t>
            </a:r>
          </a:p>
          <a:p>
            <a:pPr marL="285750" indent="-285750">
              <a:buFont typeface="Arial"/>
              <a:buChar char="•"/>
            </a:pPr>
            <a:r>
              <a:rPr lang="en-US" dirty="0" smtClean="0"/>
              <a:t>A setting of adc2pe of 4 results in the saturation of pixels with intensities of ~1000 photoelectrons</a:t>
            </a:r>
            <a:endParaRPr lang="en-US" dirty="0"/>
          </a:p>
        </p:txBody>
      </p:sp>
    </p:spTree>
    <p:extLst>
      <p:ext uri="{BB962C8B-B14F-4D97-AF65-F5344CB8AC3E}">
        <p14:creationId xmlns:p14="http://schemas.microsoft.com/office/powerpoint/2010/main" val="4123037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Charge Resolution Simulation Results</a:t>
            </a:r>
          </a:p>
        </p:txBody>
      </p:sp>
      <p:sp>
        <p:nvSpPr>
          <p:cNvPr id="3" name="Content Placeholder 2"/>
          <p:cNvSpPr>
            <a:spLocks noGrp="1"/>
          </p:cNvSpPr>
          <p:nvPr>
            <p:ph idx="1"/>
          </p:nvPr>
        </p:nvSpPr>
        <p:spPr/>
        <p:txBody>
          <a:bodyPr>
            <a:normAutofit/>
          </a:bodyPr>
          <a:lstStyle/>
          <a:p>
            <a:r>
              <a:rPr lang="en-US" sz="2800" dirty="0" smtClean="0"/>
              <a:t>Recommendations:</a:t>
            </a:r>
          </a:p>
          <a:p>
            <a:pPr lvl="1"/>
            <a:r>
              <a:rPr lang="en-US" sz="2400" dirty="0"/>
              <a:t>Sampling speed: 400 MHz - 1 GHz </a:t>
            </a:r>
            <a:endParaRPr lang="en-US" sz="2400" dirty="0" smtClean="0"/>
          </a:p>
          <a:p>
            <a:pPr lvl="1"/>
            <a:r>
              <a:rPr lang="en-US" sz="2400" dirty="0" smtClean="0"/>
              <a:t>(</a:t>
            </a:r>
            <a:r>
              <a:rPr lang="en-US" sz="2400" dirty="0"/>
              <a:t>Peak) ADC counts per photoelectron: 1 - 16 </a:t>
            </a:r>
            <a:endParaRPr lang="en-US" sz="2400" dirty="0" smtClean="0"/>
          </a:p>
          <a:p>
            <a:pPr lvl="1"/>
            <a:r>
              <a:rPr lang="en-US" sz="2400" dirty="0" smtClean="0"/>
              <a:t>Integration </a:t>
            </a:r>
            <a:r>
              <a:rPr lang="en-US" sz="2400" dirty="0"/>
              <a:t>window length: 10 ns - 30 ns </a:t>
            </a:r>
            <a:endParaRPr lang="en-US" sz="2400" dirty="0" smtClean="0"/>
          </a:p>
          <a:p>
            <a:pPr lvl="1"/>
            <a:r>
              <a:rPr lang="en-US" sz="2400" dirty="0" smtClean="0"/>
              <a:t>Readout </a:t>
            </a:r>
            <a:r>
              <a:rPr lang="en-US" sz="2400" dirty="0"/>
              <a:t>window length: &gt; 60 ns</a:t>
            </a:r>
          </a:p>
        </p:txBody>
      </p:sp>
    </p:spTree>
    <p:extLst>
      <p:ext uri="{BB962C8B-B14F-4D97-AF65-F5344CB8AC3E}">
        <p14:creationId xmlns:p14="http://schemas.microsoft.com/office/powerpoint/2010/main" val="23402639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normAutofit fontScale="90000"/>
          </a:bodyPr>
          <a:lstStyle/>
          <a:p>
            <a:r>
              <a:rPr lang="en-US" dirty="0" smtClean="0"/>
              <a:t>Charge Resolution of </a:t>
            </a:r>
            <a:r>
              <a:rPr lang="en-US" dirty="0" err="1" smtClean="0"/>
              <a:t>SiPMs</a:t>
            </a:r>
            <a:r>
              <a:rPr lang="en-US" dirty="0" smtClean="0"/>
              <a:t> for CHEC-S</a:t>
            </a:r>
            <a:endParaRPr lang="en-US" dirty="0"/>
          </a:p>
        </p:txBody>
      </p:sp>
      <p:sp>
        <p:nvSpPr>
          <p:cNvPr id="3" name="Content Placeholder 2"/>
          <p:cNvSpPr>
            <a:spLocks noGrp="1"/>
          </p:cNvSpPr>
          <p:nvPr>
            <p:ph idx="1"/>
          </p:nvPr>
        </p:nvSpPr>
        <p:spPr>
          <a:xfrm>
            <a:off x="261317" y="1039165"/>
            <a:ext cx="4471821" cy="2771106"/>
          </a:xfrm>
        </p:spPr>
        <p:txBody>
          <a:bodyPr/>
          <a:lstStyle/>
          <a:p>
            <a:r>
              <a:rPr lang="en-US" dirty="0" err="1" smtClean="0"/>
              <a:t>SiPMs</a:t>
            </a:r>
            <a:r>
              <a:rPr lang="en-US" dirty="0" smtClean="0"/>
              <a:t> have many advantages over MAPMs including:</a:t>
            </a:r>
          </a:p>
          <a:p>
            <a:pPr lvl="1"/>
            <a:r>
              <a:rPr lang="en-US" dirty="0" smtClean="0"/>
              <a:t>Resistance to high light levels allowing observations under moonlight</a:t>
            </a:r>
          </a:p>
          <a:p>
            <a:pPr lvl="1"/>
            <a:r>
              <a:rPr lang="en-US" dirty="0" smtClean="0"/>
              <a:t>Excellent Pulse </a:t>
            </a:r>
            <a:r>
              <a:rPr lang="en-US" dirty="0"/>
              <a:t>H</a:t>
            </a:r>
            <a:r>
              <a:rPr lang="en-US" dirty="0" smtClean="0"/>
              <a:t>eight resolution</a:t>
            </a:r>
          </a:p>
          <a:p>
            <a:pPr lvl="1"/>
            <a:r>
              <a:rPr lang="en-US" dirty="0" smtClean="0"/>
              <a:t>Low voltage operation (20 – 100 Volts)</a:t>
            </a:r>
          </a:p>
        </p:txBody>
      </p:sp>
      <p:pic>
        <p:nvPicPr>
          <p:cNvPr id="4" name="Picture 3"/>
          <p:cNvPicPr>
            <a:picLocks noChangeAspect="1"/>
          </p:cNvPicPr>
          <p:nvPr/>
        </p:nvPicPr>
        <p:blipFill>
          <a:blip r:embed="rId3"/>
          <a:stretch>
            <a:fillRect/>
          </a:stretch>
        </p:blipFill>
        <p:spPr>
          <a:xfrm>
            <a:off x="634934" y="2874206"/>
            <a:ext cx="3193906" cy="1026397"/>
          </a:xfrm>
          <a:prstGeom prst="rect">
            <a:avLst/>
          </a:prstGeom>
        </p:spPr>
      </p:pic>
      <p:sp>
        <p:nvSpPr>
          <p:cNvPr id="6" name="Content Placeholder 2"/>
          <p:cNvSpPr txBox="1">
            <a:spLocks/>
          </p:cNvSpPr>
          <p:nvPr/>
        </p:nvSpPr>
        <p:spPr>
          <a:xfrm>
            <a:off x="144349" y="4335916"/>
            <a:ext cx="8864968" cy="116625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en-US" dirty="0" err="1" smtClean="0"/>
              <a:t>SiPMs</a:t>
            </a:r>
            <a:r>
              <a:rPr lang="en-US" dirty="0" smtClean="0"/>
              <a:t> require different considerations within the simulation:</a:t>
            </a:r>
          </a:p>
          <a:p>
            <a:pPr lvl="1"/>
            <a:r>
              <a:rPr lang="en-US" dirty="0" smtClean="0"/>
              <a:t>Much wider pulse shape – pre-amp must shorten </a:t>
            </a:r>
            <a:r>
              <a:rPr lang="en-US" dirty="0" err="1" smtClean="0"/>
              <a:t>SiPM</a:t>
            </a:r>
            <a:r>
              <a:rPr lang="en-US" dirty="0" smtClean="0"/>
              <a:t> pulses</a:t>
            </a:r>
          </a:p>
          <a:p>
            <a:pPr lvl="1"/>
            <a:r>
              <a:rPr lang="en-US" dirty="0" smtClean="0"/>
              <a:t>Cross-talk  - Important to consider for </a:t>
            </a:r>
            <a:r>
              <a:rPr lang="en-US" dirty="0" err="1" smtClean="0"/>
              <a:t>cherenkov</a:t>
            </a:r>
            <a:r>
              <a:rPr lang="en-US" dirty="0" smtClean="0"/>
              <a:t> telescopes, can give NSB high amplitudes </a:t>
            </a:r>
            <a:endParaRPr lang="en-US" dirty="0"/>
          </a:p>
        </p:txBody>
      </p:sp>
      <p:pic>
        <p:nvPicPr>
          <p:cNvPr id="10" name="Picture 9" descr="GCT-Cam-Sensors-2.pdf"/>
          <p:cNvPicPr>
            <a:picLocks noChangeAspect="1"/>
          </p:cNvPicPr>
          <p:nvPr/>
        </p:nvPicPr>
        <p:blipFill rotWithShape="1">
          <a:blip r:embed="rId4">
            <a:extLst>
              <a:ext uri="{28A0092B-C50C-407E-A947-70E740481C1C}">
                <a14:useLocalDpi xmlns:a14="http://schemas.microsoft.com/office/drawing/2010/main" val="0"/>
              </a:ext>
            </a:extLst>
          </a:blip>
          <a:srcRect l="43556" r="6786" b="47286"/>
          <a:stretch/>
        </p:blipFill>
        <p:spPr>
          <a:xfrm>
            <a:off x="4938369" y="692776"/>
            <a:ext cx="3950696" cy="2963542"/>
          </a:xfrm>
          <a:prstGeom prst="rect">
            <a:avLst/>
          </a:prstGeom>
        </p:spPr>
      </p:pic>
    </p:spTree>
    <p:extLst>
      <p:ext uri="{BB962C8B-B14F-4D97-AF65-F5344CB8AC3E}">
        <p14:creationId xmlns:p14="http://schemas.microsoft.com/office/powerpoint/2010/main" val="42533334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intentions</a:t>
            </a:r>
            <a:endParaRPr lang="en-US" dirty="0"/>
          </a:p>
        </p:txBody>
      </p:sp>
      <p:sp>
        <p:nvSpPr>
          <p:cNvPr id="3" name="Content Placeholder 2"/>
          <p:cNvSpPr>
            <a:spLocks noGrp="1"/>
          </p:cNvSpPr>
          <p:nvPr>
            <p:ph idx="1"/>
          </p:nvPr>
        </p:nvSpPr>
        <p:spPr/>
        <p:txBody>
          <a:bodyPr/>
          <a:lstStyle/>
          <a:p>
            <a:pPr>
              <a:buFont typeface="Wingdings" charset="2"/>
              <a:buChar char="Ø"/>
            </a:pPr>
            <a:r>
              <a:rPr lang="en-US" dirty="0" smtClean="0"/>
              <a:t>The charge resolution of the MAPM camera meets the requirements of the two-mirror small sized telescopes</a:t>
            </a:r>
          </a:p>
          <a:p>
            <a:pPr>
              <a:buFont typeface="Wingdings" charset="2"/>
              <a:buChar char="Ø"/>
            </a:pPr>
            <a:r>
              <a:rPr lang="en-US" dirty="0" smtClean="0"/>
              <a:t>The same investigations now need to be performed for the </a:t>
            </a:r>
            <a:r>
              <a:rPr lang="en-US" dirty="0" err="1" smtClean="0"/>
              <a:t>SiPM</a:t>
            </a:r>
            <a:endParaRPr lang="en-US" dirty="0" smtClean="0"/>
          </a:p>
          <a:p>
            <a:pPr>
              <a:buFont typeface="Wingdings" charset="2"/>
              <a:buChar char="Ø"/>
            </a:pPr>
            <a:r>
              <a:rPr lang="en-US" dirty="0" smtClean="0"/>
              <a:t>Further investigations are required for the </a:t>
            </a:r>
            <a:r>
              <a:rPr lang="en-US" dirty="0" err="1" smtClean="0"/>
              <a:t>SiPM</a:t>
            </a:r>
            <a:r>
              <a:rPr lang="en-US" dirty="0" smtClean="0"/>
              <a:t> including cross-talk impact on charge resolution.</a:t>
            </a:r>
            <a:endParaRPr lang="en-US" dirty="0"/>
          </a:p>
          <a:p>
            <a:pPr>
              <a:buFont typeface="Wingdings" charset="2"/>
              <a:buChar char="Ø"/>
            </a:pPr>
            <a:r>
              <a:rPr lang="en-US" dirty="0" smtClean="0"/>
              <a:t>Currently presumes perfect optics – Implementation of Ray-Tracing simulation ROBAST is also intended for the future.</a:t>
            </a:r>
          </a:p>
          <a:p>
            <a:pPr>
              <a:buFont typeface="Wingdings" charset="2"/>
              <a:buChar char="Ø"/>
            </a:pPr>
            <a:endParaRPr lang="en-US" dirty="0"/>
          </a:p>
        </p:txBody>
      </p:sp>
    </p:spTree>
    <p:extLst>
      <p:ext uri="{BB962C8B-B14F-4D97-AF65-F5344CB8AC3E}">
        <p14:creationId xmlns:p14="http://schemas.microsoft.com/office/powerpoint/2010/main" val="39855706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lstStyle/>
          <a:p>
            <a:r>
              <a:rPr lang="en-GB" dirty="0" smtClean="0"/>
              <a:t>The Cherenkov Telescope Array</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060486" y="1059873"/>
            <a:ext cx="6878124" cy="5153891"/>
          </a:xfrm>
          <a:prstGeom prst="rect">
            <a:avLst/>
          </a:prstGeom>
        </p:spPr>
      </p:pic>
    </p:spTree>
    <p:extLst>
      <p:ext uri="{BB962C8B-B14F-4D97-AF65-F5344CB8AC3E}">
        <p14:creationId xmlns:p14="http://schemas.microsoft.com/office/powerpoint/2010/main" val="22948317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lstStyle/>
          <a:p>
            <a:r>
              <a:rPr lang="en-GB" dirty="0"/>
              <a:t>The Cherenkov Telescope Array</a:t>
            </a:r>
          </a:p>
        </p:txBody>
      </p:sp>
      <p:sp>
        <p:nvSpPr>
          <p:cNvPr id="3" name="Content Placeholder 2"/>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1060486" y="1056749"/>
            <a:ext cx="6878124" cy="5161831"/>
          </a:xfrm>
          <a:prstGeom prst="rect">
            <a:avLst/>
          </a:prstGeom>
        </p:spPr>
      </p:pic>
    </p:spTree>
    <p:extLst>
      <p:ext uri="{BB962C8B-B14F-4D97-AF65-F5344CB8AC3E}">
        <p14:creationId xmlns:p14="http://schemas.microsoft.com/office/powerpoint/2010/main" val="7256292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lstStyle/>
          <a:p>
            <a:r>
              <a:rPr lang="en-GB" dirty="0"/>
              <a:t>The Cherenkov Telescope Array</a:t>
            </a:r>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1060486" y="1059872"/>
            <a:ext cx="6878124" cy="5150769"/>
          </a:xfrm>
          <a:prstGeom prst="rect">
            <a:avLst/>
          </a:prstGeom>
        </p:spPr>
      </p:pic>
    </p:spTree>
    <p:extLst>
      <p:ext uri="{BB962C8B-B14F-4D97-AF65-F5344CB8AC3E}">
        <p14:creationId xmlns:p14="http://schemas.microsoft.com/office/powerpoint/2010/main" val="6331729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normAutofit fontScale="90000"/>
          </a:bodyPr>
          <a:lstStyle/>
          <a:p>
            <a:r>
              <a:rPr lang="en-GB" dirty="0"/>
              <a:t>The Compact High Energy Camera (CHEC) </a:t>
            </a:r>
            <a:endParaRPr lang="en-US" dirty="0"/>
          </a:p>
        </p:txBody>
      </p:sp>
      <p:sp>
        <p:nvSpPr>
          <p:cNvPr id="3" name="Content Placeholder 2"/>
          <p:cNvSpPr>
            <a:spLocks noGrp="1"/>
          </p:cNvSpPr>
          <p:nvPr>
            <p:ph idx="1"/>
          </p:nvPr>
        </p:nvSpPr>
        <p:spPr>
          <a:xfrm>
            <a:off x="280556" y="1143000"/>
            <a:ext cx="4308246" cy="2899025"/>
          </a:xfrm>
        </p:spPr>
        <p:txBody>
          <a:bodyPr>
            <a:normAutofit fontScale="85000" lnSpcReduction="20000"/>
          </a:bodyPr>
          <a:lstStyle/>
          <a:p>
            <a:pPr>
              <a:buFont typeface="Wingdings" charset="2"/>
              <a:buChar char="Ø"/>
            </a:pPr>
            <a:r>
              <a:rPr lang="en-US" dirty="0" smtClean="0"/>
              <a:t>Camera for the dual-mirror Small-Sized Telescopes (SST-2m)</a:t>
            </a:r>
          </a:p>
          <a:p>
            <a:pPr>
              <a:buFont typeface="Wingdings" charset="2"/>
              <a:buChar char="Ø"/>
            </a:pPr>
            <a:r>
              <a:rPr lang="en-US" dirty="0" smtClean="0"/>
              <a:t>International involvement </a:t>
            </a:r>
          </a:p>
          <a:p>
            <a:pPr lvl="1">
              <a:buFont typeface="Wingdings" charset="2"/>
              <a:buChar char="Ø"/>
            </a:pPr>
            <a:r>
              <a:rPr lang="en-US" dirty="0" smtClean="0"/>
              <a:t>within INFIERI both Oxford and Amsterdam</a:t>
            </a:r>
          </a:p>
          <a:p>
            <a:pPr>
              <a:buFont typeface="Wingdings" charset="2"/>
              <a:buChar char="Ø"/>
            </a:pPr>
            <a:r>
              <a:rPr lang="en-US" dirty="0" smtClean="0"/>
              <a:t>Designed to work with both the ASTRI and GATE SST-2m telescope structures</a:t>
            </a:r>
            <a:endParaRPr lang="en-US" dirty="0"/>
          </a:p>
          <a:p>
            <a:pPr>
              <a:buFont typeface="Wingdings" charset="2"/>
              <a:buChar char="Ø"/>
            </a:pPr>
            <a:r>
              <a:rPr lang="en-US" dirty="0" smtClean="0"/>
              <a:t>Contains 2048 pixels (32 x 64 pixel modules)</a:t>
            </a:r>
          </a:p>
          <a:p>
            <a:pPr>
              <a:buFont typeface="Wingdings" charset="2"/>
              <a:buChar char="Ø"/>
            </a:pPr>
            <a:r>
              <a:rPr lang="en-US" dirty="0" smtClean="0"/>
              <a:t>CHEC-M (MAPM camera) prototype is almost finished</a:t>
            </a:r>
          </a:p>
          <a:p>
            <a:pPr>
              <a:buFont typeface="Wingdings" charset="2"/>
              <a:buChar char="Ø"/>
            </a:pPr>
            <a:r>
              <a:rPr lang="en-US" dirty="0" smtClean="0"/>
              <a:t>CHEC-S (</a:t>
            </a:r>
            <a:r>
              <a:rPr lang="en-US" dirty="0" err="1" smtClean="0"/>
              <a:t>SiPM</a:t>
            </a:r>
            <a:r>
              <a:rPr lang="en-US" dirty="0" smtClean="0"/>
              <a:t> camera) testing has started</a:t>
            </a:r>
          </a:p>
        </p:txBody>
      </p:sp>
      <p:pic>
        <p:nvPicPr>
          <p:cNvPr id="4" name="Picture 3"/>
          <p:cNvPicPr>
            <a:picLocks noChangeAspect="1"/>
          </p:cNvPicPr>
          <p:nvPr/>
        </p:nvPicPr>
        <p:blipFill>
          <a:blip r:embed="rId3"/>
          <a:stretch>
            <a:fillRect/>
          </a:stretch>
        </p:blipFill>
        <p:spPr>
          <a:xfrm>
            <a:off x="4727858" y="1127742"/>
            <a:ext cx="4106248" cy="2738836"/>
          </a:xfrm>
          <a:prstGeom prst="rect">
            <a:avLst/>
          </a:prstGeom>
          <a:effectLst/>
        </p:spPr>
      </p:pic>
      <p:pic>
        <p:nvPicPr>
          <p:cNvPr id="5" name="Picture 4" descr="15353884115_03e80eba45_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272" y="4106920"/>
            <a:ext cx="1394899" cy="2092859"/>
          </a:xfrm>
          <a:prstGeom prst="rect">
            <a:avLst/>
          </a:prstGeom>
        </p:spPr>
      </p:pic>
      <p:pic>
        <p:nvPicPr>
          <p:cNvPr id="6" name="Picture 5"/>
          <p:cNvPicPr>
            <a:picLocks noChangeAspect="1"/>
          </p:cNvPicPr>
          <p:nvPr/>
        </p:nvPicPr>
        <p:blipFill>
          <a:blip r:embed="rId5"/>
          <a:stretch>
            <a:fillRect/>
          </a:stretch>
        </p:blipFill>
        <p:spPr>
          <a:xfrm>
            <a:off x="2077943" y="4208899"/>
            <a:ext cx="2771034" cy="1993200"/>
          </a:xfrm>
          <a:prstGeom prst="rect">
            <a:avLst/>
          </a:prstGeom>
        </p:spPr>
      </p:pic>
      <p:sp>
        <p:nvSpPr>
          <p:cNvPr id="7" name="TextBox 6"/>
          <p:cNvSpPr txBox="1"/>
          <p:nvPr/>
        </p:nvSpPr>
        <p:spPr>
          <a:xfrm>
            <a:off x="658192" y="4162544"/>
            <a:ext cx="1807710" cy="369332"/>
          </a:xfrm>
          <a:prstGeom prst="rect">
            <a:avLst/>
          </a:prstGeom>
          <a:noFill/>
        </p:spPr>
        <p:txBody>
          <a:bodyPr wrap="square" rtlCol="0">
            <a:spAutoFit/>
          </a:bodyPr>
          <a:lstStyle/>
          <a:p>
            <a:r>
              <a:rPr lang="en-US" b="1" dirty="0" smtClean="0">
                <a:solidFill>
                  <a:schemeClr val="tx2"/>
                </a:solidFill>
              </a:rPr>
              <a:t>ASTRI</a:t>
            </a:r>
            <a:endParaRPr lang="en-US" b="1" dirty="0">
              <a:solidFill>
                <a:schemeClr val="tx2"/>
              </a:solidFill>
            </a:endParaRPr>
          </a:p>
        </p:txBody>
      </p:sp>
      <p:sp>
        <p:nvSpPr>
          <p:cNvPr id="8" name="TextBox 7"/>
          <p:cNvSpPr txBox="1"/>
          <p:nvPr/>
        </p:nvSpPr>
        <p:spPr>
          <a:xfrm>
            <a:off x="7661349" y="3035588"/>
            <a:ext cx="1807710" cy="369332"/>
          </a:xfrm>
          <a:prstGeom prst="rect">
            <a:avLst/>
          </a:prstGeom>
          <a:noFill/>
        </p:spPr>
        <p:txBody>
          <a:bodyPr wrap="square" rtlCol="0">
            <a:spAutoFit/>
          </a:bodyPr>
          <a:lstStyle/>
          <a:p>
            <a:r>
              <a:rPr lang="en-US" b="1" dirty="0" smtClean="0">
                <a:solidFill>
                  <a:schemeClr val="bg1"/>
                </a:solidFill>
              </a:rPr>
              <a:t>CHEC-M</a:t>
            </a:r>
            <a:endParaRPr lang="en-US" b="1" dirty="0">
              <a:solidFill>
                <a:schemeClr val="bg1"/>
              </a:solidFill>
            </a:endParaRPr>
          </a:p>
        </p:txBody>
      </p:sp>
    </p:spTree>
    <p:extLst>
      <p:ext uri="{BB962C8B-B14F-4D97-AF65-F5344CB8AC3E}">
        <p14:creationId xmlns:p14="http://schemas.microsoft.com/office/powerpoint/2010/main" val="1719231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25309"/>
            <a:ext cx="7613171" cy="671684"/>
          </a:xfrm>
        </p:spPr>
        <p:txBody>
          <a:bodyPr/>
          <a:lstStyle/>
          <a:p>
            <a:r>
              <a:rPr lang="en-US" dirty="0" smtClean="0"/>
              <a:t>CHEC Electronics</a:t>
            </a:r>
            <a:endParaRPr lang="en-US" dirty="0"/>
          </a:p>
        </p:txBody>
      </p:sp>
      <p:pic>
        <p:nvPicPr>
          <p:cNvPr id="4" name="Content Placeholder 3"/>
          <p:cNvPicPr>
            <a:picLocks noGrp="1" noChangeAspect="1"/>
          </p:cNvPicPr>
          <p:nvPr>
            <p:ph idx="1"/>
          </p:nvPr>
        </p:nvPicPr>
        <p:blipFill>
          <a:blip r:embed="rId3"/>
          <a:srcRect l="-4157" r="-4157"/>
          <a:stretch>
            <a:fillRect/>
          </a:stretch>
        </p:blipFill>
        <p:spPr>
          <a:xfrm>
            <a:off x="280988" y="1143000"/>
            <a:ext cx="8085137" cy="4725988"/>
          </a:xfrm>
        </p:spPr>
      </p:pic>
      <p:sp>
        <p:nvSpPr>
          <p:cNvPr id="3" name="TextBox 2"/>
          <p:cNvSpPr txBox="1"/>
          <p:nvPr/>
        </p:nvSpPr>
        <p:spPr>
          <a:xfrm>
            <a:off x="423289" y="5984814"/>
            <a:ext cx="3813865" cy="369332"/>
          </a:xfrm>
          <a:prstGeom prst="rect">
            <a:avLst/>
          </a:prstGeom>
          <a:noFill/>
        </p:spPr>
        <p:txBody>
          <a:bodyPr wrap="none" rtlCol="0">
            <a:spAutoFit/>
          </a:bodyPr>
          <a:lstStyle/>
          <a:p>
            <a:r>
              <a:rPr lang="en-US" dirty="0" smtClean="0"/>
              <a:t>CHEC-M MAPM: Hamamatsu H10966B</a:t>
            </a:r>
            <a:endParaRPr lang="en-US" dirty="0"/>
          </a:p>
        </p:txBody>
      </p:sp>
    </p:spTree>
    <p:extLst>
      <p:ext uri="{BB962C8B-B14F-4D97-AF65-F5344CB8AC3E}">
        <p14:creationId xmlns:p14="http://schemas.microsoft.com/office/powerpoint/2010/main" val="1591873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36" y="34580"/>
            <a:ext cx="7613171" cy="671684"/>
          </a:xfrm>
        </p:spPr>
        <p:txBody>
          <a:bodyPr/>
          <a:lstStyle/>
          <a:p>
            <a:r>
              <a:rPr lang="en-US" dirty="0"/>
              <a:t>CHEC </a:t>
            </a:r>
            <a:r>
              <a:rPr lang="en-US" dirty="0" smtClean="0"/>
              <a:t>Electronics Simulations</a:t>
            </a:r>
            <a:endParaRPr lang="en-US" dirty="0"/>
          </a:p>
        </p:txBody>
      </p:sp>
      <p:pic>
        <p:nvPicPr>
          <p:cNvPr id="4" name="Content Placeholder 3"/>
          <p:cNvPicPr>
            <a:picLocks noGrp="1" noChangeAspect="1"/>
          </p:cNvPicPr>
          <p:nvPr>
            <p:ph idx="1"/>
          </p:nvPr>
        </p:nvPicPr>
        <p:blipFill>
          <a:blip r:embed="rId3"/>
          <a:srcRect l="-2512" r="-2512"/>
          <a:stretch>
            <a:fillRect/>
          </a:stretch>
        </p:blipFill>
        <p:spPr>
          <a:xfrm>
            <a:off x="2751478" y="908345"/>
            <a:ext cx="3756812" cy="2195720"/>
          </a:xfrm>
        </p:spPr>
      </p:pic>
      <p:pic>
        <p:nvPicPr>
          <p:cNvPr id="3" name="Picture 2"/>
          <p:cNvPicPr>
            <a:picLocks noChangeAspect="1"/>
          </p:cNvPicPr>
          <p:nvPr/>
        </p:nvPicPr>
        <p:blipFill>
          <a:blip r:embed="rId4"/>
          <a:stretch>
            <a:fillRect/>
          </a:stretch>
        </p:blipFill>
        <p:spPr>
          <a:xfrm>
            <a:off x="264563" y="4172045"/>
            <a:ext cx="2076220" cy="2011237"/>
          </a:xfrm>
          <a:prstGeom prst="rect">
            <a:avLst/>
          </a:prstGeom>
        </p:spPr>
      </p:pic>
      <p:sp>
        <p:nvSpPr>
          <p:cNvPr id="5" name="Rounded Rectangle 4"/>
          <p:cNvSpPr/>
          <p:nvPr/>
        </p:nvSpPr>
        <p:spPr>
          <a:xfrm>
            <a:off x="542357" y="3320686"/>
            <a:ext cx="1666754" cy="6482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CORSIKA</a:t>
            </a:r>
            <a:endParaRPr lang="en-US" dirty="0"/>
          </a:p>
        </p:txBody>
      </p:sp>
      <p:sp>
        <p:nvSpPr>
          <p:cNvPr id="7" name="Rounded Rectangle 6"/>
          <p:cNvSpPr/>
          <p:nvPr/>
        </p:nvSpPr>
        <p:spPr>
          <a:xfrm>
            <a:off x="3790157" y="3314328"/>
            <a:ext cx="1666754" cy="6482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LTools</a:t>
            </a:r>
            <a:endParaRPr lang="en-US" dirty="0"/>
          </a:p>
        </p:txBody>
      </p:sp>
      <p:sp>
        <p:nvSpPr>
          <p:cNvPr id="9" name="Rounded Rectangle 8"/>
          <p:cNvSpPr/>
          <p:nvPr/>
        </p:nvSpPr>
        <p:spPr>
          <a:xfrm>
            <a:off x="6574969" y="3321200"/>
            <a:ext cx="2314387" cy="6482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Investigations of camera capabilities</a:t>
            </a:r>
            <a:endParaRPr lang="en-US" dirty="0"/>
          </a:p>
        </p:txBody>
      </p:sp>
      <p:pic>
        <p:nvPicPr>
          <p:cNvPr id="10" name="Picture 9"/>
          <p:cNvPicPr>
            <a:picLocks noChangeAspect="1"/>
          </p:cNvPicPr>
          <p:nvPr/>
        </p:nvPicPr>
        <p:blipFill>
          <a:blip r:embed="rId5"/>
          <a:stretch>
            <a:fillRect/>
          </a:stretch>
        </p:blipFill>
        <p:spPr>
          <a:xfrm>
            <a:off x="6772843" y="4190815"/>
            <a:ext cx="1950532" cy="2021645"/>
          </a:xfrm>
          <a:prstGeom prst="rect">
            <a:avLst/>
          </a:prstGeom>
        </p:spPr>
      </p:pic>
      <p:sp>
        <p:nvSpPr>
          <p:cNvPr id="11" name="Right Arrow 10"/>
          <p:cNvSpPr/>
          <p:nvPr/>
        </p:nvSpPr>
        <p:spPr>
          <a:xfrm>
            <a:off x="2698555" y="3360371"/>
            <a:ext cx="568813" cy="4630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5754271" y="3386831"/>
            <a:ext cx="568813" cy="46304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5713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Camera Image from Simulations</a:t>
            </a:r>
            <a:endParaRPr lang="en-US" dirty="0"/>
          </a:p>
        </p:txBody>
      </p:sp>
      <p:pic>
        <p:nvPicPr>
          <p:cNvPr id="4" name="Content Placeholder 3"/>
          <p:cNvPicPr>
            <a:picLocks noGrp="1" noChangeAspect="1"/>
          </p:cNvPicPr>
          <p:nvPr>
            <p:ph idx="1"/>
          </p:nvPr>
        </p:nvPicPr>
        <p:blipFill>
          <a:blip r:embed="rId3"/>
          <a:srcRect l="-31119" r="-31119"/>
          <a:stretch>
            <a:fillRect/>
          </a:stretch>
        </p:blipFill>
        <p:spPr>
          <a:xfrm>
            <a:off x="280988" y="1143000"/>
            <a:ext cx="8085137" cy="4725988"/>
          </a:xfrm>
        </p:spPr>
      </p:pic>
      <p:sp>
        <p:nvSpPr>
          <p:cNvPr id="5" name="TextBox 4"/>
          <p:cNvSpPr txBox="1"/>
          <p:nvPr/>
        </p:nvSpPr>
        <p:spPr>
          <a:xfrm>
            <a:off x="458629" y="1446574"/>
            <a:ext cx="1517017" cy="646331"/>
          </a:xfrm>
          <a:prstGeom prst="rect">
            <a:avLst/>
          </a:prstGeom>
          <a:noFill/>
        </p:spPr>
        <p:txBody>
          <a:bodyPr wrap="square" rtlCol="0">
            <a:spAutoFit/>
          </a:bodyPr>
          <a:lstStyle/>
          <a:p>
            <a:r>
              <a:rPr lang="en-US" dirty="0" smtClean="0"/>
              <a:t>Simulated Shower Image</a:t>
            </a:r>
            <a:endParaRPr lang="en-US" dirty="0"/>
          </a:p>
        </p:txBody>
      </p:sp>
      <p:sp>
        <p:nvSpPr>
          <p:cNvPr id="9" name="TextBox 8"/>
          <p:cNvSpPr txBox="1"/>
          <p:nvPr/>
        </p:nvSpPr>
        <p:spPr>
          <a:xfrm>
            <a:off x="6926051" y="1404922"/>
            <a:ext cx="1646855" cy="923330"/>
          </a:xfrm>
          <a:prstGeom prst="rect">
            <a:avLst/>
          </a:prstGeom>
          <a:noFill/>
        </p:spPr>
        <p:txBody>
          <a:bodyPr wrap="square" rtlCol="0">
            <a:spAutoFit/>
          </a:bodyPr>
          <a:lstStyle/>
          <a:p>
            <a:r>
              <a:rPr lang="en-US" dirty="0" smtClean="0"/>
              <a:t>Added NSB and electronic noise</a:t>
            </a:r>
            <a:endParaRPr lang="en-US" dirty="0"/>
          </a:p>
        </p:txBody>
      </p:sp>
      <p:sp>
        <p:nvSpPr>
          <p:cNvPr id="10" name="TextBox 9"/>
          <p:cNvSpPr txBox="1"/>
          <p:nvPr/>
        </p:nvSpPr>
        <p:spPr>
          <a:xfrm>
            <a:off x="269511" y="4044725"/>
            <a:ext cx="1646855" cy="923330"/>
          </a:xfrm>
          <a:prstGeom prst="rect">
            <a:avLst/>
          </a:prstGeom>
          <a:noFill/>
        </p:spPr>
        <p:txBody>
          <a:bodyPr wrap="square" rtlCol="0">
            <a:spAutoFit/>
          </a:bodyPr>
          <a:lstStyle/>
          <a:p>
            <a:r>
              <a:rPr lang="en-US" dirty="0" smtClean="0"/>
              <a:t>Cleaned image using </a:t>
            </a:r>
            <a:r>
              <a:rPr lang="en-US" dirty="0" err="1" smtClean="0"/>
              <a:t>tailcuts</a:t>
            </a:r>
            <a:r>
              <a:rPr lang="en-US" dirty="0" smtClean="0"/>
              <a:t> of 6pe/12pe </a:t>
            </a:r>
            <a:endParaRPr lang="en-US" dirty="0"/>
          </a:p>
        </p:txBody>
      </p:sp>
      <p:sp>
        <p:nvSpPr>
          <p:cNvPr id="3" name="Rectangle 2"/>
          <p:cNvSpPr/>
          <p:nvPr/>
        </p:nvSpPr>
        <p:spPr>
          <a:xfrm>
            <a:off x="4376615" y="3595077"/>
            <a:ext cx="2559539" cy="226646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17793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Charge Reconstruction</a:t>
            </a:r>
            <a:endParaRPr lang="en-US" dirty="0"/>
          </a:p>
        </p:txBody>
      </p:sp>
      <p:sp>
        <p:nvSpPr>
          <p:cNvPr id="3" name="Content Placeholder 2"/>
          <p:cNvSpPr>
            <a:spLocks noGrp="1"/>
          </p:cNvSpPr>
          <p:nvPr>
            <p:ph idx="1"/>
          </p:nvPr>
        </p:nvSpPr>
        <p:spPr>
          <a:xfrm>
            <a:off x="1" y="976923"/>
            <a:ext cx="4321276" cy="5216769"/>
          </a:xfrm>
        </p:spPr>
        <p:txBody>
          <a:bodyPr>
            <a:normAutofit lnSpcReduction="10000"/>
          </a:bodyPr>
          <a:lstStyle/>
          <a:p>
            <a:r>
              <a:rPr lang="en-US" sz="2400" dirty="0" smtClean="0"/>
              <a:t>Integration of the pulse.</a:t>
            </a:r>
            <a:endParaRPr lang="en-US" sz="2400" dirty="0"/>
          </a:p>
          <a:p>
            <a:pPr lvl="1"/>
            <a:r>
              <a:rPr lang="en-US" sz="2000" dirty="0" smtClean="0"/>
              <a:t>Method 1 (Blue): </a:t>
            </a:r>
          </a:p>
          <a:p>
            <a:pPr lvl="2"/>
            <a:r>
              <a:rPr lang="en-US" sz="1800" dirty="0" smtClean="0"/>
              <a:t>Integration is performed on entire readout window (by default 90ns)</a:t>
            </a:r>
          </a:p>
          <a:p>
            <a:pPr lvl="2"/>
            <a:endParaRPr lang="en-US" sz="1800" dirty="0"/>
          </a:p>
          <a:p>
            <a:pPr lvl="1"/>
            <a:r>
              <a:rPr lang="en-US" sz="2200" dirty="0" smtClean="0"/>
              <a:t>Method 2 (Green):</a:t>
            </a:r>
          </a:p>
          <a:p>
            <a:pPr lvl="2"/>
            <a:r>
              <a:rPr lang="en-US" sz="1800" dirty="0" smtClean="0"/>
              <a:t>Integration is performed in a window of fixed </a:t>
            </a:r>
            <a:r>
              <a:rPr lang="en-US" sz="1800" dirty="0"/>
              <a:t>length around the intensity-weighted average peak time in all pixels with more than 4 </a:t>
            </a:r>
            <a:r>
              <a:rPr lang="en-US" sz="1800" dirty="0" err="1"/>
              <a:t>pe</a:t>
            </a:r>
            <a:r>
              <a:rPr lang="en-US" sz="1800" dirty="0"/>
              <a:t> </a:t>
            </a:r>
            <a:r>
              <a:rPr lang="en-US" sz="1800" dirty="0" smtClean="0"/>
              <a:t>charge.</a:t>
            </a:r>
          </a:p>
          <a:p>
            <a:pPr lvl="2"/>
            <a:endParaRPr lang="en-US" sz="1600" dirty="0"/>
          </a:p>
          <a:p>
            <a:pPr lvl="1"/>
            <a:r>
              <a:rPr lang="en-US" sz="2000" dirty="0" smtClean="0"/>
              <a:t>Method 3 (Black):</a:t>
            </a:r>
          </a:p>
          <a:p>
            <a:pPr lvl="2"/>
            <a:r>
              <a:rPr lang="en-US" sz="1800" dirty="0"/>
              <a:t>integrated in a window of fixed length around the gradient of peak times along the major image </a:t>
            </a:r>
            <a:r>
              <a:rPr lang="en-US" sz="1800" dirty="0" smtClean="0"/>
              <a:t>axis</a:t>
            </a:r>
          </a:p>
          <a:p>
            <a:pPr lvl="2"/>
            <a:r>
              <a:rPr lang="en-US" sz="1800" dirty="0" smtClean="0"/>
              <a:t>Pixels with arrival time that don’t match the time for that position along the major axis are removed. (Pixel D)</a:t>
            </a:r>
            <a:endParaRPr lang="en-US" sz="1800" dirty="0"/>
          </a:p>
        </p:txBody>
      </p:sp>
      <p:cxnSp>
        <p:nvCxnSpPr>
          <p:cNvPr id="5" name="Straight Arrow Connector 4"/>
          <p:cNvCxnSpPr/>
          <p:nvPr/>
        </p:nvCxnSpPr>
        <p:spPr>
          <a:xfrm flipV="1">
            <a:off x="4650154" y="1504462"/>
            <a:ext cx="19536" cy="320430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822092" y="5037024"/>
            <a:ext cx="4146062" cy="390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239844" y="2559522"/>
            <a:ext cx="461665" cy="1953846"/>
          </a:xfrm>
          <a:prstGeom prst="rect">
            <a:avLst/>
          </a:prstGeom>
          <a:noFill/>
        </p:spPr>
        <p:txBody>
          <a:bodyPr vert="vert270" wrap="square" rtlCol="0">
            <a:spAutoFit/>
          </a:bodyPr>
          <a:lstStyle/>
          <a:p>
            <a:r>
              <a:rPr lang="en-US" dirty="0" smtClean="0"/>
              <a:t>Voltage</a:t>
            </a:r>
            <a:endParaRPr lang="en-US" dirty="0"/>
          </a:p>
        </p:txBody>
      </p:sp>
      <p:sp>
        <p:nvSpPr>
          <p:cNvPr id="24" name="TextBox 23"/>
          <p:cNvSpPr txBox="1"/>
          <p:nvPr/>
        </p:nvSpPr>
        <p:spPr>
          <a:xfrm>
            <a:off x="4919785" y="5056568"/>
            <a:ext cx="1977293" cy="369332"/>
          </a:xfrm>
          <a:prstGeom prst="rect">
            <a:avLst/>
          </a:prstGeom>
          <a:noFill/>
        </p:spPr>
        <p:txBody>
          <a:bodyPr vert="horz" wrap="square" rtlCol="0">
            <a:spAutoFit/>
          </a:bodyPr>
          <a:lstStyle/>
          <a:p>
            <a:r>
              <a:rPr lang="en-US" dirty="0" smtClean="0"/>
              <a:t>Time</a:t>
            </a:r>
            <a:endParaRPr lang="en-US" dirty="0"/>
          </a:p>
        </p:txBody>
      </p:sp>
      <p:sp>
        <p:nvSpPr>
          <p:cNvPr id="25" name="TextBox 24"/>
          <p:cNvSpPr txBox="1"/>
          <p:nvPr/>
        </p:nvSpPr>
        <p:spPr>
          <a:xfrm>
            <a:off x="5132545" y="1027723"/>
            <a:ext cx="3620686" cy="369332"/>
          </a:xfrm>
          <a:prstGeom prst="rect">
            <a:avLst/>
          </a:prstGeom>
          <a:noFill/>
        </p:spPr>
        <p:txBody>
          <a:bodyPr vert="horz" wrap="square" rtlCol="0">
            <a:spAutoFit/>
          </a:bodyPr>
          <a:lstStyle/>
          <a:p>
            <a:r>
              <a:rPr lang="en-US" dirty="0" err="1" smtClean="0"/>
              <a:t>Timeseries</a:t>
            </a:r>
            <a:r>
              <a:rPr lang="en-US" dirty="0" smtClean="0"/>
              <a:t> of the pulse in each pixel</a:t>
            </a:r>
            <a:endParaRPr lang="en-US" dirty="0"/>
          </a:p>
        </p:txBody>
      </p:sp>
      <p:grpSp>
        <p:nvGrpSpPr>
          <p:cNvPr id="29" name="Group 28"/>
          <p:cNvGrpSpPr/>
          <p:nvPr/>
        </p:nvGrpSpPr>
        <p:grpSpPr>
          <a:xfrm>
            <a:off x="4781386" y="1453960"/>
            <a:ext cx="4288982" cy="3293886"/>
            <a:chOff x="4781386" y="1453960"/>
            <a:chExt cx="4288982" cy="3293886"/>
          </a:xfrm>
        </p:grpSpPr>
        <p:pic>
          <p:nvPicPr>
            <p:cNvPr id="16" name="Picture 15" descr="Pulse_examples.svg.png"/>
            <p:cNvPicPr>
              <a:picLocks noChangeAspect="1"/>
            </p:cNvPicPr>
            <p:nvPr/>
          </p:nvPicPr>
          <p:blipFill rotWithShape="1">
            <a:blip r:embed="rId2">
              <a:extLst>
                <a:ext uri="{28A0092B-C50C-407E-A947-70E740481C1C}">
                  <a14:useLocalDpi xmlns:a14="http://schemas.microsoft.com/office/drawing/2010/main" val="0"/>
                </a:ext>
              </a:extLst>
            </a:blip>
            <a:srcRect l="19014" t="-27209" r="5282" b="1"/>
            <a:stretch/>
          </p:blipFill>
          <p:spPr>
            <a:xfrm>
              <a:off x="4806462" y="3849081"/>
              <a:ext cx="4200769" cy="776460"/>
            </a:xfrm>
            <a:prstGeom prst="rect">
              <a:avLst/>
            </a:prstGeom>
          </p:spPr>
        </p:pic>
        <p:pic>
          <p:nvPicPr>
            <p:cNvPr id="7" name="Picture 6" descr="Pulse_examples.svg.png"/>
            <p:cNvPicPr>
              <a:picLocks noChangeAspect="1"/>
            </p:cNvPicPr>
            <p:nvPr/>
          </p:nvPicPr>
          <p:blipFill rotWithShape="1">
            <a:blip r:embed="rId2">
              <a:extLst>
                <a:ext uri="{28A0092B-C50C-407E-A947-70E740481C1C}">
                  <a14:useLocalDpi xmlns:a14="http://schemas.microsoft.com/office/drawing/2010/main" val="0"/>
                </a:ext>
              </a:extLst>
            </a:blip>
            <a:srcRect l="19160" t="1170" r="18454"/>
            <a:stretch/>
          </p:blipFill>
          <p:spPr>
            <a:xfrm>
              <a:off x="4818202" y="1564387"/>
              <a:ext cx="4178536" cy="1041034"/>
            </a:xfrm>
            <a:prstGeom prst="rect">
              <a:avLst/>
            </a:prstGeom>
          </p:spPr>
        </p:pic>
        <p:pic>
          <p:nvPicPr>
            <p:cNvPr id="8" name="Picture 7" descr="Pulse_examples.svg.png"/>
            <p:cNvPicPr>
              <a:picLocks noChangeAspect="1"/>
            </p:cNvPicPr>
            <p:nvPr/>
          </p:nvPicPr>
          <p:blipFill rotWithShape="1">
            <a:blip r:embed="rId2">
              <a:extLst>
                <a:ext uri="{28A0092B-C50C-407E-A947-70E740481C1C}">
                  <a14:useLocalDpi xmlns:a14="http://schemas.microsoft.com/office/drawing/2010/main" val="0"/>
                </a:ext>
              </a:extLst>
            </a:blip>
            <a:srcRect l="13390" t="-3826" r="24225"/>
            <a:stretch/>
          </p:blipFill>
          <p:spPr>
            <a:xfrm>
              <a:off x="4818201" y="2503017"/>
              <a:ext cx="4178537" cy="764966"/>
            </a:xfrm>
            <a:prstGeom prst="rect">
              <a:avLst/>
            </a:prstGeom>
          </p:spPr>
        </p:pic>
        <p:pic>
          <p:nvPicPr>
            <p:cNvPr id="9" name="Picture 8" descr="Pulse_examples.svg.png"/>
            <p:cNvPicPr>
              <a:picLocks noChangeAspect="1"/>
            </p:cNvPicPr>
            <p:nvPr/>
          </p:nvPicPr>
          <p:blipFill rotWithShape="1">
            <a:blip r:embed="rId2">
              <a:extLst>
                <a:ext uri="{28A0092B-C50C-407E-A947-70E740481C1C}">
                  <a14:useLocalDpi xmlns:a14="http://schemas.microsoft.com/office/drawing/2010/main" val="0"/>
                </a:ext>
              </a:extLst>
            </a:blip>
            <a:srcRect l="7344" t="-3070" r="30271" b="-1"/>
            <a:stretch/>
          </p:blipFill>
          <p:spPr>
            <a:xfrm>
              <a:off x="4891832" y="3276012"/>
              <a:ext cx="4178536" cy="617730"/>
            </a:xfrm>
            <a:prstGeom prst="rect">
              <a:avLst/>
            </a:prstGeom>
          </p:spPr>
        </p:pic>
        <p:sp>
          <p:nvSpPr>
            <p:cNvPr id="11" name="Rectangle 10"/>
            <p:cNvSpPr/>
            <p:nvPr/>
          </p:nvSpPr>
          <p:spPr>
            <a:xfrm>
              <a:off x="4781386" y="1453960"/>
              <a:ext cx="4252167" cy="3293886"/>
            </a:xfrm>
            <a:prstGeom prst="rec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474890" y="1459120"/>
              <a:ext cx="1404120" cy="3288726"/>
            </a:xfrm>
            <a:prstGeom prst="rect">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466755" y="2503020"/>
              <a:ext cx="1404120" cy="72295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748011" y="3244380"/>
              <a:ext cx="1404120" cy="72295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6180367" y="2521424"/>
              <a:ext cx="873018" cy="2206884"/>
            </a:xfrm>
            <a:prstGeom prst="line">
              <a:avLst/>
            </a:prstGeom>
            <a:ln>
              <a:solidFill>
                <a:srgbClr val="000000"/>
              </a:solidFill>
              <a:prstDash val="dot"/>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602919" y="1771979"/>
              <a:ext cx="798619" cy="2252944"/>
            </a:xfrm>
            <a:prstGeom prst="line">
              <a:avLst/>
            </a:prstGeom>
            <a:ln>
              <a:solidFill>
                <a:srgbClr val="000000"/>
              </a:solidFill>
              <a:prstDash val="dot"/>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6158955" y="1753575"/>
              <a:ext cx="1404120" cy="72295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014740" y="3996591"/>
              <a:ext cx="1404120" cy="72295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0" name="TextBox 29"/>
          <p:cNvSpPr txBox="1"/>
          <p:nvPr/>
        </p:nvSpPr>
        <p:spPr>
          <a:xfrm>
            <a:off x="4915877" y="1594352"/>
            <a:ext cx="1977293" cy="369332"/>
          </a:xfrm>
          <a:prstGeom prst="rect">
            <a:avLst/>
          </a:prstGeom>
          <a:noFill/>
        </p:spPr>
        <p:txBody>
          <a:bodyPr vert="horz" wrap="square" rtlCol="0">
            <a:spAutoFit/>
          </a:bodyPr>
          <a:lstStyle/>
          <a:p>
            <a:r>
              <a:rPr lang="en-US" dirty="0" smtClean="0"/>
              <a:t>Pixel A</a:t>
            </a:r>
            <a:endParaRPr lang="en-US" dirty="0"/>
          </a:p>
        </p:txBody>
      </p:sp>
      <p:sp>
        <p:nvSpPr>
          <p:cNvPr id="31" name="TextBox 30"/>
          <p:cNvSpPr txBox="1"/>
          <p:nvPr/>
        </p:nvSpPr>
        <p:spPr>
          <a:xfrm>
            <a:off x="4931511" y="2625983"/>
            <a:ext cx="1977293" cy="369332"/>
          </a:xfrm>
          <a:prstGeom prst="rect">
            <a:avLst/>
          </a:prstGeom>
          <a:noFill/>
        </p:spPr>
        <p:txBody>
          <a:bodyPr vert="horz" wrap="square" rtlCol="0">
            <a:spAutoFit/>
          </a:bodyPr>
          <a:lstStyle/>
          <a:p>
            <a:r>
              <a:rPr lang="en-US" dirty="0" smtClean="0"/>
              <a:t>Pixel B</a:t>
            </a:r>
            <a:endParaRPr lang="en-US" dirty="0"/>
          </a:p>
        </p:txBody>
      </p:sp>
      <p:sp>
        <p:nvSpPr>
          <p:cNvPr id="32" name="TextBox 31"/>
          <p:cNvSpPr txBox="1"/>
          <p:nvPr/>
        </p:nvSpPr>
        <p:spPr>
          <a:xfrm>
            <a:off x="4927604" y="3325460"/>
            <a:ext cx="1977293" cy="369332"/>
          </a:xfrm>
          <a:prstGeom prst="rect">
            <a:avLst/>
          </a:prstGeom>
          <a:noFill/>
        </p:spPr>
        <p:txBody>
          <a:bodyPr vert="horz" wrap="square" rtlCol="0">
            <a:spAutoFit/>
          </a:bodyPr>
          <a:lstStyle/>
          <a:p>
            <a:r>
              <a:rPr lang="en-US" dirty="0" smtClean="0"/>
              <a:t>Pixel C</a:t>
            </a:r>
            <a:endParaRPr lang="en-US" dirty="0"/>
          </a:p>
        </p:txBody>
      </p:sp>
      <p:sp>
        <p:nvSpPr>
          <p:cNvPr id="33" name="TextBox 32"/>
          <p:cNvSpPr txBox="1"/>
          <p:nvPr/>
        </p:nvSpPr>
        <p:spPr>
          <a:xfrm>
            <a:off x="4962776" y="4044462"/>
            <a:ext cx="1977293" cy="369332"/>
          </a:xfrm>
          <a:prstGeom prst="rect">
            <a:avLst/>
          </a:prstGeom>
          <a:noFill/>
        </p:spPr>
        <p:txBody>
          <a:bodyPr vert="horz" wrap="square" rtlCol="0">
            <a:spAutoFit/>
          </a:bodyPr>
          <a:lstStyle/>
          <a:p>
            <a:r>
              <a:rPr lang="en-US" dirty="0" smtClean="0"/>
              <a:t>Pixel D</a:t>
            </a:r>
            <a:endParaRPr lang="en-US" dirty="0"/>
          </a:p>
        </p:txBody>
      </p:sp>
    </p:spTree>
    <p:extLst>
      <p:ext uri="{BB962C8B-B14F-4D97-AF65-F5344CB8AC3E}">
        <p14:creationId xmlns:p14="http://schemas.microsoft.com/office/powerpoint/2010/main" val="2031195643"/>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1672</TotalTime>
  <Words>941</Words>
  <Application>Microsoft Macintosh PowerPoint</Application>
  <PresentationFormat>On-screen Show (4:3)</PresentationFormat>
  <Paragraphs>108</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Retrospect</vt:lpstr>
      <vt:lpstr>Charge Resolution Simulations for Camera Electronics</vt:lpstr>
      <vt:lpstr>The Cherenkov Telescope Array</vt:lpstr>
      <vt:lpstr>The Cherenkov Telescope Array</vt:lpstr>
      <vt:lpstr>The Cherenkov Telescope Array</vt:lpstr>
      <vt:lpstr>The Compact High Energy Camera (CHEC) </vt:lpstr>
      <vt:lpstr>CHEC Electronics</vt:lpstr>
      <vt:lpstr>CHEC Electronics Simulations</vt:lpstr>
      <vt:lpstr>Camera Image from Simulations</vt:lpstr>
      <vt:lpstr>Charge Reconstruction</vt:lpstr>
      <vt:lpstr>Camera Image from Simulations</vt:lpstr>
      <vt:lpstr>Charge Resolution</vt:lpstr>
      <vt:lpstr>Charge Resolution Simulation Results</vt:lpstr>
      <vt:lpstr>Charge Resolution Simulation Results</vt:lpstr>
      <vt:lpstr>Charge Resolution Simulation Results</vt:lpstr>
      <vt:lpstr>Charge Resolution of SiPMs for CHEC-S</vt:lpstr>
      <vt:lpstr>Conclusions and intentions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dc:creator>
  <cp:lastModifiedBy>Jason Watson</cp:lastModifiedBy>
  <cp:revision>77</cp:revision>
  <dcterms:created xsi:type="dcterms:W3CDTF">2015-04-23T22:42:17Z</dcterms:created>
  <dcterms:modified xsi:type="dcterms:W3CDTF">2015-04-28T19:15:59Z</dcterms:modified>
</cp:coreProperties>
</file>