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8" r:id="rId3"/>
    <p:sldId id="286" r:id="rId4"/>
    <p:sldId id="287" r:id="rId5"/>
    <p:sldId id="276" r:id="rId6"/>
    <p:sldId id="273" r:id="rId7"/>
    <p:sldId id="274" r:id="rId8"/>
    <p:sldId id="292" r:id="rId9"/>
    <p:sldId id="288" r:id="rId10"/>
    <p:sldId id="291" r:id="rId11"/>
    <p:sldId id="290" r:id="rId12"/>
    <p:sldId id="294" r:id="rId13"/>
    <p:sldId id="281" r:id="rId14"/>
    <p:sldId id="296" r:id="rId15"/>
    <p:sldId id="293" r:id="rId16"/>
    <p:sldId id="301" r:id="rId17"/>
    <p:sldId id="302" r:id="rId18"/>
    <p:sldId id="303" r:id="rId19"/>
    <p:sldId id="308" r:id="rId20"/>
    <p:sldId id="309" r:id="rId21"/>
    <p:sldId id="310" r:id="rId22"/>
    <p:sldId id="311" r:id="rId23"/>
    <p:sldId id="304" r:id="rId24"/>
    <p:sldId id="305" r:id="rId25"/>
    <p:sldId id="312" r:id="rId26"/>
    <p:sldId id="279" r:id="rId27"/>
    <p:sldId id="280" r:id="rId28"/>
    <p:sldId id="299" r:id="rId29"/>
    <p:sldId id="300" r:id="rId30"/>
    <p:sldId id="29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FF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7" d="100"/>
          <a:sy n="97" d="100"/>
        </p:scale>
        <p:origin x="-1416" y="-104"/>
      </p:cViewPr>
      <p:guideLst>
        <p:guide orient="horz" pos="21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E2A95-CA2F-A443-BFA8-E8C76319DF2E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9280B-F498-544A-BFF9-E5120856E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084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4CF89-529D-234C-816D-B3F5DE77C5B2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1AB2C-2A20-8147-9D85-E72D89FEF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3484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E13F-EF30-6B42-ACB4-F750359957B7}" type="datetime1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C83F-15A5-014F-8F9F-FE17D5F9A66B}" type="datetime1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CFAA5-8BB1-4C47-A5E5-CE137E844DB4}" type="datetime1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AB30-A6AA-144F-B321-B32F602288EC}" type="datetime1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46D80-FAB4-AE46-AFDC-4D8D2A1645E4}" type="datetime1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FF98-B776-3D43-9578-F0DED2D011F2}" type="datetime1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71A25-8417-7349-B314-9C5A8684778D}" type="datetime1">
              <a:rPr lang="en-US" smtClean="0"/>
              <a:t>4/28/15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64F3-5C83-1842-90A6-62A87998E2D9}" type="datetime1">
              <a:rPr lang="en-US" smtClean="0"/>
              <a:t>4/28/15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718E-4CFB-1A47-8A18-291274BCA822}" type="datetime1">
              <a:rPr lang="en-US" smtClean="0"/>
              <a:t>4/28/15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6A9B-FDF2-F44A-98B0-F6E19CCAF753}" type="datetime1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2FFC-F7B6-AB4E-89BD-F60B5869458D}" type="datetime1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9B752-4965-D34D-99C3-EE19DFD2E29B}" type="datetime1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D4FE6-10AD-8C4D-9ACC-D043B177C5F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pd.fnal.gov/ftbf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4155" y="1041548"/>
            <a:ext cx="645568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000000"/>
                </a:solidFill>
              </a:rPr>
              <a:t>Tracking at the </a:t>
            </a:r>
          </a:p>
          <a:p>
            <a:pPr algn="ctr"/>
            <a:r>
              <a:rPr lang="en-US" sz="4400" dirty="0" smtClean="0">
                <a:solidFill>
                  <a:srgbClr val="000000"/>
                </a:solidFill>
              </a:rPr>
              <a:t>Fermilab Test Beam Facility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53333" y="3833950"/>
            <a:ext cx="44373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Matthew Jones, </a:t>
            </a:r>
            <a:r>
              <a:rPr lang="en-US" sz="2400" u="sng" dirty="0" smtClean="0">
                <a:solidFill>
                  <a:srgbClr val="000000"/>
                </a:solidFill>
              </a:rPr>
              <a:t>Lorenzo Uplegger</a:t>
            </a:r>
            <a:endParaRPr lang="en-US" sz="2400" dirty="0" smtClean="0">
              <a:solidFill>
                <a:srgbClr val="000000"/>
              </a:solidFill>
            </a:endParaRP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April 29</a:t>
            </a:r>
            <a:r>
              <a:rPr lang="en-US" sz="2400" baseline="30000" dirty="0" smtClean="0">
                <a:solidFill>
                  <a:srgbClr val="000000"/>
                </a:solidFill>
              </a:rPr>
              <a:t>th</a:t>
            </a:r>
            <a:r>
              <a:rPr lang="en-US" sz="2400" dirty="0" smtClean="0">
                <a:solidFill>
                  <a:srgbClr val="000000"/>
                </a:solidFill>
              </a:rPr>
              <a:t> 2015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10" y="5657848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764" y="5686425"/>
            <a:ext cx="595310" cy="59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 descr="https://encrypted-tbn3.gstatic.com/images?q=tbn:ANd9GcSxO3LK_vWtwia7qcJcHrSOZxskL0FmbQRX8lH4_CCbZ-U3iomMe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194" y="5105400"/>
            <a:ext cx="1420811" cy="47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creen Shot 2015-04-29 at 1.45.3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111" y="4530536"/>
            <a:ext cx="1563926" cy="575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1654264"/>
            <a:ext cx="4038600" cy="3832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52400" y="1524000"/>
            <a:ext cx="4800600" cy="357083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0.25 </a:t>
            </a:r>
            <a:r>
              <a:rPr lang="el-GR" sz="2000" dirty="0" smtClean="0"/>
              <a:t>μ</a:t>
            </a:r>
            <a:r>
              <a:rPr lang="en-US" sz="2000" dirty="0" smtClean="0"/>
              <a:t>m CMOS process</a:t>
            </a:r>
          </a:p>
          <a:p>
            <a:r>
              <a:rPr lang="en-US" sz="2000" dirty="0" smtClean="0"/>
              <a:t>128 analog inputs</a:t>
            </a:r>
          </a:p>
          <a:p>
            <a:r>
              <a:rPr lang="en-US" sz="2000" dirty="0" smtClean="0"/>
              <a:t>8 programmable 8-bit thresholds</a:t>
            </a:r>
          </a:p>
          <a:p>
            <a:r>
              <a:rPr lang="en-US" sz="2000" dirty="0" smtClean="0"/>
              <a:t>Independent BCO and readout clocks</a:t>
            </a:r>
          </a:p>
          <a:p>
            <a:r>
              <a:rPr lang="en-US" sz="2000" dirty="0" smtClean="0"/>
              <a:t>Readout clock runs at up to 100 MHz</a:t>
            </a:r>
          </a:p>
          <a:p>
            <a:r>
              <a:rPr lang="en-US" sz="2000" dirty="0" smtClean="0"/>
              <a:t>DDR serial output on 1,2,4,6 LVDS pairs</a:t>
            </a:r>
          </a:p>
          <a:p>
            <a:r>
              <a:rPr lang="en-US" sz="2000" dirty="0" smtClean="0"/>
              <a:t>Data driven– no external trigger required</a:t>
            </a:r>
          </a:p>
          <a:p>
            <a:r>
              <a:rPr lang="en-US" sz="2000" dirty="0" smtClean="0"/>
              <a:t>Data tagged with 8-bit bunch counter</a:t>
            </a:r>
          </a:p>
          <a:p>
            <a:r>
              <a:rPr lang="en-US" sz="2000" dirty="0" smtClean="0"/>
              <a:t>“Fast-OR” trigger output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AF9C4-EC59-4B83-965C-85EF0FD14A6B}" type="slidenum">
              <a:rPr lang="en-US" smtClean="0"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26235" y="5550660"/>
            <a:ext cx="5050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Originally developed for </a:t>
            </a:r>
            <a:r>
              <a:rPr lang="en-US" dirty="0" err="1" smtClean="0"/>
              <a:t>BTeV</a:t>
            </a:r>
            <a:r>
              <a:rPr lang="en-US" dirty="0" smtClean="0"/>
              <a:t> and gently given to us by Valerio Re of University of Bergamo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26503" y="9142"/>
            <a:ext cx="3102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FSSR2 Readout Chip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48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589" y="1371601"/>
            <a:ext cx="4848410" cy="315893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320 </a:t>
            </a:r>
            <a:r>
              <a:rPr lang="el-GR" sz="2000" dirty="0" smtClean="0"/>
              <a:t>μ</a:t>
            </a:r>
            <a:r>
              <a:rPr lang="en-US" sz="2000" dirty="0" smtClean="0"/>
              <a:t>m thick</a:t>
            </a:r>
          </a:p>
          <a:p>
            <a:r>
              <a:rPr lang="en-US" sz="2000" dirty="0" smtClean="0"/>
              <a:t>639 strips</a:t>
            </a:r>
          </a:p>
          <a:p>
            <a:r>
              <a:rPr lang="en-US" sz="2000" dirty="0" smtClean="0"/>
              <a:t>30 </a:t>
            </a:r>
            <a:r>
              <a:rPr lang="el-GR" sz="2000" dirty="0" smtClean="0"/>
              <a:t>μ</a:t>
            </a:r>
            <a:r>
              <a:rPr lang="en-US" sz="2000" dirty="0" smtClean="0"/>
              <a:t>m strip pitch</a:t>
            </a:r>
          </a:p>
          <a:p>
            <a:r>
              <a:rPr lang="en-US" sz="2000" dirty="0" smtClean="0"/>
              <a:t>60 </a:t>
            </a:r>
            <a:r>
              <a:rPr lang="el-GR" sz="2000" dirty="0" smtClean="0"/>
              <a:t>μ</a:t>
            </a:r>
            <a:r>
              <a:rPr lang="en-US" sz="2000" dirty="0" smtClean="0"/>
              <a:t>m readout pitch</a:t>
            </a:r>
          </a:p>
          <a:p>
            <a:r>
              <a:rPr lang="en-US" sz="2000" dirty="0" smtClean="0"/>
              <a:t>Sensitive area: 3.8 x 9.8 cm</a:t>
            </a:r>
            <a:r>
              <a:rPr lang="en-US" sz="2000" baseline="30000" dirty="0" smtClean="0"/>
              <a:t>2</a:t>
            </a:r>
            <a:endParaRPr lang="en-US" sz="2000" dirty="0" smtClean="0"/>
          </a:p>
          <a:p>
            <a:r>
              <a:rPr lang="en-US" sz="2000" dirty="0" smtClean="0"/>
              <a:t>Fully depleted at ~100 V</a:t>
            </a:r>
          </a:p>
          <a:p>
            <a:r>
              <a:rPr lang="en-US" sz="2000" dirty="0" smtClean="0"/>
              <a:t>Coverage area is then 3.8 x 3.8 cm</a:t>
            </a:r>
            <a:r>
              <a:rPr lang="en-US" sz="2000" baseline="30000" dirty="0" smtClean="0"/>
              <a:t>2</a:t>
            </a:r>
          </a:p>
          <a:p>
            <a:r>
              <a:rPr lang="en-US" sz="2000" dirty="0" smtClean="0"/>
              <a:t>Expected resolution on DUT ~3</a:t>
            </a:r>
            <a:r>
              <a:rPr lang="en-US" sz="2000" dirty="0"/>
              <a:t>μm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AF9C4-EC59-4B83-965C-85EF0FD14A6B}" type="slidenum">
              <a:rPr lang="en-US" smtClean="0"/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83303" y="1760297"/>
            <a:ext cx="5418665" cy="3879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5410200" y="4114800"/>
            <a:ext cx="1828800" cy="762000"/>
          </a:xfrm>
          <a:prstGeom prst="round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962400" y="2819400"/>
            <a:ext cx="1447800" cy="1295400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327" y="5468620"/>
            <a:ext cx="4686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Originally produced for DØ Run </a:t>
            </a:r>
            <a:r>
              <a:rPr lang="en-US" sz="2000" dirty="0" err="1" smtClean="0"/>
              <a:t>IIb</a:t>
            </a:r>
            <a:r>
              <a:rPr lang="en-US" sz="2000" dirty="0" smtClean="0"/>
              <a:t> upgrade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12776" y="9142"/>
            <a:ext cx="3530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DØ </a:t>
            </a:r>
            <a:r>
              <a:rPr lang="en-US" sz="2800" dirty="0" smtClean="0"/>
              <a:t>Run </a:t>
            </a:r>
            <a:r>
              <a:rPr lang="en-US" sz="2800" dirty="0" err="1" smtClean="0"/>
              <a:t>IIb</a:t>
            </a:r>
            <a:r>
              <a:rPr lang="en-US" sz="2800" dirty="0" smtClean="0"/>
              <a:t> strip sensor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76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Camera\2015-02-18_12-47-16_4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59"/>
          <a:stretch/>
        </p:blipFill>
        <p:spPr bwMode="auto">
          <a:xfrm>
            <a:off x="1447800" y="2163473"/>
            <a:ext cx="624205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CFDF-DC09-45A5-82C3-94830774EAD2}" type="slidenum">
              <a:rPr lang="en-US" smtClean="0"/>
              <a:t>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67748" y="9142"/>
            <a:ext cx="5420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The CAPTAN Data Acquisition board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3647" y="756041"/>
            <a:ext cx="84716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DAQ based on the </a:t>
            </a:r>
            <a:r>
              <a:rPr lang="en-US" sz="2000" dirty="0">
                <a:solidFill>
                  <a:srgbClr val="000000"/>
                </a:solidFill>
              </a:rPr>
              <a:t>CAPTAN (Compact and Programmable </a:t>
            </a:r>
            <a:r>
              <a:rPr lang="en-US" sz="2000" dirty="0" err="1">
                <a:solidFill>
                  <a:srgbClr val="000000"/>
                </a:solidFill>
              </a:rPr>
              <a:t>daTa</a:t>
            </a:r>
            <a:r>
              <a:rPr lang="en-US" sz="2000" dirty="0">
                <a:solidFill>
                  <a:srgbClr val="000000"/>
                </a:solidFill>
              </a:rPr>
              <a:t> Acquisition Node) designed </a:t>
            </a:r>
            <a:r>
              <a:rPr lang="en-US" sz="2000" dirty="0" smtClean="0">
                <a:solidFill>
                  <a:srgbClr val="000000"/>
                </a:solidFill>
              </a:rPr>
              <a:t>few years ago at Fermilab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Simple FPGA board with an Ethernet link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94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adOu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70" y="1583824"/>
            <a:ext cx="8770859" cy="45777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37193" y="9142"/>
            <a:ext cx="3081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The readout system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3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070" y="2660196"/>
            <a:ext cx="4861859" cy="34072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9771" y="711793"/>
            <a:ext cx="88452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software is based on XDAQ which is the framework used by CMS and is basically a web server that allow to build a web based Graphical User Interface.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Data Quality Monitor is also a XDAQ application based on </a:t>
            </a:r>
            <a:r>
              <a:rPr lang="en-US" sz="2000" dirty="0" err="1" smtClean="0"/>
              <a:t>WebGL</a:t>
            </a:r>
            <a:r>
              <a:rPr lang="en-US" sz="2000" dirty="0" smtClean="0"/>
              <a:t> and ROOTJS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298184" y="9142"/>
            <a:ext cx="4559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The Data Acquisition software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080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32933" y="0"/>
            <a:ext cx="467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Silicon strip preliminary results</a:t>
            </a:r>
            <a:endParaRPr lang="en-US" sz="28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7662-9091-F24C-B63D-958E26295E97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 descr="Station0-0XResidu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914" y="531596"/>
            <a:ext cx="3213458" cy="2179242"/>
          </a:xfrm>
          <a:prstGeom prst="rect">
            <a:avLst/>
          </a:prstGeom>
        </p:spPr>
      </p:pic>
      <p:pic>
        <p:nvPicPr>
          <p:cNvPr id="9" name="Picture 8" descr="Station0-0YResidu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751" y="531596"/>
            <a:ext cx="3211048" cy="2177607"/>
          </a:xfrm>
          <a:prstGeom prst="rect">
            <a:avLst/>
          </a:prstGeom>
        </p:spPr>
      </p:pic>
      <p:pic>
        <p:nvPicPr>
          <p:cNvPr id="10" name="Picture 9" descr="Station6-0XResidu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914" y="2804647"/>
            <a:ext cx="3232117" cy="2191895"/>
          </a:xfrm>
          <a:prstGeom prst="rect">
            <a:avLst/>
          </a:prstGeom>
        </p:spPr>
      </p:pic>
      <p:pic>
        <p:nvPicPr>
          <p:cNvPr id="11" name="Picture 10" descr="Station6-1YResidu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751" y="2804647"/>
            <a:ext cx="3211049" cy="21776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9072" y="1428244"/>
            <a:ext cx="1737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Pixel telescope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35979" y="3593897"/>
            <a:ext cx="1735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Strip telescope</a:t>
            </a:r>
            <a:endParaRPr lang="en-US" sz="20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921429" y="1668297"/>
            <a:ext cx="778185" cy="0"/>
          </a:xfrm>
          <a:prstGeom prst="line">
            <a:avLst/>
          </a:prstGeom>
          <a:ln>
            <a:solidFill>
              <a:srgbClr val="FF0000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21429" y="3838735"/>
            <a:ext cx="778185" cy="0"/>
          </a:xfrm>
          <a:prstGeom prst="line">
            <a:avLst/>
          </a:prstGeom>
          <a:ln>
            <a:solidFill>
              <a:srgbClr val="FF0000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9557" y="5023278"/>
            <a:ext cx="88720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We had to modify the alignment software (designed with pixels in mind) to accommodate the strip detectors</a:t>
            </a:r>
          </a:p>
          <a:p>
            <a:pPr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Already with this not optimal alignment we have a resolution at the center of the telescope of ~4 </a:t>
            </a:r>
            <a:r>
              <a:rPr lang="en-US" sz="2000" dirty="0" err="1" smtClean="0">
                <a:solidFill>
                  <a:srgbClr val="000000"/>
                </a:solidFill>
              </a:rPr>
              <a:t>μm</a:t>
            </a:r>
            <a:r>
              <a:rPr lang="en-US" sz="2000" dirty="0" smtClean="0">
                <a:solidFill>
                  <a:srgbClr val="000000"/>
                </a:solidFill>
              </a:rPr>
              <a:t> (to compare </a:t>
            </a:r>
            <a:r>
              <a:rPr lang="en-US" sz="2000" dirty="0">
                <a:solidFill>
                  <a:srgbClr val="000000"/>
                </a:solidFill>
              </a:rPr>
              <a:t>with 7 </a:t>
            </a:r>
            <a:r>
              <a:rPr lang="en-US" sz="2000" dirty="0" err="1" smtClean="0">
                <a:solidFill>
                  <a:srgbClr val="000000"/>
                </a:solidFill>
              </a:rPr>
              <a:t>μm</a:t>
            </a:r>
            <a:r>
              <a:rPr lang="en-US" sz="2000" dirty="0" smtClean="0">
                <a:solidFill>
                  <a:srgbClr val="000000"/>
                </a:solidFill>
              </a:rPr>
              <a:t> of the pixel telescope)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43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19" y="1361779"/>
            <a:ext cx="881175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FSSR2 transmits all data that are above threshold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Data are internally time-stamped in the chip with a running 8 bit counter called BCO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In order to correlate these data with a trigger, another counter, synchronous with the BCO counter of the FSSR, has been implemented in the CAPTAN FPGA. This counter is used to extend to 48 bits the native FSSR 8 bits counter but also to time-stamp the trigger coming from the scintillators.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Since the trigger is always registered in the FPGA with a fixed delay, then we can correlate the particle arrival and FSSR BCO with the constant delayed trigger counter latched in the FPGA.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874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17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077" y="1676036"/>
            <a:ext cx="777739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45003" y="1204651"/>
            <a:ext cx="0" cy="995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50584" y="1204651"/>
            <a:ext cx="0" cy="99514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61574" y="1204651"/>
            <a:ext cx="0" cy="9951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6547" y="814456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FSSR 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4497" y="814456"/>
            <a:ext cx="164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PSI46 Triggered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2960" y="814456"/>
            <a:ext cx="11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18" name="Hexagon 17"/>
          <p:cNvSpPr/>
          <p:nvPr/>
        </p:nvSpPr>
        <p:spPr>
          <a:xfrm>
            <a:off x="314237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3006360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62157" y="3716006"/>
            <a:ext cx="83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0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942713" y="6008554"/>
            <a:ext cx="5658140" cy="4190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BUILDER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19768" y="5807420"/>
            <a:ext cx="212645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TRIGGER – FSSR BCO</a:t>
            </a:r>
          </a:p>
          <a:p>
            <a:pPr algn="ctr"/>
            <a:r>
              <a:rPr lang="en-US" dirty="0" smtClean="0"/>
              <a:t>ALWAYS 4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545003" y="1715220"/>
            <a:ext cx="120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FSSR DATA </a:t>
            </a:r>
          </a:p>
          <a:p>
            <a:pPr algn="ctr"/>
            <a:r>
              <a:rPr lang="en-US" dirty="0" smtClean="0"/>
              <a:t>BCO 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250584" y="1741408"/>
            <a:ext cx="127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PSI46 DATA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583041" y="1725615"/>
            <a:ext cx="117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 1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7757441" y="3724372"/>
            <a:ext cx="8345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TIME 1</a:t>
            </a:r>
            <a:endParaRPr lang="en-US" dirty="0"/>
          </a:p>
        </p:txBody>
      </p:sp>
      <p:sp>
        <p:nvSpPr>
          <p:cNvPr id="49" name="Hexagon 48"/>
          <p:cNvSpPr/>
          <p:nvPr/>
        </p:nvSpPr>
        <p:spPr>
          <a:xfrm>
            <a:off x="309521" y="3137841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0" name="Hexagon 49"/>
          <p:cNvSpPr/>
          <p:nvPr/>
        </p:nvSpPr>
        <p:spPr>
          <a:xfrm>
            <a:off x="3001644" y="3137841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</a:t>
            </a: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003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 animBg="1"/>
      <p:bldP spid="49" grpId="0" animBg="1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18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077" y="1676036"/>
            <a:ext cx="777739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45003" y="1204651"/>
            <a:ext cx="0" cy="995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50584" y="1204651"/>
            <a:ext cx="0" cy="99514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61574" y="1204651"/>
            <a:ext cx="0" cy="9951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6547" y="814456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FSSR 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4497" y="814456"/>
            <a:ext cx="164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PSI46 Triggered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2960" y="814456"/>
            <a:ext cx="11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32695" y="2374645"/>
            <a:ext cx="120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FSSR DATA </a:t>
            </a:r>
          </a:p>
          <a:p>
            <a:pPr algn="ctr"/>
            <a:r>
              <a:rPr lang="en-US" dirty="0" smtClean="0"/>
              <a:t>BCO 1</a:t>
            </a:r>
            <a:endParaRPr lang="en-US" dirty="0"/>
          </a:p>
        </p:txBody>
      </p:sp>
      <p:sp>
        <p:nvSpPr>
          <p:cNvPr id="18" name="Hexagon 17"/>
          <p:cNvSpPr/>
          <p:nvPr/>
        </p:nvSpPr>
        <p:spPr>
          <a:xfrm>
            <a:off x="314237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3006360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</a:t>
            </a:r>
            <a:r>
              <a:rPr lang="en-US" dirty="0" smtClean="0">
                <a:solidFill>
                  <a:srgbClr val="000000"/>
                </a:solidFill>
              </a:rPr>
              <a:t>2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566293" y="2370020"/>
            <a:ext cx="8374" cy="1715318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62157" y="3716006"/>
            <a:ext cx="83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2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250584" y="1741408"/>
            <a:ext cx="127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PSI46 DATA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553200" y="2957903"/>
            <a:ext cx="117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 1</a:t>
            </a:r>
            <a:endParaRPr lang="en-US" dirty="0"/>
          </a:p>
        </p:txBody>
      </p:sp>
      <p:sp>
        <p:nvSpPr>
          <p:cNvPr id="33" name="Down Arrow 32"/>
          <p:cNvSpPr/>
          <p:nvPr/>
        </p:nvSpPr>
        <p:spPr>
          <a:xfrm>
            <a:off x="942713" y="2370020"/>
            <a:ext cx="340424" cy="77254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942713" y="6008554"/>
            <a:ext cx="5658140" cy="4190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BUILDER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6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19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077" y="1676036"/>
            <a:ext cx="777739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45003" y="1204651"/>
            <a:ext cx="0" cy="995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50584" y="1204651"/>
            <a:ext cx="0" cy="99514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61574" y="1204651"/>
            <a:ext cx="0" cy="9951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6547" y="814456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FSSR 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4497" y="814456"/>
            <a:ext cx="164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PSI46 Triggered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2960" y="814456"/>
            <a:ext cx="11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18" name="Hexagon 17"/>
          <p:cNvSpPr/>
          <p:nvPr/>
        </p:nvSpPr>
        <p:spPr>
          <a:xfrm>
            <a:off x="314237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3006360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3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6566293" y="2370020"/>
            <a:ext cx="8374" cy="1715318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74667" y="4085338"/>
            <a:ext cx="8374" cy="1545096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62157" y="3716006"/>
            <a:ext cx="83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3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250584" y="1741408"/>
            <a:ext cx="127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PSI46 DATA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00853" y="4508974"/>
            <a:ext cx="117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 1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942713" y="6008554"/>
            <a:ext cx="5658140" cy="4190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BUILDER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32695" y="4417309"/>
            <a:ext cx="120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FSSR DATA </a:t>
            </a:r>
          </a:p>
          <a:p>
            <a:pPr algn="ctr"/>
            <a:r>
              <a:rPr lang="en-US" dirty="0" smtClean="0"/>
              <a:t>BCO 1</a:t>
            </a:r>
            <a:endParaRPr lang="en-US" dirty="0"/>
          </a:p>
        </p:txBody>
      </p:sp>
      <p:sp>
        <p:nvSpPr>
          <p:cNvPr id="28" name="Down Arrow 27"/>
          <p:cNvSpPr/>
          <p:nvPr/>
        </p:nvSpPr>
        <p:spPr>
          <a:xfrm>
            <a:off x="942713" y="4412684"/>
            <a:ext cx="340424" cy="77254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00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ermilabBeamLin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58" y="962879"/>
            <a:ext cx="6157739" cy="54332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90569" y="9142"/>
            <a:ext cx="5174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Fermilab Test Beam Facility (FTBF)</a:t>
            </a:r>
            <a:endParaRPr lang="en-US" sz="2800" dirty="0"/>
          </a:p>
        </p:txBody>
      </p:sp>
      <p:pic>
        <p:nvPicPr>
          <p:cNvPr id="3" name="Picture 2" descr="FTB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16" y="689841"/>
            <a:ext cx="4841520" cy="319886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8013758" y="1148984"/>
            <a:ext cx="1051478" cy="438429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13758" y="701269"/>
            <a:ext cx="1017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B</a:t>
            </a:r>
            <a:r>
              <a:rPr lang="en-US" sz="2800" dirty="0" smtClean="0">
                <a:solidFill>
                  <a:srgbClr val="FF0000"/>
                </a:solidFill>
              </a:rPr>
              <a:t>eam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20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077" y="1676036"/>
            <a:ext cx="777739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45003" y="1204651"/>
            <a:ext cx="0" cy="995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50584" y="1204651"/>
            <a:ext cx="0" cy="99514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61574" y="1204651"/>
            <a:ext cx="0" cy="9951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6547" y="814456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FSSR 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4497" y="814456"/>
            <a:ext cx="164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PSI46 Triggered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2960" y="814456"/>
            <a:ext cx="11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18" name="Hexagon 17"/>
          <p:cNvSpPr/>
          <p:nvPr/>
        </p:nvSpPr>
        <p:spPr>
          <a:xfrm>
            <a:off x="314237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3006360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4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6566293" y="2370020"/>
            <a:ext cx="8374" cy="1715318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74667" y="4085338"/>
            <a:ext cx="8374" cy="1545096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271042" y="5630434"/>
            <a:ext cx="2311999" cy="0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62157" y="371600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4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250584" y="1741408"/>
            <a:ext cx="127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PSI46 DATA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073506" y="5244500"/>
            <a:ext cx="117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 1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942713" y="6008554"/>
            <a:ext cx="5658140" cy="4190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BUILDER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32695" y="5216043"/>
            <a:ext cx="120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FSSR DATA </a:t>
            </a:r>
          </a:p>
          <a:p>
            <a:pPr algn="ctr"/>
            <a:r>
              <a:rPr lang="en-US" dirty="0" smtClean="0"/>
              <a:t>BCO 1</a:t>
            </a:r>
            <a:endParaRPr lang="en-US" dirty="0"/>
          </a:p>
        </p:txBody>
      </p:sp>
      <p:sp>
        <p:nvSpPr>
          <p:cNvPr id="28" name="Down Arrow 27"/>
          <p:cNvSpPr/>
          <p:nvPr/>
        </p:nvSpPr>
        <p:spPr>
          <a:xfrm>
            <a:off x="942713" y="5211418"/>
            <a:ext cx="340424" cy="77254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00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21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077" y="1676036"/>
            <a:ext cx="777739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45003" y="1204651"/>
            <a:ext cx="0" cy="995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50584" y="1204651"/>
            <a:ext cx="0" cy="99514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61574" y="1204651"/>
            <a:ext cx="0" cy="9951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6547" y="814456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FSSR 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4497" y="814456"/>
            <a:ext cx="164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PSI46 Triggered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2960" y="814456"/>
            <a:ext cx="11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18" name="Hexagon 17"/>
          <p:cNvSpPr/>
          <p:nvPr/>
        </p:nvSpPr>
        <p:spPr>
          <a:xfrm>
            <a:off x="314237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3006360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5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6566293" y="2370020"/>
            <a:ext cx="8374" cy="1715318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74667" y="4085338"/>
            <a:ext cx="8374" cy="1545096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271042" y="5630434"/>
            <a:ext cx="2311999" cy="0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62667" y="3915116"/>
            <a:ext cx="8374" cy="1715318"/>
          </a:xfrm>
          <a:prstGeom prst="line">
            <a:avLst/>
          </a:prstGeom>
          <a:ln>
            <a:solidFill>
              <a:srgbClr val="660066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62157" y="3716006"/>
            <a:ext cx="83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5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250584" y="1741408"/>
            <a:ext cx="127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PSI46 DATA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288776" y="4606303"/>
            <a:ext cx="117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 1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942713" y="6008554"/>
            <a:ext cx="5658140" cy="4190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BUILDER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32695" y="5216043"/>
            <a:ext cx="120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FSSR DATA </a:t>
            </a:r>
          </a:p>
          <a:p>
            <a:pPr algn="ctr"/>
            <a:r>
              <a:rPr lang="en-US" dirty="0" smtClean="0"/>
              <a:t>BCO 1</a:t>
            </a:r>
            <a:endParaRPr lang="en-US" dirty="0"/>
          </a:p>
        </p:txBody>
      </p:sp>
      <p:sp>
        <p:nvSpPr>
          <p:cNvPr id="34" name="Down Arrow 33"/>
          <p:cNvSpPr/>
          <p:nvPr/>
        </p:nvSpPr>
        <p:spPr>
          <a:xfrm>
            <a:off x="942713" y="5211418"/>
            <a:ext cx="340424" cy="77254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00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22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077" y="1676036"/>
            <a:ext cx="777739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45003" y="1204651"/>
            <a:ext cx="0" cy="995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50584" y="1204651"/>
            <a:ext cx="0" cy="99514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61574" y="1204651"/>
            <a:ext cx="0" cy="9951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6547" y="814456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FSSR 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4497" y="814456"/>
            <a:ext cx="164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PSI46 Triggered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2960" y="814456"/>
            <a:ext cx="11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18" name="Hexagon 17"/>
          <p:cNvSpPr/>
          <p:nvPr/>
        </p:nvSpPr>
        <p:spPr>
          <a:xfrm>
            <a:off x="314237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3006360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5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6566293" y="2370020"/>
            <a:ext cx="8374" cy="1715318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74667" y="4085338"/>
            <a:ext cx="8374" cy="1545096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271042" y="5630434"/>
            <a:ext cx="2311999" cy="0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62667" y="3915116"/>
            <a:ext cx="8374" cy="1715318"/>
          </a:xfrm>
          <a:prstGeom prst="line">
            <a:avLst/>
          </a:prstGeom>
          <a:ln>
            <a:solidFill>
              <a:srgbClr val="660066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62157" y="3716006"/>
            <a:ext cx="83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5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250584" y="1741408"/>
            <a:ext cx="127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PSI46 DATA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942713" y="6008554"/>
            <a:ext cx="5658140" cy="4190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BUILDER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4246272" y="4402300"/>
            <a:ext cx="340424" cy="772549"/>
          </a:xfrm>
          <a:prstGeom prst="down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497408" y="4450493"/>
            <a:ext cx="1752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TRIGGER 1 DATA </a:t>
            </a:r>
          </a:p>
          <a:p>
            <a:pPr algn="ctr"/>
            <a:r>
              <a:rPr lang="en-US" dirty="0" smtClean="0"/>
              <a:t>BCO 5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232695" y="5216043"/>
            <a:ext cx="120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FSSR DATA </a:t>
            </a:r>
          </a:p>
          <a:p>
            <a:pPr algn="ctr"/>
            <a:r>
              <a:rPr lang="en-US" dirty="0" smtClean="0"/>
              <a:t>BCO 1</a:t>
            </a:r>
            <a:endParaRPr lang="en-US" dirty="0"/>
          </a:p>
        </p:txBody>
      </p:sp>
      <p:sp>
        <p:nvSpPr>
          <p:cNvPr id="33" name="Down Arrow 32"/>
          <p:cNvSpPr/>
          <p:nvPr/>
        </p:nvSpPr>
        <p:spPr>
          <a:xfrm>
            <a:off x="942713" y="5211418"/>
            <a:ext cx="340424" cy="77254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7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23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077" y="1676036"/>
            <a:ext cx="777739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45003" y="1204651"/>
            <a:ext cx="0" cy="995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50584" y="1204651"/>
            <a:ext cx="0" cy="99514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61574" y="1204651"/>
            <a:ext cx="0" cy="9951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6547" y="814456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FSSR 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4497" y="814456"/>
            <a:ext cx="164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PSI46 Triggered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2960" y="814456"/>
            <a:ext cx="11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18" name="Hexagon 17"/>
          <p:cNvSpPr/>
          <p:nvPr/>
        </p:nvSpPr>
        <p:spPr>
          <a:xfrm>
            <a:off x="314237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3006360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</a:t>
            </a:r>
            <a:r>
              <a:rPr lang="en-US" dirty="0" smtClean="0">
                <a:solidFill>
                  <a:srgbClr val="000000"/>
                </a:solidFill>
              </a:rPr>
              <a:t>6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566293" y="2370020"/>
            <a:ext cx="8374" cy="1715318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74667" y="4085338"/>
            <a:ext cx="8374" cy="1545096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271042" y="5630434"/>
            <a:ext cx="2311999" cy="0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62667" y="3915116"/>
            <a:ext cx="8374" cy="1715318"/>
          </a:xfrm>
          <a:prstGeom prst="line">
            <a:avLst/>
          </a:prstGeom>
          <a:ln>
            <a:solidFill>
              <a:srgbClr val="660066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50584" y="2199798"/>
            <a:ext cx="8374" cy="1715318"/>
          </a:xfrm>
          <a:prstGeom prst="line">
            <a:avLst/>
          </a:prstGeom>
          <a:ln>
            <a:solidFill>
              <a:srgbClr val="660066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62157" y="3716006"/>
            <a:ext cx="83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6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250584" y="1741408"/>
            <a:ext cx="127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PSI46 DATA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271042" y="2576727"/>
            <a:ext cx="117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 1</a:t>
            </a:r>
            <a:endParaRPr lang="en-US" dirty="0"/>
          </a:p>
        </p:txBody>
      </p:sp>
      <p:sp>
        <p:nvSpPr>
          <p:cNvPr id="35" name="Down Arrow 34"/>
          <p:cNvSpPr/>
          <p:nvPr/>
        </p:nvSpPr>
        <p:spPr>
          <a:xfrm>
            <a:off x="4497408" y="5218312"/>
            <a:ext cx="340424" cy="772549"/>
          </a:xfrm>
          <a:prstGeom prst="down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942713" y="6008554"/>
            <a:ext cx="5658140" cy="4190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BUILDER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48544" y="5266505"/>
            <a:ext cx="1752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TRIGGER 1 DATA </a:t>
            </a:r>
          </a:p>
          <a:p>
            <a:pPr algn="ctr"/>
            <a:r>
              <a:rPr lang="en-US" dirty="0" smtClean="0"/>
              <a:t>BCO 5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819768" y="5807420"/>
            <a:ext cx="212645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TRIGGER – FSSR BCO</a:t>
            </a:r>
          </a:p>
          <a:p>
            <a:pPr algn="ctr"/>
            <a:r>
              <a:rPr lang="en-US" dirty="0" smtClean="0"/>
              <a:t>ALWAYS 4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232695" y="5216043"/>
            <a:ext cx="120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FSSR DATA </a:t>
            </a:r>
          </a:p>
          <a:p>
            <a:pPr algn="ctr"/>
            <a:r>
              <a:rPr lang="en-US" dirty="0" smtClean="0"/>
              <a:t>BCO 1</a:t>
            </a:r>
            <a:endParaRPr lang="en-US" dirty="0"/>
          </a:p>
        </p:txBody>
      </p:sp>
      <p:sp>
        <p:nvSpPr>
          <p:cNvPr id="45" name="Down Arrow 44"/>
          <p:cNvSpPr/>
          <p:nvPr/>
        </p:nvSpPr>
        <p:spPr>
          <a:xfrm>
            <a:off x="942713" y="5211418"/>
            <a:ext cx="340424" cy="77254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6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24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077" y="1676036"/>
            <a:ext cx="777739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45003" y="1204651"/>
            <a:ext cx="0" cy="995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50584" y="1204651"/>
            <a:ext cx="0" cy="99514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61574" y="1204651"/>
            <a:ext cx="0" cy="9951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6547" y="814456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FSSR 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4497" y="814456"/>
            <a:ext cx="164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PSI46 Triggered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2960" y="814456"/>
            <a:ext cx="11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18" name="Hexagon 17"/>
          <p:cNvSpPr/>
          <p:nvPr/>
        </p:nvSpPr>
        <p:spPr>
          <a:xfrm>
            <a:off x="314237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3006360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</a:t>
            </a:r>
            <a:r>
              <a:rPr lang="en-US" dirty="0" smtClean="0">
                <a:solidFill>
                  <a:srgbClr val="000000"/>
                </a:solidFill>
              </a:rPr>
              <a:t>7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566293" y="2370020"/>
            <a:ext cx="8374" cy="1715318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74667" y="4085338"/>
            <a:ext cx="8374" cy="1545096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271042" y="5630434"/>
            <a:ext cx="2311999" cy="0"/>
          </a:xfrm>
          <a:prstGeom prst="line">
            <a:avLst/>
          </a:prstGeom>
          <a:ln>
            <a:solidFill>
              <a:srgbClr val="6600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62667" y="3915116"/>
            <a:ext cx="8374" cy="1715318"/>
          </a:xfrm>
          <a:prstGeom prst="line">
            <a:avLst/>
          </a:prstGeom>
          <a:ln>
            <a:solidFill>
              <a:srgbClr val="660066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50584" y="2199798"/>
            <a:ext cx="8374" cy="1715318"/>
          </a:xfrm>
          <a:prstGeom prst="line">
            <a:avLst/>
          </a:prstGeom>
          <a:ln>
            <a:solidFill>
              <a:srgbClr val="660066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62157" y="3716006"/>
            <a:ext cx="83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7</a:t>
            </a:r>
            <a:endParaRPr lang="en-US" dirty="0"/>
          </a:p>
        </p:txBody>
      </p:sp>
      <p:sp>
        <p:nvSpPr>
          <p:cNvPr id="34" name="Down Arrow 33"/>
          <p:cNvSpPr/>
          <p:nvPr/>
        </p:nvSpPr>
        <p:spPr>
          <a:xfrm>
            <a:off x="3818509" y="2370020"/>
            <a:ext cx="340424" cy="772549"/>
          </a:xfrm>
          <a:prstGeom prst="down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4497408" y="5218312"/>
            <a:ext cx="340424" cy="772549"/>
          </a:xfrm>
          <a:prstGeom prst="down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942713" y="6008554"/>
            <a:ext cx="5658140" cy="4190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BUILDER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48544" y="5266505"/>
            <a:ext cx="1752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TRIGGER 1 DATA </a:t>
            </a:r>
          </a:p>
          <a:p>
            <a:pPr algn="ctr"/>
            <a:r>
              <a:rPr lang="en-US" dirty="0" smtClean="0"/>
              <a:t>BCO 5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819768" y="5807420"/>
            <a:ext cx="212645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TRIGGER – FSSR BCO</a:t>
            </a:r>
          </a:p>
          <a:p>
            <a:pPr algn="ctr"/>
            <a:r>
              <a:rPr lang="en-US" dirty="0" smtClean="0"/>
              <a:t>ALWAYS 4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618509" y="2370596"/>
            <a:ext cx="1275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PSI46 DATA</a:t>
            </a:r>
          </a:p>
          <a:p>
            <a:pPr algn="ctr"/>
            <a:r>
              <a:rPr lang="en-US" dirty="0" smtClean="0"/>
              <a:t>TRIGGER 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232695" y="5216043"/>
            <a:ext cx="120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FSSR DATA </a:t>
            </a:r>
          </a:p>
          <a:p>
            <a:pPr algn="ctr"/>
            <a:r>
              <a:rPr lang="en-US" dirty="0" smtClean="0"/>
              <a:t>BCO 1</a:t>
            </a:r>
            <a:endParaRPr lang="en-US" dirty="0"/>
          </a:p>
        </p:txBody>
      </p:sp>
      <p:sp>
        <p:nvSpPr>
          <p:cNvPr id="46" name="Down Arrow 45"/>
          <p:cNvSpPr/>
          <p:nvPr/>
        </p:nvSpPr>
        <p:spPr>
          <a:xfrm>
            <a:off x="942713" y="5211418"/>
            <a:ext cx="340424" cy="77254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6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25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077" y="1676036"/>
            <a:ext cx="7777392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45003" y="1204651"/>
            <a:ext cx="0" cy="9951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50584" y="1204651"/>
            <a:ext cx="0" cy="99514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61574" y="1204651"/>
            <a:ext cx="0" cy="99514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6547" y="814456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FSSR Data driven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4497" y="814456"/>
            <a:ext cx="164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PSI46 Triggered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72960" y="814456"/>
            <a:ext cx="118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</a:t>
            </a:r>
            <a:endParaRPr lang="en-US" dirty="0"/>
          </a:p>
        </p:txBody>
      </p:sp>
      <p:sp>
        <p:nvSpPr>
          <p:cNvPr id="18" name="Hexagon 17"/>
          <p:cNvSpPr/>
          <p:nvPr/>
        </p:nvSpPr>
        <p:spPr>
          <a:xfrm>
            <a:off x="314237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COUNTER 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3006360" y="3142569"/>
            <a:ext cx="2461532" cy="2029576"/>
          </a:xfrm>
          <a:prstGeom prst="hexagon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FPGA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COUNTER </a:t>
            </a:r>
            <a:r>
              <a:rPr lang="en-US" dirty="0" smtClean="0">
                <a:solidFill>
                  <a:srgbClr val="000000"/>
                </a:solidFill>
              </a:rPr>
              <a:t>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62157" y="371600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8</a:t>
            </a:r>
            <a:endParaRPr lang="en-US" dirty="0"/>
          </a:p>
        </p:txBody>
      </p:sp>
      <p:sp>
        <p:nvSpPr>
          <p:cNvPr id="35" name="Down Arrow 34"/>
          <p:cNvSpPr/>
          <p:nvPr/>
        </p:nvSpPr>
        <p:spPr>
          <a:xfrm>
            <a:off x="4497408" y="5218312"/>
            <a:ext cx="340424" cy="772549"/>
          </a:xfrm>
          <a:prstGeom prst="down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942713" y="6008554"/>
            <a:ext cx="5658140" cy="41901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BUILDER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48544" y="5266505"/>
            <a:ext cx="1752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TRIGGER 1 DATA </a:t>
            </a:r>
          </a:p>
          <a:p>
            <a:pPr algn="ctr"/>
            <a:r>
              <a:rPr lang="en-US" dirty="0" smtClean="0"/>
              <a:t>BCO 5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819768" y="5807420"/>
            <a:ext cx="212645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TRIGGER – FSSR BCO</a:t>
            </a:r>
          </a:p>
          <a:p>
            <a:pPr algn="ctr"/>
            <a:r>
              <a:rPr lang="en-US" dirty="0" smtClean="0"/>
              <a:t>ALWAYS 4</a:t>
            </a:r>
            <a:endParaRPr lang="en-US" dirty="0"/>
          </a:p>
        </p:txBody>
      </p:sp>
      <p:sp>
        <p:nvSpPr>
          <p:cNvPr id="28" name="Down Arrow 27"/>
          <p:cNvSpPr/>
          <p:nvPr/>
        </p:nvSpPr>
        <p:spPr>
          <a:xfrm>
            <a:off x="3818509" y="5211418"/>
            <a:ext cx="340424" cy="772549"/>
          </a:xfrm>
          <a:prstGeom prst="down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618509" y="5211994"/>
            <a:ext cx="1275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PSI46 DATA</a:t>
            </a:r>
          </a:p>
          <a:p>
            <a:pPr algn="ctr"/>
            <a:r>
              <a:rPr lang="en-US" dirty="0" smtClean="0"/>
              <a:t>TRIGGER 1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232695" y="5216043"/>
            <a:ext cx="1201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FSSR DATA </a:t>
            </a:r>
          </a:p>
          <a:p>
            <a:pPr algn="ctr"/>
            <a:r>
              <a:rPr lang="en-US" dirty="0" smtClean="0"/>
              <a:t>BCO 1</a:t>
            </a:r>
            <a:endParaRPr lang="en-US" dirty="0"/>
          </a:p>
        </p:txBody>
      </p:sp>
      <p:sp>
        <p:nvSpPr>
          <p:cNvPr id="36" name="Down Arrow 35"/>
          <p:cNvSpPr/>
          <p:nvPr/>
        </p:nvSpPr>
        <p:spPr>
          <a:xfrm>
            <a:off x="942713" y="5211418"/>
            <a:ext cx="340424" cy="77254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107011" y="9142"/>
            <a:ext cx="6941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Synchronizing a data driven ROC with a trigger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429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51641" y="9142"/>
            <a:ext cx="3852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Why </a:t>
            </a:r>
            <a:r>
              <a:rPr lang="en-US" sz="2800" dirty="0">
                <a:solidFill>
                  <a:srgbClr val="000000"/>
                </a:solidFill>
              </a:rPr>
              <a:t>a</a:t>
            </a:r>
            <a:r>
              <a:rPr lang="en-US" sz="2800" dirty="0" smtClean="0">
                <a:solidFill>
                  <a:srgbClr val="000000"/>
                </a:solidFill>
              </a:rPr>
              <a:t> tracking </a:t>
            </a:r>
            <a:r>
              <a:rPr lang="en-US" sz="2800" dirty="0" smtClean="0">
                <a:solidFill>
                  <a:srgbClr val="000000"/>
                </a:solidFill>
              </a:rPr>
              <a:t>telescope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56465" y="493080"/>
            <a:ext cx="9283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In the next 10 years the LHC will increase the beam intensity by a factor of at least 10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A new generation of sensors will be necessary to sustain the much higher level of radiation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The most promising technologies are: thin silicon, 3D silicon and diamond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4" name="Picture 3" descr="Sketch of a Full-3D sens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1" y="3429000"/>
            <a:ext cx="4743285" cy="2314723"/>
          </a:xfrm>
          <a:prstGeom prst="rect">
            <a:avLst/>
          </a:prstGeom>
        </p:spPr>
      </p:pic>
      <p:pic>
        <p:nvPicPr>
          <p:cNvPr id="5" name="Picture 4" descr="3D_SensorsVsPlana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53" y="1769966"/>
            <a:ext cx="4792293" cy="2428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629" y="4254499"/>
            <a:ext cx="3289301" cy="246697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3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ketch of a Full-3D sens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1" y="532362"/>
            <a:ext cx="4743285" cy="23147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973" y="3124796"/>
            <a:ext cx="3807247" cy="25819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124796"/>
            <a:ext cx="4419600" cy="3124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85895" y="9142"/>
            <a:ext cx="3983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Test results on 3D sensors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71973" y="2015458"/>
            <a:ext cx="38072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You can see the 7 </a:t>
            </a:r>
            <a:r>
              <a:rPr lang="en-US" sz="2000" dirty="0" err="1" smtClean="0">
                <a:solidFill>
                  <a:srgbClr val="000000"/>
                </a:solidFill>
              </a:rPr>
              <a:t>μm</a:t>
            </a:r>
            <a:r>
              <a:rPr lang="en-US" sz="2000" dirty="0" smtClean="0">
                <a:solidFill>
                  <a:srgbClr val="000000"/>
                </a:solidFill>
              </a:rPr>
              <a:t> electrodes with the telescope when the sensors are hit by the </a:t>
            </a:r>
            <a:r>
              <a:rPr lang="en-US" sz="2000" dirty="0" smtClean="0">
                <a:solidFill>
                  <a:srgbClr val="000000"/>
                </a:solidFill>
              </a:rPr>
              <a:t>beam 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075521" y="3024146"/>
            <a:ext cx="1369581" cy="1098780"/>
          </a:xfrm>
          <a:prstGeom prst="straightConnector1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75521" y="3031121"/>
            <a:ext cx="0" cy="1291960"/>
          </a:xfrm>
          <a:prstGeom prst="straightConnector1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3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45689" y="9142"/>
            <a:ext cx="5264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Efficiency for </a:t>
            </a:r>
            <a:r>
              <a:rPr lang="en-US" sz="2800" dirty="0">
                <a:solidFill>
                  <a:srgbClr val="000000"/>
                </a:solidFill>
              </a:rPr>
              <a:t>i</a:t>
            </a:r>
            <a:r>
              <a:rPr lang="en-US" sz="2800" dirty="0" smtClean="0">
                <a:solidFill>
                  <a:srgbClr val="000000"/>
                </a:solidFill>
              </a:rPr>
              <a:t>rradiated 3D sensors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157" y="532362"/>
            <a:ext cx="8397685" cy="614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105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636754"/>
            <a:ext cx="4684877" cy="44356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33" y="1662942"/>
            <a:ext cx="4187069" cy="42454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97915" y="9142"/>
            <a:ext cx="3959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Cell charge for 3D sensors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5807" y="1230839"/>
            <a:ext cx="2800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Non irradiated 3D sensor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206400" y="907673"/>
            <a:ext cx="3493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</a:t>
            </a:r>
            <a:r>
              <a:rPr lang="en-US" sz="2000" dirty="0" smtClean="0"/>
              <a:t>rradiated 3D sensor</a:t>
            </a:r>
          </a:p>
          <a:p>
            <a:r>
              <a:rPr lang="en-US" sz="2000" dirty="0" smtClean="0"/>
              <a:t>FBK_11_37_01 (1x10</a:t>
            </a:r>
            <a:r>
              <a:rPr lang="en-US" sz="2000" baseline="30000" dirty="0" smtClean="0"/>
              <a:t>15</a:t>
            </a:r>
            <a:r>
              <a:rPr lang="en-US" sz="2000" dirty="0" smtClean="0"/>
              <a:t>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eq</a:t>
            </a:r>
            <a:r>
              <a:rPr lang="en-US" sz="2000" dirty="0" smtClean="0"/>
              <a:t>/cm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171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AF9C4-EC59-4B83-965C-85EF0FD14A6B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2" descr="http://www-ppd.fnal.gov/ftbf/beam/Deliver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0" y="733415"/>
            <a:ext cx="60960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758651" y="1911902"/>
            <a:ext cx="6248400" cy="3962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Main Injector accelerates protons to 120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2000" dirty="0" smtClean="0"/>
              <a:t>Accelerating RF frequency: 53 MHz</a:t>
            </a:r>
          </a:p>
          <a:p>
            <a:pPr lvl="1"/>
            <a:r>
              <a:rPr lang="en-US" sz="2000" dirty="0" smtClean="0"/>
              <a:t>Ring circumference: 11.13 </a:t>
            </a:r>
            <a:r>
              <a:rPr lang="el-GR" sz="2000" dirty="0" smtClean="0">
                <a:latin typeface="Calibri"/>
              </a:rPr>
              <a:t>μ</a:t>
            </a:r>
            <a:r>
              <a:rPr lang="en-US" sz="2000" dirty="0" smtClean="0">
                <a:latin typeface="Calibri"/>
              </a:rPr>
              <a:t>s</a:t>
            </a:r>
          </a:p>
          <a:p>
            <a:r>
              <a:rPr lang="en-US" sz="2000" dirty="0" smtClean="0">
                <a:latin typeface="Calibri"/>
              </a:rPr>
              <a:t>Resonant extraction into electrostatic and magnetic septa</a:t>
            </a:r>
          </a:p>
          <a:p>
            <a:r>
              <a:rPr lang="en-US" sz="2000" dirty="0" smtClean="0">
                <a:latin typeface="Calibri"/>
              </a:rPr>
              <a:t>1.6 </a:t>
            </a:r>
            <a:r>
              <a:rPr lang="el-GR" sz="2000" dirty="0" smtClean="0">
                <a:latin typeface="Calibri"/>
              </a:rPr>
              <a:t>μ</a:t>
            </a:r>
            <a:r>
              <a:rPr lang="en-US" sz="2000" dirty="0" smtClean="0">
                <a:latin typeface="Calibri"/>
              </a:rPr>
              <a:t>s of one beam revolution is shaved off and split between </a:t>
            </a:r>
            <a:r>
              <a:rPr lang="en-US" sz="2000" dirty="0" err="1" smtClean="0">
                <a:latin typeface="Calibri"/>
              </a:rPr>
              <a:t>MTest</a:t>
            </a:r>
            <a:r>
              <a:rPr lang="en-US" sz="2000" dirty="0" smtClean="0">
                <a:latin typeface="Calibri"/>
              </a:rPr>
              <a:t> facility and </a:t>
            </a:r>
            <a:r>
              <a:rPr lang="en-US" sz="2000" dirty="0" err="1" smtClean="0">
                <a:latin typeface="Calibri"/>
              </a:rPr>
              <a:t>SeaQuest</a:t>
            </a:r>
            <a:r>
              <a:rPr lang="en-US" sz="2000" dirty="0" smtClean="0">
                <a:latin typeface="Calibri"/>
              </a:rPr>
              <a:t> experiment</a:t>
            </a:r>
          </a:p>
          <a:p>
            <a:r>
              <a:rPr lang="en-US" sz="2000" dirty="0" smtClean="0">
                <a:latin typeface="Calibri"/>
              </a:rPr>
              <a:t>Up to 800k protons per spill to test area over 4.2 seconds</a:t>
            </a:r>
          </a:p>
          <a:p>
            <a:r>
              <a:rPr lang="en-US" sz="2000" dirty="0" smtClean="0">
                <a:latin typeface="Calibri"/>
              </a:rPr>
              <a:t>Repeated every 60 seconds</a:t>
            </a:r>
          </a:p>
          <a:p>
            <a:r>
              <a:rPr lang="en-US" sz="2000" dirty="0" smtClean="0">
                <a:latin typeface="Calibri"/>
              </a:rPr>
              <a:t>Secondary beams including </a:t>
            </a:r>
            <a:r>
              <a:rPr lang="en-US" sz="2000" dirty="0" err="1" smtClean="0">
                <a:latin typeface="Calibri"/>
              </a:rPr>
              <a:t>kaons</a:t>
            </a:r>
            <a:r>
              <a:rPr lang="en-US" sz="2000" dirty="0" smtClean="0">
                <a:latin typeface="Calibri"/>
              </a:rPr>
              <a:t>, </a:t>
            </a:r>
            <a:r>
              <a:rPr lang="en-US" sz="2000" dirty="0" err="1" smtClean="0">
                <a:latin typeface="Calibri"/>
              </a:rPr>
              <a:t>pions</a:t>
            </a:r>
            <a:r>
              <a:rPr lang="en-US" sz="2000" dirty="0" smtClean="0">
                <a:latin typeface="Calibri"/>
              </a:rPr>
              <a:t>, electrons and </a:t>
            </a:r>
            <a:r>
              <a:rPr lang="en-US" sz="2000" dirty="0" err="1" smtClean="0">
                <a:latin typeface="Calibri"/>
              </a:rPr>
              <a:t>muons</a:t>
            </a:r>
            <a:endParaRPr lang="en-US" sz="2000" dirty="0" smtClean="0">
              <a:latin typeface="Calibri"/>
            </a:endParaRPr>
          </a:p>
          <a:p>
            <a:pPr lvl="1"/>
            <a:r>
              <a:rPr lang="en-US" sz="2000" dirty="0" smtClean="0">
                <a:latin typeface="Calibri"/>
              </a:rPr>
              <a:t> Energies of 1-60 </a:t>
            </a:r>
            <a:r>
              <a:rPr lang="en-US" sz="2000" dirty="0" err="1" smtClean="0">
                <a:latin typeface="Calibri"/>
              </a:rPr>
              <a:t>GeV</a:t>
            </a:r>
            <a:r>
              <a:rPr lang="en-US" sz="2000" dirty="0" smtClean="0">
                <a:latin typeface="Calibri"/>
              </a:rPr>
              <a:t> possible (3% resolution)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779625" y="9142"/>
            <a:ext cx="5596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Fermilab Test Beam Facility overview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53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51718"/>
            <a:ext cx="8077200" cy="47545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The Fermilab Test Beam Facility provides different beams available for detector studies</a:t>
            </a:r>
          </a:p>
          <a:p>
            <a:pPr marL="0" indent="0" algn="ctr">
              <a:buNone/>
            </a:pPr>
            <a:r>
              <a:rPr lang="en-US" sz="2800" dirty="0">
                <a:hlinkClick r:id="rId2"/>
              </a:rPr>
              <a:t>http://ppd.fnal.gov/ftbf</a:t>
            </a:r>
            <a:r>
              <a:rPr lang="en-US" sz="2800" dirty="0" smtClean="0">
                <a:hlinkClick r:id="rId2"/>
              </a:rPr>
              <a:t>/</a:t>
            </a: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r>
              <a:rPr lang="en-US" sz="2800" dirty="0" smtClean="0"/>
              <a:t>Two tracking systems are currently available but we are hoping to resolve the remaining issues and remove the pixel tracker</a:t>
            </a:r>
          </a:p>
          <a:p>
            <a:endParaRPr lang="en-US" sz="2800" dirty="0"/>
          </a:p>
          <a:p>
            <a:r>
              <a:rPr lang="en-US" sz="2800" dirty="0" smtClean="0"/>
              <a:t>The telescopes are available for experimenters’ </a:t>
            </a:r>
            <a:r>
              <a:rPr lang="en-US" sz="2800" dirty="0" smtClean="0"/>
              <a:t>that need </a:t>
            </a:r>
            <a:r>
              <a:rPr lang="en-US" sz="2800" dirty="0" smtClean="0"/>
              <a:t>tracking information extrapolated on their devices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21-Jan-2014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Infieri Workshop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AF9C4-EC59-4B83-965C-85EF0FD14A6B}" type="slidenum">
              <a:rPr lang="en-US" smtClean="0"/>
              <a:t>30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85895" y="9142"/>
            <a:ext cx="3983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Test results on 3D sensors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844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4-27 at 3.31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516145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AF9C4-EC59-4B83-965C-85EF0FD14A6B}" type="slidenum">
              <a:rPr lang="en-US" smtClean="0"/>
              <a:t>4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184834" y="3052482"/>
            <a:ext cx="7122459" cy="304800"/>
          </a:xfrm>
          <a:prstGeom prst="round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83995" y="9142"/>
            <a:ext cx="1787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Availability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24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20492" y="9142"/>
            <a:ext cx="411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Tracking systems at MTEST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3" descr="E:\Infieri\IMG_20141203_102225027_HD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7543800" cy="424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6388" y="741687"/>
            <a:ext cx="71352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At present 2 tracking telescopes are installed: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The legacy pixel telescope built using leftover CMS modules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The new strip based telescope  </a:t>
            </a:r>
            <a:endParaRPr lang="en-US" sz="2000" dirty="0"/>
          </a:p>
        </p:txBody>
      </p:sp>
      <p:sp>
        <p:nvSpPr>
          <p:cNvPr id="7" name="Oval 6"/>
          <p:cNvSpPr/>
          <p:nvPr/>
        </p:nvSpPr>
        <p:spPr>
          <a:xfrm>
            <a:off x="2400963" y="2091765"/>
            <a:ext cx="3381273" cy="116541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6388" y="5662706"/>
            <a:ext cx="7830671" cy="48917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Pixel Telescope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8270" y="5987018"/>
            <a:ext cx="1735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Strip telescope</a:t>
            </a:r>
            <a:endParaRPr lang="en-US" sz="2000" dirty="0"/>
          </a:p>
        </p:txBody>
      </p:sp>
      <p:cxnSp>
        <p:nvCxnSpPr>
          <p:cNvPr id="11" name="Straight Arrow Connector 10"/>
          <p:cNvCxnSpPr>
            <a:stCxn id="7" idx="4"/>
            <a:endCxn id="8" idx="0"/>
          </p:cNvCxnSpPr>
          <p:nvPr/>
        </p:nvCxnSpPr>
        <p:spPr>
          <a:xfrm>
            <a:off x="4091600" y="3257178"/>
            <a:ext cx="360124" cy="240552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8" idx="4"/>
          </p:cNvCxnSpPr>
          <p:nvPr/>
        </p:nvCxnSpPr>
        <p:spPr>
          <a:xfrm flipH="1">
            <a:off x="2091766" y="3152591"/>
            <a:ext cx="4639236" cy="2834427"/>
          </a:xfrm>
          <a:prstGeom prst="straightConnector1">
            <a:avLst/>
          </a:prstGeom>
          <a:ln w="38100" cmpd="sng">
            <a:solidFill>
              <a:srgbClr val="4DFF1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9" idx="4"/>
          </p:cNvCxnSpPr>
          <p:nvPr/>
        </p:nvCxnSpPr>
        <p:spPr>
          <a:xfrm>
            <a:off x="1785471" y="3257178"/>
            <a:ext cx="306294" cy="2729840"/>
          </a:xfrm>
          <a:prstGeom prst="straightConnector1">
            <a:avLst/>
          </a:prstGeom>
          <a:ln w="38100" cmpd="sng">
            <a:solidFill>
              <a:srgbClr val="4DFF1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662708" y="2181412"/>
            <a:ext cx="2136588" cy="971179"/>
          </a:xfrm>
          <a:prstGeom prst="ellipse">
            <a:avLst/>
          </a:prstGeom>
          <a:noFill/>
          <a:ln w="38100" cmpd="sng">
            <a:solidFill>
              <a:srgbClr val="4DFF1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81530" y="2285999"/>
            <a:ext cx="1807882" cy="971179"/>
          </a:xfrm>
          <a:prstGeom prst="ellipse">
            <a:avLst/>
          </a:prstGeom>
          <a:noFill/>
          <a:ln w="38100" cmpd="sng">
            <a:solidFill>
              <a:srgbClr val="4DFF1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3850" y="9142"/>
            <a:ext cx="6487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Leftover modules from the FPIX production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2" name="Picture 1" descr="2x4PlaquetteWSize_reduc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74" y="1012202"/>
            <a:ext cx="4908191" cy="46324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7465" y="1760938"/>
            <a:ext cx="38065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PSI46 analog readout chip (ROC)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100x150 μm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pixel pitch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Modules with 8 (2x4) or 6(2x3) ROCs </a:t>
            </a:r>
            <a:endParaRPr 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41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xelTelescopeGeometry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7064" y="964772"/>
            <a:ext cx="5044559" cy="30717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97014" y="9142"/>
            <a:ext cx="6761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Schematic view of the pixel telescope planes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2" name="Picture 1" descr="IMG_0109_reduc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672" y="3839397"/>
            <a:ext cx="4256676" cy="239225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D4FE6-10AD-8C4D-9ACC-D043B177C5F3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78408" y="964772"/>
            <a:ext cx="373692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8 modules tilted at 25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 to </a:t>
            </a:r>
          </a:p>
          <a:p>
            <a:r>
              <a:rPr lang="en-US" sz="2000" dirty="0" smtClean="0"/>
              <a:t>	maximize charge sharing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Coverage area only 1.6x1.6 </a:t>
            </a:r>
            <a:r>
              <a:rPr lang="en-US" sz="2000" dirty="0"/>
              <a:t>c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Resolution on the DUT of ~7um</a:t>
            </a:r>
            <a:endParaRPr lang="en-US" sz="2000" baseline="30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41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ilicon_strip_detector2_convert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392" y="793072"/>
            <a:ext cx="4296033" cy="32240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48561" y="0"/>
            <a:ext cx="4446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Silicon strip telescope station</a:t>
            </a:r>
            <a:endParaRPr lang="en-US" sz="28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37662-9091-F24C-B63D-958E26295E97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" y="3995744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Silicon strip telescope has a coverage of ~</a:t>
            </a:r>
            <a:r>
              <a:rPr lang="en-US" sz="2000" dirty="0" smtClean="0"/>
              <a:t>3.8 </a:t>
            </a:r>
            <a:r>
              <a:rPr lang="en-US" sz="2000" dirty="0" smtClean="0"/>
              <a:t>x </a:t>
            </a:r>
            <a:r>
              <a:rPr lang="en-US" sz="2000" dirty="0" smtClean="0"/>
              <a:t>3.8 </a:t>
            </a:r>
            <a:r>
              <a:rPr lang="en-US" sz="2000" dirty="0"/>
              <a:t>c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which is almost 6 times </a:t>
            </a:r>
            <a:r>
              <a:rPr lang="en-US" sz="2000" dirty="0" smtClean="0"/>
              <a:t>than the </a:t>
            </a:r>
            <a:r>
              <a:rPr lang="en-US" sz="2000" dirty="0" smtClean="0"/>
              <a:t>current pixel telescope coverage.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Improved resolution with a 30 </a:t>
            </a:r>
            <a:r>
              <a:rPr lang="el-GR" sz="2000" dirty="0"/>
              <a:t>μ</a:t>
            </a:r>
            <a:r>
              <a:rPr lang="en-US" sz="2000" dirty="0"/>
              <a:t>m strip </a:t>
            </a:r>
            <a:r>
              <a:rPr lang="en-US" sz="2000" dirty="0" smtClean="0"/>
              <a:t>pitch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Minimal </a:t>
            </a:r>
            <a:r>
              <a:rPr lang="en-US" sz="2000" dirty="0"/>
              <a:t>material in the path of the </a:t>
            </a:r>
            <a:r>
              <a:rPr lang="en-US" sz="2000" dirty="0" smtClean="0"/>
              <a:t>beam, using </a:t>
            </a:r>
            <a:r>
              <a:rPr lang="en-US" sz="2000" dirty="0"/>
              <a:t>covers made of carbon fiber </a:t>
            </a:r>
            <a:r>
              <a:rPr lang="en-US" sz="2000" dirty="0" smtClean="0"/>
              <a:t>sheets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The </a:t>
            </a:r>
            <a:r>
              <a:rPr lang="en-US" sz="2000" dirty="0" smtClean="0">
                <a:solidFill>
                  <a:srgbClr val="000000"/>
                </a:solidFill>
              </a:rPr>
              <a:t>software, firmware, hardware and DAQ have been developed in a very productive collaboration between Purdue University and </a:t>
            </a:r>
            <a:r>
              <a:rPr lang="en-US" sz="2000" dirty="0" smtClean="0">
                <a:solidFill>
                  <a:srgbClr val="000000"/>
                </a:solidFill>
              </a:rPr>
              <a:t>Fermilab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20 stations have already been built but only 14 are currently installed</a:t>
            </a:r>
            <a:endParaRPr lang="en-US" sz="2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6039251" y="1948058"/>
            <a:ext cx="412750" cy="370417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115889" y="1097797"/>
            <a:ext cx="1848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/>
              <a:t>3.8x3.8 </a:t>
            </a:r>
            <a:r>
              <a:rPr lang="en-US" sz="2000" dirty="0"/>
              <a:t>c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overlap area</a:t>
            </a:r>
            <a:endParaRPr lang="en-US" sz="2000" dirty="0"/>
          </a:p>
        </p:txBody>
      </p:sp>
      <p:cxnSp>
        <p:nvCxnSpPr>
          <p:cNvPr id="14" name="Straight Arrow Connector 13"/>
          <p:cNvCxnSpPr>
            <a:endCxn id="3" idx="3"/>
          </p:cNvCxnSpPr>
          <p:nvPr/>
        </p:nvCxnSpPr>
        <p:spPr>
          <a:xfrm flipH="1">
            <a:off x="6452001" y="1810102"/>
            <a:ext cx="981408" cy="3231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79326" y="2259519"/>
            <a:ext cx="1397679" cy="333329"/>
          </a:xfrm>
          <a:prstGeom prst="line">
            <a:avLst/>
          </a:prstGeom>
          <a:ln>
            <a:solidFill>
              <a:srgbClr val="FF0000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279326" y="2259519"/>
            <a:ext cx="1397679" cy="890848"/>
          </a:xfrm>
          <a:prstGeom prst="line">
            <a:avLst/>
          </a:prstGeom>
          <a:ln>
            <a:solidFill>
              <a:srgbClr val="FF0000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968353"/>
            <a:ext cx="2745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Extra holes to allow a different mounting configuration for a total coverage of 7x7 </a:t>
            </a:r>
            <a:r>
              <a:rPr lang="en-US" sz="2000" dirty="0"/>
              <a:t>c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699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AF9C4-EC59-4B83-965C-85EF0FD14A6B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3" descr="H:\dcim\Camera\2013-10-29_13-04-40_8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71600"/>
            <a:ext cx="6248400" cy="468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73626" y="9142"/>
            <a:ext cx="2608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Sensor assembly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Infieri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9945</TotalTime>
  <Words>1298</Words>
  <Application>Microsoft Macintosh PowerPoint</Application>
  <PresentationFormat>On-screen Show (4:3)</PresentationFormat>
  <Paragraphs>313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Lorenzo Uplegger</dc:creator>
  <cp:lastModifiedBy>Lorenzo Uplegger</cp:lastModifiedBy>
  <cp:revision>159</cp:revision>
  <dcterms:created xsi:type="dcterms:W3CDTF">2014-04-04T01:41:35Z</dcterms:created>
  <dcterms:modified xsi:type="dcterms:W3CDTF">2015-04-29T11:48:39Z</dcterms:modified>
</cp:coreProperties>
</file>