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91" r:id="rId25"/>
    <p:sldId id="292" r:id="rId26"/>
    <p:sldId id="293" r:id="rId27"/>
    <p:sldId id="294" r:id="rId28"/>
    <p:sldId id="295" r:id="rId29"/>
    <p:sldId id="306" r:id="rId30"/>
    <p:sldId id="341" r:id="rId31"/>
    <p:sldId id="297" r:id="rId32"/>
    <p:sldId id="340" r:id="rId33"/>
    <p:sldId id="298" r:id="rId34"/>
    <p:sldId id="299" r:id="rId35"/>
    <p:sldId id="300" r:id="rId36"/>
    <p:sldId id="301" r:id="rId37"/>
    <p:sldId id="302" r:id="rId38"/>
    <p:sldId id="307" r:id="rId39"/>
    <p:sldId id="308" r:id="rId40"/>
    <p:sldId id="309" r:id="rId41"/>
    <p:sldId id="310" r:id="rId42"/>
    <p:sldId id="311" r:id="rId43"/>
    <p:sldId id="339" r:id="rId44"/>
    <p:sldId id="303" r:id="rId45"/>
    <p:sldId id="304" r:id="rId46"/>
    <p:sldId id="343" r:id="rId47"/>
    <p:sldId id="342" r:id="rId48"/>
    <p:sldId id="285" r:id="rId49"/>
    <p:sldId id="283" r:id="rId50"/>
    <p:sldId id="284" r:id="rId51"/>
    <p:sldId id="281" r:id="rId52"/>
    <p:sldId id="280" r:id="rId53"/>
    <p:sldId id="286" r:id="rId54"/>
    <p:sldId id="279" r:id="rId55"/>
    <p:sldId id="287" r:id="rId56"/>
    <p:sldId id="288" r:id="rId57"/>
    <p:sldId id="289" r:id="rId58"/>
    <p:sldId id="329" r:id="rId59"/>
    <p:sldId id="323" r:id="rId60"/>
    <p:sldId id="324" r:id="rId61"/>
    <p:sldId id="330" r:id="rId62"/>
    <p:sldId id="313" r:id="rId63"/>
    <p:sldId id="322" r:id="rId64"/>
    <p:sldId id="314" r:id="rId65"/>
    <p:sldId id="315" r:id="rId66"/>
    <p:sldId id="332" r:id="rId67"/>
    <p:sldId id="316" r:id="rId68"/>
    <p:sldId id="317" r:id="rId69"/>
    <p:sldId id="351" r:id="rId70"/>
    <p:sldId id="318" r:id="rId71"/>
    <p:sldId id="319" r:id="rId72"/>
    <p:sldId id="320" r:id="rId73"/>
    <p:sldId id="344" r:id="rId74"/>
    <p:sldId id="345" r:id="rId75"/>
    <p:sldId id="346" r:id="rId76"/>
    <p:sldId id="347" r:id="rId77"/>
    <p:sldId id="333" r:id="rId78"/>
    <p:sldId id="334" r:id="rId79"/>
    <p:sldId id="348" r:id="rId80"/>
    <p:sldId id="350" r:id="rId81"/>
    <p:sldId id="349" r:id="rId82"/>
    <p:sldId id="352" r:id="rId8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71" autoAdjust="0"/>
  </p:normalViewPr>
  <p:slideViewPr>
    <p:cSldViewPr snapToGrid="0" snapToObjects="1">
      <p:cViewPr>
        <p:scale>
          <a:sx n="100" d="100"/>
          <a:sy n="100" d="100"/>
        </p:scale>
        <p:origin x="-1824" y="-1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notesMaster" Target="notesMasters/notes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E6B52-529B-674D-B1C5-710D4755B12C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656A8-21C8-9248-8CD2-0185DCCC9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232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D2B2A-7A01-BF4B-8640-E9F490FFE7C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28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8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4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5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38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6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2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1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4AE96-D11A-5743-B0D5-E00A7096D674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EFB52-100B-F049-961B-A415CEFD0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59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3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Relationship Id="rId3" Type="http://schemas.openxmlformats.org/officeDocument/2006/relationships/image" Target="../media/image44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eg"/><Relationship Id="rId3" Type="http://schemas.openxmlformats.org/officeDocument/2006/relationships/image" Target="../media/image4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4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3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w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4" Type="http://schemas.openxmlformats.org/officeDocument/2006/relationships/image" Target="../media/image100.emf"/><Relationship Id="rId5" Type="http://schemas.openxmlformats.org/officeDocument/2006/relationships/image" Target="../media/image10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1001" y="1360826"/>
            <a:ext cx="7903727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The High-Luminosity Upgrade </a:t>
            </a:r>
          </a:p>
          <a:p>
            <a:pPr algn="ctr"/>
            <a:r>
              <a:rPr lang="en-US" sz="4000" b="1" dirty="0" smtClean="0"/>
              <a:t>of the CMS Tracker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9117" y="5595550"/>
            <a:ext cx="2057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Duccio ABBANEO</a:t>
            </a:r>
          </a:p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67000" y="3183467"/>
            <a:ext cx="3467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Focusing on the Outer Tracker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402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2140" y="5262631"/>
            <a:ext cx="1401743" cy="91803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4582" y="5262631"/>
            <a:ext cx="1401743" cy="91803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8476" y="5262631"/>
            <a:ext cx="1401743" cy="91803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833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Sensor thickness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042" y="897468"/>
            <a:ext cx="8407398" cy="223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active thickness provides sufficient charge 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smaller charge loss after irradiation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Adding (inactive) silicon thickness increases the mass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larger active thickness the leakage current is larger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 and most likely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2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bias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would be larger, eventually</a:t>
            </a:r>
          </a:p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®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material for thermal management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4" r="74072"/>
          <a:stretch/>
        </p:blipFill>
        <p:spPr>
          <a:xfrm>
            <a:off x="5279627" y="3248009"/>
            <a:ext cx="1150121" cy="148791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122" r="37802"/>
          <a:stretch/>
        </p:blipFill>
        <p:spPr>
          <a:xfrm>
            <a:off x="3942571" y="3248009"/>
            <a:ext cx="1121367" cy="148791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90"/>
          <a:stretch/>
        </p:blipFill>
        <p:spPr>
          <a:xfrm>
            <a:off x="2605515" y="3248009"/>
            <a:ext cx="1192776" cy="148791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696" y="3637465"/>
            <a:ext cx="2364304" cy="32004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711" y="4735922"/>
            <a:ext cx="1614283" cy="2186619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3189373" y="4882076"/>
            <a:ext cx="0" cy="380555"/>
          </a:xfrm>
          <a:prstGeom prst="straightConnector1">
            <a:avLst/>
          </a:prstGeom>
          <a:noFill/>
          <a:ln w="25400" cap="flat" cmpd="sng" algn="ctr">
            <a:solidFill>
              <a:srgbClr val="2C7C9F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4526429" y="4882076"/>
            <a:ext cx="0" cy="380555"/>
          </a:xfrm>
          <a:prstGeom prst="straightConnector1">
            <a:avLst/>
          </a:prstGeom>
          <a:noFill/>
          <a:ln w="25400" cap="flat" cmpd="sng" algn="ctr">
            <a:solidFill>
              <a:srgbClr val="2C7C9F"/>
            </a:solidFill>
            <a:prstDash val="soli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>
          <a:xfrm>
            <a:off x="5837718" y="4882076"/>
            <a:ext cx="0" cy="380555"/>
          </a:xfrm>
          <a:prstGeom prst="straightConnector1">
            <a:avLst/>
          </a:prstGeom>
          <a:noFill/>
          <a:ln w="25400" cap="flat" cmpd="sng" algn="ctr">
            <a:solidFill>
              <a:srgbClr val="2C7C9F"/>
            </a:solidFill>
            <a:prstDash val="soli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>
          <a:xfrm>
            <a:off x="2419363" y="6329878"/>
            <a:ext cx="4086883" cy="0"/>
          </a:xfrm>
          <a:prstGeom prst="straightConnector1">
            <a:avLst/>
          </a:prstGeom>
          <a:noFill/>
          <a:ln w="38100" cap="flat" cmpd="sng" algn="ctr">
            <a:solidFill>
              <a:srgbClr val="FFB400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772939" y="5476344"/>
            <a:ext cx="772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≈ 30 g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57328" y="5469363"/>
            <a:ext cx="764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≈ 34 g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85549" y="5452486"/>
            <a:ext cx="764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≈ 40 g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7109" y="3610949"/>
            <a:ext cx="146262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Example for 2S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528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Outer Tracker sensors summary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07363"/>
            <a:ext cx="7620000" cy="5532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Polarity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n-in-p is the selected option, as it offers robust performance (i.e. graceful degradation) after heavy irradiation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Material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MCz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the preferred option 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Allows for long annealing times with no adverse effects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Could be (eventually) operated at lower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mitigating the requirements on the cooling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Thickness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active and physical thickness is the preferred option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Sufficient charge, good annealing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behaviour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lower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US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bias</a:t>
            </a:r>
            <a:endParaRPr kumimoji="0" lang="en-US" sz="1600" b="0" i="0" u="none" strike="noStrike" kern="1200" cap="none" spc="0" normalizeH="0" baseline="-25000" noProof="0" dirty="0" smtClean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active 320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physical is a good backup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can build a Tracker with sensors of 300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active thickness, but that would have a visible impact on the mass</a:t>
            </a:r>
          </a:p>
        </p:txBody>
      </p:sp>
    </p:spTree>
    <p:extLst>
      <p:ext uri="{BB962C8B-B14F-4D97-AF65-F5344CB8AC3E}">
        <p14:creationId xmlns:p14="http://schemas.microsoft.com/office/powerpoint/2010/main" val="330226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Tracker input to Level-1 trigger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0133" y="1413023"/>
            <a:ext cx="8111067" cy="498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μ, e and jet rates would substantially increase at high luminosity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 considering other trigger upgrades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thresholds would affect physics performance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Performance of algorithms degrades with increasing pile-up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Muons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increased background rates from accidental coincidences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Electrons/photons: reduced QCD rejection at fixed efficiency from isolation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 HLT without tracking seems marginal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 tracking information at Level-1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Move part of HLT reconstruction into Level-1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Goal for “track trigger”: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Reconstruct tracks above 2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E2751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Identify the origin along the beam axis with 1÷2 mm precision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Enables vertex discrimination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endParaRPr kumimoji="0" lang="en-US" sz="1600" b="0" i="0" u="none" strike="noStrike" kern="1200" cap="none" spc="0" normalizeH="0" baseline="3000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729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General concept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413023"/>
            <a:ext cx="8348133" cy="4987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2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Silicon modules provide at the same time “Level-1 data” (@ 40 MHZ), and “DAQ data” (upon Level-1 trigger)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whole tracker sends out data at each BX</a:t>
            </a:r>
          </a:p>
          <a:p>
            <a:pPr marL="432000" marR="0" lvl="0" indent="-338400" algn="l" defTabSz="914400" rtl="0" eaLnBrk="1" fontAlgn="auto" latinLnBrk="0" hangingPunct="1">
              <a:lnSpc>
                <a:spcPct val="12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Level-1 data require local rejection of low-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tracks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reduce the data volume, and simplify track finding @ Level-1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Threshold of ~ 2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 ⇒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reduction of ~ one order of magnitude</a:t>
            </a:r>
          </a:p>
          <a:p>
            <a:pPr marL="432000" marR="0" lvl="0" indent="-338400" algn="l" defTabSz="914400" rtl="0" eaLnBrk="1" fontAlgn="auto" latinLnBrk="0" hangingPunct="1">
              <a:lnSpc>
                <a:spcPct val="12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modules with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discrimination (“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modules”)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Correlate signals in two closely-spaced sensors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Exploit the strong magnetic field of CMS</a:t>
            </a:r>
          </a:p>
          <a:p>
            <a:pPr marL="432000" marR="0" lvl="0" indent="-338400" algn="l" defTabSz="914400" rtl="0" eaLnBrk="1" fontAlgn="auto" latinLnBrk="0" hangingPunct="1">
              <a:lnSpc>
                <a:spcPct val="12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Level-1 “stubs” are processed in the back-end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 Level-1 tracks,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above ~2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E2751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used to improve different trigger channels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05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64363"/>
            <a:ext cx="7620000" cy="54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Working principle of </a:t>
            </a:r>
            <a:r>
              <a:rPr kumimoji="0" lang="en-US" sz="3200" b="1" i="0" u="none" strike="noStrike" kern="1200" cap="none" spc="-100" normalizeH="0" baseline="0" noProof="0" dirty="0" err="1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US" sz="3200" b="1" i="0" u="none" strike="noStrike" kern="1200" cap="none" spc="-100" normalizeH="0" baseline="-25000" noProof="0" dirty="0" err="1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</a:t>
            </a:r>
            <a:r>
              <a:rPr kumimoji="0" lang="en-US" sz="32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modules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3866" y="3776133"/>
            <a:ext cx="8305801" cy="3081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Sensitivity to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from measurement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Δ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Rφ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over a given ΔR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 given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Δ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Rφ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increases with R 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barrel, ΔR is given directly by the sensors spacing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end-cap, it depends on the location of the detector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tgϑ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1005840" marR="0" lvl="2" indent="-228600" algn="l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End-cap configuration typically requires wider spacing, and yields worse discrimination</a:t>
            </a:r>
          </a:p>
          <a:p>
            <a:pPr marL="432000" marR="0" lvl="0" indent="-338400" algn="l" defTabSz="914400" rtl="0" eaLnBrk="1" fontAlgn="auto" latinLnBrk="0" hangingPunct="1">
              <a:lnSpc>
                <a:spcPct val="12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 selection window and/or sensors spacing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obtain, ideally, consistent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selection through the tracking volume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concept works down to a certain radius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20÷25 cm with the CMS magnetic field and a realistic 100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pitch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2131" y="628725"/>
            <a:ext cx="8283900" cy="5040505"/>
            <a:chOff x="442131" y="290045"/>
            <a:chExt cx="8283900" cy="5040505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4506316" y="825500"/>
              <a:ext cx="3553453" cy="4493725"/>
              <a:chOff x="4864100" y="1475300"/>
              <a:chExt cx="4232852" cy="5352899"/>
            </a:xfrm>
          </p:grpSpPr>
          <p:sp>
            <p:nvSpPr>
              <p:cNvPr id="135" name="Arc 134"/>
              <p:cNvSpPr/>
              <p:nvPr/>
            </p:nvSpPr>
            <p:spPr>
              <a:xfrm>
                <a:off x="4864100" y="1475300"/>
                <a:ext cx="3975100" cy="5352899"/>
              </a:xfrm>
              <a:prstGeom prst="arc">
                <a:avLst>
                  <a:gd name="adj1" fmla="val 16200000"/>
                  <a:gd name="adj2" fmla="val 35716"/>
                </a:avLst>
              </a:prstGeom>
              <a:noFill/>
              <a:ln w="25400" cap="flat" cmpd="sng" algn="ctr">
                <a:solidFill>
                  <a:srgbClr val="8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>
                <a:off x="7391400" y="1701800"/>
                <a:ext cx="927100" cy="158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7391400" y="1789112"/>
                <a:ext cx="927100" cy="158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8153400" y="3048000"/>
                <a:ext cx="927100" cy="158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8153400" y="3135312"/>
                <a:ext cx="927100" cy="158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40" name="Straight Connector 139"/>
              <p:cNvCxnSpPr/>
              <p:nvPr/>
            </p:nvCxnSpPr>
            <p:spPr>
              <a:xfrm rot="5400000" flipH="1" flipV="1">
                <a:off x="8398933" y="3306234"/>
                <a:ext cx="520700" cy="4233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" name="Straight Connector 140"/>
              <p:cNvCxnSpPr/>
              <p:nvPr/>
            </p:nvCxnSpPr>
            <p:spPr>
              <a:xfrm rot="5400000" flipH="1" flipV="1">
                <a:off x="8481485" y="3350686"/>
                <a:ext cx="431801" cy="4231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2" name="Straight Connector 141"/>
              <p:cNvCxnSpPr/>
              <p:nvPr/>
            </p:nvCxnSpPr>
            <p:spPr>
              <a:xfrm rot="5400000" flipH="1" flipV="1">
                <a:off x="7391399" y="1960040"/>
                <a:ext cx="520700" cy="4233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3" name="Straight Connector 142"/>
              <p:cNvCxnSpPr/>
              <p:nvPr/>
            </p:nvCxnSpPr>
            <p:spPr>
              <a:xfrm rot="5400000" flipH="1" flipV="1">
                <a:off x="7571310" y="2004492"/>
                <a:ext cx="431801" cy="4231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" name="Straight Arrow Connector 143"/>
              <p:cNvCxnSpPr>
                <a:stCxn id="135" idx="2"/>
              </p:cNvCxnSpPr>
              <p:nvPr/>
            </p:nvCxnSpPr>
            <p:spPr>
              <a:xfrm rot="5400000" flipH="1" flipV="1">
                <a:off x="8367987" y="3701186"/>
                <a:ext cx="942366" cy="59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145" name="Straight Arrow Connector 144"/>
              <p:cNvCxnSpPr>
                <a:stCxn id="135" idx="2"/>
              </p:cNvCxnSpPr>
              <p:nvPr/>
            </p:nvCxnSpPr>
            <p:spPr>
              <a:xfrm rot="5400000" flipH="1">
                <a:off x="8205809" y="3539067"/>
                <a:ext cx="860324" cy="406341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sp>
            <p:nvSpPr>
              <p:cNvPr id="146" name="TextBox 145"/>
              <p:cNvSpPr txBox="1"/>
              <p:nvPr/>
            </p:nvSpPr>
            <p:spPr>
              <a:xfrm>
                <a:off x="8796870" y="3312075"/>
                <a:ext cx="300082" cy="36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R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8357084" y="3568701"/>
                <a:ext cx="284454" cy="366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φ</a:t>
                </a:r>
                <a:endPara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endParaRPr>
              </a:p>
            </p:txBody>
          </p:sp>
          <p:sp>
            <p:nvSpPr>
              <p:cNvPr id="148" name="Arc 147"/>
              <p:cNvSpPr>
                <a:spLocks noChangeAspect="1"/>
              </p:cNvSpPr>
              <p:nvPr/>
            </p:nvSpPr>
            <p:spPr>
              <a:xfrm rot="18922030">
                <a:off x="8607921" y="3663385"/>
                <a:ext cx="252938" cy="252938"/>
              </a:xfrm>
              <a:prstGeom prst="arc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163761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53445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94711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84394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74078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70913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60596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50280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39963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29647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19330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791546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881229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625660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715344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805027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163761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53445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343128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432812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522495" y="1357083"/>
              <a:ext cx="89684" cy="125330"/>
            </a:xfrm>
            <a:prstGeom prst="rect">
              <a:avLst/>
            </a:pr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612179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894711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984394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074078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970913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060596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150280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39963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329647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19330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01862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791546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881229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625660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15344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805027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343128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522495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610149" y="825500"/>
              <a:ext cx="89684" cy="125330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699833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432812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687761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777445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508394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598078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94913" y="825500"/>
              <a:ext cx="89684" cy="125330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584596" y="825500"/>
              <a:ext cx="89684" cy="125330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674280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763963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853647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3330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315546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405229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687761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777445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867128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956812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046495" y="1357083"/>
              <a:ext cx="89684" cy="125330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136179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508394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598078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494913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584596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674280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763963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853647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943330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225862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315546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405229" y="1357083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867128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046495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134149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223833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956812" y="825500"/>
              <a:ext cx="89684" cy="125330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64FF51"/>
                </a:gs>
              </a:gsLst>
              <a:path path="rect">
                <a:fillToRect l="100000" t="100000"/>
              </a:path>
              <a:tileRect r="-100000" b="-100000"/>
            </a:gra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>
            <a:xfrm flipH="1">
              <a:off x="2522497" y="655667"/>
              <a:ext cx="179366" cy="1056829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87" name="Arc 86"/>
            <p:cNvSpPr/>
            <p:nvPr/>
          </p:nvSpPr>
          <p:spPr>
            <a:xfrm flipH="1">
              <a:off x="3686031" y="290045"/>
              <a:ext cx="5040000" cy="5040505"/>
            </a:xfrm>
            <a:prstGeom prst="arc">
              <a:avLst>
                <a:gd name="adj1" fmla="val 18072168"/>
                <a:gd name="adj2" fmla="val 20045563"/>
              </a:avLst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001145" y="371187"/>
              <a:ext cx="8047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“stub”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1625662" y="596900"/>
              <a:ext cx="727431" cy="143369"/>
            </a:xfrm>
            <a:prstGeom prst="straightConnector1">
              <a:avLst/>
            </a:prstGeom>
            <a:noFill/>
            <a:ln w="28575" cap="flat" cmpd="sng" algn="ctr">
              <a:solidFill>
                <a:srgbClr val="F79646">
                  <a:lumMod val="7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90" name="TextBox 89"/>
            <p:cNvSpPr txBox="1"/>
            <p:nvPr/>
          </p:nvSpPr>
          <p:spPr>
            <a:xfrm>
              <a:off x="2881229" y="429813"/>
              <a:ext cx="8047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8000"/>
                  </a:solidFill>
                  <a:latin typeface="Times New Roman"/>
                  <a:cs typeface="Times New Roman"/>
                </a:rPr>
                <a:t>pass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490168" y="400742"/>
              <a:ext cx="4806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fail</a:t>
              </a:r>
              <a:endParaRPr lang="en-US" sz="1400" b="1" dirty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92" name="Straight Arrow Connector 91"/>
            <p:cNvCxnSpPr/>
            <p:nvPr/>
          </p:nvCxnSpPr>
          <p:spPr>
            <a:xfrm rot="5400000" flipH="1" flipV="1">
              <a:off x="497667" y="1356300"/>
              <a:ext cx="323047" cy="1425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93" name="Straight Arrow Connector 92"/>
            <p:cNvCxnSpPr/>
            <p:nvPr/>
          </p:nvCxnSpPr>
          <p:spPr>
            <a:xfrm flipV="1">
              <a:off x="654443" y="1510938"/>
              <a:ext cx="323047" cy="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94" name="Straight Arrow Connector 93"/>
            <p:cNvCxnSpPr/>
            <p:nvPr/>
          </p:nvCxnSpPr>
          <p:spPr>
            <a:xfrm flipV="1">
              <a:off x="662041" y="1377268"/>
              <a:ext cx="219616" cy="13367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 w="sm" len="med"/>
            </a:ln>
            <a:effectLst/>
          </p:spPr>
        </p:cxnSp>
        <p:sp>
          <p:nvSpPr>
            <p:cNvPr id="95" name="TextBox 94"/>
            <p:cNvSpPr txBox="1"/>
            <p:nvPr/>
          </p:nvSpPr>
          <p:spPr>
            <a:xfrm>
              <a:off x="786967" y="1467263"/>
              <a:ext cx="2567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err="1" smtClean="0">
                  <a:latin typeface="Times New Roman"/>
                  <a:cs typeface="Times New Roman"/>
                </a:rPr>
                <a:t>x</a:t>
              </a:r>
              <a:endParaRPr lang="en-US" sz="1200" b="1" i="1" dirty="0">
                <a:latin typeface="Times New Roman"/>
                <a:cs typeface="Times New Roman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42131" y="1097603"/>
              <a:ext cx="250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err="1" smtClean="0">
                  <a:latin typeface="Times New Roman"/>
                  <a:cs typeface="Times New Roman"/>
                </a:rPr>
                <a:t>y</a:t>
              </a:r>
              <a:endParaRPr lang="en-US" sz="1200" b="1" i="1" dirty="0">
                <a:latin typeface="Times New Roman"/>
                <a:cs typeface="Times New Roman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00675" y="1178555"/>
              <a:ext cx="250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err="1" smtClean="0">
                  <a:latin typeface="Times New Roman"/>
                  <a:cs typeface="Times New Roman"/>
                </a:rPr>
                <a:t>z</a:t>
              </a:r>
              <a:endParaRPr lang="en-US" sz="1200" b="1" i="1" dirty="0">
                <a:latin typeface="Times New Roman"/>
                <a:cs typeface="Times New Roman"/>
              </a:endParaRP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 flipV="1">
              <a:off x="1540530" y="950831"/>
              <a:ext cx="0" cy="39366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diamond" w="sm" len="sm"/>
              <a:tailEnd type="diamond" w="sm" len="sm"/>
            </a:ln>
            <a:effectLst/>
          </p:spPr>
        </p:cxnSp>
        <p:cxnSp>
          <p:nvCxnSpPr>
            <p:cNvPr id="99" name="Straight Arrow Connector 98"/>
            <p:cNvCxnSpPr/>
            <p:nvPr/>
          </p:nvCxnSpPr>
          <p:spPr>
            <a:xfrm flipH="1">
              <a:off x="1625662" y="1594421"/>
              <a:ext cx="89682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round/>
              <a:headEnd type="diamond" w="sm" len="sm"/>
              <a:tailEnd type="diamond" w="sm" len="sm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>
              <a:off x="839323" y="1011032"/>
              <a:ext cx="825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latin typeface="Times New Roman"/>
                  <a:cs typeface="Times New Roman"/>
                </a:rPr>
                <a:t>1 ÷ 4 mm</a:t>
              </a:r>
              <a:endParaRPr lang="en-US" sz="1200" b="1" i="1" dirty="0">
                <a:latin typeface="Times New Roman"/>
                <a:cs typeface="Times New Roman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400764" y="1557841"/>
              <a:ext cx="8631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>
                  <a:latin typeface="Times New Roman"/>
                  <a:cs typeface="Times New Roman"/>
                </a:rPr>
                <a:t>≤ 100 </a:t>
              </a:r>
              <a:r>
                <a:rPr lang="en-US" sz="1200" b="1" i="1" dirty="0" err="1" smtClean="0">
                  <a:latin typeface="Times New Roman"/>
                  <a:cs typeface="Times New Roman"/>
                </a:rPr>
                <a:t>μm</a:t>
              </a:r>
              <a:endParaRPr lang="en-US" sz="1200" b="1" i="1" dirty="0">
                <a:latin typeface="Times New Roman"/>
                <a:cs typeface="Times New Roman"/>
              </a:endParaRPr>
            </a:p>
          </p:txBody>
        </p:sp>
        <p:grpSp>
          <p:nvGrpSpPr>
            <p:cNvPr id="102" name="Group 101"/>
            <p:cNvGrpSpPr>
              <a:grpSpLocks noChangeAspect="1"/>
            </p:cNvGrpSpPr>
            <p:nvPr/>
          </p:nvGrpSpPr>
          <p:grpSpPr>
            <a:xfrm>
              <a:off x="1540531" y="2204374"/>
              <a:ext cx="3556393" cy="1155890"/>
              <a:chOff x="2269230" y="5322889"/>
              <a:chExt cx="3558696" cy="1073639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2921000" y="5500686"/>
                <a:ext cx="406400" cy="159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2921000" y="5589588"/>
                <a:ext cx="406400" cy="5032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17" name="Straight Connector 116"/>
              <p:cNvCxnSpPr/>
              <p:nvPr/>
            </p:nvCxnSpPr>
            <p:spPr>
              <a:xfrm rot="5400000" flipH="1" flipV="1">
                <a:off x="4785330" y="5651425"/>
                <a:ext cx="477686" cy="158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18" name="Straight Connector 117"/>
              <p:cNvCxnSpPr/>
              <p:nvPr/>
            </p:nvCxnSpPr>
            <p:spPr>
              <a:xfrm rot="5400000">
                <a:off x="4571018" y="5650631"/>
                <a:ext cx="477686" cy="158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119" name="Straight Connector 118"/>
              <p:cNvCxnSpPr/>
              <p:nvPr/>
            </p:nvCxnSpPr>
            <p:spPr>
              <a:xfrm rot="10800000">
                <a:off x="3124200" y="5322889"/>
                <a:ext cx="1588" cy="926949"/>
              </a:xfrm>
              <a:prstGeom prst="line">
                <a:avLst/>
              </a:prstGeom>
              <a:noFill/>
              <a:ln w="25400" cap="flat" cmpd="sng" algn="ctr">
                <a:solidFill>
                  <a:srgbClr val="800000"/>
                </a:solidFill>
                <a:prstDash val="solid"/>
              </a:ln>
              <a:effectLst/>
            </p:spPr>
          </p:cxnSp>
          <p:cxnSp>
            <p:nvCxnSpPr>
              <p:cNvPr id="120" name="Straight Connector 119"/>
              <p:cNvCxnSpPr/>
              <p:nvPr/>
            </p:nvCxnSpPr>
            <p:spPr>
              <a:xfrm rot="10800000" flipH="1">
                <a:off x="3124200" y="5322891"/>
                <a:ext cx="2362200" cy="926947"/>
              </a:xfrm>
              <a:prstGeom prst="line">
                <a:avLst/>
              </a:prstGeom>
              <a:noFill/>
              <a:ln w="25400" cap="flat" cmpd="sng" algn="ctr">
                <a:solidFill>
                  <a:srgbClr val="800000"/>
                </a:solidFill>
                <a:prstDash val="solid"/>
              </a:ln>
              <a:effectLst/>
            </p:spPr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3382433" y="5500686"/>
                <a:ext cx="2133596" cy="1590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3382433" y="5593823"/>
                <a:ext cx="2133596" cy="797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Straight Connector 122"/>
              <p:cNvCxnSpPr/>
              <p:nvPr/>
            </p:nvCxnSpPr>
            <p:spPr>
              <a:xfrm rot="5400000">
                <a:off x="2722007" y="5547255"/>
                <a:ext cx="93139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24" name="Straight Connector 123"/>
              <p:cNvCxnSpPr/>
              <p:nvPr/>
            </p:nvCxnSpPr>
            <p:spPr>
              <a:xfrm rot="10800000">
                <a:off x="2730474" y="5500687"/>
                <a:ext cx="85460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25" name="Straight Connector 124"/>
              <p:cNvCxnSpPr/>
              <p:nvPr/>
            </p:nvCxnSpPr>
            <p:spPr>
              <a:xfrm rot="10800000">
                <a:off x="2730474" y="5594619"/>
                <a:ext cx="85460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126" name="TextBox 125"/>
              <p:cNvSpPr txBox="1"/>
              <p:nvPr/>
            </p:nvSpPr>
            <p:spPr>
              <a:xfrm>
                <a:off x="2269230" y="5399085"/>
                <a:ext cx="464689" cy="285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ΔR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C0504D">
                      <a:lumMod val="75000"/>
                    </a:srgbClr>
                  </a:solidFill>
                  <a:effectLst/>
                  <a:uLnTx/>
                  <a:uFillTx/>
                  <a:latin typeface="Times New Roman"/>
                  <a:cs typeface="Times New Roman"/>
                </a:endParaRPr>
              </a:p>
            </p:txBody>
          </p:sp>
          <p:cxnSp>
            <p:nvCxnSpPr>
              <p:cNvPr id="127" name="Straight Connector 126"/>
              <p:cNvCxnSpPr/>
              <p:nvPr/>
            </p:nvCxnSpPr>
            <p:spPr>
              <a:xfrm rot="16200000" flipH="1">
                <a:off x="4759188" y="5974134"/>
                <a:ext cx="99759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4812243" y="5974135"/>
                <a:ext cx="211136" cy="2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29" name="Straight Connector 128"/>
              <p:cNvCxnSpPr/>
              <p:nvPr/>
            </p:nvCxnSpPr>
            <p:spPr>
              <a:xfrm rot="16200000" flipH="1">
                <a:off x="4975088" y="5974136"/>
                <a:ext cx="99759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C0504D">
                    <a:lumMod val="60000"/>
                    <a:lumOff val="40000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130" name="TextBox 129"/>
              <p:cNvSpPr txBox="1"/>
              <p:nvPr/>
            </p:nvSpPr>
            <p:spPr>
              <a:xfrm>
                <a:off x="4468327" y="5974135"/>
                <a:ext cx="1359599" cy="285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Δz</a:t>
                </a: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 = ΔR / </a:t>
                </a:r>
                <a:r>
                  <a:rPr kumimoji="0" lang="en-US" sz="14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tg</a:t>
                </a: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 </a:t>
                </a:r>
                <a:r>
                  <a:rPr kumimoji="0" lang="en-US" sz="14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Times New Roman"/>
                    <a:ea typeface="Lucida Grande"/>
                    <a:cs typeface="Times New Roman"/>
                  </a:rPr>
                  <a:t>ϑ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C0504D">
                      <a:lumMod val="75000"/>
                    </a:srgbClr>
                  </a:solidFill>
                  <a:effectLst/>
                  <a:uLnTx/>
                  <a:uFillTx/>
                  <a:latin typeface="Times New Roman"/>
                  <a:cs typeface="Times New Roman"/>
                </a:endParaRPr>
              </a:p>
            </p:txBody>
          </p:sp>
          <p:cxnSp>
            <p:nvCxnSpPr>
              <p:cNvPr id="131" name="Straight Arrow Connector 130"/>
              <p:cNvCxnSpPr/>
              <p:nvPr/>
            </p:nvCxnSpPr>
            <p:spPr>
              <a:xfrm rot="16200000" flipV="1">
                <a:off x="2565274" y="6049342"/>
                <a:ext cx="288000" cy="8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132" name="Straight Arrow Connector 131"/>
              <p:cNvCxnSpPr/>
              <p:nvPr/>
            </p:nvCxnSpPr>
            <p:spPr>
              <a:xfrm>
                <a:off x="2705037" y="6184879"/>
                <a:ext cx="288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sp>
            <p:nvSpPr>
              <p:cNvPr id="133" name="TextBox 132"/>
              <p:cNvSpPr txBox="1"/>
              <p:nvPr/>
            </p:nvSpPr>
            <p:spPr>
              <a:xfrm>
                <a:off x="2840083" y="6139240"/>
                <a:ext cx="261610" cy="257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z</a:t>
                </a:r>
                <a:endParaRPr kumimoji="0" lang="en-US" sz="1200" b="1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404955" y="5812360"/>
                <a:ext cx="300082" cy="257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cs typeface="Times New Roman"/>
                  </a:rPr>
                  <a:t>R</a:t>
                </a:r>
                <a:endParaRPr kumimoji="0" lang="en-US" sz="1200" b="1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03" name="Oval 102"/>
            <p:cNvSpPr/>
            <p:nvPr/>
          </p:nvSpPr>
          <p:spPr>
            <a:xfrm>
              <a:off x="2302291" y="499533"/>
              <a:ext cx="578939" cy="1335308"/>
            </a:xfrm>
            <a:prstGeom prst="ellipse">
              <a:avLst/>
            </a:prstGeom>
            <a:noFill/>
            <a:ln w="28575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4606822" y="893083"/>
              <a:ext cx="556193" cy="407774"/>
              <a:chOff x="4606822" y="893083"/>
              <a:chExt cx="556193" cy="407774"/>
            </a:xfrm>
          </p:grpSpPr>
          <p:sp>
            <p:nvSpPr>
              <p:cNvPr id="112" name="TextBox 111"/>
              <p:cNvSpPr txBox="1"/>
              <p:nvPr/>
            </p:nvSpPr>
            <p:spPr>
              <a:xfrm>
                <a:off x="4606822" y="993080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2400" indent="-212400">
                  <a:buFont typeface="Wingdings" charset="2"/>
                  <a:buChar char=""/>
                </a:pPr>
                <a:r>
                  <a:rPr lang="en-US" sz="1400" b="1" dirty="0" smtClean="0">
                    <a:latin typeface="Times New Roman"/>
                    <a:cs typeface="Times New Roman"/>
                  </a:rPr>
                  <a:t>B</a:t>
                </a:r>
                <a:endParaRPr lang="en-US" sz="14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4801180" y="893083"/>
                <a:ext cx="36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®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4665097" y="938044"/>
                <a:ext cx="2295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/>
                    <a:cs typeface="Times New Roman"/>
                  </a:rPr>
                  <a:t>.</a:t>
                </a:r>
                <a:endParaRPr lang="en-US" sz="1400" dirty="0">
                  <a:latin typeface="Times New Roman"/>
                  <a:cs typeface="Times New Roman"/>
                </a:endParaRPr>
              </a:p>
            </p:txBody>
          </p:sp>
        </p:grpSp>
        <p:cxnSp>
          <p:nvCxnSpPr>
            <p:cNvPr id="105" name="Straight Connector 104"/>
            <p:cNvCxnSpPr/>
            <p:nvPr/>
          </p:nvCxnSpPr>
          <p:spPr>
            <a:xfrm>
              <a:off x="2394947" y="3202337"/>
              <a:ext cx="575966" cy="0"/>
            </a:xfrm>
            <a:prstGeom prst="line">
              <a:avLst/>
            </a:prstGeom>
            <a:noFill/>
            <a:ln w="19050" cap="flat" cmpd="sng" algn="ctr">
              <a:solidFill>
                <a:srgbClr val="C0504D">
                  <a:lumMod val="60000"/>
                  <a:lumOff val="40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2809428" y="2940164"/>
              <a:ext cx="13587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504D">
                      <a:lumMod val="75000"/>
                    </a:srgbClr>
                  </a:solidFill>
                  <a:effectLst/>
                  <a:uLnTx/>
                  <a:uFillTx/>
                  <a:latin typeface="Times New Roman"/>
                  <a:ea typeface="Lucida Grande"/>
                  <a:cs typeface="Times New Roman"/>
                </a:rPr>
                <a:t>ϑ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07" name="Arc 106"/>
            <p:cNvSpPr/>
            <p:nvPr/>
          </p:nvSpPr>
          <p:spPr>
            <a:xfrm rot="582320">
              <a:off x="2563133" y="2977178"/>
              <a:ext cx="286703" cy="374119"/>
            </a:xfrm>
            <a:prstGeom prst="arc">
              <a:avLst>
                <a:gd name="adj1" fmla="val 18311467"/>
                <a:gd name="adj2" fmla="val 5"/>
              </a:avLst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9525" cmpd="sng">
                  <a:solidFill>
                    <a:sysClr val="windowText" lastClr="000000"/>
                  </a:solidFill>
                  <a:headEnd type="triangle" w="sm" len="sm"/>
                  <a:tailEnd type="triangle" w="sm" len="sm"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7448014" y="1086957"/>
              <a:ext cx="556193" cy="407774"/>
              <a:chOff x="4606822" y="893083"/>
              <a:chExt cx="556193" cy="407774"/>
            </a:xfrm>
          </p:grpSpPr>
          <p:sp>
            <p:nvSpPr>
              <p:cNvPr id="109" name="TextBox 108"/>
              <p:cNvSpPr txBox="1"/>
              <p:nvPr/>
            </p:nvSpPr>
            <p:spPr>
              <a:xfrm>
                <a:off x="4606822" y="993080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2400" indent="-212400">
                  <a:buFont typeface="Wingdings" charset="2"/>
                  <a:buChar char=""/>
                </a:pPr>
                <a:r>
                  <a:rPr lang="en-US" sz="1400" b="1" dirty="0" smtClean="0">
                    <a:latin typeface="Times New Roman"/>
                    <a:cs typeface="Times New Roman"/>
                  </a:rPr>
                  <a:t>B</a:t>
                </a:r>
                <a:endParaRPr lang="en-US" sz="14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4801180" y="893083"/>
                <a:ext cx="361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®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4665097" y="938044"/>
                <a:ext cx="2295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/>
                    <a:cs typeface="Times New Roman"/>
                  </a:rPr>
                  <a:t>.</a:t>
                </a:r>
                <a:endParaRPr lang="en-US" sz="1400" dirty="0">
                  <a:latin typeface="Times New Roman"/>
                  <a:cs typeface="Times New Roman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173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Picture 20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0227" y="4209006"/>
            <a:ext cx="3976973" cy="2444830"/>
          </a:xfrm>
          <a:prstGeom prst="rect">
            <a:avLst/>
          </a:prstGeom>
        </p:spPr>
      </p:pic>
      <p:pic>
        <p:nvPicPr>
          <p:cNvPr id="205" name="Picture 20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0848" y="1166081"/>
            <a:ext cx="4163604" cy="2726847"/>
          </a:xfrm>
          <a:prstGeom prst="rect">
            <a:avLst/>
          </a:prstGeom>
        </p:spPr>
      </p:pic>
      <p:sp>
        <p:nvSpPr>
          <p:cNvPr id="103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US" sz="4000" b="1" i="0" u="none" strike="noStrike" kern="1200" cap="none" spc="-100" normalizeH="0" baseline="-2500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</a:t>
            </a: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modules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50" name="Text Box 48"/>
          <p:cNvSpPr txBox="1">
            <a:spLocks noChangeArrowheads="1"/>
          </p:cNvSpPr>
          <p:nvPr/>
        </p:nvSpPr>
        <p:spPr bwMode="auto">
          <a:xfrm>
            <a:off x="-258757" y="1339864"/>
            <a:ext cx="3761332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6168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420E"/>
                </a:solidFill>
                <a:effectLst/>
                <a:uLnTx/>
                <a:uFillTx/>
                <a:latin typeface="+mn-lt"/>
                <a:ea typeface="ＭＳ Ｐゴシック" charset="0"/>
              </a:rPr>
              <a:t>2 S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trip sensors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420E"/>
                </a:solidFill>
                <a:effectLst/>
                <a:uLnTx/>
                <a:uFillTx/>
                <a:latin typeface="+mn-lt"/>
                <a:ea typeface="ＭＳ Ｐゴシック" charset="0"/>
              </a:rPr>
              <a:t>2×1016 Strips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: 5 cm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Ubuntu" charset="0"/>
              </a:rPr>
              <a:t>×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90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μm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420E"/>
                </a:solidFill>
                <a:effectLst/>
                <a:uLnTx/>
                <a:uFillTx/>
                <a:latin typeface="+mn-lt"/>
                <a:ea typeface="ＭＳ Ｐゴシック" charset="0"/>
              </a:rPr>
              <a:t>2×1016 Strips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: 5 cm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Ubuntu" charset="0"/>
              </a:rPr>
              <a:t>×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90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μm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P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~ 5 W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~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90 cm</a:t>
            </a:r>
            <a:r>
              <a:rPr kumimoji="0" lang="en-GB" sz="2000" b="0" i="0" u="none" strike="noStrike" kern="0" cap="none" spc="0" normalizeH="0" baseline="33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2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active area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For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R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&gt;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60 cm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</p:txBody>
      </p:sp>
      <p:sp>
        <p:nvSpPr>
          <p:cNvPr id="151" name="Text Box 49"/>
          <p:cNvSpPr txBox="1">
            <a:spLocks noChangeArrowheads="1"/>
          </p:cNvSpPr>
          <p:nvPr/>
        </p:nvSpPr>
        <p:spPr bwMode="auto">
          <a:xfrm>
            <a:off x="0" y="4149739"/>
            <a:ext cx="3896798" cy="1866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6168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P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ixel +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S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trip sensors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2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×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960 Strips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: 2.5 cm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Ubuntu" charset="0"/>
              </a:rPr>
              <a:t>× 10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0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μm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32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+mn-lt"/>
                <a:ea typeface="ＭＳ Ｐゴシック" charset="0"/>
              </a:rPr>
              <a:t>×960 Pixels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: 1.5 mm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  <a:cs typeface="Ubuntu" charset="0"/>
              </a:rPr>
              <a:t>× 10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0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μm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P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~ 7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W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~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45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cm</a:t>
            </a:r>
            <a:r>
              <a:rPr kumimoji="0" lang="en-GB" sz="2000" b="0" i="0" u="none" strike="noStrike" kern="0" cap="none" spc="0" normalizeH="0" baseline="3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 active area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0"/>
              </a:rPr>
              <a:t>For r &gt; 20 cm</a:t>
            </a:r>
          </a:p>
        </p:txBody>
      </p:sp>
      <p:sp>
        <p:nvSpPr>
          <p:cNvPr id="154" name="Text Box 53"/>
          <p:cNvSpPr txBox="1">
            <a:spLocks noChangeArrowheads="1"/>
          </p:cNvSpPr>
          <p:nvPr/>
        </p:nvSpPr>
        <p:spPr bwMode="auto">
          <a:xfrm rot="1573315">
            <a:off x="6074441" y="4644145"/>
            <a:ext cx="1659611" cy="411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2640" rIns="90000" bIns="4500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/>
            </a:pPr>
            <a:r>
              <a:rPr lang="en-GB" sz="1200" b="1" i="1" kern="0" noProof="0" dirty="0" smtClean="0">
                <a:solidFill>
                  <a:schemeClr val="accent1"/>
                </a:solidFill>
                <a:latin typeface="+mn-lt"/>
              </a:rPr>
              <a:t>  a</a:t>
            </a:r>
            <a:r>
              <a:rPr kumimoji="0" lang="en-GB" sz="1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</a:rPr>
              <a:t>ccurate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</a:rPr>
              <a:t>z </a:t>
            </a:r>
            <a:r>
              <a:rPr kumimoji="0" lang="en-GB" sz="1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</a:rPr>
              <a:t>coordinate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55" name="Line 54"/>
          <p:cNvSpPr>
            <a:spLocks noChangeShapeType="1"/>
          </p:cNvSpPr>
          <p:nvPr/>
        </p:nvSpPr>
        <p:spPr bwMode="auto">
          <a:xfrm rot="478611">
            <a:off x="6257214" y="4863469"/>
            <a:ext cx="966174" cy="317730"/>
          </a:xfrm>
          <a:prstGeom prst="line">
            <a:avLst/>
          </a:prstGeom>
          <a:noFill/>
          <a:ln w="36720" cap="flat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Text Box 56"/>
          <p:cNvSpPr txBox="1">
            <a:spLocks noChangeArrowheads="1"/>
          </p:cNvSpPr>
          <p:nvPr/>
        </p:nvSpPr>
        <p:spPr bwMode="auto">
          <a:xfrm rot="1642957">
            <a:off x="5446699" y="1811718"/>
            <a:ext cx="2178102" cy="73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/>
            </a:pPr>
            <a:r>
              <a:rPr lang="en-GB" sz="1200" b="1" i="1" kern="0" noProof="0" dirty="0" smtClean="0">
                <a:solidFill>
                  <a:srgbClr val="FF420E"/>
                </a:solidFill>
                <a:latin typeface="+mn-lt"/>
              </a:rPr>
              <a:t>c</a:t>
            </a:r>
            <a:r>
              <a:rPr kumimoji="0" lang="en-GB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FF420E"/>
                </a:solidFill>
                <a:effectLst/>
                <a:uLnTx/>
                <a:uFillTx/>
                <a:latin typeface="+mn-lt"/>
              </a:rPr>
              <a:t>oarse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FF420E"/>
                </a:solidFill>
                <a:effectLst/>
                <a:uLnTx/>
                <a:uFillTx/>
                <a:latin typeface="+mn-lt"/>
              </a:rPr>
              <a:t>z </a:t>
            </a:r>
            <a:r>
              <a:rPr kumimoji="0" lang="en-GB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FF420E"/>
                </a:solidFill>
                <a:effectLst/>
                <a:uLnTx/>
                <a:uFillTx/>
                <a:latin typeface="+mn-lt"/>
              </a:rPr>
              <a:t>coordinate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srgbClr val="FF420E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58" name="Line 57"/>
          <p:cNvSpPr>
            <a:spLocks noChangeShapeType="1"/>
          </p:cNvSpPr>
          <p:nvPr/>
        </p:nvSpPr>
        <p:spPr bwMode="auto">
          <a:xfrm>
            <a:off x="5814119" y="1752599"/>
            <a:ext cx="1382548" cy="694267"/>
          </a:xfrm>
          <a:prstGeom prst="line">
            <a:avLst/>
          </a:prstGeom>
          <a:noFill/>
          <a:ln w="36720" cap="flat">
            <a:solidFill>
              <a:srgbClr val="FF420E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2" name="Text Box 101"/>
          <p:cNvSpPr txBox="1">
            <a:spLocks noChangeArrowheads="1"/>
          </p:cNvSpPr>
          <p:nvPr/>
        </p:nvSpPr>
        <p:spPr bwMode="auto">
          <a:xfrm>
            <a:off x="5720833" y="2033601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sz="3600" b="1" dirty="0">
                <a:solidFill>
                  <a:srgbClr val="FF420E"/>
                </a:solidFill>
                <a:latin typeface="+mn-lt"/>
              </a:rPr>
              <a:t>2S</a:t>
            </a:r>
          </a:p>
        </p:txBody>
      </p:sp>
      <p:pic>
        <p:nvPicPr>
          <p:cNvPr id="204" name="Picture 20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7503" y="5306"/>
            <a:ext cx="3458655" cy="1359000"/>
          </a:xfrm>
          <a:prstGeom prst="rect">
            <a:avLst/>
          </a:prstGeom>
        </p:spPr>
      </p:pic>
      <p:sp>
        <p:nvSpPr>
          <p:cNvPr id="209" name="Text Box 101"/>
          <p:cNvSpPr txBox="1">
            <a:spLocks noChangeArrowheads="1"/>
          </p:cNvSpPr>
          <p:nvPr/>
        </p:nvSpPr>
        <p:spPr bwMode="auto">
          <a:xfrm>
            <a:off x="5814119" y="5022334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sz="3600" b="1" dirty="0" smtClean="0">
                <a:solidFill>
                  <a:srgbClr val="4F81BD"/>
                </a:solidFill>
                <a:latin typeface="+mn-lt"/>
              </a:rPr>
              <a:t>PS</a:t>
            </a:r>
            <a:endParaRPr lang="en-GB" sz="3600" b="1" dirty="0">
              <a:solidFill>
                <a:srgbClr val="4F81BD"/>
              </a:solidFill>
              <a:latin typeface="+mn-lt"/>
            </a:endParaRPr>
          </a:p>
        </p:txBody>
      </p:sp>
      <p:sp>
        <p:nvSpPr>
          <p:cNvPr id="210" name="Text Box 101"/>
          <p:cNvSpPr txBox="1">
            <a:spLocks noChangeArrowheads="1"/>
          </p:cNvSpPr>
          <p:nvPr/>
        </p:nvSpPr>
        <p:spPr bwMode="auto">
          <a:xfrm>
            <a:off x="6527283" y="191910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b="1" dirty="0">
                <a:solidFill>
                  <a:srgbClr val="FF420E"/>
                </a:solidFill>
                <a:latin typeface="+mn-lt"/>
              </a:rPr>
              <a:t>2S</a:t>
            </a:r>
          </a:p>
        </p:txBody>
      </p:sp>
      <p:sp>
        <p:nvSpPr>
          <p:cNvPr id="211" name="Text Box 101"/>
          <p:cNvSpPr txBox="1">
            <a:spLocks noChangeArrowheads="1"/>
          </p:cNvSpPr>
          <p:nvPr/>
        </p:nvSpPr>
        <p:spPr bwMode="auto">
          <a:xfrm>
            <a:off x="6527283" y="681914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b="1" dirty="0" smtClean="0">
                <a:solidFill>
                  <a:srgbClr val="4F81BD"/>
                </a:solidFill>
                <a:latin typeface="+mn-lt"/>
              </a:rPr>
              <a:t>PS</a:t>
            </a:r>
            <a:endParaRPr lang="en-GB" b="1" dirty="0">
              <a:solidFill>
                <a:srgbClr val="4F81B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807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Module design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-1" y="1413023"/>
            <a:ext cx="9067801" cy="53264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types of modules combined with different sensors spacing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2S modules with 1.8 mm and 4.0 mm</a:t>
            </a:r>
          </a:p>
          <a:p>
            <a:pPr lvl="1">
              <a:buClr>
                <a:srgbClr val="E2751D">
                  <a:lumMod val="50000"/>
                </a:srgbClr>
              </a:buClr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 modules </a:t>
            </a:r>
            <a:r>
              <a:rPr lang="en-US" sz="1900" dirty="0">
                <a:solidFill>
                  <a:srgbClr val="E2751D">
                    <a:lumMod val="50000"/>
                  </a:srgbClr>
                </a:solidFill>
              </a:rPr>
              <a:t>with (</a:t>
            </a:r>
            <a:r>
              <a:rPr lang="en-US" sz="1900" dirty="0" smtClean="0">
                <a:solidFill>
                  <a:srgbClr val="E2751D">
                    <a:lumMod val="50000"/>
                  </a:srgbClr>
                </a:solidFill>
              </a:rPr>
              <a:t>provisionally) 1.6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mm, 2.6 mm and 4.0 mm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requirement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Silicon sensors at −20°C or lower, with full power and radiation damage, for cooling set point of −30°C 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Ensures that modules can be operated (no thermal runaway)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cooling system capable of −40°C (the margin is on the cooling plant)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lang="en-US" sz="1700" dirty="0" smtClea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Arial"/>
              </a:rPr>
              <a:t>Low operating temperature mitigates requirement on thermal management </a:t>
            </a:r>
          </a:p>
          <a:p>
            <a:pPr lvl="3">
              <a:spcBef>
                <a:spcPts val="300"/>
              </a:spcBef>
              <a:buClrTx/>
              <a:buFont typeface="Wingdings" charset="2"/>
              <a:buChar char="ü"/>
            </a:pPr>
            <a:r>
              <a:rPr lang="en-US" sz="1300" dirty="0" smtClean="0">
                <a:solidFill>
                  <a:schemeClr val="accent4"/>
                </a:solidFill>
                <a:latin typeface="Arial"/>
              </a:rPr>
              <a:t>Notably on 2S modules</a:t>
            </a:r>
            <a:endPara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requirements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mass, good mechanical precision and stability, little deformations in cold, simple and reproducible assembly, affordable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design driven by Finite Element Analysis of thermal performance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Minimize differences between different types and versions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764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107267"/>
            <a:ext cx="9262533" cy="37507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" y="3470048"/>
            <a:ext cx="9143998" cy="3437451"/>
            <a:chOff x="1" y="3470048"/>
            <a:chExt cx="9143998" cy="3437451"/>
          </a:xfrm>
        </p:grpSpPr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65800" y="3470048"/>
              <a:ext cx="3369734" cy="2206922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" y="3728859"/>
              <a:ext cx="4779970" cy="3178640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3240489" y="5309175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1</a:t>
              </a:r>
              <a:endParaRPr lang="en-US" sz="1100" b="1" dirty="0">
                <a:latin typeface="Times New Roman"/>
                <a:cs typeface="Times New Roman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64309" y="6010889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CCFFCC"/>
                  </a:solidFill>
                  <a:latin typeface="Times New Roman"/>
                  <a:cs typeface="Times New Roman"/>
                </a:rPr>
                <a:t>8</a:t>
              </a:r>
              <a:endParaRPr lang="en-US" sz="1100" b="1" dirty="0">
                <a:solidFill>
                  <a:srgbClr val="CCFFCC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171325" y="4170262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1</a:t>
              </a:r>
              <a:endParaRPr lang="en-US" sz="1100" b="1" dirty="0">
                <a:latin typeface="Times New Roman"/>
                <a:cs typeface="Times New Roman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95956" y="4847518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2</a:t>
              </a:r>
              <a:endParaRPr lang="en-US" sz="1100" b="1" dirty="0">
                <a:latin typeface="Times New Roman"/>
                <a:cs typeface="Times New Roman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 flipH="1">
              <a:off x="2424203" y="5517022"/>
              <a:ext cx="235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3</a:t>
              </a:r>
              <a:endParaRPr lang="en-US" sz="1100" b="1" dirty="0">
                <a:solidFill>
                  <a:srgbClr val="FFFFFF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6548" y="4684535"/>
              <a:ext cx="2616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4</a:t>
              </a:r>
              <a:endParaRPr lang="en-US" sz="1100" b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54681" y="4873272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5</a:t>
              </a:r>
              <a:endParaRPr lang="en-US" sz="1100" b="1" dirty="0">
                <a:latin typeface="Times New Roman"/>
                <a:cs typeface="Times New Roman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55159" y="5012837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6</a:t>
              </a:r>
              <a:endParaRPr lang="en-US" sz="1100" b="1" dirty="0">
                <a:latin typeface="Times New Roman"/>
                <a:cs typeface="Times New Roman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003483" y="5172020"/>
              <a:ext cx="2616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7</a:t>
              </a:r>
              <a:endParaRPr lang="en-US" sz="1100" b="1" dirty="0">
                <a:latin typeface="Times New Roman"/>
                <a:cs typeface="Times New Roman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420772" y="5081887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CCFFCC"/>
                  </a:solidFill>
                  <a:latin typeface="Times New Roman"/>
                  <a:cs typeface="Times New Roman"/>
                </a:rPr>
                <a:t>9</a:t>
              </a:r>
              <a:endParaRPr lang="en-US" sz="1100" b="1" dirty="0">
                <a:solidFill>
                  <a:srgbClr val="CCFFCC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81700" y="5302825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FF00"/>
                  </a:solidFill>
                  <a:latin typeface="Times New Roman"/>
                  <a:cs typeface="Times New Roman"/>
                </a:rPr>
                <a:t>10</a:t>
              </a:r>
              <a:endParaRPr lang="en-US" sz="1100" b="1" dirty="0">
                <a:solidFill>
                  <a:srgbClr val="FFFF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351154" y="5822934"/>
              <a:ext cx="317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FF00"/>
                  </a:solidFill>
                  <a:latin typeface="Times New Roman"/>
                  <a:cs typeface="Times New Roman"/>
                </a:rPr>
                <a:t>11</a:t>
              </a:r>
              <a:endParaRPr lang="en-US" sz="1100" b="1" dirty="0">
                <a:solidFill>
                  <a:srgbClr val="FFFF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068657" y="6207546"/>
              <a:ext cx="2616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4</a:t>
              </a:r>
              <a:endParaRPr lang="en-US" sz="1100" b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pic>
          <p:nvPicPr>
            <p:cNvPr id="78" name="Picture 77" descr="2S_connect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6851" y="5595906"/>
              <a:ext cx="3747148" cy="12619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9" name="TextBox 78"/>
            <p:cNvSpPr txBox="1"/>
            <p:nvPr/>
          </p:nvSpPr>
          <p:spPr>
            <a:xfrm>
              <a:off x="4726272" y="3728859"/>
              <a:ext cx="1852341" cy="1954381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2S silicon sensors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Al-CF spacer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Al-CF tab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CF support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Al-CF spacer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CF stiffener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Al-CF short spacer</a:t>
              </a:r>
            </a:p>
            <a:p>
              <a:pPr marL="228600" indent="-228600">
                <a:buFontTx/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Service Hybrid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FE Hybrid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CBC</a:t>
              </a:r>
            </a:p>
            <a:p>
              <a:pPr marL="228600" indent="-228600">
                <a:buAutoNum type="arabicPeriod"/>
              </a:pPr>
              <a:r>
                <a:rPr lang="en-US" sz="1100" b="1" dirty="0" smtClean="0">
                  <a:latin typeface="Times New Roman"/>
                  <a:cs typeface="Times New Roman"/>
                </a:rPr>
                <a:t>CIC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831667" y="3598085"/>
              <a:ext cx="1312332" cy="430887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en-US" sz="1100" b="1" dirty="0" smtClean="0">
                  <a:latin typeface="Times New Roman"/>
                  <a:cs typeface="Times New Roman"/>
                </a:rPr>
                <a:t>Mounting points / cooling contacts</a:t>
              </a: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 flipH="1" flipV="1">
              <a:off x="7502525" y="3867150"/>
              <a:ext cx="476032" cy="161824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7978556" y="4028972"/>
              <a:ext cx="505044" cy="272095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6232525" y="4028972"/>
              <a:ext cx="1746031" cy="36205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H="1">
              <a:off x="6750050" y="4028972"/>
              <a:ext cx="1228506" cy="68907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H="1">
              <a:off x="7353300" y="4028972"/>
              <a:ext cx="625256" cy="108015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2S module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279400" y="1207363"/>
            <a:ext cx="8119533" cy="20607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Five mounting/cooling points – peripheral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cooling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Concept similar to modules of the present tracker 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Al-CF spacers provide good thermal conduction, and enable simple, high-precision assembly with ~ no CTE mismatch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Hybrids are laminated on the CF supports by the company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183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2523067"/>
            <a:ext cx="9262533" cy="43349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38101" y="3077735"/>
            <a:ext cx="9123451" cy="3780265"/>
            <a:chOff x="38101" y="3077735"/>
            <a:chExt cx="9123451" cy="3780265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101" y="3169244"/>
              <a:ext cx="4875168" cy="3688756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4123870" y="4060571"/>
              <a:ext cx="317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11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599193" y="5256686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12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658178" y="5053915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9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12981" y="3889121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133551" y="5381785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2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68460" y="5160547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CCFFCC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3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777161" y="4611759"/>
              <a:ext cx="2616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4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056153" y="575898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5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276152" y="3876797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FFCC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8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913269" y="3077735"/>
              <a:ext cx="1989407" cy="2123658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PS-s silicon sensor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PS-p silicon sensor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MPAs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Al-CF </a:t>
              </a: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sensor spacer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CFRP base </a:t>
              </a: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p</a:t>
              </a: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late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FE Hybrid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Opto</a:t>
              </a: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-Link Hybrid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Power Hybrid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SSA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CIC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Hybrid CF support</a:t>
              </a:r>
            </a:p>
            <a:p>
              <a:pPr marL="228600" marR="0" lvl="0" indent="-2286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Al-CF </a:t>
              </a: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Hybrid spacer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3206631" y="5434857"/>
              <a:ext cx="4295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FFCC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6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1072325" y="5889785"/>
              <a:ext cx="4295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FFCC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7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CCFFCC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986349" y="547946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10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026305" y="6157575"/>
              <a:ext cx="317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11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910149" y="5925170"/>
              <a:ext cx="317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11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237283" y="6431885"/>
              <a:ext cx="317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11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03029" y="6558606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12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pic>
          <p:nvPicPr>
            <p:cNvPr id="97" name="Picture 96" descr="PS_connec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734" y="5291352"/>
              <a:ext cx="4123262" cy="1566647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57309" y="3314719"/>
              <a:ext cx="3104243" cy="1908323"/>
            </a:xfrm>
            <a:prstGeom prst="rect">
              <a:avLst/>
            </a:prstGeom>
          </p:spPr>
        </p:pic>
      </p:grpSp>
      <p:sp>
        <p:nvSpPr>
          <p:cNvPr id="32" name="Title 1"/>
          <p:cNvSpPr txBox="1">
            <a:spLocks/>
          </p:cNvSpPr>
          <p:nvPr/>
        </p:nvSpPr>
        <p:spPr>
          <a:xfrm>
            <a:off x="457200" y="64363"/>
            <a:ext cx="7620000" cy="680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PS module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146049" y="694265"/>
            <a:ext cx="8252883" cy="22310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 dissipation in the MPA requires large area cooling contact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through CF base plate, glued on a cold surface on the supporting mechanics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assembly starts from the base plate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spacer under the Opto-Link Hybrid, wire-bonded to the FE Hybrids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22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72533"/>
            <a:ext cx="360948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Al-CF composite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56566"/>
              </p:ext>
            </p:extLst>
          </p:nvPr>
        </p:nvGraphicFramePr>
        <p:xfrm>
          <a:off x="1049867" y="2844800"/>
          <a:ext cx="6096000" cy="2763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88067"/>
                <a:gridCol w="1236133"/>
                <a:gridCol w="14478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Property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Al-CF</a:t>
                      </a:r>
                      <a:r>
                        <a:rPr lang="en-US" baseline="0" dirty="0" smtClean="0"/>
                        <a:t> V2-4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Density [g cm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]</a:t>
                      </a:r>
                      <a:endParaRPr lang="en-US" baseline="30000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Thermal conductivity </a:t>
                      </a:r>
                    </a:p>
                    <a:p>
                      <a:r>
                        <a:rPr lang="en-US" dirty="0" smtClean="0"/>
                        <a:t>[W m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 K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 plane</a:t>
                      </a:r>
                      <a:endParaRPr lang="en-US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237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Through plane</a:t>
                      </a:r>
                      <a:endParaRPr lang="en-US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CTE [ppm K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 plane</a:t>
                      </a:r>
                      <a:endParaRPr lang="en-US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Through plane</a:t>
                      </a:r>
                      <a:endParaRPr lang="en-US" dirty="0"/>
                    </a:p>
                  </a:txBody>
                  <a:tcPr anchor="ctr"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2655" y="1492997"/>
            <a:ext cx="73443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Aluminium</a:t>
            </a:r>
            <a:r>
              <a:rPr lang="en-US" dirty="0" smtClean="0"/>
              <a:t> with embedded carbon fibers, randomly oriented in a plane</a:t>
            </a:r>
          </a:p>
          <a:p>
            <a:r>
              <a:rPr lang="en-US" dirty="0" smtClean="0"/>
              <a:t>Excellent combination of mechanical and thermal properties</a:t>
            </a:r>
          </a:p>
          <a:p>
            <a:r>
              <a:rPr lang="en-US" dirty="0" smtClean="0"/>
              <a:t>Easy to machine</a:t>
            </a:r>
          </a:p>
          <a:p>
            <a:r>
              <a:rPr lang="en-US" dirty="0" smtClean="0"/>
              <a:t>Breakthrough in the design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modules!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665133" y="4555067"/>
            <a:ext cx="474134" cy="474133"/>
          </a:xfrm>
          <a:prstGeom prst="ellipse">
            <a:avLst/>
          </a:prstGeom>
          <a:noFill/>
          <a:ln w="381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60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868" y="845622"/>
            <a:ext cx="7127222" cy="4124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53735"/>
                </a:solidFill>
              </a:rPr>
              <a:t>Requirements for the High-Luminosity Upgrade</a:t>
            </a:r>
          </a:p>
          <a:p>
            <a:endParaRPr lang="en-US" dirty="0"/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The Outer Tracker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76092"/>
                </a:solidFill>
              </a:rPr>
              <a:t>Silicon sensors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>
                <a:solidFill>
                  <a:srgbClr val="376092"/>
                </a:solidFill>
              </a:rPr>
              <a:t>p</a:t>
            </a:r>
            <a:r>
              <a:rPr lang="en-US" baseline="-25000" dirty="0" err="1" smtClean="0">
                <a:solidFill>
                  <a:srgbClr val="376092"/>
                </a:solidFill>
              </a:rPr>
              <a:t>T</a:t>
            </a:r>
            <a:r>
              <a:rPr lang="en-US" dirty="0" smtClean="0">
                <a:solidFill>
                  <a:srgbClr val="376092"/>
                </a:solidFill>
              </a:rPr>
              <a:t> modules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76092"/>
                </a:solidFill>
              </a:rPr>
              <a:t>Electronics system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accent4"/>
                </a:solidFill>
              </a:rPr>
              <a:t>Front-End hybrids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accent4"/>
                </a:solidFill>
              </a:rPr>
              <a:t>Powering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76092"/>
                </a:solidFill>
              </a:rPr>
              <a:t>Optimization of the detector layout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76092"/>
                </a:solidFill>
              </a:rPr>
              <a:t>Mechanical structures and cooling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76092"/>
                </a:solidFill>
              </a:rPr>
              <a:t>Performance</a:t>
            </a:r>
          </a:p>
          <a:p>
            <a:endParaRPr lang="en-US" dirty="0"/>
          </a:p>
          <a:p>
            <a:r>
              <a:rPr lang="en-US" sz="2400" b="1" dirty="0" smtClean="0">
                <a:solidFill>
                  <a:srgbClr val="953735"/>
                </a:solidFill>
              </a:rPr>
              <a:t>The Pixel detector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Main challenges</a:t>
            </a:r>
          </a:p>
        </p:txBody>
      </p:sp>
    </p:spTree>
    <p:extLst>
      <p:ext uri="{BB962C8B-B14F-4D97-AF65-F5344CB8AC3E}">
        <p14:creationId xmlns:p14="http://schemas.microsoft.com/office/powerpoint/2010/main" val="1927347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92759" y="815823"/>
            <a:ext cx="8977827" cy="3900101"/>
            <a:chOff x="192759" y="1052899"/>
            <a:chExt cx="8977827" cy="3900101"/>
          </a:xfrm>
        </p:grpSpPr>
        <p:cxnSp>
          <p:nvCxnSpPr>
            <p:cNvPr id="97" name="Straight Connector 96"/>
            <p:cNvCxnSpPr/>
            <p:nvPr/>
          </p:nvCxnSpPr>
          <p:spPr bwMode="auto">
            <a:xfrm>
              <a:off x="4392000" y="1828800"/>
              <a:ext cx="1981200" cy="0"/>
            </a:xfrm>
            <a:prstGeom prst="line">
              <a:avLst/>
            </a:prstGeom>
            <a:solidFill>
              <a:srgbClr val="BBE0E3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8" name="Rectangle 62"/>
            <p:cNvSpPr>
              <a:spLocks noChangeArrowheads="1"/>
            </p:cNvSpPr>
            <p:nvPr/>
          </p:nvSpPr>
          <p:spPr bwMode="auto">
            <a:xfrm>
              <a:off x="6351186" y="2209800"/>
              <a:ext cx="2163365" cy="1280286"/>
            </a:xfrm>
            <a:prstGeom prst="rect">
              <a:avLst/>
            </a:prstGeom>
            <a:gradFill flip="none" rotWithShape="1">
              <a:gsLst>
                <a:gs pos="0">
                  <a:srgbClr val="111111">
                    <a:tint val="66000"/>
                    <a:satMod val="160000"/>
                  </a:srgbClr>
                </a:gs>
                <a:gs pos="50000">
                  <a:srgbClr val="111111">
                    <a:tint val="44500"/>
                    <a:satMod val="160000"/>
                  </a:srgbClr>
                </a:gs>
                <a:gs pos="100000">
                  <a:srgbClr val="111111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sp>
          <p:nvSpPr>
            <p:cNvPr id="99" name="Rectangle 62"/>
            <p:cNvSpPr>
              <a:spLocks noChangeArrowheads="1"/>
            </p:cNvSpPr>
            <p:nvPr/>
          </p:nvSpPr>
          <p:spPr bwMode="auto">
            <a:xfrm>
              <a:off x="6351186" y="3657600"/>
              <a:ext cx="2163365" cy="1280286"/>
            </a:xfrm>
            <a:prstGeom prst="rect">
              <a:avLst/>
            </a:prstGeom>
            <a:gradFill flip="none" rotWithShape="1">
              <a:gsLst>
                <a:gs pos="0">
                  <a:srgbClr val="111111">
                    <a:tint val="66000"/>
                    <a:satMod val="160000"/>
                  </a:srgbClr>
                </a:gs>
                <a:gs pos="50000">
                  <a:srgbClr val="111111">
                    <a:tint val="44500"/>
                    <a:satMod val="160000"/>
                  </a:srgbClr>
                </a:gs>
                <a:gs pos="100000">
                  <a:srgbClr val="111111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sp>
          <p:nvSpPr>
            <p:cNvPr id="100" name="Rectangle 62"/>
            <p:cNvSpPr>
              <a:spLocks noChangeArrowheads="1"/>
            </p:cNvSpPr>
            <p:nvPr/>
          </p:nvSpPr>
          <p:spPr bwMode="auto">
            <a:xfrm>
              <a:off x="6351186" y="1143000"/>
              <a:ext cx="2163365" cy="914400"/>
            </a:xfrm>
            <a:prstGeom prst="rect">
              <a:avLst/>
            </a:prstGeom>
            <a:gradFill flip="none" rotWithShape="1">
              <a:gsLst>
                <a:gs pos="0">
                  <a:srgbClr val="FF7C80"/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215619" y="1382017"/>
              <a:ext cx="3052762" cy="2841748"/>
              <a:chOff x="304800" y="2743200"/>
              <a:chExt cx="3052762" cy="2841748"/>
            </a:xfrm>
          </p:grpSpPr>
          <p:sp>
            <p:nvSpPr>
              <p:cNvPr id="187" name="Rectangle 62"/>
              <p:cNvSpPr>
                <a:spLocks noChangeArrowheads="1"/>
              </p:cNvSpPr>
              <p:nvPr/>
            </p:nvSpPr>
            <p:spPr bwMode="auto">
              <a:xfrm>
                <a:off x="304800" y="4908673"/>
                <a:ext cx="3052762" cy="676275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8" name="Rectangle 62"/>
              <p:cNvSpPr>
                <a:spLocks noChangeArrowheads="1"/>
              </p:cNvSpPr>
              <p:nvPr/>
            </p:nvSpPr>
            <p:spPr bwMode="auto">
              <a:xfrm>
                <a:off x="304800" y="3003673"/>
                <a:ext cx="1223962" cy="1905000"/>
              </a:xfrm>
              <a:prstGeom prst="rect">
                <a:avLst/>
              </a:prstGeom>
              <a:gradFill rotWithShape="1">
                <a:gsLst>
                  <a:gs pos="0">
                    <a:srgbClr val="A3C4FF"/>
                  </a:gs>
                  <a:gs pos="35001">
                    <a:srgbClr val="BFD5FF"/>
                  </a:gs>
                  <a:gs pos="100000">
                    <a:srgbClr val="E5EEFF"/>
                  </a:gs>
                </a:gsLst>
                <a:lin ang="16200000" scaled="1"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8100" dir="8100000" algn="bl" rotWithShape="0">
                        <a:srgbClr val="000000">
                          <a:alpha val="42999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9" name="Rectangle 62"/>
              <p:cNvSpPr>
                <a:spLocks noChangeArrowheads="1"/>
              </p:cNvSpPr>
              <p:nvPr/>
            </p:nvSpPr>
            <p:spPr bwMode="auto">
              <a:xfrm>
                <a:off x="304800" y="2743200"/>
                <a:ext cx="3052762" cy="261834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268959" y="1450597"/>
              <a:ext cx="3052762" cy="2841748"/>
              <a:chOff x="304800" y="2743200"/>
              <a:chExt cx="3052762" cy="2841748"/>
            </a:xfrm>
          </p:grpSpPr>
          <p:sp>
            <p:nvSpPr>
              <p:cNvPr id="184" name="Rectangle 62"/>
              <p:cNvSpPr>
                <a:spLocks noChangeArrowheads="1"/>
              </p:cNvSpPr>
              <p:nvPr/>
            </p:nvSpPr>
            <p:spPr bwMode="auto">
              <a:xfrm>
                <a:off x="304800" y="4908673"/>
                <a:ext cx="3052762" cy="676275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5" name="Rectangle 62"/>
              <p:cNvSpPr>
                <a:spLocks noChangeArrowheads="1"/>
              </p:cNvSpPr>
              <p:nvPr/>
            </p:nvSpPr>
            <p:spPr bwMode="auto">
              <a:xfrm>
                <a:off x="304800" y="3003673"/>
                <a:ext cx="1223962" cy="1905000"/>
              </a:xfrm>
              <a:prstGeom prst="rect">
                <a:avLst/>
              </a:prstGeom>
              <a:gradFill rotWithShape="1">
                <a:gsLst>
                  <a:gs pos="0">
                    <a:srgbClr val="A3C4FF"/>
                  </a:gs>
                  <a:gs pos="35001">
                    <a:srgbClr val="BFD5FF"/>
                  </a:gs>
                  <a:gs pos="100000">
                    <a:srgbClr val="E5EEFF"/>
                  </a:gs>
                </a:gsLst>
                <a:lin ang="16200000" scaled="1"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8100" dir="8100000" algn="bl" rotWithShape="0">
                        <a:srgbClr val="000000">
                          <a:alpha val="42999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6" name="Rectangle 62"/>
              <p:cNvSpPr>
                <a:spLocks noChangeArrowheads="1"/>
              </p:cNvSpPr>
              <p:nvPr/>
            </p:nvSpPr>
            <p:spPr bwMode="auto">
              <a:xfrm>
                <a:off x="304800" y="2743200"/>
                <a:ext cx="3052762" cy="261834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329919" y="1526797"/>
              <a:ext cx="3052762" cy="2841748"/>
              <a:chOff x="304800" y="2743200"/>
              <a:chExt cx="3052762" cy="2841748"/>
            </a:xfrm>
          </p:grpSpPr>
          <p:sp>
            <p:nvSpPr>
              <p:cNvPr id="181" name="Rectangle 62"/>
              <p:cNvSpPr>
                <a:spLocks noChangeArrowheads="1"/>
              </p:cNvSpPr>
              <p:nvPr/>
            </p:nvSpPr>
            <p:spPr bwMode="auto">
              <a:xfrm>
                <a:off x="304800" y="4908673"/>
                <a:ext cx="3052762" cy="676275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2" name="Rectangle 62"/>
              <p:cNvSpPr>
                <a:spLocks noChangeArrowheads="1"/>
              </p:cNvSpPr>
              <p:nvPr/>
            </p:nvSpPr>
            <p:spPr bwMode="auto">
              <a:xfrm>
                <a:off x="304800" y="3003673"/>
                <a:ext cx="1223962" cy="1905000"/>
              </a:xfrm>
              <a:prstGeom prst="rect">
                <a:avLst/>
              </a:prstGeom>
              <a:gradFill rotWithShape="1">
                <a:gsLst>
                  <a:gs pos="0">
                    <a:srgbClr val="A3C4FF"/>
                  </a:gs>
                  <a:gs pos="35001">
                    <a:srgbClr val="BFD5FF"/>
                  </a:gs>
                  <a:gs pos="100000">
                    <a:srgbClr val="E5EEFF"/>
                  </a:gs>
                </a:gsLst>
                <a:lin ang="16200000" scaled="1"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8100" dir="8100000" algn="bl" rotWithShape="0">
                        <a:srgbClr val="000000">
                          <a:alpha val="42999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3" name="Rectangle 62"/>
              <p:cNvSpPr>
                <a:spLocks noChangeArrowheads="1"/>
              </p:cNvSpPr>
              <p:nvPr/>
            </p:nvSpPr>
            <p:spPr bwMode="auto">
              <a:xfrm>
                <a:off x="304800" y="2743200"/>
                <a:ext cx="3052762" cy="261834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398499" y="1602997"/>
              <a:ext cx="3052762" cy="2841748"/>
              <a:chOff x="304800" y="2743200"/>
              <a:chExt cx="3052762" cy="2841748"/>
            </a:xfrm>
          </p:grpSpPr>
          <p:sp>
            <p:nvSpPr>
              <p:cNvPr id="178" name="Rectangle 62"/>
              <p:cNvSpPr>
                <a:spLocks noChangeArrowheads="1"/>
              </p:cNvSpPr>
              <p:nvPr/>
            </p:nvSpPr>
            <p:spPr bwMode="auto">
              <a:xfrm>
                <a:off x="304800" y="4908673"/>
                <a:ext cx="3052762" cy="676275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79" name="Rectangle 62"/>
              <p:cNvSpPr>
                <a:spLocks noChangeArrowheads="1"/>
              </p:cNvSpPr>
              <p:nvPr/>
            </p:nvSpPr>
            <p:spPr bwMode="auto">
              <a:xfrm>
                <a:off x="304800" y="3003673"/>
                <a:ext cx="1223962" cy="1905000"/>
              </a:xfrm>
              <a:prstGeom prst="rect">
                <a:avLst/>
              </a:prstGeom>
              <a:gradFill rotWithShape="1">
                <a:gsLst>
                  <a:gs pos="0">
                    <a:srgbClr val="A3C4FF"/>
                  </a:gs>
                  <a:gs pos="35001">
                    <a:srgbClr val="BFD5FF"/>
                  </a:gs>
                  <a:gs pos="100000">
                    <a:srgbClr val="E5EEFF"/>
                  </a:gs>
                </a:gsLst>
                <a:lin ang="16200000" scaled="1"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8100" dir="8100000" algn="bl" rotWithShape="0">
                        <a:srgbClr val="000000">
                          <a:alpha val="42999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  <p:sp>
            <p:nvSpPr>
              <p:cNvPr id="180" name="Rectangle 62"/>
              <p:cNvSpPr>
                <a:spLocks noChangeArrowheads="1"/>
              </p:cNvSpPr>
              <p:nvPr/>
            </p:nvSpPr>
            <p:spPr bwMode="auto">
              <a:xfrm>
                <a:off x="304800" y="2743200"/>
                <a:ext cx="3052762" cy="261834"/>
              </a:xfrm>
              <a:prstGeom prst="rect">
                <a:avLst/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9525" algn="ctr">
                <a:solidFill>
                  <a:srgbClr val="4A7EBB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-108" charset="-128"/>
                  <a:cs typeface="Times New Roman"/>
                </a:endParaRPr>
              </a:p>
            </p:txBody>
          </p:sp>
        </p:grpSp>
        <p:sp>
          <p:nvSpPr>
            <p:cNvPr id="105" name="Rectangle 104"/>
            <p:cNvSpPr/>
            <p:nvPr/>
          </p:nvSpPr>
          <p:spPr bwMode="auto">
            <a:xfrm>
              <a:off x="6331557" y="4495800"/>
              <a:ext cx="51197" cy="323850"/>
            </a:xfrm>
            <a:prstGeom prst="rect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6329414" y="4019550"/>
              <a:ext cx="51197" cy="323850"/>
            </a:xfrm>
            <a:prstGeom prst="rect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07" name="Rectangle 23"/>
            <p:cNvSpPr>
              <a:spLocks noChangeArrowheads="1"/>
            </p:cNvSpPr>
            <p:nvPr/>
          </p:nvSpPr>
          <p:spPr bwMode="auto">
            <a:xfrm>
              <a:off x="6490148" y="3968735"/>
              <a:ext cx="623038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m-</a:t>
              </a:r>
              <a:r>
                <a:rPr kumimoji="0" lang="en-US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Tx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08" name="Rectangle 23"/>
            <p:cNvSpPr>
              <a:spLocks noChangeArrowheads="1"/>
            </p:cNvSpPr>
            <p:nvPr/>
          </p:nvSpPr>
          <p:spPr bwMode="auto">
            <a:xfrm>
              <a:off x="6490148" y="4559285"/>
              <a:ext cx="623038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m-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R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x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27386" y="3657600"/>
              <a:ext cx="5637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DTC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10" name="Straight Arrow Connector 109"/>
            <p:cNvCxnSpPr/>
            <p:nvPr/>
          </p:nvCxnSpPr>
          <p:spPr bwMode="auto">
            <a:xfrm>
              <a:off x="8539213" y="4876800"/>
              <a:ext cx="609601" cy="0"/>
            </a:xfrm>
            <a:prstGeom prst="straightConnector1">
              <a:avLst/>
            </a:prstGeom>
            <a:solidFill>
              <a:srgbClr val="BBE0E3"/>
            </a:solidFill>
            <a:ln w="12700" cap="flat" cmpd="sng" algn="ctr">
              <a:solidFill>
                <a:srgbClr val="00FFFF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Straight Arrow Connector 110"/>
            <p:cNvCxnSpPr/>
            <p:nvPr/>
          </p:nvCxnSpPr>
          <p:spPr bwMode="auto">
            <a:xfrm>
              <a:off x="8539215" y="4025885"/>
              <a:ext cx="609601" cy="0"/>
            </a:xfrm>
            <a:prstGeom prst="straightConnector1">
              <a:avLst/>
            </a:prstGeom>
            <a:solidFill>
              <a:srgbClr val="BBE0E3"/>
            </a:solidFill>
            <a:ln w="12700" cap="flat" cmpd="sng" algn="ctr">
              <a:solidFill>
                <a:srgbClr val="FF3300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Straight Arrow Connector 111"/>
            <p:cNvCxnSpPr/>
            <p:nvPr/>
          </p:nvCxnSpPr>
          <p:spPr bwMode="auto">
            <a:xfrm flipH="1">
              <a:off x="8539215" y="4102085"/>
              <a:ext cx="609599" cy="0"/>
            </a:xfrm>
            <a:prstGeom prst="straightConnector1">
              <a:avLst/>
            </a:prstGeom>
            <a:solidFill>
              <a:srgbClr val="BBE0E3"/>
            </a:solidFill>
            <a:ln w="12700" cap="flat" cmpd="sng" algn="ctr">
              <a:solidFill>
                <a:srgbClr val="FF3300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Straight Arrow Connector 112"/>
            <p:cNvCxnSpPr/>
            <p:nvPr/>
          </p:nvCxnSpPr>
          <p:spPr bwMode="auto">
            <a:xfrm flipH="1">
              <a:off x="8539215" y="4495800"/>
              <a:ext cx="609599" cy="0"/>
            </a:xfrm>
            <a:prstGeom prst="straightConnector1">
              <a:avLst/>
            </a:prstGeom>
            <a:solidFill>
              <a:srgbClr val="BBE0E3"/>
            </a:solidFill>
            <a:ln w="12700" cap="flat" cmpd="sng" algn="ctr">
              <a:solidFill>
                <a:srgbClr val="669900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TextBox 113"/>
            <p:cNvSpPr txBox="1"/>
            <p:nvPr/>
          </p:nvSpPr>
          <p:spPr>
            <a:xfrm>
              <a:off x="8497017" y="3730823"/>
              <a:ext cx="67356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CTRL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8534400" y="4188023"/>
              <a:ext cx="55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TTC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560986" y="4572000"/>
              <a:ext cx="5836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DAQ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884586" y="1143000"/>
              <a:ext cx="9879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LV/HV PS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6307982" y="1219200"/>
              <a:ext cx="51197" cy="323850"/>
            </a:xfrm>
            <a:prstGeom prst="rect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6304751" y="1657350"/>
              <a:ext cx="51197" cy="323850"/>
            </a:xfrm>
            <a:prstGeom prst="rect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 bwMode="auto">
            <a:xfrm flipH="1">
              <a:off x="5334000" y="4648200"/>
              <a:ext cx="990601" cy="0"/>
            </a:xfrm>
            <a:prstGeom prst="line">
              <a:avLst/>
            </a:prstGeom>
            <a:solidFill>
              <a:srgbClr val="BBE0E3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5334000" y="4191000"/>
              <a:ext cx="990600" cy="1"/>
            </a:xfrm>
            <a:prstGeom prst="line">
              <a:avLst/>
            </a:prstGeom>
            <a:solidFill>
              <a:srgbClr val="BBE0E3"/>
            </a:solidFill>
            <a:ln w="57150" cap="flat" cmpd="sng" algn="ctr">
              <a:solidFill>
                <a:srgbClr val="035AB9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2" name="Oval 121"/>
            <p:cNvSpPr/>
            <p:nvPr/>
          </p:nvSpPr>
          <p:spPr bwMode="auto">
            <a:xfrm>
              <a:off x="5638800" y="4312800"/>
              <a:ext cx="304800" cy="3048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23" name="Oval 122"/>
            <p:cNvSpPr/>
            <p:nvPr/>
          </p:nvSpPr>
          <p:spPr bwMode="auto">
            <a:xfrm>
              <a:off x="5638800" y="3859200"/>
              <a:ext cx="304800" cy="304800"/>
            </a:xfrm>
            <a:prstGeom prst="ellipse">
              <a:avLst/>
            </a:prstGeom>
            <a:noFill/>
            <a:ln w="19050" cap="flat" cmpd="sng" algn="ctr">
              <a:solidFill>
                <a:srgbClr val="035AB9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24" name="Rectangle 62"/>
            <p:cNvSpPr>
              <a:spLocks noChangeArrowheads="1"/>
            </p:cNvSpPr>
            <p:nvPr/>
          </p:nvSpPr>
          <p:spPr bwMode="auto">
            <a:xfrm>
              <a:off x="457200" y="3836985"/>
              <a:ext cx="3052762" cy="676275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sp>
          <p:nvSpPr>
            <p:cNvPr id="125" name="Rectangle 62"/>
            <p:cNvSpPr>
              <a:spLocks noChangeArrowheads="1"/>
            </p:cNvSpPr>
            <p:nvPr/>
          </p:nvSpPr>
          <p:spPr bwMode="auto">
            <a:xfrm>
              <a:off x="2286000" y="1931985"/>
              <a:ext cx="1223962" cy="1905000"/>
            </a:xfrm>
            <a:prstGeom prst="rect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8100" dir="8100000" algn="bl" rotWithShape="0">
                      <a:srgbClr val="000000">
                        <a:alpha val="42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sp>
          <p:nvSpPr>
            <p:cNvPr id="126" name="Rectangle 23"/>
            <p:cNvSpPr>
              <a:spLocks noChangeArrowheads="1"/>
            </p:cNvSpPr>
            <p:nvPr/>
          </p:nvSpPr>
          <p:spPr bwMode="auto">
            <a:xfrm>
              <a:off x="2362200" y="2389185"/>
              <a:ext cx="500062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27" name="Rectangle 23"/>
            <p:cNvSpPr>
              <a:spLocks noChangeArrowheads="1"/>
            </p:cNvSpPr>
            <p:nvPr/>
          </p:nvSpPr>
          <p:spPr bwMode="auto">
            <a:xfrm>
              <a:off x="2433637" y="24558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28" name="Rectangle 23"/>
            <p:cNvSpPr>
              <a:spLocks noChangeArrowheads="1"/>
            </p:cNvSpPr>
            <p:nvPr/>
          </p:nvSpPr>
          <p:spPr bwMode="auto">
            <a:xfrm>
              <a:off x="2509837" y="25320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29" name="Rectangle 23"/>
            <p:cNvSpPr>
              <a:spLocks noChangeArrowheads="1"/>
            </p:cNvSpPr>
            <p:nvPr/>
          </p:nvSpPr>
          <p:spPr bwMode="auto">
            <a:xfrm>
              <a:off x="2586037" y="26082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0" name="Rectangle 23"/>
            <p:cNvSpPr>
              <a:spLocks noChangeArrowheads="1"/>
            </p:cNvSpPr>
            <p:nvPr/>
          </p:nvSpPr>
          <p:spPr bwMode="auto">
            <a:xfrm>
              <a:off x="2662237" y="26844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2738437" y="27606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2" name="Rectangle 23"/>
            <p:cNvSpPr>
              <a:spLocks noChangeArrowheads="1"/>
            </p:cNvSpPr>
            <p:nvPr/>
          </p:nvSpPr>
          <p:spPr bwMode="auto">
            <a:xfrm>
              <a:off x="2814637" y="28368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3" name="Rectangle 23"/>
            <p:cNvSpPr>
              <a:spLocks noChangeArrowheads="1"/>
            </p:cNvSpPr>
            <p:nvPr/>
          </p:nvSpPr>
          <p:spPr bwMode="auto">
            <a:xfrm>
              <a:off x="2890837" y="29130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CBC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4" name="Rectangle 23"/>
            <p:cNvSpPr>
              <a:spLocks noChangeArrowheads="1"/>
            </p:cNvSpPr>
            <p:nvPr/>
          </p:nvSpPr>
          <p:spPr bwMode="auto">
            <a:xfrm>
              <a:off x="2326359" y="3972817"/>
              <a:ext cx="874041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DC/DC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5" name="Rectangle 23"/>
            <p:cNvSpPr>
              <a:spLocks noChangeArrowheads="1"/>
            </p:cNvSpPr>
            <p:nvPr/>
          </p:nvSpPr>
          <p:spPr bwMode="auto">
            <a:xfrm>
              <a:off x="573759" y="4215710"/>
              <a:ext cx="835941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LP-GBT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36" name="Rectangle 23"/>
            <p:cNvSpPr>
              <a:spLocks noChangeArrowheads="1"/>
            </p:cNvSpPr>
            <p:nvPr/>
          </p:nvSpPr>
          <p:spPr bwMode="auto">
            <a:xfrm>
              <a:off x="2895600" y="3465510"/>
              <a:ext cx="500063" cy="3238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CIC</a:t>
              </a:r>
            </a:p>
          </p:txBody>
        </p:sp>
        <p:cxnSp>
          <p:nvCxnSpPr>
            <p:cNvPr id="137" name="Straight Connector 136"/>
            <p:cNvCxnSpPr/>
            <p:nvPr/>
          </p:nvCxnSpPr>
          <p:spPr bwMode="auto">
            <a:xfrm flipH="1" flipV="1">
              <a:off x="2286000" y="4419600"/>
              <a:ext cx="2286000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Straight Connector 137"/>
            <p:cNvCxnSpPr/>
            <p:nvPr/>
          </p:nvCxnSpPr>
          <p:spPr bwMode="auto">
            <a:xfrm flipH="1" flipV="1">
              <a:off x="2286000" y="4343400"/>
              <a:ext cx="2286000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035AB9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9" name="TextBox 138"/>
            <p:cNvSpPr txBox="1"/>
            <p:nvPr/>
          </p:nvSpPr>
          <p:spPr>
            <a:xfrm>
              <a:off x="2276109" y="1941510"/>
              <a:ext cx="10325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FE-</a:t>
              </a:r>
              <a:r>
                <a:rPr kumimoji="0" lang="fr-CH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Hybrid</a:t>
              </a:r>
              <a:endParaRPr kumimoji="0" lang="fr-CH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R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40" name="Rectangle 23"/>
            <p:cNvSpPr>
              <a:spLocks noChangeArrowheads="1"/>
            </p:cNvSpPr>
            <p:nvPr/>
          </p:nvSpPr>
          <p:spPr bwMode="auto">
            <a:xfrm>
              <a:off x="1633537" y="4207022"/>
              <a:ext cx="6524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VTRx</a:t>
              </a:r>
              <a:r>
                <a:rPr kumimoji="0" lang="en-US" sz="12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+</a:t>
              </a:r>
              <a:endParaRPr kumimoji="0" lang="en-US" sz="12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1" name="Rectangle 62"/>
            <p:cNvSpPr>
              <a:spLocks noChangeArrowheads="1"/>
            </p:cNvSpPr>
            <p:nvPr/>
          </p:nvSpPr>
          <p:spPr bwMode="auto">
            <a:xfrm>
              <a:off x="457200" y="1931985"/>
              <a:ext cx="1223962" cy="1905000"/>
            </a:xfrm>
            <a:prstGeom prst="rect">
              <a:avLst/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8100" dir="8100000" algn="bl" rotWithShape="0">
                      <a:srgbClr val="000000">
                        <a:alpha val="42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sp>
          <p:nvSpPr>
            <p:cNvPr id="142" name="Rectangle 23"/>
            <p:cNvSpPr>
              <a:spLocks noChangeArrowheads="1"/>
            </p:cNvSpPr>
            <p:nvPr/>
          </p:nvSpPr>
          <p:spPr bwMode="auto">
            <a:xfrm>
              <a:off x="533400" y="2389185"/>
              <a:ext cx="500062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3" name="Rectangle 23"/>
            <p:cNvSpPr>
              <a:spLocks noChangeArrowheads="1"/>
            </p:cNvSpPr>
            <p:nvPr/>
          </p:nvSpPr>
          <p:spPr bwMode="auto">
            <a:xfrm>
              <a:off x="604837" y="24558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4" name="Rectangle 23"/>
            <p:cNvSpPr>
              <a:spLocks noChangeArrowheads="1"/>
            </p:cNvSpPr>
            <p:nvPr/>
          </p:nvSpPr>
          <p:spPr bwMode="auto">
            <a:xfrm>
              <a:off x="681037" y="25320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5" name="Rectangle 23"/>
            <p:cNvSpPr>
              <a:spLocks noChangeArrowheads="1"/>
            </p:cNvSpPr>
            <p:nvPr/>
          </p:nvSpPr>
          <p:spPr bwMode="auto">
            <a:xfrm>
              <a:off x="757237" y="26082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6" name="Rectangle 23"/>
            <p:cNvSpPr>
              <a:spLocks noChangeArrowheads="1"/>
            </p:cNvSpPr>
            <p:nvPr/>
          </p:nvSpPr>
          <p:spPr bwMode="auto">
            <a:xfrm>
              <a:off x="833437" y="26844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7" name="Rectangle 23"/>
            <p:cNvSpPr>
              <a:spLocks noChangeArrowheads="1"/>
            </p:cNvSpPr>
            <p:nvPr/>
          </p:nvSpPr>
          <p:spPr bwMode="auto">
            <a:xfrm>
              <a:off x="909637" y="27606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8" name="Rectangle 23"/>
            <p:cNvSpPr>
              <a:spLocks noChangeArrowheads="1"/>
            </p:cNvSpPr>
            <p:nvPr/>
          </p:nvSpPr>
          <p:spPr bwMode="auto">
            <a:xfrm>
              <a:off x="985837" y="28368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49" name="Rectangle 23"/>
            <p:cNvSpPr>
              <a:spLocks noChangeArrowheads="1"/>
            </p:cNvSpPr>
            <p:nvPr/>
          </p:nvSpPr>
          <p:spPr bwMode="auto">
            <a:xfrm>
              <a:off x="1062037" y="2913060"/>
              <a:ext cx="500063" cy="2857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CBC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50" name="Rectangle 23"/>
            <p:cNvSpPr>
              <a:spLocks noChangeArrowheads="1"/>
            </p:cNvSpPr>
            <p:nvPr/>
          </p:nvSpPr>
          <p:spPr bwMode="auto">
            <a:xfrm>
              <a:off x="1066800" y="3465510"/>
              <a:ext cx="500063" cy="32385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CIC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519483" y="3820417"/>
              <a:ext cx="11932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Service-</a:t>
              </a:r>
              <a:r>
                <a:rPr kumimoji="0" lang="fr-CH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Hybrid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92759" y="1052899"/>
              <a:ext cx="11252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2S Module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53" name="Straight Connector 152"/>
            <p:cNvCxnSpPr/>
            <p:nvPr/>
          </p:nvCxnSpPr>
          <p:spPr bwMode="auto">
            <a:xfrm flipV="1">
              <a:off x="1981200" y="3895080"/>
              <a:ext cx="1954324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4" name="TextBox 153"/>
            <p:cNvSpPr txBox="1"/>
            <p:nvPr/>
          </p:nvSpPr>
          <p:spPr>
            <a:xfrm>
              <a:off x="5817786" y="1828800"/>
              <a:ext cx="4283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LV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5817786" y="1066800"/>
              <a:ext cx="4667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H</a:t>
              </a: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V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 bwMode="auto">
            <a:xfrm>
              <a:off x="4398233" y="1828800"/>
              <a:ext cx="0" cy="2301577"/>
            </a:xfrm>
            <a:prstGeom prst="line">
              <a:avLst/>
            </a:prstGeom>
            <a:solidFill>
              <a:srgbClr val="BBE0E3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7" name="Right Triangle 156"/>
            <p:cNvSpPr/>
            <p:nvPr/>
          </p:nvSpPr>
          <p:spPr bwMode="auto">
            <a:xfrm>
              <a:off x="4572000" y="4183201"/>
              <a:ext cx="781523" cy="160200"/>
            </a:xfrm>
            <a:prstGeom prst="rtTriangle">
              <a:avLst/>
            </a:prstGeom>
            <a:solidFill>
              <a:srgbClr val="0270E8"/>
            </a:solidFill>
            <a:ln w="12700" cap="flat" cmpd="sng" algn="ctr">
              <a:solidFill>
                <a:srgbClr val="0270E8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>
                <a:rot lat="0" lon="9300000" rev="0"/>
              </a:camera>
              <a:lightRig rig="threePt" dir="t"/>
            </a:scene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58" name="Right Triangle 157"/>
            <p:cNvSpPr/>
            <p:nvPr/>
          </p:nvSpPr>
          <p:spPr bwMode="auto">
            <a:xfrm>
              <a:off x="4572000" y="4419600"/>
              <a:ext cx="794058" cy="243773"/>
            </a:xfrm>
            <a:prstGeom prst="rtTriangle">
              <a:avLst/>
            </a:prstGeom>
            <a:solidFill>
              <a:srgbClr val="FF33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>
                <a:rot lat="21599968" lon="20099998" rev="10799999"/>
              </a:camera>
              <a:lightRig rig="threePt" dir="t"/>
            </a:scene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 bwMode="auto">
            <a:xfrm flipV="1">
              <a:off x="5029200" y="1143000"/>
              <a:ext cx="0" cy="381000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dash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0" name="TextBox 159"/>
            <p:cNvSpPr txBox="1"/>
            <p:nvPr/>
          </p:nvSpPr>
          <p:spPr>
            <a:xfrm>
              <a:off x="4343400" y="3352800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FE	 BE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61" name="Rectangle 160"/>
            <p:cNvSpPr/>
            <p:nvPr/>
          </p:nvSpPr>
          <p:spPr bwMode="auto">
            <a:xfrm>
              <a:off x="1690687" y="1933346"/>
              <a:ext cx="585839" cy="190363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62" name="Straight Connector 161"/>
            <p:cNvCxnSpPr/>
            <p:nvPr/>
          </p:nvCxnSpPr>
          <p:spPr bwMode="auto">
            <a:xfrm>
              <a:off x="3926559" y="1371600"/>
              <a:ext cx="14410" cy="252348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3" name="TextBox 162"/>
            <p:cNvSpPr txBox="1"/>
            <p:nvPr/>
          </p:nvSpPr>
          <p:spPr>
            <a:xfrm>
              <a:off x="439289" y="1904446"/>
              <a:ext cx="10325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FE-</a:t>
              </a:r>
              <a:r>
                <a:rPr kumimoji="0" lang="fr-CH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Hybrid</a:t>
              </a:r>
              <a:endParaRPr kumimoji="0" lang="fr-CH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L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358984" y="2253863"/>
              <a:ext cx="1313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L1 </a:t>
              </a:r>
              <a:r>
                <a:rPr kumimoji="0" lang="fr-CH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Tk-Finding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cxnSp>
          <p:nvCxnSpPr>
            <p:cNvPr id="165" name="Straight Arrow Connector 164"/>
            <p:cNvCxnSpPr/>
            <p:nvPr/>
          </p:nvCxnSpPr>
          <p:spPr bwMode="auto">
            <a:xfrm>
              <a:off x="8484786" y="3200400"/>
              <a:ext cx="609601" cy="0"/>
            </a:xfrm>
            <a:prstGeom prst="straightConnector1">
              <a:avLst/>
            </a:prstGeom>
            <a:solidFill>
              <a:srgbClr val="BBE0E3"/>
            </a:solidFill>
            <a:ln w="12700" cap="flat" cmpd="sng" algn="ctr">
              <a:solidFill>
                <a:srgbClr val="669900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6" name="TextBox 165"/>
            <p:cNvSpPr txBox="1"/>
            <p:nvPr/>
          </p:nvSpPr>
          <p:spPr>
            <a:xfrm>
              <a:off x="8484786" y="2895600"/>
              <a:ext cx="64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TRIG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67" name="Rectangle 23"/>
            <p:cNvSpPr>
              <a:spLocks noChangeArrowheads="1"/>
            </p:cNvSpPr>
            <p:nvPr/>
          </p:nvSpPr>
          <p:spPr bwMode="auto">
            <a:xfrm>
              <a:off x="7189386" y="2743200"/>
              <a:ext cx="609600" cy="68580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FPGA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AM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68" name="Rectangle 23"/>
            <p:cNvSpPr>
              <a:spLocks noChangeArrowheads="1"/>
            </p:cNvSpPr>
            <p:nvPr/>
          </p:nvSpPr>
          <p:spPr bwMode="auto">
            <a:xfrm>
              <a:off x="7798986" y="2743483"/>
              <a:ext cx="685800" cy="685517"/>
            </a:xfrm>
            <a:prstGeom prst="rect">
              <a:avLst/>
            </a:prstGeom>
            <a:solidFill>
              <a:srgbClr val="DAEDEF"/>
            </a:soli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Process &amp;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Route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cxnSp>
          <p:nvCxnSpPr>
            <p:cNvPr id="169" name="Straight Connector 168"/>
            <p:cNvCxnSpPr>
              <a:stCxn id="173" idx="0"/>
              <a:endCxn id="168" idx="2"/>
            </p:cNvCxnSpPr>
            <p:nvPr/>
          </p:nvCxnSpPr>
          <p:spPr bwMode="auto">
            <a:xfrm flipV="1">
              <a:off x="8141886" y="3429000"/>
              <a:ext cx="0" cy="685800"/>
            </a:xfrm>
            <a:prstGeom prst="line">
              <a:avLst/>
            </a:prstGeom>
            <a:solidFill>
              <a:srgbClr val="BBE0E3"/>
            </a:solidFill>
            <a:ln w="571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0" name="TextBox 169"/>
            <p:cNvSpPr txBox="1"/>
            <p:nvPr/>
          </p:nvSpPr>
          <p:spPr>
            <a:xfrm>
              <a:off x="8148665" y="3395246"/>
              <a:ext cx="6409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stubs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71" name="Rectangle 62"/>
            <p:cNvSpPr>
              <a:spLocks noChangeArrowheads="1"/>
            </p:cNvSpPr>
            <p:nvPr/>
          </p:nvSpPr>
          <p:spPr bwMode="auto">
            <a:xfrm>
              <a:off x="457200" y="1671512"/>
              <a:ext cx="3052762" cy="261834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9525" algn="ctr">
              <a:solidFill>
                <a:srgbClr val="4A7EBB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-108" charset="-128"/>
                <a:cs typeface="Times New Roman"/>
              </a:endParaRPr>
            </a:p>
          </p:txBody>
        </p:sp>
        <p:sp>
          <p:nvSpPr>
            <p:cNvPr id="172" name="Rectangle 23"/>
            <p:cNvSpPr>
              <a:spLocks noChangeArrowheads="1"/>
            </p:cNvSpPr>
            <p:nvPr/>
          </p:nvSpPr>
          <p:spPr bwMode="auto">
            <a:xfrm>
              <a:off x="7189386" y="4114801"/>
              <a:ext cx="609600" cy="68580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0000" dir="5400000" rotWithShape="0">
                      <a:srgbClr val="000000">
                        <a:alpha val="37999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GBT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FPGA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sp>
          <p:nvSpPr>
            <p:cNvPr id="173" name="Rectangle 23"/>
            <p:cNvSpPr>
              <a:spLocks noChangeArrowheads="1"/>
            </p:cNvSpPr>
            <p:nvPr/>
          </p:nvSpPr>
          <p:spPr bwMode="auto">
            <a:xfrm>
              <a:off x="7798986" y="4114800"/>
              <a:ext cx="685800" cy="685517"/>
            </a:xfrm>
            <a:prstGeom prst="rect">
              <a:avLst/>
            </a:prstGeom>
            <a:solidFill>
              <a:srgbClr val="DAEDEF"/>
            </a:solidFill>
            <a:ln w="9525" algn="ctr">
              <a:solidFill>
                <a:srgbClr val="98B954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Process &amp;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pitchFamily="34" charset="-128"/>
                  <a:cs typeface="Times New Roman"/>
                </a:rPr>
                <a:t>Route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34" charset="-128"/>
                <a:cs typeface="Times New Roman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3924000" y="1371600"/>
              <a:ext cx="2421782" cy="9525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3200400" y="4114800"/>
              <a:ext cx="1197833" cy="0"/>
            </a:xfrm>
            <a:prstGeom prst="line">
              <a:avLst/>
            </a:prstGeom>
            <a:solidFill>
              <a:srgbClr val="BBE0E3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6" name="Oval 175"/>
            <p:cNvSpPr/>
            <p:nvPr/>
          </p:nvSpPr>
          <p:spPr bwMode="auto">
            <a:xfrm>
              <a:off x="3733800" y="4038600"/>
              <a:ext cx="304800" cy="304800"/>
            </a:xfrm>
            <a:prstGeom prst="ellipse">
              <a:avLst/>
            </a:prstGeom>
            <a:noFill/>
            <a:ln w="19050" cap="flat" cmpd="sng" algn="ctr">
              <a:solidFill>
                <a:srgbClr val="035AB9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177" name="Oval 176"/>
            <p:cNvSpPr/>
            <p:nvPr/>
          </p:nvSpPr>
          <p:spPr bwMode="auto">
            <a:xfrm>
              <a:off x="3636169" y="4114800"/>
              <a:ext cx="304800" cy="3048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</p:grpSp>
      <p:sp>
        <p:nvSpPr>
          <p:cNvPr id="191" name="Title 1"/>
          <p:cNvSpPr txBox="1">
            <a:spLocks/>
          </p:cNvSpPr>
          <p:nvPr/>
        </p:nvSpPr>
        <p:spPr>
          <a:xfrm>
            <a:off x="457200" y="98229"/>
            <a:ext cx="7620000" cy="452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Electronics architecture</a:t>
            </a:r>
            <a:b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shown for 2S modules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93" name="Content Placeholder 2"/>
          <p:cNvSpPr txBox="1">
            <a:spLocks/>
          </p:cNvSpPr>
          <p:nvPr/>
        </p:nvSpPr>
        <p:spPr>
          <a:xfrm>
            <a:off x="0" y="4605865"/>
            <a:ext cx="9170586" cy="218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E2751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CBCs / side, 130 CMOS, bump-bonded on the flex hybrids together with the passive components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800 bumps @ 250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μm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pitch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127×2 channels, performs top-bottom correlations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Sensors wire-bonded to high-density FE hybrid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 bonds from FE Hybrid to Service Hybrid 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 hybrid implements all line routing (data, control, power)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</a:rPr>
              <a:t>Sensors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 ®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</a:rPr>
              <a:t>CBCs, CBCs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®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</a:rPr>
              <a:t>CIC, CIC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®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</a:rPr>
              <a:t>GBT on  Service hybrids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</a:rPr>
              <a:t>Power from Service Hybrid to all chips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991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828420" y="4775201"/>
            <a:ext cx="3714750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LP-GBT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476923" y="3327401"/>
            <a:ext cx="1752600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CIC R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237896" y="3327401"/>
            <a:ext cx="1752600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CIC L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476923" y="23368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Snip Single Corner Rectangle 6"/>
          <p:cNvSpPr/>
          <p:nvPr/>
        </p:nvSpPr>
        <p:spPr bwMode="auto">
          <a:xfrm>
            <a:off x="5400723" y="22606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8" name="Snip Single Corner Rectangle 7"/>
          <p:cNvSpPr/>
          <p:nvPr/>
        </p:nvSpPr>
        <p:spPr bwMode="auto">
          <a:xfrm>
            <a:off x="5324523" y="21844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9" name="Snip Single Corner Rectangle 8"/>
          <p:cNvSpPr/>
          <p:nvPr/>
        </p:nvSpPr>
        <p:spPr bwMode="auto">
          <a:xfrm>
            <a:off x="5248323" y="21082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" name="Snip Single Corner Rectangle 9"/>
          <p:cNvSpPr/>
          <p:nvPr/>
        </p:nvSpPr>
        <p:spPr bwMode="auto">
          <a:xfrm>
            <a:off x="5172123" y="20320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1" name="Snip Single Corner Rectangle 10"/>
          <p:cNvSpPr/>
          <p:nvPr/>
        </p:nvSpPr>
        <p:spPr bwMode="auto">
          <a:xfrm>
            <a:off x="5095923" y="19558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2" name="Snip Single Corner Rectangle 11"/>
          <p:cNvSpPr/>
          <p:nvPr/>
        </p:nvSpPr>
        <p:spPr bwMode="auto">
          <a:xfrm>
            <a:off x="5019723" y="18796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3" name="Snip Single Corner Rectangle 12"/>
          <p:cNvSpPr/>
          <p:nvPr/>
        </p:nvSpPr>
        <p:spPr bwMode="auto">
          <a:xfrm>
            <a:off x="4943523" y="18034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CBC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3123695" y="4260851"/>
            <a:ext cx="3200400" cy="51435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b="1" dirty="0">
                <a:latin typeface="Times New Roman"/>
                <a:cs typeface="Times New Roman"/>
              </a:rPr>
              <a:t>5</a:t>
            </a:r>
            <a:r>
              <a:rPr kumimoji="0" lang="fr-C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b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         +         </a:t>
            </a:r>
            <a:r>
              <a:rPr lang="fr-CH" sz="1400" b="1" dirty="0">
                <a:latin typeface="Times New Roman"/>
                <a:cs typeface="Times New Roman"/>
              </a:rPr>
              <a:t>5</a:t>
            </a:r>
            <a:r>
              <a:rPr kumimoji="0" lang="fr-CH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b</a:t>
            </a:r>
            <a:endParaRPr lang="fr-CH" sz="1400" b="1" dirty="0">
              <a:latin typeface="Times New Roman"/>
              <a:cs typeface="Times New Roman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b="1" baseline="0" dirty="0" smtClean="0">
                <a:latin typeface="Times New Roman"/>
                <a:cs typeface="Times New Roman"/>
              </a:rPr>
              <a:t>@ </a:t>
            </a:r>
            <a:r>
              <a:rPr lang="fr-CH" sz="1400" b="1" dirty="0" smtClean="0">
                <a:latin typeface="Times New Roman"/>
                <a:cs typeface="Times New Roman"/>
              </a:rPr>
              <a:t>32</a:t>
            </a:r>
            <a:r>
              <a:rPr lang="fr-CH" sz="1400" b="1" baseline="0" dirty="0" smtClean="0">
                <a:latin typeface="Times New Roman"/>
                <a:cs typeface="Times New Roman"/>
              </a:rPr>
              <a:t>0 Mb/s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5276898" y="2794001"/>
            <a:ext cx="800100" cy="5334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5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TRIG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4723895" y="2108201"/>
            <a:ext cx="0" cy="2133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Snip Single Corner Rectangle 16"/>
          <p:cNvSpPr/>
          <p:nvPr/>
        </p:nvSpPr>
        <p:spPr bwMode="auto">
          <a:xfrm>
            <a:off x="2237896" y="23368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8" name="Snip Single Corner Rectangle 17"/>
          <p:cNvSpPr/>
          <p:nvPr/>
        </p:nvSpPr>
        <p:spPr bwMode="auto">
          <a:xfrm>
            <a:off x="2161696" y="22606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9" name="Snip Single Corner Rectangle 18"/>
          <p:cNvSpPr/>
          <p:nvPr/>
        </p:nvSpPr>
        <p:spPr bwMode="auto">
          <a:xfrm>
            <a:off x="2085496" y="21844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" name="Snip Single Corner Rectangle 19"/>
          <p:cNvSpPr/>
          <p:nvPr/>
        </p:nvSpPr>
        <p:spPr bwMode="auto">
          <a:xfrm>
            <a:off x="2009296" y="21082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1" name="Snip Single Corner Rectangle 20"/>
          <p:cNvSpPr/>
          <p:nvPr/>
        </p:nvSpPr>
        <p:spPr bwMode="auto">
          <a:xfrm>
            <a:off x="1933096" y="20320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2" name="Snip Single Corner Rectangle 21"/>
          <p:cNvSpPr/>
          <p:nvPr/>
        </p:nvSpPr>
        <p:spPr bwMode="auto">
          <a:xfrm>
            <a:off x="1856896" y="19558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3" name="Snip Single Corner Rectangle 22"/>
          <p:cNvSpPr/>
          <p:nvPr/>
        </p:nvSpPr>
        <p:spPr bwMode="auto">
          <a:xfrm>
            <a:off x="1780696" y="18796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4" name="Snip Single Corner Rectangle 23"/>
          <p:cNvSpPr/>
          <p:nvPr/>
        </p:nvSpPr>
        <p:spPr bwMode="auto">
          <a:xfrm>
            <a:off x="1704496" y="1803401"/>
            <a:ext cx="685800" cy="381000"/>
          </a:xfrm>
          <a:prstGeom prst="snip1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CBC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5905548" y="2794001"/>
            <a:ext cx="485775" cy="510540"/>
          </a:xfrm>
          <a:prstGeom prst="downArrow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1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DAQ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2352196" y="2794001"/>
            <a:ext cx="800100" cy="5334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5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TRIG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2056921" y="2794001"/>
            <a:ext cx="485775" cy="510540"/>
          </a:xfrm>
          <a:prstGeom prst="downArrow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1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DAQ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24095" y="2565401"/>
            <a:ext cx="1099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/>
                <a:cs typeface="Times New Roman"/>
              </a:rPr>
              <a:t>@ 320 Mb/s </a:t>
            </a:r>
          </a:p>
          <a:p>
            <a:r>
              <a:rPr lang="en-GB" sz="1400" b="1" dirty="0" smtClean="0">
                <a:latin typeface="Times New Roman"/>
                <a:cs typeface="Times New Roman"/>
              </a:rPr>
              <a:t>each CBC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3390395" y="3708401"/>
            <a:ext cx="800100" cy="5334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4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TRIG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sp>
        <p:nvSpPr>
          <p:cNvPr id="30" name="Down Arrow 29"/>
          <p:cNvSpPr/>
          <p:nvPr/>
        </p:nvSpPr>
        <p:spPr bwMode="auto">
          <a:xfrm>
            <a:off x="3047521" y="3708401"/>
            <a:ext cx="485775" cy="510540"/>
          </a:xfrm>
          <a:prstGeom prst="downArrow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1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DAQ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56896" y="3708401"/>
            <a:ext cx="1099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/>
                <a:cs typeface="Times New Roman"/>
              </a:rPr>
              <a:t>@ 320 Mb/s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58330" y="3708401"/>
            <a:ext cx="1099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/>
                <a:cs typeface="Times New Roman"/>
              </a:rPr>
              <a:t>@ 320 Mb/s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33" name="Down Arrow 32"/>
          <p:cNvSpPr/>
          <p:nvPr/>
        </p:nvSpPr>
        <p:spPr bwMode="auto">
          <a:xfrm>
            <a:off x="5278803" y="3708401"/>
            <a:ext cx="800100" cy="5334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4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TRIG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5905548" y="3708401"/>
            <a:ext cx="485775" cy="510540"/>
          </a:xfrm>
          <a:prstGeom prst="downArrow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1400" b="1" dirty="0">
                <a:latin typeface="Times New Roman"/>
                <a:cs typeface="Times New Roman"/>
              </a:rPr>
              <a:t>1</a:t>
            </a:r>
            <a:r>
              <a:rPr lang="fr-CH" sz="1400" b="1" dirty="0" smtClean="0">
                <a:latin typeface="Times New Roman"/>
                <a:cs typeface="Times New Roman"/>
              </a:rPr>
              <a:t>b</a:t>
            </a:r>
          </a:p>
          <a:p>
            <a:pPr algn="ctr"/>
            <a:r>
              <a:rPr lang="fr-CH" sz="1200" b="1" dirty="0" smtClean="0">
                <a:latin typeface="Times New Roman"/>
                <a:cs typeface="Times New Roman"/>
              </a:rPr>
              <a:t>DAQ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flipH="1">
            <a:off x="761495" y="4241801"/>
            <a:ext cx="77724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7467095" y="3479801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latin typeface="Times New Roman"/>
                <a:cs typeface="Times New Roman"/>
              </a:rPr>
              <a:t>FE-</a:t>
            </a:r>
            <a:r>
              <a:rPr lang="fr-CH" sz="1400" b="1" dirty="0" err="1" smtClean="0">
                <a:latin typeface="Times New Roman"/>
                <a:cs typeface="Times New Roman"/>
              </a:rPr>
              <a:t>Hybrid</a:t>
            </a:r>
            <a:r>
              <a:rPr lang="fr-CH" sz="1400" b="1" dirty="0" smtClean="0">
                <a:latin typeface="Times New Roman"/>
                <a:cs typeface="Times New Roman"/>
              </a:rPr>
              <a:t> R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3495" y="4394201"/>
            <a:ext cx="1361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latin typeface="Times New Roman"/>
                <a:cs typeface="Times New Roman"/>
              </a:rPr>
              <a:t>Service-</a:t>
            </a:r>
            <a:r>
              <a:rPr lang="fr-CH" sz="1400" b="1" dirty="0" err="1" smtClean="0">
                <a:latin typeface="Times New Roman"/>
                <a:cs typeface="Times New Roman"/>
              </a:rPr>
              <a:t>Hybrid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095" y="3479801"/>
            <a:ext cx="1187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latin typeface="Times New Roman"/>
                <a:cs typeface="Times New Roman"/>
              </a:rPr>
              <a:t>FE-</a:t>
            </a:r>
            <a:r>
              <a:rPr lang="fr-CH" sz="1400" b="1" dirty="0" err="1" smtClean="0">
                <a:latin typeface="Times New Roman"/>
                <a:cs typeface="Times New Roman"/>
              </a:rPr>
              <a:t>Hybrid</a:t>
            </a:r>
            <a:r>
              <a:rPr lang="fr-CH" sz="1400" b="1" dirty="0" smtClean="0">
                <a:latin typeface="Times New Roman"/>
                <a:cs typeface="Times New Roman"/>
              </a:rPr>
              <a:t> L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47495" y="2565401"/>
            <a:ext cx="1099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/>
                <a:cs typeface="Times New Roman"/>
              </a:rPr>
              <a:t>@ 320 Mb/s </a:t>
            </a:r>
          </a:p>
          <a:p>
            <a:r>
              <a:rPr lang="en-GB" sz="1400" b="1" dirty="0" smtClean="0">
                <a:latin typeface="Times New Roman"/>
                <a:cs typeface="Times New Roman"/>
              </a:rPr>
              <a:t>each CBC</a:t>
            </a:r>
            <a:endParaRPr lang="en-GB" sz="1400" b="1" dirty="0">
              <a:latin typeface="Times New Roman"/>
              <a:cs typeface="Times New Roma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457200" y="64363"/>
            <a:ext cx="7620000" cy="5452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Data flow (2S modules)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0" y="778934"/>
            <a:ext cx="9144000" cy="1574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Concentrator IC combines data from 8 CBCs and for 8 consecutive BX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“Block synchronous” system. Efficient use of bandwidth with fixed latency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1895" y="5579525"/>
            <a:ext cx="8382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Based on a conservative assumption of 3.2 Gb/s available bandwidth in the LP-GBT</a:t>
            </a:r>
          </a:p>
          <a:p>
            <a:r>
              <a:rPr lang="en-US" sz="1600" dirty="0" smtClean="0"/>
              <a:t>Most likely the real value will be higher </a:t>
            </a:r>
            <a:r>
              <a:rPr lang="en-US" sz="1600" dirty="0"/>
              <a:t>	</a:t>
            </a:r>
            <a:endParaRPr lang="en-US" sz="1600" dirty="0" smtClean="0"/>
          </a:p>
          <a:p>
            <a:pPr marL="171450" indent="-171450">
              <a:buFont typeface="Symbol" charset="0"/>
              <a:buChar char="®"/>
            </a:pPr>
            <a:r>
              <a:rPr lang="en-US" sz="1200" dirty="0" smtClean="0">
                <a:cs typeface="Symbol" charset="2"/>
              </a:rPr>
              <a:t>E.g</a:t>
            </a:r>
            <a:r>
              <a:rPr lang="en-US" sz="1200" dirty="0">
                <a:cs typeface="Symbol" charset="2"/>
              </a:rPr>
              <a:t>. </a:t>
            </a:r>
            <a:r>
              <a:rPr lang="en-US" sz="1200" dirty="0"/>
              <a:t>3.84 Gb/s or 4.48 Gb/s, depending on error correction scheme </a:t>
            </a:r>
            <a:r>
              <a:rPr lang="en-US" sz="1200" dirty="0" smtClean="0"/>
              <a:t>chosen (specs under discussion now)</a:t>
            </a:r>
          </a:p>
          <a:p>
            <a:r>
              <a:rPr lang="en-US" sz="1600" dirty="0" smtClean="0"/>
              <a:t>Option to use the high-speed version (2 × bandwidth) at the cost of some extra power</a:t>
            </a:r>
          </a:p>
          <a:p>
            <a:r>
              <a:rPr lang="en-US" sz="1200" dirty="0" smtClean="0">
                <a:latin typeface="Symbol" charset="2"/>
                <a:cs typeface="Symbol" charset="2"/>
              </a:rPr>
              <a:t>®</a:t>
            </a:r>
            <a:r>
              <a:rPr lang="en-US" sz="1200" dirty="0" smtClean="0">
                <a:cs typeface="Symbol" charset="2"/>
              </a:rPr>
              <a:t> Can be useful in the first layer of PS modules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662544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5600"/>
            <a:ext cx="9144000" cy="35929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5933" y="474133"/>
            <a:ext cx="525666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N.B. L1 tracking acceptance is limited at </a:t>
            </a:r>
            <a:r>
              <a:rPr lang="en-US" b="1" dirty="0" smtClean="0">
                <a:latin typeface="Symbol" charset="2"/>
                <a:cs typeface="Symbol" charset="2"/>
              </a:rPr>
              <a:t>h</a:t>
            </a:r>
            <a:r>
              <a:rPr lang="en-US" b="1" dirty="0" smtClean="0"/>
              <a:t>~2.4</a:t>
            </a:r>
            <a:endParaRPr lang="en-US" b="1" dirty="0"/>
          </a:p>
        </p:txBody>
      </p:sp>
      <p:sp>
        <p:nvSpPr>
          <p:cNvPr id="7" name="Right Triangle 6"/>
          <p:cNvSpPr/>
          <p:nvPr/>
        </p:nvSpPr>
        <p:spPr>
          <a:xfrm flipH="1">
            <a:off x="905932" y="3572934"/>
            <a:ext cx="7315200" cy="1286933"/>
          </a:xfrm>
          <a:prstGeom prst="rtTriangl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ight Triangle 8"/>
          <p:cNvSpPr/>
          <p:nvPr/>
        </p:nvSpPr>
        <p:spPr>
          <a:xfrm flipV="1">
            <a:off x="905932" y="4394199"/>
            <a:ext cx="2658535" cy="465667"/>
          </a:xfrm>
          <a:prstGeom prst="rtTriangl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Triangle 9"/>
          <p:cNvSpPr/>
          <p:nvPr/>
        </p:nvSpPr>
        <p:spPr>
          <a:xfrm flipV="1">
            <a:off x="3564467" y="3572933"/>
            <a:ext cx="4656665" cy="821265"/>
          </a:xfrm>
          <a:prstGeom prst="rtTriangle">
            <a:avLst/>
          </a:pr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932" y="1998133"/>
            <a:ext cx="7315200" cy="1574800"/>
          </a:xfrm>
          <a:prstGeom prst="rect">
            <a:avLst/>
          </a:pr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DAQ data @ 750 </a:t>
            </a:r>
            <a:r>
              <a:rPr lang="en-US" sz="1600" b="1" dirty="0" err="1" smtClean="0">
                <a:solidFill>
                  <a:srgbClr val="000000"/>
                </a:solidFill>
              </a:rPr>
              <a:t>kHZ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   L1 data @ 40 </a:t>
            </a:r>
            <a:r>
              <a:rPr lang="en-US" sz="1600" b="1" dirty="0">
                <a:solidFill>
                  <a:srgbClr val="000000"/>
                </a:solidFill>
              </a:rPr>
              <a:t>M</a:t>
            </a:r>
            <a:r>
              <a:rPr lang="en-US" sz="1600" b="1" dirty="0" smtClean="0">
                <a:solidFill>
                  <a:srgbClr val="000000"/>
                </a:solidFill>
              </a:rPr>
              <a:t>Hz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5933" y="3572933"/>
            <a:ext cx="2658534" cy="821265"/>
          </a:xfrm>
          <a:prstGeom prst="rect">
            <a:avLst/>
          </a:pr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8800" y="5520267"/>
            <a:ext cx="74505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L1 data output is disabled for modules located at low angle in the End Caps</a:t>
            </a:r>
          </a:p>
          <a:p>
            <a:r>
              <a:rPr lang="en-US" sz="1400" dirty="0" smtClean="0"/>
              <a:t>(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discrimination insufficient to achieve reasonable bandwidth and stub purity)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063066" y="4184131"/>
            <a:ext cx="2198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DAQ data @ 750 kHz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34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6199" y="1436512"/>
            <a:ext cx="9355666" cy="349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 lvl="0" indent="-338400" defTabSz="914400">
              <a:spcBef>
                <a:spcPts val="1728"/>
              </a:spcBef>
              <a:buClr>
                <a:srgbClr val="7EB606">
                  <a:lumMod val="75000"/>
                </a:srgbClr>
              </a:buClr>
              <a:buFont typeface="Wingdings" charset="2"/>
              <a:buChar char="Ø"/>
            </a:pPr>
            <a:r>
              <a:rPr lang="en-US" sz="1600" dirty="0">
                <a:solidFill>
                  <a:srgbClr val="7EB606">
                    <a:lumMod val="75000"/>
                  </a:srgbClr>
                </a:solidFill>
              </a:rPr>
              <a:t>Two different chips: Macro-Pixel ASIC (MPA) and Short Strip ASIC (SSA). </a:t>
            </a:r>
            <a:r>
              <a:rPr lang="en-US" sz="1600" dirty="0" smtClean="0">
                <a:solidFill>
                  <a:srgbClr val="7EB606">
                    <a:lumMod val="75000"/>
                  </a:srgbClr>
                </a:solidFill>
              </a:rPr>
              <a:t>TSMC 65 nm.</a:t>
            </a:r>
            <a:endParaRPr lang="en-US" sz="1600" dirty="0">
              <a:solidFill>
                <a:srgbClr val="7EB606">
                  <a:lumMod val="75000"/>
                </a:srgbClr>
              </a:solidFill>
            </a:endParaRPr>
          </a:p>
          <a:p>
            <a:pPr marL="666000" lvl="1" indent="-306000" defTabSz="914400">
              <a:spcBef>
                <a:spcPts val="600"/>
              </a:spcBef>
              <a:buClr>
                <a:srgbClr val="E2751D">
                  <a:lumMod val="50000"/>
                </a:srgbClr>
              </a:buClr>
              <a:buFont typeface="Wingdings" charset="2"/>
              <a:buChar char=""/>
            </a:pP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Correlation in the MPA</a:t>
            </a:r>
          </a:p>
          <a:p>
            <a:pPr marL="666000" lvl="1" indent="-306000" defTabSz="914400">
              <a:spcBef>
                <a:spcPts val="600"/>
              </a:spcBef>
              <a:buClr>
                <a:srgbClr val="E2751D">
                  <a:lumMod val="50000"/>
                </a:srgbClr>
              </a:buClr>
              <a:buFont typeface="Wingdings" charset="2"/>
              <a:buChar char=""/>
            </a:pP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2×8 MPA per module, ~2000 bumps / MPA, ~30,000 macro-pixels </a:t>
            </a:r>
            <a:endParaRPr lang="en-US" sz="1400" dirty="0" smtClean="0">
              <a:solidFill>
                <a:srgbClr val="E2751D">
                  <a:lumMod val="50000"/>
                </a:srgbClr>
              </a:solidFill>
            </a:endParaRPr>
          </a:p>
          <a:p>
            <a:pPr marL="666000" lvl="1" indent="-306000" defTabSz="914400">
              <a:spcBef>
                <a:spcPts val="600"/>
              </a:spcBef>
              <a:buClr>
                <a:srgbClr val="E2751D">
                  <a:lumMod val="50000"/>
                </a:srgbClr>
              </a:buClr>
              <a:buFont typeface="Wingdings" charset="2"/>
              <a:buChar char=""/>
            </a:pPr>
            <a:r>
              <a:rPr lang="en-US" sz="1400" dirty="0" smtClean="0">
                <a:solidFill>
                  <a:srgbClr val="E2751D">
                    <a:lumMod val="50000"/>
                  </a:srgbClr>
                </a:solidFill>
              </a:rPr>
              <a:t>Connectivity 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and data formats as for 2S modules</a:t>
            </a:r>
          </a:p>
          <a:p>
            <a:pPr marL="432000" lvl="0" indent="-338400" defTabSz="914400">
              <a:spcBef>
                <a:spcPts val="1728"/>
              </a:spcBef>
              <a:buClr>
                <a:srgbClr val="7EB606">
                  <a:lumMod val="75000"/>
                </a:srgbClr>
              </a:buClr>
              <a:buFont typeface="Wingdings" charset="2"/>
              <a:buChar char="Ø"/>
            </a:pPr>
            <a:r>
              <a:rPr lang="en-US" sz="1600" dirty="0">
                <a:solidFill>
                  <a:srgbClr val="7EB606">
                    <a:lumMod val="75000"/>
                  </a:srgbClr>
                </a:solidFill>
              </a:rPr>
              <a:t>Service Hybrid split in two boards (readout and power) since the module is ½ length</a:t>
            </a:r>
          </a:p>
          <a:p>
            <a:pPr marL="666000" lvl="1" indent="-306000" defTabSz="914400">
              <a:spcBef>
                <a:spcPts val="600"/>
              </a:spcBef>
              <a:buClr>
                <a:srgbClr val="E2751D">
                  <a:lumMod val="50000"/>
                </a:srgbClr>
              </a:buClr>
              <a:buFont typeface="Wingdings" charset="2"/>
              <a:buChar char=""/>
            </a:pP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Sensors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  <a:latin typeface="Symbol" charset="2"/>
                <a:cs typeface="Symbol" charset="2"/>
              </a:rPr>
              <a:t> ® 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CBCs, CBCs 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  <a:latin typeface="Symbol" charset="2"/>
                <a:cs typeface="Symbol" charset="2"/>
              </a:rPr>
              <a:t>® 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CIC, CIC 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  <a:latin typeface="Symbol" charset="2"/>
                <a:cs typeface="Symbol" charset="2"/>
              </a:rPr>
              <a:t>® </a:t>
            </a: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GBT on Service hybrids</a:t>
            </a:r>
          </a:p>
          <a:p>
            <a:pPr marL="666000" lvl="1" indent="-306000" defTabSz="914400">
              <a:spcBef>
                <a:spcPts val="600"/>
              </a:spcBef>
              <a:buClr>
                <a:srgbClr val="E2751D">
                  <a:lumMod val="50000"/>
                </a:srgbClr>
              </a:buClr>
              <a:buFont typeface="Wingdings" charset="2"/>
              <a:buChar char=""/>
            </a:pPr>
            <a:r>
              <a:rPr lang="en-US" sz="1400" dirty="0">
                <a:solidFill>
                  <a:srgbClr val="E2751D">
                    <a:lumMod val="50000"/>
                  </a:srgbClr>
                </a:solidFill>
              </a:rPr>
              <a:t>Power from Service Hybrid to all chips</a:t>
            </a:r>
          </a:p>
          <a:p>
            <a:pPr marL="432000" lvl="0" indent="-338400" defTabSz="914400">
              <a:spcBef>
                <a:spcPts val="1728"/>
              </a:spcBef>
              <a:buClr>
                <a:srgbClr val="7EB606">
                  <a:lumMod val="75000"/>
                </a:srgbClr>
              </a:buClr>
              <a:buFont typeface="Wingdings" charset="2"/>
              <a:buChar char="Ø"/>
            </a:pPr>
            <a:r>
              <a:rPr lang="en-US" sz="1600" dirty="0">
                <a:solidFill>
                  <a:srgbClr val="7EB606">
                    <a:lumMod val="75000"/>
                  </a:srgbClr>
                </a:solidFill>
              </a:rPr>
              <a:t>System fully efficient </a:t>
            </a:r>
            <a:r>
              <a:rPr lang="en-US" sz="1600" dirty="0" smtClean="0">
                <a:solidFill>
                  <a:srgbClr val="7EB606">
                    <a:lumMod val="75000"/>
                  </a:srgbClr>
                </a:solidFill>
              </a:rPr>
              <a:t>in layers </a:t>
            </a:r>
            <a:r>
              <a:rPr lang="en-US" sz="1600" dirty="0">
                <a:solidFill>
                  <a:srgbClr val="7EB606">
                    <a:lumMod val="75000"/>
                  </a:srgbClr>
                </a:solidFill>
              </a:rPr>
              <a:t>2-</a:t>
            </a:r>
            <a:r>
              <a:rPr lang="en-US" sz="1600" dirty="0" smtClean="0">
                <a:solidFill>
                  <a:srgbClr val="7EB606">
                    <a:lumMod val="75000"/>
                  </a:srgbClr>
                </a:solidFill>
              </a:rPr>
              <a:t>3</a:t>
            </a:r>
            <a:endParaRPr lang="en-US" sz="1600" dirty="0">
              <a:solidFill>
                <a:srgbClr val="7EB606">
                  <a:lumMod val="75000"/>
                </a:srgbClr>
              </a:solidFill>
            </a:endParaRPr>
          </a:p>
          <a:p>
            <a:pPr marL="432000" lvl="0" indent="-338400" defTabSz="914400">
              <a:spcBef>
                <a:spcPts val="1728"/>
              </a:spcBef>
              <a:buClr>
                <a:srgbClr val="7EB606">
                  <a:lumMod val="75000"/>
                </a:srgbClr>
              </a:buClr>
              <a:buFont typeface="Wingdings" charset="2"/>
              <a:buChar char="Ø"/>
            </a:pPr>
            <a:r>
              <a:rPr lang="en-US" sz="1600" dirty="0" smtClean="0">
                <a:solidFill>
                  <a:srgbClr val="7EB606">
                    <a:lumMod val="75000"/>
                  </a:srgbClr>
                </a:solidFill>
              </a:rPr>
              <a:t>Limited by bandwidth in </a:t>
            </a:r>
            <a:r>
              <a:rPr lang="en-US" sz="1600" dirty="0">
                <a:solidFill>
                  <a:srgbClr val="7EB606">
                    <a:lumMod val="75000"/>
                  </a:srgbClr>
                </a:solidFill>
              </a:rPr>
              <a:t>layer </a:t>
            </a:r>
            <a:r>
              <a:rPr lang="en-US" sz="1600" dirty="0" smtClean="0">
                <a:solidFill>
                  <a:srgbClr val="7EB606">
                    <a:lumMod val="75000"/>
                  </a:srgbClr>
                </a:solidFill>
              </a:rPr>
              <a:t>1 for the stub data</a:t>
            </a:r>
            <a:endParaRPr lang="en-US" sz="1600" dirty="0">
              <a:solidFill>
                <a:srgbClr val="7EB606">
                  <a:lumMod val="75000"/>
                </a:srgbClr>
              </a:solidFill>
            </a:endParaRPr>
          </a:p>
          <a:p>
            <a:pPr marL="666000" lvl="1" indent="-306000" defTabSz="914400">
              <a:spcBef>
                <a:spcPts val="600"/>
              </a:spcBef>
              <a:buClr>
                <a:srgbClr val="E2751D">
                  <a:lumMod val="50000"/>
                </a:srgbClr>
              </a:buClr>
              <a:buFont typeface="Wingdings" charset="2"/>
              <a:buChar char=""/>
            </a:pPr>
            <a:r>
              <a:rPr lang="en-US" sz="1400" dirty="0" smtClean="0">
                <a:solidFill>
                  <a:srgbClr val="E2751D">
                    <a:lumMod val="50000"/>
                  </a:srgbClr>
                </a:solidFill>
              </a:rPr>
              <a:t>If &lt;PU&gt; = 200 is confirmed as design goal, the 10 Gb/s version of the LP-GBT will be needed!</a:t>
            </a:r>
            <a:endParaRPr lang="en-US" sz="1400" dirty="0">
              <a:solidFill>
                <a:srgbClr val="E2751D">
                  <a:lumMod val="50000"/>
                </a:srgb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 electronics for PS modules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12378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866" y="101589"/>
            <a:ext cx="7586133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rgbClr val="000000"/>
                </a:solidFill>
              </a:rPr>
              <a:t>The requirements for the FE ASICs are calculated taking </a:t>
            </a:r>
            <a:r>
              <a:rPr lang="en-US" dirty="0">
                <a:solidFill>
                  <a:srgbClr val="000000"/>
                </a:solidFill>
              </a:rPr>
              <a:t>into account </a:t>
            </a:r>
            <a:r>
              <a:rPr lang="en-US" dirty="0" smtClean="0">
                <a:solidFill>
                  <a:srgbClr val="000000"/>
                </a:solidFill>
              </a:rPr>
              <a:t>the effect of sensor </a:t>
            </a:r>
            <a:r>
              <a:rPr lang="en-US" dirty="0">
                <a:solidFill>
                  <a:srgbClr val="000000"/>
                </a:solidFill>
              </a:rPr>
              <a:t>irradiation and </a:t>
            </a:r>
            <a:r>
              <a:rPr lang="en-US" dirty="0" smtClean="0">
                <a:solidFill>
                  <a:srgbClr val="000000"/>
                </a:solidFill>
              </a:rPr>
              <a:t>the specific </a:t>
            </a:r>
            <a:r>
              <a:rPr lang="en-US" dirty="0">
                <a:solidFill>
                  <a:srgbClr val="000000"/>
                </a:solidFill>
              </a:rPr>
              <a:t>functionality of </a:t>
            </a:r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modules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2779" r="428" b="776"/>
          <a:stretch/>
        </p:blipFill>
        <p:spPr>
          <a:xfrm>
            <a:off x="4512733" y="872056"/>
            <a:ext cx="4278842" cy="2922058"/>
          </a:xfrm>
          <a:prstGeom prst="rect">
            <a:avLst/>
          </a:prstGeom>
          <a:ln w="28575" cmpd="sng">
            <a:solidFill>
              <a:schemeClr val="accent2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730695" y="1006086"/>
            <a:ext cx="139090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Measured </a:t>
            </a:r>
          </a:p>
          <a:p>
            <a:r>
              <a:rPr lang="en-US" dirty="0" smtClean="0"/>
              <a:t>in the beam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21596" y="1320786"/>
            <a:ext cx="365736" cy="846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8000" y="1766784"/>
            <a:ext cx="3183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case of charge sharing sets the requirement on S/</a:t>
            </a:r>
            <a:r>
              <a:rPr lang="en-US" dirty="0" smtClean="0"/>
              <a:t>N to achieve full efficiency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3933" y="3608556"/>
            <a:ext cx="888999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/>
              <a:t>Efficiency</a:t>
            </a:r>
          </a:p>
          <a:p>
            <a:pPr marL="0" lvl="1"/>
            <a:r>
              <a:rPr lang="en-US" sz="1600" dirty="0"/>
              <a:t>We aim at delivering a detector with ~99% </a:t>
            </a:r>
            <a:r>
              <a:rPr lang="en-US" sz="1600" dirty="0" smtClean="0"/>
              <a:t>initial </a:t>
            </a:r>
            <a:r>
              <a:rPr lang="en-US" sz="1600" dirty="0"/>
              <a:t>efficiency, all effects combined</a:t>
            </a:r>
          </a:p>
          <a:p>
            <a:pPr marL="0" lvl="2"/>
            <a:r>
              <a:rPr lang="en-US" sz="1200" dirty="0" smtClean="0"/>
              <a:t>	Module </a:t>
            </a:r>
            <a:r>
              <a:rPr lang="en-US" sz="1200" dirty="0"/>
              <a:t>dead area, faulty channels/chips/modules, faulty electrical connections, broken fibers…</a:t>
            </a:r>
          </a:p>
          <a:p>
            <a:pPr marL="0" lvl="1"/>
            <a:r>
              <a:rPr lang="en-US" sz="1600" dirty="0">
                <a:latin typeface="Symbol" charset="2"/>
                <a:cs typeface="Symbol" charset="2"/>
              </a:rPr>
              <a:t>®</a:t>
            </a:r>
            <a:r>
              <a:rPr lang="en-US" sz="1600" dirty="0"/>
              <a:t> </a:t>
            </a:r>
            <a:r>
              <a:rPr lang="en-US" sz="1600" dirty="0" smtClean="0"/>
              <a:t>Each </a:t>
            </a:r>
            <a:r>
              <a:rPr lang="en-US" sz="1600" dirty="0"/>
              <a:t>individual source of inefficiency should be at the 1 ÷ few </a:t>
            </a:r>
            <a:r>
              <a:rPr lang="en-US" sz="1600" dirty="0" smtClean="0">
                <a:latin typeface="Symbol" charset="2"/>
                <a:cs typeface="Symbol" charset="2"/>
              </a:rPr>
              <a:t>‰</a:t>
            </a:r>
            <a:r>
              <a:rPr lang="en-US" sz="1600" dirty="0" smtClean="0"/>
              <a:t> level</a:t>
            </a:r>
            <a:endParaRPr lang="en-US" sz="1600" dirty="0"/>
          </a:p>
          <a:p>
            <a:pPr>
              <a:spcBef>
                <a:spcPts val="1200"/>
              </a:spcBef>
            </a:pPr>
            <a:r>
              <a:rPr lang="en-US" sz="1600" b="1" u="sng" dirty="0"/>
              <a:t>Noise</a:t>
            </a:r>
          </a:p>
          <a:p>
            <a:pPr marL="0" lvl="1"/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&lt; 2 </a:t>
            </a:r>
            <a:r>
              <a:rPr lang="en-US" sz="1600" dirty="0" err="1"/>
              <a:t>GeV</a:t>
            </a:r>
            <a:r>
              <a:rPr lang="en-US" sz="1600" dirty="0"/>
              <a:t> particles are 98% at R=60 cm</a:t>
            </a:r>
          </a:p>
          <a:p>
            <a:pPr marL="0" lvl="1"/>
            <a:r>
              <a:rPr lang="en-US" sz="1600" dirty="0"/>
              <a:t>Stub rate for combinations of low-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hits with noise hits 10% of rate of good particles </a:t>
            </a:r>
            <a:endParaRPr lang="en-US" sz="1600" dirty="0" smtClean="0"/>
          </a:p>
          <a:p>
            <a:pPr marL="0" lvl="1"/>
            <a:r>
              <a:rPr lang="en-US" sz="1600" dirty="0" smtClean="0">
                <a:latin typeface="Symbol" charset="2"/>
                <a:cs typeface="Symbol" charset="2"/>
              </a:rPr>
              <a:t>®</a:t>
            </a:r>
            <a:r>
              <a:rPr lang="en-US" sz="1600" dirty="0" smtClean="0"/>
              <a:t> Stub </a:t>
            </a:r>
            <a:r>
              <a:rPr lang="en-US" sz="1600" dirty="0" err="1"/>
              <a:t>misid</a:t>
            </a:r>
            <a:r>
              <a:rPr lang="en-US" sz="1600" dirty="0"/>
              <a:t> probability of 0.2% (0.2% </a:t>
            </a:r>
            <a:r>
              <a:rPr lang="en-US" sz="1600" dirty="0" smtClean="0">
                <a:latin typeface="Symbol" charset="2"/>
                <a:cs typeface="Symbol" charset="2"/>
              </a:rPr>
              <a:t>´</a:t>
            </a:r>
            <a:r>
              <a:rPr lang="en-US" sz="1600" dirty="0" smtClean="0"/>
              <a:t> </a:t>
            </a:r>
            <a:r>
              <a:rPr lang="en-US" sz="1600" dirty="0"/>
              <a:t>50 = 10%)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3933" y="6026834"/>
            <a:ext cx="7093396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Geant4 simulation of an irradiated module @ 60 cm, </a:t>
            </a:r>
          </a:p>
          <a:p>
            <a:r>
              <a:rPr lang="en-US" dirty="0" smtClean="0"/>
              <a:t>200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active thickness, Lorentz angle,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bias</a:t>
            </a:r>
            <a:r>
              <a:rPr lang="en-US" dirty="0" smtClean="0"/>
              <a:t> = 600 V, reduced CCE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237329" y="6324586"/>
            <a:ext cx="1178538" cy="8466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20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_single_threshold_nonirra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0"/>
            <a:ext cx="6652381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9" name="Content Placeholder 16"/>
          <p:cNvSpPr txBox="1">
            <a:spLocks/>
          </p:cNvSpPr>
          <p:nvPr/>
        </p:nvSpPr>
        <p:spPr>
          <a:xfrm>
            <a:off x="5029774" y="5909733"/>
            <a:ext cx="4013200" cy="7752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Before irradiation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6734" y="3471333"/>
            <a:ext cx="4174640" cy="175432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Operability </a:t>
            </a:r>
            <a:r>
              <a:rPr lang="en-US" b="1" dirty="0" smtClean="0">
                <a:latin typeface="Symbol" charset="2"/>
                <a:cs typeface="Symbol" charset="2"/>
              </a:rPr>
              <a:t>º </a:t>
            </a:r>
            <a:r>
              <a:rPr lang="en-US" b="1" dirty="0"/>
              <a:t>max(</a:t>
            </a:r>
            <a:r>
              <a:rPr lang="en-US" b="1" dirty="0" err="1"/>
              <a:t>inefficiency,misid</a:t>
            </a:r>
            <a:r>
              <a:rPr lang="en-US" b="1" dirty="0" smtClean="0"/>
              <a:t>)</a:t>
            </a:r>
          </a:p>
          <a:p>
            <a:pPr marL="0" lvl="1"/>
            <a:endParaRPr lang="en-US" dirty="0"/>
          </a:p>
          <a:p>
            <a:pPr marL="0" lvl="1"/>
            <a:r>
              <a:rPr lang="en-US" dirty="0"/>
              <a:t>O</a:t>
            </a:r>
            <a:r>
              <a:rPr lang="en-US" dirty="0" smtClean="0"/>
              <a:t>perability </a:t>
            </a:r>
            <a:r>
              <a:rPr lang="en-US" dirty="0"/>
              <a:t>&lt; 0.2% means </a:t>
            </a:r>
            <a:endParaRPr lang="en-US" dirty="0" smtClean="0"/>
          </a:p>
          <a:p>
            <a:pPr marL="0" lvl="1"/>
            <a:r>
              <a:rPr lang="en-US" dirty="0"/>
              <a:t>B</a:t>
            </a:r>
            <a:r>
              <a:rPr lang="en-US" dirty="0" smtClean="0"/>
              <a:t>oth </a:t>
            </a:r>
            <a:r>
              <a:rPr lang="en-US" dirty="0"/>
              <a:t>inefficiency and </a:t>
            </a:r>
            <a:r>
              <a:rPr lang="en-US" dirty="0" err="1"/>
              <a:t>misid</a:t>
            </a:r>
            <a:r>
              <a:rPr lang="en-US" dirty="0"/>
              <a:t> &lt; 0.2% </a:t>
            </a:r>
            <a:endParaRPr lang="en-US" dirty="0" smtClean="0"/>
          </a:p>
          <a:p>
            <a:pPr marL="0" lvl="1"/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b="1" dirty="0"/>
              <a:t>good!</a:t>
            </a:r>
          </a:p>
          <a:p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556933" y="3640667"/>
            <a:ext cx="2209801" cy="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583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ap_single_threshold_93c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0"/>
            <a:ext cx="6652381" cy="685800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cxnSp>
        <p:nvCxnSpPr>
          <p:cNvPr id="6" name="Straight Connector 5"/>
          <p:cNvCxnSpPr/>
          <p:nvPr/>
        </p:nvCxnSpPr>
        <p:spPr>
          <a:xfrm flipV="1">
            <a:off x="1871134" y="5410209"/>
            <a:ext cx="347133" cy="846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218266" y="5452539"/>
            <a:ext cx="0" cy="90592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125134" y="5410207"/>
            <a:ext cx="16933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2214033" y="5312840"/>
            <a:ext cx="0" cy="2032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257800" y="4250267"/>
            <a:ext cx="2308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working point:</a:t>
            </a:r>
          </a:p>
          <a:p>
            <a:r>
              <a:rPr lang="en-US" dirty="0" smtClean="0"/>
              <a:t>Threshold 3700e-</a:t>
            </a:r>
          </a:p>
          <a:p>
            <a:r>
              <a:rPr lang="en-US" dirty="0" smtClean="0"/>
              <a:t>With noise &lt; 1060 e-</a:t>
            </a:r>
            <a:endParaRPr lang="en-US" dirty="0"/>
          </a:p>
        </p:txBody>
      </p:sp>
      <p:sp>
        <p:nvSpPr>
          <p:cNvPr id="10" name="Content Placeholder 16"/>
          <p:cNvSpPr txBox="1">
            <a:spLocks/>
          </p:cNvSpPr>
          <p:nvPr/>
        </p:nvSpPr>
        <p:spPr>
          <a:xfrm>
            <a:off x="4817539" y="3574785"/>
            <a:ext cx="4013200" cy="7752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After irradiation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20733" y="5702307"/>
            <a:ext cx="3469069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Requirement for the CBC set to: </a:t>
            </a:r>
          </a:p>
          <a:p>
            <a:pPr algn="ctr"/>
            <a:r>
              <a:rPr lang="en-US" sz="2400" b="1" dirty="0" smtClean="0"/>
              <a:t>noise &lt; 1000 e-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0736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99" y="3602566"/>
            <a:ext cx="8623300" cy="3365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0867" y="213267"/>
            <a:ext cx="445444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High density flex hybrids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498" y="829733"/>
            <a:ext cx="88138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25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 double-sided polyimide core layer, plus two single-sided 12.5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/>
              <a:t>m </a:t>
            </a:r>
            <a:r>
              <a:rPr lang="en-US" sz="1600" dirty="0" smtClean="0"/>
              <a:t>polyimide layers on either side. </a:t>
            </a:r>
            <a:r>
              <a:rPr lang="en-US" sz="1600" dirty="0"/>
              <a:t>25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/>
              <a:t>m </a:t>
            </a:r>
            <a:r>
              <a:rPr lang="en-US" sz="1600" dirty="0" err="1" smtClean="0"/>
              <a:t>coverlay</a:t>
            </a:r>
            <a:r>
              <a:rPr lang="en-US" sz="1600" dirty="0" smtClean="0"/>
              <a:t> on the bottom, solder mask on the top. Total thickness ~130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m.</a:t>
            </a:r>
          </a:p>
          <a:p>
            <a:endParaRPr lang="en-US" sz="1600" dirty="0"/>
          </a:p>
          <a:p>
            <a:r>
              <a:rPr lang="en-US" sz="1600" dirty="0" smtClean="0"/>
              <a:t>2S hybrid. </a:t>
            </a:r>
            <a:r>
              <a:rPr lang="en-US" sz="1600" dirty="0" err="1" smtClean="0"/>
              <a:t>Wirebonding</a:t>
            </a:r>
            <a:r>
              <a:rPr lang="en-US" sz="1600" dirty="0" smtClean="0"/>
              <a:t> pitch to sensor 90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 </a:t>
            </a:r>
            <a:r>
              <a:rPr lang="en-US" sz="1600" dirty="0" smtClean="0">
                <a:latin typeface="Symbol" charset="2"/>
                <a:cs typeface="Symbol" charset="2"/>
              </a:rPr>
              <a:t>´ </a:t>
            </a:r>
            <a:r>
              <a:rPr lang="en-US" sz="1600" dirty="0" smtClean="0">
                <a:cs typeface="Symbol" charset="2"/>
              </a:rPr>
              <a:t>2 sensors. Bump bonding pitch of CBC </a:t>
            </a:r>
            <a:r>
              <a:rPr lang="en-US" sz="1600" dirty="0" smtClean="0"/>
              <a:t>250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m,</a:t>
            </a:r>
          </a:p>
          <a:p>
            <a:r>
              <a:rPr lang="en-US" sz="1600" dirty="0" smtClean="0"/>
              <a:t>800 bumps </a:t>
            </a:r>
            <a:r>
              <a:rPr lang="en-US" sz="1600" dirty="0">
                <a:latin typeface="Symbol" charset="2"/>
                <a:cs typeface="Symbol" charset="2"/>
              </a:rPr>
              <a:t>´ </a:t>
            </a:r>
            <a:r>
              <a:rPr lang="en-US" sz="1600" dirty="0" smtClean="0">
                <a:cs typeface="Symbol" charset="2"/>
              </a:rPr>
              <a:t>8 chips. High-density routing: thinnest line </a:t>
            </a:r>
            <a:r>
              <a:rPr lang="en-US" sz="1600" dirty="0" smtClean="0"/>
              <a:t>30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 with spacing 33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/>
              <a:t>m.</a:t>
            </a:r>
          </a:p>
          <a:p>
            <a:endParaRPr lang="en-US" sz="1600" dirty="0"/>
          </a:p>
          <a:p>
            <a:r>
              <a:rPr lang="en-US" sz="1600" dirty="0" smtClean="0"/>
              <a:t>Prototype with Flat Flexible Connector (CIC not yet available). </a:t>
            </a:r>
          </a:p>
          <a:p>
            <a:r>
              <a:rPr lang="en-US" sz="1600" dirty="0" smtClean="0"/>
              <a:t>Eventually will be wire bonded to the Service Hybrid.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0" y="2133603"/>
            <a:ext cx="24638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088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776" y="167100"/>
            <a:ext cx="7437402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Front-End powering with on-board DC-DC converters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99066" y="965186"/>
            <a:ext cx="1210733" cy="5249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upFEAST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93999" y="965186"/>
            <a:ext cx="1210733" cy="5249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93999" y="1752586"/>
            <a:ext cx="1210733" cy="52493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opto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92133" y="973651"/>
            <a:ext cx="1210733" cy="52493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ASICs</a:t>
            </a:r>
            <a:endParaRPr lang="en-US" dirty="0"/>
          </a:p>
        </p:txBody>
      </p:sp>
      <p:cxnSp>
        <p:nvCxnSpPr>
          <p:cNvPr id="9" name="Straight Arrow Connector 8"/>
          <p:cNvCxnSpPr>
            <a:stCxn id="3" idx="3"/>
            <a:endCxn id="5" idx="1"/>
          </p:cNvCxnSpPr>
          <p:nvPr/>
        </p:nvCxnSpPr>
        <p:spPr>
          <a:xfrm>
            <a:off x="2209799" y="1227653"/>
            <a:ext cx="584200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55333" y="1227653"/>
            <a:ext cx="0" cy="787400"/>
          </a:xfrm>
          <a:prstGeom prst="straightConnector1">
            <a:avLst/>
          </a:prstGeom>
          <a:ln>
            <a:solidFill>
              <a:srgbClr val="63252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6" idx="1"/>
          </p:cNvCxnSpPr>
          <p:nvPr/>
        </p:nvCxnSpPr>
        <p:spPr>
          <a:xfrm>
            <a:off x="2455333" y="2015053"/>
            <a:ext cx="338666" cy="0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7" idx="1"/>
          </p:cNvCxnSpPr>
          <p:nvPr/>
        </p:nvCxnSpPr>
        <p:spPr>
          <a:xfrm>
            <a:off x="4004732" y="1227653"/>
            <a:ext cx="787401" cy="846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11665" y="1227653"/>
            <a:ext cx="787401" cy="846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97213" y="899055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12 V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02217" y="899055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2.5 V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89398" y="899055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1.2 V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99066" y="2853241"/>
            <a:ext cx="1210733" cy="5249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upFEAST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93999" y="2853241"/>
            <a:ext cx="1210733" cy="5249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810076" y="4428041"/>
            <a:ext cx="1210733" cy="52493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opto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792133" y="2861706"/>
            <a:ext cx="1210733" cy="52493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ASICs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5" idx="3"/>
            <a:endCxn id="26" idx="1"/>
          </p:cNvCxnSpPr>
          <p:nvPr/>
        </p:nvCxnSpPr>
        <p:spPr>
          <a:xfrm>
            <a:off x="2209799" y="3115708"/>
            <a:ext cx="584200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55333" y="3115708"/>
            <a:ext cx="0" cy="1574800"/>
          </a:xfrm>
          <a:prstGeom prst="straightConnector1">
            <a:avLst/>
          </a:prstGeom>
          <a:ln>
            <a:solidFill>
              <a:srgbClr val="63252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7" idx="1"/>
          </p:cNvCxnSpPr>
          <p:nvPr/>
        </p:nvCxnSpPr>
        <p:spPr>
          <a:xfrm>
            <a:off x="2471410" y="4690508"/>
            <a:ext cx="338666" cy="0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6" idx="3"/>
            <a:endCxn id="28" idx="1"/>
          </p:cNvCxnSpPr>
          <p:nvPr/>
        </p:nvCxnSpPr>
        <p:spPr>
          <a:xfrm>
            <a:off x="4004732" y="3115708"/>
            <a:ext cx="787401" cy="846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11665" y="3115708"/>
            <a:ext cx="787401" cy="846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97213" y="2787110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12 V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02217" y="2787110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2.5 V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89398" y="2787110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1.2 V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793999" y="3639035"/>
            <a:ext cx="1210733" cy="5249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4792133" y="3647500"/>
            <a:ext cx="1210733" cy="52493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ASICs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7" idx="3"/>
            <a:endCxn id="38" idx="1"/>
          </p:cNvCxnSpPr>
          <p:nvPr/>
        </p:nvCxnSpPr>
        <p:spPr>
          <a:xfrm>
            <a:off x="4004732" y="3901502"/>
            <a:ext cx="787401" cy="846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89398" y="3572904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0.8 V</a:t>
            </a:r>
            <a:endParaRPr lang="en-US" sz="1400" dirty="0">
              <a:solidFill>
                <a:schemeClr val="accent4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471410" y="3918433"/>
            <a:ext cx="338666" cy="0"/>
          </a:xfrm>
          <a:prstGeom prst="straightConnector1">
            <a:avLst/>
          </a:prstGeom>
          <a:ln>
            <a:solidFill>
              <a:srgbClr val="6325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97933" y="1774772"/>
            <a:ext cx="135190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2S module</a:t>
            </a:r>
            <a:endParaRPr lang="en-US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97933" y="3880681"/>
            <a:ext cx="137748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P</a:t>
            </a:r>
            <a:r>
              <a:rPr lang="en-US" b="1" dirty="0" smtClean="0"/>
              <a:t>S module</a:t>
            </a:r>
            <a:endParaRPr lang="en-US" b="1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1804" y="4165597"/>
            <a:ext cx="4288801" cy="2636526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7670801" y="3077924"/>
            <a:ext cx="1416050" cy="978507"/>
            <a:chOff x="7670801" y="3077924"/>
            <a:chExt cx="1416050" cy="978507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70801" y="3077924"/>
              <a:ext cx="1416050" cy="978507"/>
            </a:xfrm>
            <a:prstGeom prst="rect">
              <a:avLst/>
            </a:prstGeom>
            <a:ln>
              <a:noFill/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8356600" y="3408087"/>
              <a:ext cx="666750" cy="586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/>
                <a:t>DC-DC inside</a:t>
              </a:r>
              <a:endParaRPr lang="en-US" sz="1100" b="1" dirty="0"/>
            </a:p>
          </p:txBody>
        </p:sp>
      </p:grpSp>
      <p:cxnSp>
        <p:nvCxnSpPr>
          <p:cNvPr id="54" name="Straight Arrow Connector 53"/>
          <p:cNvCxnSpPr>
            <a:stCxn id="47" idx="2"/>
          </p:cNvCxnSpPr>
          <p:nvPr/>
        </p:nvCxnSpPr>
        <p:spPr>
          <a:xfrm>
            <a:off x="8378826" y="4056431"/>
            <a:ext cx="0" cy="477469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-21688" y="5317067"/>
            <a:ext cx="53218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accent1"/>
                </a:solidFill>
              </a:rPr>
              <a:t>The module is a self-contained functional unit</a:t>
            </a:r>
          </a:p>
          <a:p>
            <a:endParaRPr lang="en-US" dirty="0" smtClean="0"/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Individually connected to the back end with power lines and optical fibers for readout and control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825067" y="1667050"/>
            <a:ext cx="33189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upFEAST</a:t>
            </a:r>
            <a:r>
              <a:rPr lang="en-US" sz="1400" dirty="0" smtClean="0"/>
              <a:t> improved version of existing FEAST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stage to be designed - technology chosen TSMC 130 nm</a:t>
            </a:r>
          </a:p>
        </p:txBody>
      </p:sp>
    </p:spTree>
    <p:extLst>
      <p:ext uri="{BB962C8B-B14F-4D97-AF65-F5344CB8AC3E}">
        <p14:creationId xmlns:p14="http://schemas.microsoft.com/office/powerpoint/2010/main" val="2760386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03400" y="254000"/>
            <a:ext cx="4504267" cy="482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Optimization of the detector 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96332" y="1972733"/>
            <a:ext cx="9929208" cy="390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0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06" y="244590"/>
            <a:ext cx="828431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Requirements for the High-Luminosity Upgrade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92785"/>
            <a:ext cx="792344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64A2"/>
                </a:solidFill>
              </a:rPr>
              <a:t>(1) From the LHC</a:t>
            </a:r>
          </a:p>
          <a:p>
            <a:endParaRPr lang="en-US" dirty="0"/>
          </a:p>
          <a:p>
            <a:r>
              <a:rPr lang="en-US" sz="2400" b="1" dirty="0" smtClean="0"/>
              <a:t>Radiation tolerance up to 3000 fb</a:t>
            </a:r>
            <a:r>
              <a:rPr lang="en-US" sz="2400" b="1" baseline="30000" dirty="0" smtClean="0"/>
              <a:t>−1</a:t>
            </a:r>
          </a:p>
          <a:p>
            <a:r>
              <a:rPr lang="en-US" dirty="0" smtClean="0"/>
              <a:t>Keep the possibility to repair the pixel detector: the inner parts could be replaced if needed</a:t>
            </a:r>
          </a:p>
          <a:p>
            <a:endParaRPr lang="en-US" dirty="0"/>
          </a:p>
          <a:p>
            <a:r>
              <a:rPr lang="en-US" sz="2400" b="1" dirty="0" smtClean="0"/>
              <a:t>Operate up to 200 &lt;PU&gt;</a:t>
            </a:r>
          </a:p>
          <a:p>
            <a:r>
              <a:rPr lang="en-US" dirty="0" smtClean="0"/>
              <a:t>Maintain occupancy at the ~1% level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much higher granularity</a:t>
            </a:r>
          </a:p>
        </p:txBody>
      </p:sp>
    </p:spTree>
    <p:extLst>
      <p:ext uri="{BB962C8B-B14F-4D97-AF65-F5344CB8AC3E}">
        <p14:creationId xmlns:p14="http://schemas.microsoft.com/office/powerpoint/2010/main" val="261830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1604"/>
            <a:ext cx="9144000" cy="291262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922868"/>
            <a:ext cx="8339668" cy="1896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00" indent="0">
              <a:buClr>
                <a:srgbClr val="7EB606">
                  <a:lumMod val="75000"/>
                </a:srgbClr>
              </a:buClr>
              <a:buNone/>
              <a:defRPr/>
            </a:pPr>
            <a:r>
              <a:rPr lang="en-US" b="1" spc="-100" dirty="0" smtClean="0">
                <a:solidFill>
                  <a:srgbClr val="FFB400">
                    <a:lumMod val="75000"/>
                  </a:srgbClr>
                </a:solidFill>
              </a:rPr>
              <a:t>Detector </a:t>
            </a:r>
            <a:r>
              <a:rPr lang="en-US" b="1" spc="-100" dirty="0">
                <a:solidFill>
                  <a:srgbClr val="FFB400">
                    <a:lumMod val="75000"/>
                  </a:srgbClr>
                </a:solidFill>
              </a:rPr>
              <a:t>standalone </a:t>
            </a:r>
            <a:r>
              <a:rPr lang="en-US" b="1" spc="-100" dirty="0" err="1">
                <a:solidFill>
                  <a:srgbClr val="FFB400">
                    <a:lumMod val="75000"/>
                  </a:srgbClr>
                </a:solidFill>
              </a:rPr>
              <a:t>modelling</a:t>
            </a:r>
            <a:r>
              <a:rPr lang="en-US" b="1" spc="-100" dirty="0">
                <a:solidFill>
                  <a:srgbClr val="FFB400">
                    <a:lumMod val="75000"/>
                  </a:srgbClr>
                </a:solidFill>
              </a:rPr>
              <a:t>: </a:t>
            </a:r>
            <a:r>
              <a:rPr lang="en-US" b="1" spc="-100" dirty="0" err="1">
                <a:solidFill>
                  <a:srgbClr val="FFB400">
                    <a:lumMod val="75000"/>
                  </a:srgbClr>
                </a:solidFill>
              </a:rPr>
              <a:t>tkLayout</a:t>
            </a:r>
            <a:endParaRPr lang="en-US" b="1" spc="-100" dirty="0">
              <a:solidFill>
                <a:srgbClr val="FFB400">
                  <a:lumMod val="75000"/>
                </a:srgbClr>
              </a:solidFill>
            </a:endParaRPr>
          </a:p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Flexible tool to create 3D models of the tracker from simple configuration files and user-defined rules</a:t>
            </a:r>
          </a:p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Includes both active surfaces and inactive materials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2C7C9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4759D-0EFF-4FB2-9CCE-04E00944F0FE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03400" y="254000"/>
            <a:ext cx="4504267" cy="482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Optimization of the detector 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38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85900"/>
            <a:ext cx="9144000" cy="388351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64363"/>
            <a:ext cx="7620000" cy="680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Detector standalone modelling: tkLayout</a:t>
            </a: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922868"/>
            <a:ext cx="8077200" cy="500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 (semi-automatic)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modelling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services 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2C7C9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7933" y="5469467"/>
            <a:ext cx="3225274" cy="369332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Material of sensitive elements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27867" y="5937199"/>
            <a:ext cx="2480734" cy="646331"/>
          </a:xfrm>
          <a:prstGeom prst="rect">
            <a:avLst/>
          </a:prstGeom>
          <a:noFill/>
          <a:ln w="28575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Dedicated volumes for supports and services</a:t>
            </a:r>
          </a:p>
        </p:txBody>
      </p:sp>
      <p:cxnSp>
        <p:nvCxnSpPr>
          <p:cNvPr id="5" name="Straight Arrow Connector 4"/>
          <p:cNvCxnSpPr>
            <a:stCxn id="3" idx="0"/>
          </p:cNvCxnSpPr>
          <p:nvPr/>
        </p:nvCxnSpPr>
        <p:spPr>
          <a:xfrm flipH="1" flipV="1">
            <a:off x="1049867" y="3826933"/>
            <a:ext cx="960703" cy="1642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</p:cNvCxnSpPr>
          <p:nvPr/>
        </p:nvCxnSpPr>
        <p:spPr>
          <a:xfrm flipH="1" flipV="1">
            <a:off x="1515533" y="3649133"/>
            <a:ext cx="2552701" cy="2288066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3310467" y="3970867"/>
            <a:ext cx="757767" cy="196633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V="1">
            <a:off x="4068234" y="4453467"/>
            <a:ext cx="419099" cy="148373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59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85900"/>
            <a:ext cx="9144000" cy="3883511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 rot="16200000">
            <a:off x="2487081" y="3291418"/>
            <a:ext cx="1858437" cy="211666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64363"/>
            <a:ext cx="7620000" cy="680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Detector standalone modelling: tkLayout</a:t>
            </a: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922868"/>
            <a:ext cx="8077200" cy="500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 (semi-automatic)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modelling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services 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2C7C9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7933" y="5469467"/>
            <a:ext cx="3225274" cy="369332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Material of sensitive elements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27867" y="5937199"/>
            <a:ext cx="2480734" cy="646331"/>
          </a:xfrm>
          <a:prstGeom prst="rect">
            <a:avLst/>
          </a:prstGeom>
          <a:noFill/>
          <a:ln w="28575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Dedicated volumes for supports and services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96467" y="5369411"/>
            <a:ext cx="2480734" cy="646331"/>
          </a:xfrm>
          <a:prstGeom prst="rect">
            <a:avLst/>
          </a:prstGeom>
          <a:noFill/>
          <a:ln w="28575" cmpd="sng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Automatic routing of outgoing services</a:t>
            </a:r>
          </a:p>
        </p:txBody>
      </p:sp>
      <p:cxnSp>
        <p:nvCxnSpPr>
          <p:cNvPr id="5" name="Straight Arrow Connector 4"/>
          <p:cNvCxnSpPr>
            <a:stCxn id="3" idx="0"/>
          </p:cNvCxnSpPr>
          <p:nvPr/>
        </p:nvCxnSpPr>
        <p:spPr>
          <a:xfrm flipH="1" flipV="1">
            <a:off x="1049867" y="3826933"/>
            <a:ext cx="960703" cy="1642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</p:cNvCxnSpPr>
          <p:nvPr/>
        </p:nvCxnSpPr>
        <p:spPr>
          <a:xfrm flipH="1" flipV="1">
            <a:off x="1515533" y="3649133"/>
            <a:ext cx="2552701" cy="2288066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3310467" y="3970867"/>
            <a:ext cx="757767" cy="196633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V="1">
            <a:off x="4068234" y="4453467"/>
            <a:ext cx="419099" cy="1483732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Arrow 22"/>
          <p:cNvSpPr/>
          <p:nvPr/>
        </p:nvSpPr>
        <p:spPr>
          <a:xfrm>
            <a:off x="3318933" y="2226733"/>
            <a:ext cx="3496734" cy="277284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1049867" y="2401358"/>
            <a:ext cx="2260600" cy="133348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1058333" y="2816224"/>
            <a:ext cx="2260600" cy="133348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1058333" y="3273425"/>
            <a:ext cx="2260600" cy="133348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1058333" y="3649133"/>
            <a:ext cx="2260600" cy="133348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>
            <a:off x="1058333" y="3970867"/>
            <a:ext cx="2260600" cy="133348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1058333" y="4259796"/>
            <a:ext cx="2260600" cy="133348"/>
          </a:xfrm>
          <a:prstGeom prst="rightArrow">
            <a:avLst>
              <a:gd name="adj1" fmla="val 50000"/>
              <a:gd name="adj2" fmla="val 58000"/>
            </a:avLst>
          </a:prstGeom>
          <a:solidFill>
            <a:schemeClr val="accent3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14" idx="0"/>
          </p:cNvCxnSpPr>
          <p:nvPr/>
        </p:nvCxnSpPr>
        <p:spPr>
          <a:xfrm flipH="1" flipV="1">
            <a:off x="3522133" y="3572933"/>
            <a:ext cx="3314701" cy="1796478"/>
          </a:xfrm>
          <a:prstGeom prst="straightConnector1">
            <a:avLst/>
          </a:prstGeom>
          <a:ln>
            <a:solidFill>
              <a:srgbClr val="77933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076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64363"/>
            <a:ext cx="7620000" cy="6807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Detector standalone modelling: tkLayout</a:t>
            </a: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922868"/>
            <a:ext cx="8077200" cy="500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Implements estimates of tracking performance</a:t>
            </a:r>
          </a:p>
          <a:p>
            <a:pPr marL="1280160" marR="0" lvl="3" indent="-2286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2C7C9F"/>
              </a:buClr>
              <a:buSzTx/>
              <a:buFont typeface="Courier New"/>
              <a:buChar char="o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2C7C9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" y="1845734"/>
            <a:ext cx="7734301" cy="488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3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Detector standalone modelling: tkLayout</a:t>
            </a: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-1" y="922867"/>
            <a:ext cx="8805333" cy="59351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Provides: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Estimates of the tracking precision including multiple scattering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both offline tracking and L1 tracking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useful summaries/statistics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# of modules, active surface, # of channels, total power, total weight,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etc….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length and interaction length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rapidity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 of leakage current in all modules after irradiation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Input from FLUKA – used to optimize module cooling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Stub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resolution for each module location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Used to optimize distribution of sensor spacing in the Tracker volume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 and more…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Outputs: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Mini web-site with full information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Geometry files for CMSSW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coordinate files for the 3D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modelling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detector structures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lang="en-US" dirty="0" smtClean="0">
                <a:solidFill>
                  <a:srgbClr val="E2751D">
                    <a:lumMod val="50000"/>
                  </a:srgbClr>
                </a:solidFill>
                <a:latin typeface="Arial"/>
              </a:rPr>
              <a:t>Geometry files for FLUKA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8626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Some infos from tkLayout</a:t>
            </a: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7" name="Picture 6" descr="TK_modules_spac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3" y="3771424"/>
            <a:ext cx="6379950" cy="3011532"/>
          </a:xfrm>
          <a:prstGeom prst="rect">
            <a:avLst/>
          </a:prstGeom>
        </p:spPr>
      </p:pic>
      <p:pic>
        <p:nvPicPr>
          <p:cNvPr id="8" name="Picture 7" descr="Materi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998" y="965203"/>
            <a:ext cx="2476475" cy="2890891"/>
          </a:xfrm>
          <a:prstGeom prst="rect">
            <a:avLst/>
          </a:prstGeom>
        </p:spPr>
      </p:pic>
      <p:pic>
        <p:nvPicPr>
          <p:cNvPr id="9" name="Picture 8" descr="Nhi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74" y="965203"/>
            <a:ext cx="3496733" cy="289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3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Acceptance window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413023"/>
            <a:ext cx="7620000" cy="498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Width 5÷15 channels in the barrel, 2÷12 in the endcap.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3666"/>
            <a:ext cx="8077200" cy="3589867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821267" y="4131733"/>
            <a:ext cx="6493933" cy="134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388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951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Beyond baseline?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792133"/>
            <a:ext cx="7620000" cy="16086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Variant of TBPS with progressively tilted modules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central section followed by groups of rings with same tilt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 coverage and ~same tracking performance with a smaller number of modules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9349" y="864028"/>
            <a:ext cx="9042780" cy="374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20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457200" y="64363"/>
            <a:ext cx="7620000" cy="799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Beyond baseline?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4792133"/>
            <a:ext cx="7620000" cy="16086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Variant of BPS with progressively tilted modules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central section followed by groups of rings with same tilt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 coverage and ~same tracking performance with a smaller number of modules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619071" y="3945462"/>
            <a:ext cx="1156129" cy="660405"/>
          </a:xfrm>
          <a:prstGeom prst="straightConnector1">
            <a:avLst/>
          </a:prstGeom>
          <a:noFill/>
          <a:ln w="57150" cap="flat" cmpd="sng" algn="ctr">
            <a:solidFill>
              <a:srgbClr val="2C7C9F"/>
            </a:solidFill>
            <a:prstDash val="solid"/>
            <a:tailEnd type="arrow"/>
          </a:ln>
          <a:effectLst/>
        </p:spPr>
      </p:cxn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326" y="4015295"/>
            <a:ext cx="5133975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9349" y="864028"/>
            <a:ext cx="9042780" cy="374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9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9349" y="864028"/>
            <a:ext cx="9042780" cy="3741839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118533" y="4792133"/>
            <a:ext cx="7958667" cy="16086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Variant of BPS with progressively tilted modules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central section followed by groups of rings with same tilt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 coverage and ~same tracking performance with a smaller number of modules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326" y="4015295"/>
            <a:ext cx="5133975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513899" y="1845059"/>
            <a:ext cx="3967086" cy="1015663"/>
          </a:xfrm>
          <a:prstGeom prst="rect">
            <a:avLst/>
          </a:prstGeom>
          <a:solidFill>
            <a:srgbClr val="D5EDF4"/>
          </a:solidFill>
          <a:ln w="12700" cap="flat" cmpd="sng" algn="ctr">
            <a:solidFill>
              <a:srgbClr val="2C7C9F">
                <a:shade val="95000"/>
                <a:satMod val="105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Also Known As: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“The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inosaur”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t="21728"/>
          <a:stretch/>
        </p:blipFill>
        <p:spPr>
          <a:xfrm>
            <a:off x="-50803" y="1"/>
            <a:ext cx="4588936" cy="4448530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4205603" y="3637836"/>
            <a:ext cx="1975064" cy="1052697"/>
          </a:xfrm>
          <a:prstGeom prst="straightConnector1">
            <a:avLst/>
          </a:prstGeom>
          <a:noFill/>
          <a:ln w="57150" cap="flat" cmpd="sng" algn="ctr">
            <a:solidFill>
              <a:srgbClr val="2C7C9F"/>
            </a:solidFill>
            <a:prstDash val="solid"/>
            <a:headEnd type="arrow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59678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06" y="244590"/>
            <a:ext cx="828431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Requirements for the High-Luminosity Upgrade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92785"/>
            <a:ext cx="877192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64A2"/>
                </a:solidFill>
              </a:rPr>
              <a:t>(2) From CMS</a:t>
            </a:r>
            <a:endParaRPr lang="en-US" dirty="0" smtClean="0"/>
          </a:p>
          <a:p>
            <a:endParaRPr lang="en-US" dirty="0"/>
          </a:p>
          <a:p>
            <a:r>
              <a:rPr lang="en-US" sz="2400" b="1" dirty="0" smtClean="0"/>
              <a:t>DAQ compatible with higher L1 rate and longer latency</a:t>
            </a:r>
          </a:p>
          <a:p>
            <a:r>
              <a:rPr lang="en-US" dirty="0" smtClean="0"/>
              <a:t>100 kHz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750 kHz</a:t>
            </a:r>
          </a:p>
          <a:p>
            <a:r>
              <a:rPr lang="en-US" dirty="0" smtClean="0"/>
              <a:t>3.2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12.8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s</a:t>
            </a:r>
            <a:endParaRPr lang="en-US" dirty="0" smtClean="0"/>
          </a:p>
          <a:p>
            <a:endParaRPr lang="en-US" dirty="0" smtClean="0"/>
          </a:p>
          <a:p>
            <a:r>
              <a:rPr lang="en-US" sz="2400" b="1" dirty="0" smtClean="0"/>
              <a:t>Contribution to the Level1 trigger decision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modules in the Outer Tracker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59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573867"/>
            <a:ext cx="5224106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Is it really a good idea???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36600" y="4419600"/>
            <a:ext cx="7652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tracking detectors have been designed and built by smart people…</a:t>
            </a:r>
          </a:p>
          <a:p>
            <a:r>
              <a:rPr lang="en-US" dirty="0" smtClean="0"/>
              <a:t>… and they don’t look like that!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9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867" y="3970799"/>
            <a:ext cx="4730931" cy="1964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Stub Finding logic efficiency results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946496" y="190500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24350" y="171271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32004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612445" y="2133600"/>
            <a:ext cx="762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12445" y="2438400"/>
            <a:ext cx="762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477000" y="2438400"/>
            <a:ext cx="762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477000" y="2133600"/>
            <a:ext cx="762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81400" y="2283023"/>
            <a:ext cx="798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Module A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89569" y="1825823"/>
            <a:ext cx="8066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Module B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4" name="Straight Connector 13"/>
          <p:cNvCxnSpPr>
            <a:stCxn id="7" idx="0"/>
          </p:cNvCxnSpPr>
          <p:nvPr/>
        </p:nvCxnSpPr>
        <p:spPr>
          <a:xfrm flipV="1">
            <a:off x="3238500" y="1828800"/>
            <a:ext cx="1485900" cy="3124200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238500" y="1905000"/>
            <a:ext cx="2171700" cy="309030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276600" y="1790700"/>
            <a:ext cx="3352800" cy="3124200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6"/>
          </p:cNvCxnSpPr>
          <p:nvPr/>
        </p:nvCxnSpPr>
        <p:spPr>
          <a:xfrm>
            <a:off x="3276600" y="49911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749814" y="5029200"/>
            <a:ext cx="602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Vertex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01383" y="5029200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Z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29400" y="1456491"/>
            <a:ext cx="115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Recovered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1000" y="1922056"/>
            <a:ext cx="2743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2"/>
                </a:solidFill>
              </a:rPr>
              <a:t>Without an </a:t>
            </a:r>
            <a:r>
              <a:rPr lang="en-GB" b="1" i="1" dirty="0">
                <a:solidFill>
                  <a:schemeClr val="tx2"/>
                </a:solidFill>
              </a:rPr>
              <a:t>interconnect </a:t>
            </a:r>
            <a:r>
              <a:rPr lang="en-GB" b="1" i="1" dirty="0" smtClean="0">
                <a:solidFill>
                  <a:schemeClr val="tx2"/>
                </a:solidFill>
              </a:rPr>
              <a:t>technology </a:t>
            </a:r>
            <a:r>
              <a:rPr lang="en-GB" dirty="0" smtClean="0">
                <a:solidFill>
                  <a:schemeClr val="tx2"/>
                </a:solidFill>
              </a:rPr>
              <a:t>(ex: TSV) </a:t>
            </a:r>
            <a:r>
              <a:rPr lang="en-GB" i="1" dirty="0">
                <a:solidFill>
                  <a:schemeClr val="tx2"/>
                </a:solidFill>
              </a:rPr>
              <a:t>between the two sides of </a:t>
            </a:r>
            <a:r>
              <a:rPr lang="en-GB" i="1" dirty="0" smtClean="0">
                <a:solidFill>
                  <a:schemeClr val="tx2"/>
                </a:solidFill>
              </a:rPr>
              <a:t>the module</a:t>
            </a:r>
            <a:r>
              <a:rPr lang="en-GB" i="1" dirty="0">
                <a:solidFill>
                  <a:schemeClr val="tx2"/>
                </a:solidFill>
              </a:rPr>
              <a:t>, </a:t>
            </a:r>
            <a:r>
              <a:rPr lang="en-GB" b="1" i="1" dirty="0">
                <a:solidFill>
                  <a:schemeClr val="tx2"/>
                </a:solidFill>
              </a:rPr>
              <a:t>tracks crossing the middle will not be identified as stubs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45856" y="2590800"/>
            <a:ext cx="2297744" cy="381000"/>
            <a:chOff x="3695700" y="2590800"/>
            <a:chExt cx="2297744" cy="3810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40386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038600" y="28956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876800" y="28956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8768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urved Right Arrow 27"/>
            <p:cNvSpPr/>
            <p:nvPr/>
          </p:nvSpPr>
          <p:spPr>
            <a:xfrm>
              <a:off x="3695700" y="2590800"/>
              <a:ext cx="284976" cy="381000"/>
            </a:xfrm>
            <a:prstGeom prst="curved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Curved Right Arrow 28"/>
            <p:cNvSpPr/>
            <p:nvPr/>
          </p:nvSpPr>
          <p:spPr>
            <a:xfrm flipH="1">
              <a:off x="5714999" y="2590800"/>
              <a:ext cx="278445" cy="381000"/>
            </a:xfrm>
            <a:prstGeom prst="curved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37" t="68961" r="56415" b="17678"/>
          <a:stretch/>
        </p:blipFill>
        <p:spPr bwMode="auto">
          <a:xfrm>
            <a:off x="6764867" y="5567905"/>
            <a:ext cx="1527212" cy="15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Connector 31"/>
          <p:cNvCxnSpPr>
            <a:endCxn id="36" idx="7"/>
          </p:cNvCxnSpPr>
          <p:nvPr/>
        </p:nvCxnSpPr>
        <p:spPr>
          <a:xfrm>
            <a:off x="6374445" y="5418667"/>
            <a:ext cx="1239818" cy="563408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36" idx="2"/>
          </p:cNvCxnSpPr>
          <p:nvPr/>
        </p:nvCxnSpPr>
        <p:spPr>
          <a:xfrm>
            <a:off x="6171245" y="5528734"/>
            <a:ext cx="454399" cy="668867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096000" y="5336977"/>
            <a:ext cx="278445" cy="19175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625644" y="5892801"/>
            <a:ext cx="1158239" cy="60959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6374445" y="6341533"/>
            <a:ext cx="762001" cy="160867"/>
          </a:xfrm>
          <a:prstGeom prst="line">
            <a:avLst/>
          </a:prstGeom>
          <a:ln w="9525" cmpd="sng">
            <a:solidFill>
              <a:schemeClr val="accent6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332689" y="6427801"/>
            <a:ext cx="1454244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Clashes of hybrids</a:t>
            </a:r>
            <a:endParaRPr lang="en-US" sz="1200" dirty="0"/>
          </a:p>
        </p:txBody>
      </p:sp>
      <p:sp>
        <p:nvSpPr>
          <p:cNvPr id="45" name="Rectangle 44"/>
          <p:cNvSpPr/>
          <p:nvPr/>
        </p:nvSpPr>
        <p:spPr>
          <a:xfrm>
            <a:off x="7136446" y="6267450"/>
            <a:ext cx="143829" cy="45719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136446" y="6096000"/>
            <a:ext cx="143829" cy="45719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961821" y="6069331"/>
            <a:ext cx="143829" cy="45719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961821" y="6244590"/>
            <a:ext cx="143829" cy="45719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1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Stub Finding logic efficiency results 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3962400" y="58293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8" idx="6"/>
          </p:cNvCxnSpPr>
          <p:nvPr/>
        </p:nvCxnSpPr>
        <p:spPr>
          <a:xfrm>
            <a:off x="4038600" y="5867400"/>
            <a:ext cx="2819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143000" y="5867400"/>
            <a:ext cx="2895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99007" y="5905500"/>
            <a:ext cx="602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Vertex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51263" y="5905500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Z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0936" y="5920740"/>
            <a:ext cx="324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-Z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7694"/>
            <a:ext cx="9144000" cy="50501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49067" y="3801534"/>
            <a:ext cx="1524000" cy="461665"/>
          </a:xfrm>
          <a:prstGeom prst="rect">
            <a:avLst/>
          </a:prstGeom>
          <a:ln w="28575" cmpd="sng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In reality even this is not achievable!</a:t>
            </a:r>
            <a:endParaRPr lang="en-US" sz="1200" dirty="0"/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6502400" y="3200400"/>
            <a:ext cx="846667" cy="83196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47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67733" y="3926783"/>
            <a:ext cx="9066540" cy="1448665"/>
            <a:chOff x="-1148262" y="3926781"/>
            <a:chExt cx="10282533" cy="1448665"/>
          </a:xfrm>
        </p:grpSpPr>
        <p:sp>
          <p:nvSpPr>
            <p:cNvPr id="2" name="Rectangle 1"/>
            <p:cNvSpPr/>
            <p:nvPr/>
          </p:nvSpPr>
          <p:spPr>
            <a:xfrm>
              <a:off x="1752600" y="4914900"/>
              <a:ext cx="4413250" cy="1206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PS-pixel sensor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606550" y="4737100"/>
              <a:ext cx="2349500" cy="12065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MPAs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981450" y="4737100"/>
              <a:ext cx="2330450" cy="12065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MPAs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18859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20383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1907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3431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4955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6479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8003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9527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1051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2575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34099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35623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714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8667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40191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41715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3239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4476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6287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7811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49335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50859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5238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53907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5554968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6955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58479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6000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753100" y="4203700"/>
              <a:ext cx="558800" cy="5334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Al-CF spacer</a:t>
              </a:r>
              <a:endParaRPr lang="en-US" sz="900" b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610783" y="4203700"/>
              <a:ext cx="558800" cy="533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Arial Narrow"/>
                  <a:cs typeface="Arial Narrow"/>
                </a:rPr>
                <a:t>Al-CF spacer</a:t>
              </a:r>
              <a:endParaRPr lang="en-US" sz="900" b="1" dirty="0">
                <a:solidFill>
                  <a:schemeClr val="tx1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752600" y="5035550"/>
              <a:ext cx="4413250" cy="1915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CFRP base plate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cxnSp>
          <p:nvCxnSpPr>
            <p:cNvPr id="11" name="Straight Connector 10"/>
            <p:cNvCxnSpPr>
              <a:stCxn id="25" idx="3"/>
              <a:endCxn id="25" idx="3"/>
            </p:cNvCxnSpPr>
            <p:nvPr/>
          </p:nvCxnSpPr>
          <p:spPr>
            <a:xfrm>
              <a:off x="3956050" y="4797425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915834" y="4737100"/>
              <a:ext cx="0" cy="105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036034" y="4744508"/>
              <a:ext cx="0" cy="105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3831167" y="4619626"/>
              <a:ext cx="283633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4043667" y="4678045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854001" y="4678045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752600" y="4083050"/>
              <a:ext cx="4413250" cy="1206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PS-strip sensor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84" name="Block Arc 83"/>
            <p:cNvSpPr/>
            <p:nvPr/>
          </p:nvSpPr>
          <p:spPr>
            <a:xfrm rot="16200000" flipV="1">
              <a:off x="8399564" y="4115991"/>
              <a:ext cx="751863" cy="717551"/>
            </a:xfrm>
            <a:prstGeom prst="blockArc">
              <a:avLst>
                <a:gd name="adj1" fmla="val 10874389"/>
                <a:gd name="adj2" fmla="val 938"/>
                <a:gd name="adj3" fmla="val 3457"/>
              </a:avLst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85" name="Freeform 84"/>
            <p:cNvSpPr/>
            <p:nvPr/>
          </p:nvSpPr>
          <p:spPr>
            <a:xfrm>
              <a:off x="5905500" y="3926781"/>
              <a:ext cx="993574" cy="157892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 flipV="1">
              <a:off x="6251374" y="4869751"/>
              <a:ext cx="647700" cy="89835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882267" y="3936306"/>
              <a:ext cx="647700" cy="157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latin typeface="Arial"/>
                  <a:cs typeface="Arial"/>
                </a:rPr>
                <a:t>SSA</a:t>
              </a:r>
              <a:endParaRPr lang="en-US" sz="1050" b="1" dirty="0">
                <a:latin typeface="Arial"/>
                <a:cs typeface="Arial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556577" y="4260850"/>
              <a:ext cx="2222097" cy="44045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  <a:latin typeface="Arial"/>
                  <a:cs typeface="Arial"/>
                </a:rPr>
                <a:t>Al-CF spacer</a:t>
              </a:r>
              <a:endParaRPr lang="en-US" sz="105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556575" y="4130675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6556574" y="4111536"/>
              <a:ext cx="2222101" cy="0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6556574" y="4835123"/>
              <a:ext cx="2222099" cy="9658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7261023" y="4887611"/>
              <a:ext cx="1654175" cy="482696"/>
              <a:chOff x="7261023" y="5099286"/>
              <a:chExt cx="1654175" cy="482696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7261023" y="5320372"/>
                <a:ext cx="1654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F6600"/>
                    </a:solidFill>
                    <a:latin typeface="Arial"/>
                    <a:cs typeface="Arial"/>
                  </a:rPr>
                  <a:t>f</a:t>
                </a:r>
                <a:r>
                  <a:rPr lang="en-US" sz="1100" b="1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lexible hybrid</a:t>
                </a:r>
              </a:p>
            </p:txBody>
          </p:sp>
          <p:cxnSp>
            <p:nvCxnSpPr>
              <p:cNvPr id="88" name="Straight Arrow Connector 87"/>
              <p:cNvCxnSpPr/>
              <p:nvPr/>
            </p:nvCxnSpPr>
            <p:spPr>
              <a:xfrm flipV="1">
                <a:off x="7937299" y="5099286"/>
                <a:ext cx="0" cy="281645"/>
              </a:xfrm>
              <a:prstGeom prst="straightConnector1">
                <a:avLst/>
              </a:prstGeom>
              <a:ln w="19050" cmpd="sng">
                <a:solidFill>
                  <a:srgbClr val="FF66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Rectangle 88"/>
            <p:cNvSpPr/>
            <p:nvPr/>
          </p:nvSpPr>
          <p:spPr>
            <a:xfrm>
              <a:off x="6556577" y="4704478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-647700" y="3953644"/>
              <a:ext cx="647700" cy="157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latin typeface="Arial"/>
                  <a:cs typeface="Arial"/>
                </a:rPr>
                <a:t>SSA</a:t>
              </a:r>
              <a:endParaRPr lang="en-US" sz="1050" b="1" dirty="0">
                <a:latin typeface="Arial"/>
                <a:cs typeface="Arial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-796727" y="4260850"/>
              <a:ext cx="2222097" cy="44045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  <a:latin typeface="Arial"/>
                  <a:cs typeface="Arial"/>
                </a:rPr>
                <a:t>Al-CF spacer</a:t>
              </a:r>
              <a:endParaRPr lang="en-US" sz="105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-796729" y="4130675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-796730" y="4111536"/>
              <a:ext cx="2222101" cy="0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-796730" y="4835123"/>
              <a:ext cx="2222099" cy="9658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96"/>
            <p:cNvSpPr/>
            <p:nvPr/>
          </p:nvSpPr>
          <p:spPr>
            <a:xfrm>
              <a:off x="-796727" y="4704478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98" name="Block Arc 97"/>
            <p:cNvSpPr/>
            <p:nvPr/>
          </p:nvSpPr>
          <p:spPr>
            <a:xfrm rot="16200000">
              <a:off x="-1164194" y="4114767"/>
              <a:ext cx="751863" cy="720000"/>
            </a:xfrm>
            <a:prstGeom prst="blockArc">
              <a:avLst>
                <a:gd name="adj1" fmla="val 10874389"/>
                <a:gd name="adj2" fmla="val 938"/>
                <a:gd name="adj3" fmla="val 3457"/>
              </a:avLst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>
              <a:off x="1029326" y="3926781"/>
              <a:ext cx="993574" cy="157892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flipV="1">
              <a:off x="1086707" y="4869982"/>
              <a:ext cx="647700" cy="89835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-43392" y="4892750"/>
              <a:ext cx="1654175" cy="482696"/>
              <a:chOff x="7261023" y="5099286"/>
              <a:chExt cx="1654175" cy="482696"/>
            </a:xfrm>
          </p:grpSpPr>
          <p:sp>
            <p:nvSpPr>
              <p:cNvPr id="102" name="TextBox 101"/>
              <p:cNvSpPr txBox="1"/>
              <p:nvPr/>
            </p:nvSpPr>
            <p:spPr>
              <a:xfrm>
                <a:off x="7261023" y="5320372"/>
                <a:ext cx="1654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F6600"/>
                    </a:solidFill>
                    <a:latin typeface="Arial"/>
                    <a:cs typeface="Arial"/>
                  </a:rPr>
                  <a:t>f</a:t>
                </a:r>
                <a:r>
                  <a:rPr lang="en-US" sz="1100" b="1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lexible hybrid</a:t>
                </a:r>
              </a:p>
            </p:txBody>
          </p:sp>
          <p:cxnSp>
            <p:nvCxnSpPr>
              <p:cNvPr id="103" name="Straight Arrow Connector 102"/>
              <p:cNvCxnSpPr/>
              <p:nvPr/>
            </p:nvCxnSpPr>
            <p:spPr>
              <a:xfrm flipV="1">
                <a:off x="7937299" y="5099286"/>
                <a:ext cx="0" cy="281645"/>
              </a:xfrm>
              <a:prstGeom prst="straightConnector1">
                <a:avLst/>
              </a:prstGeom>
              <a:ln w="19050" cmpd="sng">
                <a:solidFill>
                  <a:srgbClr val="FF66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Group 103"/>
          <p:cNvGrpSpPr/>
          <p:nvPr/>
        </p:nvGrpSpPr>
        <p:grpSpPr>
          <a:xfrm>
            <a:off x="58158" y="1491389"/>
            <a:ext cx="9066540" cy="1448665"/>
            <a:chOff x="-1148262" y="3926781"/>
            <a:chExt cx="10282533" cy="1448665"/>
          </a:xfrm>
        </p:grpSpPr>
        <p:sp>
          <p:nvSpPr>
            <p:cNvPr id="105" name="Rectangle 104"/>
            <p:cNvSpPr/>
            <p:nvPr/>
          </p:nvSpPr>
          <p:spPr>
            <a:xfrm>
              <a:off x="1752600" y="4914900"/>
              <a:ext cx="4413250" cy="1206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PS-pixel sensor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606550" y="4737100"/>
              <a:ext cx="2349500" cy="12065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MPAs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81450" y="4737100"/>
              <a:ext cx="2330450" cy="12065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MPAs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18859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20383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21907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23431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24955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26479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28003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29527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31051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32575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34099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9" name="Oval 118"/>
            <p:cNvSpPr/>
            <p:nvPr/>
          </p:nvSpPr>
          <p:spPr>
            <a:xfrm>
              <a:off x="356235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>
              <a:off x="3714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38667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2" name="Oval 121"/>
            <p:cNvSpPr/>
            <p:nvPr/>
          </p:nvSpPr>
          <p:spPr>
            <a:xfrm>
              <a:off x="40191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3" name="Oval 122"/>
            <p:cNvSpPr/>
            <p:nvPr/>
          </p:nvSpPr>
          <p:spPr>
            <a:xfrm>
              <a:off x="41715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43239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4476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46287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7811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49335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50859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>
              <a:off x="5238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53907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5554968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56955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>
              <a:off x="58479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6000300" y="4857750"/>
              <a:ext cx="57600" cy="57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753100" y="4203700"/>
              <a:ext cx="558800" cy="5334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Al-CF spacer</a:t>
              </a:r>
              <a:endParaRPr lang="en-US" sz="900" b="1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610783" y="4203700"/>
              <a:ext cx="558800" cy="533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Arial Narrow"/>
                  <a:cs typeface="Arial Narrow"/>
                </a:rPr>
                <a:t>Al-CF spacer</a:t>
              </a:r>
              <a:endParaRPr lang="en-US" sz="900" b="1" dirty="0">
                <a:solidFill>
                  <a:schemeClr val="tx1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752600" y="5035550"/>
              <a:ext cx="4413250" cy="1915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CFRP base plate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cxnSp>
          <p:nvCxnSpPr>
            <p:cNvPr id="139" name="Straight Connector 138"/>
            <p:cNvCxnSpPr>
              <a:stCxn id="106" idx="3"/>
              <a:endCxn id="106" idx="3"/>
            </p:cNvCxnSpPr>
            <p:nvPr/>
          </p:nvCxnSpPr>
          <p:spPr>
            <a:xfrm>
              <a:off x="3956050" y="4797425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1752600" y="4083050"/>
              <a:ext cx="4413250" cy="1206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/>
                  <a:cs typeface="Arial"/>
                </a:rPr>
                <a:t>PS-strip sensor</a:t>
              </a:r>
              <a:endParaRPr lang="en-US" sz="10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46" name="Block Arc 145"/>
            <p:cNvSpPr/>
            <p:nvPr/>
          </p:nvSpPr>
          <p:spPr>
            <a:xfrm rot="16200000" flipV="1">
              <a:off x="8399564" y="4115991"/>
              <a:ext cx="751863" cy="717551"/>
            </a:xfrm>
            <a:prstGeom prst="blockArc">
              <a:avLst>
                <a:gd name="adj1" fmla="val 10874389"/>
                <a:gd name="adj2" fmla="val 938"/>
                <a:gd name="adj3" fmla="val 3457"/>
              </a:avLst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47" name="Freeform 146"/>
            <p:cNvSpPr/>
            <p:nvPr/>
          </p:nvSpPr>
          <p:spPr>
            <a:xfrm>
              <a:off x="5905500" y="3926781"/>
              <a:ext cx="993574" cy="157892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sp>
          <p:nvSpPr>
            <p:cNvPr id="148" name="Freeform 147"/>
            <p:cNvSpPr/>
            <p:nvPr/>
          </p:nvSpPr>
          <p:spPr>
            <a:xfrm flipV="1">
              <a:off x="6251374" y="4869751"/>
              <a:ext cx="647700" cy="89835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7882267" y="3936306"/>
              <a:ext cx="647700" cy="157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latin typeface="Arial"/>
                  <a:cs typeface="Arial"/>
                </a:rPr>
                <a:t>SSA</a:t>
              </a:r>
              <a:endParaRPr lang="en-US" sz="1050" b="1" dirty="0">
                <a:latin typeface="Arial"/>
                <a:cs typeface="Arial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6556577" y="4260850"/>
              <a:ext cx="2222097" cy="44045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  <a:latin typeface="Arial"/>
                  <a:cs typeface="Arial"/>
                </a:rPr>
                <a:t>Al-CF spacer</a:t>
              </a:r>
              <a:endParaRPr lang="en-US" sz="105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6556575" y="4130675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6556574" y="4111536"/>
              <a:ext cx="2222101" cy="0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6556574" y="4835123"/>
              <a:ext cx="2222099" cy="9658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4" name="Group 153"/>
            <p:cNvGrpSpPr/>
            <p:nvPr/>
          </p:nvGrpSpPr>
          <p:grpSpPr>
            <a:xfrm>
              <a:off x="7261023" y="4887611"/>
              <a:ext cx="1654175" cy="482696"/>
              <a:chOff x="7261023" y="5099286"/>
              <a:chExt cx="1654175" cy="482696"/>
            </a:xfrm>
          </p:grpSpPr>
          <p:sp>
            <p:nvSpPr>
              <p:cNvPr id="168" name="TextBox 167"/>
              <p:cNvSpPr txBox="1"/>
              <p:nvPr/>
            </p:nvSpPr>
            <p:spPr>
              <a:xfrm>
                <a:off x="7261023" y="5320372"/>
                <a:ext cx="1654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F6600"/>
                    </a:solidFill>
                    <a:latin typeface="Arial"/>
                    <a:cs typeface="Arial"/>
                  </a:rPr>
                  <a:t>f</a:t>
                </a:r>
                <a:r>
                  <a:rPr lang="en-US" sz="1100" b="1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lexible hybrid</a:t>
                </a:r>
              </a:p>
            </p:txBody>
          </p:sp>
          <p:cxnSp>
            <p:nvCxnSpPr>
              <p:cNvPr id="169" name="Straight Arrow Connector 168"/>
              <p:cNvCxnSpPr/>
              <p:nvPr/>
            </p:nvCxnSpPr>
            <p:spPr>
              <a:xfrm flipV="1">
                <a:off x="7937299" y="5099286"/>
                <a:ext cx="0" cy="281645"/>
              </a:xfrm>
              <a:prstGeom prst="straightConnector1">
                <a:avLst/>
              </a:prstGeom>
              <a:ln w="19050" cmpd="sng">
                <a:solidFill>
                  <a:srgbClr val="FF66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Rectangle 154"/>
            <p:cNvSpPr/>
            <p:nvPr/>
          </p:nvSpPr>
          <p:spPr>
            <a:xfrm>
              <a:off x="6556577" y="4704478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-647700" y="3953644"/>
              <a:ext cx="647700" cy="157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latin typeface="Arial"/>
                  <a:cs typeface="Arial"/>
                </a:rPr>
                <a:t>SSA</a:t>
              </a:r>
              <a:endParaRPr lang="en-US" sz="1050" b="1" dirty="0">
                <a:latin typeface="Arial"/>
                <a:cs typeface="Arial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-796727" y="4260850"/>
              <a:ext cx="2222097" cy="44045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  <a:latin typeface="Arial"/>
                  <a:cs typeface="Arial"/>
                </a:rPr>
                <a:t>Al-CF spacer</a:t>
              </a:r>
              <a:endParaRPr lang="en-US" sz="105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-796729" y="4130675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>
            <a:xfrm>
              <a:off x="-796730" y="4111536"/>
              <a:ext cx="2222101" cy="0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-796730" y="4835123"/>
              <a:ext cx="2222099" cy="9658"/>
            </a:xfrm>
            <a:prstGeom prst="line">
              <a:avLst/>
            </a:prstGeom>
            <a:ln w="3810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ectangle 160"/>
            <p:cNvSpPr/>
            <p:nvPr/>
          </p:nvSpPr>
          <p:spPr>
            <a:xfrm>
              <a:off x="-796727" y="4704478"/>
              <a:ext cx="2222100" cy="12065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  <a:latin typeface="Arial"/>
                  <a:cs typeface="Arial"/>
                </a:rPr>
                <a:t>CF support</a:t>
              </a:r>
              <a:endParaRPr lang="en-US" sz="105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162" name="Block Arc 161"/>
            <p:cNvSpPr/>
            <p:nvPr/>
          </p:nvSpPr>
          <p:spPr>
            <a:xfrm rot="16200000">
              <a:off x="-1164194" y="4114767"/>
              <a:ext cx="751863" cy="720000"/>
            </a:xfrm>
            <a:prstGeom prst="blockArc">
              <a:avLst>
                <a:gd name="adj1" fmla="val 10874389"/>
                <a:gd name="adj2" fmla="val 938"/>
                <a:gd name="adj3" fmla="val 3457"/>
              </a:avLst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1029326" y="3926781"/>
              <a:ext cx="993574" cy="157892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 flipV="1">
              <a:off x="1086707" y="4869982"/>
              <a:ext cx="647700" cy="89835"/>
            </a:xfrm>
            <a:custGeom>
              <a:avLst/>
              <a:gdLst>
                <a:gd name="connsiteX0" fmla="*/ 0 w 3673475"/>
                <a:gd name="connsiteY0" fmla="*/ 426546 h 459557"/>
                <a:gd name="connsiteX1" fmla="*/ 485775 w 3673475"/>
                <a:gd name="connsiteY1" fmla="*/ 423371 h 459557"/>
                <a:gd name="connsiteX2" fmla="*/ 1495425 w 3673475"/>
                <a:gd name="connsiteY2" fmla="*/ 58246 h 459557"/>
                <a:gd name="connsiteX3" fmla="*/ 2070100 w 3673475"/>
                <a:gd name="connsiteY3" fmla="*/ 36021 h 459557"/>
                <a:gd name="connsiteX4" fmla="*/ 3152775 w 3673475"/>
                <a:gd name="connsiteY4" fmla="*/ 407496 h 459557"/>
                <a:gd name="connsiteX5" fmla="*/ 3673475 w 3673475"/>
                <a:gd name="connsiteY5" fmla="*/ 394796 h 4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3475" h="459557">
                  <a:moveTo>
                    <a:pt x="0" y="426546"/>
                  </a:moveTo>
                  <a:cubicBezTo>
                    <a:pt x="118269" y="455650"/>
                    <a:pt x="236538" y="484754"/>
                    <a:pt x="485775" y="423371"/>
                  </a:cubicBezTo>
                  <a:cubicBezTo>
                    <a:pt x="735012" y="361988"/>
                    <a:pt x="1231371" y="122804"/>
                    <a:pt x="1495425" y="58246"/>
                  </a:cubicBezTo>
                  <a:cubicBezTo>
                    <a:pt x="1759479" y="-6312"/>
                    <a:pt x="1793875" y="-22187"/>
                    <a:pt x="2070100" y="36021"/>
                  </a:cubicBezTo>
                  <a:cubicBezTo>
                    <a:pt x="2346325" y="94229"/>
                    <a:pt x="2885546" y="347700"/>
                    <a:pt x="3152775" y="407496"/>
                  </a:cubicBezTo>
                  <a:cubicBezTo>
                    <a:pt x="3420004" y="467292"/>
                    <a:pt x="3546739" y="431044"/>
                    <a:pt x="3673475" y="394796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b="1">
                <a:latin typeface="Arial"/>
                <a:cs typeface="Arial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-43392" y="4892750"/>
              <a:ext cx="1654175" cy="482696"/>
              <a:chOff x="7261023" y="5099286"/>
              <a:chExt cx="1654175" cy="482696"/>
            </a:xfrm>
          </p:grpSpPr>
          <p:sp>
            <p:nvSpPr>
              <p:cNvPr id="166" name="TextBox 165"/>
              <p:cNvSpPr txBox="1"/>
              <p:nvPr/>
            </p:nvSpPr>
            <p:spPr>
              <a:xfrm>
                <a:off x="7261023" y="5320372"/>
                <a:ext cx="165417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F6600"/>
                    </a:solidFill>
                    <a:latin typeface="Arial"/>
                    <a:cs typeface="Arial"/>
                  </a:rPr>
                  <a:t>f</a:t>
                </a:r>
                <a:r>
                  <a:rPr lang="en-US" sz="1100" b="1" dirty="0" smtClean="0">
                    <a:solidFill>
                      <a:srgbClr val="FF6600"/>
                    </a:solidFill>
                    <a:latin typeface="Arial"/>
                    <a:cs typeface="Arial"/>
                  </a:rPr>
                  <a:t>lexible hybrid</a:t>
                </a:r>
              </a:p>
            </p:txBody>
          </p:sp>
          <p:cxnSp>
            <p:nvCxnSpPr>
              <p:cNvPr id="167" name="Straight Arrow Connector 166"/>
              <p:cNvCxnSpPr/>
              <p:nvPr/>
            </p:nvCxnSpPr>
            <p:spPr>
              <a:xfrm flipV="1">
                <a:off x="7937299" y="5099286"/>
                <a:ext cx="0" cy="281645"/>
              </a:xfrm>
              <a:prstGeom prst="straightConnector1">
                <a:avLst/>
              </a:prstGeom>
              <a:ln w="19050" cmpd="sng">
                <a:solidFill>
                  <a:srgbClr val="FF66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Down Arrow 22"/>
          <p:cNvSpPr/>
          <p:nvPr/>
        </p:nvSpPr>
        <p:spPr>
          <a:xfrm>
            <a:off x="4305660" y="3183469"/>
            <a:ext cx="402735" cy="59266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22046" y="321733"/>
            <a:ext cx="585093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Through-Silicon </a:t>
            </a:r>
            <a:r>
              <a:rPr lang="en-US" b="1" dirty="0" err="1"/>
              <a:t>V</a:t>
            </a:r>
            <a:r>
              <a:rPr lang="en-US" b="1" dirty="0" err="1" smtClean="0"/>
              <a:t>ias</a:t>
            </a:r>
            <a:r>
              <a:rPr lang="en-US" b="1" dirty="0" smtClean="0"/>
              <a:t> would be required to achieve acceptable efficiency in the “flat” layout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607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Stub Finding logic efficiency results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46496" y="190500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24350" y="1712714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2004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68648" y="2664023"/>
            <a:ext cx="798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Module A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8" name="Straight Connector 7"/>
          <p:cNvCxnSpPr>
            <a:stCxn id="6" idx="0"/>
          </p:cNvCxnSpPr>
          <p:nvPr/>
        </p:nvCxnSpPr>
        <p:spPr>
          <a:xfrm flipV="1">
            <a:off x="3238500" y="1828800"/>
            <a:ext cx="1485900" cy="3124200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238500" y="1905000"/>
            <a:ext cx="2171700" cy="3090300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276600" y="1790700"/>
            <a:ext cx="3352800" cy="3124200"/>
          </a:xfrm>
          <a:prstGeom prst="line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6"/>
          </p:cNvCxnSpPr>
          <p:nvPr/>
        </p:nvCxnSpPr>
        <p:spPr>
          <a:xfrm>
            <a:off x="3276600" y="49911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749814" y="5029200"/>
            <a:ext cx="602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Vertex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01383" y="5029200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Z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53200" y="1840468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7059" y="1481035"/>
            <a:ext cx="4254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smtClean="0">
                <a:solidFill>
                  <a:schemeClr val="tx2"/>
                </a:solidFill>
              </a:rPr>
              <a:t>The </a:t>
            </a:r>
            <a:r>
              <a:rPr lang="en-GB" b="1" i="1" dirty="0">
                <a:solidFill>
                  <a:schemeClr val="tx2"/>
                </a:solidFill>
              </a:rPr>
              <a:t>t</a:t>
            </a:r>
            <a:r>
              <a:rPr lang="en-GB" b="1" i="1" dirty="0" smtClean="0">
                <a:solidFill>
                  <a:schemeClr val="tx2"/>
                </a:solidFill>
              </a:rPr>
              <a:t>ilted layout </a:t>
            </a:r>
            <a:r>
              <a:rPr lang="en-GB" i="1" dirty="0" smtClean="0">
                <a:solidFill>
                  <a:schemeClr val="tx2"/>
                </a:solidFill>
              </a:rPr>
              <a:t>solves the problem (with a smaller the number of modules!)</a:t>
            </a:r>
            <a:endParaRPr lang="en-GB" b="1" i="1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rot="1831994">
            <a:off x="3708383" y="2719345"/>
            <a:ext cx="2297744" cy="381000"/>
            <a:chOff x="3695700" y="2590800"/>
            <a:chExt cx="2297744" cy="3810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0386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038600" y="28956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876800" y="28956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876800" y="25908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urved Right Arrow 20"/>
            <p:cNvSpPr/>
            <p:nvPr/>
          </p:nvSpPr>
          <p:spPr>
            <a:xfrm>
              <a:off x="3695700" y="2590800"/>
              <a:ext cx="284976" cy="381000"/>
            </a:xfrm>
            <a:prstGeom prst="curved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Curved Right Arrow 21"/>
            <p:cNvSpPr/>
            <p:nvPr/>
          </p:nvSpPr>
          <p:spPr>
            <a:xfrm flipH="1">
              <a:off x="5714999" y="2590800"/>
              <a:ext cx="278445" cy="381000"/>
            </a:xfrm>
            <a:prstGeom prst="curved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3" name="Picture 2" descr="http://mersi.web.cern.ch/mersi/layouts/.current/ShortTilted3xPS_3x2S_5disks_longer_uncut/img0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343403"/>
            <a:ext cx="4730931" cy="195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84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0467" y="660400"/>
            <a:ext cx="748762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Three specific facts </a:t>
            </a:r>
            <a:r>
              <a:rPr lang="en-US" sz="2800" b="1" dirty="0" err="1" smtClean="0"/>
              <a:t>favour</a:t>
            </a:r>
            <a:r>
              <a:rPr lang="en-US" sz="2800" b="1" dirty="0" smtClean="0"/>
              <a:t> the tilted layout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3199" y="1862667"/>
            <a:ext cx="9063473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>
                <a:solidFill>
                  <a:srgbClr val="4F81BD"/>
                </a:solidFill>
              </a:rPr>
              <a:t>Stub finding efficiency</a:t>
            </a:r>
          </a:p>
          <a:p>
            <a:pPr marL="342900" indent="-342900">
              <a:buAutoNum type="arabicParenBoth"/>
            </a:pPr>
            <a:r>
              <a:rPr lang="en-US" sz="2000" dirty="0" smtClean="0"/>
              <a:t>Avoids needs of TSVs to interconnect the two halves of a PS modules</a:t>
            </a:r>
          </a:p>
          <a:p>
            <a:pPr marL="342900" indent="-342900">
              <a:buAutoNum type="arabicParenBoth"/>
            </a:pPr>
            <a:r>
              <a:rPr lang="en-US" sz="2000" dirty="0" smtClean="0"/>
              <a:t>Avoids huge overlaps between consecutive modules in z</a:t>
            </a:r>
          </a:p>
          <a:p>
            <a:pPr lvl="1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mpossible to implement at the edge of the barrel anyway</a:t>
            </a:r>
          </a:p>
          <a:p>
            <a:pPr lvl="1"/>
            <a:endParaRPr lang="en-US" sz="2000" dirty="0" smtClean="0"/>
          </a:p>
          <a:p>
            <a:r>
              <a:rPr lang="en-US" i="1" u="sng" dirty="0" smtClean="0">
                <a:solidFill>
                  <a:schemeClr val="accent1"/>
                </a:solidFill>
              </a:rPr>
              <a:t>Module length</a:t>
            </a:r>
            <a:endParaRPr lang="en-US" i="1" u="sng" dirty="0">
              <a:solidFill>
                <a:schemeClr val="accent1"/>
              </a:solidFill>
            </a:endParaRPr>
          </a:p>
          <a:p>
            <a:r>
              <a:rPr lang="en-US" sz="2000" dirty="0" smtClean="0"/>
              <a:t>(3) Modules only 5 cm long in the z direction because of technology limitations</a:t>
            </a:r>
          </a:p>
          <a:p>
            <a:r>
              <a:rPr lang="en-US" sz="1600" dirty="0">
                <a:solidFill>
                  <a:srgbClr val="604A7B"/>
                </a:solidFill>
              </a:rPr>
              <a:t>	</a:t>
            </a:r>
            <a:r>
              <a:rPr lang="en-US" sz="1600" dirty="0" smtClean="0">
                <a:solidFill>
                  <a:srgbClr val="604A7B"/>
                </a:solidFill>
              </a:rPr>
              <a:t>Aggravates effects (1) and (2), but makes tilt possible!</a:t>
            </a:r>
            <a:endParaRPr lang="en-US" sz="1600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319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457200" y="64363"/>
            <a:ext cx="7620000" cy="375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Tilted TBPS - performance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9" name="Content Placeholder 15"/>
          <p:cNvSpPr txBox="1">
            <a:spLocks/>
          </p:cNvSpPr>
          <p:nvPr/>
        </p:nvSpPr>
        <p:spPr>
          <a:xfrm>
            <a:off x="-1" y="728132"/>
            <a:ext cx="8796867" cy="1642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9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Less material, equal or better tracking performance, better stub coverage,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need of TSVs</a:t>
            </a:r>
          </a:p>
          <a:p>
            <a:pPr marL="432000" marR="0" lvl="0" indent="-338400" algn="l" defTabSz="914400" rtl="0" eaLnBrk="1" fontAlgn="auto" latinLnBrk="0" hangingPunct="1">
              <a:lnSpc>
                <a:spcPct val="9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Less modules, cost saving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1200 modules, 10 m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silicon</a:t>
            </a:r>
          </a:p>
          <a:p>
            <a:pPr marL="432000" marR="0" lvl="0" indent="-338400" algn="l" defTabSz="914400" rtl="0" eaLnBrk="1" fontAlgn="auto" latinLnBrk="0" hangingPunct="1">
              <a:lnSpc>
                <a:spcPct val="9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Slightly degraded z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resolution for L1 tracks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04794" y="2794005"/>
            <a:ext cx="2633257" cy="131816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1407" y="1538408"/>
            <a:ext cx="3090380" cy="282775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7431" y="4196577"/>
            <a:ext cx="2779972" cy="266142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4196577"/>
            <a:ext cx="5728073" cy="262755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4196577"/>
            <a:ext cx="5728073" cy="262755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041486" y="1835930"/>
            <a:ext cx="167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TBPS material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16926" y="4356844"/>
            <a:ext cx="136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TK material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41486" y="2435123"/>
            <a:ext cx="61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</a:rPr>
              <a:t>Flat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>
                    <a:lumMod val="75000"/>
                  </a:srgbClr>
                </a:solidFill>
                <a:effectLst/>
                <a:uLnTx/>
                <a:uFillTx/>
              </a:rPr>
              <a:t>Tilted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C00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6926" y="4848375"/>
            <a:ext cx="61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</a:rPr>
              <a:t>Flat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>
                    <a:lumMod val="75000"/>
                  </a:srgbClr>
                </a:solidFill>
                <a:effectLst/>
                <a:uLnTx/>
                <a:uFillTx/>
              </a:rPr>
              <a:t>Tilted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C0000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9600" y="4641511"/>
            <a:ext cx="1069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1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GeV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sym typeface="Wingding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/>
              </a:rPr>
              <a:t>10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/>
              </a:rPr>
              <a:t>GeV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Wingdings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Wingdings"/>
              </a:rPr>
              <a:t>100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Wingdings"/>
              </a:rPr>
              <a:t>GeV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3026" y="2066513"/>
            <a:ext cx="3471333" cy="211923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794000" y="2185772"/>
            <a:ext cx="1442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p</a:t>
            </a:r>
            <a:r>
              <a:rPr lang="en-US" sz="1600" b="1" baseline="-25000" dirty="0" err="1" smtClean="0">
                <a:solidFill>
                  <a:schemeClr val="accent1"/>
                </a:solidFill>
              </a:rPr>
              <a:t>T</a:t>
            </a:r>
            <a:r>
              <a:rPr lang="en-US" sz="1600" b="1" dirty="0" smtClean="0">
                <a:solidFill>
                  <a:schemeClr val="accent1"/>
                </a:solidFill>
              </a:rPr>
              <a:t> resolution </a:t>
            </a:r>
            <a:endParaRPr lang="en-US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224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363"/>
            <a:ext cx="7620000" cy="951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Mechanics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9349" y="864028"/>
            <a:ext cx="9042780" cy="37418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1067" y="1637268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TB2S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1067" y="2941135"/>
            <a:ext cx="800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TBPS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5934" y="2289202"/>
            <a:ext cx="81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TEDD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5733" y="1346201"/>
            <a:ext cx="3327400" cy="1312334"/>
          </a:xfrm>
          <a:prstGeom prst="rect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5733" y="2743206"/>
            <a:ext cx="3327400" cy="1092197"/>
          </a:xfrm>
          <a:prstGeom prst="rect">
            <a:avLst/>
          </a:prstGeom>
          <a:noFill/>
          <a:ln w="381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79332" y="1346204"/>
            <a:ext cx="3666067" cy="2489199"/>
          </a:xfrm>
          <a:prstGeom prst="rect">
            <a:avLst/>
          </a:prstGeom>
          <a:noFill/>
          <a:ln w="38100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3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1320800" y="13192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TBPS: How to construct the tilted geometry?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pic>
        <p:nvPicPr>
          <p:cNvPr id="18" name="Picture 17" descr="\\cern.ch\dfs\Users\a\antti\Documents\CMS_upgrade\CMS_Upgrade_week_Karlsruhe_April2014\Mechanics_talk_input_files\Inner Barrel with Tilted Geometry Pictures 28 Mar 2014\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374" y="614041"/>
            <a:ext cx="6833407" cy="237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 flipV="1">
            <a:off x="1888010" y="740122"/>
            <a:ext cx="0" cy="2249595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dashDot"/>
          </a:ln>
          <a:effectLst/>
        </p:spPr>
      </p:cxnSp>
      <p:pic>
        <p:nvPicPr>
          <p:cNvPr id="20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" t="17357" r="3960" b="8731"/>
          <a:stretch/>
        </p:blipFill>
        <p:spPr bwMode="auto">
          <a:xfrm>
            <a:off x="2610272" y="3644406"/>
            <a:ext cx="6533728" cy="302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ontent Placeholder 2"/>
          <p:cNvSpPr>
            <a:spLocks noGrp="1"/>
          </p:cNvSpPr>
          <p:nvPr/>
        </p:nvSpPr>
        <p:spPr bwMode="auto">
          <a:xfrm>
            <a:off x="102856" y="2989717"/>
            <a:ext cx="5938794" cy="222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current idea is to divide the assembly into following sub-structures: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</a:t>
            </a: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hree layers as individual units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Each layer: Central flat section + 2 tilted sections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Central section: 2 end rings and module support plates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Tilted sections: module support rings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Longitudinal profiles join</a:t>
            </a:r>
            <a:b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sections and provide</a:t>
            </a:r>
            <a:b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services routing paths.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683103" y="4791347"/>
            <a:ext cx="1337038" cy="471245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23" name="Text Box 20"/>
          <p:cNvSpPr txBox="1"/>
          <p:nvPr/>
        </p:nvSpPr>
        <p:spPr>
          <a:xfrm rot="20406824">
            <a:off x="8065338" y="5029807"/>
            <a:ext cx="794544" cy="304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Times New Roman"/>
              </a:rPr>
              <a:t>0.8 - 1 m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Times New Roman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459002" y="5528333"/>
            <a:ext cx="550321" cy="192488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25" name="Text Box 20"/>
          <p:cNvSpPr txBox="1"/>
          <p:nvPr/>
        </p:nvSpPr>
        <p:spPr>
          <a:xfrm rot="20354338">
            <a:off x="6473187" y="5577691"/>
            <a:ext cx="1072273" cy="304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Times New Roman"/>
              </a:rPr>
              <a:t>0.4 – 0.8 m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Times New Roman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173768" y="5996528"/>
            <a:ext cx="2370224" cy="814417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27" name="Text Box 20"/>
          <p:cNvSpPr txBox="1"/>
          <p:nvPr/>
        </p:nvSpPr>
        <p:spPr>
          <a:xfrm rot="20406824">
            <a:off x="4141821" y="6372785"/>
            <a:ext cx="794544" cy="304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Times New Roman"/>
              </a:rPr>
              <a:t>0.8 - 1 m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Times New Roman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2306687" y="5397541"/>
            <a:ext cx="486986" cy="1406092"/>
          </a:xfrm>
          <a:prstGeom prst="straightConnector1">
            <a:avLst/>
          </a:prstGeom>
          <a:noFill/>
          <a:ln w="15875" cap="flat" cmpd="sng" algn="ctr">
            <a:solidFill>
              <a:srgbClr val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29" name="Text Box 20"/>
          <p:cNvSpPr txBox="1"/>
          <p:nvPr/>
        </p:nvSpPr>
        <p:spPr>
          <a:xfrm rot="4179008">
            <a:off x="1883229" y="5995637"/>
            <a:ext cx="989053" cy="304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Times New Roman"/>
              </a:rPr>
              <a:t>0.4 – 1.1 m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709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 txBox="1">
            <a:spLocks/>
          </p:cNvSpPr>
          <p:nvPr/>
        </p:nvSpPr>
        <p:spPr bwMode="auto">
          <a:xfrm>
            <a:off x="1320800" y="304800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Central flat section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" t="15304" r="11628" b="5714"/>
          <a:stretch/>
        </p:blipFill>
        <p:spPr>
          <a:xfrm>
            <a:off x="317201" y="4644360"/>
            <a:ext cx="3125974" cy="178980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6" r="19391" b="1043"/>
          <a:stretch/>
        </p:blipFill>
        <p:spPr>
          <a:xfrm>
            <a:off x="53036" y="1204549"/>
            <a:ext cx="2847707" cy="300146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3" b="5257"/>
          <a:stretch/>
        </p:blipFill>
        <p:spPr>
          <a:xfrm>
            <a:off x="3841702" y="1965032"/>
            <a:ext cx="5132979" cy="2509284"/>
          </a:xfrm>
          <a:prstGeom prst="rect">
            <a:avLst/>
          </a:prstGeom>
        </p:spPr>
      </p:pic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3268115" y="2159594"/>
            <a:ext cx="2724537" cy="63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4-6 mm thick module support &amp; cooling plate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049673" y="2680728"/>
            <a:ext cx="391121" cy="57396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39" name="Content Placeholder 2"/>
          <p:cNvSpPr txBox="1">
            <a:spLocks/>
          </p:cNvSpPr>
          <p:nvPr/>
        </p:nvSpPr>
        <p:spPr bwMode="auto">
          <a:xfrm>
            <a:off x="2881908" y="1260978"/>
            <a:ext cx="2871935" cy="62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 frame made of</a:t>
            </a:r>
            <a:r>
              <a:rPr kumimoji="0" lang="en-GB" sz="1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 rings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1743597" y="1497394"/>
            <a:ext cx="1157146" cy="61089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>
          <a:xfrm flipH="1">
            <a:off x="2530406" y="1497394"/>
            <a:ext cx="370337" cy="35571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7015773" y="4611038"/>
            <a:ext cx="2128228" cy="5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kern="0" dirty="0" smtClean="0">
                <a:latin typeface="+mn-lt"/>
              </a:rPr>
              <a:t>~0.5 mm high-conductivity carbon-fibre composite skins</a:t>
            </a:r>
          </a:p>
          <a:p>
            <a:pPr marL="0" indent="0">
              <a:buNone/>
            </a:pPr>
            <a:r>
              <a:rPr lang="en-GB" sz="1200" kern="0" dirty="0" smtClean="0">
                <a:latin typeface="+mn-lt"/>
              </a:rPr>
              <a:t>Foam core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6729078" y="4112809"/>
            <a:ext cx="297711" cy="49822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>
          <a:xfrm flipH="1" flipV="1">
            <a:off x="6654650" y="4317943"/>
            <a:ext cx="372139" cy="29309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>
          <a:xfrm flipH="1" flipV="1">
            <a:off x="6218248" y="4199070"/>
            <a:ext cx="797524" cy="81404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4222373" y="3572757"/>
            <a:ext cx="395546" cy="214379"/>
            <a:chOff x="4574579" y="3362097"/>
            <a:chExt cx="395546" cy="214379"/>
          </a:xfrm>
        </p:grpSpPr>
        <p:sp>
          <p:nvSpPr>
            <p:cNvPr id="47" name="Parallelogram 46"/>
            <p:cNvSpPr/>
            <p:nvPr/>
          </p:nvSpPr>
          <p:spPr>
            <a:xfrm rot="20289773">
              <a:off x="4575134" y="3424299"/>
              <a:ext cx="394991" cy="79174"/>
            </a:xfrm>
            <a:prstGeom prst="parallelogram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4574579" y="3488074"/>
              <a:ext cx="45719" cy="88402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917002" y="3362097"/>
              <a:ext cx="45719" cy="69836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rot="21380121">
            <a:off x="5328191" y="3975557"/>
            <a:ext cx="395546" cy="214379"/>
            <a:chOff x="4574579" y="3362097"/>
            <a:chExt cx="395546" cy="214379"/>
          </a:xfrm>
        </p:grpSpPr>
        <p:sp>
          <p:nvSpPr>
            <p:cNvPr id="51" name="Parallelogram 50"/>
            <p:cNvSpPr/>
            <p:nvPr/>
          </p:nvSpPr>
          <p:spPr>
            <a:xfrm rot="20289773">
              <a:off x="4575134" y="3424299"/>
              <a:ext cx="394991" cy="79174"/>
            </a:xfrm>
            <a:prstGeom prst="parallelogram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574579" y="3488074"/>
              <a:ext cx="45719" cy="88402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4917002" y="3362097"/>
              <a:ext cx="45719" cy="69836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3227757" y="4306111"/>
            <a:ext cx="3180434" cy="89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kern="0" dirty="0" err="1" smtClean="0">
                <a:latin typeface="+mn-lt"/>
              </a:rPr>
              <a:t>Diam</a:t>
            </a:r>
            <a:r>
              <a:rPr lang="en-GB" sz="1200" kern="0" dirty="0" smtClean="0">
                <a:latin typeface="+mn-lt"/>
              </a:rPr>
              <a:t> ~2 mm cooling pipe, U-loop</a:t>
            </a:r>
          </a:p>
          <a:p>
            <a:pPr marL="0" indent="0">
              <a:buNone/>
            </a:pPr>
            <a:r>
              <a:rPr lang="en-GB" sz="1200" kern="0" dirty="0" smtClean="0">
                <a:latin typeface="+mn-lt"/>
              </a:rPr>
              <a:t>Carbon foam or aluminium/carbon-fibre block next to cooling pipe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4308633" y="3819259"/>
            <a:ext cx="218421" cy="53318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>
          <a:xfrm flipV="1">
            <a:off x="4521666" y="4157740"/>
            <a:ext cx="765000" cy="18608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3042385" y="1499178"/>
            <a:ext cx="3177986" cy="46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kern="0" dirty="0" smtClean="0">
                <a:latin typeface="+mn-lt"/>
              </a:rPr>
              <a:t>and longitudinal profiles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2643818" y="1802841"/>
            <a:ext cx="866441" cy="31441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7256505" y="3676120"/>
            <a:ext cx="2158523" cy="63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Modules attached with phase-change adhesive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7164875" y="3537132"/>
            <a:ext cx="362197" cy="20580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61" name="Content Placeholder 2"/>
          <p:cNvSpPr>
            <a:spLocks noGrp="1"/>
          </p:cNvSpPr>
          <p:nvPr/>
        </p:nvSpPr>
        <p:spPr bwMode="auto">
          <a:xfrm>
            <a:off x="3912009" y="5541797"/>
            <a:ext cx="5099679" cy="1233883"/>
          </a:xfrm>
          <a:prstGeom prst="rect">
            <a:avLst/>
          </a:prstGeom>
          <a:noFill/>
          <a:ln w="9525">
            <a:solidFill>
              <a:srgbClr val="2D2DB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Geometrically simple building blocks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challenges: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Precise and light plates with integrated cooling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and mechanical connections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1012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06" y="244590"/>
            <a:ext cx="828431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Requirements for the High-Luminosity Upgrade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92785"/>
            <a:ext cx="8771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64A2"/>
                </a:solidFill>
              </a:rPr>
              <a:t>(3) Extra commodities</a:t>
            </a:r>
            <a:endParaRPr lang="en-US" dirty="0" smtClean="0"/>
          </a:p>
          <a:p>
            <a:endParaRPr lang="en-US" dirty="0"/>
          </a:p>
          <a:p>
            <a:r>
              <a:rPr lang="en-US" sz="2400" b="1" dirty="0" smtClean="0"/>
              <a:t>Extended tracking acceptance</a:t>
            </a:r>
          </a:p>
          <a:p>
            <a:r>
              <a:rPr lang="en-US" dirty="0" smtClean="0"/>
              <a:t>Up to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~4 (concerns mostly the pixel detector)</a:t>
            </a:r>
          </a:p>
          <a:p>
            <a:r>
              <a:rPr lang="en-US" dirty="0" smtClean="0"/>
              <a:t>Main purpose: assign jets to primary vertices in the forward region</a:t>
            </a:r>
          </a:p>
          <a:p>
            <a:endParaRPr lang="en-US" dirty="0" smtClean="0"/>
          </a:p>
          <a:p>
            <a:r>
              <a:rPr lang="en-US" sz="2400" b="1" dirty="0" smtClean="0"/>
              <a:t>Reduce material in the tracking volume </a:t>
            </a:r>
          </a:p>
          <a:p>
            <a:r>
              <a:rPr lang="en-US" dirty="0" smtClean="0"/>
              <a:t>If we can, as much as we can</a:t>
            </a:r>
          </a:p>
          <a:p>
            <a:r>
              <a:rPr lang="en-US" dirty="0" smtClean="0"/>
              <a:t>The tracker material is a major limitation to the overall performance of CMS today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5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/>
        </p:nvSpPr>
        <p:spPr bwMode="auto">
          <a:xfrm>
            <a:off x="5855330" y="1531675"/>
            <a:ext cx="3288670" cy="185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600" dirty="0" smtClean="0"/>
              <a:t>Modules supported by Rings</a:t>
            </a:r>
          </a:p>
          <a:p>
            <a:r>
              <a:rPr lang="en-GB" sz="1600" dirty="0" smtClean="0"/>
              <a:t>Rings joined by longitudinal bars.</a:t>
            </a:r>
          </a:p>
          <a:p>
            <a:r>
              <a:rPr lang="en-GB" sz="1600" dirty="0" smtClean="0"/>
              <a:t>Cooling supply pipes, wires </a:t>
            </a:r>
            <a:r>
              <a:rPr lang="en-GB" sz="1600" dirty="0"/>
              <a:t>and fibres </a:t>
            </a:r>
            <a:r>
              <a:rPr lang="en-GB" sz="1600" dirty="0" smtClean="0"/>
              <a:t>routed </a:t>
            </a:r>
            <a:r>
              <a:rPr lang="en-GB" sz="1600" dirty="0"/>
              <a:t>along the </a:t>
            </a:r>
            <a:r>
              <a:rPr lang="en-GB" sz="1600" dirty="0" smtClean="0"/>
              <a:t>bars.</a:t>
            </a:r>
            <a:endParaRPr lang="en-GB" sz="1600" dirty="0"/>
          </a:p>
        </p:txBody>
      </p:sp>
      <p:pic>
        <p:nvPicPr>
          <p:cNvPr id="3" name="Picture 2" descr="\\cern.ch\dfs\Users\a\antti\Documents\CMS_upgrade\CMS_Upgrade_week_Karlsruhe_April2014\Mechanics_talk_input_files\Inner Barrel with Tilted Geometry Pictures 28 Mar 2014\00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6" y="359376"/>
            <a:ext cx="5954418" cy="446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cern.ch\dfs\Users\a\antti\Documents\CMS_upgrade\CMS_Upgrade_week_Karlsruhe_April2014\Mechanics_talk_input_files\Inner Barrel with Tilted Geometry Pictures 28 Mar 2014\008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903" y="3991507"/>
            <a:ext cx="4529674" cy="266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3253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320800" y="304800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The Ring concept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10" name="Content Placeholder 2"/>
          <p:cNvSpPr>
            <a:spLocks noGrp="1"/>
          </p:cNvSpPr>
          <p:nvPr/>
        </p:nvSpPr>
        <p:spPr bwMode="auto">
          <a:xfrm>
            <a:off x="495300" y="1258224"/>
            <a:ext cx="89154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Flat disk with cooling pipes and module supports on each side.</a:t>
            </a:r>
          </a:p>
        </p:txBody>
      </p:sp>
      <p:pic>
        <p:nvPicPr>
          <p:cNvPr id="11" name="Picture 10" descr="\\cern.ch\dfs\Users\a\antti\Documents\CMS_upgrade\CMS_Upgrade_week_Karlsruhe_April2014\Mechanics_talk_input_files\Inner Barrel with Tilted Geometry Pictures 28 Mar 2014\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44" y="1723709"/>
            <a:ext cx="4036258" cy="470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\\cern.ch\dfs\Users\a\antti\Documents\CMS_upgrade\CMS_Upgrade_week_Karlsruhe_April2014\Mechanics_talk_input_files\Inner Barrel with Tilted Geometry Pictures 28 Mar 2014\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037" y="1723709"/>
            <a:ext cx="3813553" cy="235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\\cern.ch\dfs\Users\a\antti\Documents\CMS_upgrade\CMS_Upgrade_week_Karlsruhe_April2014\Mechanics_talk_input_files\Inner Barrel with Tilted Geometry Pictures 28 Mar 2014\0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037" y="4214521"/>
            <a:ext cx="3813553" cy="236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9189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1320800" y="304800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The Ring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pic>
        <p:nvPicPr>
          <p:cNvPr id="21" name="Picture 3" descr="\\cernhomek.cern.ch\k\kacichy\Public\Pictures for Tracker Upgrade Forum\Rings design options\1(2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" t="6486"/>
          <a:stretch/>
        </p:blipFill>
        <p:spPr bwMode="auto">
          <a:xfrm>
            <a:off x="77223" y="4079229"/>
            <a:ext cx="3984999" cy="231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\\cernhomek.cern.ch\k\kacichy\Public\Pictures for Tracker Upgrade Forum\Rings design options\1(3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5" t="16023" r="14655" b="17544"/>
          <a:stretch/>
        </p:blipFill>
        <p:spPr bwMode="auto">
          <a:xfrm>
            <a:off x="4626658" y="3986985"/>
            <a:ext cx="4472848" cy="265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\\cernhomek.cern.ch\k\kacichy\Public\Pictures for Tracker Upgrade Forum\Rings design options\1(1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7" t="7148" r="7723"/>
          <a:stretch/>
        </p:blipFill>
        <p:spPr bwMode="auto">
          <a:xfrm>
            <a:off x="2144162" y="933369"/>
            <a:ext cx="4489946" cy="281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-16830" y="1777833"/>
            <a:ext cx="2766950" cy="835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kern="0" dirty="0" smtClean="0">
                <a:latin typeface="Calibri" panose="020F0502020204030204" pitchFamily="34" charset="0"/>
              </a:rPr>
              <a:t>~5 mm thick sandwich structure with carbon-fibre composite skins and foam core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720193" y="2594229"/>
            <a:ext cx="1029927" cy="52750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1811867" y="5321684"/>
            <a:ext cx="2814791" cy="8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kern="0" dirty="0" smtClean="0">
                <a:latin typeface="Calibri" panose="020F0502020204030204" pitchFamily="34" charset="0"/>
              </a:rPr>
              <a:t>Cooling pipes on front and back side, with thermal contact pads in Al-CF composite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459053" y="4600575"/>
            <a:ext cx="395784" cy="71264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5552547" y="2705937"/>
            <a:ext cx="3353754" cy="85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kern="0" dirty="0" smtClean="0">
                <a:latin typeface="Calibri" panose="020F0502020204030204" pitchFamily="34" charset="0"/>
              </a:rPr>
              <a:t>Module support / thermal contact plates in high thermal conductivity carbon-fibre composite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4973281" y="1806590"/>
            <a:ext cx="667402" cy="88833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>
          <a:xfrm flipH="1" flipV="1">
            <a:off x="4290235" y="2378465"/>
            <a:ext cx="1350448" cy="31645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6735712" y="1210148"/>
            <a:ext cx="2568766" cy="63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kern="0" dirty="0" smtClean="0">
                <a:latin typeface="Calibri" panose="020F0502020204030204" pitchFamily="34" charset="0"/>
              </a:rPr>
              <a:t>Ears for joining the Ring to the other Rings of the Layer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6449541" y="1173677"/>
            <a:ext cx="396607" cy="10420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6015413" y="2170260"/>
            <a:ext cx="2780721" cy="3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kern="0" dirty="0" smtClean="0">
                <a:latin typeface="Calibri" panose="020F0502020204030204" pitchFamily="34" charset="0"/>
              </a:rPr>
              <a:t>Inserts for module positioning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6023235" y="1641513"/>
            <a:ext cx="0" cy="52875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 flipH="1" flipV="1">
            <a:off x="4609724" y="1961316"/>
            <a:ext cx="1413511" cy="20894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613297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20800" y="304800"/>
            <a:ext cx="7264400" cy="6096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Cooling</a:t>
            </a:r>
            <a:endParaRPr lang="en-GB" dirty="0"/>
          </a:p>
        </p:txBody>
      </p:sp>
      <p:pic>
        <p:nvPicPr>
          <p:cNvPr id="4" name="Picture 6" descr="\\cernhomek.cern.ch\k\kacichy\Public\Pictures for Tracker Upgrade Forum\Rings design options\2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1" t="15266"/>
          <a:stretch/>
        </p:blipFill>
        <p:spPr bwMode="auto">
          <a:xfrm>
            <a:off x="2170322" y="1101686"/>
            <a:ext cx="5541485" cy="297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\\cernhomek.cern.ch\k\kacichy\Public\Pictures for Tracker Upgrade Forum\Rings design options\2(2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2" t="15002" r="1796"/>
          <a:stretch/>
        </p:blipFill>
        <p:spPr bwMode="auto">
          <a:xfrm>
            <a:off x="370640" y="4161491"/>
            <a:ext cx="3711740" cy="203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\\cernhomek.cern.ch\k\kacichy\Public\Pictures for Tracker Upgrade Forum\Rings design options\2(3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23448" b="14079"/>
          <a:stretch/>
        </p:blipFill>
        <p:spPr bwMode="auto">
          <a:xfrm>
            <a:off x="4466932" y="4358331"/>
            <a:ext cx="4384742" cy="189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23440" y="6385467"/>
            <a:ext cx="708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(… looks </a:t>
            </a:r>
            <a:r>
              <a:rPr lang="en-US" dirty="0" smtClean="0"/>
              <a:t>OK, </a:t>
            </a:r>
            <a:r>
              <a:rPr lang="en-US" dirty="0" smtClean="0"/>
              <a:t>but </a:t>
            </a:r>
            <a:r>
              <a:rPr lang="en-US" dirty="0" smtClean="0"/>
              <a:t>does the cooling actually work? … </a:t>
            </a:r>
            <a:r>
              <a:rPr lang="en-US" dirty="0" smtClean="0"/>
              <a:t>in progress….)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143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1320800" y="304800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Ring with modules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pic>
        <p:nvPicPr>
          <p:cNvPr id="9" name="Picture 5" descr="\\cernhomek.cern.ch\k\kacichy\Public\Pictures for Tracker Upgrade Forum\Ring with PS modules\it is beautiful  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64" r="39425"/>
          <a:stretch/>
        </p:blipFill>
        <p:spPr bwMode="auto">
          <a:xfrm>
            <a:off x="7976114" y="1688147"/>
            <a:ext cx="1166648" cy="446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\\cernhomek.cern.ch\k\kacichy\Public\Pictures for Tracker Upgrade Forum\Ring with PS modules\it is beautiful  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5" r="24476"/>
          <a:stretch/>
        </p:blipFill>
        <p:spPr bwMode="auto">
          <a:xfrm>
            <a:off x="4465213" y="1743232"/>
            <a:ext cx="3503364" cy="446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\\cernhomek.cern.ch\k\kacichy\Public\Pictures for Tracker Upgrade Forum\Ring with PS modules\it is beautiful  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9" r="15511"/>
          <a:stretch/>
        </p:blipFill>
        <p:spPr bwMode="auto">
          <a:xfrm>
            <a:off x="0" y="1751682"/>
            <a:ext cx="4538949" cy="444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087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1320800" y="304800"/>
            <a:ext cx="726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Joining layers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" t="19162" r="2111" b="13671"/>
          <a:stretch/>
        </p:blipFill>
        <p:spPr>
          <a:xfrm>
            <a:off x="223284" y="1743742"/>
            <a:ext cx="9386782" cy="3827721"/>
          </a:xfrm>
          <a:prstGeom prst="rect">
            <a:avLst/>
          </a:prstGeom>
        </p:spPr>
      </p:pic>
      <p:sp>
        <p:nvSpPr>
          <p:cNvPr id="11" name="Notched Right Arrow 10"/>
          <p:cNvSpPr/>
          <p:nvPr/>
        </p:nvSpPr>
        <p:spPr>
          <a:xfrm rot="20896470">
            <a:off x="1631486" y="2712351"/>
            <a:ext cx="1808447" cy="350885"/>
          </a:xfrm>
          <a:prstGeom prst="notchedRightArrow">
            <a:avLst>
              <a:gd name="adj1" fmla="val 33654"/>
              <a:gd name="adj2" fmla="val 64579"/>
            </a:avLst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420059" y="5130015"/>
            <a:ext cx="2073349" cy="46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</a:t>
            </a:r>
            <a:r>
              <a:rPr kumimoji="0" lang="en-GB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nd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layer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7038770" y="4374117"/>
            <a:ext cx="2073349" cy="46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002060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2060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02060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060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rgbClr val="002060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3</a:t>
            </a:r>
            <a:r>
              <a:rPr kumimoji="0" lang="en-GB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rd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layer</a:t>
            </a:r>
          </a:p>
        </p:txBody>
      </p:sp>
    </p:spTree>
    <p:extLst>
      <p:ext uri="{BB962C8B-B14F-4D97-AF65-F5344CB8AC3E}">
        <p14:creationId xmlns:p14="http://schemas.microsoft.com/office/powerpoint/2010/main" val="2252930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0"/>
          <a:stretch/>
        </p:blipFill>
        <p:spPr>
          <a:xfrm>
            <a:off x="148857" y="1201506"/>
            <a:ext cx="4280368" cy="35382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0"/>
          <a:stretch/>
        </p:blipFill>
        <p:spPr>
          <a:xfrm>
            <a:off x="4800569" y="2492155"/>
            <a:ext cx="4807726" cy="39052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63134" y="1467293"/>
            <a:ext cx="3682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Additional rings for joining layers together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>
            <a:off x="3466231" y="1636570"/>
            <a:ext cx="1796903" cy="1692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2371080" y="1636570"/>
            <a:ext cx="2892054" cy="94714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8" r="21860"/>
          <a:stretch/>
        </p:blipFill>
        <p:spPr>
          <a:xfrm>
            <a:off x="2764465" y="4370007"/>
            <a:ext cx="1926453" cy="196382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087137" y="2860186"/>
            <a:ext cx="478465" cy="4678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>
            <a:endCxn id="10" idx="3"/>
          </p:cNvCxnSpPr>
          <p:nvPr/>
        </p:nvCxnSpPr>
        <p:spPr>
          <a:xfrm flipV="1">
            <a:off x="4690918" y="3259478"/>
            <a:ext cx="1466290" cy="11105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72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788" y="947449"/>
            <a:ext cx="7568589" cy="4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574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3" y="-16087"/>
            <a:ext cx="3441700" cy="306324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03978" y="2734628"/>
            <a:ext cx="5731510" cy="24555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4312" y="297193"/>
            <a:ext cx="16269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TB2S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7503" y="5306"/>
            <a:ext cx="3458655" cy="1359000"/>
          </a:xfrm>
          <a:prstGeom prst="rect">
            <a:avLst/>
          </a:prstGeom>
        </p:spPr>
      </p:pic>
      <p:sp>
        <p:nvSpPr>
          <p:cNvPr id="6" name="Text Box 101"/>
          <p:cNvSpPr txBox="1">
            <a:spLocks noChangeArrowheads="1"/>
          </p:cNvSpPr>
          <p:nvPr/>
        </p:nvSpPr>
        <p:spPr bwMode="auto">
          <a:xfrm>
            <a:off x="6527283" y="191910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b="1" dirty="0" smtClean="0">
                <a:solidFill>
                  <a:srgbClr val="FF420E"/>
                </a:solidFill>
                <a:latin typeface="+mn-lt"/>
              </a:rPr>
              <a:t>TB2S</a:t>
            </a:r>
            <a:endParaRPr lang="en-GB" b="1" dirty="0">
              <a:solidFill>
                <a:srgbClr val="FF420E"/>
              </a:solidFill>
              <a:latin typeface="+mn-lt"/>
            </a:endParaRPr>
          </a:p>
        </p:txBody>
      </p:sp>
      <p:sp>
        <p:nvSpPr>
          <p:cNvPr id="7" name="Text Box 101"/>
          <p:cNvSpPr txBox="1">
            <a:spLocks noChangeArrowheads="1"/>
          </p:cNvSpPr>
          <p:nvPr/>
        </p:nvSpPr>
        <p:spPr bwMode="auto">
          <a:xfrm>
            <a:off x="6527283" y="681914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b="1" dirty="0" smtClean="0">
                <a:solidFill>
                  <a:srgbClr val="4F81BD"/>
                </a:solidFill>
                <a:latin typeface="+mn-lt"/>
              </a:rPr>
              <a:t>TBPS</a:t>
            </a:r>
            <a:endParaRPr lang="en-GB" b="1" dirty="0">
              <a:solidFill>
                <a:srgbClr val="4F81BD"/>
              </a:solidFill>
              <a:latin typeface="+mn-lt"/>
            </a:endParaRPr>
          </a:p>
        </p:txBody>
      </p:sp>
      <p:sp>
        <p:nvSpPr>
          <p:cNvPr id="8" name="Text Box 101"/>
          <p:cNvSpPr txBox="1">
            <a:spLocks noChangeArrowheads="1"/>
          </p:cNvSpPr>
          <p:nvPr/>
        </p:nvSpPr>
        <p:spPr bwMode="auto">
          <a:xfrm>
            <a:off x="7695683" y="381876"/>
            <a:ext cx="8064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TEDD</a:t>
            </a:r>
            <a:endParaRPr lang="en-GB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5808133"/>
            <a:ext cx="4188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overlap within one “ladder”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 overlap between consecutive ladders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2145" y="1586562"/>
            <a:ext cx="2921182" cy="292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45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444712" y="390948"/>
            <a:ext cx="5731510" cy="255397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103245" y="2941638"/>
            <a:ext cx="5731510" cy="24987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87599" y="3777734"/>
            <a:ext cx="26868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overlapping ladders</a:t>
            </a:r>
          </a:p>
          <a:p>
            <a:r>
              <a:rPr lang="en-US" sz="1400" dirty="0" smtClean="0"/>
              <a:t>Full barrel length of L ~ 2.3 m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87400" y="1312333"/>
            <a:ext cx="10313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Ladder</a:t>
            </a:r>
          </a:p>
          <a:p>
            <a:r>
              <a:rPr lang="en-US" sz="1400" dirty="0" smtClean="0"/>
              <a:t>L ~ 1.15 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7182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412737" y="952498"/>
            <a:ext cx="10075303" cy="2656409"/>
            <a:chOff x="-412737" y="3693570"/>
            <a:chExt cx="10075303" cy="2656409"/>
          </a:xfrm>
        </p:grpSpPr>
        <p:pic>
          <p:nvPicPr>
            <p:cNvPr id="2" name="Picture 1" descr="OT_fluence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12737" y="3698860"/>
              <a:ext cx="5302237" cy="2651119"/>
            </a:xfrm>
            <a:prstGeom prst="rect">
              <a:avLst/>
            </a:prstGeom>
          </p:spPr>
        </p:pic>
        <p:pic>
          <p:nvPicPr>
            <p:cNvPr id="3" name="Picture 2" descr="Pixel-fluence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9749" y="3693570"/>
              <a:ext cx="5312817" cy="2656409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486834" y="105834"/>
            <a:ext cx="399280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Radiation tolerance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79266"/>
            <a:ext cx="766107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Radiation levels depend essentially on R, not on z</a:t>
            </a:r>
          </a:p>
          <a:p>
            <a:pPr marL="742950" lvl="1" indent="-285750">
              <a:buFont typeface="Wingdings" charset="2"/>
              <a:buChar char="²"/>
            </a:pPr>
            <a:r>
              <a:rPr lang="en-US" sz="1600" dirty="0" smtClean="0"/>
              <a:t>The target is 10× present tracker</a:t>
            </a:r>
          </a:p>
          <a:p>
            <a:pPr marL="742950" lvl="1" indent="-285750">
              <a:buFont typeface="Wingdings" charset="2"/>
              <a:buChar char="²"/>
            </a:pPr>
            <a:r>
              <a:rPr lang="en-US" sz="1600" dirty="0" smtClean="0"/>
              <a:t>Challenging for silicon sensors and electronics (notably in the pixel region)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7499" y="4687273"/>
            <a:ext cx="5524500" cy="2170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3017" y="5123934"/>
            <a:ext cx="113275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2S modules</a:t>
            </a:r>
          </a:p>
          <a:p>
            <a:r>
              <a:rPr lang="en-US" sz="1400" dirty="0" smtClean="0"/>
              <a:t>3.5E+14</a:t>
            </a:r>
            <a:endParaRPr lang="en-US" sz="1400" dirty="0"/>
          </a:p>
        </p:txBody>
      </p:sp>
      <p:cxnSp>
        <p:nvCxnSpPr>
          <p:cNvPr id="10" name="Straight Arrow Connector 9"/>
          <p:cNvCxnSpPr>
            <a:endCxn id="8" idx="1"/>
          </p:cNvCxnSpPr>
          <p:nvPr/>
        </p:nvCxnSpPr>
        <p:spPr>
          <a:xfrm flipV="1">
            <a:off x="6146800" y="5385544"/>
            <a:ext cx="1056217" cy="332606"/>
          </a:xfrm>
          <a:prstGeom prst="straightConnector1">
            <a:avLst/>
          </a:prstGeom>
          <a:ln>
            <a:solidFill>
              <a:schemeClr val="accent3">
                <a:lumMod val="50000"/>
                <a:alpha val="50000"/>
              </a:schemeClr>
            </a:solidFill>
            <a:headEnd type="oval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07251" y="5718150"/>
            <a:ext cx="115265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PS modules</a:t>
            </a:r>
          </a:p>
          <a:p>
            <a:r>
              <a:rPr lang="en-US" sz="1400" dirty="0" smtClean="0"/>
              <a:t>9.3E+14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0134" y="6306583"/>
            <a:ext cx="130035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Pixel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layer</a:t>
            </a:r>
          </a:p>
          <a:p>
            <a:r>
              <a:rPr lang="en-US" sz="1400" dirty="0" smtClean="0"/>
              <a:t>2.0E+16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0134" y="5718150"/>
            <a:ext cx="130035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Pixel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layer</a:t>
            </a:r>
          </a:p>
          <a:p>
            <a:r>
              <a:rPr lang="en-US" sz="1400" dirty="0" smtClean="0"/>
              <a:t>5.8E+15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20134" y="5123934"/>
            <a:ext cx="130035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Pixel 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layer</a:t>
            </a:r>
          </a:p>
          <a:p>
            <a:r>
              <a:rPr lang="en-US" sz="1400" dirty="0" smtClean="0"/>
              <a:t>1.6E+15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207251" y="6306583"/>
            <a:ext cx="186461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Pixel service cylinder</a:t>
            </a:r>
          </a:p>
          <a:p>
            <a:r>
              <a:rPr lang="en-US" sz="1400" dirty="0" smtClean="0"/>
              <a:t>1.0E+15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endCxn id="15" idx="3"/>
          </p:cNvCxnSpPr>
          <p:nvPr/>
        </p:nvCxnSpPr>
        <p:spPr>
          <a:xfrm flipH="1" flipV="1">
            <a:off x="1520490" y="5385544"/>
            <a:ext cx="619460" cy="1027956"/>
          </a:xfrm>
          <a:prstGeom prst="straightConnector1">
            <a:avLst/>
          </a:prstGeom>
          <a:ln>
            <a:solidFill>
              <a:schemeClr val="accent3">
                <a:lumMod val="50000"/>
                <a:alpha val="50000"/>
              </a:schemeClr>
            </a:solidFill>
            <a:headEnd type="oval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4" idx="3"/>
          </p:cNvCxnSpPr>
          <p:nvPr/>
        </p:nvCxnSpPr>
        <p:spPr>
          <a:xfrm flipH="1" flipV="1">
            <a:off x="1520490" y="5979760"/>
            <a:ext cx="619460" cy="563915"/>
          </a:xfrm>
          <a:prstGeom prst="straightConnector1">
            <a:avLst/>
          </a:prstGeom>
          <a:ln>
            <a:solidFill>
              <a:schemeClr val="accent3">
                <a:lumMod val="50000"/>
                <a:alpha val="50000"/>
              </a:schemeClr>
            </a:solidFill>
            <a:headEnd type="oval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3" idx="3"/>
          </p:cNvCxnSpPr>
          <p:nvPr/>
        </p:nvCxnSpPr>
        <p:spPr>
          <a:xfrm flipH="1" flipV="1">
            <a:off x="1520490" y="6568193"/>
            <a:ext cx="619460" cy="26282"/>
          </a:xfrm>
          <a:prstGeom prst="straightConnector1">
            <a:avLst/>
          </a:prstGeom>
          <a:ln>
            <a:solidFill>
              <a:schemeClr val="accent3">
                <a:lumMod val="50000"/>
                <a:alpha val="50000"/>
              </a:schemeClr>
            </a:solidFill>
            <a:headEnd type="oval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2" idx="1"/>
          </p:cNvCxnSpPr>
          <p:nvPr/>
        </p:nvCxnSpPr>
        <p:spPr>
          <a:xfrm flipV="1">
            <a:off x="6092825" y="5979760"/>
            <a:ext cx="1114426" cy="284490"/>
          </a:xfrm>
          <a:prstGeom prst="straightConnector1">
            <a:avLst/>
          </a:prstGeom>
          <a:ln>
            <a:solidFill>
              <a:schemeClr val="accent3">
                <a:lumMod val="50000"/>
                <a:alpha val="50000"/>
              </a:schemeClr>
            </a:solidFill>
            <a:headEnd type="oval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581275" y="6353174"/>
            <a:ext cx="3629025" cy="21600"/>
          </a:xfrm>
          <a:prstGeom prst="rect">
            <a:avLst/>
          </a:prstGeom>
          <a:pattFill prst="weave">
            <a:fgClr>
              <a:prstClr val="black"/>
            </a:fgClr>
            <a:bgClr>
              <a:prstClr val="white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>
            <a:stCxn id="32" idx="3"/>
            <a:endCxn id="16" idx="1"/>
          </p:cNvCxnSpPr>
          <p:nvPr/>
        </p:nvCxnSpPr>
        <p:spPr>
          <a:xfrm>
            <a:off x="6210300" y="6363974"/>
            <a:ext cx="996951" cy="204219"/>
          </a:xfrm>
          <a:prstGeom prst="straightConnector1">
            <a:avLst/>
          </a:prstGeom>
          <a:ln>
            <a:solidFill>
              <a:schemeClr val="accent3">
                <a:lumMod val="50000"/>
                <a:alpha val="50000"/>
              </a:schemeClr>
            </a:solidFill>
            <a:headEnd type="oval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826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8" y="66570"/>
            <a:ext cx="5731510" cy="252539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9183" y="-714485"/>
            <a:ext cx="1223010" cy="642429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249978" y="3371110"/>
            <a:ext cx="5731510" cy="307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3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92312" y="203835"/>
            <a:ext cx="5731510" cy="331851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21779" y="3471440"/>
            <a:ext cx="5731510" cy="333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042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64363"/>
            <a:ext cx="7620000" cy="7653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Tracker End-Cap Double Disks (TEDD)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1083733"/>
            <a:ext cx="8077200" cy="32681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Modules mounted on four surfaces on two disks, each made of two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dees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φ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overlap within disk, R overlap with next disk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 rectangular modules as in the barrels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9 rings of PS modules + 6 rings of 2S modules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pipes embedded in the disk structure, wires and fibers running above and between the modules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E2751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 descr="ED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3" y="4610079"/>
            <a:ext cx="8155905" cy="22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7359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0"/>
            <a:ext cx="85083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415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0"/>
            <a:ext cx="8247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9183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78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3331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42" y="1196752"/>
            <a:ext cx="7990715" cy="5184576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/>
              <a:t>TEDD: </a:t>
            </a:r>
            <a:r>
              <a:rPr lang="fr-FR" sz="3200" dirty="0" err="1" smtClean="0"/>
              <a:t>sector-wise</a:t>
            </a:r>
            <a:r>
              <a:rPr lang="fr-FR" sz="3200" dirty="0" smtClean="0"/>
              <a:t> </a:t>
            </a:r>
            <a:r>
              <a:rPr lang="fr-FR" sz="3200" dirty="0" err="1" smtClean="0"/>
              <a:t>cooling</a:t>
            </a:r>
            <a:r>
              <a:rPr lang="fr-FR" sz="3200" dirty="0" smtClean="0"/>
              <a:t> </a:t>
            </a:r>
            <a:r>
              <a:rPr lang="fr-FR" sz="3200" dirty="0" err="1" smtClean="0"/>
              <a:t>loops</a:t>
            </a:r>
            <a:endParaRPr lang="fr-FR" sz="3200" dirty="0"/>
          </a:p>
        </p:txBody>
      </p:sp>
      <p:sp>
        <p:nvSpPr>
          <p:cNvPr id="6" name="ZoneTexte 4"/>
          <p:cNvSpPr txBox="1"/>
          <p:nvPr/>
        </p:nvSpPr>
        <p:spPr>
          <a:xfrm>
            <a:off x="971600" y="5435932"/>
            <a:ext cx="299926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PS modules:  C-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foam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pads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7" name="Connecteur droit avec flèche 7"/>
          <p:cNvCxnSpPr/>
          <p:nvPr/>
        </p:nvCxnSpPr>
        <p:spPr>
          <a:xfrm flipV="1">
            <a:off x="2267744" y="4581128"/>
            <a:ext cx="504056" cy="864096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sp>
        <p:nvSpPr>
          <p:cNvPr id="11" name="ZoneTexte 5"/>
          <p:cNvSpPr txBox="1"/>
          <p:nvPr/>
        </p:nvSpPr>
        <p:spPr>
          <a:xfrm>
            <a:off x="7740352" y="2924944"/>
            <a:ext cx="1467770" cy="1107996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2S modules: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 Al* inserts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kern="0" dirty="0">
              <a:solidFill>
                <a:sysClr val="windowText" lastClr="000000"/>
              </a:solidFill>
            </a:endParaRPr>
          </a:p>
          <a:p>
            <a:pPr lvl="0" defTabSz="914400"/>
            <a:r>
              <a:rPr lang="fr-FR" kern="0" baseline="-25000" dirty="0" smtClean="0">
                <a:solidFill>
                  <a:sysClr val="windowText" lastClr="000000"/>
                </a:solidFill>
              </a:rPr>
              <a:t>*or </a:t>
            </a:r>
            <a:r>
              <a:rPr lang="fr-FR" kern="0" baseline="-25000" dirty="0">
                <a:solidFill>
                  <a:sysClr val="windowText" lastClr="000000"/>
                </a:solidFill>
              </a:rPr>
              <a:t>Al-</a:t>
            </a:r>
            <a:r>
              <a:rPr lang="fr-FR" kern="0" baseline="-25000" dirty="0" smtClean="0">
                <a:solidFill>
                  <a:sysClr val="windowText" lastClr="000000"/>
                </a:solidFill>
              </a:rPr>
              <a:t>CF</a:t>
            </a:r>
            <a:endParaRPr kumimoji="0" lang="fr-FR" sz="1800" b="0" i="0" u="none" strike="noStrike" kern="0" cap="none" spc="0" normalizeH="0" baseline="-25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2" name="Connecteur droit avec flèche 8"/>
          <p:cNvCxnSpPr/>
          <p:nvPr/>
        </p:nvCxnSpPr>
        <p:spPr>
          <a:xfrm flipH="1" flipV="1">
            <a:off x="7236296" y="2780928"/>
            <a:ext cx="504056" cy="36004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335293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0"/>
            <a:ext cx="7611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2499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0"/>
            <a:ext cx="74015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555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373303" y="938995"/>
            <a:ext cx="8251200" cy="457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Overview of the system parts</a:t>
            </a:r>
            <a:endParaRPr lang="en-US" sz="2800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67794" y="90825"/>
            <a:ext cx="8229600" cy="6397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Detector cooling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895600"/>
            <a:ext cx="1669116" cy="2210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2438400"/>
            <a:ext cx="1593208" cy="268645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609600" y="2667000"/>
            <a:ext cx="0" cy="457200"/>
          </a:xfrm>
          <a:prstGeom prst="line">
            <a:avLst/>
          </a:prstGeom>
          <a:ln w="38100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429000" y="2286000"/>
            <a:ext cx="0" cy="381000"/>
          </a:xfrm>
          <a:prstGeom prst="line">
            <a:avLst/>
          </a:prstGeom>
          <a:ln w="38100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09600" y="2286000"/>
            <a:ext cx="2819400" cy="381000"/>
          </a:xfrm>
          <a:prstGeom prst="bentConnector3">
            <a:avLst/>
          </a:prstGeom>
          <a:ln w="38100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62000" y="2590800"/>
            <a:ext cx="0" cy="4572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581400" y="2209800"/>
            <a:ext cx="0" cy="5334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762000" y="2209800"/>
            <a:ext cx="2819400" cy="381000"/>
          </a:xfrm>
          <a:prstGeom prst="bentConnector3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2400" y="5181600"/>
            <a:ext cx="163004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Cooling plant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5181600"/>
            <a:ext cx="163004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Manifold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2819400" y="1905000"/>
            <a:ext cx="3581400" cy="838200"/>
          </a:xfrm>
          <a:prstGeom prst="bentConnector3">
            <a:avLst>
              <a:gd name="adj1" fmla="val -340"/>
            </a:avLst>
          </a:prstGeom>
          <a:ln w="127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flipV="1">
            <a:off x="2895600" y="1981200"/>
            <a:ext cx="3581400" cy="762000"/>
          </a:xfrm>
          <a:prstGeom prst="bentConnector3">
            <a:avLst>
              <a:gd name="adj1" fmla="val 67"/>
            </a:avLst>
          </a:prstGeom>
          <a:ln w="127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flipV="1">
            <a:off x="2743200" y="1828800"/>
            <a:ext cx="3581400" cy="914400"/>
          </a:xfrm>
          <a:prstGeom prst="bentConnector3">
            <a:avLst>
              <a:gd name="adj1" fmla="val 67"/>
            </a:avLst>
          </a:prstGeom>
          <a:ln w="127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flipV="1">
            <a:off x="2667000" y="1752600"/>
            <a:ext cx="3581400" cy="990600"/>
          </a:xfrm>
          <a:prstGeom prst="bentConnector3">
            <a:avLst>
              <a:gd name="adj1" fmla="val -137"/>
            </a:avLst>
          </a:prstGeom>
          <a:ln w="127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52400" y="1676400"/>
            <a:ext cx="163004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Main pipework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82533" y="2179781"/>
            <a:ext cx="1228437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Detector transfer lines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48400" y="1600200"/>
            <a:ext cx="609600" cy="60960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6854825" y="1809750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854825" y="1834243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854825" y="1858736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854825" y="1883229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854825" y="1907722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854825" y="1932215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854825" y="1956708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854825" y="1981200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9841" y="1035242"/>
            <a:ext cx="1672199" cy="141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5843539" y="2386060"/>
            <a:ext cx="145318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Detector distribution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manifold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535333" y="2653915"/>
            <a:ext cx="145318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Detector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 on board </a:t>
            </a:r>
          </a:p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ooling loops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1300" y="5918200"/>
            <a:ext cx="141511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Connected to a commercial chiller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9512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8534" y="138331"/>
            <a:ext cx="588086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/>
              <a:t>Sensors for Outer Tracker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48957"/>
            <a:ext cx="7620000" cy="23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 heavy irradiation (~10</a:t>
            </a:r>
            <a:r>
              <a:rPr kumimoji="0" lang="en-US" sz="2400" b="0" i="0" u="none" strike="noStrike" kern="1200" cap="none" spc="0" normalizeH="0" baseline="3000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charge from 320 μm thick sensors drops down to the same level as 200 μm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trapping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200 μm the leakage current is smaller, and can be operated at smaller V</a:t>
            </a:r>
            <a:r>
              <a:rPr kumimoji="0" lang="en-US" sz="2000" b="0" i="0" u="none" strike="noStrike" kern="1200" cap="none" spc="0" normalizeH="0" baseline="-2500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bias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mitigate requirement on cooling!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p-in-n sensors observed spurious signals (random non-gaussian noise, a.k.a.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andom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host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its)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E2751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918627"/>
              </p:ext>
            </p:extLst>
          </p:nvPr>
        </p:nvGraphicFramePr>
        <p:xfrm>
          <a:off x="3810000" y="3445501"/>
          <a:ext cx="5060467" cy="3534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" name="Graph" r:id="rId3" imgW="4154760" imgH="2901600" progId="Origin50.Graph">
                  <p:embed/>
                </p:oleObj>
              </mc:Choice>
              <mc:Fallback>
                <p:oleObj name="Graph" r:id="rId3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0" y="3445501"/>
                        <a:ext cx="5060467" cy="3534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392114"/>
              </p:ext>
            </p:extLst>
          </p:nvPr>
        </p:nvGraphicFramePr>
        <p:xfrm>
          <a:off x="-346096" y="3445923"/>
          <a:ext cx="5072125" cy="354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" name="Graph" r:id="rId5" imgW="4154760" imgH="2901600" progId="Origin50.Graph">
                  <p:embed/>
                </p:oleObj>
              </mc:Choice>
              <mc:Fallback>
                <p:oleObj name="Graph" r:id="rId5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346096" y="3445923"/>
                        <a:ext cx="5072125" cy="354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llipse 3"/>
          <p:cNvSpPr/>
          <p:nvPr/>
        </p:nvSpPr>
        <p:spPr>
          <a:xfrm>
            <a:off x="4834307" y="3718229"/>
            <a:ext cx="3467802" cy="12601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75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7333" y="1549400"/>
            <a:ext cx="5685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</a:t>
            </a:r>
            <a:r>
              <a:rPr lang="en-US" dirty="0"/>
              <a:t>Transfer Coefficient </a:t>
            </a:r>
            <a:r>
              <a:rPr lang="en-US" dirty="0" smtClean="0"/>
              <a:t>higher than for liquid cooling </a:t>
            </a:r>
          </a:p>
          <a:p>
            <a:r>
              <a:rPr lang="en-US" dirty="0" smtClean="0"/>
              <a:t>Limited </a:t>
            </a:r>
            <a:r>
              <a:rPr lang="en-US" dirty="0"/>
              <a:t>temperature excursion on the detector  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sz="1400" dirty="0" smtClean="0"/>
              <a:t>(</a:t>
            </a:r>
            <a:r>
              <a:rPr lang="en-US" sz="1400" dirty="0"/>
              <a:t>isothermal </a:t>
            </a:r>
            <a:r>
              <a:rPr lang="en-US" sz="1400" dirty="0" smtClean="0"/>
              <a:t>evaporation – cooling exploits latent heat)</a:t>
            </a:r>
            <a:endParaRPr lang="en-US" sz="14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76866" y="361834"/>
            <a:ext cx="659121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Chosen cooling technology: two-phase CO</a:t>
            </a:r>
            <a:r>
              <a:rPr lang="en-US" sz="2400" b="1" baseline="-25000" dirty="0" smtClean="0"/>
              <a:t>2</a:t>
            </a:r>
            <a:endParaRPr lang="en-US" sz="2400" b="1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245533" y="1205468"/>
            <a:ext cx="379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Advantages of evaporative cooling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733" y="3378200"/>
            <a:ext cx="744233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/>
              <a:t>latent heat of evaporation</a:t>
            </a:r>
          </a:p>
          <a:p>
            <a:r>
              <a:rPr lang="en-US" dirty="0" smtClean="0"/>
              <a:t>Low </a:t>
            </a:r>
            <a:r>
              <a:rPr lang="en-US" dirty="0"/>
              <a:t>liquid viscosity</a:t>
            </a:r>
          </a:p>
          <a:p>
            <a:r>
              <a:rPr lang="en-US" dirty="0" smtClean="0"/>
              <a:t>Particularly high </a:t>
            </a:r>
            <a:r>
              <a:rPr lang="en-US" dirty="0"/>
              <a:t>heat transfer coefficient </a:t>
            </a:r>
          </a:p>
          <a:p>
            <a:r>
              <a:rPr lang="en-US" dirty="0" smtClean="0"/>
              <a:t>Very convenient fluid </a:t>
            </a:r>
            <a:r>
              <a:rPr lang="en-US" dirty="0"/>
              <a:t>to work </a:t>
            </a:r>
            <a:r>
              <a:rPr lang="en-US" dirty="0" smtClean="0"/>
              <a:t>with (</a:t>
            </a:r>
            <a:r>
              <a:rPr lang="en-US" dirty="0"/>
              <a:t>environmental friendly, not activated)</a:t>
            </a:r>
          </a:p>
          <a:p>
            <a:r>
              <a:rPr lang="en-US" dirty="0" smtClean="0"/>
              <a:t>Convenient range of operating temperature −45</a:t>
            </a:r>
            <a:r>
              <a:rPr lang="en-US" dirty="0"/>
              <a:t>°</a:t>
            </a:r>
            <a:r>
              <a:rPr lang="en-US" dirty="0" smtClean="0"/>
              <a:t>C </a:t>
            </a:r>
            <a:r>
              <a:rPr lang="en-US" dirty="0"/>
              <a:t>to </a:t>
            </a:r>
            <a:r>
              <a:rPr lang="en-US" dirty="0" smtClean="0"/>
              <a:t>+25</a:t>
            </a:r>
            <a:r>
              <a:rPr lang="en-US" dirty="0"/>
              <a:t>°</a:t>
            </a:r>
            <a:r>
              <a:rPr lang="en-US" dirty="0" smtClean="0"/>
              <a:t>C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Easier at low temperature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97933" y="3034268"/>
            <a:ext cx="22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Advantages of CO</a:t>
            </a:r>
            <a:r>
              <a:rPr lang="en-US" baseline="-25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en-US" baseline="-25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820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91" y="316268"/>
            <a:ext cx="3891409" cy="258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218" y="3237439"/>
            <a:ext cx="4709523" cy="209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24401" y="728709"/>
            <a:ext cx="4023658" cy="58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The 2PACL process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93252" y="5945201"/>
            <a:ext cx="1262297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Capillaries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5350933" y="4690533"/>
            <a:ext cx="2256666" cy="1478507"/>
          </a:xfrm>
          <a:custGeom>
            <a:avLst/>
            <a:gdLst>
              <a:gd name="connsiteX0" fmla="*/ 0 w 2256666"/>
              <a:gd name="connsiteY0" fmla="*/ 1439334 h 1478507"/>
              <a:gd name="connsiteX1" fmla="*/ 1972734 w 2256666"/>
              <a:gd name="connsiteY1" fmla="*/ 1295400 h 1478507"/>
              <a:gd name="connsiteX2" fmla="*/ 2243667 w 2256666"/>
              <a:gd name="connsiteY2" fmla="*/ 0 h 14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6666" h="1478507">
                <a:moveTo>
                  <a:pt x="0" y="1439334"/>
                </a:moveTo>
                <a:cubicBezTo>
                  <a:pt x="799395" y="1487311"/>
                  <a:pt x="1598790" y="1535289"/>
                  <a:pt x="1972734" y="1295400"/>
                </a:cubicBezTo>
                <a:cubicBezTo>
                  <a:pt x="2346679" y="1055511"/>
                  <a:pt x="2243667" y="0"/>
                  <a:pt x="2243667" y="0"/>
                </a:cubicBezTo>
              </a:path>
            </a:pathLst>
          </a:custGeom>
          <a:ln>
            <a:solidFill>
              <a:srgbClr val="604A7B"/>
            </a:solidFill>
            <a:headEnd type="none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927600" y="2260600"/>
            <a:ext cx="3138700" cy="338554"/>
          </a:xfrm>
          <a:prstGeom prst="rect">
            <a:avLst/>
          </a:prstGeom>
          <a:noFill/>
          <a:ln w="28575" cmpd="sng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Ideal lines with no pressure drop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163733" y="2599154"/>
            <a:ext cx="1286934" cy="147331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 flipV="1">
            <a:off x="2184400" y="1701800"/>
            <a:ext cx="2743200" cy="72807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318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667" y="126999"/>
            <a:ext cx="7391567" cy="58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In practice a quite complex system…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3725" y="730003"/>
            <a:ext cx="6529051" cy="2698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Detector loops must be properly sized (avoid dry out)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Flow distribution must be stable </a:t>
            </a:r>
            <a:r>
              <a:rPr lang="en-US" sz="2000" dirty="0" err="1" smtClean="0"/>
              <a:t>wrt</a:t>
            </a:r>
            <a:r>
              <a:rPr lang="en-US" sz="2000" dirty="0" smtClean="0"/>
              <a:t> to load changes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In reality there is pressure drop along the detector loops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	</a:t>
            </a:r>
            <a:r>
              <a:rPr lang="en-US" sz="1400" dirty="0" smtClean="0"/>
              <a:t>Requires some pre-heating to ensure that the 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boils!</a:t>
            </a:r>
            <a:endParaRPr lang="en-US" sz="1400" b="1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Higher operating temperature </a:t>
            </a:r>
            <a:r>
              <a:rPr lang="en-US" sz="2000" dirty="0" smtClean="0">
                <a:latin typeface="Symbol" charset="2"/>
                <a:cs typeface="Symbol" charset="2"/>
              </a:rPr>
              <a:t>® </a:t>
            </a:r>
            <a:r>
              <a:rPr lang="en-US" sz="2000" dirty="0" smtClean="0"/>
              <a:t>higher pressure rating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5363526" y="3439746"/>
            <a:ext cx="3780474" cy="3240361"/>
            <a:chOff x="5181600" y="1219200"/>
            <a:chExt cx="3780474" cy="3240361"/>
          </a:xfrm>
          <a:solidFill>
            <a:schemeClr val="bg1"/>
          </a:solidFill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81600" y="1219200"/>
              <a:ext cx="3780474" cy="32403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15"/>
            <p:cNvSpPr txBox="1"/>
            <p:nvPr/>
          </p:nvSpPr>
          <p:spPr>
            <a:xfrm rot="16200000">
              <a:off x="5380842" y="3416691"/>
              <a:ext cx="1008112" cy="21544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Electronics</a:t>
              </a:r>
              <a:endParaRPr lang="en-US" sz="1000" b="1" dirty="0"/>
            </a:p>
          </p:txBody>
        </p:sp>
        <p:sp>
          <p:nvSpPr>
            <p:cNvPr id="7" name="TextBox 16"/>
            <p:cNvSpPr txBox="1"/>
            <p:nvPr/>
          </p:nvSpPr>
          <p:spPr>
            <a:xfrm rot="16200000">
              <a:off x="5876792" y="3344415"/>
              <a:ext cx="1008115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Detector Inlet</a:t>
              </a:r>
              <a:endParaRPr lang="en-US" sz="1000" b="1" dirty="0"/>
            </a:p>
          </p:txBody>
        </p:sp>
        <p:sp>
          <p:nvSpPr>
            <p:cNvPr id="8" name="TextBox 17"/>
            <p:cNvSpPr txBox="1"/>
            <p:nvPr/>
          </p:nvSpPr>
          <p:spPr>
            <a:xfrm>
              <a:off x="6771831" y="3782250"/>
              <a:ext cx="882113" cy="24622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Detector</a:t>
              </a:r>
              <a:endParaRPr lang="en-US" sz="1000" b="1" dirty="0"/>
            </a:p>
          </p:txBody>
        </p:sp>
        <p:sp>
          <p:nvSpPr>
            <p:cNvPr id="9" name="TextBox 18"/>
            <p:cNvSpPr txBox="1"/>
            <p:nvPr/>
          </p:nvSpPr>
          <p:spPr>
            <a:xfrm rot="16200000">
              <a:off x="7511800" y="2912645"/>
              <a:ext cx="1152133" cy="35944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Detector Outlet</a:t>
              </a:r>
              <a:endParaRPr lang="en-US" sz="1000" b="1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7436" y="3633495"/>
            <a:ext cx="4758564" cy="29546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Just started reflection on system parameters</a:t>
            </a:r>
            <a:endParaRPr lang="en-US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Evaporation temperature </a:t>
            </a:r>
            <a:r>
              <a:rPr lang="en-US" dirty="0"/>
              <a:t>−30</a:t>
            </a:r>
            <a:r>
              <a:rPr lang="en-US" dirty="0" smtClean="0"/>
              <a:t>° C, with operational margin to </a:t>
            </a:r>
            <a:r>
              <a:rPr lang="en-US" dirty="0"/>
              <a:t>−</a:t>
            </a:r>
            <a:r>
              <a:rPr lang="en-US" dirty="0" smtClean="0"/>
              <a:t>40° C</a:t>
            </a:r>
            <a:endParaRPr lang="en-US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Total power ~80 kW, about 50 cooling lines splitting to ~600 detector loops</a:t>
            </a:r>
            <a:endParaRPr lang="en-US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On-detector pipes typically 2.0/2.2 mm (maybe larger in TEDD)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95147" y="3064233"/>
            <a:ext cx="2809245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 smtClean="0"/>
              <a:t>Realistic case: Pixel “phase-1”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368151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733" y="2497666"/>
            <a:ext cx="6331706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/>
              <a:t>Some performance plots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5273552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Stub finding performance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6" name="Picture 35" descr="gEffBarrelPt_Zoom_Mu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4" y="2236161"/>
            <a:ext cx="2447579" cy="2349019"/>
          </a:xfrm>
          <a:prstGeom prst="rect">
            <a:avLst/>
          </a:prstGeom>
        </p:spPr>
      </p:pic>
      <p:pic>
        <p:nvPicPr>
          <p:cNvPr id="37" name="Picture 36" descr="gEffEndcapPt_Zoom_Mu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15" y="2236161"/>
            <a:ext cx="2447579" cy="2349019"/>
          </a:xfrm>
          <a:prstGeom prst="rect">
            <a:avLst/>
          </a:prstGeom>
        </p:spPr>
      </p:pic>
      <p:pic>
        <p:nvPicPr>
          <p:cNvPr id="38" name="Picture 37" descr="ptmodule_testbe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098" y="4585180"/>
            <a:ext cx="2344672" cy="227281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78868"/>
            <a:ext cx="2492423" cy="2379132"/>
          </a:xfrm>
          <a:prstGeom prst="rect">
            <a:avLst/>
          </a:prstGeom>
        </p:spPr>
      </p:pic>
      <p:sp>
        <p:nvSpPr>
          <p:cNvPr id="40" name="Content Placeholder 2"/>
          <p:cNvSpPr txBox="1">
            <a:spLocks/>
          </p:cNvSpPr>
          <p:nvPr/>
        </p:nvSpPr>
        <p:spPr>
          <a:xfrm>
            <a:off x="177800" y="973667"/>
            <a:ext cx="7620000" cy="149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Muon stub finding efficiency in all layers (barrel, endcap)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Barrel layer 1 for muons, pion electrons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Effect of interactions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Efficiency measured on DESY beam with 2-CBC2 module prototype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46770" y="4868018"/>
            <a:ext cx="35221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16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simulated with module tilt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Selected threshold equivalent to a nominal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16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cut of 2.14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@ 75 cm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Fit to data gives effective threshold of 2.2 ± 0.1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GeV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425974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457200" y="64363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Level-1 track finding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0" y="997703"/>
            <a:ext cx="8256558" cy="10069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Track finding performance taken from “tracklet” method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Estimates with AM track finding qualitatively similar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N.B. Track finding not demonstrated in hardware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Indication of the performance that could be achievable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533" y="4486623"/>
            <a:ext cx="3380669" cy="231308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66" y="4419553"/>
            <a:ext cx="3605873" cy="243844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468" y="2081891"/>
            <a:ext cx="3549090" cy="2408596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666" y="2004650"/>
            <a:ext cx="3502409" cy="241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9028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457200" y="64363"/>
            <a:ext cx="7620000" cy="9408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00" normalizeH="0" baseline="0" noProof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Offline tracking</a:t>
            </a:r>
            <a:endParaRPr kumimoji="0" lang="en-US" sz="32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70933" y="1005227"/>
            <a:ext cx="7620000" cy="678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Compare Phase-1 @ 50 PU with Phase-2 @ 140 PU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ptresvseta_mupt1_10_phs1phs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957" y="4256568"/>
            <a:ext cx="2711419" cy="2601432"/>
          </a:xfrm>
          <a:prstGeom prst="rect">
            <a:avLst/>
          </a:prstGeom>
        </p:spPr>
      </p:pic>
      <p:pic>
        <p:nvPicPr>
          <p:cNvPr id="17" name="Picture 16" descr="trkeff_mupt10_phs1phs2_eta_h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85" y="1557661"/>
            <a:ext cx="2873532" cy="2756969"/>
          </a:xfrm>
          <a:prstGeom prst="rect">
            <a:avLst/>
          </a:prstGeom>
        </p:spPr>
      </p:pic>
      <p:pic>
        <p:nvPicPr>
          <p:cNvPr id="18" name="Picture 17" descr="trkeff_ttbar_phs1phs2_eta_h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855" y="1683471"/>
            <a:ext cx="2667521" cy="2559315"/>
          </a:xfrm>
          <a:prstGeom prst="rect">
            <a:avLst/>
          </a:prstGeom>
        </p:spPr>
      </p:pic>
      <p:pic>
        <p:nvPicPr>
          <p:cNvPr id="19" name="Picture 18" descr="trkfakedup_ttbar_phs1phs2_eta_hp_pt09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33" y="4242786"/>
            <a:ext cx="2725784" cy="261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9467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576" y="1180154"/>
            <a:ext cx="8413217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Radiation tolerance is a major worry, not only for sensors but also electronics!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Huge ongoing effort in RD53 to qualify TSMC 65 nm technology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R&amp;D on thin n-in-p planar sensors, 3D sensors</a:t>
            </a:r>
          </a:p>
          <a:p>
            <a:endParaRPr lang="en-US" dirty="0" smtClean="0"/>
          </a:p>
          <a:p>
            <a:r>
              <a:rPr lang="en-US" dirty="0" smtClean="0"/>
              <a:t>Rapidity extension</a:t>
            </a:r>
          </a:p>
          <a:p>
            <a:r>
              <a:rPr lang="en-US" dirty="0" smtClean="0"/>
              <a:t>	</a:t>
            </a:r>
            <a:r>
              <a:rPr lang="en-US" sz="1400" dirty="0" smtClean="0"/>
              <a:t>Main requirement is to match jets to vertices in the forward region</a:t>
            </a:r>
          </a:p>
          <a:p>
            <a:r>
              <a:rPr lang="en-US" sz="1400" dirty="0" smtClean="0"/>
              <a:t>	(Anything else is a bonus)</a:t>
            </a:r>
          </a:p>
          <a:p>
            <a:endParaRPr lang="en-US" sz="1400" dirty="0" smtClean="0"/>
          </a:p>
          <a:p>
            <a:r>
              <a:rPr lang="en-US" i="1" dirty="0" smtClean="0">
                <a:solidFill>
                  <a:srgbClr val="FF0000"/>
                </a:solidFill>
              </a:rPr>
              <a:t>Recall: operate at </a:t>
            </a:r>
            <a:r>
              <a:rPr lang="en-US" i="1" dirty="0">
                <a:solidFill>
                  <a:srgbClr val="FF0000"/>
                </a:solidFill>
              </a:rPr>
              <a:t>200 PU x 750 </a:t>
            </a:r>
            <a:r>
              <a:rPr lang="en-US" i="1" dirty="0" smtClean="0">
                <a:solidFill>
                  <a:srgbClr val="FF0000"/>
                </a:solidFill>
              </a:rPr>
              <a:t>kHz</a:t>
            </a:r>
          </a:p>
          <a:p>
            <a:endParaRPr lang="en-US" dirty="0"/>
          </a:p>
          <a:p>
            <a:r>
              <a:rPr lang="en-US" dirty="0" smtClean="0"/>
              <a:t>Maintain</a:t>
            </a:r>
            <a:r>
              <a:rPr lang="en-US" dirty="0"/>
              <a:t>/improve single hit resolution and two-track separation	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Rad </a:t>
            </a:r>
            <a:r>
              <a:rPr lang="en-US" sz="1400" dirty="0"/>
              <a:t>tolerance requirements implies thinner sensors, less </a:t>
            </a:r>
            <a:r>
              <a:rPr lang="en-US" sz="1400" dirty="0" smtClean="0"/>
              <a:t>charge (100 ÷ 150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 active thickness).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Achieve </a:t>
            </a:r>
            <a:r>
              <a:rPr lang="en-US" sz="1400" dirty="0"/>
              <a:t>hit resolution with less charge sharing and smaller </a:t>
            </a:r>
            <a:r>
              <a:rPr lang="en-US" sz="1400" dirty="0" smtClean="0"/>
              <a:t>pixels.	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Rectangular </a:t>
            </a:r>
            <a:r>
              <a:rPr lang="en-US" sz="1400" dirty="0"/>
              <a:t>pixels give lower occupancy and mitigate requirement on pixel chip threshold </a:t>
            </a:r>
          </a:p>
          <a:p>
            <a:r>
              <a:rPr lang="en-US" sz="1400" dirty="0" smtClean="0"/>
              <a:t>	(around 1000 e-, under study)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32467" y="431800"/>
            <a:ext cx="471410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The phase-2 pixel upgrade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4891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5073"/>
            <a:ext cx="9144000" cy="35929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76400" y="5999806"/>
            <a:ext cx="6112933" cy="76200"/>
          </a:xfrm>
          <a:prstGeom prst="rect">
            <a:avLst/>
          </a:prstGeom>
          <a:pattFill prst="pct40">
            <a:fgClr>
              <a:prstClr val="black"/>
            </a:fgClr>
            <a:bgClr>
              <a:prstClr val="white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Service cylinders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461" y="1231899"/>
            <a:ext cx="865753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200 PU x 750 </a:t>
            </a:r>
            <a:r>
              <a:rPr lang="en-US" sz="2400" dirty="0" smtClean="0"/>
              <a:t>kHz </a:t>
            </a:r>
            <a:r>
              <a:rPr lang="en-US" sz="2400" dirty="0" smtClean="0">
                <a:latin typeface="Symbol" charset="2"/>
                <a:cs typeface="Symbol" charset="2"/>
              </a:rPr>
              <a:t>® </a:t>
            </a:r>
            <a:r>
              <a:rPr lang="en-US" sz="2400" dirty="0" smtClean="0"/>
              <a:t>x 30 increased bandwidth </a:t>
            </a:r>
            <a:r>
              <a:rPr lang="en-US" sz="2400" dirty="0" err="1" smtClean="0"/>
              <a:t>wrt</a:t>
            </a:r>
            <a:r>
              <a:rPr lang="en-US" sz="2400" dirty="0" smtClean="0"/>
              <a:t> to phase-1</a:t>
            </a:r>
          </a:p>
          <a:p>
            <a:r>
              <a:rPr lang="en-US" sz="2400" dirty="0" smtClean="0"/>
              <a:t>Huge increase of the cross section of electrical links</a:t>
            </a:r>
          </a:p>
          <a:p>
            <a:r>
              <a:rPr lang="en-US" sz="2400" dirty="0" smtClean="0"/>
              <a:t>Optical converters can be integrated on the service cylinders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No option for module-level optical conversion…?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8933" y="215900"/>
            <a:ext cx="7189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The service cylinders are completely inside the tracking </a:t>
            </a:r>
            <a:r>
              <a:rPr lang="en-US" b="1" u="sng" dirty="0" smtClean="0"/>
              <a:t>volume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560214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5073"/>
            <a:ext cx="9144000" cy="35929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76400" y="5999806"/>
            <a:ext cx="6112933" cy="76200"/>
          </a:xfrm>
          <a:prstGeom prst="rect">
            <a:avLst/>
          </a:prstGeom>
          <a:pattFill prst="pct40">
            <a:fgClr>
              <a:prstClr val="black"/>
            </a:fgClr>
            <a:bgClr>
              <a:prstClr val="white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Service cylinders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263" y="585232"/>
            <a:ext cx="8751126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Even worse: higher power, with lower operating voltage</a:t>
            </a:r>
          </a:p>
          <a:p>
            <a:r>
              <a:rPr lang="en-US" sz="2400" dirty="0" smtClean="0"/>
              <a:t>On-chip DC-DC conversion seems hard </a:t>
            </a:r>
          </a:p>
          <a:p>
            <a:r>
              <a:rPr lang="en-US" dirty="0"/>
              <a:t>	</a:t>
            </a:r>
            <a:r>
              <a:rPr lang="en-US" dirty="0" smtClean="0"/>
              <a:t>And a factor of 2 would not be good enough</a:t>
            </a:r>
          </a:p>
          <a:p>
            <a:r>
              <a:rPr lang="en-US" sz="2400" dirty="0" smtClean="0"/>
              <a:t>Inductor-based converters are bulky</a:t>
            </a:r>
          </a:p>
          <a:p>
            <a:r>
              <a:rPr lang="en-US" dirty="0"/>
              <a:t>	N</a:t>
            </a:r>
            <a:r>
              <a:rPr lang="en-US" dirty="0" smtClean="0"/>
              <a:t>ot suitable to be integrated on modules, away from modules don’t help much</a:t>
            </a:r>
          </a:p>
          <a:p>
            <a:r>
              <a:rPr lang="en-US" sz="2400" dirty="0" smtClean="0"/>
              <a:t>Started to reconsider serial powering…!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8933" y="215900"/>
            <a:ext cx="7189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The service cylinders are completely inside the tracking </a:t>
            </a:r>
            <a:r>
              <a:rPr lang="en-US" b="1" u="sng" dirty="0" smtClean="0"/>
              <a:t>volume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23138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457200" y="64363"/>
            <a:ext cx="7620000" cy="1002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Understanding RGH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85717" y="1066800"/>
            <a:ext cx="8434221" cy="24625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T-CAD simulations show higher electric fields at the strip edges for irradiated p-in-n sensors than for p-type sensors with same geometry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Suggests the occurrence of “micro-discharges” in p-in-n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oxide charge…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increases max. electric fields in p-in-n, reduces max. electric fields in n-in-p</a:t>
            </a:r>
          </a:p>
          <a:p>
            <a:pPr marL="666000" marR="0" lvl="1" indent="-306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2751D">
                  <a:lumMod val="50000"/>
                </a:srgbClr>
              </a:buClr>
              <a:buSzTx/>
              <a:buFont typeface="Wingdings" charset="2"/>
              <a:buChar char="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E2751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Observation: rate of RGHs are smaller for neutron than for proton irradiation</a:t>
            </a:r>
          </a:p>
          <a:p>
            <a:pPr marL="1005840" marR="0" lvl="2" indent="-2286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ysClr val="windowText" lastClr="000000">
                  <a:lumMod val="50000"/>
                  <a:lumOff val="50000"/>
                </a:sysClr>
              </a:buClr>
              <a:buSzTx/>
              <a:buFont typeface="Wingdings" charset="2"/>
              <a:buChar char=""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less ionization, less surface damage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5"/>
          <p:cNvSpPr txBox="1"/>
          <p:nvPr/>
        </p:nvSpPr>
        <p:spPr>
          <a:xfrm>
            <a:off x="613620" y="6308917"/>
            <a:ext cx="3017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F=1x10</a:t>
            </a:r>
            <a:r>
              <a:rPr lang="en-US" sz="1400" baseline="300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15</a:t>
            </a: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cm</a:t>
            </a:r>
            <a:r>
              <a:rPr lang="en-US" sz="1400" baseline="300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-2</a:t>
            </a: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; Q</a:t>
            </a:r>
            <a:r>
              <a:rPr lang="en-US" sz="1400" baseline="-250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 </a:t>
            </a: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1.2x10</a:t>
            </a:r>
            <a:r>
              <a:rPr lang="en-US" sz="1400" baseline="300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12</a:t>
            </a: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cm</a:t>
            </a:r>
            <a:r>
              <a:rPr lang="en-US" sz="1400" baseline="300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-2</a:t>
            </a:r>
            <a:r>
              <a:rPr lang="en-US" sz="1400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 </a:t>
            </a: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 </a:t>
            </a:r>
            <a:r>
              <a:rPr lang="en-US" sz="1400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500 </a:t>
            </a:r>
            <a:r>
              <a:rPr lang="en-US" sz="14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V; </a:t>
            </a:r>
            <a:r>
              <a:rPr lang="en-US" sz="1400" b="1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5-trap model (</a:t>
            </a:r>
            <a:r>
              <a:rPr lang="en-US" sz="1400" b="1" dirty="0" err="1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Silvaco</a:t>
            </a:r>
            <a:r>
              <a:rPr lang="en-US" sz="1400" b="1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  <a:endParaRPr lang="en-US" sz="1400" b="1" baseline="30000" dirty="0">
              <a:solidFill>
                <a:prstClr val="black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4" name="Gruppieren 32"/>
          <p:cNvGrpSpPr/>
          <p:nvPr/>
        </p:nvGrpSpPr>
        <p:grpSpPr>
          <a:xfrm>
            <a:off x="153449" y="3529345"/>
            <a:ext cx="3463959" cy="2802682"/>
            <a:chOff x="5995365" y="3377947"/>
            <a:chExt cx="2882715" cy="2332399"/>
          </a:xfrm>
        </p:grpSpPr>
        <p:grpSp>
          <p:nvGrpSpPr>
            <p:cNvPr id="25" name="Gruppieren 33"/>
            <p:cNvGrpSpPr/>
            <p:nvPr/>
          </p:nvGrpSpPr>
          <p:grpSpPr>
            <a:xfrm>
              <a:off x="5995365" y="3377947"/>
              <a:ext cx="2882715" cy="2332399"/>
              <a:chOff x="6368383" y="1214421"/>
              <a:chExt cx="2775617" cy="2187257"/>
            </a:xfrm>
          </p:grpSpPr>
          <p:pic>
            <p:nvPicPr>
              <p:cNvPr id="30" name="Picture 1" descr="C:\Users\ranjeet\Desktop\oxide-charge\simulations\with-three-acceptor-three-donors\p+n-mssd\Comparison-between-p+n-and-n+p-for-flux-5e14-qf-8e11-500V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200" t="1600" r="3600" b="1600"/>
              <a:stretch>
                <a:fillRect/>
              </a:stretch>
            </p:blipFill>
            <p:spPr bwMode="auto">
              <a:xfrm>
                <a:off x="6368383" y="1214421"/>
                <a:ext cx="2775617" cy="2187257"/>
              </a:xfrm>
              <a:prstGeom prst="rect">
                <a:avLst/>
              </a:prstGeom>
              <a:noFill/>
            </p:spPr>
          </p:pic>
          <p:sp>
            <p:nvSpPr>
              <p:cNvPr id="31" name="Textfeld 39"/>
              <p:cNvSpPr txBox="1"/>
              <p:nvPr/>
            </p:nvSpPr>
            <p:spPr>
              <a:xfrm>
                <a:off x="7614940" y="1575429"/>
                <a:ext cx="492206" cy="360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rPr>
                  <a:t>n-in-p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CC33"/>
                    </a:solidFill>
                    <a:effectLst/>
                    <a:uLnTx/>
                    <a:uFillTx/>
                  </a:rPr>
                  <a:t>p-in-n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6" name="Rechteck 34"/>
            <p:cNvSpPr/>
            <p:nvPr/>
          </p:nvSpPr>
          <p:spPr>
            <a:xfrm>
              <a:off x="6373232" y="3580064"/>
              <a:ext cx="477521" cy="1829188"/>
            </a:xfrm>
            <a:prstGeom prst="rect">
              <a:avLst/>
            </a:prstGeom>
            <a:solidFill>
              <a:srgbClr val="80808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Rechteck 35"/>
            <p:cNvSpPr/>
            <p:nvPr/>
          </p:nvSpPr>
          <p:spPr>
            <a:xfrm>
              <a:off x="6373232" y="3580063"/>
              <a:ext cx="284481" cy="1829189"/>
            </a:xfrm>
            <a:prstGeom prst="rect">
              <a:avLst/>
            </a:prstGeom>
            <a:solidFill>
              <a:srgbClr val="FF0000">
                <a:alpha val="49804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Rechteck 36"/>
            <p:cNvSpPr/>
            <p:nvPr/>
          </p:nvSpPr>
          <p:spPr>
            <a:xfrm>
              <a:off x="8310879" y="3590224"/>
              <a:ext cx="477521" cy="1819028"/>
            </a:xfrm>
            <a:prstGeom prst="rect">
              <a:avLst/>
            </a:prstGeom>
            <a:solidFill>
              <a:srgbClr val="80808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Rechteck 37"/>
            <p:cNvSpPr/>
            <p:nvPr/>
          </p:nvSpPr>
          <p:spPr>
            <a:xfrm>
              <a:off x="8503919" y="3580064"/>
              <a:ext cx="284481" cy="1829188"/>
            </a:xfrm>
            <a:prstGeom prst="rect">
              <a:avLst/>
            </a:prstGeom>
            <a:solidFill>
              <a:srgbClr val="FF0000">
                <a:alpha val="49804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2" name="Textfeld 27"/>
          <p:cNvSpPr txBox="1"/>
          <p:nvPr/>
        </p:nvSpPr>
        <p:spPr>
          <a:xfrm>
            <a:off x="3631138" y="6286643"/>
            <a:ext cx="1217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strip doping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aluminum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33" name="Picture 5" descr="E-field-for-p+n-flux-1e15-qf-vary-bias-500V-cutline-is-0.1um-below-sio2.png"/>
          <p:cNvPicPr>
            <a:picLocks noChangeAspect="1"/>
          </p:cNvPicPr>
          <p:nvPr/>
        </p:nvPicPr>
        <p:blipFill>
          <a:blip r:embed="rId3" cstate="print"/>
          <a:srcRect l="1200" t="1600" r="3600" b="1600"/>
          <a:stretch>
            <a:fillRect/>
          </a:stretch>
        </p:blipFill>
        <p:spPr>
          <a:xfrm>
            <a:off x="4637164" y="3529345"/>
            <a:ext cx="3780000" cy="2882647"/>
          </a:xfrm>
          <a:prstGeom prst="rect">
            <a:avLst/>
          </a:prstGeom>
        </p:spPr>
      </p:pic>
      <p:sp>
        <p:nvSpPr>
          <p:cNvPr id="34" name="Textfeld 41"/>
          <p:cNvSpPr txBox="1"/>
          <p:nvPr/>
        </p:nvSpPr>
        <p:spPr>
          <a:xfrm>
            <a:off x="6378355" y="454418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p-in-n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Pfeil nach unten 42"/>
          <p:cNvSpPr/>
          <p:nvPr/>
        </p:nvSpPr>
        <p:spPr>
          <a:xfrm flipV="1">
            <a:off x="5987988" y="4006816"/>
            <a:ext cx="180023" cy="1620207"/>
          </a:xfrm>
          <a:prstGeom prst="downArrow">
            <a:avLst/>
          </a:prstGeom>
          <a:gradFill>
            <a:gsLst>
              <a:gs pos="0">
                <a:srgbClr val="FFC000"/>
              </a:gs>
              <a:gs pos="45000">
                <a:srgbClr val="0000FF"/>
              </a:gs>
              <a:gs pos="71000">
                <a:srgbClr val="33CC33"/>
              </a:gs>
              <a:gs pos="100000">
                <a:srgbClr val="FF0000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chteck 44"/>
          <p:cNvSpPr/>
          <p:nvPr/>
        </p:nvSpPr>
        <p:spPr>
          <a:xfrm>
            <a:off x="7950594" y="3785718"/>
            <a:ext cx="386080" cy="2289936"/>
          </a:xfrm>
          <a:prstGeom prst="rect">
            <a:avLst/>
          </a:prstGeom>
          <a:solidFill>
            <a:srgbClr val="FF000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hteck 45"/>
          <p:cNvSpPr/>
          <p:nvPr/>
        </p:nvSpPr>
        <p:spPr>
          <a:xfrm>
            <a:off x="5136274" y="3785718"/>
            <a:ext cx="386080" cy="2289936"/>
          </a:xfrm>
          <a:prstGeom prst="rect">
            <a:avLst/>
          </a:prstGeom>
          <a:solidFill>
            <a:srgbClr val="FF000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Rechteck 46"/>
          <p:cNvSpPr/>
          <p:nvPr/>
        </p:nvSpPr>
        <p:spPr>
          <a:xfrm>
            <a:off x="5522407" y="3785718"/>
            <a:ext cx="255237" cy="2289936"/>
          </a:xfrm>
          <a:prstGeom prst="rect">
            <a:avLst/>
          </a:prstGeom>
          <a:solidFill>
            <a:sysClr val="window" lastClr="FFFFFF">
              <a:lumMod val="65000"/>
              <a:alpha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Rechteck 47"/>
          <p:cNvSpPr/>
          <p:nvPr/>
        </p:nvSpPr>
        <p:spPr>
          <a:xfrm>
            <a:off x="7695357" y="3772214"/>
            <a:ext cx="255237" cy="2289936"/>
          </a:xfrm>
          <a:prstGeom prst="rect">
            <a:avLst/>
          </a:prstGeom>
          <a:solidFill>
            <a:sysClr val="window" lastClr="FFFFFF">
              <a:lumMod val="65000"/>
              <a:alpha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265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9" name="Straight Arrow Connector 228"/>
          <p:cNvCxnSpPr/>
          <p:nvPr/>
        </p:nvCxnSpPr>
        <p:spPr>
          <a:xfrm>
            <a:off x="7124700" y="44915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/>
          <p:nvPr/>
        </p:nvCxnSpPr>
        <p:spPr>
          <a:xfrm>
            <a:off x="7277100" y="46439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/>
          <p:nvPr/>
        </p:nvCxnSpPr>
        <p:spPr>
          <a:xfrm>
            <a:off x="7429500" y="47963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>
            <a:off x="7581900" y="49487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/>
          <p:cNvCxnSpPr/>
          <p:nvPr/>
        </p:nvCxnSpPr>
        <p:spPr>
          <a:xfrm>
            <a:off x="7734300" y="51011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/>
          <p:nvPr/>
        </p:nvCxnSpPr>
        <p:spPr>
          <a:xfrm>
            <a:off x="7886700" y="52535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/>
          <p:cNvCxnSpPr/>
          <p:nvPr/>
        </p:nvCxnSpPr>
        <p:spPr>
          <a:xfrm>
            <a:off x="8039100" y="54059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>
            <a:off x="6972300" y="43391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1706029" y="2573867"/>
            <a:ext cx="0" cy="2438399"/>
          </a:xfrm>
          <a:prstGeom prst="straightConnector1">
            <a:avLst/>
          </a:prstGeom>
          <a:ln w="57150" cmpd="sng">
            <a:solidFill>
              <a:srgbClr val="95373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1206502" y="4578350"/>
            <a:ext cx="461430" cy="442387"/>
          </a:xfrm>
          <a:prstGeom prst="straightConnector1">
            <a:avLst/>
          </a:prstGeom>
          <a:ln w="57150" cmpd="sng">
            <a:solidFill>
              <a:srgbClr val="95373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938867" y="52832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786467" y="51308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634067" y="49784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481667" y="48260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1329267" y="46736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1176867" y="45212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024467" y="43688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872067" y="42164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19667" y="40640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67267" y="3911600"/>
            <a:ext cx="0" cy="457200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7866" y="171047"/>
            <a:ext cx="856536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DC-DC conversion </a:t>
            </a:r>
            <a:r>
              <a:rPr lang="en-US" sz="2800" b="1" dirty="0" err="1" smtClean="0"/>
              <a:t>vs</a:t>
            </a:r>
            <a:r>
              <a:rPr lang="en-US" sz="2800" b="1" dirty="0" smtClean="0"/>
              <a:t> serial powering: the basics</a:t>
            </a:r>
            <a:endParaRPr lang="en-US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287866" y="36068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0266" y="37592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92666" y="39116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5066" y="40640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7466" y="42164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9866" y="43688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02266" y="45212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endCxn id="3" idx="0"/>
          </p:cNvCxnSpPr>
          <p:nvPr/>
        </p:nvCxnSpPr>
        <p:spPr>
          <a:xfrm>
            <a:off x="567267" y="28786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354666" y="46736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507066" y="48260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659466" y="49784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19667" y="30310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72067" y="31834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024467" y="33358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176867" y="34882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329267" y="36406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481667" y="3793067"/>
            <a:ext cx="0" cy="728133"/>
          </a:xfrm>
          <a:prstGeom prst="straightConnector1">
            <a:avLst/>
          </a:prstGeom>
          <a:ln w="12700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634067" y="3945467"/>
            <a:ext cx="0" cy="728133"/>
          </a:xfrm>
          <a:prstGeom prst="straightConnector1">
            <a:avLst/>
          </a:prstGeom>
          <a:ln w="12700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786467" y="4097867"/>
            <a:ext cx="0" cy="728133"/>
          </a:xfrm>
          <a:prstGeom prst="straightConnector1">
            <a:avLst/>
          </a:prstGeom>
          <a:ln w="12700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938867" y="4250267"/>
            <a:ext cx="0" cy="728133"/>
          </a:xfrm>
          <a:prstGeom prst="straightConnector1">
            <a:avLst/>
          </a:prstGeom>
          <a:ln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67267" y="2878667"/>
            <a:ext cx="1371600" cy="1371600"/>
          </a:xfrm>
          <a:prstGeom prst="line">
            <a:avLst/>
          </a:prstGeom>
          <a:ln w="12700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286934" y="2540002"/>
            <a:ext cx="0" cy="1049867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58801" y="4368800"/>
            <a:ext cx="1371600" cy="1371600"/>
          </a:xfrm>
          <a:prstGeom prst="line">
            <a:avLst/>
          </a:prstGeom>
          <a:ln w="12700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27197" y="2374900"/>
            <a:ext cx="563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ΔV</a:t>
            </a:r>
          </a:p>
          <a:p>
            <a:pPr algn="ctr"/>
            <a:r>
              <a:rPr lang="en-US" dirty="0" smtClean="0"/>
              <a:t>I×N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10509" y="952268"/>
            <a:ext cx="1955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Parallel powering</a:t>
            </a:r>
          </a:p>
          <a:p>
            <a:endParaRPr lang="en-US" dirty="0" smtClean="0"/>
          </a:p>
          <a:p>
            <a:r>
              <a:rPr lang="en-US" dirty="0" smtClean="0"/>
              <a:t>No conversion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4910662" y="2726267"/>
            <a:ext cx="0" cy="2438399"/>
          </a:xfrm>
          <a:prstGeom prst="straightConnector1">
            <a:avLst/>
          </a:prstGeom>
          <a:ln w="12700" cmpd="sng">
            <a:solidFill>
              <a:srgbClr val="95373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4415368" y="4707467"/>
            <a:ext cx="495294" cy="469902"/>
          </a:xfrm>
          <a:prstGeom prst="straightConnector1">
            <a:avLst/>
          </a:prstGeom>
          <a:ln w="12700" cmpd="sng">
            <a:solidFill>
              <a:srgbClr val="95373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143500" y="5452532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991100" y="5300132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838700" y="5147732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686300" y="4995332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533900" y="4842932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4381500" y="4690532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229100" y="4533901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4076700" y="4381501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3924300" y="4229101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771900" y="4076701"/>
            <a:ext cx="0" cy="457200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3492499" y="37592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644899" y="39116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3797299" y="40640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3949699" y="42164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4102099" y="43688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4254499" y="45212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4406899" y="46736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>
            <a:endCxn id="80" idx="0"/>
          </p:cNvCxnSpPr>
          <p:nvPr/>
        </p:nvCxnSpPr>
        <p:spPr>
          <a:xfrm>
            <a:off x="3771900" y="30310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4559299" y="48260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711699" y="49784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864099" y="5130800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3924300" y="31834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4076700" y="33358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229100" y="34882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4381500" y="36406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4533900" y="37930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4686300" y="3945467"/>
            <a:ext cx="0" cy="728133"/>
          </a:xfrm>
          <a:prstGeom prst="straightConnector1">
            <a:avLst/>
          </a:prstGeom>
          <a:ln w="317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4838700" y="4097867"/>
            <a:ext cx="0" cy="728133"/>
          </a:xfrm>
          <a:prstGeom prst="straightConnector1">
            <a:avLst/>
          </a:prstGeom>
          <a:ln w="3175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4991100" y="4250267"/>
            <a:ext cx="0" cy="728133"/>
          </a:xfrm>
          <a:prstGeom prst="straightConnector1">
            <a:avLst/>
          </a:prstGeom>
          <a:ln w="3175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143500" y="4402667"/>
            <a:ext cx="0" cy="728133"/>
          </a:xfrm>
          <a:prstGeom prst="straightConnector1">
            <a:avLst/>
          </a:prstGeom>
          <a:ln w="3175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771900" y="3031067"/>
            <a:ext cx="1371600" cy="1371600"/>
          </a:xfrm>
          <a:prstGeom prst="line">
            <a:avLst/>
          </a:prstGeom>
          <a:ln w="317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4491567" y="2692402"/>
            <a:ext cx="0" cy="1049867"/>
          </a:xfrm>
          <a:prstGeom prst="straightConnector1">
            <a:avLst/>
          </a:prstGeom>
          <a:ln w="12700" cmpd="sng">
            <a:solidFill>
              <a:schemeClr val="accent2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3763434" y="4521200"/>
            <a:ext cx="1371600" cy="1371600"/>
          </a:xfrm>
          <a:prstGeom prst="line">
            <a:avLst/>
          </a:prstGeom>
          <a:ln w="317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3568080" y="2384736"/>
            <a:ext cx="991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ΔV×</a:t>
            </a:r>
            <a:r>
              <a:rPr lang="en-US" i="1" dirty="0" smtClean="0"/>
              <a:t>R</a:t>
            </a:r>
          </a:p>
          <a:p>
            <a:pPr algn="ctr"/>
            <a:r>
              <a:rPr lang="en-US" dirty="0" smtClean="0"/>
              <a:t>(I×N)/</a:t>
            </a:r>
            <a:r>
              <a:rPr lang="en-US" i="1" dirty="0" smtClean="0"/>
              <a:t>R</a:t>
            </a:r>
            <a:endParaRPr lang="en-US" i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3454718" y="952268"/>
            <a:ext cx="19681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Parallel powering</a:t>
            </a:r>
          </a:p>
          <a:p>
            <a:endParaRPr lang="en-US" dirty="0" smtClean="0"/>
          </a:p>
          <a:p>
            <a:r>
              <a:rPr lang="en-US" dirty="0" smtClean="0"/>
              <a:t>DC-DC converter </a:t>
            </a:r>
          </a:p>
          <a:p>
            <a:r>
              <a:rPr lang="en-US" dirty="0" smtClean="0"/>
              <a:t>with ratio </a:t>
            </a:r>
            <a:r>
              <a:rPr lang="en-US" i="1" dirty="0" smtClean="0"/>
              <a:t>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3746499" y="37655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3898899" y="39179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051299" y="40703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4203699" y="42227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356099" y="43751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508499" y="45275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660899" y="46799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813299" y="48323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4965699" y="49847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118099" y="5137150"/>
            <a:ext cx="50800" cy="550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6819900" y="41867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6540499" y="38692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Straight Arrow Connector 133"/>
          <p:cNvCxnSpPr>
            <a:endCxn id="127" idx="0"/>
          </p:cNvCxnSpPr>
          <p:nvPr/>
        </p:nvCxnSpPr>
        <p:spPr>
          <a:xfrm>
            <a:off x="6819900" y="2573867"/>
            <a:ext cx="0" cy="1295397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6972300" y="37655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879167" y="36406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6811434" y="46312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68233" y="2707901"/>
            <a:ext cx="850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ΔV×</a:t>
            </a:r>
            <a:r>
              <a:rPr lang="en-US" dirty="0"/>
              <a:t>N</a:t>
            </a:r>
            <a:endParaRPr lang="en-US" i="1" dirty="0" smtClean="0"/>
          </a:p>
          <a:p>
            <a:pPr algn="ctr"/>
            <a:r>
              <a:rPr lang="en-US" dirty="0" smtClean="0"/>
              <a:t>I</a:t>
            </a:r>
            <a:endParaRPr lang="en-US" i="1" dirty="0"/>
          </a:p>
        </p:txBody>
      </p:sp>
      <p:cxnSp>
        <p:nvCxnSpPr>
          <p:cNvPr id="125" name="Straight Arrow Connector 124"/>
          <p:cNvCxnSpPr/>
          <p:nvPr/>
        </p:nvCxnSpPr>
        <p:spPr>
          <a:xfrm flipV="1">
            <a:off x="6879167" y="36406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6692899" y="40216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5" name="Straight Arrow Connector 224"/>
          <p:cNvCxnSpPr/>
          <p:nvPr/>
        </p:nvCxnSpPr>
        <p:spPr>
          <a:xfrm>
            <a:off x="7124700" y="39179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7031567" y="37930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6963834" y="47836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/>
          <p:cNvCxnSpPr/>
          <p:nvPr/>
        </p:nvCxnSpPr>
        <p:spPr>
          <a:xfrm flipV="1">
            <a:off x="7031567" y="37930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>
            <a:off x="7183967" y="39454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7116234" y="49360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7268634" y="50884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7421034" y="52408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7573434" y="53932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7725834" y="55456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7878234" y="56980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>
            <a:off x="8030634" y="5850464"/>
            <a:ext cx="67733" cy="59268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Rectangle 128"/>
          <p:cNvSpPr/>
          <p:nvPr/>
        </p:nvSpPr>
        <p:spPr>
          <a:xfrm>
            <a:off x="6845299" y="41740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0" name="Straight Arrow Connector 229"/>
          <p:cNvCxnSpPr/>
          <p:nvPr/>
        </p:nvCxnSpPr>
        <p:spPr>
          <a:xfrm>
            <a:off x="7277100" y="40703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7336367" y="40978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flipV="1">
            <a:off x="8183034" y="5647267"/>
            <a:ext cx="364066" cy="355597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/>
          <p:cNvCxnSpPr/>
          <p:nvPr/>
        </p:nvCxnSpPr>
        <p:spPr>
          <a:xfrm flipV="1">
            <a:off x="8547100" y="2760133"/>
            <a:ext cx="0" cy="2893482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6692898" y="954332"/>
            <a:ext cx="24016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Serial powering</a:t>
            </a:r>
          </a:p>
          <a:p>
            <a:endParaRPr lang="en-US" dirty="0" smtClean="0"/>
          </a:p>
          <a:p>
            <a:r>
              <a:rPr lang="en-US" sz="1400" dirty="0" smtClean="0"/>
              <a:t>Same current flows through all the loads in the chain</a:t>
            </a:r>
            <a:endParaRPr lang="en-US" sz="1400" dirty="0"/>
          </a:p>
        </p:txBody>
      </p:sp>
      <p:cxnSp>
        <p:nvCxnSpPr>
          <p:cNvPr id="264" name="Straight Arrow Connector 263"/>
          <p:cNvCxnSpPr/>
          <p:nvPr/>
        </p:nvCxnSpPr>
        <p:spPr>
          <a:xfrm>
            <a:off x="8191500" y="5558365"/>
            <a:ext cx="0" cy="457200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/>
          <p:nvPr/>
        </p:nvCxnSpPr>
        <p:spPr>
          <a:xfrm flipV="1">
            <a:off x="7183967" y="39454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6997699" y="43264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Arrow Connector 237"/>
          <p:cNvCxnSpPr/>
          <p:nvPr/>
        </p:nvCxnSpPr>
        <p:spPr>
          <a:xfrm flipV="1">
            <a:off x="7336367" y="40978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7150099" y="44788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3" name="Straight Arrow Connector 242"/>
          <p:cNvCxnSpPr/>
          <p:nvPr/>
        </p:nvCxnSpPr>
        <p:spPr>
          <a:xfrm flipV="1">
            <a:off x="7488767" y="42502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7302499" y="46312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8" name="Straight Arrow Connector 247"/>
          <p:cNvCxnSpPr/>
          <p:nvPr/>
        </p:nvCxnSpPr>
        <p:spPr>
          <a:xfrm flipV="1">
            <a:off x="7641167" y="44026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/>
          <p:cNvSpPr/>
          <p:nvPr/>
        </p:nvSpPr>
        <p:spPr>
          <a:xfrm>
            <a:off x="7454899" y="47836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3" name="Straight Arrow Connector 252"/>
          <p:cNvCxnSpPr/>
          <p:nvPr/>
        </p:nvCxnSpPr>
        <p:spPr>
          <a:xfrm flipV="1">
            <a:off x="7793567" y="45550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Rectangle 134"/>
          <p:cNvSpPr/>
          <p:nvPr/>
        </p:nvSpPr>
        <p:spPr>
          <a:xfrm>
            <a:off x="7607299" y="49360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8" name="Straight Arrow Connector 257"/>
          <p:cNvCxnSpPr/>
          <p:nvPr/>
        </p:nvCxnSpPr>
        <p:spPr>
          <a:xfrm flipV="1">
            <a:off x="7945967" y="47074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7759699" y="50884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3" name="Straight Arrow Connector 262"/>
          <p:cNvCxnSpPr/>
          <p:nvPr/>
        </p:nvCxnSpPr>
        <p:spPr>
          <a:xfrm flipV="1">
            <a:off x="8098367" y="4859867"/>
            <a:ext cx="0" cy="1049865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Rectangle 136"/>
          <p:cNvSpPr/>
          <p:nvPr/>
        </p:nvSpPr>
        <p:spPr>
          <a:xfrm>
            <a:off x="7912099" y="5240864"/>
            <a:ext cx="558801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1" name="Straight Connector 240"/>
          <p:cNvCxnSpPr/>
          <p:nvPr/>
        </p:nvCxnSpPr>
        <p:spPr>
          <a:xfrm>
            <a:off x="7488767" y="42502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7641167" y="44026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/>
          <p:nvPr/>
        </p:nvCxnSpPr>
        <p:spPr>
          <a:xfrm>
            <a:off x="7793567" y="45550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>
            <a:off x="7945967" y="47074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>
            <a:off x="8098367" y="4859867"/>
            <a:ext cx="93133" cy="124883"/>
          </a:xfrm>
          <a:prstGeom prst="line">
            <a:avLst/>
          </a:prstGeom>
          <a:ln w="9525" cmpd="sng">
            <a:solidFill>
              <a:srgbClr val="C0504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/>
          <p:nvPr/>
        </p:nvCxnSpPr>
        <p:spPr>
          <a:xfrm>
            <a:off x="7429500" y="42227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7581900" y="43751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>
            <a:off x="7734300" y="45275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/>
          <p:cNvCxnSpPr/>
          <p:nvPr/>
        </p:nvCxnSpPr>
        <p:spPr>
          <a:xfrm>
            <a:off x="8039100" y="48323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>
            <a:off x="8191500" y="49847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>
            <a:off x="7886700" y="4679950"/>
            <a:ext cx="0" cy="256114"/>
          </a:xfrm>
          <a:prstGeom prst="straightConnector1">
            <a:avLst/>
          </a:prstGeom>
          <a:ln w="9525" cmpd="sng">
            <a:solidFill>
              <a:srgbClr val="C0504D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3" name="TextBox 272"/>
          <p:cNvSpPr txBox="1"/>
          <p:nvPr/>
        </p:nvSpPr>
        <p:spPr>
          <a:xfrm>
            <a:off x="7183967" y="6040965"/>
            <a:ext cx="188806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Each load works at a different potential!</a:t>
            </a:r>
            <a:endParaRPr lang="en-US" sz="1400" b="1" dirty="0"/>
          </a:p>
        </p:txBody>
      </p:sp>
      <p:sp>
        <p:nvSpPr>
          <p:cNvPr id="277" name="Rectangle 276"/>
          <p:cNvSpPr/>
          <p:nvPr/>
        </p:nvSpPr>
        <p:spPr>
          <a:xfrm>
            <a:off x="6794499" y="38819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6946899" y="40343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7099299" y="41867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7251699" y="43391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7404099" y="44915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7556499" y="46439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7708899" y="47963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7861299" y="49487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013699" y="51011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8166099" y="5253566"/>
            <a:ext cx="50800" cy="5503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TextBox 291"/>
          <p:cNvSpPr txBox="1"/>
          <p:nvPr/>
        </p:nvSpPr>
        <p:spPr>
          <a:xfrm>
            <a:off x="2249967" y="3012765"/>
            <a:ext cx="1424564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/>
              <a:t>DC-DC converter</a:t>
            </a:r>
            <a:endParaRPr lang="en-US" sz="1200" b="1" dirty="0"/>
          </a:p>
        </p:txBody>
      </p:sp>
      <p:cxnSp>
        <p:nvCxnSpPr>
          <p:cNvPr id="294" name="Straight Arrow Connector 293"/>
          <p:cNvCxnSpPr>
            <a:stCxn id="292" idx="2"/>
          </p:cNvCxnSpPr>
          <p:nvPr/>
        </p:nvCxnSpPr>
        <p:spPr>
          <a:xfrm>
            <a:off x="2962249" y="3289764"/>
            <a:ext cx="712282" cy="452505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8" name="TextBox 297"/>
          <p:cNvSpPr txBox="1"/>
          <p:nvPr/>
        </p:nvSpPr>
        <p:spPr>
          <a:xfrm>
            <a:off x="5270500" y="3080960"/>
            <a:ext cx="1451589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/>
              <a:t>Voltage regulator</a:t>
            </a:r>
            <a:endParaRPr lang="en-US" sz="1200" b="1" dirty="0"/>
          </a:p>
        </p:txBody>
      </p:sp>
      <p:cxnSp>
        <p:nvCxnSpPr>
          <p:cNvPr id="299" name="Straight Arrow Connector 298"/>
          <p:cNvCxnSpPr>
            <a:stCxn id="298" idx="2"/>
          </p:cNvCxnSpPr>
          <p:nvPr/>
        </p:nvCxnSpPr>
        <p:spPr>
          <a:xfrm>
            <a:off x="5996295" y="3357959"/>
            <a:ext cx="698769" cy="452505"/>
          </a:xfrm>
          <a:prstGeom prst="straightConnector1">
            <a:avLst/>
          </a:prstGeom>
          <a:ln w="9525" cmpd="sng">
            <a:solidFill>
              <a:schemeClr val="accent6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52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12007"/>
            <a:ext cx="9144000" cy="35929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76400" y="4746740"/>
            <a:ext cx="6112933" cy="76200"/>
          </a:xfrm>
          <a:prstGeom prst="rect">
            <a:avLst/>
          </a:prstGeom>
          <a:pattFill prst="pct40">
            <a:fgClr>
              <a:prstClr val="black"/>
            </a:fgClr>
            <a:bgClr>
              <a:prstClr val="white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Service cylinders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0977" y="1034990"/>
            <a:ext cx="8107583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In summary: a lot of interesting problems to solve!</a:t>
            </a:r>
          </a:p>
        </p:txBody>
      </p:sp>
    </p:spTree>
    <p:extLst>
      <p:ext uri="{BB962C8B-B14F-4D97-AF65-F5344CB8AC3E}">
        <p14:creationId xmlns:p14="http://schemas.microsoft.com/office/powerpoint/2010/main" val="223138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89654"/>
            <a:ext cx="9144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Questions?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249927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30495"/>
            <a:ext cx="7620000" cy="8669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none" spc="-100" baseline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B400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Annealing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FFB400">
                  <a:lumMod val="75000"/>
                </a:srgb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" y="846668"/>
            <a:ext cx="8229600" cy="211666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32000" indent="-338400" algn="l" defTabSz="914400" rtl="0" eaLnBrk="1" latinLnBrk="0" hangingPunct="1">
              <a:spcBef>
                <a:spcPts val="1728"/>
              </a:spcBef>
              <a:buClr>
                <a:schemeClr val="accent5">
                  <a:lumMod val="75000"/>
                </a:schemeClr>
              </a:buClr>
              <a:buFont typeface="Wingdings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6000" indent="-3060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charset="2"/>
              <a:buChar char="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ts val="3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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ts val="200"/>
              </a:spcBef>
              <a:buClr>
                <a:schemeClr val="accent1"/>
              </a:buClr>
              <a:buFont typeface="Courier New"/>
              <a:buChar char="o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ts val="100"/>
              </a:spcBef>
              <a:buClr>
                <a:schemeClr val="accent4">
                  <a:lumMod val="75000"/>
                </a:schemeClr>
              </a:buClr>
              <a:buFont typeface="Arial"/>
              <a:buChar char="•"/>
              <a:defRPr sz="1100" kern="1200" baseline="0">
                <a:solidFill>
                  <a:srgbClr val="BF8700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thin p-type samples work well and show seed signals &gt;8ke- at 600V until about 20w@RT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 be used to reduce the leakage current by keeping the detector at RT for 2 weeks each year, e.g. during YETS</a:t>
            </a:r>
          </a:p>
          <a:p>
            <a:pPr marL="432000" marR="0" lvl="0" indent="-33840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EB60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MCz material shows significantly better behaviour after long annealing time</a:t>
            </a:r>
          </a:p>
          <a:p>
            <a:pPr marL="93600" marR="0" lvl="0" indent="0" algn="l" defTabSz="914400" rtl="0" eaLnBrk="1" fontAlgn="auto" latinLnBrk="0" hangingPunct="1">
              <a:lnSpc>
                <a:spcPct val="100000"/>
              </a:lnSpc>
              <a:spcBef>
                <a:spcPts val="1728"/>
              </a:spcBef>
              <a:spcAft>
                <a:spcPts val="0"/>
              </a:spcAft>
              <a:buClr>
                <a:srgbClr val="7EB606">
                  <a:lumMod val="75000"/>
                </a:srgbClr>
              </a:buClr>
              <a:buSzTx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EB60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VoltageRamp_3300h_15e14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51200"/>
            <a:ext cx="4946255" cy="3606799"/>
          </a:xfrm>
          <a:prstGeom prst="rect">
            <a:avLst/>
          </a:prstGeom>
        </p:spPr>
      </p:pic>
      <p:pic>
        <p:nvPicPr>
          <p:cNvPr id="9" name="Picture 8" descr="Legen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40"/>
          <a:stretch/>
        </p:blipFill>
        <p:spPr>
          <a:xfrm>
            <a:off x="4946256" y="5130799"/>
            <a:ext cx="3328898" cy="172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66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6298</TotalTime>
  <Words>4061</Words>
  <Application>Microsoft Macintosh PowerPoint</Application>
  <PresentationFormat>On-screen Show (4:3)</PresentationFormat>
  <Paragraphs>767</Paragraphs>
  <Slides>82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4" baseType="lpstr"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Duccio Abbaneo</dc:creator>
  <cp:lastModifiedBy>Duccio Abbaneo</cp:lastModifiedBy>
  <cp:revision>110</cp:revision>
  <dcterms:created xsi:type="dcterms:W3CDTF">2015-03-29T16:55:45Z</dcterms:created>
  <dcterms:modified xsi:type="dcterms:W3CDTF">2015-04-28T10:05:38Z</dcterms:modified>
</cp:coreProperties>
</file>