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1" r:id="rId1"/>
  </p:sldMasterIdLst>
  <p:notesMasterIdLst>
    <p:notesMasterId r:id="rId26"/>
  </p:notesMasterIdLst>
  <p:handoutMasterIdLst>
    <p:handoutMasterId r:id="rId27"/>
  </p:handoutMasterIdLst>
  <p:sldIdLst>
    <p:sldId id="256" r:id="rId2"/>
    <p:sldId id="297" r:id="rId3"/>
    <p:sldId id="264" r:id="rId4"/>
    <p:sldId id="298" r:id="rId5"/>
    <p:sldId id="299" r:id="rId6"/>
    <p:sldId id="302" r:id="rId7"/>
    <p:sldId id="295" r:id="rId8"/>
    <p:sldId id="310" r:id="rId9"/>
    <p:sldId id="345" r:id="rId10"/>
    <p:sldId id="342" r:id="rId11"/>
    <p:sldId id="329" r:id="rId12"/>
    <p:sldId id="337" r:id="rId13"/>
    <p:sldId id="339" r:id="rId14"/>
    <p:sldId id="338" r:id="rId15"/>
    <p:sldId id="340" r:id="rId16"/>
    <p:sldId id="321" r:id="rId17"/>
    <p:sldId id="331" r:id="rId18"/>
    <p:sldId id="332" r:id="rId19"/>
    <p:sldId id="333" r:id="rId20"/>
    <p:sldId id="290" r:id="rId21"/>
    <p:sldId id="344" r:id="rId22"/>
    <p:sldId id="346" r:id="rId23"/>
    <p:sldId id="341" r:id="rId24"/>
    <p:sldId id="336" r:id="rId25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9900"/>
    <a:srgbClr val="000000"/>
    <a:srgbClr val="10053D"/>
    <a:srgbClr val="D6009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7" autoAdjust="0"/>
    <p:restoredTop sz="94624" autoAdjust="0"/>
  </p:normalViewPr>
  <p:slideViewPr>
    <p:cSldViewPr>
      <p:cViewPr varScale="1">
        <p:scale>
          <a:sx n="48" d="100"/>
          <a:sy n="48" d="100"/>
        </p:scale>
        <p:origin x="-750" y="-114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DB2F9-05AF-4D7C-8D81-93F86F571B86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357FDA-0BA0-4CFB-A74B-7082F8CA7B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57280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20BA4-0935-4372-B2FC-2A0BAFC49E21}" type="datetimeFigureOut">
              <a:rPr lang="en-US" smtClean="0"/>
              <a:pPr/>
              <a:t>3/17/2015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553F8-8102-41F8-AFF6-2728FA7FE5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9309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140200" y="9448801"/>
            <a:ext cx="4724399" cy="304800"/>
          </a:xfrm>
        </p:spPr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21"/>
          <p:cNvSpPr>
            <a:spLocks noGrp="1"/>
          </p:cNvSpPr>
          <p:nvPr>
            <p:ph type="title"/>
          </p:nvPr>
        </p:nvSpPr>
        <p:spPr>
          <a:xfrm>
            <a:off x="208280" y="-2846"/>
            <a:ext cx="11704320" cy="694658"/>
          </a:xfrm>
          <a:prstGeom prst="rect">
            <a:avLst/>
          </a:prstGeom>
        </p:spPr>
        <p:txBody>
          <a:bodyPr vert="horz" lIns="130046" tIns="65023" rIns="130046" bIns="65023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6" name="Footer Placeholder 1"/>
          <p:cNvSpPr txBox="1">
            <a:spLocks/>
          </p:cNvSpPr>
          <p:nvPr userDrawn="1"/>
        </p:nvSpPr>
        <p:spPr>
          <a:xfrm>
            <a:off x="1" y="9448800"/>
            <a:ext cx="2311399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ヒラギノ角ゴ ProN W3" charset="0"/>
                <a:cs typeface="ヒラギノ角ゴ ProN W3" charset="0"/>
                <a:sym typeface="Gill Sans" charset="0"/>
              </a:rPr>
              <a:t>mkastrio@cern.ch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217287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775070"/>
            <a:ext cx="13004800" cy="120046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 userDrawn="1"/>
        </p:nvSpPr>
        <p:spPr>
          <a:xfrm>
            <a:off x="0" y="9448800"/>
            <a:ext cx="13004800" cy="3048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1" y="691811"/>
            <a:ext cx="13004801" cy="13004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7694482" y="765724"/>
            <a:ext cx="5310320" cy="129546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690438" y="960934"/>
            <a:ext cx="4356608" cy="39014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10486963" y="1090981"/>
            <a:ext cx="2275840" cy="52019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12920841" y="-2846"/>
            <a:ext cx="81957" cy="88432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863262" y="-2846"/>
            <a:ext cx="39014" cy="88432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836164" y="-2846"/>
            <a:ext cx="13005" cy="884326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12765046" y="-2846"/>
            <a:ext cx="39014" cy="884326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12680074" y="541"/>
            <a:ext cx="78029" cy="832307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12620053" y="541"/>
            <a:ext cx="13005" cy="832307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208280" y="-2846"/>
            <a:ext cx="11704320" cy="694658"/>
          </a:xfrm>
          <a:prstGeom prst="rect">
            <a:avLst/>
          </a:prstGeom>
        </p:spPr>
        <p:txBody>
          <a:bodyPr vert="horz" lIns="130046" tIns="65023" rIns="130046" bIns="65023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50240" y="1090982"/>
            <a:ext cx="11704320" cy="8259470"/>
          </a:xfrm>
          <a:prstGeom prst="rect">
            <a:avLst/>
          </a:prstGeom>
        </p:spPr>
        <p:txBody>
          <a:bodyPr vert="horz" lIns="130046" tIns="65023" rIns="130046" bIns="65023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4216400" y="9448801"/>
            <a:ext cx="4571999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i="1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r>
              <a:rPr lang="en-US" smtClean="0"/>
              <a:t>CLIC/CTF3 experimental verification meeting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9779000" y="9296400"/>
            <a:ext cx="303371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25FC1358-B451-4BAB-9AD0-FA585DE021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520184" indent="-364129" algn="l" rtl="0" eaLnBrk="1" latinLnBrk="0" hangingPunct="1">
        <a:spcBef>
          <a:spcPts val="427"/>
        </a:spcBef>
        <a:buClrTx/>
        <a:buFont typeface="Georgia"/>
        <a:buChar char="•"/>
        <a:defRPr kumimoji="0" sz="3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936331" indent="-351124" algn="l" rtl="0" eaLnBrk="1" latinLnBrk="0" hangingPunct="1">
        <a:spcBef>
          <a:spcPts val="427"/>
        </a:spcBef>
        <a:buClr>
          <a:schemeClr val="accent2"/>
        </a:buClr>
        <a:buFont typeface="Georgia"/>
        <a:buChar char="▫"/>
        <a:defRPr kumimoji="0"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313464" indent="-312110" algn="l" rtl="0" eaLnBrk="1" latinLnBrk="0" hangingPunct="1">
        <a:spcBef>
          <a:spcPts val="427"/>
        </a:spcBef>
        <a:buClr>
          <a:schemeClr val="accent1"/>
        </a:buClr>
        <a:buFont typeface="Wingdings 2"/>
        <a:buChar char=""/>
        <a:defRPr kumimoji="0" sz="3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77593" indent="-286101" algn="l" rtl="0" eaLnBrk="1" latinLnBrk="0" hangingPunct="1">
        <a:spcBef>
          <a:spcPts val="427"/>
        </a:spcBef>
        <a:buClr>
          <a:schemeClr val="accent1"/>
        </a:buClr>
        <a:buFont typeface="Wingdings 2"/>
        <a:buChar char=""/>
        <a:defRPr kumimoji="0" sz="3100" kern="1200">
          <a:solidFill>
            <a:schemeClr val="accent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1976699" indent="-260092" algn="l" rtl="0" eaLnBrk="1" latinLnBrk="0" hangingPunct="1">
        <a:spcBef>
          <a:spcPts val="427"/>
        </a:spcBef>
        <a:buClr>
          <a:schemeClr val="accent3"/>
        </a:buClr>
        <a:buFont typeface="Georgia"/>
        <a:buChar char="▫"/>
        <a:defRPr kumimoji="0" sz="28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2288809" indent="-260092" algn="l" rtl="0" eaLnBrk="1" latinLnBrk="0" hangingPunct="1">
        <a:spcBef>
          <a:spcPts val="427"/>
        </a:spcBef>
        <a:buClr>
          <a:schemeClr val="accent3"/>
        </a:buClr>
        <a:buFont typeface="Georgia"/>
        <a:buChar char="▫"/>
        <a:defRPr kumimoji="0" sz="26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2600919" indent="-260092" algn="l" rtl="0" eaLnBrk="1" latinLnBrk="0" hangingPunct="1">
        <a:spcBef>
          <a:spcPts val="427"/>
        </a:spcBef>
        <a:buClr>
          <a:schemeClr val="accent3"/>
        </a:buClr>
        <a:buFont typeface="Georgia"/>
        <a:buChar char="▫"/>
        <a:defRPr kumimoji="0" sz="23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887020" indent="-260092" algn="l" rtl="0" eaLnBrk="1" latinLnBrk="0" hangingPunct="1">
        <a:spcBef>
          <a:spcPts val="427"/>
        </a:spcBef>
        <a:buClr>
          <a:schemeClr val="accent3"/>
        </a:buClr>
        <a:buFont typeface="Georgia"/>
        <a:buChar char="◦"/>
        <a:defRPr kumimoji="0" sz="21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3186126" indent="-260092" algn="l" rtl="0" eaLnBrk="1" latinLnBrk="0" hangingPunct="1">
        <a:spcBef>
          <a:spcPts val="427"/>
        </a:spcBef>
        <a:buClr>
          <a:schemeClr val="accent3"/>
        </a:buClr>
        <a:buFont typeface="Georgia"/>
        <a:buChar char="◦"/>
        <a:defRPr kumimoji="0" sz="20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87682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/>
          </p:cNvSpPr>
          <p:nvPr/>
        </p:nvSpPr>
        <p:spPr bwMode="auto">
          <a:xfrm>
            <a:off x="1003300" y="2286000"/>
            <a:ext cx="10985500" cy="462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latin typeface="+mj-lt"/>
                <a:cs typeface="Helvetica" charset="0"/>
                <a:sym typeface="Helvetica" charset="0"/>
              </a:rPr>
              <a:t>RF cavity induced sensitivity</a:t>
            </a:r>
            <a:r>
              <a:rPr lang="en-US" sz="4800" dirty="0" smtClean="0"/>
              <a:t> 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latin typeface="+mj-lt"/>
                <a:cs typeface="Helvetica" charset="0"/>
                <a:sym typeface="Helvetica" charset="0"/>
              </a:rPr>
              <a:t>limitations on Beam Loss Monitors</a:t>
            </a:r>
          </a:p>
          <a:p>
            <a:endParaRPr lang="en-US" sz="4800" dirty="0" smtClean="0">
              <a:solidFill>
                <a:schemeClr val="accent2">
                  <a:lumMod val="50000"/>
                </a:schemeClr>
              </a:solidFill>
              <a:latin typeface="+mj-lt"/>
              <a:cs typeface="Helvetica" charset="0"/>
              <a:sym typeface="Helvetica" charset="0"/>
            </a:endParaRPr>
          </a:p>
          <a:p>
            <a:endParaRPr lang="en-US" sz="2400" dirty="0">
              <a:solidFill>
                <a:schemeClr val="tx1"/>
              </a:solidFill>
              <a:latin typeface="+mj-lt"/>
              <a:cs typeface="Helvetica" charset="0"/>
              <a:sym typeface="Helvetica" charset="0"/>
            </a:endParaRPr>
          </a:p>
          <a:p>
            <a:endParaRPr lang="en-US" sz="1800" dirty="0">
              <a:solidFill>
                <a:schemeClr val="tx1"/>
              </a:solidFill>
              <a:latin typeface="+mj-lt"/>
              <a:cs typeface="Helvetica" charset="0"/>
              <a:sym typeface="Helvetica" charset="0"/>
            </a:endParaRPr>
          </a:p>
          <a:p>
            <a:r>
              <a:rPr lang="en-US" sz="2600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Helvetica" charset="0"/>
                <a:sym typeface="Helvetica" charset="0"/>
              </a:rPr>
              <a:t>CLIC / CTF3 experimental verification meeting</a:t>
            </a:r>
          </a:p>
          <a:p>
            <a:endParaRPr lang="en-US" sz="2600" dirty="0" smtClean="0">
              <a:solidFill>
                <a:schemeClr val="tx1"/>
              </a:solidFill>
              <a:latin typeface="+mj-lt"/>
              <a:cs typeface="Helvetica" charset="0"/>
              <a:sym typeface="Helvetica" charset="0"/>
            </a:endParaRPr>
          </a:p>
          <a:p>
            <a:r>
              <a:rPr lang="en-US" sz="2600" dirty="0" smtClean="0">
                <a:solidFill>
                  <a:schemeClr val="tx1"/>
                </a:solidFill>
                <a:latin typeface="+mj-lt"/>
                <a:cs typeface="Helvetica" charset="0"/>
                <a:sym typeface="Helvetica" charset="0"/>
              </a:rPr>
              <a:t> 09 March 2015</a:t>
            </a:r>
            <a:endParaRPr lang="en-US" sz="2600" dirty="0">
              <a:solidFill>
                <a:schemeClr val="tx1"/>
              </a:solidFill>
              <a:latin typeface="+mj-lt"/>
              <a:cs typeface="Helvetica" charset="0"/>
              <a:sym typeface="Helvetica" charset="0"/>
            </a:endParaRPr>
          </a:p>
          <a:p>
            <a:r>
              <a:rPr lang="en-US" sz="2600" dirty="0">
                <a:solidFill>
                  <a:schemeClr val="tx1"/>
                </a:solidFill>
                <a:latin typeface="+mj-lt"/>
                <a:cs typeface="Helvetica" charset="0"/>
                <a:sym typeface="Helvetica" charset="0"/>
              </a:rPr>
              <a:t>M. </a:t>
            </a:r>
            <a:r>
              <a:rPr lang="en-US" sz="2600" dirty="0" err="1" smtClean="0">
                <a:solidFill>
                  <a:schemeClr val="tx1"/>
                </a:solidFill>
                <a:latin typeface="+mj-lt"/>
                <a:cs typeface="Helvetica" charset="0"/>
                <a:sym typeface="Helvetica" charset="0"/>
              </a:rPr>
              <a:t>Kastriotou</a:t>
            </a:r>
            <a:endParaRPr lang="en-US" sz="2600" dirty="0">
              <a:solidFill>
                <a:schemeClr val="tx1"/>
              </a:solidFill>
              <a:latin typeface="+mj-lt"/>
              <a:cs typeface="Helvetica" charset="0"/>
              <a:sym typeface="Helvetica" charset="0"/>
            </a:endParaRP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8027" y="7924800"/>
            <a:ext cx="2160000" cy="152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5" y="8368800"/>
            <a:ext cx="2659245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9164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3"/>
          <p:cNvSpPr/>
          <p:nvPr/>
        </p:nvSpPr>
        <p:spPr>
          <a:xfrm>
            <a:off x="9779040" y="9296280"/>
            <a:ext cx="3033000" cy="518400"/>
          </a:xfrm>
          <a:prstGeom prst="rect">
            <a:avLst/>
          </a:prstGeom>
          <a:noFill/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FDC3BA93-F153-47E3-8022-B37ACE881024}" type="slidenum">
              <a:rPr lang="en-US" sz="1800" i="1">
                <a:solidFill>
                  <a:srgbClr val="FFFFFF"/>
                </a:solidFill>
                <a:latin typeface="Calibri"/>
                <a:ea typeface="ヒラギノ角ゴ ProN W3"/>
              </a:rPr>
              <a:pPr algn="r">
                <a:lnSpc>
                  <a:spcPct val="100000"/>
                </a:lnSpc>
              </a:pPr>
              <a:t>10</a:t>
            </a:fld>
            <a:endParaRPr sz="1800" dirty="0"/>
          </a:p>
        </p:txBody>
      </p:sp>
      <p:sp>
        <p:nvSpPr>
          <p:cNvPr id="175" name="CustomShape 4"/>
          <p:cNvSpPr/>
          <p:nvPr/>
        </p:nvSpPr>
        <p:spPr>
          <a:xfrm>
            <a:off x="208440" y="-2880"/>
            <a:ext cx="11703600" cy="694080"/>
          </a:xfrm>
          <a:prstGeom prst="rect">
            <a:avLst/>
          </a:prstGeom>
          <a:noFill/>
        </p:spPr>
        <p:txBody>
          <a:bodyPr lIns="129960" tIns="65160" rIns="129960" bIns="65160" anchor="ctr"/>
          <a:lstStyle/>
          <a:p>
            <a:pPr algn="l">
              <a:lnSpc>
                <a:spcPct val="100000"/>
              </a:lnSpc>
            </a:pPr>
            <a:r>
              <a:rPr lang="en-US" sz="4000" dirty="0" smtClean="0">
                <a:solidFill>
                  <a:srgbClr val="424456"/>
                </a:solidFill>
                <a:latin typeface="Trebuchet MS"/>
              </a:rPr>
              <a:t>Calculations (I)</a:t>
            </a:r>
            <a:endParaRPr dirty="0"/>
          </a:p>
        </p:txBody>
      </p:sp>
      <p:sp>
        <p:nvSpPr>
          <p:cNvPr id="10" name="9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SzPct val="60000"/>
              <a:buNone/>
            </a:pPr>
            <a:r>
              <a:rPr lang="en-US" sz="2600" dirty="0" smtClean="0">
                <a:latin typeface="+mj-lt"/>
              </a:rPr>
              <a:t>Estimation of photons giving signal  (</a:t>
            </a:r>
            <a:r>
              <a:rPr lang="en-US" sz="2600" u="sng" dirty="0" smtClean="0">
                <a:latin typeface="+mj-lt"/>
              </a:rPr>
              <a:t>downstream</a:t>
            </a:r>
            <a:r>
              <a:rPr lang="en-US" sz="2600" dirty="0" smtClean="0">
                <a:latin typeface="+mj-lt"/>
              </a:rPr>
              <a:t> of the fiber only) taking into account:</a:t>
            </a:r>
          </a:p>
          <a:p>
            <a:pPr>
              <a:buClr>
                <a:schemeClr val="accent2">
                  <a:lumMod val="75000"/>
                </a:schemeClr>
              </a:buClr>
              <a:buSzPct val="60000"/>
              <a:buFont typeface="Wingdings" pitchFamily="2" charset="2"/>
              <a:buChar char="q"/>
            </a:pPr>
            <a:r>
              <a:rPr lang="en-US" sz="2600" dirty="0" smtClean="0">
                <a:latin typeface="+mj-lt"/>
              </a:rPr>
              <a:t>Readout circuit design</a:t>
            </a:r>
          </a:p>
          <a:p>
            <a:pPr>
              <a:buClr>
                <a:schemeClr val="accent2">
                  <a:lumMod val="75000"/>
                </a:schemeClr>
              </a:buClr>
              <a:buSzPct val="60000"/>
              <a:buFont typeface="Wingdings" pitchFamily="2" charset="2"/>
              <a:buChar char="q"/>
            </a:pPr>
            <a:r>
              <a:rPr lang="en-US" sz="2600" dirty="0" err="1" smtClean="0">
                <a:latin typeface="+mj-lt"/>
              </a:rPr>
              <a:t>SiPM</a:t>
            </a:r>
            <a:r>
              <a:rPr lang="en-US" sz="2600" dirty="0" smtClean="0">
                <a:latin typeface="+mj-lt"/>
              </a:rPr>
              <a:t> Gain for the given HV</a:t>
            </a:r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17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  <p:pic>
        <p:nvPicPr>
          <p:cNvPr id="1026" name="Picture 2" descr="C:\Users\maraki\Downloads\Cap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400" y="3581400"/>
            <a:ext cx="8885237" cy="49911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3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07000" y="7696200"/>
            <a:ext cx="7519559" cy="122251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r>
              <a:rPr lang="en-GB">
                <a:noFill/>
              </a:rPr>
              <a:t> </a:t>
            </a:r>
          </a:p>
        </p:txBody>
      </p:sp>
      <p:sp>
        <p:nvSpPr>
          <p:cNvPr id="26" name="25 - Έλλειψη"/>
          <p:cNvSpPr/>
          <p:nvPr/>
        </p:nvSpPr>
        <p:spPr>
          <a:xfrm>
            <a:off x="5054600" y="5334000"/>
            <a:ext cx="609600" cy="533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27 - TextBox"/>
          <p:cNvSpPr txBox="1"/>
          <p:nvPr/>
        </p:nvSpPr>
        <p:spPr>
          <a:xfrm>
            <a:off x="5359400" y="503938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</a:t>
            </a:r>
            <a:r>
              <a:rPr lang="en-US" sz="2800" baseline="-25000" dirty="0" smtClean="0">
                <a:solidFill>
                  <a:srgbClr val="FF0000"/>
                </a:solidFill>
              </a:rPr>
              <a:t>F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9" name="28 - Ορθογώνιο"/>
          <p:cNvSpPr/>
          <p:nvPr/>
        </p:nvSpPr>
        <p:spPr>
          <a:xfrm>
            <a:off x="8940800" y="8915400"/>
            <a:ext cx="2819400" cy="457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SiPM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1" name="30 - Γωνιακή σύνδεση"/>
          <p:cNvCxnSpPr/>
          <p:nvPr/>
        </p:nvCxnSpPr>
        <p:spPr>
          <a:xfrm>
            <a:off x="8407400" y="8763000"/>
            <a:ext cx="1219200" cy="381000"/>
          </a:xfrm>
          <a:prstGeom prst="bentConnector3">
            <a:avLst>
              <a:gd name="adj1" fmla="val -543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577305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3"/>
          <p:cNvSpPr/>
          <p:nvPr/>
        </p:nvSpPr>
        <p:spPr>
          <a:xfrm>
            <a:off x="9779040" y="9296280"/>
            <a:ext cx="3033000" cy="518400"/>
          </a:xfrm>
          <a:prstGeom prst="rect">
            <a:avLst/>
          </a:prstGeom>
          <a:noFill/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FDC3BA93-F153-47E3-8022-B37ACE881024}" type="slidenum">
              <a:rPr lang="en-US" sz="1800" i="1">
                <a:solidFill>
                  <a:srgbClr val="FFFFFF"/>
                </a:solidFill>
                <a:latin typeface="Calibri"/>
                <a:ea typeface="ヒラギノ角ゴ ProN W3"/>
              </a:rPr>
              <a:pPr algn="r">
                <a:lnSpc>
                  <a:spcPct val="100000"/>
                </a:lnSpc>
              </a:pPr>
              <a:t>11</a:t>
            </a:fld>
            <a:endParaRPr sz="1800" dirty="0"/>
          </a:p>
        </p:txBody>
      </p:sp>
      <p:sp>
        <p:nvSpPr>
          <p:cNvPr id="175" name="CustomShape 4"/>
          <p:cNvSpPr/>
          <p:nvPr/>
        </p:nvSpPr>
        <p:spPr>
          <a:xfrm>
            <a:off x="208440" y="-2880"/>
            <a:ext cx="11703600" cy="694080"/>
          </a:xfrm>
          <a:prstGeom prst="rect">
            <a:avLst/>
          </a:prstGeom>
          <a:noFill/>
        </p:spPr>
        <p:txBody>
          <a:bodyPr lIns="129960" tIns="65160" rIns="129960" bIns="65160" anchor="ctr"/>
          <a:lstStyle/>
          <a:p>
            <a:pPr algn="l">
              <a:lnSpc>
                <a:spcPct val="100000"/>
              </a:lnSpc>
            </a:pPr>
            <a:r>
              <a:rPr lang="en-US" sz="4000" dirty="0" smtClean="0">
                <a:solidFill>
                  <a:srgbClr val="424456"/>
                </a:solidFill>
                <a:latin typeface="Trebuchet MS"/>
              </a:rPr>
              <a:t>Calculations (II)</a:t>
            </a:r>
            <a:endParaRPr dirty="0"/>
          </a:p>
        </p:txBody>
      </p:sp>
      <p:sp>
        <p:nvSpPr>
          <p:cNvPr id="10" name="9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SzPct val="60000"/>
              <a:buNone/>
            </a:pPr>
            <a:r>
              <a:rPr lang="en-US" sz="2600" dirty="0" smtClean="0">
                <a:latin typeface="+mj-lt"/>
              </a:rPr>
              <a:t>Estimation of photons detected by the </a:t>
            </a:r>
            <a:r>
              <a:rPr lang="en-US" sz="2600" dirty="0" err="1" smtClean="0">
                <a:latin typeface="+mj-lt"/>
              </a:rPr>
              <a:t>SiPM</a:t>
            </a:r>
            <a:r>
              <a:rPr lang="en-US" sz="2600" dirty="0" smtClean="0">
                <a:latin typeface="+mj-lt"/>
              </a:rPr>
              <a:t> per electron crossing the fiber taking into account:</a:t>
            </a:r>
          </a:p>
          <a:p>
            <a:pPr>
              <a:buClr>
                <a:schemeClr val="accent2">
                  <a:lumMod val="75000"/>
                </a:schemeClr>
              </a:buClr>
              <a:buSzPct val="60000"/>
              <a:buFont typeface="Wingdings" pitchFamily="2" charset="2"/>
              <a:buChar char="q"/>
            </a:pPr>
            <a:r>
              <a:rPr lang="en-US" sz="2600" dirty="0" smtClean="0">
                <a:latin typeface="+mj-lt"/>
              </a:rPr>
              <a:t>Light attenuation in the optical fiber</a:t>
            </a:r>
          </a:p>
          <a:p>
            <a:pPr>
              <a:buClr>
                <a:schemeClr val="accent2">
                  <a:lumMod val="75000"/>
                </a:schemeClr>
              </a:buClr>
              <a:buSzPct val="60000"/>
              <a:buFont typeface="Wingdings" pitchFamily="2" charset="2"/>
              <a:buChar char="q"/>
            </a:pPr>
            <a:r>
              <a:rPr lang="en-US" sz="2600" dirty="0" smtClean="0">
                <a:latin typeface="+mj-lt"/>
              </a:rPr>
              <a:t>Angular dependency of photon yield</a:t>
            </a:r>
          </a:p>
          <a:p>
            <a:pPr>
              <a:buClr>
                <a:schemeClr val="accent2">
                  <a:lumMod val="75000"/>
                </a:schemeClr>
              </a:buClr>
              <a:buSzPct val="60000"/>
              <a:buFont typeface="Wingdings" pitchFamily="2" charset="2"/>
              <a:buChar char="q"/>
            </a:pPr>
            <a:r>
              <a:rPr lang="en-US" sz="2600" dirty="0" smtClean="0">
                <a:latin typeface="+mj-lt"/>
              </a:rPr>
              <a:t>Wavelength distribution of photon </a:t>
            </a:r>
            <a:r>
              <a:rPr lang="en-US" sz="2600" dirty="0" smtClean="0">
                <a:latin typeface="+mj-lt"/>
              </a:rPr>
              <a:t>yield (~1/</a:t>
            </a:r>
            <a:r>
              <a:rPr lang="el-GR" sz="2600" dirty="0" smtClean="0">
                <a:latin typeface="+mj-lt"/>
              </a:rPr>
              <a:t>λ</a:t>
            </a:r>
            <a:r>
              <a:rPr lang="el-GR" sz="2600" baseline="30000" dirty="0" smtClean="0">
                <a:latin typeface="+mj-lt"/>
              </a:rPr>
              <a:t>2</a:t>
            </a:r>
            <a:r>
              <a:rPr lang="el-GR" sz="2600" dirty="0" smtClean="0">
                <a:latin typeface="+mj-lt"/>
              </a:rPr>
              <a:t>)</a:t>
            </a:r>
            <a:endParaRPr lang="en-US" sz="2600" dirty="0" smtClean="0">
              <a:latin typeface="+mj-lt"/>
            </a:endParaRPr>
          </a:p>
          <a:p>
            <a:pPr>
              <a:buClr>
                <a:schemeClr val="accent2">
                  <a:lumMod val="75000"/>
                </a:schemeClr>
              </a:buClr>
              <a:buSzPct val="60000"/>
              <a:buFont typeface="Wingdings" pitchFamily="2" charset="2"/>
              <a:buChar char="q"/>
            </a:pPr>
            <a:r>
              <a:rPr lang="en-US" sz="2600" dirty="0" smtClean="0">
                <a:latin typeface="+mj-lt"/>
              </a:rPr>
              <a:t>MPPC efficiency dependence on wavelength</a:t>
            </a:r>
            <a:endParaRPr lang="en-US" sz="2600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rcRect t="6383" b="1418"/>
          <a:stretch>
            <a:fillRect/>
          </a:stretch>
        </p:blipFill>
        <p:spPr>
          <a:xfrm>
            <a:off x="482600" y="3865756"/>
            <a:ext cx="9156192" cy="5583044"/>
          </a:xfrm>
          <a:prstGeom prst="rect">
            <a:avLst/>
          </a:prstGeom>
        </p:spPr>
      </p:pic>
      <p:grpSp>
        <p:nvGrpSpPr>
          <p:cNvPr id="19" name="18 - Ομάδα"/>
          <p:cNvGrpSpPr/>
          <p:nvPr/>
        </p:nvGrpSpPr>
        <p:grpSpPr>
          <a:xfrm>
            <a:off x="7874000" y="1676400"/>
            <a:ext cx="4876800" cy="1695510"/>
            <a:chOff x="7874000" y="990600"/>
            <a:chExt cx="4876800" cy="1695510"/>
          </a:xfrm>
        </p:grpSpPr>
        <p:sp>
          <p:nvSpPr>
            <p:cNvPr id="15" name="14 - Κύλινδρος"/>
            <p:cNvSpPr/>
            <p:nvPr/>
          </p:nvSpPr>
          <p:spPr>
            <a:xfrm rot="5400000">
              <a:off x="10045700" y="-266700"/>
              <a:ext cx="685800" cy="3962400"/>
            </a:xfrm>
            <a:prstGeom prst="can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16 - Ευθεία γραμμή σύνδεσης"/>
            <p:cNvCxnSpPr/>
            <p:nvPr/>
          </p:nvCxnSpPr>
          <p:spPr>
            <a:xfrm>
              <a:off x="7874000" y="1676400"/>
              <a:ext cx="4876800" cy="1588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- Ευθύγραμμο βέλος σύνδεσης"/>
            <p:cNvCxnSpPr/>
            <p:nvPr/>
          </p:nvCxnSpPr>
          <p:spPr>
            <a:xfrm rot="10800000">
              <a:off x="8636000" y="990600"/>
              <a:ext cx="3276600" cy="167640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23 - Ελεύθερη σχεδίαση"/>
            <p:cNvSpPr/>
            <p:nvPr/>
          </p:nvSpPr>
          <p:spPr>
            <a:xfrm>
              <a:off x="9474200" y="1447800"/>
              <a:ext cx="76200" cy="228600"/>
            </a:xfrm>
            <a:custGeom>
              <a:avLst/>
              <a:gdLst>
                <a:gd name="connsiteX0" fmla="*/ 224367 w 224367"/>
                <a:gd name="connsiteY0" fmla="*/ 0 h 203200"/>
                <a:gd name="connsiteX1" fmla="*/ 8467 w 224367"/>
                <a:gd name="connsiteY1" fmla="*/ 63500 h 203200"/>
                <a:gd name="connsiteX2" fmla="*/ 173567 w 224367"/>
                <a:gd name="connsiteY2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4367" h="203200">
                  <a:moveTo>
                    <a:pt x="224367" y="0"/>
                  </a:moveTo>
                  <a:cubicBezTo>
                    <a:pt x="120650" y="14816"/>
                    <a:pt x="16934" y="29633"/>
                    <a:pt x="8467" y="63500"/>
                  </a:cubicBezTo>
                  <a:cubicBezTo>
                    <a:pt x="0" y="97367"/>
                    <a:pt x="154517" y="184150"/>
                    <a:pt x="173567" y="203200"/>
                  </a:cubicBezTo>
                </a:path>
              </a:pathLst>
            </a:custGeom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24 - TextBox"/>
            <p:cNvSpPr txBox="1"/>
            <p:nvPr/>
          </p:nvSpPr>
          <p:spPr>
            <a:xfrm>
              <a:off x="9245600" y="1352490"/>
              <a:ext cx="152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dirty="0" smtClean="0">
                  <a:solidFill>
                    <a:srgbClr val="7030A0"/>
                  </a:solidFill>
                </a:rPr>
                <a:t>θ</a:t>
              </a:r>
              <a:endParaRPr lang="en-US" sz="2000" dirty="0">
                <a:solidFill>
                  <a:srgbClr val="7030A0"/>
                </a:solidFill>
              </a:endParaRPr>
            </a:p>
          </p:txBody>
        </p:sp>
        <p:sp>
          <p:nvSpPr>
            <p:cNvPr id="27" name="26 - Ελεύθερη σχεδίαση"/>
            <p:cNvSpPr/>
            <p:nvPr/>
          </p:nvSpPr>
          <p:spPr>
            <a:xfrm>
              <a:off x="9477082" y="1459706"/>
              <a:ext cx="457493" cy="207169"/>
            </a:xfrm>
            <a:custGeom>
              <a:avLst/>
              <a:gdLst>
                <a:gd name="connsiteX0" fmla="*/ 57443 w 457493"/>
                <a:gd name="connsiteY0" fmla="*/ 0 h 207169"/>
                <a:gd name="connsiteX1" fmla="*/ 457493 w 457493"/>
                <a:gd name="connsiteY1" fmla="*/ 207169 h 207169"/>
                <a:gd name="connsiteX2" fmla="*/ 64587 w 457493"/>
                <a:gd name="connsiteY2" fmla="*/ 207169 h 207169"/>
                <a:gd name="connsiteX3" fmla="*/ 57443 w 457493"/>
                <a:gd name="connsiteY3" fmla="*/ 204788 h 207169"/>
                <a:gd name="connsiteX4" fmla="*/ 45537 w 457493"/>
                <a:gd name="connsiteY4" fmla="*/ 180975 h 207169"/>
                <a:gd name="connsiteX5" fmla="*/ 19343 w 457493"/>
                <a:gd name="connsiteY5" fmla="*/ 126207 h 207169"/>
                <a:gd name="connsiteX6" fmla="*/ 7437 w 457493"/>
                <a:gd name="connsiteY6" fmla="*/ 92869 h 207169"/>
                <a:gd name="connsiteX7" fmla="*/ 2674 w 457493"/>
                <a:gd name="connsiteY7" fmla="*/ 69057 h 207169"/>
                <a:gd name="connsiteX8" fmla="*/ 12199 w 457493"/>
                <a:gd name="connsiteY8" fmla="*/ 40482 h 207169"/>
                <a:gd name="connsiteX9" fmla="*/ 57443 w 457493"/>
                <a:gd name="connsiteY9" fmla="*/ 0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7493" h="207169">
                  <a:moveTo>
                    <a:pt x="57443" y="0"/>
                  </a:moveTo>
                  <a:lnTo>
                    <a:pt x="457493" y="207169"/>
                  </a:lnTo>
                  <a:lnTo>
                    <a:pt x="64587" y="207169"/>
                  </a:lnTo>
                  <a:lnTo>
                    <a:pt x="57443" y="204788"/>
                  </a:lnTo>
                  <a:lnTo>
                    <a:pt x="45537" y="180975"/>
                  </a:lnTo>
                  <a:lnTo>
                    <a:pt x="19343" y="126207"/>
                  </a:lnTo>
                  <a:lnTo>
                    <a:pt x="7437" y="92869"/>
                  </a:lnTo>
                  <a:lnTo>
                    <a:pt x="2674" y="69057"/>
                  </a:lnTo>
                  <a:cubicBezTo>
                    <a:pt x="10010" y="39712"/>
                    <a:pt x="0" y="40482"/>
                    <a:pt x="12199" y="40482"/>
                  </a:cubicBezTo>
                  <a:lnTo>
                    <a:pt x="57443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13 - TextBox"/>
            <p:cNvSpPr txBox="1"/>
            <p:nvPr/>
          </p:nvSpPr>
          <p:spPr>
            <a:xfrm>
              <a:off x="11684000" y="2286000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e</a:t>
              </a:r>
              <a:r>
                <a:rPr lang="en-US" sz="2000" baseline="30000" dirty="0" smtClean="0">
                  <a:solidFill>
                    <a:srgbClr val="FF0000"/>
                  </a:solidFill>
                </a:rPr>
                <a:t>-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15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8" name="17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  <p:sp>
        <p:nvSpPr>
          <p:cNvPr id="21" name="20 - Ορθογώνιο"/>
          <p:cNvSpPr/>
          <p:nvPr/>
        </p:nvSpPr>
        <p:spPr>
          <a:xfrm>
            <a:off x="9474200" y="7010400"/>
            <a:ext cx="2590800" cy="2286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Distribution of photons detected per relativistic electron crossing the fiber</a:t>
            </a: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6577305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4"/>
          <p:cNvSpPr/>
          <p:nvPr/>
        </p:nvSpPr>
        <p:spPr>
          <a:xfrm>
            <a:off x="208440" y="-2880"/>
            <a:ext cx="11703600" cy="694080"/>
          </a:xfrm>
          <a:prstGeom prst="rect">
            <a:avLst/>
          </a:prstGeom>
          <a:noFill/>
        </p:spPr>
        <p:txBody>
          <a:bodyPr lIns="129960" tIns="65160" rIns="129960" bIns="65160" anchor="ctr"/>
          <a:lstStyle/>
          <a:p>
            <a:pPr algn="l">
              <a:lnSpc>
                <a:spcPct val="100000"/>
              </a:lnSpc>
            </a:pPr>
            <a:r>
              <a:rPr lang="en-US" sz="4000" dirty="0" smtClean="0">
                <a:solidFill>
                  <a:srgbClr val="424456"/>
                </a:solidFill>
                <a:latin typeface="Trebuchet MS"/>
              </a:rPr>
              <a:t>Electrons detected (dark current)</a:t>
            </a:r>
            <a:endParaRPr dirty="0"/>
          </a:p>
        </p:txBody>
      </p:sp>
      <p:sp>
        <p:nvSpPr>
          <p:cNvPr id="10" name="9 - Θέση περιεχομένου"/>
          <p:cNvSpPr>
            <a:spLocks noGrp="1"/>
          </p:cNvSpPr>
          <p:nvPr>
            <p:ph idx="1"/>
          </p:nvPr>
        </p:nvSpPr>
        <p:spPr>
          <a:xfrm>
            <a:off x="0" y="8686800"/>
            <a:ext cx="13004800" cy="762000"/>
          </a:xfrm>
        </p:spPr>
        <p:txBody>
          <a:bodyPr>
            <a:normAutofit fontScale="92500"/>
          </a:bodyPr>
          <a:lstStyle/>
          <a:p>
            <a:r>
              <a:rPr lang="en-US" sz="2800" dirty="0" smtClean="0">
                <a:latin typeface="+mj-lt"/>
              </a:rPr>
              <a:t>BLM signal higher with higher input power → detection of dark current losses</a:t>
            </a:r>
            <a:endParaRPr lang="en-US" sz="2800" dirty="0">
              <a:latin typeface="+mj-lt"/>
            </a:endParaRPr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  <p:grpSp>
        <p:nvGrpSpPr>
          <p:cNvPr id="12" name="11 - Ομάδα"/>
          <p:cNvGrpSpPr/>
          <p:nvPr/>
        </p:nvGrpSpPr>
        <p:grpSpPr>
          <a:xfrm>
            <a:off x="0" y="1143000"/>
            <a:ext cx="13004800" cy="7185737"/>
            <a:chOff x="0" y="1143000"/>
            <a:chExt cx="13004800" cy="7185737"/>
          </a:xfrm>
        </p:grpSpPr>
        <p:pic>
          <p:nvPicPr>
            <p:cNvPr id="1026" name="Picture 2" descr="C:\Users\lefblazing\Downloads\darc current signal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424862"/>
              <a:ext cx="13004800" cy="6903875"/>
            </a:xfrm>
            <a:prstGeom prst="rect">
              <a:avLst/>
            </a:prstGeom>
            <a:noFill/>
          </p:spPr>
        </p:pic>
        <p:sp>
          <p:nvSpPr>
            <p:cNvPr id="9" name="8 - Στρογγυλεμένο ορθογώνιο"/>
            <p:cNvSpPr/>
            <p:nvPr/>
          </p:nvSpPr>
          <p:spPr>
            <a:xfrm>
              <a:off x="1092200" y="1143000"/>
              <a:ext cx="4495800" cy="6858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Photon equivalent of the signal</a:t>
              </a:r>
              <a:endParaRPr lang="en-US" sz="2400" dirty="0"/>
            </a:p>
          </p:txBody>
        </p:sp>
        <p:sp>
          <p:nvSpPr>
            <p:cNvPr id="11" name="10 - Στρογγυλεμένο ορθογώνιο"/>
            <p:cNvSpPr/>
            <p:nvPr/>
          </p:nvSpPr>
          <p:spPr>
            <a:xfrm>
              <a:off x="7493000" y="1143000"/>
              <a:ext cx="4495800" cy="6858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Electrons crossing the fiber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6577305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Input Power and BLM signal history (dark current)</a:t>
            </a:r>
            <a:endParaRPr lang="en-US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  <p:pic>
        <p:nvPicPr>
          <p:cNvPr id="10" name="9 - Θέση περιεχομένου" descr="Εικόνα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7900" y="1143000"/>
            <a:ext cx="10895700" cy="79393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4"/>
          <p:cNvSpPr/>
          <p:nvPr/>
        </p:nvSpPr>
        <p:spPr>
          <a:xfrm>
            <a:off x="208440" y="-2880"/>
            <a:ext cx="11703600" cy="694080"/>
          </a:xfrm>
          <a:prstGeom prst="rect">
            <a:avLst/>
          </a:prstGeom>
          <a:noFill/>
        </p:spPr>
        <p:txBody>
          <a:bodyPr lIns="129960" tIns="65160" rIns="129960" bIns="65160" anchor="ctr"/>
          <a:lstStyle/>
          <a:p>
            <a:pPr algn="l">
              <a:lnSpc>
                <a:spcPct val="100000"/>
              </a:lnSpc>
            </a:pPr>
            <a:r>
              <a:rPr lang="en-US" sz="4000" dirty="0" smtClean="0">
                <a:solidFill>
                  <a:srgbClr val="424456"/>
                </a:solidFill>
                <a:latin typeface="Trebuchet MS"/>
              </a:rPr>
              <a:t>Electrons detected (RF Breakdowns)</a:t>
            </a:r>
            <a:endParaRPr dirty="0"/>
          </a:p>
        </p:txBody>
      </p:sp>
      <p:sp>
        <p:nvSpPr>
          <p:cNvPr id="10" name="9 - Θέση περιεχομένου"/>
          <p:cNvSpPr>
            <a:spLocks noGrp="1"/>
          </p:cNvSpPr>
          <p:nvPr>
            <p:ph idx="1"/>
          </p:nvPr>
        </p:nvSpPr>
        <p:spPr>
          <a:xfrm>
            <a:off x="650240" y="8458200"/>
            <a:ext cx="11704320" cy="89225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800" dirty="0" smtClean="0">
                <a:solidFill>
                  <a:prstClr val="black"/>
                </a:solidFill>
                <a:latin typeface="Trebuchet MS"/>
              </a:rPr>
              <a:t>BLM signal higher with higher input power → detection of dark current losses</a:t>
            </a:r>
            <a:endParaRPr lang="en-US" sz="2800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  <p:grpSp>
        <p:nvGrpSpPr>
          <p:cNvPr id="12" name="11 - Ομάδα"/>
          <p:cNvGrpSpPr/>
          <p:nvPr/>
        </p:nvGrpSpPr>
        <p:grpSpPr>
          <a:xfrm>
            <a:off x="2032" y="1143000"/>
            <a:ext cx="13002768" cy="7221199"/>
            <a:chOff x="2032" y="1143000"/>
            <a:chExt cx="13002768" cy="7221199"/>
          </a:xfrm>
        </p:grpSpPr>
        <p:pic>
          <p:nvPicPr>
            <p:cNvPr id="2050" name="Picture 2" descr="C:\Users\lefblazing\Downloads\UBDs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32" y="1371600"/>
              <a:ext cx="13002768" cy="6992599"/>
            </a:xfrm>
            <a:prstGeom prst="rect">
              <a:avLst/>
            </a:prstGeom>
            <a:noFill/>
          </p:spPr>
        </p:pic>
        <p:sp>
          <p:nvSpPr>
            <p:cNvPr id="9" name="8 - Στρογγυλεμένο ορθογώνιο"/>
            <p:cNvSpPr/>
            <p:nvPr/>
          </p:nvSpPr>
          <p:spPr>
            <a:xfrm>
              <a:off x="1092200" y="1143000"/>
              <a:ext cx="4495800" cy="6858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Photon equivalent of the signal</a:t>
              </a:r>
              <a:endParaRPr lang="en-US" sz="2400" dirty="0"/>
            </a:p>
          </p:txBody>
        </p:sp>
        <p:sp>
          <p:nvSpPr>
            <p:cNvPr id="11" name="10 - Στρογγυλεμένο ορθογώνιο"/>
            <p:cNvSpPr/>
            <p:nvPr/>
          </p:nvSpPr>
          <p:spPr>
            <a:xfrm>
              <a:off x="7493000" y="1143000"/>
              <a:ext cx="4495800" cy="68580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Electrons crossing the fiber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65773052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- Θέση περιεχομένου" descr="Εικόνα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7000" y="1219200"/>
            <a:ext cx="10895700" cy="7939384"/>
          </a:xfrm>
        </p:spPr>
      </p:pic>
      <p:sp>
        <p:nvSpPr>
          <p:cNvPr id="6" name="1 - Τίτλος"/>
          <p:cNvSpPr>
            <a:spLocks noGrp="1"/>
          </p:cNvSpPr>
          <p:nvPr>
            <p:ph type="title"/>
          </p:nvPr>
        </p:nvSpPr>
        <p:spPr>
          <a:xfrm>
            <a:off x="208280" y="-2846"/>
            <a:ext cx="11704320" cy="6946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Input Power and BLM signal history (RF Breakdown)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FLUKA simulations: Geometry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9009" t="20224" r="7005" b="18093"/>
          <a:stretch/>
        </p:blipFill>
        <p:spPr>
          <a:xfrm>
            <a:off x="0" y="914400"/>
            <a:ext cx="10922000" cy="4495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00" y="5105400"/>
            <a:ext cx="7102410" cy="40572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  <p:pic>
        <p:nvPicPr>
          <p:cNvPr id="10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6134" y="4568666"/>
            <a:ext cx="8607266" cy="48039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8955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Simulations performance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176840"/>
            <a:ext cx="13003920" cy="74314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50400" y="1931313"/>
            <a:ext cx="11430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schemeClr val="accent4">
                    <a:lumMod val="75000"/>
                  </a:schemeClr>
                </a:solidFill>
                <a:latin typeface="Arial Rounded MT Bold" pitchFamily="34" charset="0"/>
              </a:rPr>
              <a:t>Disc 20</a:t>
            </a:r>
            <a:endParaRPr lang="en-GB" sz="2300" dirty="0">
              <a:solidFill>
                <a:schemeClr val="accent4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121900" y="2640687"/>
            <a:ext cx="0" cy="25491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77800" y="4724400"/>
            <a:ext cx="1242060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16000" y="89154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100 </a:t>
            </a:r>
            <a:r>
              <a:rPr lang="en-US" sz="2400" dirty="0" err="1" smtClean="0"/>
              <a:t>MeV</a:t>
            </a:r>
            <a:r>
              <a:rPr lang="en-US" sz="2400" dirty="0" smtClean="0"/>
              <a:t>/m </a:t>
            </a:r>
            <a:r>
              <a:rPr lang="en-US" sz="2400" dirty="0" smtClean="0">
                <a:latin typeface="Times New Roman"/>
                <a:cs typeface="Times New Roman"/>
              </a:rPr>
              <a:t>→1 </a:t>
            </a:r>
            <a:r>
              <a:rPr lang="en-US" sz="2400" dirty="0" err="1" smtClean="0">
                <a:latin typeface="Times New Roman"/>
                <a:cs typeface="Times New Roman"/>
              </a:rPr>
              <a:t>MeV</a:t>
            </a:r>
            <a:r>
              <a:rPr lang="en-US" sz="2400" dirty="0" smtClean="0">
                <a:latin typeface="Times New Roman"/>
                <a:cs typeface="Times New Roman"/>
              </a:rPr>
              <a:t>/cm</a:t>
            </a:r>
            <a:endParaRPr lang="en-GB" sz="24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016000" y="4495800"/>
            <a:ext cx="9296400" cy="228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311400" y="4038601"/>
            <a:ext cx="16002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>
                <a:solidFill>
                  <a:srgbClr val="FF0000"/>
                </a:solidFill>
                <a:latin typeface="Arial Rounded MT Bold" pitchFamily="34" charset="0"/>
              </a:rPr>
              <a:t>20 MeV</a:t>
            </a:r>
            <a:endParaRPr lang="en-GB" sz="23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7340600" y="4559300"/>
            <a:ext cx="101600" cy="165421"/>
          </a:xfrm>
          <a:custGeom>
            <a:avLst/>
            <a:gdLst>
              <a:gd name="connsiteX0" fmla="*/ 0 w 101600"/>
              <a:gd name="connsiteY0" fmla="*/ 0 h 165421"/>
              <a:gd name="connsiteX1" fmla="*/ 63500 w 101600"/>
              <a:gd name="connsiteY1" fmla="*/ 38100 h 165421"/>
              <a:gd name="connsiteX2" fmla="*/ 76200 w 101600"/>
              <a:gd name="connsiteY2" fmla="*/ 76200 h 165421"/>
              <a:gd name="connsiteX3" fmla="*/ 101600 w 101600"/>
              <a:gd name="connsiteY3" fmla="*/ 114300 h 165421"/>
              <a:gd name="connsiteX4" fmla="*/ 50800 w 101600"/>
              <a:gd name="connsiteY4" fmla="*/ 165100 h 165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" h="165421">
                <a:moveTo>
                  <a:pt x="0" y="0"/>
                </a:moveTo>
                <a:cubicBezTo>
                  <a:pt x="21167" y="12700"/>
                  <a:pt x="46046" y="20646"/>
                  <a:pt x="63500" y="38100"/>
                </a:cubicBezTo>
                <a:cubicBezTo>
                  <a:pt x="72966" y="47566"/>
                  <a:pt x="70213" y="64226"/>
                  <a:pt x="76200" y="76200"/>
                </a:cubicBezTo>
                <a:cubicBezTo>
                  <a:pt x="83026" y="89852"/>
                  <a:pt x="93133" y="101600"/>
                  <a:pt x="101600" y="114300"/>
                </a:cubicBezTo>
                <a:cubicBezTo>
                  <a:pt x="72414" y="172673"/>
                  <a:pt x="95132" y="165100"/>
                  <a:pt x="50800" y="16510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7353300" y="4524345"/>
            <a:ext cx="50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Times New Roman"/>
                <a:cs typeface="Times New Roman"/>
              </a:rPr>
              <a:t>θ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92400" y="2425243"/>
            <a:ext cx="16002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300" dirty="0" smtClean="0">
                <a:solidFill>
                  <a:srgbClr val="FF0000"/>
                </a:solidFill>
                <a:latin typeface="Arial Rounded MT Bold" pitchFamily="34" charset="0"/>
              </a:rPr>
              <a:t>Case 1</a:t>
            </a:r>
            <a:endParaRPr lang="en-GB" sz="230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149600" y="4469487"/>
            <a:ext cx="7162800" cy="25491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501960" y="3886200"/>
            <a:ext cx="121964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rgbClr val="00B050"/>
                </a:solidFill>
                <a:latin typeface="Arial Rounded MT Bold" pitchFamily="34" charset="0"/>
              </a:rPr>
              <a:t>15 MeV</a:t>
            </a:r>
            <a:endParaRPr lang="en-GB" sz="2300" dirty="0">
              <a:solidFill>
                <a:srgbClr val="00B050"/>
              </a:solidFill>
              <a:latin typeface="Arial Rounded MT Bold" pitchFamily="34" charset="0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7734300" y="4572000"/>
            <a:ext cx="127000" cy="152400"/>
          </a:xfrm>
          <a:custGeom>
            <a:avLst/>
            <a:gdLst>
              <a:gd name="connsiteX0" fmla="*/ 0 w 76341"/>
              <a:gd name="connsiteY0" fmla="*/ 0 h 215900"/>
              <a:gd name="connsiteX1" fmla="*/ 63500 w 76341"/>
              <a:gd name="connsiteY1" fmla="*/ 63500 h 215900"/>
              <a:gd name="connsiteX2" fmla="*/ 63500 w 76341"/>
              <a:gd name="connsiteY2" fmla="*/ 215900 h 215900"/>
              <a:gd name="connsiteX3" fmla="*/ 25400 w 76341"/>
              <a:gd name="connsiteY3" fmla="*/ 20320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341" h="215900">
                <a:moveTo>
                  <a:pt x="0" y="0"/>
                </a:moveTo>
                <a:cubicBezTo>
                  <a:pt x="21167" y="21167"/>
                  <a:pt x="48099" y="37832"/>
                  <a:pt x="63500" y="63500"/>
                </a:cubicBezTo>
                <a:cubicBezTo>
                  <a:pt x="89213" y="106355"/>
                  <a:pt x="69348" y="174965"/>
                  <a:pt x="63500" y="215900"/>
                </a:cubicBezTo>
                <a:lnTo>
                  <a:pt x="25400" y="203200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8"/>
          <p:cNvSpPr txBox="1"/>
          <p:nvPr/>
        </p:nvSpPr>
        <p:spPr>
          <a:xfrm>
            <a:off x="4749800" y="2448580"/>
            <a:ext cx="16002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300" dirty="0" smtClean="0">
                <a:solidFill>
                  <a:srgbClr val="00B050"/>
                </a:solidFill>
                <a:latin typeface="Arial Rounded MT Bold" pitchFamily="34" charset="0"/>
              </a:rPr>
              <a:t>Case 2</a:t>
            </a:r>
            <a:endParaRPr lang="en-GB" sz="2300" dirty="0">
              <a:solidFill>
                <a:srgbClr val="00B050"/>
              </a:solidFill>
              <a:latin typeface="Arial Rounded MT Bold" pitchFamily="34" charset="0"/>
            </a:endParaRPr>
          </a:p>
        </p:txBody>
      </p:sp>
      <p:sp>
        <p:nvSpPr>
          <p:cNvPr id="21" name="20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58197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7" grpId="0" animBg="1"/>
      <p:bldP spid="17" grpId="1" animBg="1"/>
      <p:bldP spid="18" grpId="0"/>
      <p:bldP spid="18" grpId="1"/>
      <p:bldP spid="19" grpId="0"/>
      <p:bldP spid="19" grpId="1"/>
      <p:bldP spid="27" grpId="0"/>
      <p:bldP spid="28" grpId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80" y="-2846"/>
            <a:ext cx="12237720" cy="6946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Electron </a:t>
            </a:r>
            <a:r>
              <a:rPr lang="en-US" dirty="0" err="1" smtClean="0"/>
              <a:t>fluence</a:t>
            </a:r>
            <a:r>
              <a:rPr lang="en-US" dirty="0" smtClean="0"/>
              <a:t> on the fiber per electron lost (top fiber)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1302067"/>
            <a:ext cx="11032808" cy="7689533"/>
          </a:xfrm>
          <a:prstGeom prst="rect">
            <a:avLst/>
          </a:prstGeom>
        </p:spPr>
      </p:pic>
      <p:sp>
        <p:nvSpPr>
          <p:cNvPr id="7" name="6 - TextBox"/>
          <p:cNvSpPr txBox="1"/>
          <p:nvPr/>
        </p:nvSpPr>
        <p:spPr>
          <a:xfrm>
            <a:off x="25400" y="87630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Top fiber</a:t>
            </a:r>
            <a:endParaRPr lang="en-US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  <p:sp>
        <p:nvSpPr>
          <p:cNvPr id="10" name="9 - Ορθογώνιο"/>
          <p:cNvSpPr/>
          <p:nvPr/>
        </p:nvSpPr>
        <p:spPr>
          <a:xfrm>
            <a:off x="5816600" y="8610600"/>
            <a:ext cx="2895600" cy="609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latin typeface="Arial" pitchFamily="34" charset="0"/>
                <a:cs typeface="Arial" pitchFamily="34" charset="0"/>
              </a:rPr>
              <a:t>Energy (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GeV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- Ορθογώνιο"/>
          <p:cNvSpPr/>
          <p:nvPr/>
        </p:nvSpPr>
        <p:spPr>
          <a:xfrm rot="16200000">
            <a:off x="-622300" y="4533900"/>
            <a:ext cx="3733800" cy="6096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200" dirty="0" smtClean="0">
                <a:latin typeface="Arial" pitchFamily="34" charset="0"/>
                <a:cs typeface="Arial" pitchFamily="34" charset="0"/>
              </a:rPr>
              <a:t>Electrons </a:t>
            </a:r>
            <a:r>
              <a:rPr lang="en-US" sz="2200" dirty="0" err="1" smtClean="0">
                <a:latin typeface="Arial" pitchFamily="34" charset="0"/>
                <a:cs typeface="Arial" pitchFamily="34" charset="0"/>
              </a:rPr>
              <a:t>fluence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per lost particle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819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 </a:t>
            </a:r>
            <a:r>
              <a:rPr lang="en-US" dirty="0" err="1" smtClean="0"/>
              <a:t>fluence</a:t>
            </a:r>
            <a:r>
              <a:rPr lang="en-US" dirty="0" smtClean="0"/>
              <a:t> for 20 MeV loss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770" y="3124200"/>
            <a:ext cx="10908030" cy="62541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l="29120" t="15714" r="30402" b="16201"/>
          <a:stretch>
            <a:fillRect/>
          </a:stretch>
        </p:blipFill>
        <p:spPr>
          <a:xfrm>
            <a:off x="25400" y="914400"/>
            <a:ext cx="3810000" cy="3657600"/>
          </a:xfrm>
          <a:prstGeom prst="rect">
            <a:avLst/>
          </a:prstGeom>
        </p:spPr>
      </p:pic>
      <p:sp>
        <p:nvSpPr>
          <p:cNvPr id="7" name="6 - TextBox"/>
          <p:cNvSpPr txBox="1"/>
          <p:nvPr/>
        </p:nvSpPr>
        <p:spPr>
          <a:xfrm>
            <a:off x="3835400" y="11430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Disk 24</a:t>
            </a:r>
            <a:endParaRPr lang="en-US" sz="2800" dirty="0">
              <a:latin typeface="+mj-lt"/>
            </a:endParaRPr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0582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LIC - General layou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688" t="-2309" r="688" b="43539"/>
          <a:stretch/>
        </p:blipFill>
        <p:spPr bwMode="auto">
          <a:xfrm>
            <a:off x="863600" y="1597152"/>
            <a:ext cx="11080567" cy="34930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LIC - General layout"/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389" t="55539" r="692" b="-3232"/>
          <a:stretch/>
        </p:blipFill>
        <p:spPr bwMode="auto">
          <a:xfrm>
            <a:off x="3302000" y="5013960"/>
            <a:ext cx="8634039" cy="2834640"/>
          </a:xfrm>
          <a:prstGeom prst="rect">
            <a:avLst/>
          </a:prstGeom>
          <a:noFill/>
          <a:extLst/>
        </p:spPr>
      </p:pic>
      <p:pic>
        <p:nvPicPr>
          <p:cNvPr id="9" name="Picture 2" descr="CLIC - General layou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688" t="55539" r="78609" b="-3232"/>
          <a:stretch/>
        </p:blipFill>
        <p:spPr bwMode="auto">
          <a:xfrm>
            <a:off x="863600" y="5013960"/>
            <a:ext cx="2446528" cy="28346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4445000" y="4648200"/>
            <a:ext cx="1066800" cy="99060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8280400" y="7416800"/>
            <a:ext cx="4622800" cy="195580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2 </a:t>
            </a:r>
            <a:r>
              <a:rPr lang="en-US" sz="2400" dirty="0" err="1" smtClean="0">
                <a:latin typeface="+mj-lt"/>
              </a:rPr>
              <a:t>linacs</a:t>
            </a:r>
            <a:r>
              <a:rPr lang="en-US" sz="2400" dirty="0" smtClean="0">
                <a:latin typeface="+mj-lt"/>
              </a:rPr>
              <a:t> (~24 km each)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~70000 accelerating structures per </a:t>
            </a:r>
            <a:r>
              <a:rPr lang="en-US" sz="2400" dirty="0" err="1" smtClean="0">
                <a:latin typeface="+mj-lt"/>
              </a:rPr>
              <a:t>linac</a:t>
            </a:r>
            <a:r>
              <a:rPr lang="en-US" sz="2400" dirty="0" smtClean="0">
                <a:latin typeface="+mj-lt"/>
              </a:rPr>
              <a:t>!</a:t>
            </a:r>
          </a:p>
        </p:txBody>
      </p:sp>
      <p:sp>
        <p:nvSpPr>
          <p:cNvPr id="14" name="Rectangle 4"/>
          <p:cNvSpPr>
            <a:spLocks/>
          </p:cNvSpPr>
          <p:nvPr/>
        </p:nvSpPr>
        <p:spPr bwMode="auto">
          <a:xfrm>
            <a:off x="38100" y="-215900"/>
            <a:ext cx="128905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  <a:sym typeface="Times New Roman" pitchFamily="18" charset="0"/>
              </a:rPr>
              <a:t>Compact Linear Collider (CLIC)</a:t>
            </a:r>
            <a:endParaRPr lang="en-US" sz="4800" dirty="0">
              <a:solidFill>
                <a:schemeClr val="tx1"/>
              </a:solidFill>
              <a:latin typeface="Calibri" pitchFamily="34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0" name="9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12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228094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3"/>
          <p:cNvSpPr>
            <a:spLocks/>
          </p:cNvSpPr>
          <p:nvPr/>
        </p:nvSpPr>
        <p:spPr bwMode="auto">
          <a:xfrm>
            <a:off x="38100" y="-215900"/>
            <a:ext cx="128905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  <a:sym typeface="Times New Roman" pitchFamily="18" charset="0"/>
              </a:rPr>
              <a:t> Conclusions </a:t>
            </a:r>
            <a:endParaRPr lang="en-US" sz="4800" dirty="0">
              <a:solidFill>
                <a:schemeClr val="tx1"/>
              </a:solidFill>
              <a:latin typeface="Calibri" pitchFamily="34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33797" name="Rectangle 7"/>
          <p:cNvSpPr>
            <a:spLocks/>
          </p:cNvSpPr>
          <p:nvPr/>
        </p:nvSpPr>
        <p:spPr bwMode="auto">
          <a:xfrm>
            <a:off x="406400" y="1130300"/>
            <a:ext cx="12192000" cy="763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>
              <a:buSzPct val="125000"/>
              <a:buFont typeface="Times New Roman" pitchFamily="18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OBLM </a:t>
            </a:r>
            <a:r>
              <a:rPr lang="en-US" sz="3000" dirty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system </a:t>
            </a: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sensitive to dark current </a:t>
            </a: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losses, without beam presence</a:t>
            </a:r>
            <a:endParaRPr lang="en-US" sz="3000" dirty="0">
              <a:solidFill>
                <a:schemeClr val="tx1"/>
              </a:solidFill>
              <a:latin typeface="+mj-lt"/>
              <a:cs typeface="Times New Roman" pitchFamily="18" charset="0"/>
              <a:sym typeface="Times New Roman" pitchFamily="18" charset="0"/>
            </a:endParaRPr>
          </a:p>
          <a:p>
            <a:pPr marL="914400" lvl="1" indent="-457200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Wingdings" pitchFamily="2" charset="2"/>
              <a:buChar char="ü"/>
            </a:pPr>
            <a:r>
              <a:rPr lang="en-US" sz="3000" dirty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Higher Power </a:t>
            </a:r>
            <a:r>
              <a:rPr lang="en-US" sz="3000" dirty="0" smtClean="0">
                <a:solidFill>
                  <a:schemeClr val="tx1"/>
                </a:solidFill>
                <a:latin typeface="Times New Roman"/>
                <a:cs typeface="Times New Roman"/>
                <a:sym typeface="Times New Roman" pitchFamily="18" charset="0"/>
              </a:rPr>
              <a:t>→ </a:t>
            </a: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Higher energy gradient </a:t>
            </a:r>
            <a:r>
              <a:rPr lang="en-US" sz="3000" dirty="0" smtClean="0">
                <a:solidFill>
                  <a:schemeClr val="tx1"/>
                </a:solidFill>
                <a:latin typeface="Times New Roman"/>
                <a:cs typeface="Times New Roman"/>
                <a:sym typeface="Times New Roman" pitchFamily="18" charset="0"/>
              </a:rPr>
              <a:t>→ </a:t>
            </a:r>
            <a:r>
              <a:rPr lang="en-US" sz="3000" dirty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Higher energy dark </a:t>
            </a: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current </a:t>
            </a:r>
            <a:r>
              <a:rPr lang="en-US" sz="3000" dirty="0" smtClean="0">
                <a:solidFill>
                  <a:schemeClr val="tx1"/>
                </a:solidFill>
                <a:latin typeface="Times New Roman"/>
                <a:cs typeface="Times New Roman"/>
                <a:sym typeface="Times New Roman" pitchFamily="18" charset="0"/>
              </a:rPr>
              <a:t>→ </a:t>
            </a:r>
            <a:r>
              <a:rPr lang="en-US" sz="3000" dirty="0">
                <a:solidFill>
                  <a:prstClr val="black"/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Higher </a:t>
            </a:r>
            <a:r>
              <a:rPr lang="en-US" sz="3000" dirty="0" smtClean="0">
                <a:solidFill>
                  <a:prstClr val="black"/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Signals</a:t>
            </a:r>
            <a:r>
              <a:rPr lang="en-US" sz="3000" dirty="0" smtClean="0">
                <a:solidFill>
                  <a:schemeClr val="tx1"/>
                </a:solidFill>
                <a:latin typeface="Times New Roman"/>
                <a:cs typeface="Times New Roman"/>
                <a:sym typeface="Times New Roman" pitchFamily="18" charset="0"/>
              </a:rPr>
              <a:t> </a:t>
            </a:r>
            <a:endParaRPr lang="en-US" sz="3000" dirty="0" smtClean="0">
              <a:solidFill>
                <a:schemeClr val="tx1"/>
              </a:solidFill>
              <a:latin typeface="Times New Roman"/>
              <a:cs typeface="Times New Roman"/>
              <a:sym typeface="Times New Roman" pitchFamily="18" charset="0"/>
            </a:endParaRPr>
          </a:p>
          <a:p>
            <a:pPr marL="914400" lvl="1" indent="-457200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Sensitivity </a:t>
            </a: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limitations</a:t>
            </a:r>
          </a:p>
          <a:p>
            <a:pPr marL="457200" indent="-457200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Wingdings" pitchFamily="2" charset="2"/>
              <a:buChar char="Ø"/>
            </a:pPr>
            <a:endParaRPr lang="en-US" sz="3000" dirty="0" smtClean="0">
              <a:solidFill>
                <a:schemeClr val="tx1"/>
              </a:solidFill>
              <a:latin typeface="+mj-lt"/>
              <a:cs typeface="Times New Roman" pitchFamily="18" charset="0"/>
              <a:sym typeface="Times New Roman" pitchFamily="18" charset="0"/>
            </a:endParaRPr>
          </a:p>
          <a:p>
            <a:pPr marL="457200" indent="-457200" algn="l">
              <a:buSzPct val="125000"/>
              <a:buFont typeface="Arial" pitchFamily="34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OBLM system sensitive to RF Breakdown losses, without beam presence</a:t>
            </a:r>
          </a:p>
          <a:p>
            <a:pPr marL="914400" lvl="1" indent="-457200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Sensitivity limitations</a:t>
            </a:r>
          </a:p>
          <a:p>
            <a:pPr marL="914400" lvl="1" indent="-457200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Wingdings" pitchFamily="2" charset="2"/>
              <a:buChar char="Ø"/>
            </a:pPr>
            <a:endParaRPr lang="en-US" sz="3000" dirty="0" smtClean="0">
              <a:solidFill>
                <a:schemeClr val="tx1"/>
              </a:solidFill>
              <a:latin typeface="+mj-lt"/>
              <a:cs typeface="Times New Roman" pitchFamily="18" charset="0"/>
              <a:sym typeface="Times New Roman" pitchFamily="18" charset="0"/>
            </a:endParaRPr>
          </a:p>
          <a:p>
            <a:pPr marL="457200" indent="-457200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Wingdings" pitchFamily="2" charset="2"/>
              <a:buChar char="Ø"/>
            </a:pP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RF cavity induced background losses results in sensitivity limitations in Beam Loss Monitors</a:t>
            </a:r>
          </a:p>
          <a:p>
            <a:pPr marL="457200" indent="-457200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Wingdings" pitchFamily="2" charset="2"/>
              <a:buChar char="Ø"/>
            </a:pPr>
            <a:endParaRPr lang="en-US" sz="3000" dirty="0" smtClean="0">
              <a:solidFill>
                <a:schemeClr val="tx1"/>
              </a:solidFill>
              <a:latin typeface="+mj-lt"/>
              <a:cs typeface="Times New Roman" pitchFamily="18" charset="0"/>
              <a:sym typeface="Times New Roman" pitchFamily="18" charset="0"/>
            </a:endParaRPr>
          </a:p>
          <a:p>
            <a:pPr marL="457200" indent="-457200">
              <a:buClr>
                <a:schemeClr val="accent2">
                  <a:lumMod val="60000"/>
                  <a:lumOff val="40000"/>
                </a:schemeClr>
              </a:buClr>
              <a:buSzPct val="125000"/>
            </a:pPr>
            <a:r>
              <a:rPr lang="en-US" sz="3000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BUT ALSO</a:t>
            </a:r>
          </a:p>
          <a:p>
            <a:pPr marL="457200" indent="-457200">
              <a:buClr>
                <a:schemeClr val="accent2">
                  <a:lumMod val="60000"/>
                  <a:lumOff val="40000"/>
                </a:schemeClr>
              </a:buClr>
              <a:buSzPct val="125000"/>
            </a:pPr>
            <a:endParaRPr lang="en-US" sz="3000" dirty="0" smtClean="0">
              <a:solidFill>
                <a:schemeClr val="accent1">
                  <a:lumMod val="75000"/>
                </a:schemeClr>
              </a:solidFill>
              <a:latin typeface="+mj-lt"/>
              <a:cs typeface="Times New Roman" pitchFamily="18" charset="0"/>
              <a:sym typeface="Times New Roman" pitchFamily="18" charset="0"/>
            </a:endParaRPr>
          </a:p>
          <a:p>
            <a:pPr marL="457200" indent="-457200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Wingdings" pitchFamily="2" charset="2"/>
              <a:buChar char="ü"/>
            </a:pP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Beam Loss Monitors could also be </a:t>
            </a:r>
            <a:r>
              <a:rPr lang="en-US" sz="3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utilised</a:t>
            </a: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as a Beam diagnostics tool</a:t>
            </a:r>
            <a:endParaRPr lang="en-US" sz="3000" dirty="0" smtClean="0">
              <a:solidFill>
                <a:schemeClr val="tx1"/>
              </a:solidFill>
              <a:latin typeface="+mj-lt"/>
              <a:cs typeface="Times New Roman" pitchFamily="18" charset="0"/>
              <a:sym typeface="Times New Roman" pitchFamily="18" charset="0"/>
            </a:endParaRPr>
          </a:p>
          <a:p>
            <a:pPr algn="l">
              <a:buClr>
                <a:schemeClr val="accent2">
                  <a:lumMod val="60000"/>
                  <a:lumOff val="40000"/>
                </a:schemeClr>
              </a:buClr>
              <a:buSzPct val="125000"/>
            </a:pPr>
            <a:endParaRPr lang="en-US" sz="3000" dirty="0">
              <a:solidFill>
                <a:schemeClr val="tx1"/>
              </a:solidFill>
              <a:latin typeface="Times New Roman"/>
              <a:cs typeface="Times New Roman"/>
              <a:sym typeface="Times New Roman" pitchFamily="18" charset="0"/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</p:spTree>
  </p:cSld>
  <p:clrMapOvr>
    <a:masterClrMapping/>
  </p:clrMapOvr>
  <p:transition advTm="77243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Ορθογώνιο"/>
          <p:cNvSpPr/>
          <p:nvPr/>
        </p:nvSpPr>
        <p:spPr>
          <a:xfrm>
            <a:off x="787400" y="1219200"/>
            <a:ext cx="118110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l">
              <a:buClr>
                <a:srgbClr val="438086">
                  <a:lumMod val="60000"/>
                  <a:lumOff val="40000"/>
                </a:srgbClr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prstClr val="black"/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Same calculation for </a:t>
            </a:r>
            <a:r>
              <a:rPr lang="en-US" sz="3000" dirty="0" smtClean="0">
                <a:solidFill>
                  <a:prstClr val="black"/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data with Beam</a:t>
            </a:r>
          </a:p>
          <a:p>
            <a:pPr marL="457200" lvl="0" indent="-457200" algn="l">
              <a:buClr>
                <a:srgbClr val="438086">
                  <a:lumMod val="60000"/>
                  <a:lumOff val="40000"/>
                </a:srgbClr>
              </a:buClr>
              <a:buSzPct val="125000"/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prstClr val="black"/>
              </a:solidFill>
              <a:latin typeface="Trebuchet MS"/>
              <a:cs typeface="Times New Roman" pitchFamily="18" charset="0"/>
              <a:sym typeface="Times New Roman" pitchFamily="18" charset="0"/>
            </a:endParaRPr>
          </a:p>
          <a:p>
            <a:pPr marL="457200" lvl="0" indent="-457200" algn="l">
              <a:buClr>
                <a:srgbClr val="438086">
                  <a:lumMod val="60000"/>
                  <a:lumOff val="40000"/>
                </a:srgbClr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prstClr val="black"/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Diamond detector results (new position!)</a:t>
            </a:r>
          </a:p>
          <a:p>
            <a:pPr marL="457200" lvl="0" indent="-457200" algn="l">
              <a:buClr>
                <a:srgbClr val="438086">
                  <a:lumMod val="60000"/>
                  <a:lumOff val="40000"/>
                </a:srgbClr>
              </a:buClr>
              <a:buSzPct val="125000"/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prstClr val="black"/>
              </a:solidFill>
              <a:latin typeface="Trebuchet MS"/>
              <a:cs typeface="Times New Roman" pitchFamily="18" charset="0"/>
              <a:sym typeface="Times New Roman" pitchFamily="18" charset="0"/>
            </a:endParaRPr>
          </a:p>
          <a:p>
            <a:pPr marL="457200" lvl="0" indent="-457200" algn="l">
              <a:buClr>
                <a:srgbClr val="438086">
                  <a:lumMod val="60000"/>
                  <a:lumOff val="40000"/>
                </a:srgbClr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prstClr val="black"/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New data with the OBLM (no feedback resistor </a:t>
            </a:r>
            <a:r>
              <a:rPr lang="en-US" sz="3000" dirty="0" smtClean="0">
                <a:solidFill>
                  <a:prstClr val="black"/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→  ability to monitor higher signals without saturation</a:t>
            </a:r>
            <a:r>
              <a:rPr lang="en-US" sz="3000" dirty="0" smtClean="0">
                <a:solidFill>
                  <a:prstClr val="black"/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)</a:t>
            </a:r>
          </a:p>
          <a:p>
            <a:pPr marL="457200" lvl="0" indent="-457200" algn="l">
              <a:buClr>
                <a:srgbClr val="438086">
                  <a:lumMod val="60000"/>
                  <a:lumOff val="40000"/>
                </a:srgbClr>
              </a:buClr>
              <a:buSzPct val="125000"/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prstClr val="black"/>
              </a:solidFill>
              <a:latin typeface="Trebuchet MS"/>
              <a:cs typeface="Times New Roman" pitchFamily="18" charset="0"/>
              <a:sym typeface="Times New Roman" pitchFamily="18" charset="0"/>
            </a:endParaRPr>
          </a:p>
          <a:p>
            <a:pPr marL="457200" lvl="0" indent="-457200" algn="l">
              <a:buClr>
                <a:srgbClr val="438086">
                  <a:lumMod val="60000"/>
                  <a:lumOff val="40000"/>
                </a:srgbClr>
              </a:buClr>
              <a:buSzPct val="125000"/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prstClr val="black"/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More refined simulations</a:t>
            </a:r>
          </a:p>
          <a:p>
            <a:pPr marL="457200" lvl="0" indent="-457200" algn="l">
              <a:buClr>
                <a:srgbClr val="438086">
                  <a:lumMod val="60000"/>
                  <a:lumOff val="40000"/>
                </a:srgbClr>
              </a:buClr>
              <a:buSzPct val="125000"/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prstClr val="black"/>
              </a:solidFill>
              <a:latin typeface="Trebuchet MS"/>
              <a:cs typeface="Times New Roman" pitchFamily="18" charset="0"/>
              <a:sym typeface="Times New Roman" pitchFamily="18" charset="0"/>
            </a:endParaRPr>
          </a:p>
          <a:p>
            <a:pPr marL="457200" lvl="0" indent="-457200" algn="l">
              <a:buClr>
                <a:srgbClr val="438086">
                  <a:lumMod val="60000"/>
                  <a:lumOff val="40000"/>
                </a:srgbClr>
              </a:buClr>
              <a:buSzPct val="125000"/>
            </a:pPr>
            <a:endParaRPr lang="en-US" sz="3000" dirty="0" smtClean="0">
              <a:solidFill>
                <a:prstClr val="black"/>
              </a:solidFill>
              <a:latin typeface="Trebuchet MS"/>
              <a:cs typeface="Times New Roman" pitchFamily="18" charset="0"/>
              <a:sym typeface="Times New Roman" pitchFamily="18" charset="0"/>
            </a:endParaRPr>
          </a:p>
          <a:p>
            <a:pPr marL="457200" lvl="0" indent="-457200" algn="l">
              <a:buClr>
                <a:srgbClr val="438086">
                  <a:lumMod val="60000"/>
                  <a:lumOff val="40000"/>
                </a:srgbClr>
              </a:buClr>
              <a:buSzPct val="125000"/>
              <a:buFont typeface="Arial" panose="020B0604020202020204" pitchFamily="34" charset="0"/>
              <a:buChar char="•"/>
            </a:pPr>
            <a:endParaRPr lang="en-US" sz="3000" dirty="0" smtClean="0">
              <a:solidFill>
                <a:prstClr val="black"/>
              </a:solidFill>
              <a:latin typeface="Trebuchet MS"/>
              <a:cs typeface="Times New Roman" pitchFamily="18" charset="0"/>
              <a:sym typeface="Times New Roman" pitchFamily="18" charset="0"/>
            </a:endParaRPr>
          </a:p>
          <a:p>
            <a:pPr marL="457200" lvl="0" indent="-457200" algn="l">
              <a:buClr>
                <a:srgbClr val="438086">
                  <a:lumMod val="60000"/>
                  <a:lumOff val="40000"/>
                </a:srgbClr>
              </a:buClr>
              <a:buSzPct val="125000"/>
            </a:pPr>
            <a:r>
              <a:rPr lang="en-US" sz="3000" dirty="0" smtClean="0">
                <a:solidFill>
                  <a:prstClr val="black"/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		</a:t>
            </a:r>
            <a:r>
              <a:rPr lang="en-US" sz="4400" dirty="0" smtClean="0">
                <a:solidFill>
                  <a:srgbClr val="438086">
                    <a:lumMod val="75000"/>
                  </a:srgbClr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Thank </a:t>
            </a:r>
            <a:r>
              <a:rPr lang="en-US" sz="4400" dirty="0" smtClean="0">
                <a:solidFill>
                  <a:srgbClr val="438086">
                    <a:lumMod val="75000"/>
                  </a:srgbClr>
                </a:solidFill>
                <a:latin typeface="Trebuchet MS"/>
                <a:cs typeface="Times New Roman" pitchFamily="18" charset="0"/>
                <a:sym typeface="Times New Roman" pitchFamily="18" charset="0"/>
              </a:rPr>
              <a:t>you!</a:t>
            </a:r>
          </a:p>
          <a:p>
            <a:pPr lvl="1" algn="l">
              <a:buClr>
                <a:srgbClr val="438086">
                  <a:lumMod val="60000"/>
                  <a:lumOff val="40000"/>
                </a:srgbClr>
              </a:buClr>
              <a:buSzPct val="125000"/>
            </a:pPr>
            <a:endParaRPr lang="en-US" sz="3000" dirty="0">
              <a:solidFill>
                <a:prstClr val="black"/>
              </a:solidFill>
              <a:latin typeface="Trebuchet MS"/>
              <a:cs typeface="Times New Roman" pitchFamily="18" charset="0"/>
              <a:sym typeface="Times New Roman" pitchFamily="18" charset="0"/>
            </a:endParaRPr>
          </a:p>
        </p:txBody>
      </p:sp>
      <p:pic>
        <p:nvPicPr>
          <p:cNvPr id="1026" name="Picture 2" descr="C:\Users\maraki\Downloads\IMG_20150213_1200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6600" y="5093208"/>
            <a:ext cx="6705600" cy="3822192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/>
          </p:cNvSpPr>
          <p:nvPr/>
        </p:nvSpPr>
        <p:spPr bwMode="auto">
          <a:xfrm>
            <a:off x="38100" y="-215900"/>
            <a:ext cx="128905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48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  <a:sym typeface="Times New Roman" pitchFamily="18" charset="0"/>
              </a:rPr>
              <a:t>Next Steps</a:t>
            </a:r>
            <a:endParaRPr lang="en-US" sz="4800" dirty="0">
              <a:solidFill>
                <a:schemeClr val="tx1"/>
              </a:solidFill>
              <a:latin typeface="Calibri" pitchFamily="34" charset="0"/>
              <a:cs typeface="Times New Roman" pitchFamily="18" charset="0"/>
              <a:sym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50240" y="3810000"/>
            <a:ext cx="11704320" cy="5540452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Backup slides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2"/>
          <p:cNvSpPr/>
          <p:nvPr/>
        </p:nvSpPr>
        <p:spPr>
          <a:xfrm>
            <a:off x="4443480" y="9448920"/>
            <a:ext cx="4117320" cy="304200"/>
          </a:xfrm>
          <a:prstGeom prst="rect">
            <a:avLst/>
          </a:prstGeom>
          <a:noFill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i="1" dirty="0">
                <a:solidFill>
                  <a:srgbClr val="FFFFFF"/>
                </a:solidFill>
                <a:latin typeface="Calibri"/>
                <a:ea typeface="ヒラギノ角ゴ ProN W3"/>
              </a:rPr>
              <a:t>Students' meeting, 09 March 2015</a:t>
            </a:r>
            <a:endParaRPr sz="1800" dirty="0"/>
          </a:p>
        </p:txBody>
      </p:sp>
      <p:sp>
        <p:nvSpPr>
          <p:cNvPr id="174" name="CustomShape 3"/>
          <p:cNvSpPr/>
          <p:nvPr/>
        </p:nvSpPr>
        <p:spPr>
          <a:xfrm>
            <a:off x="9779040" y="9296280"/>
            <a:ext cx="3033000" cy="518400"/>
          </a:xfrm>
          <a:prstGeom prst="rect">
            <a:avLst/>
          </a:prstGeom>
          <a:noFill/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FDC3BA93-F153-47E3-8022-B37ACE881024}" type="slidenum">
              <a:rPr lang="en-US" sz="1800" i="1">
                <a:solidFill>
                  <a:srgbClr val="FFFFFF"/>
                </a:solidFill>
                <a:latin typeface="Calibri"/>
                <a:ea typeface="ヒラギノ角ゴ ProN W3"/>
              </a:rPr>
              <a:pPr algn="r">
                <a:lnSpc>
                  <a:spcPct val="100000"/>
                </a:lnSpc>
              </a:pPr>
              <a:t>23</a:t>
            </a:fld>
            <a:endParaRPr sz="1800" dirty="0"/>
          </a:p>
        </p:txBody>
      </p:sp>
      <p:sp>
        <p:nvSpPr>
          <p:cNvPr id="175" name="CustomShape 4"/>
          <p:cNvSpPr/>
          <p:nvPr/>
        </p:nvSpPr>
        <p:spPr>
          <a:xfrm>
            <a:off x="208440" y="-2880"/>
            <a:ext cx="11703600" cy="694080"/>
          </a:xfrm>
          <a:prstGeom prst="rect">
            <a:avLst/>
          </a:prstGeom>
          <a:noFill/>
        </p:spPr>
        <p:txBody>
          <a:bodyPr lIns="129960" tIns="65160" rIns="129960" bIns="65160" anchor="ctr"/>
          <a:lstStyle/>
          <a:p>
            <a:pPr algn="l">
              <a:lnSpc>
                <a:spcPct val="100000"/>
              </a:lnSpc>
            </a:pPr>
            <a:r>
              <a:rPr lang="en-US" sz="4000" dirty="0">
                <a:solidFill>
                  <a:srgbClr val="424456"/>
                </a:solidFill>
                <a:latin typeface="Trebuchet MS"/>
              </a:rPr>
              <a:t>Calculations</a:t>
            </a:r>
            <a:endParaRPr dirty="0"/>
          </a:p>
        </p:txBody>
      </p:sp>
      <p:pic>
        <p:nvPicPr>
          <p:cNvPr id="176" name="Picture 175"/>
          <p:cNvPicPr/>
          <p:nvPr/>
        </p:nvPicPr>
        <p:blipFill>
          <a:blip r:embed="rId2"/>
          <a:stretch>
            <a:fillRect/>
          </a:stretch>
        </p:blipFill>
        <p:spPr>
          <a:xfrm>
            <a:off x="4103120" y="5120640"/>
            <a:ext cx="5294880" cy="4209120"/>
          </a:xfrm>
          <a:prstGeom prst="rect">
            <a:avLst/>
          </a:prstGeom>
        </p:spPr>
      </p:pic>
      <p:pic>
        <p:nvPicPr>
          <p:cNvPr id="177" name="Picture 176"/>
          <p:cNvPicPr/>
          <p:nvPr/>
        </p:nvPicPr>
        <p:blipFill>
          <a:blip r:embed="rId3"/>
          <a:stretch>
            <a:fillRect/>
          </a:stretch>
        </p:blipFill>
        <p:spPr>
          <a:xfrm>
            <a:off x="1019880" y="1147680"/>
            <a:ext cx="11218680" cy="424728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Students' meeting, 09 March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777046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grpSp>
        <p:nvGrpSpPr>
          <p:cNvPr id="2" name="Group 5"/>
          <p:cNvGrpSpPr>
            <a:grpSpLocks noChangeAspect="1"/>
          </p:cNvGrpSpPr>
          <p:nvPr/>
        </p:nvGrpSpPr>
        <p:grpSpPr>
          <a:xfrm>
            <a:off x="1397002" y="1402332"/>
            <a:ext cx="4443983" cy="2592324"/>
            <a:chOff x="635000" y="4781550"/>
            <a:chExt cx="6172200" cy="3600450"/>
          </a:xfrm>
        </p:grpSpPr>
        <p:grpSp>
          <p:nvGrpSpPr>
            <p:cNvPr id="6" name="Group 6"/>
            <p:cNvGrpSpPr/>
            <p:nvPr/>
          </p:nvGrpSpPr>
          <p:grpSpPr>
            <a:xfrm>
              <a:off x="635000" y="6172200"/>
              <a:ext cx="6172200" cy="2209800"/>
              <a:chOff x="635000" y="6172200"/>
              <a:chExt cx="6172200" cy="2209800"/>
            </a:xfrm>
          </p:grpSpPr>
          <p:sp>
            <p:nvSpPr>
              <p:cNvPr id="12" name="Rounded Rectangle 11"/>
              <p:cNvSpPr/>
              <p:nvPr/>
            </p:nvSpPr>
            <p:spPr>
              <a:xfrm>
                <a:off x="1320800" y="6781800"/>
                <a:ext cx="4800600" cy="914400"/>
              </a:xfrm>
              <a:prstGeom prst="roundRect">
                <a:avLst/>
              </a:prstGeom>
              <a:solidFill>
                <a:srgbClr val="FF9900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939800" y="6172200"/>
                <a:ext cx="533400" cy="2209800"/>
              </a:xfrm>
              <a:prstGeom prst="roundRect">
                <a:avLst/>
              </a:prstGeom>
              <a:solidFill>
                <a:srgbClr val="FF9900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5969000" y="6172200"/>
                <a:ext cx="533400" cy="2209800"/>
              </a:xfrm>
              <a:prstGeom prst="roundRect">
                <a:avLst/>
              </a:prstGeom>
              <a:solidFill>
                <a:srgbClr val="FF9900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635000" y="6172200"/>
                <a:ext cx="1066800" cy="304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635000" y="8077200"/>
                <a:ext cx="1066800" cy="304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5740400" y="8077200"/>
                <a:ext cx="1066800" cy="304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5740400" y="6172200"/>
                <a:ext cx="1066800" cy="304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ight Arrow 7"/>
            <p:cNvSpPr/>
            <p:nvPr/>
          </p:nvSpPr>
          <p:spPr>
            <a:xfrm rot="5400000">
              <a:off x="387350" y="5281500"/>
              <a:ext cx="1638300" cy="638400"/>
            </a:xfrm>
            <a:prstGeom prst="rightArrow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1124853" y="6743387"/>
              <a:ext cx="1986648" cy="638400"/>
            </a:xfrm>
            <a:prstGeom prst="rightArrow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+mj-lt"/>
                </a:rPr>
                <a:t>incoming</a:t>
              </a:r>
              <a:endParaRPr lang="en-GB" sz="2000" dirty="0">
                <a:latin typeface="+mj-lt"/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3969853" y="6867675"/>
              <a:ext cx="2532764" cy="638400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+mj-lt"/>
                </a:rPr>
                <a:t>transmitted</a:t>
              </a:r>
              <a:endParaRPr lang="en-GB" sz="2000" dirty="0">
                <a:latin typeface="+mj-lt"/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 rot="16200000">
              <a:off x="5440250" y="5281500"/>
              <a:ext cx="1638300" cy="638400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525" y="1066800"/>
            <a:ext cx="494347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4953000"/>
            <a:ext cx="5581650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33"/>
          <p:cNvGrpSpPr>
            <a:grpSpLocks noChangeAspect="1"/>
          </p:cNvGrpSpPr>
          <p:nvPr/>
        </p:nvGrpSpPr>
        <p:grpSpPr>
          <a:xfrm>
            <a:off x="1397000" y="5273040"/>
            <a:ext cx="4443983" cy="2592324"/>
            <a:chOff x="635000" y="4781550"/>
            <a:chExt cx="6172200" cy="3600450"/>
          </a:xfrm>
        </p:grpSpPr>
        <p:grpSp>
          <p:nvGrpSpPr>
            <p:cNvPr id="21" name="Group 34"/>
            <p:cNvGrpSpPr/>
            <p:nvPr/>
          </p:nvGrpSpPr>
          <p:grpSpPr>
            <a:xfrm>
              <a:off x="635000" y="6172200"/>
              <a:ext cx="6172200" cy="2209800"/>
              <a:chOff x="635000" y="6172200"/>
              <a:chExt cx="6172200" cy="220980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320800" y="6781800"/>
                <a:ext cx="4800600" cy="914400"/>
              </a:xfrm>
              <a:prstGeom prst="roundRect">
                <a:avLst/>
              </a:prstGeom>
              <a:solidFill>
                <a:srgbClr val="FF9900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939800" y="6172200"/>
                <a:ext cx="533400" cy="2209800"/>
              </a:xfrm>
              <a:prstGeom prst="roundRect">
                <a:avLst/>
              </a:prstGeom>
              <a:solidFill>
                <a:srgbClr val="FF9900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ounded Rectangle 41"/>
              <p:cNvSpPr/>
              <p:nvPr/>
            </p:nvSpPr>
            <p:spPr>
              <a:xfrm>
                <a:off x="5969000" y="6172200"/>
                <a:ext cx="533400" cy="2209800"/>
              </a:xfrm>
              <a:prstGeom prst="roundRect">
                <a:avLst/>
              </a:prstGeom>
              <a:solidFill>
                <a:srgbClr val="FF9900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635000" y="6172200"/>
                <a:ext cx="1066800" cy="304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Rounded Rectangle 43"/>
              <p:cNvSpPr/>
              <p:nvPr/>
            </p:nvSpPr>
            <p:spPr>
              <a:xfrm>
                <a:off x="635000" y="8077200"/>
                <a:ext cx="1066800" cy="304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ounded Rectangle 44"/>
              <p:cNvSpPr/>
              <p:nvPr/>
            </p:nvSpPr>
            <p:spPr>
              <a:xfrm>
                <a:off x="5740400" y="8077200"/>
                <a:ext cx="1066800" cy="304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ounded Rectangle 45"/>
              <p:cNvSpPr/>
              <p:nvPr/>
            </p:nvSpPr>
            <p:spPr>
              <a:xfrm>
                <a:off x="5740400" y="6172200"/>
                <a:ext cx="1066800" cy="304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6" name="Right Arrow 35"/>
            <p:cNvSpPr/>
            <p:nvPr/>
          </p:nvSpPr>
          <p:spPr>
            <a:xfrm rot="5400000">
              <a:off x="387350" y="5281500"/>
              <a:ext cx="1638300" cy="638400"/>
            </a:xfrm>
            <a:prstGeom prst="rightArrow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1124853" y="6791100"/>
              <a:ext cx="1986648" cy="638400"/>
            </a:xfrm>
            <a:prstGeom prst="rightArrow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+mj-lt"/>
                </a:rPr>
                <a:t>incoming</a:t>
              </a:r>
              <a:endParaRPr lang="en-GB" sz="2000" dirty="0">
                <a:latin typeface="+mj-lt"/>
              </a:endParaRPr>
            </a:p>
          </p:txBody>
        </p:sp>
        <p:sp>
          <p:nvSpPr>
            <p:cNvPr id="38" name="Right Arrow 37"/>
            <p:cNvSpPr/>
            <p:nvPr/>
          </p:nvSpPr>
          <p:spPr>
            <a:xfrm>
              <a:off x="3966281" y="7277102"/>
              <a:ext cx="2532764" cy="228940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latin typeface="+mj-lt"/>
                </a:rPr>
                <a:t>transmitted</a:t>
              </a:r>
              <a:endParaRPr lang="en-GB" sz="2000" dirty="0">
                <a:latin typeface="+mj-lt"/>
              </a:endParaRPr>
            </a:p>
          </p:txBody>
        </p:sp>
        <p:sp>
          <p:nvSpPr>
            <p:cNvPr id="39" name="Right Arrow 38"/>
            <p:cNvSpPr/>
            <p:nvPr/>
          </p:nvSpPr>
          <p:spPr>
            <a:xfrm rot="16200000">
              <a:off x="5440250" y="5281500"/>
              <a:ext cx="1638300" cy="638400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Lightning Bolt 46"/>
          <p:cNvSpPr/>
          <p:nvPr/>
        </p:nvSpPr>
        <p:spPr>
          <a:xfrm rot="5645332">
            <a:off x="3315151" y="7041762"/>
            <a:ext cx="888099" cy="394880"/>
          </a:xfrm>
          <a:prstGeom prst="lightningBol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Arrow Connector 49"/>
          <p:cNvCxnSpPr/>
          <p:nvPr/>
        </p:nvCxnSpPr>
        <p:spPr>
          <a:xfrm flipH="1">
            <a:off x="1788882" y="3372460"/>
            <a:ext cx="136071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639958" y="3352800"/>
            <a:ext cx="18144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reflected</a:t>
            </a:r>
            <a:endParaRPr lang="en-GB" sz="2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4" name="Left Arrow 53"/>
          <p:cNvSpPr/>
          <p:nvPr/>
        </p:nvSpPr>
        <p:spPr>
          <a:xfrm>
            <a:off x="1625600" y="7162800"/>
            <a:ext cx="1665518" cy="24789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latin typeface="+mj-lt"/>
              </a:rPr>
              <a:t>reflected</a:t>
            </a:r>
            <a:endParaRPr lang="en-GB" sz="2000" dirty="0">
              <a:latin typeface="+mj-lt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152400" y="8540810"/>
            <a:ext cx="7340600" cy="75559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[1] Advances in the understanding of the physical processes of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vaccuum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breakdown –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W.Wuensch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CLIC-Note-1025</a:t>
            </a:r>
          </a:p>
        </p:txBody>
      </p:sp>
      <p:sp>
        <p:nvSpPr>
          <p:cNvPr id="48" name="4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9" name="48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8471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/>
          </p:cNvSpPr>
          <p:nvPr/>
        </p:nvSpPr>
        <p:spPr bwMode="auto">
          <a:xfrm>
            <a:off x="177800" y="990600"/>
            <a:ext cx="12623800" cy="830580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algn="l">
              <a:buSzPct val="125000"/>
              <a:buFont typeface="Times New Roman" pitchFamily="18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Radiation detectors positioned around the machine, detecting secondary showers generated when particles hit the vacuum chamber (Beam losses)  </a:t>
            </a:r>
          </a:p>
          <a:p>
            <a:pPr algn="l">
              <a:buSzPct val="125000"/>
              <a:buFont typeface="Times New Roman" pitchFamily="18" charset="0"/>
              <a:buChar char="•"/>
            </a:pPr>
            <a:endParaRPr lang="en-US" sz="3000" dirty="0" smtClean="0">
              <a:solidFill>
                <a:schemeClr val="tx1"/>
              </a:solidFill>
              <a:latin typeface="+mj-lt"/>
              <a:cs typeface="Times New Roman" pitchFamily="18" charset="0"/>
              <a:sym typeface="Times New Roman" pitchFamily="18" charset="0"/>
            </a:endParaRPr>
          </a:p>
          <a:p>
            <a:pPr algn="l">
              <a:buSzPct val="125000"/>
              <a:buFont typeface="Times New Roman" pitchFamily="18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A </a:t>
            </a:r>
            <a:r>
              <a:rPr lang="en-US" sz="3000" dirty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system based on Ionization Chambers </a:t>
            </a:r>
            <a:r>
              <a:rPr lang="en-US" sz="3000" b="1" dirty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satisfies</a:t>
            </a:r>
            <a:r>
              <a:rPr lang="en-US" sz="3000" dirty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the requirements of Machine </a:t>
            </a: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Protection </a:t>
            </a:r>
            <a:r>
              <a:rPr lang="en-US" sz="30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–(CLIC Conceptual Design Report)</a:t>
            </a:r>
            <a:endParaRPr lang="en-US" sz="3000" dirty="0">
              <a:solidFill>
                <a:schemeClr val="bg2">
                  <a:lumMod val="25000"/>
                </a:schemeClr>
              </a:solidFill>
              <a:latin typeface="+mj-lt"/>
              <a:cs typeface="Times New Roman" pitchFamily="18" charset="0"/>
              <a:sym typeface="Times New Roman" pitchFamily="18" charset="0"/>
            </a:endParaRP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SzPct val="100000"/>
              <a:buFont typeface="Lucida Grande" charset="0"/>
              <a:buChar char="‣"/>
            </a:pPr>
            <a:r>
              <a:rPr lang="en-US" sz="2600" dirty="0" smtClean="0">
                <a:solidFill>
                  <a:srgbClr val="0070C0"/>
                </a:solidFill>
                <a:latin typeface="+mj-lt"/>
                <a:cs typeface="Times" charset="0"/>
                <a:sym typeface="Times New Roman" pitchFamily="18" charset="0"/>
              </a:rPr>
              <a:t>But </a:t>
            </a:r>
            <a:r>
              <a:rPr lang="en-US" sz="2600" dirty="0">
                <a:solidFill>
                  <a:srgbClr val="0070C0"/>
                </a:solidFill>
                <a:latin typeface="+mj-lt"/>
                <a:cs typeface="Times" charset="0"/>
                <a:sym typeface="Times New Roman" pitchFamily="18" charset="0"/>
              </a:rPr>
              <a:t>requires a </a:t>
            </a:r>
            <a:r>
              <a:rPr lang="en-US" sz="2600" u="sng" dirty="0">
                <a:solidFill>
                  <a:srgbClr val="0070C0"/>
                </a:solidFill>
                <a:latin typeface="+mj-lt"/>
                <a:cs typeface="Times" charset="0"/>
                <a:sym typeface="Times New Roman" pitchFamily="18" charset="0"/>
              </a:rPr>
              <a:t>large number of BLMs</a:t>
            </a:r>
            <a:r>
              <a:rPr lang="en-US" sz="2600" dirty="0">
                <a:solidFill>
                  <a:srgbClr val="0070C0"/>
                </a:solidFill>
                <a:latin typeface="+mj-lt"/>
                <a:cs typeface="Times" charset="0"/>
                <a:sym typeface="Times New Roman" pitchFamily="18" charset="0"/>
              </a:rPr>
              <a:t> ( &gt; 40000</a:t>
            </a:r>
            <a:r>
              <a:rPr lang="en-US" sz="2600" dirty="0" smtClean="0">
                <a:solidFill>
                  <a:srgbClr val="0070C0"/>
                </a:solidFill>
                <a:latin typeface="+mj-lt"/>
                <a:cs typeface="Times" charset="0"/>
                <a:sym typeface="Times New Roman" pitchFamily="18" charset="0"/>
              </a:rPr>
              <a:t>)</a:t>
            </a:r>
            <a:endParaRPr lang="en-US" sz="2400" dirty="0" smtClean="0">
              <a:solidFill>
                <a:srgbClr val="0070C0"/>
              </a:solidFill>
              <a:latin typeface="+mj-lt"/>
              <a:cs typeface="Times" charset="0"/>
              <a:sym typeface="Times New Roman" pitchFamily="18" charset="0"/>
            </a:endParaRP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SzPct val="100000"/>
            </a:pPr>
            <a:endParaRPr lang="en-US" sz="2400" dirty="0" smtClean="0">
              <a:solidFill>
                <a:srgbClr val="0070C0"/>
              </a:solidFill>
              <a:latin typeface="+mj-lt"/>
              <a:cs typeface="Times" charset="0"/>
              <a:sym typeface="Times New Roman" pitchFamily="18" charset="0"/>
            </a:endParaRPr>
          </a:p>
          <a:p>
            <a:pPr algn="l">
              <a:buSzPct val="125000"/>
              <a:buFont typeface="Times New Roman" pitchFamily="18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3000" dirty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Optical </a:t>
            </a:r>
            <a:r>
              <a:rPr lang="en-US" sz="3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fibre</a:t>
            </a: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3000" dirty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based BLMs </a:t>
            </a: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(OBLMs)</a:t>
            </a: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SzPct val="100000"/>
              <a:buFont typeface="Lucida Grande" charset="0"/>
              <a:buChar char="‣"/>
            </a:pPr>
            <a:r>
              <a:rPr lang="en-US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Pure Silica core multimode </a:t>
            </a:r>
            <a:r>
              <a:rPr lang="en-US" sz="2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fibres</a:t>
            </a:r>
            <a:r>
              <a:rPr 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as </a:t>
            </a:r>
            <a:r>
              <a:rPr lang="en-US" sz="2600" u="sng" dirty="0" smtClean="0">
                <a:solidFill>
                  <a:srgbClr val="0070C0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Cherenkov radiators</a:t>
            </a:r>
            <a:r>
              <a:rPr lang="en-US" sz="2600" dirty="0" smtClean="0">
                <a:solidFill>
                  <a:srgbClr val="0070C0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.</a:t>
            </a:r>
            <a:r>
              <a:rPr 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Both ends of </a:t>
            </a:r>
            <a:r>
              <a:rPr lang="en-US" sz="2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fibre</a:t>
            </a:r>
            <a:r>
              <a:rPr 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coupled to photon-sensors</a:t>
            </a: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SzPct val="100000"/>
              <a:buFont typeface="Lucida Grande" charset="0"/>
              <a:buChar char="‣"/>
            </a:pPr>
            <a:r>
              <a:rPr 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Potential of covering full beam line in </a:t>
            </a:r>
            <a:r>
              <a:rPr lang="en-US" sz="2600" dirty="0" smtClean="0">
                <a:solidFill>
                  <a:srgbClr val="0070C0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a cost-effective</a:t>
            </a:r>
            <a:r>
              <a:rPr 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way. </a:t>
            </a:r>
          </a:p>
          <a:p>
            <a:pPr algn="l"/>
            <a:endParaRPr lang="en-US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Times" charset="0"/>
              <a:sym typeface="Times New Roman" pitchFamily="18" charset="0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+mj-lt"/>
              <a:cs typeface="Times" charset="0"/>
              <a:sym typeface="Times New Roman" pitchFamily="18" charset="0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+mj-lt"/>
              <a:cs typeface="Times" charset="0"/>
              <a:sym typeface="Times New Roman" pitchFamily="18" charset="0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+mj-lt"/>
              <a:cs typeface="Times" charset="0"/>
              <a:sym typeface="Times New Roman" pitchFamily="18" charset="0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+mj-lt"/>
              <a:cs typeface="Times" charset="0"/>
              <a:sym typeface="Times New Roman" pitchFamily="18" charset="0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+mj-lt"/>
              <a:cs typeface="Times" charset="0"/>
              <a:sym typeface="Times New Roman" pitchFamily="18" charset="0"/>
            </a:endParaRPr>
          </a:p>
          <a:p>
            <a:pPr algn="l">
              <a:buSzPct val="125000"/>
              <a:buFont typeface="Times New Roman" pitchFamily="18" charset="0"/>
              <a:buChar char="•"/>
            </a:pP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3000" dirty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Fast BLMs (diagnostics oriented</a:t>
            </a:r>
            <a:r>
              <a:rPr lang="en-US" sz="30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):</a:t>
            </a:r>
            <a:endParaRPr lang="en-US" sz="3000" dirty="0">
              <a:solidFill>
                <a:schemeClr val="tx1"/>
              </a:solidFill>
              <a:latin typeface="+mj-lt"/>
              <a:cs typeface="Times New Roman" pitchFamily="18" charset="0"/>
              <a:sym typeface="Times New Roman" pitchFamily="18" charset="0"/>
            </a:endParaRP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SzPct val="100000"/>
              <a:buFont typeface="Lucida Grande" charset="0"/>
              <a:buChar char="‣"/>
            </a:pPr>
            <a:r>
              <a:rPr lang="en-US" sz="2600" dirty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2600" dirty="0" smtClean="0">
                <a:solidFill>
                  <a:schemeClr val="tx1"/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D</a:t>
            </a:r>
            <a:r>
              <a:rPr 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iamonds </a:t>
            </a:r>
            <a:r>
              <a:rPr lang="en-U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(1 ns): LHC for bunch by bunch beam loss </a:t>
            </a:r>
            <a:r>
              <a:rPr 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Times New Roman" pitchFamily="18" charset="0"/>
                <a:sym typeface="Times New Roman" pitchFamily="18" charset="0"/>
              </a:rPr>
              <a:t>monitoring</a:t>
            </a:r>
            <a:endParaRPr lang="en-US" sz="2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7413" name="Rectangle 4"/>
          <p:cNvSpPr>
            <a:spLocks/>
          </p:cNvSpPr>
          <p:nvPr/>
        </p:nvSpPr>
        <p:spPr bwMode="auto">
          <a:xfrm>
            <a:off x="38100" y="-215900"/>
            <a:ext cx="128905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l"/>
            <a:r>
              <a:rPr lang="en-US" sz="48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  <a:sym typeface="Times New Roman" pitchFamily="18" charset="0"/>
              </a:rPr>
              <a:t> </a:t>
            </a:r>
            <a:r>
              <a:rPr lang="en-US" sz="48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  <a:sym typeface="Times New Roman" pitchFamily="18" charset="0"/>
              </a:rPr>
              <a:t>Beam Loss Monitor technology  </a:t>
            </a:r>
            <a:endParaRPr lang="en-US" sz="4800" dirty="0">
              <a:solidFill>
                <a:schemeClr val="tx1"/>
              </a:solidFill>
              <a:latin typeface="Calibri" pitchFamily="34" charset="0"/>
              <a:cs typeface="Times New Roman" pitchFamily="18" charset="0"/>
              <a:sym typeface="Times New Roman" pitchFamily="18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930400" y="6324600"/>
            <a:ext cx="8686800" cy="1905000"/>
            <a:chOff x="2921000" y="6400800"/>
            <a:chExt cx="7543800" cy="1295400"/>
          </a:xfrm>
        </p:grpSpPr>
        <p:sp>
          <p:nvSpPr>
            <p:cNvPr id="4" name="Rectangle 3"/>
            <p:cNvSpPr/>
            <p:nvPr/>
          </p:nvSpPr>
          <p:spPr>
            <a:xfrm>
              <a:off x="3225800" y="6629400"/>
              <a:ext cx="7239000" cy="1143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359400" y="6663690"/>
              <a:ext cx="5105400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921000" y="6858000"/>
              <a:ext cx="7543800" cy="640080"/>
            </a:xfrm>
            <a:custGeom>
              <a:avLst/>
              <a:gdLst>
                <a:gd name="connsiteX0" fmla="*/ 1139193 w 9494506"/>
                <a:gd name="connsiteY0" fmla="*/ 640080 h 640080"/>
                <a:gd name="connsiteX1" fmla="*/ 651513 w 9494506"/>
                <a:gd name="connsiteY1" fmla="*/ 53340 h 640080"/>
                <a:gd name="connsiteX2" fmla="*/ 8919213 w 9494506"/>
                <a:gd name="connsiteY2" fmla="*/ 0 h 640080"/>
                <a:gd name="connsiteX3" fmla="*/ 8667753 w 9494506"/>
                <a:gd name="connsiteY3" fmla="*/ 48006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94506" h="640080">
                  <a:moveTo>
                    <a:pt x="1139193" y="640080"/>
                  </a:moveTo>
                  <a:cubicBezTo>
                    <a:pt x="247018" y="400050"/>
                    <a:pt x="-645157" y="160020"/>
                    <a:pt x="651513" y="53340"/>
                  </a:cubicBezTo>
                  <a:cubicBezTo>
                    <a:pt x="1948183" y="-53340"/>
                    <a:pt x="7583173" y="-71120"/>
                    <a:pt x="8919213" y="0"/>
                  </a:cubicBezTo>
                  <a:cubicBezTo>
                    <a:pt x="10255253" y="71120"/>
                    <a:pt x="8873493" y="344170"/>
                    <a:pt x="8667753" y="48006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35400" y="7239000"/>
              <a:ext cx="914400" cy="4572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Photon sensor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940800" y="7086600"/>
              <a:ext cx="914400" cy="4572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Photon sensor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 flipV="1">
              <a:off x="4902200" y="6686549"/>
              <a:ext cx="457200" cy="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4" idx="2"/>
            </p:cNvCxnSpPr>
            <p:nvPr/>
          </p:nvCxnSpPr>
          <p:spPr>
            <a:xfrm flipH="1">
              <a:off x="6654800" y="6743700"/>
              <a:ext cx="190500" cy="3429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4" idx="2"/>
            </p:cNvCxnSpPr>
            <p:nvPr/>
          </p:nvCxnSpPr>
          <p:spPr>
            <a:xfrm flipH="1">
              <a:off x="6807200" y="6743700"/>
              <a:ext cx="38100" cy="495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4" idx="2"/>
            </p:cNvCxnSpPr>
            <p:nvPr/>
          </p:nvCxnSpPr>
          <p:spPr>
            <a:xfrm>
              <a:off x="6845300" y="6743700"/>
              <a:ext cx="114300" cy="6477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6845300" y="6743700"/>
              <a:ext cx="266700" cy="3429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826000" y="6400800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c</a:t>
              </a:r>
              <a:endParaRPr lang="en-GB" sz="1800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5886450" y="6915150"/>
              <a:ext cx="193058" cy="105759"/>
            </a:xfrm>
            <a:custGeom>
              <a:avLst/>
              <a:gdLst>
                <a:gd name="connsiteX0" fmla="*/ 0 w 193058"/>
                <a:gd name="connsiteY0" fmla="*/ 67399 h 105759"/>
                <a:gd name="connsiteX1" fmla="*/ 57150 w 193058"/>
                <a:gd name="connsiteY1" fmla="*/ 724 h 105759"/>
                <a:gd name="connsiteX2" fmla="*/ 133350 w 193058"/>
                <a:gd name="connsiteY2" fmla="*/ 105499 h 105759"/>
                <a:gd name="connsiteX3" fmla="*/ 190500 w 193058"/>
                <a:gd name="connsiteY3" fmla="*/ 29299 h 1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058" h="105759">
                  <a:moveTo>
                    <a:pt x="0" y="67399"/>
                  </a:moveTo>
                  <a:cubicBezTo>
                    <a:pt x="17462" y="30886"/>
                    <a:pt x="34925" y="-5626"/>
                    <a:pt x="57150" y="724"/>
                  </a:cubicBezTo>
                  <a:cubicBezTo>
                    <a:pt x="79375" y="7074"/>
                    <a:pt x="111125" y="100737"/>
                    <a:pt x="133350" y="105499"/>
                  </a:cubicBezTo>
                  <a:cubicBezTo>
                    <a:pt x="155575" y="110262"/>
                    <a:pt x="204788" y="48349"/>
                    <a:pt x="190500" y="2929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5631171" y="6972299"/>
              <a:ext cx="193058" cy="105759"/>
            </a:xfrm>
            <a:custGeom>
              <a:avLst/>
              <a:gdLst>
                <a:gd name="connsiteX0" fmla="*/ 0 w 193058"/>
                <a:gd name="connsiteY0" fmla="*/ 67399 h 105759"/>
                <a:gd name="connsiteX1" fmla="*/ 57150 w 193058"/>
                <a:gd name="connsiteY1" fmla="*/ 724 h 105759"/>
                <a:gd name="connsiteX2" fmla="*/ 133350 w 193058"/>
                <a:gd name="connsiteY2" fmla="*/ 105499 h 105759"/>
                <a:gd name="connsiteX3" fmla="*/ 190500 w 193058"/>
                <a:gd name="connsiteY3" fmla="*/ 29299 h 1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058" h="105759">
                  <a:moveTo>
                    <a:pt x="0" y="67399"/>
                  </a:moveTo>
                  <a:cubicBezTo>
                    <a:pt x="17462" y="30886"/>
                    <a:pt x="34925" y="-5626"/>
                    <a:pt x="57150" y="724"/>
                  </a:cubicBezTo>
                  <a:cubicBezTo>
                    <a:pt x="79375" y="7074"/>
                    <a:pt x="111125" y="100737"/>
                    <a:pt x="133350" y="105499"/>
                  </a:cubicBezTo>
                  <a:cubicBezTo>
                    <a:pt x="155575" y="110262"/>
                    <a:pt x="204788" y="48349"/>
                    <a:pt x="190500" y="2929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7188200" y="6885591"/>
              <a:ext cx="193058" cy="105759"/>
            </a:xfrm>
            <a:custGeom>
              <a:avLst/>
              <a:gdLst>
                <a:gd name="connsiteX0" fmla="*/ 0 w 193058"/>
                <a:gd name="connsiteY0" fmla="*/ 67399 h 105759"/>
                <a:gd name="connsiteX1" fmla="*/ 57150 w 193058"/>
                <a:gd name="connsiteY1" fmla="*/ 724 h 105759"/>
                <a:gd name="connsiteX2" fmla="*/ 133350 w 193058"/>
                <a:gd name="connsiteY2" fmla="*/ 105499 h 105759"/>
                <a:gd name="connsiteX3" fmla="*/ 190500 w 193058"/>
                <a:gd name="connsiteY3" fmla="*/ 29299 h 1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058" h="105759">
                  <a:moveTo>
                    <a:pt x="0" y="67399"/>
                  </a:moveTo>
                  <a:cubicBezTo>
                    <a:pt x="17462" y="30886"/>
                    <a:pt x="34925" y="-5626"/>
                    <a:pt x="57150" y="724"/>
                  </a:cubicBezTo>
                  <a:cubicBezTo>
                    <a:pt x="79375" y="7074"/>
                    <a:pt x="111125" y="100737"/>
                    <a:pt x="133350" y="105499"/>
                  </a:cubicBezTo>
                  <a:cubicBezTo>
                    <a:pt x="155575" y="110262"/>
                    <a:pt x="204788" y="48349"/>
                    <a:pt x="190500" y="2929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7493000" y="6938470"/>
              <a:ext cx="193058" cy="105759"/>
            </a:xfrm>
            <a:custGeom>
              <a:avLst/>
              <a:gdLst>
                <a:gd name="connsiteX0" fmla="*/ 0 w 193058"/>
                <a:gd name="connsiteY0" fmla="*/ 67399 h 105759"/>
                <a:gd name="connsiteX1" fmla="*/ 57150 w 193058"/>
                <a:gd name="connsiteY1" fmla="*/ 724 h 105759"/>
                <a:gd name="connsiteX2" fmla="*/ 133350 w 193058"/>
                <a:gd name="connsiteY2" fmla="*/ 105499 h 105759"/>
                <a:gd name="connsiteX3" fmla="*/ 190500 w 193058"/>
                <a:gd name="connsiteY3" fmla="*/ 29299 h 1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058" h="105759">
                  <a:moveTo>
                    <a:pt x="0" y="67399"/>
                  </a:moveTo>
                  <a:cubicBezTo>
                    <a:pt x="17462" y="30886"/>
                    <a:pt x="34925" y="-5626"/>
                    <a:pt x="57150" y="724"/>
                  </a:cubicBezTo>
                  <a:cubicBezTo>
                    <a:pt x="79375" y="7074"/>
                    <a:pt x="111125" y="100737"/>
                    <a:pt x="133350" y="105499"/>
                  </a:cubicBezTo>
                  <a:cubicBezTo>
                    <a:pt x="155575" y="110262"/>
                    <a:pt x="204788" y="48349"/>
                    <a:pt x="190500" y="2929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6204612" y="6938470"/>
              <a:ext cx="193058" cy="105759"/>
            </a:xfrm>
            <a:custGeom>
              <a:avLst/>
              <a:gdLst>
                <a:gd name="connsiteX0" fmla="*/ 0 w 193058"/>
                <a:gd name="connsiteY0" fmla="*/ 67399 h 105759"/>
                <a:gd name="connsiteX1" fmla="*/ 57150 w 193058"/>
                <a:gd name="connsiteY1" fmla="*/ 724 h 105759"/>
                <a:gd name="connsiteX2" fmla="*/ 133350 w 193058"/>
                <a:gd name="connsiteY2" fmla="*/ 105499 h 105759"/>
                <a:gd name="connsiteX3" fmla="*/ 190500 w 193058"/>
                <a:gd name="connsiteY3" fmla="*/ 29299 h 1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058" h="105759">
                  <a:moveTo>
                    <a:pt x="0" y="67399"/>
                  </a:moveTo>
                  <a:cubicBezTo>
                    <a:pt x="17462" y="30886"/>
                    <a:pt x="34925" y="-5626"/>
                    <a:pt x="57150" y="724"/>
                  </a:cubicBezTo>
                  <a:cubicBezTo>
                    <a:pt x="79375" y="7074"/>
                    <a:pt x="111125" y="100737"/>
                    <a:pt x="133350" y="105499"/>
                  </a:cubicBezTo>
                  <a:cubicBezTo>
                    <a:pt x="155575" y="110262"/>
                    <a:pt x="204788" y="48349"/>
                    <a:pt x="190500" y="2929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H="1" flipV="1">
              <a:off x="4859029" y="7078058"/>
              <a:ext cx="652771" cy="854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902200" y="6860524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2c/3</a:t>
              </a:r>
              <a:endParaRPr lang="en-GB" sz="1800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7988300" y="7086600"/>
              <a:ext cx="49530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7874000" y="6808708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2c/3</a:t>
              </a:r>
              <a:endParaRPr lang="en-GB" sz="1800" dirty="0"/>
            </a:p>
          </p:txBody>
        </p:sp>
      </p:grpSp>
      <p:sp>
        <p:nvSpPr>
          <p:cNvPr id="29" name="28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0" name="29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</p:spTree>
  </p:cSld>
  <p:clrMapOvr>
    <a:masterClrMapping/>
  </p:clrMapOvr>
  <p:transition advTm="157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latin typeface="+mj-lt"/>
                <a:cs typeface="Arial" panose="020B0604020202020204" pitchFamily="34" charset="0"/>
              </a:rPr>
              <a:t>Normal conducting</a:t>
            </a:r>
          </a:p>
          <a:p>
            <a:r>
              <a:rPr lang="en-US" sz="2600" dirty="0" smtClean="0">
                <a:latin typeface="+mj-lt"/>
                <a:cs typeface="Arial" panose="020B0604020202020204" pitchFamily="34" charset="0"/>
              </a:rPr>
              <a:t>24 or 26 discs</a:t>
            </a:r>
          </a:p>
          <a:p>
            <a:r>
              <a:rPr lang="en-US" sz="2600" dirty="0" smtClean="0">
                <a:latin typeface="+mj-lt"/>
                <a:cs typeface="Arial" panose="020B0604020202020204" pitchFamily="34" charset="0"/>
              </a:rPr>
              <a:t>Copper</a:t>
            </a:r>
          </a:p>
          <a:p>
            <a:r>
              <a:rPr lang="en-US" sz="2600" dirty="0" smtClean="0">
                <a:latin typeface="+mj-lt"/>
                <a:cs typeface="Arial" panose="020B0604020202020204" pitchFamily="34" charset="0"/>
              </a:rPr>
              <a:t>100 MV/m </a:t>
            </a:r>
          </a:p>
          <a:p>
            <a:r>
              <a:rPr lang="en-US" sz="2600" dirty="0" smtClean="0">
                <a:latin typeface="+mj-lt"/>
                <a:cs typeface="Arial" panose="020B0604020202020204" pitchFamily="34" charset="0"/>
              </a:rPr>
              <a:t>Max RF Breakdown rate 3∙10</a:t>
            </a:r>
            <a:r>
              <a:rPr lang="en-US" sz="2600" baseline="30000" dirty="0" smtClean="0">
                <a:latin typeface="+mj-lt"/>
                <a:cs typeface="Arial" panose="020B0604020202020204" pitchFamily="34" charset="0"/>
              </a:rPr>
              <a:t>-7</a:t>
            </a:r>
            <a:r>
              <a:rPr lang="en-US" sz="2600" dirty="0" smtClean="0">
                <a:latin typeface="+mj-lt"/>
                <a:cs typeface="Arial" panose="020B0604020202020204" pitchFamily="34" charset="0"/>
              </a:rPr>
              <a:t> BD/(</a:t>
            </a:r>
            <a:r>
              <a:rPr lang="en-US" sz="2600" dirty="0" err="1" smtClean="0">
                <a:latin typeface="+mj-lt"/>
                <a:cs typeface="Arial" panose="020B0604020202020204" pitchFamily="34" charset="0"/>
              </a:rPr>
              <a:t>pulse∙m</a:t>
            </a:r>
            <a:r>
              <a:rPr lang="en-US" sz="2600" dirty="0" smtClean="0">
                <a:latin typeface="+mj-lt"/>
                <a:cs typeface="Arial" panose="020B0604020202020204" pitchFamily="34" charset="0"/>
              </a:rPr>
              <a:t>) </a:t>
            </a:r>
            <a:endParaRPr lang="en-GB" sz="26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0" y="3505200"/>
            <a:ext cx="955006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21600" y="8991600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Image: Helsinki Institute of Physics</a:t>
            </a:r>
            <a:endParaRPr lang="en-GB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4"/>
          <p:cNvSpPr>
            <a:spLocks/>
          </p:cNvSpPr>
          <p:nvPr/>
        </p:nvSpPr>
        <p:spPr bwMode="auto">
          <a:xfrm>
            <a:off x="38100" y="-215900"/>
            <a:ext cx="128905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l"/>
            <a:r>
              <a:rPr lang="en-US" sz="48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  <a:sym typeface="Times New Roman" pitchFamily="18" charset="0"/>
              </a:rPr>
              <a:t>CLIC accelerating structure</a:t>
            </a:r>
            <a:endParaRPr lang="en-US" sz="4800" dirty="0">
              <a:solidFill>
                <a:schemeClr val="tx1"/>
              </a:solidFill>
              <a:latin typeface="Calibri" pitchFamily="34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2851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600" dirty="0" smtClean="0">
                <a:solidFill>
                  <a:srgbClr val="00B0F0"/>
                </a:solidFill>
                <a:latin typeface="+mj-lt"/>
              </a:rPr>
              <a:t>Electron field emission </a:t>
            </a:r>
            <a:r>
              <a:rPr lang="en-US" sz="26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[1]</a:t>
            </a:r>
            <a:r>
              <a:rPr lang="en-US" sz="26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:</a:t>
            </a:r>
          </a:p>
          <a:p>
            <a:pPr lvl="1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emission of electrons induced by an electrostatic field</a:t>
            </a:r>
          </a:p>
          <a:p>
            <a:pPr lvl="1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Emission current determined by </a:t>
            </a:r>
            <a:r>
              <a:rPr lang="en-US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lvl="1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Captured by the electric field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→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+mj-lt"/>
                <a:cs typeface="Times New Roman"/>
              </a:rPr>
              <a:t>accelerated!</a:t>
            </a:r>
          </a:p>
          <a:p>
            <a:pPr lvl="1">
              <a:buClr>
                <a:schemeClr val="accent2">
                  <a:lumMod val="75000"/>
                </a:schemeClr>
              </a:buClr>
              <a:buSzPct val="80000"/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  <a:latin typeface="+mj-lt"/>
              <a:cs typeface="Times New Roman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Dark current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5740400" y="8077200"/>
            <a:ext cx="7239000" cy="1295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[1] Dark current simulation for the CLIC T18 high gradient structure -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Z.Li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al., WE5PFP046</a:t>
            </a:r>
          </a:p>
          <a:p>
            <a:pPr algn="l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[2] An investigation on the field emitted electrons in travelling wave accelerating structures – G.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Bienvenu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al., NIM. A320 (1992) 1-8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86854" y="2971800"/>
            <a:ext cx="11487746" cy="4953000"/>
            <a:chOff x="1186854" y="2971800"/>
            <a:chExt cx="11487746" cy="49530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6854" y="2971800"/>
              <a:ext cx="10801946" cy="4680000"/>
            </a:xfrm>
            <a:prstGeom prst="rect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8" name="Rounded Rectangle 7"/>
            <p:cNvSpPr/>
            <p:nvPr/>
          </p:nvSpPr>
          <p:spPr>
            <a:xfrm>
              <a:off x="1397000" y="7391400"/>
              <a:ext cx="10439400" cy="533400"/>
            </a:xfrm>
            <a:prstGeom prst="round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600" dirty="0" smtClean="0"/>
                <a:t>Capture field for LEP Injector </a:t>
              </a:r>
              <a:r>
                <a:rPr lang="en-US" sz="2600" dirty="0" err="1" smtClean="0"/>
                <a:t>Linac</a:t>
              </a:r>
              <a:r>
                <a:rPr lang="en-US" sz="2600" dirty="0" smtClean="0"/>
                <a:t> (LIL) type structure (10.5 GHz)</a:t>
              </a:r>
              <a:r>
                <a:rPr lang="en-US" sz="2600" baseline="30000" dirty="0" smtClean="0">
                  <a:solidFill>
                    <a:schemeClr val="bg2">
                      <a:lumMod val="25000"/>
                    </a:schemeClr>
                  </a:solidFill>
                </a:rPr>
                <a:t>[2]</a:t>
              </a:r>
              <a:endParaRPr lang="en-GB" sz="26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978400" y="3429000"/>
              <a:ext cx="1828800" cy="533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/>
                <a:t>63 MV/m</a:t>
              </a:r>
              <a:endParaRPr lang="en-GB" sz="2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845800" y="3429000"/>
              <a:ext cx="1828800" cy="5334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600" dirty="0" smtClean="0"/>
                <a:t>105 MV/m</a:t>
              </a:r>
              <a:endParaRPr lang="en-GB" sz="2600" dirty="0"/>
            </a:p>
          </p:txBody>
        </p:sp>
      </p:grpSp>
      <p:sp>
        <p:nvSpPr>
          <p:cNvPr id="13" name="12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4" name="13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301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Complex phenomenon, </a:t>
            </a:r>
            <a:r>
              <a:rPr lang="en-US" u="sng" dirty="0" smtClean="0">
                <a:latin typeface="+mj-lt"/>
              </a:rPr>
              <a:t>beginning</a:t>
            </a:r>
            <a:r>
              <a:rPr lang="en-US" dirty="0" smtClean="0">
                <a:latin typeface="+mj-lt"/>
              </a:rPr>
              <a:t> to be relatively understood</a:t>
            </a:r>
          </a:p>
          <a:p>
            <a:r>
              <a:rPr lang="en-US" dirty="0" smtClean="0">
                <a:latin typeface="+mj-lt"/>
              </a:rPr>
              <a:t>Sites of the structure with </a:t>
            </a:r>
            <a:r>
              <a:rPr lang="en-US" dirty="0" smtClean="0">
                <a:solidFill>
                  <a:srgbClr val="92D050"/>
                </a:solidFill>
                <a:latin typeface="+mj-lt"/>
              </a:rPr>
              <a:t>enhanced electron field emission</a:t>
            </a:r>
          </a:p>
          <a:p>
            <a:pPr lvl="1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Contaminants</a:t>
            </a:r>
          </a:p>
          <a:p>
            <a:pPr lvl="1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Geometric field enhancement features</a:t>
            </a:r>
          </a:p>
          <a:p>
            <a:pPr lvl="1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Crystal defects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Ionisation cascade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→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Electric arc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→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plasma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formation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Plasma expands transversely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Electrical current of hundreds of amperes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→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magnetic fields which deflect the beam!</a:t>
            </a:r>
            <a:endParaRPr lang="en-GB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RF Breakdown (CLIC  CDR)</a:t>
            </a:r>
            <a:endParaRPr lang="en-GB" dirty="0"/>
          </a:p>
        </p:txBody>
      </p:sp>
      <p:pic>
        <p:nvPicPr>
          <p:cNvPr id="2050" name="Picture 2" descr="\\cern.ch\dfs\Users\m\mkastrio\Desktop\fsfd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5562600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378200" y="8696235"/>
            <a:ext cx="419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Courtesy of : </a:t>
            </a:r>
            <a:r>
              <a:rPr lang="en-US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Ani</a:t>
            </a:r>
            <a:r>
              <a:rPr lang="en-US" sz="2000" i="1" dirty="0" err="1">
                <a:latin typeface="Arial" panose="020B0604020202020204" pitchFamily="34" charset="0"/>
                <a:cs typeface="Arial" panose="020B0604020202020204" pitchFamily="34" charset="0"/>
              </a:rPr>
              <a:t>té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 Pérez </a:t>
            </a:r>
            <a:r>
              <a:rPr lang="en-US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Fontenla</a:t>
            </a:r>
            <a:endParaRPr lang="en-GB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8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910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3"/>
          <p:cNvSpPr>
            <a:spLocks/>
          </p:cNvSpPr>
          <p:nvPr/>
        </p:nvSpPr>
        <p:spPr bwMode="auto">
          <a:xfrm>
            <a:off x="38100" y="-215900"/>
            <a:ext cx="128905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l"/>
            <a:r>
              <a:rPr lang="en-US" altLang="en-US" sz="4800" dirty="0">
                <a:solidFill>
                  <a:schemeClr val="tx1"/>
                </a:solidFill>
                <a:latin typeface="Calibri" pitchFamily="34" charset="0"/>
                <a:cs typeface="Times New Roman" pitchFamily="18" charset="0"/>
                <a:sym typeface="Times New Roman" pitchFamily="18" charset="0"/>
              </a:rPr>
              <a:t>   Installation at the dogleg experiment</a:t>
            </a:r>
          </a:p>
        </p:txBody>
      </p:sp>
      <p:sp>
        <p:nvSpPr>
          <p:cNvPr id="25605" name="Rectangle 4"/>
          <p:cNvSpPr>
            <a:spLocks/>
          </p:cNvSpPr>
          <p:nvPr/>
        </p:nvSpPr>
        <p:spPr bwMode="auto">
          <a:xfrm>
            <a:off x="215900" y="914400"/>
            <a:ext cx="127127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>
              <a:buSzPct val="125000"/>
              <a:buFont typeface="Times New Roman" pitchFamily="18" charset="0"/>
              <a:buChar char="•"/>
            </a:pPr>
            <a:r>
              <a:rPr lang="en-US" alt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Localised</a:t>
            </a:r>
            <a:r>
              <a:rPr lang="en-US" altLang="en-U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	</a:t>
            </a: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Font typeface="Lucida Grande" charset="0"/>
              <a:buChar char="‣"/>
            </a:pPr>
            <a:r>
              <a:rPr lang="en-US" altLang="en-U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altLang="en-US" sz="2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pCVD</a:t>
            </a:r>
            <a:r>
              <a:rPr lang="en-US" altLang="en-U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 diamond</a:t>
            </a: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Font typeface="Lucida Grande" charset="0"/>
              <a:buChar char="‣"/>
            </a:pPr>
            <a:r>
              <a:rPr lang="en-US" altLang="en-U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 40 dB Broadband Current </a:t>
            </a:r>
            <a:r>
              <a:rPr lang="en-US" alt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Amplifier</a:t>
            </a: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Font typeface="Lucida Grande" charset="0"/>
              <a:buChar char="‣"/>
            </a:pPr>
            <a:endParaRPr lang="en-US" altLang="en-US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Helvetica" pitchFamily="34" charset="0"/>
              <a:sym typeface="Times New Roman" pitchFamily="18" charset="0"/>
            </a:endParaRPr>
          </a:p>
          <a:p>
            <a:pPr algn="l">
              <a:buSzPct val="125000"/>
              <a:buFont typeface="Times New Roman" pitchFamily="18" charset="0"/>
              <a:buChar char="•"/>
            </a:pPr>
            <a:r>
              <a:rPr lang="en-US" alt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OBLM – </a:t>
            </a:r>
            <a:r>
              <a:rPr lang="en-US" altLang="en-US" sz="2600" dirty="0" err="1" smtClean="0">
                <a:solidFill>
                  <a:srgbClr val="92D050"/>
                </a:solidFill>
                <a:latin typeface="+mj-lt"/>
                <a:cs typeface="Helvetica" pitchFamily="34" charset="0"/>
                <a:sym typeface="Times New Roman" pitchFamily="18" charset="0"/>
              </a:rPr>
              <a:t>optimised</a:t>
            </a:r>
            <a:r>
              <a:rPr lang="en-US" altLang="en-US" sz="2600" dirty="0" smtClean="0">
                <a:solidFill>
                  <a:srgbClr val="92D050"/>
                </a:solidFill>
                <a:latin typeface="+mj-lt"/>
                <a:cs typeface="Helvetica" pitchFamily="34" charset="0"/>
                <a:sym typeface="Times New Roman" pitchFamily="18" charset="0"/>
              </a:rPr>
              <a:t> for dark current measurements</a:t>
            </a:r>
            <a:endParaRPr lang="en-US" altLang="en-US" sz="2600" dirty="0">
              <a:solidFill>
                <a:srgbClr val="92D050"/>
              </a:solidFill>
              <a:latin typeface="+mj-lt"/>
              <a:cs typeface="Helvetica" pitchFamily="34" charset="0"/>
              <a:sym typeface="Times New Roman" pitchFamily="18" charset="0"/>
            </a:endParaRPr>
          </a:p>
          <a:p>
            <a:pPr marL="457200" lvl="2" algn="l">
              <a:buClr>
                <a:schemeClr val="accent2">
                  <a:lumMod val="60000"/>
                  <a:lumOff val="40000"/>
                </a:schemeClr>
              </a:buClr>
              <a:buFont typeface="Lucida Grande" charset="0"/>
              <a:buChar char="‣"/>
            </a:pPr>
            <a:r>
              <a:rPr lang="en-U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</a:rPr>
              <a:t> Ø 900 </a:t>
            </a:r>
            <a:r>
              <a:rPr lang="el-GR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</a:rPr>
              <a:t>μ</a:t>
            </a:r>
            <a:r>
              <a:rPr lang="en-U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</a:rPr>
              <a:t>m </a:t>
            </a:r>
            <a:r>
              <a:rPr lang="en-US" sz="2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</a:rPr>
              <a:t>fibre</a:t>
            </a:r>
            <a:r>
              <a:rPr lang="en-U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</a:rPr>
              <a:t> + </a:t>
            </a:r>
            <a:r>
              <a:rPr lang="en-US" sz="2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</a:rPr>
              <a:t>SiPM</a:t>
            </a:r>
            <a:endParaRPr lang="en-US" sz="2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Helvetica" pitchFamily="34" charset="0"/>
            </a:endParaRP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Font typeface="Lucida Grande" charset="0"/>
              <a:buChar char="‣"/>
            </a:pPr>
            <a:r>
              <a:rPr lang="en-U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</a:rPr>
              <a:t> Custom-made low-pass voltage filter and crate </a:t>
            </a:r>
            <a:r>
              <a:rPr 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</a:rPr>
              <a:t>modules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235200" y="3886200"/>
            <a:ext cx="8686800" cy="5404104"/>
            <a:chOff x="4292600" y="2895600"/>
            <a:chExt cx="8229600" cy="5099304"/>
          </a:xfrm>
        </p:grpSpPr>
        <p:pic>
          <p:nvPicPr>
            <p:cNvPr id="1026" name="Picture 2" descr="C:\Users\maria\Downloads\dogleg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6266"/>
            <a:stretch/>
          </p:blipFill>
          <p:spPr bwMode="auto">
            <a:xfrm>
              <a:off x="4292600" y="2895600"/>
              <a:ext cx="8229600" cy="509930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Freeform 12"/>
            <p:cNvSpPr/>
            <p:nvPr/>
          </p:nvSpPr>
          <p:spPr>
            <a:xfrm>
              <a:off x="8840788" y="4819650"/>
              <a:ext cx="862012" cy="59055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3465AF"/>
              </a:solidFill>
              <a:prstDash val="solid"/>
            </a:ln>
          </p:spPr>
          <p:txBody>
            <a:bodyPr wrap="none" lIns="116104" tIns="58052" rIns="116104" bIns="58052" anchor="ctr" compatLnSpc="0"/>
            <a:lstStyle/>
            <a:p>
              <a:pPr defTabSz="1179616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prstClr val="black"/>
                  </a:solidFill>
                  <a:latin typeface="+mj-lt"/>
                  <a:ea typeface="AR PL UMing HK" pitchFamily="2"/>
                  <a:cs typeface="Lohit Devanagari" pitchFamily="2"/>
                </a:rPr>
                <a:t>OBLM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4586288" y="4720545"/>
              <a:ext cx="1306512" cy="439738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3465AF"/>
              </a:solidFill>
              <a:prstDash val="solid"/>
            </a:ln>
          </p:spPr>
          <p:txBody>
            <a:bodyPr wrap="none" lIns="116104" tIns="58052" rIns="116104" bIns="58052" anchor="ctr" compatLnSpc="0"/>
            <a:lstStyle/>
            <a:p>
              <a:pPr defTabSz="1179616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prstClr val="black"/>
                  </a:solidFill>
                  <a:latin typeface="+mj-lt"/>
                  <a:ea typeface="AR PL UMing HK" pitchFamily="2"/>
                  <a:cs typeface="Lohit Devanagari" pitchFamily="2"/>
                </a:rPr>
                <a:t>Diamond</a:t>
              </a:r>
              <a:endParaRPr lang="en-US" sz="2000" dirty="0">
                <a:solidFill>
                  <a:prstClr val="black"/>
                </a:solidFill>
                <a:latin typeface="+mj-lt"/>
                <a:ea typeface="AR PL UMing HK" pitchFamily="2"/>
                <a:cs typeface="Lohit Devanagari" pitchFamily="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00950" y="7124700"/>
              <a:ext cx="999616" cy="39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116104" tIns="58052" rIns="116104" bIns="58052" compatLnSpc="0">
              <a:spAutoFit/>
            </a:bodyPr>
            <a:lstStyle/>
            <a:p>
              <a:pPr algn="l" defTabSz="1179616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rgbClr val="DC2300"/>
                  </a:solidFill>
                  <a:latin typeface="+mj-lt"/>
                  <a:ea typeface="AR PL UMing HK" pitchFamily="2"/>
                  <a:cs typeface="Lohit Devanagari" pitchFamily="2"/>
                </a:rPr>
                <a:t>125 cm</a:t>
              </a:r>
            </a:p>
          </p:txBody>
        </p:sp>
        <p:sp>
          <p:nvSpPr>
            <p:cNvPr id="17" name="Straight Connector 16"/>
            <p:cNvSpPr/>
            <p:nvPr/>
          </p:nvSpPr>
          <p:spPr>
            <a:xfrm flipH="1">
              <a:off x="5099050" y="7315200"/>
              <a:ext cx="2425700" cy="0"/>
            </a:xfrm>
            <a:prstGeom prst="line">
              <a:avLst/>
            </a:prstGeom>
            <a:noFill/>
            <a:ln w="18360">
              <a:solidFill>
                <a:srgbClr val="DC2300"/>
              </a:solidFill>
              <a:prstDash val="solid"/>
              <a:tailEnd type="arrow"/>
            </a:ln>
          </p:spPr>
          <p:txBody>
            <a:bodyPr wrap="none" lIns="0" tIns="0" rIns="0" bIns="0" anchor="ctr" compatLnSpc="0"/>
            <a:lstStyle/>
            <a:p>
              <a:pPr algn="l" defTabSz="1179616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100">
                <a:solidFill>
                  <a:prstClr val="black"/>
                </a:solidFill>
                <a:latin typeface="Liberation Serif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6" name="Straight Connector 15"/>
            <p:cNvSpPr/>
            <p:nvPr/>
          </p:nvSpPr>
          <p:spPr>
            <a:xfrm flipV="1">
              <a:off x="8584165" y="7295322"/>
              <a:ext cx="3252235" cy="19878"/>
            </a:xfrm>
            <a:prstGeom prst="line">
              <a:avLst/>
            </a:prstGeom>
            <a:noFill/>
            <a:ln w="18360">
              <a:solidFill>
                <a:srgbClr val="DC2300"/>
              </a:solidFill>
              <a:prstDash val="solid"/>
              <a:tailEnd type="arrow"/>
            </a:ln>
          </p:spPr>
          <p:txBody>
            <a:bodyPr wrap="none" lIns="0" tIns="0" rIns="0" bIns="0" anchor="ctr" compatLnSpc="0"/>
            <a:lstStyle/>
            <a:p>
              <a:pPr algn="l" defTabSz="1179616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100">
                <a:solidFill>
                  <a:prstClr val="black"/>
                </a:solidFill>
                <a:latin typeface="Liberation Serif" pitchFamily="18"/>
                <a:ea typeface="DejaVu Sans" pitchFamily="2"/>
                <a:cs typeface="DejaVu Sans" pitchFamily="2"/>
              </a:endParaRPr>
            </a:p>
          </p:txBody>
        </p:sp>
        <p:cxnSp>
          <p:nvCxnSpPr>
            <p:cNvPr id="6" name="Straight Arrow Connector 5"/>
            <p:cNvCxnSpPr>
              <a:stCxn id="14" idx="0"/>
            </p:cNvCxnSpPr>
            <p:nvPr/>
          </p:nvCxnSpPr>
          <p:spPr>
            <a:xfrm flipV="1">
              <a:off x="5239544" y="4267200"/>
              <a:ext cx="653256" cy="4533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13" idx="0"/>
            </p:cNvCxnSpPr>
            <p:nvPr/>
          </p:nvCxnSpPr>
          <p:spPr>
            <a:xfrm flipH="1" flipV="1">
              <a:off x="8486435" y="4347255"/>
              <a:ext cx="785359" cy="47239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7191280" y="3505200"/>
              <a:ext cx="333470" cy="862013"/>
            </a:xfrm>
            <a:custGeom>
              <a:avLst/>
              <a:gdLst>
                <a:gd name="connsiteX0" fmla="*/ 342995 w 371570"/>
                <a:gd name="connsiteY0" fmla="*/ 666750 h 666750"/>
                <a:gd name="connsiteX1" fmla="*/ 95 w 371570"/>
                <a:gd name="connsiteY1" fmla="*/ 447675 h 666750"/>
                <a:gd name="connsiteX2" fmla="*/ 371570 w 371570"/>
                <a:gd name="connsiteY2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1570" h="666750">
                  <a:moveTo>
                    <a:pt x="342995" y="666750"/>
                  </a:moveTo>
                  <a:cubicBezTo>
                    <a:pt x="169163" y="612775"/>
                    <a:pt x="-4668" y="558800"/>
                    <a:pt x="95" y="447675"/>
                  </a:cubicBezTo>
                  <a:cubicBezTo>
                    <a:pt x="4858" y="336550"/>
                    <a:pt x="188214" y="168275"/>
                    <a:pt x="371570" y="0"/>
                  </a:cubicBezTo>
                </a:path>
              </a:pathLst>
            </a:cu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7112000" y="3124200"/>
              <a:ext cx="862012" cy="36195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 gdRefY="" minY="0" maxY="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3465AF"/>
              </a:solidFill>
              <a:prstDash val="solid"/>
            </a:ln>
          </p:spPr>
          <p:txBody>
            <a:bodyPr wrap="none" lIns="116104" tIns="58052" rIns="116104" bIns="58052" anchor="ctr" compatLnSpc="0"/>
            <a:lstStyle/>
            <a:p>
              <a:pPr defTabSz="1179616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 smtClean="0">
                  <a:solidFill>
                    <a:prstClr val="black"/>
                  </a:solidFill>
                  <a:latin typeface="+mj-lt"/>
                  <a:ea typeface="AR PL UMing HK" pitchFamily="2"/>
                  <a:cs typeface="Lohit Devanagari" pitchFamily="2"/>
                </a:rPr>
                <a:t>2.5 cm</a:t>
              </a:r>
              <a:endParaRPr lang="en-US" sz="2000" dirty="0">
                <a:solidFill>
                  <a:prstClr val="black"/>
                </a:solidFill>
                <a:latin typeface="+mj-lt"/>
                <a:ea typeface="AR PL UMing HK" pitchFamily="2"/>
                <a:cs typeface="Lohit Devanagari" pitchFamily="2"/>
              </a:endParaRPr>
            </a:p>
          </p:txBody>
        </p:sp>
      </p:grpSp>
      <p:sp>
        <p:nvSpPr>
          <p:cNvPr id="18" name="17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0" name="19 - Θέση υποσέλιδου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CLIC/CTF3 experimental verification meeting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95370791"/>
      </p:ext>
    </p:extLst>
  </p:cSld>
  <p:clrMapOvr>
    <a:masterClrMapping/>
  </p:clrMapOvr>
  <p:transition advTm="8691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650160" y="1091160"/>
            <a:ext cx="11703600" cy="8258760"/>
          </a:xfrm>
          <a:prstGeom prst="rect">
            <a:avLst/>
          </a:prstGeom>
          <a:noFill/>
        </p:spPr>
      </p:sp>
      <p:sp>
        <p:nvSpPr>
          <p:cNvPr id="168" name="CustomShape 2"/>
          <p:cNvSpPr/>
          <p:nvPr/>
        </p:nvSpPr>
        <p:spPr>
          <a:xfrm>
            <a:off x="4443480" y="9448920"/>
            <a:ext cx="4117320" cy="304200"/>
          </a:xfrm>
          <a:prstGeom prst="rect">
            <a:avLst/>
          </a:prstGeom>
          <a:noFill/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i="1" dirty="0">
                <a:solidFill>
                  <a:srgbClr val="FFFFFF"/>
                </a:solidFill>
                <a:latin typeface="Calibri"/>
                <a:ea typeface="ヒラギノ角ゴ ProN W3"/>
              </a:rPr>
              <a:t>Students' </a:t>
            </a:r>
            <a:r>
              <a:rPr lang="en-US" sz="1800" i="1" dirty="0" smtClean="0">
                <a:solidFill>
                  <a:srgbClr val="FFFFFF"/>
                </a:solidFill>
                <a:latin typeface="Calibri"/>
                <a:ea typeface="ヒラギノ角ゴ ProN W3"/>
              </a:rPr>
              <a:t>meeting </a:t>
            </a:r>
            <a:r>
              <a:rPr lang="en-US" sz="1800" i="1" dirty="0">
                <a:solidFill>
                  <a:srgbClr val="FFFFFF"/>
                </a:solidFill>
                <a:latin typeface="Calibri"/>
                <a:ea typeface="ヒラギノ角ゴ ProN W3"/>
              </a:rPr>
              <a:t>09 March 2015</a:t>
            </a:r>
            <a:endParaRPr sz="1800" dirty="0"/>
          </a:p>
        </p:txBody>
      </p:sp>
      <p:sp>
        <p:nvSpPr>
          <p:cNvPr id="169" name="CustomShape 3"/>
          <p:cNvSpPr/>
          <p:nvPr/>
        </p:nvSpPr>
        <p:spPr>
          <a:xfrm>
            <a:off x="9779040" y="9296280"/>
            <a:ext cx="3033000" cy="518400"/>
          </a:xfrm>
          <a:prstGeom prst="rect">
            <a:avLst/>
          </a:prstGeom>
          <a:noFill/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6C30539E-BC7C-4F7C-9FBB-2409EDB81BAE}" type="slidenum">
              <a:rPr lang="en-US" sz="1800" i="1" smtClean="0">
                <a:solidFill>
                  <a:srgbClr val="FFFFFF"/>
                </a:solidFill>
                <a:latin typeface="Calibri"/>
                <a:ea typeface="ヒラギノ角ゴ ProN W3"/>
              </a:rPr>
              <a:pPr algn="r">
                <a:lnSpc>
                  <a:spcPct val="100000"/>
                </a:lnSpc>
              </a:pPr>
              <a:t>8</a:t>
            </a:fld>
            <a:endParaRPr sz="1800" dirty="0"/>
          </a:p>
        </p:txBody>
      </p:sp>
      <p:sp>
        <p:nvSpPr>
          <p:cNvPr id="170" name="CustomShape 4"/>
          <p:cNvSpPr/>
          <p:nvPr/>
        </p:nvSpPr>
        <p:spPr>
          <a:xfrm>
            <a:off x="208440" y="-2880"/>
            <a:ext cx="11703600" cy="694080"/>
          </a:xfrm>
          <a:prstGeom prst="rect">
            <a:avLst/>
          </a:prstGeom>
          <a:noFill/>
        </p:spPr>
        <p:txBody>
          <a:bodyPr lIns="129960" tIns="65160" rIns="129960" bIns="65160" anchor="ctr"/>
          <a:lstStyle/>
          <a:p>
            <a:pPr algn="l">
              <a:lnSpc>
                <a:spcPct val="100000"/>
              </a:lnSpc>
            </a:pPr>
            <a:r>
              <a:rPr lang="en-US" sz="4000" dirty="0" smtClean="0">
                <a:solidFill>
                  <a:srgbClr val="424456"/>
                </a:solidFill>
                <a:latin typeface="Trebuchet MS"/>
              </a:rPr>
              <a:t>Experimental data : Dark current</a:t>
            </a:r>
            <a:endParaRPr/>
          </a:p>
        </p:txBody>
      </p:sp>
      <p:grpSp>
        <p:nvGrpSpPr>
          <p:cNvPr id="19" name="18 - Ομάδα"/>
          <p:cNvGrpSpPr/>
          <p:nvPr/>
        </p:nvGrpSpPr>
        <p:grpSpPr>
          <a:xfrm>
            <a:off x="304006" y="1207465"/>
            <a:ext cx="8484394" cy="6031535"/>
            <a:chOff x="0" y="914400"/>
            <a:chExt cx="7569994" cy="5117135"/>
          </a:xfrm>
        </p:grpSpPr>
        <p:pic>
          <p:nvPicPr>
            <p:cNvPr id="2051" name="Picture 3" descr="C:\Users\maraki\Downloads\documents-export-2015-03-17\UEvents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914400"/>
              <a:ext cx="7543800" cy="5117135"/>
            </a:xfrm>
            <a:prstGeom prst="rect">
              <a:avLst/>
            </a:prstGeom>
            <a:noFill/>
          </p:spPr>
        </p:pic>
        <p:cxnSp>
          <p:nvCxnSpPr>
            <p:cNvPr id="11" name="10 - Ευθεία γραμμή σύνδεσης"/>
            <p:cNvCxnSpPr/>
            <p:nvPr/>
          </p:nvCxnSpPr>
          <p:spPr>
            <a:xfrm rot="5400000">
              <a:off x="7035800" y="1676400"/>
              <a:ext cx="1067594" cy="7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2" name="Picture 4" descr="C:\Users\maraki\Downloads\documents-export-2015-03-17\UEvents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5400" y="4953000"/>
            <a:ext cx="6629400" cy="449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19890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4"/>
          <p:cNvSpPr/>
          <p:nvPr/>
        </p:nvSpPr>
        <p:spPr>
          <a:xfrm>
            <a:off x="208440" y="-2880"/>
            <a:ext cx="11703600" cy="694080"/>
          </a:xfrm>
          <a:prstGeom prst="rect">
            <a:avLst/>
          </a:prstGeom>
          <a:noFill/>
        </p:spPr>
        <p:txBody>
          <a:bodyPr lIns="129960" tIns="65160" rIns="129960" bIns="65160" anchor="ctr"/>
          <a:lstStyle/>
          <a:p>
            <a:pPr algn="l">
              <a:lnSpc>
                <a:spcPct val="100000"/>
              </a:lnSpc>
            </a:pPr>
            <a:r>
              <a:rPr lang="en-US" sz="4000" dirty="0" smtClean="0">
                <a:solidFill>
                  <a:srgbClr val="424456"/>
                </a:solidFill>
                <a:latin typeface="Trebuchet MS"/>
              </a:rPr>
              <a:t>Experimental data : RF Breakdown</a:t>
            </a:r>
            <a:endParaRPr/>
          </a:p>
        </p:txBody>
      </p:sp>
      <p:pic>
        <p:nvPicPr>
          <p:cNvPr id="2" name="Picture 5" descr="C:\Users\maraki\Downloads\documents-export-2015-03-17\BSDs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5400" y="4724400"/>
            <a:ext cx="6629400" cy="4495800"/>
          </a:xfrm>
          <a:prstGeom prst="rect">
            <a:avLst/>
          </a:prstGeom>
          <a:noFill/>
        </p:spPr>
      </p:pic>
      <p:pic>
        <p:nvPicPr>
          <p:cNvPr id="3074" name="Picture 2" descr="C:\Users\maraki\Downloads\BDs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200" y="1143000"/>
            <a:ext cx="6934200" cy="4702503"/>
          </a:xfrm>
          <a:prstGeom prst="rect">
            <a:avLst/>
          </a:prstGeom>
          <a:noFill/>
        </p:spPr>
      </p:pic>
      <p:sp>
        <p:nvSpPr>
          <p:cNvPr id="6" name="5 - Ορθογώνιο"/>
          <p:cNvSpPr/>
          <p:nvPr/>
        </p:nvSpPr>
        <p:spPr>
          <a:xfrm>
            <a:off x="1854200" y="7086600"/>
            <a:ext cx="3352800" cy="10668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600" dirty="0" smtClean="0">
                <a:latin typeface="+mj-lt"/>
              </a:rPr>
              <a:t>Less statistics</a:t>
            </a:r>
            <a:endParaRPr lang="en-US" sz="2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3744</TotalTime>
  <Pages>0</Pages>
  <Words>845</Words>
  <Characters>0</Characters>
  <Application>Microsoft Office PowerPoint</Application>
  <PresentationFormat>Προσαρμογή</PresentationFormat>
  <Lines>0</Lines>
  <Paragraphs>192</Paragraphs>
  <Slides>24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24</vt:i4>
      </vt:variant>
    </vt:vector>
  </HeadingPairs>
  <TitlesOfParts>
    <vt:vector size="25" baseType="lpstr">
      <vt:lpstr>Urban</vt:lpstr>
      <vt:lpstr>Διαφάνεια 1</vt:lpstr>
      <vt:lpstr>Διαφάνεια 2</vt:lpstr>
      <vt:lpstr>Διαφάνεια 3</vt:lpstr>
      <vt:lpstr>Διαφάνεια 4</vt:lpstr>
      <vt:lpstr>Dark current</vt:lpstr>
      <vt:lpstr>RF Breakdown (CLIC  CDR)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  <vt:lpstr>Input Power and BLM signal history (dark current)</vt:lpstr>
      <vt:lpstr>Διαφάνεια 14</vt:lpstr>
      <vt:lpstr>Input Power and BLM signal history (RF Breakdown)</vt:lpstr>
      <vt:lpstr>FLUKA simulations: Geometry</vt:lpstr>
      <vt:lpstr>Simulations performance</vt:lpstr>
      <vt:lpstr>Electron fluence on the fiber per electron lost (top fiber)</vt:lpstr>
      <vt:lpstr>Electron fluence for 20 MeV loss</vt:lpstr>
      <vt:lpstr>Διαφάνεια 20</vt:lpstr>
      <vt:lpstr>Διαφάνεια 21</vt:lpstr>
      <vt:lpstr>Διαφάνεια 22</vt:lpstr>
      <vt:lpstr>Διαφάνεια 23</vt:lpstr>
      <vt:lpstr>Διαφάνεια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</dc:creator>
  <cp:lastModifiedBy>koukouroukou mariaki</cp:lastModifiedBy>
  <cp:revision>238</cp:revision>
  <dcterms:modified xsi:type="dcterms:W3CDTF">2015-03-17T08:07:40Z</dcterms:modified>
</cp:coreProperties>
</file>