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5.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6.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7.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8.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65" r:id="rId2"/>
    <p:sldId id="269" r:id="rId3"/>
    <p:sldId id="274" r:id="rId4"/>
    <p:sldId id="275" r:id="rId5"/>
    <p:sldId id="267" r:id="rId6"/>
    <p:sldId id="279" r:id="rId7"/>
    <p:sldId id="276" r:id="rId8"/>
    <p:sldId id="272" r:id="rId9"/>
    <p:sldId id="273" r:id="rId10"/>
    <p:sldId id="268" r:id="rId11"/>
    <p:sldId id="278" r:id="rId12"/>
    <p:sldId id="271" r:id="rId13"/>
    <p:sldId id="277" r:id="rId14"/>
    <p:sldId id="286" r:id="rId15"/>
    <p:sldId id="281" r:id="rId16"/>
    <p:sldId id="284" r:id="rId17"/>
    <p:sldId id="287" r:id="rId18"/>
    <p:sldId id="289" r:id="rId19"/>
    <p:sldId id="290" r:id="rId20"/>
    <p:sldId id="291" r:id="rId21"/>
    <p:sldId id="292" r:id="rId22"/>
    <p:sldId id="293" r:id="rId2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6600"/>
    <a:srgbClr val="000000"/>
    <a:srgbClr val="5197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30" d="100"/>
          <a:sy n="130" d="100"/>
        </p:scale>
        <p:origin x="354" y="1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embeddings/oleObject1.bin"/></Relationships>
</file>

<file path=ppt/charts/_rels/chart10.xml.rels><?xml version="1.0" encoding="UTF-8" standalone="yes"?>
<Relationships xmlns="http://schemas.openxmlformats.org/package/2006/relationships"><Relationship Id="rId3" Type="http://schemas.openxmlformats.org/officeDocument/2006/relationships/oleObject" Target="file:///C:\Users\jose\Downloads\groupContributionList-2015-Mar-12-1202.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ERN\dfs\Workspaces\j\joferreiWS\LS1%20Planing\Debriefing\planItemList-2015-Mar-12-0109.xlsx"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2.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3.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4.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5.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r>
              <a:rPr lang="en-US" sz="2800" dirty="0" smtClean="0"/>
              <a:t>TE-VSC Accidents </a:t>
            </a:r>
            <a:r>
              <a:rPr lang="en-US" sz="2800" dirty="0" smtClean="0"/>
              <a:t>(EDH extraction)</a:t>
            </a:r>
            <a:endParaRPr lang="en-US" sz="2800" dirty="0"/>
          </a:p>
        </c:rich>
      </c:tx>
      <c:layout>
        <c:manualLayout>
          <c:xMode val="edge"/>
          <c:yMode val="edge"/>
          <c:x val="0.19823990284796489"/>
          <c:y val="2.0259573795198441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ndard"/>
        <c:varyColors val="0"/>
        <c:ser>
          <c:idx val="0"/>
          <c:order val="0"/>
          <c:spPr>
            <a:solidFill>
              <a:schemeClr val="accent1"/>
            </a:solidFill>
            <a:ln>
              <a:noFill/>
            </a:ln>
            <a:effectLst/>
          </c:spPr>
          <c:cat>
            <c:numRef>
              <c:f>[safety2.xlsx]Sheet1!$B$1:$B$29</c:f>
              <c:numCache>
                <c:formatCode>dd\.mm\.yyyy;@</c:formatCode>
                <c:ptCount val="29"/>
                <c:pt idx="0">
                  <c:v>40819</c:v>
                </c:pt>
                <c:pt idx="1">
                  <c:v>40840</c:v>
                </c:pt>
                <c:pt idx="2">
                  <c:v>40875</c:v>
                </c:pt>
                <c:pt idx="3">
                  <c:v>40878</c:v>
                </c:pt>
                <c:pt idx="4">
                  <c:v>40918</c:v>
                </c:pt>
                <c:pt idx="5">
                  <c:v>41039</c:v>
                </c:pt>
                <c:pt idx="6">
                  <c:v>41081</c:v>
                </c:pt>
                <c:pt idx="7">
                  <c:v>41092</c:v>
                </c:pt>
                <c:pt idx="8">
                  <c:v>41107</c:v>
                </c:pt>
                <c:pt idx="9">
                  <c:v>41155</c:v>
                </c:pt>
                <c:pt idx="10">
                  <c:v>41207</c:v>
                </c:pt>
                <c:pt idx="11">
                  <c:v>41219</c:v>
                </c:pt>
                <c:pt idx="12">
                  <c:v>41331</c:v>
                </c:pt>
                <c:pt idx="13">
                  <c:v>41331</c:v>
                </c:pt>
                <c:pt idx="14">
                  <c:v>41423</c:v>
                </c:pt>
                <c:pt idx="15">
                  <c:v>41428</c:v>
                </c:pt>
                <c:pt idx="16">
                  <c:v>41429</c:v>
                </c:pt>
                <c:pt idx="17">
                  <c:v>41568</c:v>
                </c:pt>
                <c:pt idx="18">
                  <c:v>41656</c:v>
                </c:pt>
                <c:pt idx="19">
                  <c:v>41753</c:v>
                </c:pt>
                <c:pt idx="20">
                  <c:v>41813</c:v>
                </c:pt>
                <c:pt idx="21">
                  <c:v>41816</c:v>
                </c:pt>
                <c:pt idx="22">
                  <c:v>41851</c:v>
                </c:pt>
                <c:pt idx="23">
                  <c:v>41914</c:v>
                </c:pt>
                <c:pt idx="24">
                  <c:v>41957</c:v>
                </c:pt>
                <c:pt idx="25">
                  <c:v>41977</c:v>
                </c:pt>
                <c:pt idx="26">
                  <c:v>41977</c:v>
                </c:pt>
                <c:pt idx="27">
                  <c:v>41991</c:v>
                </c:pt>
                <c:pt idx="28">
                  <c:v>42025</c:v>
                </c:pt>
              </c:numCache>
            </c:numRef>
          </c:cat>
          <c:val>
            <c:numRef>
              <c:f>[safety2.xlsx]Sheet1!$C$1:$C$29</c:f>
              <c:numCache>
                <c:formatCode>General</c:formatCode>
                <c:ptCount val="29"/>
                <c:pt idx="0">
                  <c:v>1</c:v>
                </c:pt>
                <c:pt idx="1">
                  <c:v>2</c:v>
                </c:pt>
                <c:pt idx="2">
                  <c:v>3</c:v>
                </c:pt>
                <c:pt idx="3">
                  <c:v>4</c:v>
                </c:pt>
                <c:pt idx="4">
                  <c:v>5</c:v>
                </c:pt>
                <c:pt idx="5">
                  <c:v>6</c:v>
                </c:pt>
                <c:pt idx="6">
                  <c:v>7</c:v>
                </c:pt>
                <c:pt idx="7">
                  <c:v>8</c:v>
                </c:pt>
                <c:pt idx="8">
                  <c:v>9</c:v>
                </c:pt>
                <c:pt idx="9">
                  <c:v>10</c:v>
                </c:pt>
                <c:pt idx="10">
                  <c:v>11</c:v>
                </c:pt>
                <c:pt idx="11">
                  <c:v>12</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25</c:v>
                </c:pt>
                <c:pt idx="27">
                  <c:v>26</c:v>
                </c:pt>
                <c:pt idx="28">
                  <c:v>27</c:v>
                </c:pt>
              </c:numCache>
            </c:numRef>
          </c:val>
        </c:ser>
        <c:ser>
          <c:idx val="1"/>
          <c:order val="1"/>
          <c:spPr>
            <a:pattFill prst="wdUpDiag">
              <a:fgClr>
                <a:srgbClr val="FFC000"/>
              </a:fgClr>
              <a:bgClr>
                <a:schemeClr val="accent1"/>
              </a:bgClr>
            </a:pattFill>
            <a:ln w="25400">
              <a:noFill/>
            </a:ln>
            <a:effectLst/>
          </c:spPr>
          <c:val>
            <c:numRef>
              <c:f>[safety2.xlsx]Sheet1!$D$1:$D$29</c:f>
              <c:numCache>
                <c:formatCode>General</c:formatCode>
                <c:ptCount val="29"/>
                <c:pt idx="0">
                  <c:v>0</c:v>
                </c:pt>
                <c:pt idx="1">
                  <c:v>0</c:v>
                </c:pt>
                <c:pt idx="2">
                  <c:v>0</c:v>
                </c:pt>
                <c:pt idx="3">
                  <c:v>0</c:v>
                </c:pt>
                <c:pt idx="4">
                  <c:v>0</c:v>
                </c:pt>
                <c:pt idx="5">
                  <c:v>0</c:v>
                </c:pt>
                <c:pt idx="6">
                  <c:v>0</c:v>
                </c:pt>
                <c:pt idx="7">
                  <c:v>0</c:v>
                </c:pt>
                <c:pt idx="8">
                  <c:v>0</c:v>
                </c:pt>
                <c:pt idx="9">
                  <c:v>0</c:v>
                </c:pt>
                <c:pt idx="10">
                  <c:v>0</c:v>
                </c:pt>
                <c:pt idx="11">
                  <c:v>0</c:v>
                </c:pt>
                <c:pt idx="12">
                  <c:v>0</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0</c:v>
                </c:pt>
                <c:pt idx="27">
                  <c:v>0</c:v>
                </c:pt>
                <c:pt idx="28">
                  <c:v>0</c:v>
                </c:pt>
              </c:numCache>
            </c:numRef>
          </c:val>
        </c:ser>
        <c:dLbls>
          <c:showLegendKey val="0"/>
          <c:showVal val="0"/>
          <c:showCatName val="0"/>
          <c:showSerName val="0"/>
          <c:showPercent val="0"/>
          <c:showBubbleSize val="0"/>
        </c:dLbls>
        <c:axId val="374225424"/>
        <c:axId val="374225816"/>
      </c:areaChart>
      <c:dateAx>
        <c:axId val="374225424"/>
        <c:scaling>
          <c:orientation val="minMax"/>
        </c:scaling>
        <c:delete val="0"/>
        <c:axPos val="b"/>
        <c:numFmt formatCode="d/mm/yyyy;@" sourceLinked="0"/>
        <c:majorTickMark val="cross"/>
        <c:minorTickMark val="in"/>
        <c:tickLblPos val="nextTo"/>
        <c:spPr>
          <a:noFill/>
          <a:ln w="9525" cap="flat" cmpd="sng" algn="ctr">
            <a:solidFill>
              <a:schemeClr val="tx1">
                <a:lumMod val="15000"/>
                <a:lumOff val="85000"/>
              </a:schemeClr>
            </a:solidFill>
            <a:round/>
          </a:ln>
          <a:effectLst/>
        </c:spPr>
        <c:txPr>
          <a:bodyPr rot="-426000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74225816"/>
        <c:crosses val="autoZero"/>
        <c:auto val="1"/>
        <c:lblOffset val="100"/>
        <c:baseTimeUnit val="days"/>
      </c:dateAx>
      <c:valAx>
        <c:axId val="3742258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a:solidFill>
              <a:schemeClr val="accent1"/>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74225424"/>
        <c:crosses val="autoZero"/>
        <c:crossBetween val="midCat"/>
      </c:valAx>
      <c:spPr>
        <a:noFill/>
        <a:ln>
          <a:noFill/>
        </a:ln>
        <a:effectLst/>
      </c:spPr>
    </c:plotArea>
    <c:plotVisOnly val="1"/>
    <c:dispBlanksAs val="zero"/>
    <c:showDLblsOverMax val="0"/>
  </c:chart>
  <c:spPr>
    <a:noFill/>
    <a:ln>
      <a:noFill/>
    </a:ln>
    <a:effectLst/>
  </c:spPr>
  <c:txPr>
    <a:bodyPr/>
    <a:lstStyle/>
    <a:p>
      <a:pPr>
        <a:defRPr sz="1800"/>
      </a:pPr>
      <a:endParaRPr lang="en-US"/>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[groupContributionList-2015-Mar-12-1202.xlsx]Sheet2!PivotTable2</c:name>
    <c:fmtId val="-1"/>
  </c:pivotSource>
  <c:chart>
    <c:autoTitleDeleted val="1"/>
    <c:pivotFmts>
      <c:pivotFmt>
        <c:idx val="0"/>
      </c:pivotFmt>
      <c:pivotFmt>
        <c:idx val="1"/>
        <c:spPr>
          <a:solidFill>
            <a:schemeClr val="accent1"/>
          </a:solidFill>
          <a:ln>
            <a:noFill/>
          </a:ln>
          <a:effectLst>
            <a:outerShdw blurRad="63500" sx="102000" sy="102000" algn="ctr" rotWithShape="0">
              <a:prstClr val="black">
                <a:alpha val="20000"/>
              </a:prstClr>
            </a:outerShdw>
          </a:effectLst>
        </c:spPr>
        <c:marker>
          <c:spPr>
            <a:solidFill>
              <a:schemeClr val="accent1"/>
            </a:solidFill>
            <a:ln w="9525">
              <a:solidFill>
                <a:schemeClr val="lt1"/>
              </a:solidFill>
            </a:ln>
            <a:effectLst/>
          </c:spPr>
        </c:marker>
        <c:dLbl>
          <c:idx val="0"/>
          <c:dLblPos val="outEnd"/>
          <c:showLegendKey val="0"/>
          <c:showVal val="0"/>
          <c:showCatName val="1"/>
          <c:showSerName val="0"/>
          <c:showPercent val="1"/>
          <c:showBubbleSize val="0"/>
          <c:extLst>
            <c:ext xmlns:c15="http://schemas.microsoft.com/office/drawing/2012/chart" uri="{CE6537A1-D6FC-4f65-9D91-7224C49458BB}"/>
          </c:extLst>
        </c:dLbl>
      </c:pivotFmt>
      <c:pivotFmt>
        <c:idx val="2"/>
        <c:dLbl>
          <c:idx val="0"/>
          <c:layout>
            <c:manualLayout>
              <c:x val="-7.5000000000000053E-2"/>
              <c:y val="-8.5106382978723666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3"/>
        <c:dLbl>
          <c:idx val="0"/>
          <c:layout>
            <c:manualLayout>
              <c:x val="-1.1111111111111112E-2"/>
              <c:y val="-4.5390070921985819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4"/>
        <c:dLbl>
          <c:idx val="0"/>
          <c:layout>
            <c:manualLayout>
              <c:x val="0.1"/>
              <c:y val="-2.2695035460992909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5"/>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6"/>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7"/>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8"/>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9"/>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0"/>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1"/>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2"/>
        <c:spPr>
          <a:solidFill>
            <a:schemeClr val="accent1"/>
          </a:solidFill>
          <a:ln>
            <a:noFill/>
          </a:ln>
          <a:effectLst>
            <a:outerShdw blurRad="63500" sx="102000" sy="102000" algn="ctr" rotWithShape="0">
              <a:prstClr val="black">
                <a:alpha val="20000"/>
              </a:prstClr>
            </a:out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13"/>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4"/>
        <c:spPr>
          <a:solidFill>
            <a:schemeClr val="accent2"/>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5"/>
        <c:spPr>
          <a:solidFill>
            <a:schemeClr val="accent3"/>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6"/>
        <c:spPr>
          <a:solidFill>
            <a:schemeClr val="accent4"/>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7"/>
        <c:spPr>
          <a:solidFill>
            <a:schemeClr val="accent5"/>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8"/>
        <c:spPr>
          <a:solidFill>
            <a:schemeClr val="accent6"/>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9"/>
        <c:spPr>
          <a:solidFill>
            <a:schemeClr val="accent1">
              <a:lumMod val="60000"/>
            </a:schemeClr>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20"/>
        <c:spPr>
          <a:solidFill>
            <a:schemeClr val="accent2">
              <a:lumMod val="60000"/>
            </a:schemeClr>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21"/>
        <c:spPr>
          <a:solidFill>
            <a:schemeClr val="accent3">
              <a:lumMod val="60000"/>
            </a:schemeClr>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22"/>
        <c:spPr>
          <a:solidFill>
            <a:schemeClr val="accent4">
              <a:lumMod val="60000"/>
            </a:schemeClr>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23"/>
        <c:spPr>
          <a:solidFill>
            <a:schemeClr val="accent1"/>
          </a:solidFill>
          <a:ln>
            <a:noFill/>
          </a:ln>
          <a:effectLst>
            <a:outerShdw blurRad="63500" sx="102000" sy="102000" algn="ctr" rotWithShape="0">
              <a:prstClr val="black">
                <a:alpha val="20000"/>
              </a:prstClr>
            </a:out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4"/>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5"/>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6"/>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7"/>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8"/>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9"/>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0"/>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1"/>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2"/>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3"/>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4"/>
        <c:spPr>
          <a:solidFill>
            <a:schemeClr val="accent1"/>
          </a:solidFill>
          <a:ln>
            <a:noFill/>
          </a:ln>
          <a:effectLst>
            <a:outerShdw blurRad="63500" sx="102000" sy="102000" algn="ctr" rotWithShape="0">
              <a:prstClr val="black">
                <a:alpha val="20000"/>
              </a:prstClr>
            </a:out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5"/>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6"/>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7"/>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8"/>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9"/>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40"/>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41"/>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42"/>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43"/>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44"/>
        <c:spPr>
          <a:solidFill>
            <a:schemeClr val="accent1"/>
          </a:solidFill>
          <a:ln>
            <a:noFill/>
          </a:ln>
          <a:effectLst>
            <a:outerShdw blurRad="63500" sx="102000" sy="102000" algn="ctr" rotWithShape="0">
              <a:prstClr val="black">
                <a:alpha val="20000"/>
              </a:prstClr>
            </a:outerShdw>
          </a:effectLst>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s>
    <c:view3D>
      <c:rotX val="75"/>
      <c:rotY val="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Sheet2!$C$13</c:f>
              <c:strCache>
                <c:ptCount val="1"/>
                <c:pt idx="0">
                  <c:v>Total</c:v>
                </c:pt>
              </c:strCache>
            </c:strRef>
          </c:tx>
          <c:explosion val="1"/>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5"/>
            <c:bubble3D val="0"/>
            <c:explosion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9"/>
            <c:bubble3D val="0"/>
            <c:spPr>
              <a:solidFill>
                <a:schemeClr val="accent4">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outEnd"/>
              <c:showLegendKey val="0"/>
              <c:showVal val="0"/>
              <c:showCatName val="1"/>
              <c:showSerName val="0"/>
              <c:showPercent val="1"/>
              <c:showBubbleSize val="0"/>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outEnd"/>
              <c:showLegendKey val="0"/>
              <c:showVal val="0"/>
              <c:showCatName val="1"/>
              <c:showSerName val="0"/>
              <c:showPercent val="1"/>
              <c:showBubbleSize val="0"/>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n-US"/>
                </a:p>
              </c:txPr>
              <c:dLblPos val="outEnd"/>
              <c:showLegendKey val="0"/>
              <c:showVal val="0"/>
              <c:showCatName val="1"/>
              <c:showSerName val="0"/>
              <c:showPercent val="1"/>
              <c:showBubbleSize val="0"/>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n-US"/>
                </a:p>
              </c:txPr>
              <c:dLblPos val="outEnd"/>
              <c:showLegendKey val="0"/>
              <c:showVal val="0"/>
              <c:showCatName val="1"/>
              <c:showSerName val="0"/>
              <c:showPercent val="1"/>
              <c:showBubbleSize val="0"/>
            </c:dLbl>
            <c:dLbl>
              <c:idx val="8"/>
              <c:layout>
                <c:manualLayout>
                  <c:x val="-8.611111111111111E-2"/>
                  <c:y val="-8.510638297872344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9"/>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60000"/>
                        </a:schemeClr>
                      </a:solidFill>
                      <a:latin typeface="+mn-lt"/>
                      <a:ea typeface="+mn-ea"/>
                      <a:cs typeface="+mn-cs"/>
                    </a:defRPr>
                  </a:pPr>
                  <a:endParaRPr lang="en-US"/>
                </a:p>
              </c:txPr>
              <c:dLblPos val="outEnd"/>
              <c:showLegendKey val="0"/>
              <c:showVal val="0"/>
              <c:showCatName val="1"/>
              <c:showSerName val="0"/>
              <c:showPercent val="1"/>
              <c:showBubbleSize val="0"/>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Sheet2!$B$14:$B$24</c:f>
              <c:strCache>
                <c:ptCount val="10"/>
                <c:pt idx="0">
                  <c:v>BE-ABP</c:v>
                </c:pt>
                <c:pt idx="1">
                  <c:v>BE-BI</c:v>
                </c:pt>
                <c:pt idx="2">
                  <c:v>BE-CO</c:v>
                </c:pt>
                <c:pt idx="3">
                  <c:v>BE-RF</c:v>
                </c:pt>
                <c:pt idx="4">
                  <c:v>EN-HE</c:v>
                </c:pt>
                <c:pt idx="5">
                  <c:v>EN-STI</c:v>
                </c:pt>
                <c:pt idx="6">
                  <c:v>GS-ASE</c:v>
                </c:pt>
                <c:pt idx="7">
                  <c:v>TE-ABT</c:v>
                </c:pt>
                <c:pt idx="8">
                  <c:v>TE-CRG</c:v>
                </c:pt>
                <c:pt idx="9">
                  <c:v>TE-MSC</c:v>
                </c:pt>
              </c:strCache>
            </c:strRef>
          </c:cat>
          <c:val>
            <c:numRef>
              <c:f>Sheet2!$C$14:$C$24</c:f>
              <c:numCache>
                <c:formatCode>General</c:formatCode>
                <c:ptCount val="10"/>
                <c:pt idx="0">
                  <c:v>11</c:v>
                </c:pt>
                <c:pt idx="1">
                  <c:v>33</c:v>
                </c:pt>
                <c:pt idx="2">
                  <c:v>5</c:v>
                </c:pt>
                <c:pt idx="3">
                  <c:v>35</c:v>
                </c:pt>
                <c:pt idx="4">
                  <c:v>1</c:v>
                </c:pt>
                <c:pt idx="5">
                  <c:v>29</c:v>
                </c:pt>
                <c:pt idx="6">
                  <c:v>3</c:v>
                </c:pt>
                <c:pt idx="7">
                  <c:v>37</c:v>
                </c:pt>
                <c:pt idx="8">
                  <c:v>2</c:v>
                </c:pt>
                <c:pt idx="9">
                  <c:v>5</c:v>
                </c:pt>
              </c:numCache>
            </c:numRef>
          </c:val>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Data val="1"/>
        <c14:dropZoneSeries val="1"/>
        <c14:dropZonesVisible val="1"/>
      </c14:pivotOptions>
    </c:ext>
  </c:extLst>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Sheet2!$E$72</c:f>
              <c:strCache>
                <c:ptCount val="1"/>
                <c:pt idx="0">
                  <c:v>EIV</c:v>
                </c:pt>
              </c:strCache>
            </c:strRef>
          </c:tx>
          <c:spPr>
            <a:solidFill>
              <a:schemeClr val="accent1"/>
            </a:solidFill>
            <a:ln>
              <a:noFill/>
            </a:ln>
            <a:effectLst/>
          </c:spPr>
          <c:invertIfNegative val="0"/>
          <c:cat>
            <c:strRef>
              <c:f>Sheet2!$F$71:$P$71</c:f>
              <c:strCache>
                <c:ptCount val="11"/>
                <c:pt idx="0">
                  <c:v>TE-MSC</c:v>
                </c:pt>
                <c:pt idx="1">
                  <c:v>BE-ABP</c:v>
                </c:pt>
                <c:pt idx="2">
                  <c:v>EN-MME</c:v>
                </c:pt>
                <c:pt idx="3">
                  <c:v>EN-HE</c:v>
                </c:pt>
                <c:pt idx="4">
                  <c:v>TE-CRG</c:v>
                </c:pt>
                <c:pt idx="5">
                  <c:v>EN-EL</c:v>
                </c:pt>
                <c:pt idx="6">
                  <c:v>BE-CO</c:v>
                </c:pt>
                <c:pt idx="7">
                  <c:v>EN-CV</c:v>
                </c:pt>
                <c:pt idx="8">
                  <c:v>EN-MEF</c:v>
                </c:pt>
                <c:pt idx="9">
                  <c:v>DGS-RP</c:v>
                </c:pt>
                <c:pt idx="10">
                  <c:v>BE-BI</c:v>
                </c:pt>
              </c:strCache>
            </c:strRef>
          </c:cat>
          <c:val>
            <c:numRef>
              <c:f>Sheet2!$F$72:$P$72</c:f>
              <c:numCache>
                <c:formatCode>General</c:formatCode>
                <c:ptCount val="11"/>
                <c:pt idx="0">
                  <c:v>2</c:v>
                </c:pt>
                <c:pt idx="1">
                  <c:v>5</c:v>
                </c:pt>
                <c:pt idx="2">
                  <c:v>1</c:v>
                </c:pt>
                <c:pt idx="3">
                  <c:v>2</c:v>
                </c:pt>
                <c:pt idx="4">
                  <c:v>1</c:v>
                </c:pt>
              </c:numCache>
            </c:numRef>
          </c:val>
        </c:ser>
        <c:ser>
          <c:idx val="1"/>
          <c:order val="1"/>
          <c:tx>
            <c:strRef>
              <c:f>Sheet2!$E$73</c:f>
              <c:strCache>
                <c:ptCount val="1"/>
                <c:pt idx="0">
                  <c:v>ICM</c:v>
                </c:pt>
              </c:strCache>
            </c:strRef>
          </c:tx>
          <c:spPr>
            <a:solidFill>
              <a:schemeClr val="accent2"/>
            </a:solidFill>
            <a:ln>
              <a:noFill/>
            </a:ln>
            <a:effectLst/>
          </c:spPr>
          <c:invertIfNegative val="0"/>
          <c:cat>
            <c:strRef>
              <c:f>Sheet2!$F$71:$P$71</c:f>
              <c:strCache>
                <c:ptCount val="11"/>
                <c:pt idx="0">
                  <c:v>TE-MSC</c:v>
                </c:pt>
                <c:pt idx="1">
                  <c:v>BE-ABP</c:v>
                </c:pt>
                <c:pt idx="2">
                  <c:v>EN-MME</c:v>
                </c:pt>
                <c:pt idx="3">
                  <c:v>EN-HE</c:v>
                </c:pt>
                <c:pt idx="4">
                  <c:v>TE-CRG</c:v>
                </c:pt>
                <c:pt idx="5">
                  <c:v>EN-EL</c:v>
                </c:pt>
                <c:pt idx="6">
                  <c:v>BE-CO</c:v>
                </c:pt>
                <c:pt idx="7">
                  <c:v>EN-CV</c:v>
                </c:pt>
                <c:pt idx="8">
                  <c:v>EN-MEF</c:v>
                </c:pt>
                <c:pt idx="9">
                  <c:v>DGS-RP</c:v>
                </c:pt>
                <c:pt idx="10">
                  <c:v>BE-BI</c:v>
                </c:pt>
              </c:strCache>
            </c:strRef>
          </c:cat>
          <c:val>
            <c:numRef>
              <c:f>Sheet2!$F$73:$P$73</c:f>
              <c:numCache>
                <c:formatCode>General</c:formatCode>
                <c:ptCount val="11"/>
                <c:pt idx="5">
                  <c:v>37</c:v>
                </c:pt>
                <c:pt idx="6">
                  <c:v>1</c:v>
                </c:pt>
              </c:numCache>
            </c:numRef>
          </c:val>
        </c:ser>
        <c:ser>
          <c:idx val="2"/>
          <c:order val="2"/>
          <c:tx>
            <c:strRef>
              <c:f>Sheet2!$E$74</c:f>
              <c:strCache>
                <c:ptCount val="1"/>
                <c:pt idx="0">
                  <c:v>IVM</c:v>
                </c:pt>
              </c:strCache>
            </c:strRef>
          </c:tx>
          <c:spPr>
            <a:solidFill>
              <a:schemeClr val="accent3"/>
            </a:solidFill>
            <a:ln>
              <a:noFill/>
            </a:ln>
            <a:effectLst/>
          </c:spPr>
          <c:invertIfNegative val="0"/>
          <c:cat>
            <c:strRef>
              <c:f>Sheet2!$F$71:$P$71</c:f>
              <c:strCache>
                <c:ptCount val="11"/>
                <c:pt idx="0">
                  <c:v>TE-MSC</c:v>
                </c:pt>
                <c:pt idx="1">
                  <c:v>BE-ABP</c:v>
                </c:pt>
                <c:pt idx="2">
                  <c:v>EN-MME</c:v>
                </c:pt>
                <c:pt idx="3">
                  <c:v>EN-HE</c:v>
                </c:pt>
                <c:pt idx="4">
                  <c:v>TE-CRG</c:v>
                </c:pt>
                <c:pt idx="5">
                  <c:v>EN-EL</c:v>
                </c:pt>
                <c:pt idx="6">
                  <c:v>BE-CO</c:v>
                </c:pt>
                <c:pt idx="7">
                  <c:v>EN-CV</c:v>
                </c:pt>
                <c:pt idx="8">
                  <c:v>EN-MEF</c:v>
                </c:pt>
                <c:pt idx="9">
                  <c:v>DGS-RP</c:v>
                </c:pt>
                <c:pt idx="10">
                  <c:v>BE-BI</c:v>
                </c:pt>
              </c:strCache>
            </c:strRef>
          </c:cat>
          <c:val>
            <c:numRef>
              <c:f>Sheet2!$F$74:$P$74</c:f>
              <c:numCache>
                <c:formatCode>General</c:formatCode>
                <c:ptCount val="11"/>
                <c:pt idx="2">
                  <c:v>11</c:v>
                </c:pt>
                <c:pt idx="3">
                  <c:v>4</c:v>
                </c:pt>
                <c:pt idx="7">
                  <c:v>1</c:v>
                </c:pt>
                <c:pt idx="8">
                  <c:v>1</c:v>
                </c:pt>
                <c:pt idx="9">
                  <c:v>6</c:v>
                </c:pt>
              </c:numCache>
            </c:numRef>
          </c:val>
        </c:ser>
        <c:ser>
          <c:idx val="3"/>
          <c:order val="3"/>
          <c:tx>
            <c:strRef>
              <c:f>Sheet2!$E$75</c:f>
              <c:strCache>
                <c:ptCount val="1"/>
                <c:pt idx="0">
                  <c:v>LBV</c:v>
                </c:pt>
              </c:strCache>
            </c:strRef>
          </c:tx>
          <c:spPr>
            <a:solidFill>
              <a:schemeClr val="accent4"/>
            </a:solidFill>
            <a:ln>
              <a:noFill/>
            </a:ln>
            <a:effectLst/>
          </c:spPr>
          <c:invertIfNegative val="0"/>
          <c:cat>
            <c:strRef>
              <c:f>Sheet2!$F$71:$P$71</c:f>
              <c:strCache>
                <c:ptCount val="11"/>
                <c:pt idx="0">
                  <c:v>TE-MSC</c:v>
                </c:pt>
                <c:pt idx="1">
                  <c:v>BE-ABP</c:v>
                </c:pt>
                <c:pt idx="2">
                  <c:v>EN-MME</c:v>
                </c:pt>
                <c:pt idx="3">
                  <c:v>EN-HE</c:v>
                </c:pt>
                <c:pt idx="4">
                  <c:v>TE-CRG</c:v>
                </c:pt>
                <c:pt idx="5">
                  <c:v>EN-EL</c:v>
                </c:pt>
                <c:pt idx="6">
                  <c:v>BE-CO</c:v>
                </c:pt>
                <c:pt idx="7">
                  <c:v>EN-CV</c:v>
                </c:pt>
                <c:pt idx="8">
                  <c:v>EN-MEF</c:v>
                </c:pt>
                <c:pt idx="9">
                  <c:v>DGS-RP</c:v>
                </c:pt>
                <c:pt idx="10">
                  <c:v>BE-BI</c:v>
                </c:pt>
              </c:strCache>
            </c:strRef>
          </c:cat>
          <c:val>
            <c:numRef>
              <c:f>Sheet2!$F$75:$P$75</c:f>
              <c:numCache>
                <c:formatCode>General</c:formatCode>
                <c:ptCount val="11"/>
                <c:pt idx="0">
                  <c:v>1</c:v>
                </c:pt>
                <c:pt idx="1">
                  <c:v>3</c:v>
                </c:pt>
                <c:pt idx="3">
                  <c:v>1</c:v>
                </c:pt>
                <c:pt idx="5">
                  <c:v>1</c:v>
                </c:pt>
                <c:pt idx="10">
                  <c:v>1</c:v>
                </c:pt>
              </c:numCache>
            </c:numRef>
          </c:val>
        </c:ser>
        <c:ser>
          <c:idx val="4"/>
          <c:order val="4"/>
          <c:tx>
            <c:strRef>
              <c:f>Sheet2!$E$76</c:f>
              <c:strCache>
                <c:ptCount val="1"/>
                <c:pt idx="0">
                  <c:v>SCC</c:v>
                </c:pt>
              </c:strCache>
            </c:strRef>
          </c:tx>
          <c:spPr>
            <a:solidFill>
              <a:srgbClr val="FF9900"/>
            </a:solidFill>
            <a:ln>
              <a:noFill/>
            </a:ln>
            <a:effectLst/>
          </c:spPr>
          <c:invertIfNegative val="0"/>
          <c:cat>
            <c:strRef>
              <c:f>Sheet2!$F$71:$P$71</c:f>
              <c:strCache>
                <c:ptCount val="11"/>
                <c:pt idx="0">
                  <c:v>TE-MSC</c:v>
                </c:pt>
                <c:pt idx="1">
                  <c:v>BE-ABP</c:v>
                </c:pt>
                <c:pt idx="2">
                  <c:v>EN-MME</c:v>
                </c:pt>
                <c:pt idx="3">
                  <c:v>EN-HE</c:v>
                </c:pt>
                <c:pt idx="4">
                  <c:v>TE-CRG</c:v>
                </c:pt>
                <c:pt idx="5">
                  <c:v>EN-EL</c:v>
                </c:pt>
                <c:pt idx="6">
                  <c:v>BE-CO</c:v>
                </c:pt>
                <c:pt idx="7">
                  <c:v>EN-CV</c:v>
                </c:pt>
                <c:pt idx="8">
                  <c:v>EN-MEF</c:v>
                </c:pt>
                <c:pt idx="9">
                  <c:v>DGS-RP</c:v>
                </c:pt>
                <c:pt idx="10">
                  <c:v>BE-BI</c:v>
                </c:pt>
              </c:strCache>
            </c:strRef>
          </c:cat>
          <c:val>
            <c:numRef>
              <c:f>Sheet2!$F$76:$P$76</c:f>
              <c:numCache>
                <c:formatCode>General</c:formatCode>
                <c:ptCount val="11"/>
                <c:pt idx="0">
                  <c:v>1</c:v>
                </c:pt>
                <c:pt idx="1">
                  <c:v>1</c:v>
                </c:pt>
                <c:pt idx="2">
                  <c:v>1</c:v>
                </c:pt>
                <c:pt idx="3">
                  <c:v>1</c:v>
                </c:pt>
                <c:pt idx="8">
                  <c:v>1</c:v>
                </c:pt>
              </c:numCache>
            </c:numRef>
          </c:val>
        </c:ser>
        <c:dLbls>
          <c:showLegendKey val="0"/>
          <c:showVal val="0"/>
          <c:showCatName val="0"/>
          <c:showSerName val="0"/>
          <c:showPercent val="0"/>
          <c:showBubbleSize val="0"/>
        </c:dLbls>
        <c:gapWidth val="150"/>
        <c:overlap val="100"/>
        <c:axId val="292298072"/>
        <c:axId val="292326728"/>
      </c:barChart>
      <c:catAx>
        <c:axId val="292298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92326728"/>
        <c:crosses val="autoZero"/>
        <c:auto val="1"/>
        <c:lblAlgn val="ctr"/>
        <c:lblOffset val="100"/>
        <c:noMultiLvlLbl val="0"/>
      </c:catAx>
      <c:valAx>
        <c:axId val="2923267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922980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r>
              <a:rPr lang="en-US" sz="2800" dirty="0" smtClean="0"/>
              <a:t>Accidents (EDH extraction)</a:t>
            </a:r>
            <a:endParaRPr lang="en-US" sz="2800" dirty="0"/>
          </a:p>
        </c:rich>
      </c:tx>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ndard"/>
        <c:varyColors val="0"/>
        <c:ser>
          <c:idx val="0"/>
          <c:order val="0"/>
          <c:spPr>
            <a:solidFill>
              <a:schemeClr val="accent1"/>
            </a:solidFill>
            <a:ln>
              <a:noFill/>
            </a:ln>
            <a:effectLst/>
          </c:spPr>
          <c:cat>
            <c:numRef>
              <c:f>[safety2.xlsx]Sheet1!$B$1:$B$29</c:f>
              <c:numCache>
                <c:formatCode>dd\.mm\.yyyy;@</c:formatCode>
                <c:ptCount val="29"/>
                <c:pt idx="0">
                  <c:v>40819</c:v>
                </c:pt>
                <c:pt idx="1">
                  <c:v>40840</c:v>
                </c:pt>
                <c:pt idx="2">
                  <c:v>40875</c:v>
                </c:pt>
                <c:pt idx="3">
                  <c:v>40878</c:v>
                </c:pt>
                <c:pt idx="4">
                  <c:v>40918</c:v>
                </c:pt>
                <c:pt idx="5">
                  <c:v>41039</c:v>
                </c:pt>
                <c:pt idx="6">
                  <c:v>41081</c:v>
                </c:pt>
                <c:pt idx="7">
                  <c:v>41092</c:v>
                </c:pt>
                <c:pt idx="8">
                  <c:v>41107</c:v>
                </c:pt>
                <c:pt idx="9">
                  <c:v>41155</c:v>
                </c:pt>
                <c:pt idx="10">
                  <c:v>41207</c:v>
                </c:pt>
                <c:pt idx="11">
                  <c:v>41219</c:v>
                </c:pt>
                <c:pt idx="12">
                  <c:v>41331</c:v>
                </c:pt>
                <c:pt idx="13">
                  <c:v>41331</c:v>
                </c:pt>
                <c:pt idx="14">
                  <c:v>41423</c:v>
                </c:pt>
                <c:pt idx="15">
                  <c:v>41428</c:v>
                </c:pt>
                <c:pt idx="16">
                  <c:v>41429</c:v>
                </c:pt>
                <c:pt idx="17">
                  <c:v>41568</c:v>
                </c:pt>
                <c:pt idx="18">
                  <c:v>41656</c:v>
                </c:pt>
                <c:pt idx="19">
                  <c:v>41753</c:v>
                </c:pt>
                <c:pt idx="20">
                  <c:v>41813</c:v>
                </c:pt>
                <c:pt idx="21">
                  <c:v>41816</c:v>
                </c:pt>
                <c:pt idx="22">
                  <c:v>41851</c:v>
                </c:pt>
                <c:pt idx="23">
                  <c:v>41914</c:v>
                </c:pt>
                <c:pt idx="24">
                  <c:v>41957</c:v>
                </c:pt>
                <c:pt idx="25">
                  <c:v>41977</c:v>
                </c:pt>
                <c:pt idx="26">
                  <c:v>41977</c:v>
                </c:pt>
                <c:pt idx="27">
                  <c:v>41991</c:v>
                </c:pt>
                <c:pt idx="28">
                  <c:v>42025</c:v>
                </c:pt>
              </c:numCache>
            </c:numRef>
          </c:cat>
          <c:val>
            <c:numRef>
              <c:f>[safety2.xlsx]Sheet1!$C$1:$C$29</c:f>
              <c:numCache>
                <c:formatCode>General</c:formatCode>
                <c:ptCount val="29"/>
                <c:pt idx="0">
                  <c:v>1</c:v>
                </c:pt>
                <c:pt idx="1">
                  <c:v>2</c:v>
                </c:pt>
                <c:pt idx="2">
                  <c:v>3</c:v>
                </c:pt>
                <c:pt idx="3">
                  <c:v>4</c:v>
                </c:pt>
                <c:pt idx="4">
                  <c:v>5</c:v>
                </c:pt>
                <c:pt idx="5">
                  <c:v>6</c:v>
                </c:pt>
                <c:pt idx="6">
                  <c:v>7</c:v>
                </c:pt>
                <c:pt idx="7">
                  <c:v>8</c:v>
                </c:pt>
                <c:pt idx="8">
                  <c:v>9</c:v>
                </c:pt>
                <c:pt idx="9">
                  <c:v>10</c:v>
                </c:pt>
                <c:pt idx="10">
                  <c:v>11</c:v>
                </c:pt>
                <c:pt idx="11">
                  <c:v>12</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25</c:v>
                </c:pt>
                <c:pt idx="27">
                  <c:v>26</c:v>
                </c:pt>
                <c:pt idx="28">
                  <c:v>27</c:v>
                </c:pt>
              </c:numCache>
            </c:numRef>
          </c:val>
        </c:ser>
        <c:ser>
          <c:idx val="1"/>
          <c:order val="1"/>
          <c:spPr>
            <a:pattFill prst="wdUpDiag">
              <a:fgClr>
                <a:srgbClr val="FFC000"/>
              </a:fgClr>
              <a:bgClr>
                <a:schemeClr val="accent1"/>
              </a:bgClr>
            </a:pattFill>
            <a:ln w="25400">
              <a:noFill/>
            </a:ln>
            <a:effectLst/>
          </c:spPr>
          <c:val>
            <c:numRef>
              <c:f>[safety2.xlsx]Sheet1!$D$1:$D$29</c:f>
              <c:numCache>
                <c:formatCode>General</c:formatCode>
                <c:ptCount val="29"/>
                <c:pt idx="0">
                  <c:v>0</c:v>
                </c:pt>
                <c:pt idx="1">
                  <c:v>0</c:v>
                </c:pt>
                <c:pt idx="2">
                  <c:v>0</c:v>
                </c:pt>
                <c:pt idx="3">
                  <c:v>0</c:v>
                </c:pt>
                <c:pt idx="4">
                  <c:v>0</c:v>
                </c:pt>
                <c:pt idx="5">
                  <c:v>0</c:v>
                </c:pt>
                <c:pt idx="6">
                  <c:v>0</c:v>
                </c:pt>
                <c:pt idx="7">
                  <c:v>0</c:v>
                </c:pt>
                <c:pt idx="8">
                  <c:v>0</c:v>
                </c:pt>
                <c:pt idx="9">
                  <c:v>0</c:v>
                </c:pt>
                <c:pt idx="10">
                  <c:v>0</c:v>
                </c:pt>
                <c:pt idx="11">
                  <c:v>0</c:v>
                </c:pt>
                <c:pt idx="12">
                  <c:v>0</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0</c:v>
                </c:pt>
                <c:pt idx="27">
                  <c:v>0</c:v>
                </c:pt>
                <c:pt idx="28">
                  <c:v>0</c:v>
                </c:pt>
              </c:numCache>
            </c:numRef>
          </c:val>
        </c:ser>
        <c:dLbls>
          <c:showLegendKey val="0"/>
          <c:showVal val="0"/>
          <c:showCatName val="0"/>
          <c:showSerName val="0"/>
          <c:showPercent val="0"/>
          <c:showBubbleSize val="0"/>
        </c:dLbls>
        <c:axId val="376209208"/>
        <c:axId val="376209600"/>
      </c:areaChart>
      <c:dateAx>
        <c:axId val="376209208"/>
        <c:scaling>
          <c:orientation val="minMax"/>
        </c:scaling>
        <c:delete val="0"/>
        <c:axPos val="b"/>
        <c:numFmt formatCode="d/mm/yyyy;@" sourceLinked="0"/>
        <c:majorTickMark val="cross"/>
        <c:minorTickMark val="in"/>
        <c:tickLblPos val="nextTo"/>
        <c:spPr>
          <a:noFill/>
          <a:ln w="9525" cap="flat" cmpd="sng" algn="ctr">
            <a:solidFill>
              <a:schemeClr val="tx1">
                <a:lumMod val="15000"/>
                <a:lumOff val="85000"/>
              </a:schemeClr>
            </a:solidFill>
            <a:round/>
          </a:ln>
          <a:effectLst/>
        </c:spPr>
        <c:txPr>
          <a:bodyPr rot="-426000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76209600"/>
        <c:crosses val="autoZero"/>
        <c:auto val="1"/>
        <c:lblOffset val="100"/>
        <c:baseTimeUnit val="days"/>
      </c:dateAx>
      <c:valAx>
        <c:axId val="3762096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a:solidFill>
              <a:schemeClr val="accent1"/>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76209208"/>
        <c:crosses val="autoZero"/>
        <c:crossBetween val="midCat"/>
      </c:valAx>
      <c:spPr>
        <a:noFill/>
        <a:ln>
          <a:noFill/>
        </a:ln>
        <a:effectLst/>
      </c:spPr>
    </c:plotArea>
    <c:plotVisOnly val="1"/>
    <c:dispBlanksAs val="zero"/>
    <c:showDLblsOverMax val="0"/>
  </c:chart>
  <c:spPr>
    <a:noFill/>
    <a:ln>
      <a:noFill/>
    </a:ln>
    <a:effectLst/>
  </c:spPr>
  <c:txPr>
    <a:bodyPr/>
    <a:lstStyle/>
    <a:p>
      <a:pPr>
        <a:defRPr sz="1800"/>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cap="all" spc="150" baseline="0">
                <a:solidFill>
                  <a:schemeClr val="tx1">
                    <a:lumMod val="50000"/>
                    <a:lumOff val="50000"/>
                  </a:schemeClr>
                </a:solidFill>
                <a:latin typeface="+mn-lt"/>
                <a:ea typeface="+mn-ea"/>
                <a:cs typeface="+mn-cs"/>
              </a:defRPr>
            </a:pPr>
            <a:r>
              <a:rPr lang="en-US" cap="none" baseline="0" dirty="0"/>
              <a:t>Last 365 days </a:t>
            </a:r>
            <a:r>
              <a:rPr lang="en-US" cap="none" baseline="0" dirty="0" smtClean="0"/>
              <a:t>(15/9/2014)</a:t>
            </a:r>
            <a:endParaRPr lang="en-US" cap="none" baseline="0" dirty="0"/>
          </a:p>
        </c:rich>
      </c:tx>
      <c:layout/>
      <c:overlay val="0"/>
      <c:spPr>
        <a:noFill/>
        <a:ln>
          <a:noFill/>
        </a:ln>
        <a:effectLst/>
      </c:spPr>
      <c:txPr>
        <a:bodyPr rot="0" spcFirstLastPara="1" vertOverflow="ellipsis" vert="horz" wrap="square" anchor="ctr" anchorCtr="1"/>
        <a:lstStyle/>
        <a:p>
          <a:pPr>
            <a:defRPr sz="168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barChart>
        <c:barDir val="col"/>
        <c:grouping val="clustered"/>
        <c:varyColors val="0"/>
        <c:ser>
          <c:idx val="0"/>
          <c:order val="0"/>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val>
            <c:numRef>
              <c:f>Sheet1!$B$2:$B$11</c:f>
              <c:numCache>
                <c:formatCode>General</c:formatCode>
                <c:ptCount val="10"/>
                <c:pt idx="0">
                  <c:v>3162</c:v>
                </c:pt>
                <c:pt idx="1">
                  <c:v>3000</c:v>
                </c:pt>
                <c:pt idx="2">
                  <c:v>2908</c:v>
                </c:pt>
                <c:pt idx="3">
                  <c:v>2757</c:v>
                </c:pt>
                <c:pt idx="4">
                  <c:v>2327</c:v>
                </c:pt>
                <c:pt idx="5">
                  <c:v>2113</c:v>
                </c:pt>
                <c:pt idx="6">
                  <c:v>1898</c:v>
                </c:pt>
                <c:pt idx="7">
                  <c:v>1774</c:v>
                </c:pt>
                <c:pt idx="8">
                  <c:v>1674</c:v>
                </c:pt>
                <c:pt idx="9">
                  <c:v>1597</c:v>
                </c:pt>
              </c:numCache>
            </c:numRef>
          </c:val>
        </c:ser>
        <c:dLbls>
          <c:showLegendKey val="0"/>
          <c:showVal val="0"/>
          <c:showCatName val="0"/>
          <c:showSerName val="0"/>
          <c:showPercent val="0"/>
          <c:showBubbleSize val="0"/>
        </c:dLbls>
        <c:gapWidth val="219"/>
        <c:axId val="291146000"/>
        <c:axId val="291146384"/>
      </c:barChart>
      <c:lineChart>
        <c:grouping val="standard"/>
        <c:varyColors val="0"/>
        <c:ser>
          <c:idx val="1"/>
          <c:order val="1"/>
          <c:tx>
            <c:v>Avg 2.3 mSv</c:v>
          </c:tx>
          <c:spPr>
            <a:ln w="28575" cap="rnd">
              <a:solidFill>
                <a:schemeClr val="accent2"/>
              </a:solidFill>
              <a:round/>
            </a:ln>
            <a:effectLst/>
          </c:spPr>
          <c:marker>
            <c:symbol val="none"/>
          </c:marker>
          <c:dLbls>
            <c:dLbl>
              <c:idx val="7"/>
              <c:layout>
                <c:manualLayout>
                  <c:x val="-1.0185067526415994E-16"/>
                  <c:y val="-7.8703703703703748E-2"/>
                </c:manualLayout>
              </c:layout>
              <c:tx>
                <c:rich>
                  <a:bodyPr/>
                  <a:lstStyle/>
                  <a:p>
                    <a:fld id="{D54A823F-E2CA-4538-B362-FB5D27E5A366}" type="SERIESNAME">
                      <a:rPr lang="en-US" smtClean="0"/>
                      <a:pPr/>
                      <a:t>[SERIES NAME]</a:t>
                    </a:fld>
                    <a:endParaRPr lang="en-GB"/>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Sheet1!$C$2:$C$11</c:f>
              <c:numCache>
                <c:formatCode>General</c:formatCode>
                <c:ptCount val="10"/>
                <c:pt idx="0">
                  <c:v>2321</c:v>
                </c:pt>
                <c:pt idx="1">
                  <c:v>2321</c:v>
                </c:pt>
                <c:pt idx="2">
                  <c:v>2321</c:v>
                </c:pt>
                <c:pt idx="3">
                  <c:v>2321</c:v>
                </c:pt>
                <c:pt idx="4">
                  <c:v>2321</c:v>
                </c:pt>
                <c:pt idx="5">
                  <c:v>2321</c:v>
                </c:pt>
                <c:pt idx="6">
                  <c:v>2321</c:v>
                </c:pt>
                <c:pt idx="7">
                  <c:v>2321</c:v>
                </c:pt>
                <c:pt idx="8">
                  <c:v>2321</c:v>
                </c:pt>
                <c:pt idx="9">
                  <c:v>2321</c:v>
                </c:pt>
              </c:numCache>
            </c:numRef>
          </c:val>
          <c:smooth val="0"/>
        </c:ser>
        <c:dLbls>
          <c:showLegendKey val="0"/>
          <c:showVal val="0"/>
          <c:showCatName val="0"/>
          <c:showSerName val="0"/>
          <c:showPercent val="0"/>
          <c:showBubbleSize val="0"/>
        </c:dLbls>
        <c:marker val="1"/>
        <c:smooth val="0"/>
        <c:axId val="291146000"/>
        <c:axId val="291146384"/>
      </c:lineChart>
      <c:catAx>
        <c:axId val="291146000"/>
        <c:scaling>
          <c:orientation val="minMax"/>
        </c:scaling>
        <c:delete val="1"/>
        <c:axPos val="b"/>
        <c:majorTickMark val="none"/>
        <c:minorTickMark val="none"/>
        <c:tickLblPos val="nextTo"/>
        <c:crossAx val="291146384"/>
        <c:crosses val="autoZero"/>
        <c:auto val="1"/>
        <c:lblAlgn val="ctr"/>
        <c:lblOffset val="100"/>
        <c:noMultiLvlLbl val="0"/>
      </c:catAx>
      <c:valAx>
        <c:axId val="291146384"/>
        <c:scaling>
          <c:orientation val="minMax"/>
        </c:scaling>
        <c:delete val="0"/>
        <c:axPos val="l"/>
        <c:majorGridlines>
          <c:spPr>
            <a:ln>
              <a:solidFill>
                <a:schemeClr val="tx1">
                  <a:lumMod val="15000"/>
                  <a:lumOff val="85000"/>
                </a:schemeClr>
              </a:solidFill>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dirty="0" smtClean="0">
                    <a:sym typeface="Symbol" panose="05050102010706020507" pitchFamily="18" charset="2"/>
                  </a:rPr>
                  <a:t></a:t>
                </a:r>
                <a:r>
                  <a:rPr lang="en-US" dirty="0" err="1" smtClean="0"/>
                  <a:t>Sv</a:t>
                </a:r>
                <a:endParaRPr lang="en-US" dirty="0"/>
              </a:p>
            </c:rich>
          </c:tx>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91146000"/>
        <c:crosses val="autoZero"/>
        <c:crossBetween val="between"/>
      </c:valAx>
      <c:spPr>
        <a:noFill/>
        <a:ln>
          <a:noFill/>
        </a:ln>
        <a:effectLst/>
      </c:spPr>
    </c:plotArea>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dirty="0" smtClean="0"/>
              <a:t>Estimated</a:t>
            </a:r>
            <a:r>
              <a:rPr lang="en-GB" baseline="0" dirty="0" smtClean="0"/>
              <a:t> 16536 </a:t>
            </a:r>
            <a:r>
              <a:rPr lang="en-GB" baseline="0" dirty="0" err="1" smtClean="0">
                <a:latin typeface="Verdana" panose="020B0604030504040204" pitchFamily="34" charset="0"/>
                <a:ea typeface="Verdana" panose="020B0604030504040204" pitchFamily="34" charset="0"/>
                <a:cs typeface="Verdana" panose="020B0604030504040204" pitchFamily="34" charset="0"/>
              </a:rPr>
              <a:t>μ</a:t>
            </a:r>
            <a:r>
              <a:rPr lang="en-GB" baseline="0" dirty="0" err="1" smtClean="0"/>
              <a:t>Sv</a:t>
            </a:r>
            <a:endParaRPr lang="en-GB" dirty="0"/>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explosion val="8"/>
          <c:dPt>
            <c:idx val="0"/>
            <c:bubble3D val="0"/>
            <c:spPr>
              <a:solidFill>
                <a:schemeClr val="accent6"/>
              </a:solidFill>
              <a:ln>
                <a:noFill/>
              </a:ln>
              <a:effectLst>
                <a:outerShdw blurRad="254000" sx="102000" sy="102000" algn="ctr" rotWithShape="0">
                  <a:prstClr val="black">
                    <a:alpha val="20000"/>
                  </a:prstClr>
                </a:outerShdw>
              </a:effectLst>
            </c:spPr>
          </c:dPt>
          <c:dPt>
            <c:idx val="1"/>
            <c:bubble3D val="0"/>
            <c:spPr>
              <a:solidFill>
                <a:schemeClr val="accent2"/>
              </a:solidFill>
              <a:ln>
                <a:noFill/>
              </a:ln>
              <a:effectLst>
                <a:outerShdw blurRad="254000" sx="102000" sy="102000" algn="ctr" rotWithShape="0">
                  <a:prstClr val="black">
                    <a:alpha val="20000"/>
                  </a:prstClr>
                </a:outerShdw>
              </a:effectLst>
            </c:spPr>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1"/>
            <c:showCatName val="1"/>
            <c:showSerName val="0"/>
            <c:showPercent val="0"/>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Lit>
              <c:ptCount val="2"/>
              <c:pt idx="0">
                <c:v>Real</c:v>
              </c:pt>
              <c:pt idx="1">
                <c:v>Saved</c:v>
              </c:pt>
            </c:strLit>
          </c:cat>
          <c:val>
            <c:numRef>
              <c:f>Chart!$B$1:$C$1</c:f>
              <c:numCache>
                <c:formatCode>General</c:formatCode>
                <c:ptCount val="2"/>
                <c:pt idx="0">
                  <c:v>11210</c:v>
                </c:pt>
                <c:pt idx="1">
                  <c:v>5326</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75883023155313845"/>
          <c:y val="0.69649004715143314"/>
          <c:w val="0.19950604048877885"/>
          <c:h val="0.2474768104179717"/>
        </c:manualLayout>
      </c:layout>
      <c:overlay val="0"/>
      <c:spPr>
        <a:solidFill>
          <a:schemeClr val="lt1">
            <a:lumMod val="95000"/>
            <a:alpha val="39000"/>
          </a:schemeClr>
        </a:solidFill>
        <a:ln>
          <a:noFill/>
        </a:ln>
        <a:effectLst/>
      </c:spPr>
      <c:txPr>
        <a:bodyPr rot="0" spcFirstLastPara="1" vertOverflow="ellipsis" vert="horz" wrap="square" anchor="ctr" anchorCtr="1"/>
        <a:lstStyle/>
        <a:p>
          <a:pPr rtl="0">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Individual dose</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Estimated</c:v>
          </c:tx>
          <c:spPr>
            <a:solidFill>
              <a:schemeClr val="accent1"/>
            </a:solidFill>
            <a:ln>
              <a:noFill/>
            </a:ln>
            <a:effectLst/>
          </c:spPr>
          <c:invertIfNegative val="0"/>
          <c:val>
            <c:numRef>
              <c:f>TEVSC_BA1_LS1!$F$6:$F$19</c:f>
              <c:numCache>
                <c:formatCode>#,##0</c:formatCode>
                <c:ptCount val="14"/>
                <c:pt idx="0">
                  <c:v>1000</c:v>
                </c:pt>
                <c:pt idx="1">
                  <c:v>1500</c:v>
                </c:pt>
                <c:pt idx="2">
                  <c:v>160</c:v>
                </c:pt>
                <c:pt idx="3">
                  <c:v>120</c:v>
                </c:pt>
                <c:pt idx="4">
                  <c:v>200</c:v>
                </c:pt>
                <c:pt idx="5">
                  <c:v>100</c:v>
                </c:pt>
                <c:pt idx="6">
                  <c:v>281</c:v>
                </c:pt>
                <c:pt idx="7">
                  <c:v>80</c:v>
                </c:pt>
                <c:pt idx="8">
                  <c:v>100</c:v>
                </c:pt>
                <c:pt idx="9">
                  <c:v>192</c:v>
                </c:pt>
                <c:pt idx="10">
                  <c:v>168</c:v>
                </c:pt>
                <c:pt idx="11">
                  <c:v>83</c:v>
                </c:pt>
                <c:pt idx="12">
                  <c:v>10</c:v>
                </c:pt>
                <c:pt idx="13">
                  <c:v>24</c:v>
                </c:pt>
              </c:numCache>
            </c:numRef>
          </c:val>
        </c:ser>
        <c:ser>
          <c:idx val="1"/>
          <c:order val="1"/>
          <c:tx>
            <c:v>Real</c:v>
          </c:tx>
          <c:spPr>
            <a:solidFill>
              <a:srgbClr val="FF0000"/>
            </a:solidFill>
            <a:ln>
              <a:noFill/>
            </a:ln>
            <a:effectLst/>
          </c:spPr>
          <c:invertIfNegative val="0"/>
          <c:val>
            <c:numRef>
              <c:f>TEVSC_BA1_LS1!$G$6:$G$19</c:f>
              <c:numCache>
                <c:formatCode>#,##0</c:formatCode>
                <c:ptCount val="14"/>
                <c:pt idx="0">
                  <c:v>1453</c:v>
                </c:pt>
                <c:pt idx="1">
                  <c:v>432</c:v>
                </c:pt>
                <c:pt idx="2">
                  <c:v>472</c:v>
                </c:pt>
                <c:pt idx="3">
                  <c:v>99</c:v>
                </c:pt>
                <c:pt idx="4">
                  <c:v>38</c:v>
                </c:pt>
                <c:pt idx="5">
                  <c:v>48</c:v>
                </c:pt>
                <c:pt idx="6">
                  <c:v>109</c:v>
                </c:pt>
                <c:pt idx="7">
                  <c:v>42</c:v>
                </c:pt>
                <c:pt idx="8">
                  <c:v>151</c:v>
                </c:pt>
                <c:pt idx="9">
                  <c:v>62</c:v>
                </c:pt>
                <c:pt idx="10">
                  <c:v>48</c:v>
                </c:pt>
                <c:pt idx="11">
                  <c:v>54</c:v>
                </c:pt>
                <c:pt idx="12">
                  <c:v>9</c:v>
                </c:pt>
                <c:pt idx="13">
                  <c:v>33</c:v>
                </c:pt>
              </c:numCache>
            </c:numRef>
          </c:val>
        </c:ser>
        <c:dLbls>
          <c:showLegendKey val="0"/>
          <c:showVal val="0"/>
          <c:showCatName val="0"/>
          <c:showSerName val="0"/>
          <c:showPercent val="0"/>
          <c:showBubbleSize val="0"/>
        </c:dLbls>
        <c:gapWidth val="219"/>
        <c:overlap val="-27"/>
        <c:axId val="376092432"/>
        <c:axId val="376092824"/>
      </c:barChart>
      <c:catAx>
        <c:axId val="37609243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6092824"/>
        <c:crosses val="autoZero"/>
        <c:auto val="1"/>
        <c:lblAlgn val="ctr"/>
        <c:lblOffset val="100"/>
        <c:noMultiLvlLbl val="0"/>
      </c:catAx>
      <c:valAx>
        <c:axId val="37609282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609243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Collective dose</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Estimation</c:v>
          </c:tx>
          <c:spPr>
            <a:solidFill>
              <a:schemeClr val="accent1"/>
            </a:solidFill>
            <a:ln>
              <a:noFill/>
            </a:ln>
            <a:effectLst/>
          </c:spPr>
          <c:invertIfNegative val="0"/>
          <c:val>
            <c:numRef>
              <c:f>TEVSC_BA1_LS1!$C$6:$C$19</c:f>
              <c:numCache>
                <c:formatCode>#,##0</c:formatCode>
                <c:ptCount val="14"/>
                <c:pt idx="0">
                  <c:v>10600</c:v>
                </c:pt>
                <c:pt idx="1">
                  <c:v>5672</c:v>
                </c:pt>
                <c:pt idx="2">
                  <c:v>481</c:v>
                </c:pt>
                <c:pt idx="3">
                  <c:v>480</c:v>
                </c:pt>
                <c:pt idx="4">
                  <c:v>373</c:v>
                </c:pt>
                <c:pt idx="5">
                  <c:v>313</c:v>
                </c:pt>
                <c:pt idx="6">
                  <c:v>281</c:v>
                </c:pt>
                <c:pt idx="7">
                  <c:v>240</c:v>
                </c:pt>
                <c:pt idx="8">
                  <c:v>225</c:v>
                </c:pt>
                <c:pt idx="9">
                  <c:v>192</c:v>
                </c:pt>
                <c:pt idx="10">
                  <c:v>168</c:v>
                </c:pt>
                <c:pt idx="11">
                  <c:v>661</c:v>
                </c:pt>
                <c:pt idx="12">
                  <c:v>50</c:v>
                </c:pt>
                <c:pt idx="13">
                  <c:v>24</c:v>
                </c:pt>
              </c:numCache>
            </c:numRef>
          </c:val>
        </c:ser>
        <c:ser>
          <c:idx val="1"/>
          <c:order val="1"/>
          <c:tx>
            <c:v>Real</c:v>
          </c:tx>
          <c:spPr>
            <a:solidFill>
              <a:srgbClr val="FF0000"/>
            </a:solidFill>
            <a:ln>
              <a:noFill/>
            </a:ln>
            <a:effectLst/>
          </c:spPr>
          <c:invertIfNegative val="0"/>
          <c:val>
            <c:numRef>
              <c:f>TEVSC_BA1_LS1!$D$6:$D$19</c:f>
              <c:numCache>
                <c:formatCode>#,##0</c:formatCode>
                <c:ptCount val="14"/>
                <c:pt idx="0">
                  <c:v>8978</c:v>
                </c:pt>
                <c:pt idx="1">
                  <c:v>2090</c:v>
                </c:pt>
                <c:pt idx="2">
                  <c:v>807</c:v>
                </c:pt>
                <c:pt idx="3">
                  <c:v>146</c:v>
                </c:pt>
                <c:pt idx="4">
                  <c:v>59</c:v>
                </c:pt>
                <c:pt idx="5">
                  <c:v>88</c:v>
                </c:pt>
                <c:pt idx="6">
                  <c:v>188</c:v>
                </c:pt>
                <c:pt idx="7">
                  <c:v>109</c:v>
                </c:pt>
                <c:pt idx="8">
                  <c:v>239</c:v>
                </c:pt>
                <c:pt idx="9">
                  <c:v>62</c:v>
                </c:pt>
                <c:pt idx="10">
                  <c:v>48</c:v>
                </c:pt>
                <c:pt idx="11">
                  <c:v>339</c:v>
                </c:pt>
                <c:pt idx="12">
                  <c:v>23</c:v>
                </c:pt>
                <c:pt idx="13">
                  <c:v>33</c:v>
                </c:pt>
              </c:numCache>
            </c:numRef>
          </c:val>
        </c:ser>
        <c:dLbls>
          <c:showLegendKey val="0"/>
          <c:showVal val="0"/>
          <c:showCatName val="0"/>
          <c:showSerName val="0"/>
          <c:showPercent val="0"/>
          <c:showBubbleSize val="0"/>
        </c:dLbls>
        <c:gapWidth val="219"/>
        <c:overlap val="-27"/>
        <c:axId val="376093608"/>
        <c:axId val="376948344"/>
      </c:barChart>
      <c:catAx>
        <c:axId val="37609360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6948344"/>
        <c:crosses val="autoZero"/>
        <c:auto val="1"/>
        <c:lblAlgn val="ctr"/>
        <c:lblOffset val="100"/>
        <c:noMultiLvlLbl val="0"/>
      </c:catAx>
      <c:valAx>
        <c:axId val="3769483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60936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dirty="0" smtClean="0"/>
              <a:t>Estimated</a:t>
            </a:r>
            <a:r>
              <a:rPr lang="en-GB" baseline="0" dirty="0" smtClean="0"/>
              <a:t> 16536 </a:t>
            </a:r>
            <a:r>
              <a:rPr lang="en-GB" baseline="0" dirty="0" err="1" smtClean="0">
                <a:latin typeface="Verdana" panose="020B0604030504040204" pitchFamily="34" charset="0"/>
                <a:ea typeface="Verdana" panose="020B0604030504040204" pitchFamily="34" charset="0"/>
                <a:cs typeface="Verdana" panose="020B0604030504040204" pitchFamily="34" charset="0"/>
              </a:rPr>
              <a:t>μ</a:t>
            </a:r>
            <a:r>
              <a:rPr lang="en-GB" baseline="0" dirty="0" err="1" smtClean="0"/>
              <a:t>Sv</a:t>
            </a:r>
            <a:endParaRPr lang="en-GB" dirty="0"/>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explosion val="8"/>
          <c:dPt>
            <c:idx val="0"/>
            <c:bubble3D val="0"/>
            <c:spPr>
              <a:solidFill>
                <a:schemeClr val="accent6"/>
              </a:solidFill>
              <a:ln>
                <a:noFill/>
              </a:ln>
              <a:effectLst>
                <a:outerShdw blurRad="254000" sx="102000" sy="102000" algn="ctr" rotWithShape="0">
                  <a:prstClr val="black">
                    <a:alpha val="20000"/>
                  </a:prstClr>
                </a:outerShdw>
              </a:effectLst>
            </c:spPr>
          </c:dPt>
          <c:dPt>
            <c:idx val="1"/>
            <c:bubble3D val="0"/>
            <c:spPr>
              <a:solidFill>
                <a:schemeClr val="accent2"/>
              </a:solidFill>
              <a:ln>
                <a:noFill/>
              </a:ln>
              <a:effectLst>
                <a:outerShdw blurRad="254000" sx="102000" sy="102000" algn="ctr" rotWithShape="0">
                  <a:prstClr val="black">
                    <a:alpha val="20000"/>
                  </a:prstClr>
                </a:outerShdw>
              </a:effectLst>
            </c:spPr>
          </c:dPt>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1"/>
            <c:showCatName val="1"/>
            <c:showSerName val="0"/>
            <c:showPercent val="0"/>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Lit>
              <c:ptCount val="2"/>
              <c:pt idx="0">
                <c:v>Real</c:v>
              </c:pt>
              <c:pt idx="1">
                <c:v>Saved</c:v>
              </c:pt>
            </c:strLit>
          </c:cat>
          <c:val>
            <c:numRef>
              <c:f>Chart!$B$1:$C$1</c:f>
              <c:numCache>
                <c:formatCode>General</c:formatCode>
                <c:ptCount val="2"/>
                <c:pt idx="0">
                  <c:v>11210</c:v>
                </c:pt>
                <c:pt idx="1">
                  <c:v>5326</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75883023155313845"/>
          <c:y val="0.69649004715143314"/>
          <c:w val="0.19950604048877885"/>
          <c:h val="0.2474768104179717"/>
        </c:manualLayout>
      </c:layout>
      <c:overlay val="0"/>
      <c:spPr>
        <a:solidFill>
          <a:schemeClr val="lt1">
            <a:lumMod val="95000"/>
            <a:alpha val="39000"/>
          </a:schemeClr>
        </a:solidFill>
        <a:ln>
          <a:noFill/>
        </a:ln>
        <a:effectLst/>
      </c:spPr>
      <c:txPr>
        <a:bodyPr rot="0" spcFirstLastPara="1" vertOverflow="ellipsis" vert="horz" wrap="square" anchor="ctr" anchorCtr="1"/>
        <a:lstStyle/>
        <a:p>
          <a:pPr rtl="0">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Individual dose</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Estimated</c:v>
          </c:tx>
          <c:spPr>
            <a:solidFill>
              <a:schemeClr val="accent1"/>
            </a:solidFill>
            <a:ln>
              <a:noFill/>
            </a:ln>
            <a:effectLst/>
          </c:spPr>
          <c:invertIfNegative val="0"/>
          <c:val>
            <c:numRef>
              <c:f>TEVSC_BA1_LS1!$F$6:$F$19</c:f>
              <c:numCache>
                <c:formatCode>#,##0</c:formatCode>
                <c:ptCount val="14"/>
                <c:pt idx="0">
                  <c:v>1000</c:v>
                </c:pt>
                <c:pt idx="1">
                  <c:v>1500</c:v>
                </c:pt>
                <c:pt idx="2">
                  <c:v>160</c:v>
                </c:pt>
                <c:pt idx="3">
                  <c:v>120</c:v>
                </c:pt>
                <c:pt idx="4">
                  <c:v>200</c:v>
                </c:pt>
                <c:pt idx="5">
                  <c:v>100</c:v>
                </c:pt>
                <c:pt idx="6">
                  <c:v>281</c:v>
                </c:pt>
                <c:pt idx="7">
                  <c:v>80</c:v>
                </c:pt>
                <c:pt idx="8">
                  <c:v>100</c:v>
                </c:pt>
                <c:pt idx="9">
                  <c:v>192</c:v>
                </c:pt>
                <c:pt idx="10">
                  <c:v>168</c:v>
                </c:pt>
                <c:pt idx="11">
                  <c:v>83</c:v>
                </c:pt>
                <c:pt idx="12">
                  <c:v>10</c:v>
                </c:pt>
                <c:pt idx="13">
                  <c:v>24</c:v>
                </c:pt>
              </c:numCache>
            </c:numRef>
          </c:val>
        </c:ser>
        <c:ser>
          <c:idx val="1"/>
          <c:order val="1"/>
          <c:tx>
            <c:v>Real</c:v>
          </c:tx>
          <c:spPr>
            <a:solidFill>
              <a:srgbClr val="FF0000"/>
            </a:solidFill>
            <a:ln>
              <a:noFill/>
            </a:ln>
            <a:effectLst/>
          </c:spPr>
          <c:invertIfNegative val="0"/>
          <c:val>
            <c:numRef>
              <c:f>TEVSC_BA1_LS1!$G$6:$G$19</c:f>
              <c:numCache>
                <c:formatCode>#,##0</c:formatCode>
                <c:ptCount val="14"/>
                <c:pt idx="0">
                  <c:v>1453</c:v>
                </c:pt>
                <c:pt idx="1">
                  <c:v>432</c:v>
                </c:pt>
                <c:pt idx="2">
                  <c:v>472</c:v>
                </c:pt>
                <c:pt idx="3">
                  <c:v>99</c:v>
                </c:pt>
                <c:pt idx="4">
                  <c:v>38</c:v>
                </c:pt>
                <c:pt idx="5">
                  <c:v>48</c:v>
                </c:pt>
                <c:pt idx="6">
                  <c:v>109</c:v>
                </c:pt>
                <c:pt idx="7">
                  <c:v>42</c:v>
                </c:pt>
                <c:pt idx="8">
                  <c:v>151</c:v>
                </c:pt>
                <c:pt idx="9">
                  <c:v>62</c:v>
                </c:pt>
                <c:pt idx="10">
                  <c:v>48</c:v>
                </c:pt>
                <c:pt idx="11">
                  <c:v>54</c:v>
                </c:pt>
                <c:pt idx="12">
                  <c:v>9</c:v>
                </c:pt>
                <c:pt idx="13">
                  <c:v>33</c:v>
                </c:pt>
              </c:numCache>
            </c:numRef>
          </c:val>
        </c:ser>
        <c:dLbls>
          <c:showLegendKey val="0"/>
          <c:showVal val="0"/>
          <c:showCatName val="0"/>
          <c:showSerName val="0"/>
          <c:showPercent val="0"/>
          <c:showBubbleSize val="0"/>
        </c:dLbls>
        <c:gapWidth val="219"/>
        <c:overlap val="-27"/>
        <c:axId val="376949520"/>
        <c:axId val="376949912"/>
      </c:barChart>
      <c:catAx>
        <c:axId val="376949520"/>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6949912"/>
        <c:crosses val="autoZero"/>
        <c:auto val="1"/>
        <c:lblAlgn val="ctr"/>
        <c:lblOffset val="100"/>
        <c:noMultiLvlLbl val="0"/>
      </c:catAx>
      <c:valAx>
        <c:axId val="3769499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69495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Collective dose</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Estimation</c:v>
          </c:tx>
          <c:spPr>
            <a:solidFill>
              <a:schemeClr val="accent1"/>
            </a:solidFill>
            <a:ln>
              <a:noFill/>
            </a:ln>
            <a:effectLst/>
          </c:spPr>
          <c:invertIfNegative val="0"/>
          <c:val>
            <c:numRef>
              <c:f>TEVSC_BA1_LS1!$C$6:$C$19</c:f>
              <c:numCache>
                <c:formatCode>#,##0</c:formatCode>
                <c:ptCount val="14"/>
                <c:pt idx="0">
                  <c:v>10600</c:v>
                </c:pt>
                <c:pt idx="1">
                  <c:v>5672</c:v>
                </c:pt>
                <c:pt idx="2">
                  <c:v>481</c:v>
                </c:pt>
                <c:pt idx="3">
                  <c:v>480</c:v>
                </c:pt>
                <c:pt idx="4">
                  <c:v>373</c:v>
                </c:pt>
                <c:pt idx="5">
                  <c:v>313</c:v>
                </c:pt>
                <c:pt idx="6">
                  <c:v>281</c:v>
                </c:pt>
                <c:pt idx="7">
                  <c:v>240</c:v>
                </c:pt>
                <c:pt idx="8">
                  <c:v>225</c:v>
                </c:pt>
                <c:pt idx="9">
                  <c:v>192</c:v>
                </c:pt>
                <c:pt idx="10">
                  <c:v>168</c:v>
                </c:pt>
                <c:pt idx="11">
                  <c:v>661</c:v>
                </c:pt>
                <c:pt idx="12">
                  <c:v>50</c:v>
                </c:pt>
                <c:pt idx="13">
                  <c:v>24</c:v>
                </c:pt>
              </c:numCache>
            </c:numRef>
          </c:val>
        </c:ser>
        <c:ser>
          <c:idx val="1"/>
          <c:order val="1"/>
          <c:tx>
            <c:v>Real</c:v>
          </c:tx>
          <c:spPr>
            <a:solidFill>
              <a:srgbClr val="FF0000"/>
            </a:solidFill>
            <a:ln>
              <a:noFill/>
            </a:ln>
            <a:effectLst/>
          </c:spPr>
          <c:invertIfNegative val="0"/>
          <c:val>
            <c:numRef>
              <c:f>TEVSC_BA1_LS1!$D$6:$D$19</c:f>
              <c:numCache>
                <c:formatCode>#,##0</c:formatCode>
                <c:ptCount val="14"/>
                <c:pt idx="0">
                  <c:v>8978</c:v>
                </c:pt>
                <c:pt idx="1">
                  <c:v>2090</c:v>
                </c:pt>
                <c:pt idx="2">
                  <c:v>807</c:v>
                </c:pt>
                <c:pt idx="3">
                  <c:v>146</c:v>
                </c:pt>
                <c:pt idx="4">
                  <c:v>59</c:v>
                </c:pt>
                <c:pt idx="5">
                  <c:v>88</c:v>
                </c:pt>
                <c:pt idx="6">
                  <c:v>188</c:v>
                </c:pt>
                <c:pt idx="7">
                  <c:v>109</c:v>
                </c:pt>
                <c:pt idx="8">
                  <c:v>239</c:v>
                </c:pt>
                <c:pt idx="9">
                  <c:v>62</c:v>
                </c:pt>
                <c:pt idx="10">
                  <c:v>48</c:v>
                </c:pt>
                <c:pt idx="11">
                  <c:v>339</c:v>
                </c:pt>
                <c:pt idx="12">
                  <c:v>23</c:v>
                </c:pt>
                <c:pt idx="13">
                  <c:v>33</c:v>
                </c:pt>
              </c:numCache>
            </c:numRef>
          </c:val>
        </c:ser>
        <c:dLbls>
          <c:showLegendKey val="0"/>
          <c:showVal val="0"/>
          <c:showCatName val="0"/>
          <c:showSerName val="0"/>
          <c:showPercent val="0"/>
          <c:showBubbleSize val="0"/>
        </c:dLbls>
        <c:gapWidth val="219"/>
        <c:overlap val="-27"/>
        <c:axId val="299099104"/>
        <c:axId val="299099496"/>
      </c:barChart>
      <c:catAx>
        <c:axId val="29909910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9099496"/>
        <c:crosses val="autoZero"/>
        <c:auto val="1"/>
        <c:lblAlgn val="ctr"/>
        <c:lblOffset val="100"/>
        <c:noMultiLvlLbl val="0"/>
      </c:catAx>
      <c:valAx>
        <c:axId val="29909949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90991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3">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cap="flat" cmpd="sng" algn="ctr">
        <a:solidFill>
          <a:schemeClr val="tx1">
            <a:lumMod val="65000"/>
            <a:lumOff val="35000"/>
          </a:schemeClr>
        </a:solidFill>
        <a:round/>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15875" cap="flat" cmpd="sng" algn="ctr">
        <a:solidFill>
          <a:schemeClr val="tx1">
            <a:lumMod val="65000"/>
            <a:lumOff val="3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17B9DC-2451-4864-9227-179E003A2010}" type="doc">
      <dgm:prSet loTypeId="urn:microsoft.com/office/officeart/2005/8/layout/target2" loCatId="relationship" qsTypeId="urn:microsoft.com/office/officeart/2005/8/quickstyle/simple3" qsCatId="simple" csTypeId="urn:microsoft.com/office/officeart/2005/8/colors/accent1_2" csCatId="accent1" phldr="1"/>
      <dgm:spPr/>
      <dgm:t>
        <a:bodyPr/>
        <a:lstStyle/>
        <a:p>
          <a:endParaRPr lang="en-US"/>
        </a:p>
      </dgm:t>
    </dgm:pt>
    <dgm:pt modelId="{3F456159-1E00-4C5F-B0C6-10EDA9E4A7B4}">
      <dgm:prSet phldrT="[Text]"/>
      <dgm:spPr/>
      <dgm:t>
        <a:bodyPr/>
        <a:lstStyle/>
        <a:p>
          <a:r>
            <a:rPr lang="en-US" dirty="0" smtClean="0"/>
            <a:t>VSC inputs</a:t>
          </a:r>
          <a:endParaRPr lang="en-US" dirty="0"/>
        </a:p>
      </dgm:t>
    </dgm:pt>
    <dgm:pt modelId="{0853352E-89EF-4F08-879E-709223BE8FC1}" type="parTrans" cxnId="{3F6B744B-E860-41CD-A834-46AA6CAE2065}">
      <dgm:prSet/>
      <dgm:spPr/>
      <dgm:t>
        <a:bodyPr/>
        <a:lstStyle/>
        <a:p>
          <a:endParaRPr lang="en-US"/>
        </a:p>
      </dgm:t>
    </dgm:pt>
    <dgm:pt modelId="{CAC0B939-E396-4AD7-BB8E-E41DAD1AA256}" type="sibTrans" cxnId="{3F6B744B-E860-41CD-A834-46AA6CAE2065}">
      <dgm:prSet/>
      <dgm:spPr/>
      <dgm:t>
        <a:bodyPr/>
        <a:lstStyle/>
        <a:p>
          <a:endParaRPr lang="en-US"/>
        </a:p>
      </dgm:t>
    </dgm:pt>
    <dgm:pt modelId="{62375550-5666-4A8E-8B03-0DDEAA6945ED}">
      <dgm:prSet phldrT="[Text]" custT="1"/>
      <dgm:spPr/>
      <dgm:t>
        <a:bodyPr/>
        <a:lstStyle/>
        <a:p>
          <a:r>
            <a:rPr lang="en-US" sz="1600" dirty="0" smtClean="0"/>
            <a:t>Cabling</a:t>
          </a:r>
          <a:endParaRPr lang="en-US" sz="1600" dirty="0"/>
        </a:p>
      </dgm:t>
    </dgm:pt>
    <dgm:pt modelId="{EE283462-77BE-4A6E-B251-2154FB661440}" type="parTrans" cxnId="{114216E9-6EFF-4138-B2E1-4AA93CD73D9F}">
      <dgm:prSet/>
      <dgm:spPr/>
      <dgm:t>
        <a:bodyPr/>
        <a:lstStyle/>
        <a:p>
          <a:endParaRPr lang="en-US"/>
        </a:p>
      </dgm:t>
    </dgm:pt>
    <dgm:pt modelId="{637D0739-D1D2-4B36-A597-335C826585E6}" type="sibTrans" cxnId="{114216E9-6EFF-4138-B2E1-4AA93CD73D9F}">
      <dgm:prSet/>
      <dgm:spPr/>
      <dgm:t>
        <a:bodyPr/>
        <a:lstStyle/>
        <a:p>
          <a:endParaRPr lang="en-US"/>
        </a:p>
      </dgm:t>
    </dgm:pt>
    <dgm:pt modelId="{1C0DBE60-88B0-4391-B9C0-3C44D594E28E}">
      <dgm:prSet phldrT="[Text]" custT="1"/>
      <dgm:spPr/>
      <dgm:t>
        <a:bodyPr/>
        <a:lstStyle/>
        <a:p>
          <a:r>
            <a:rPr lang="en-US" sz="1600" dirty="0" smtClean="0"/>
            <a:t>Mechanical work</a:t>
          </a:r>
          <a:endParaRPr lang="en-US" sz="1600" dirty="0"/>
        </a:p>
      </dgm:t>
    </dgm:pt>
    <dgm:pt modelId="{CC47CEE3-4336-4E25-BD86-86F9519FC105}" type="parTrans" cxnId="{99F485E5-BB78-4D5F-BCAE-1592FE47A572}">
      <dgm:prSet/>
      <dgm:spPr/>
      <dgm:t>
        <a:bodyPr/>
        <a:lstStyle/>
        <a:p>
          <a:endParaRPr lang="en-US"/>
        </a:p>
      </dgm:t>
    </dgm:pt>
    <dgm:pt modelId="{9E2CEEC3-EEE1-4BC2-9DB5-A680A0A1B47A}" type="sibTrans" cxnId="{99F485E5-BB78-4D5F-BCAE-1592FE47A572}">
      <dgm:prSet/>
      <dgm:spPr/>
      <dgm:t>
        <a:bodyPr/>
        <a:lstStyle/>
        <a:p>
          <a:endParaRPr lang="en-US"/>
        </a:p>
      </dgm:t>
    </dgm:pt>
    <dgm:pt modelId="{69727E67-E8C8-4980-BB74-D6600D28D35F}">
      <dgm:prSet phldrT="[Text]" custT="1"/>
      <dgm:spPr/>
      <dgm:t>
        <a:bodyPr/>
        <a:lstStyle/>
        <a:p>
          <a:r>
            <a:rPr lang="en-US" sz="1600" dirty="0" smtClean="0"/>
            <a:t>Survey</a:t>
          </a:r>
          <a:endParaRPr lang="en-US" sz="1600" dirty="0"/>
        </a:p>
      </dgm:t>
    </dgm:pt>
    <dgm:pt modelId="{41780D0F-FD91-4AB3-B571-6ACEEFC13943}" type="parTrans" cxnId="{C7AD609E-7EB6-41BA-86FD-A6AAA2DE659D}">
      <dgm:prSet/>
      <dgm:spPr/>
      <dgm:t>
        <a:bodyPr/>
        <a:lstStyle/>
        <a:p>
          <a:endParaRPr lang="en-US"/>
        </a:p>
      </dgm:t>
    </dgm:pt>
    <dgm:pt modelId="{903763D2-7F66-4977-9CC3-4D5550B4013C}" type="sibTrans" cxnId="{C7AD609E-7EB6-41BA-86FD-A6AAA2DE659D}">
      <dgm:prSet/>
      <dgm:spPr/>
      <dgm:t>
        <a:bodyPr/>
        <a:lstStyle/>
        <a:p>
          <a:endParaRPr lang="en-US"/>
        </a:p>
      </dgm:t>
    </dgm:pt>
    <dgm:pt modelId="{21819EB4-CB46-4D26-A557-C3E01AE313E0}">
      <dgm:prSet phldrT="[Text]" custT="1"/>
      <dgm:spPr/>
      <dgm:t>
        <a:bodyPr/>
        <a:lstStyle/>
        <a:p>
          <a:r>
            <a:rPr lang="en-US" sz="1600" dirty="0" smtClean="0"/>
            <a:t>Transport</a:t>
          </a:r>
          <a:endParaRPr lang="en-US" sz="1600" dirty="0"/>
        </a:p>
      </dgm:t>
    </dgm:pt>
    <dgm:pt modelId="{043A2978-9BDF-4A46-948D-5B1CA878961B}" type="parTrans" cxnId="{B310E613-0652-4801-8A35-3AFCB3AF66A8}">
      <dgm:prSet/>
      <dgm:spPr/>
      <dgm:t>
        <a:bodyPr/>
        <a:lstStyle/>
        <a:p>
          <a:endParaRPr lang="en-US"/>
        </a:p>
      </dgm:t>
    </dgm:pt>
    <dgm:pt modelId="{0B0147E0-0920-4A57-BA6D-1C2914E72B4F}" type="sibTrans" cxnId="{B310E613-0652-4801-8A35-3AFCB3AF66A8}">
      <dgm:prSet/>
      <dgm:spPr/>
      <dgm:t>
        <a:bodyPr/>
        <a:lstStyle/>
        <a:p>
          <a:endParaRPr lang="en-US"/>
        </a:p>
      </dgm:t>
    </dgm:pt>
    <dgm:pt modelId="{744AF90A-8E48-4A89-8E9B-48A12A9AA429}">
      <dgm:prSet phldrT="[Text]"/>
      <dgm:spPr/>
      <dgm:t>
        <a:bodyPr/>
        <a:lstStyle/>
        <a:p>
          <a:r>
            <a:rPr lang="en-US" dirty="0" smtClean="0"/>
            <a:t>VSC outputs</a:t>
          </a:r>
          <a:endParaRPr lang="en-US" dirty="0"/>
        </a:p>
      </dgm:t>
    </dgm:pt>
    <dgm:pt modelId="{476F3F00-C91A-44B8-9AEB-96E20194F5FC}" type="parTrans" cxnId="{1C5675AF-2CC6-41CE-B73F-BBC7998F5731}">
      <dgm:prSet/>
      <dgm:spPr/>
      <dgm:t>
        <a:bodyPr/>
        <a:lstStyle/>
        <a:p>
          <a:endParaRPr lang="en-US"/>
        </a:p>
      </dgm:t>
    </dgm:pt>
    <dgm:pt modelId="{339FF77C-09AF-46C4-BC53-DF1619C9FA12}" type="sibTrans" cxnId="{1C5675AF-2CC6-41CE-B73F-BBC7998F5731}">
      <dgm:prSet/>
      <dgm:spPr/>
      <dgm:t>
        <a:bodyPr/>
        <a:lstStyle/>
        <a:p>
          <a:endParaRPr lang="en-US"/>
        </a:p>
      </dgm:t>
    </dgm:pt>
    <dgm:pt modelId="{1982A7EB-6FF2-4BA9-96A2-FB8CD9EB5334}">
      <dgm:prSet phldrT="[Text]" custT="1"/>
      <dgm:spPr/>
      <dgm:t>
        <a:bodyPr/>
        <a:lstStyle/>
        <a:p>
          <a:r>
            <a:rPr lang="en-US" sz="1600" dirty="0" smtClean="0"/>
            <a:t>Cryogenics</a:t>
          </a:r>
          <a:endParaRPr lang="en-US" sz="1600" dirty="0"/>
        </a:p>
      </dgm:t>
    </dgm:pt>
    <dgm:pt modelId="{064BEC60-8D1B-4ACA-8443-86EC17A7A273}" type="parTrans" cxnId="{DA326650-9712-47EE-9431-D15A7AAEA6D9}">
      <dgm:prSet/>
      <dgm:spPr/>
      <dgm:t>
        <a:bodyPr/>
        <a:lstStyle/>
        <a:p>
          <a:endParaRPr lang="en-US"/>
        </a:p>
      </dgm:t>
    </dgm:pt>
    <dgm:pt modelId="{0C44E60E-C5BC-43AB-BAF2-DD3BD80DA638}" type="sibTrans" cxnId="{DA326650-9712-47EE-9431-D15A7AAEA6D9}">
      <dgm:prSet/>
      <dgm:spPr/>
      <dgm:t>
        <a:bodyPr/>
        <a:lstStyle/>
        <a:p>
          <a:endParaRPr lang="en-US"/>
        </a:p>
      </dgm:t>
    </dgm:pt>
    <dgm:pt modelId="{90F395CA-6FE2-4CF6-8142-F7DBCF8639F7}">
      <dgm:prSet phldrT="[Text]" custT="1"/>
      <dgm:spPr/>
      <dgm:t>
        <a:bodyPr/>
        <a:lstStyle/>
        <a:p>
          <a:r>
            <a:rPr lang="en-US" sz="1800" dirty="0" smtClean="0"/>
            <a:t>Surface Treatments</a:t>
          </a:r>
          <a:endParaRPr lang="en-US" sz="1800" dirty="0"/>
        </a:p>
      </dgm:t>
    </dgm:pt>
    <dgm:pt modelId="{0DD02CE3-C780-4406-B48B-D241C09761F9}" type="parTrans" cxnId="{B291F4DB-80E1-4424-958D-683BBA901992}">
      <dgm:prSet/>
      <dgm:spPr/>
      <dgm:t>
        <a:bodyPr/>
        <a:lstStyle/>
        <a:p>
          <a:endParaRPr lang="en-US"/>
        </a:p>
      </dgm:t>
    </dgm:pt>
    <dgm:pt modelId="{9F74B809-A064-4002-B9D7-DDD139C679FF}" type="sibTrans" cxnId="{B291F4DB-80E1-4424-958D-683BBA901992}">
      <dgm:prSet/>
      <dgm:spPr/>
      <dgm:t>
        <a:bodyPr/>
        <a:lstStyle/>
        <a:p>
          <a:endParaRPr lang="en-US"/>
        </a:p>
      </dgm:t>
    </dgm:pt>
    <dgm:pt modelId="{22D2D114-AF01-41E4-AA65-DB914ABB80DB}">
      <dgm:prSet phldrT="[Text]" custT="1"/>
      <dgm:spPr/>
      <dgm:t>
        <a:bodyPr/>
        <a:lstStyle/>
        <a:p>
          <a:r>
            <a:rPr lang="en-US" sz="1800" dirty="0" smtClean="0"/>
            <a:t>Coatings (NEG, carbon, etc.)</a:t>
          </a:r>
          <a:endParaRPr lang="en-US" sz="1800" dirty="0"/>
        </a:p>
      </dgm:t>
    </dgm:pt>
    <dgm:pt modelId="{73F45E82-6E04-45A1-8EE9-4A11D1081AFD}" type="parTrans" cxnId="{E1A91CE8-BC3C-432B-A2E8-68580D5C6C74}">
      <dgm:prSet/>
      <dgm:spPr/>
      <dgm:t>
        <a:bodyPr/>
        <a:lstStyle/>
        <a:p>
          <a:endParaRPr lang="en-US"/>
        </a:p>
      </dgm:t>
    </dgm:pt>
    <dgm:pt modelId="{F2DC3801-AD52-4BAA-A7BA-7219DFF2B3D6}" type="sibTrans" cxnId="{E1A91CE8-BC3C-432B-A2E8-68580D5C6C74}">
      <dgm:prSet/>
      <dgm:spPr/>
      <dgm:t>
        <a:bodyPr/>
        <a:lstStyle/>
        <a:p>
          <a:endParaRPr lang="en-US"/>
        </a:p>
      </dgm:t>
    </dgm:pt>
    <dgm:pt modelId="{99B53830-DB16-47AD-9C36-DC074954F69F}">
      <dgm:prSet phldrT="[Text]" custT="1"/>
      <dgm:spPr/>
      <dgm:t>
        <a:bodyPr/>
        <a:lstStyle/>
        <a:p>
          <a:r>
            <a:rPr lang="en-US" sz="1800" dirty="0" smtClean="0"/>
            <a:t>Mechanical installation</a:t>
          </a:r>
          <a:endParaRPr lang="en-US" sz="1800" dirty="0"/>
        </a:p>
      </dgm:t>
    </dgm:pt>
    <dgm:pt modelId="{C73FBA46-F75C-4D1F-AB54-896DD39B3EBE}" type="parTrans" cxnId="{41DE4200-FB7D-4AE0-82D3-5C8CB86D297D}">
      <dgm:prSet/>
      <dgm:spPr/>
      <dgm:t>
        <a:bodyPr/>
        <a:lstStyle/>
        <a:p>
          <a:endParaRPr lang="en-US"/>
        </a:p>
      </dgm:t>
    </dgm:pt>
    <dgm:pt modelId="{87FB8428-D37D-4D33-8FB7-C4C9D49BFC47}" type="sibTrans" cxnId="{41DE4200-FB7D-4AE0-82D3-5C8CB86D297D}">
      <dgm:prSet/>
      <dgm:spPr/>
      <dgm:t>
        <a:bodyPr/>
        <a:lstStyle/>
        <a:p>
          <a:endParaRPr lang="en-US"/>
        </a:p>
      </dgm:t>
    </dgm:pt>
    <dgm:pt modelId="{E82E6686-7CC6-434F-9312-63563A70C8D7}">
      <dgm:prSet phldrT="[Text]" custT="1"/>
      <dgm:spPr/>
      <dgm:t>
        <a:bodyPr/>
        <a:lstStyle/>
        <a:p>
          <a:r>
            <a:rPr lang="en-US" sz="1800" dirty="0" smtClean="0"/>
            <a:t>Vacuum acceptance tests</a:t>
          </a:r>
          <a:endParaRPr lang="en-US" sz="1800" dirty="0"/>
        </a:p>
      </dgm:t>
    </dgm:pt>
    <dgm:pt modelId="{714C2223-178A-46ED-B32B-D3057D6F1DBB}" type="parTrans" cxnId="{233CE011-FC85-4DA7-94AA-0A44C609277E}">
      <dgm:prSet/>
      <dgm:spPr/>
      <dgm:t>
        <a:bodyPr/>
        <a:lstStyle/>
        <a:p>
          <a:endParaRPr lang="en-US"/>
        </a:p>
      </dgm:t>
    </dgm:pt>
    <dgm:pt modelId="{AF6AD5B9-4D93-43CC-8A16-D50F9AC6F283}" type="sibTrans" cxnId="{233CE011-FC85-4DA7-94AA-0A44C609277E}">
      <dgm:prSet/>
      <dgm:spPr/>
      <dgm:t>
        <a:bodyPr/>
        <a:lstStyle/>
        <a:p>
          <a:endParaRPr lang="en-US"/>
        </a:p>
      </dgm:t>
    </dgm:pt>
    <dgm:pt modelId="{B06B35E3-CF96-44B4-B59C-F51ED1D7B3E1}">
      <dgm:prSet phldrT="[Text]" custT="1"/>
      <dgm:spPr/>
      <dgm:t>
        <a:bodyPr/>
        <a:lstStyle/>
        <a:p>
          <a:r>
            <a:rPr lang="en-US" sz="1600" dirty="0" smtClean="0"/>
            <a:t>RP</a:t>
          </a:r>
          <a:endParaRPr lang="en-US" sz="1600" dirty="0"/>
        </a:p>
      </dgm:t>
    </dgm:pt>
    <dgm:pt modelId="{FC1A976D-C4FB-4071-AF83-D54B91A85080}" type="parTrans" cxnId="{C38CBAD1-2B34-4F08-80B0-8CE23E86C99F}">
      <dgm:prSet/>
      <dgm:spPr/>
      <dgm:t>
        <a:bodyPr/>
        <a:lstStyle/>
        <a:p>
          <a:endParaRPr lang="en-US"/>
        </a:p>
      </dgm:t>
    </dgm:pt>
    <dgm:pt modelId="{819FBD89-085D-494F-86C2-F39B3F5DC8DF}" type="sibTrans" cxnId="{C38CBAD1-2B34-4F08-80B0-8CE23E86C99F}">
      <dgm:prSet/>
      <dgm:spPr/>
      <dgm:t>
        <a:bodyPr/>
        <a:lstStyle/>
        <a:p>
          <a:endParaRPr lang="en-US"/>
        </a:p>
      </dgm:t>
    </dgm:pt>
    <dgm:pt modelId="{ACF90F8F-46F7-4F6F-B277-BD7F8C636688}">
      <dgm:prSet custT="1"/>
      <dgm:spPr/>
      <dgm:t>
        <a:bodyPr/>
        <a:lstStyle/>
        <a:p>
          <a:r>
            <a:rPr lang="en-GB" sz="1600" dirty="0" smtClean="0"/>
            <a:t>Coordination</a:t>
          </a:r>
          <a:endParaRPr lang="en-GB" sz="1600" dirty="0"/>
        </a:p>
      </dgm:t>
    </dgm:pt>
    <dgm:pt modelId="{141083FC-1449-4417-B925-45BC1D6497B4}" type="parTrans" cxnId="{4E85B486-5E43-4009-A2C1-32A18B2B3B7D}">
      <dgm:prSet/>
      <dgm:spPr/>
    </dgm:pt>
    <dgm:pt modelId="{647F31DF-AFFA-4C32-96C8-FB348B4D336A}" type="sibTrans" cxnId="{4E85B486-5E43-4009-A2C1-32A18B2B3B7D}">
      <dgm:prSet/>
      <dgm:spPr/>
    </dgm:pt>
    <dgm:pt modelId="{6C34F2E6-2945-4C19-8A84-FE9FB2E8FC80}" type="pres">
      <dgm:prSet presAssocID="{3B17B9DC-2451-4864-9227-179E003A2010}" presName="Name0" presStyleCnt="0">
        <dgm:presLayoutVars>
          <dgm:chMax val="3"/>
          <dgm:chPref val="1"/>
          <dgm:dir/>
          <dgm:animLvl val="lvl"/>
          <dgm:resizeHandles/>
        </dgm:presLayoutVars>
      </dgm:prSet>
      <dgm:spPr/>
      <dgm:t>
        <a:bodyPr/>
        <a:lstStyle/>
        <a:p>
          <a:endParaRPr lang="en-US"/>
        </a:p>
      </dgm:t>
    </dgm:pt>
    <dgm:pt modelId="{C6CF3F7C-FCC0-46BF-B716-DF4A380B8719}" type="pres">
      <dgm:prSet presAssocID="{3B17B9DC-2451-4864-9227-179E003A2010}" presName="outerBox" presStyleCnt="0"/>
      <dgm:spPr/>
    </dgm:pt>
    <dgm:pt modelId="{83FA75F7-85B8-41DF-BB12-6E2BB670126F}" type="pres">
      <dgm:prSet presAssocID="{3B17B9DC-2451-4864-9227-179E003A2010}" presName="outerBoxParent" presStyleLbl="node1" presStyleIdx="0" presStyleCnt="2"/>
      <dgm:spPr/>
      <dgm:t>
        <a:bodyPr/>
        <a:lstStyle/>
        <a:p>
          <a:endParaRPr lang="en-US"/>
        </a:p>
      </dgm:t>
    </dgm:pt>
    <dgm:pt modelId="{87B49B2A-7E84-451B-97AE-877DAAEB0723}" type="pres">
      <dgm:prSet presAssocID="{3B17B9DC-2451-4864-9227-179E003A2010}" presName="outerBoxChildren" presStyleCnt="0"/>
      <dgm:spPr/>
    </dgm:pt>
    <dgm:pt modelId="{63755837-355C-432A-8C9B-909F422EA9A6}" type="pres">
      <dgm:prSet presAssocID="{62375550-5666-4A8E-8B03-0DDEAA6945ED}" presName="oChild" presStyleLbl="fgAcc1" presStyleIdx="0" presStyleCnt="11">
        <dgm:presLayoutVars>
          <dgm:bulletEnabled val="1"/>
        </dgm:presLayoutVars>
      </dgm:prSet>
      <dgm:spPr/>
      <dgm:t>
        <a:bodyPr/>
        <a:lstStyle/>
        <a:p>
          <a:endParaRPr lang="en-US"/>
        </a:p>
      </dgm:t>
    </dgm:pt>
    <dgm:pt modelId="{57C2DBAE-8344-476E-8FC8-A12B16439ACC}" type="pres">
      <dgm:prSet presAssocID="{637D0739-D1D2-4B36-A597-335C826585E6}" presName="outerSibTrans" presStyleCnt="0"/>
      <dgm:spPr/>
    </dgm:pt>
    <dgm:pt modelId="{850E64A8-7A7B-4A3C-9D60-A9896CEA2983}" type="pres">
      <dgm:prSet presAssocID="{1C0DBE60-88B0-4391-B9C0-3C44D594E28E}" presName="oChild" presStyleLbl="fgAcc1" presStyleIdx="1" presStyleCnt="11">
        <dgm:presLayoutVars>
          <dgm:bulletEnabled val="1"/>
        </dgm:presLayoutVars>
      </dgm:prSet>
      <dgm:spPr/>
      <dgm:t>
        <a:bodyPr/>
        <a:lstStyle/>
        <a:p>
          <a:endParaRPr lang="en-US"/>
        </a:p>
      </dgm:t>
    </dgm:pt>
    <dgm:pt modelId="{D00BE314-4655-4F34-87C4-7A8AE53439DD}" type="pres">
      <dgm:prSet presAssocID="{9E2CEEC3-EEE1-4BC2-9DB5-A680A0A1B47A}" presName="outerSibTrans" presStyleCnt="0"/>
      <dgm:spPr/>
    </dgm:pt>
    <dgm:pt modelId="{CA1D7BB3-0157-416A-9FD8-11D9C5233C7E}" type="pres">
      <dgm:prSet presAssocID="{69727E67-E8C8-4980-BB74-D6600D28D35F}" presName="oChild" presStyleLbl="fgAcc1" presStyleIdx="2" presStyleCnt="11">
        <dgm:presLayoutVars>
          <dgm:bulletEnabled val="1"/>
        </dgm:presLayoutVars>
      </dgm:prSet>
      <dgm:spPr/>
      <dgm:t>
        <a:bodyPr/>
        <a:lstStyle/>
        <a:p>
          <a:endParaRPr lang="en-US"/>
        </a:p>
      </dgm:t>
    </dgm:pt>
    <dgm:pt modelId="{417E09A6-0E25-4E72-837C-C1F624BEC852}" type="pres">
      <dgm:prSet presAssocID="{903763D2-7F66-4977-9CC3-4D5550B4013C}" presName="outerSibTrans" presStyleCnt="0"/>
      <dgm:spPr/>
    </dgm:pt>
    <dgm:pt modelId="{49CD9532-3D1A-40A1-9C67-BB16074880C2}" type="pres">
      <dgm:prSet presAssocID="{21819EB4-CB46-4D26-A557-C3E01AE313E0}" presName="oChild" presStyleLbl="fgAcc1" presStyleIdx="3" presStyleCnt="11">
        <dgm:presLayoutVars>
          <dgm:bulletEnabled val="1"/>
        </dgm:presLayoutVars>
      </dgm:prSet>
      <dgm:spPr/>
      <dgm:t>
        <a:bodyPr/>
        <a:lstStyle/>
        <a:p>
          <a:endParaRPr lang="en-US"/>
        </a:p>
      </dgm:t>
    </dgm:pt>
    <dgm:pt modelId="{8F6C4978-26AD-4FB1-B0E3-631C1AC9C062}" type="pres">
      <dgm:prSet presAssocID="{0B0147E0-0920-4A57-BA6D-1C2914E72B4F}" presName="outerSibTrans" presStyleCnt="0"/>
      <dgm:spPr/>
    </dgm:pt>
    <dgm:pt modelId="{888C0C60-33F5-4E5F-889E-F27FCE9D441F}" type="pres">
      <dgm:prSet presAssocID="{1982A7EB-6FF2-4BA9-96A2-FB8CD9EB5334}" presName="oChild" presStyleLbl="fgAcc1" presStyleIdx="4" presStyleCnt="11">
        <dgm:presLayoutVars>
          <dgm:bulletEnabled val="1"/>
        </dgm:presLayoutVars>
      </dgm:prSet>
      <dgm:spPr/>
      <dgm:t>
        <a:bodyPr/>
        <a:lstStyle/>
        <a:p>
          <a:endParaRPr lang="en-US"/>
        </a:p>
      </dgm:t>
    </dgm:pt>
    <dgm:pt modelId="{623DAE6F-C853-4C98-A13A-029F420D7C6F}" type="pres">
      <dgm:prSet presAssocID="{0C44E60E-C5BC-43AB-BAF2-DD3BD80DA638}" presName="outerSibTrans" presStyleCnt="0"/>
      <dgm:spPr/>
    </dgm:pt>
    <dgm:pt modelId="{0A82067B-FF6F-4902-A3A6-6D7917A8BDDE}" type="pres">
      <dgm:prSet presAssocID="{B06B35E3-CF96-44B4-B59C-F51ED1D7B3E1}" presName="oChild" presStyleLbl="fgAcc1" presStyleIdx="5" presStyleCnt="11">
        <dgm:presLayoutVars>
          <dgm:bulletEnabled val="1"/>
        </dgm:presLayoutVars>
      </dgm:prSet>
      <dgm:spPr/>
      <dgm:t>
        <a:bodyPr/>
        <a:lstStyle/>
        <a:p>
          <a:endParaRPr lang="en-US"/>
        </a:p>
      </dgm:t>
    </dgm:pt>
    <dgm:pt modelId="{54FF324F-E928-409F-9CCB-2BB4CB48D840}" type="pres">
      <dgm:prSet presAssocID="{819FBD89-085D-494F-86C2-F39B3F5DC8DF}" presName="outerSibTrans" presStyleCnt="0"/>
      <dgm:spPr/>
    </dgm:pt>
    <dgm:pt modelId="{1532381B-9DC8-40CC-8A86-5F750E6D663C}" type="pres">
      <dgm:prSet presAssocID="{ACF90F8F-46F7-4F6F-B277-BD7F8C636688}" presName="oChild" presStyleLbl="fgAcc1" presStyleIdx="6" presStyleCnt="11" custScaleX="117033">
        <dgm:presLayoutVars>
          <dgm:bulletEnabled val="1"/>
        </dgm:presLayoutVars>
      </dgm:prSet>
      <dgm:spPr/>
    </dgm:pt>
    <dgm:pt modelId="{4849C79B-5043-443B-8F0D-848522A5D70E}" type="pres">
      <dgm:prSet presAssocID="{3B17B9DC-2451-4864-9227-179E003A2010}" presName="middleBox" presStyleCnt="0"/>
      <dgm:spPr/>
    </dgm:pt>
    <dgm:pt modelId="{EA9D9412-D8AE-4913-BCD9-4CA49840C716}" type="pres">
      <dgm:prSet presAssocID="{3B17B9DC-2451-4864-9227-179E003A2010}" presName="middleBoxParent" presStyleLbl="node1" presStyleIdx="1" presStyleCnt="2"/>
      <dgm:spPr/>
      <dgm:t>
        <a:bodyPr/>
        <a:lstStyle/>
        <a:p>
          <a:endParaRPr lang="en-US"/>
        </a:p>
      </dgm:t>
    </dgm:pt>
    <dgm:pt modelId="{542795A5-F6FF-45DB-8F8C-69008E423AF0}" type="pres">
      <dgm:prSet presAssocID="{3B17B9DC-2451-4864-9227-179E003A2010}" presName="middleBoxChildren" presStyleCnt="0"/>
      <dgm:spPr/>
    </dgm:pt>
    <dgm:pt modelId="{BAFB199B-C36A-43FA-A862-D4CA7D10861B}" type="pres">
      <dgm:prSet presAssocID="{90F395CA-6FE2-4CF6-8142-F7DBCF8639F7}" presName="mChild" presStyleLbl="fgAcc1" presStyleIdx="7" presStyleCnt="11">
        <dgm:presLayoutVars>
          <dgm:bulletEnabled val="1"/>
        </dgm:presLayoutVars>
      </dgm:prSet>
      <dgm:spPr/>
      <dgm:t>
        <a:bodyPr/>
        <a:lstStyle/>
        <a:p>
          <a:endParaRPr lang="en-US"/>
        </a:p>
      </dgm:t>
    </dgm:pt>
    <dgm:pt modelId="{E47416E4-A8EA-49DF-BD0F-A91259C75742}" type="pres">
      <dgm:prSet presAssocID="{9F74B809-A064-4002-B9D7-DDD139C679FF}" presName="middleSibTrans" presStyleCnt="0"/>
      <dgm:spPr/>
    </dgm:pt>
    <dgm:pt modelId="{D779A992-CBCA-476C-AB76-271497CC2F13}" type="pres">
      <dgm:prSet presAssocID="{22D2D114-AF01-41E4-AA65-DB914ABB80DB}" presName="mChild" presStyleLbl="fgAcc1" presStyleIdx="8" presStyleCnt="11">
        <dgm:presLayoutVars>
          <dgm:bulletEnabled val="1"/>
        </dgm:presLayoutVars>
      </dgm:prSet>
      <dgm:spPr/>
      <dgm:t>
        <a:bodyPr/>
        <a:lstStyle/>
        <a:p>
          <a:endParaRPr lang="en-US"/>
        </a:p>
      </dgm:t>
    </dgm:pt>
    <dgm:pt modelId="{6934D8E6-61A8-4203-869D-9C997F3EDC9D}" type="pres">
      <dgm:prSet presAssocID="{F2DC3801-AD52-4BAA-A7BA-7219DFF2B3D6}" presName="middleSibTrans" presStyleCnt="0"/>
      <dgm:spPr/>
    </dgm:pt>
    <dgm:pt modelId="{4230074E-650D-472B-BD66-9067953135F9}" type="pres">
      <dgm:prSet presAssocID="{99B53830-DB16-47AD-9C36-DC074954F69F}" presName="mChild" presStyleLbl="fgAcc1" presStyleIdx="9" presStyleCnt="11">
        <dgm:presLayoutVars>
          <dgm:bulletEnabled val="1"/>
        </dgm:presLayoutVars>
      </dgm:prSet>
      <dgm:spPr/>
      <dgm:t>
        <a:bodyPr/>
        <a:lstStyle/>
        <a:p>
          <a:endParaRPr lang="en-US"/>
        </a:p>
      </dgm:t>
    </dgm:pt>
    <dgm:pt modelId="{180C1C52-672D-41F2-B04A-40DDBF2FAD46}" type="pres">
      <dgm:prSet presAssocID="{87FB8428-D37D-4D33-8FB7-C4C9D49BFC47}" presName="middleSibTrans" presStyleCnt="0"/>
      <dgm:spPr/>
    </dgm:pt>
    <dgm:pt modelId="{BF8FC827-63B2-4061-BF2B-344723208998}" type="pres">
      <dgm:prSet presAssocID="{E82E6686-7CC6-434F-9312-63563A70C8D7}" presName="mChild" presStyleLbl="fgAcc1" presStyleIdx="10" presStyleCnt="11">
        <dgm:presLayoutVars>
          <dgm:bulletEnabled val="1"/>
        </dgm:presLayoutVars>
      </dgm:prSet>
      <dgm:spPr/>
      <dgm:t>
        <a:bodyPr/>
        <a:lstStyle/>
        <a:p>
          <a:endParaRPr lang="en-US"/>
        </a:p>
      </dgm:t>
    </dgm:pt>
  </dgm:ptLst>
  <dgm:cxnLst>
    <dgm:cxn modelId="{8105C2BC-BBD0-4D3B-B0A7-55857F54323F}" type="presOf" srcId="{744AF90A-8E48-4A89-8E9B-48A12A9AA429}" destId="{EA9D9412-D8AE-4913-BCD9-4CA49840C716}" srcOrd="0" destOrd="0" presId="urn:microsoft.com/office/officeart/2005/8/layout/target2"/>
    <dgm:cxn modelId="{7266B444-88AF-48B9-B567-370861E066BB}" type="presOf" srcId="{ACF90F8F-46F7-4F6F-B277-BD7F8C636688}" destId="{1532381B-9DC8-40CC-8A86-5F750E6D663C}" srcOrd="0" destOrd="0" presId="urn:microsoft.com/office/officeart/2005/8/layout/target2"/>
    <dgm:cxn modelId="{E1A91CE8-BC3C-432B-A2E8-68580D5C6C74}" srcId="{744AF90A-8E48-4A89-8E9B-48A12A9AA429}" destId="{22D2D114-AF01-41E4-AA65-DB914ABB80DB}" srcOrd="1" destOrd="0" parTransId="{73F45E82-6E04-45A1-8EE9-4A11D1081AFD}" sibTransId="{F2DC3801-AD52-4BAA-A7BA-7219DFF2B3D6}"/>
    <dgm:cxn modelId="{233CE011-FC85-4DA7-94AA-0A44C609277E}" srcId="{744AF90A-8E48-4A89-8E9B-48A12A9AA429}" destId="{E82E6686-7CC6-434F-9312-63563A70C8D7}" srcOrd="3" destOrd="0" parTransId="{714C2223-178A-46ED-B32B-D3057D6F1DBB}" sibTransId="{AF6AD5B9-4D93-43CC-8A16-D50F9AC6F283}"/>
    <dgm:cxn modelId="{7338C64A-FBBA-4D0F-B8E4-EC772D06EC55}" type="presOf" srcId="{3B17B9DC-2451-4864-9227-179E003A2010}" destId="{6C34F2E6-2945-4C19-8A84-FE9FB2E8FC80}" srcOrd="0" destOrd="0" presId="urn:microsoft.com/office/officeart/2005/8/layout/target2"/>
    <dgm:cxn modelId="{F05EE3CA-B221-4583-8920-DFEF41FFB4AC}" type="presOf" srcId="{69727E67-E8C8-4980-BB74-D6600D28D35F}" destId="{CA1D7BB3-0157-416A-9FD8-11D9C5233C7E}" srcOrd="0" destOrd="0" presId="urn:microsoft.com/office/officeart/2005/8/layout/target2"/>
    <dgm:cxn modelId="{F71D975B-1BB6-4E69-A79F-CDF488F581E1}" type="presOf" srcId="{B06B35E3-CF96-44B4-B59C-F51ED1D7B3E1}" destId="{0A82067B-FF6F-4902-A3A6-6D7917A8BDDE}" srcOrd="0" destOrd="0" presId="urn:microsoft.com/office/officeart/2005/8/layout/target2"/>
    <dgm:cxn modelId="{D93DC3A7-5550-45E7-B336-79894C481C71}" type="presOf" srcId="{3F456159-1E00-4C5F-B0C6-10EDA9E4A7B4}" destId="{83FA75F7-85B8-41DF-BB12-6E2BB670126F}" srcOrd="0" destOrd="0" presId="urn:microsoft.com/office/officeart/2005/8/layout/target2"/>
    <dgm:cxn modelId="{C7AD609E-7EB6-41BA-86FD-A6AAA2DE659D}" srcId="{3F456159-1E00-4C5F-B0C6-10EDA9E4A7B4}" destId="{69727E67-E8C8-4980-BB74-D6600D28D35F}" srcOrd="2" destOrd="0" parTransId="{41780D0F-FD91-4AB3-B571-6ACEEFC13943}" sibTransId="{903763D2-7F66-4977-9CC3-4D5550B4013C}"/>
    <dgm:cxn modelId="{1C5675AF-2CC6-41CE-B73F-BBC7998F5731}" srcId="{3B17B9DC-2451-4864-9227-179E003A2010}" destId="{744AF90A-8E48-4A89-8E9B-48A12A9AA429}" srcOrd="1" destOrd="0" parTransId="{476F3F00-C91A-44B8-9AEB-96E20194F5FC}" sibTransId="{339FF77C-09AF-46C4-BC53-DF1619C9FA12}"/>
    <dgm:cxn modelId="{DA326650-9712-47EE-9431-D15A7AAEA6D9}" srcId="{3F456159-1E00-4C5F-B0C6-10EDA9E4A7B4}" destId="{1982A7EB-6FF2-4BA9-96A2-FB8CD9EB5334}" srcOrd="4" destOrd="0" parTransId="{064BEC60-8D1B-4ACA-8443-86EC17A7A273}" sibTransId="{0C44E60E-C5BC-43AB-BAF2-DD3BD80DA638}"/>
    <dgm:cxn modelId="{32408BBE-96CC-4D2B-B67B-CCB0F2A6C047}" type="presOf" srcId="{90F395CA-6FE2-4CF6-8142-F7DBCF8639F7}" destId="{BAFB199B-C36A-43FA-A862-D4CA7D10861B}" srcOrd="0" destOrd="0" presId="urn:microsoft.com/office/officeart/2005/8/layout/target2"/>
    <dgm:cxn modelId="{B291F4DB-80E1-4424-958D-683BBA901992}" srcId="{744AF90A-8E48-4A89-8E9B-48A12A9AA429}" destId="{90F395CA-6FE2-4CF6-8142-F7DBCF8639F7}" srcOrd="0" destOrd="0" parTransId="{0DD02CE3-C780-4406-B48B-D241C09761F9}" sibTransId="{9F74B809-A064-4002-B9D7-DDD139C679FF}"/>
    <dgm:cxn modelId="{E61ED0FA-38B8-47DA-BFF5-292DEC267B5E}" type="presOf" srcId="{99B53830-DB16-47AD-9C36-DC074954F69F}" destId="{4230074E-650D-472B-BD66-9067953135F9}" srcOrd="0" destOrd="0" presId="urn:microsoft.com/office/officeart/2005/8/layout/target2"/>
    <dgm:cxn modelId="{C38CBAD1-2B34-4F08-80B0-8CE23E86C99F}" srcId="{3F456159-1E00-4C5F-B0C6-10EDA9E4A7B4}" destId="{B06B35E3-CF96-44B4-B59C-F51ED1D7B3E1}" srcOrd="5" destOrd="0" parTransId="{FC1A976D-C4FB-4071-AF83-D54B91A85080}" sibTransId="{819FBD89-085D-494F-86C2-F39B3F5DC8DF}"/>
    <dgm:cxn modelId="{3F6B744B-E860-41CD-A834-46AA6CAE2065}" srcId="{3B17B9DC-2451-4864-9227-179E003A2010}" destId="{3F456159-1E00-4C5F-B0C6-10EDA9E4A7B4}" srcOrd="0" destOrd="0" parTransId="{0853352E-89EF-4F08-879E-709223BE8FC1}" sibTransId="{CAC0B939-E396-4AD7-BB8E-E41DAD1AA256}"/>
    <dgm:cxn modelId="{13F2951C-CB94-4AB2-89CF-B4652F783203}" type="presOf" srcId="{21819EB4-CB46-4D26-A557-C3E01AE313E0}" destId="{49CD9532-3D1A-40A1-9C67-BB16074880C2}" srcOrd="0" destOrd="0" presId="urn:microsoft.com/office/officeart/2005/8/layout/target2"/>
    <dgm:cxn modelId="{1824335E-875B-494F-B660-7533F8FBDAA3}" type="presOf" srcId="{62375550-5666-4A8E-8B03-0DDEAA6945ED}" destId="{63755837-355C-432A-8C9B-909F422EA9A6}" srcOrd="0" destOrd="0" presId="urn:microsoft.com/office/officeart/2005/8/layout/target2"/>
    <dgm:cxn modelId="{99F485E5-BB78-4D5F-BCAE-1592FE47A572}" srcId="{3F456159-1E00-4C5F-B0C6-10EDA9E4A7B4}" destId="{1C0DBE60-88B0-4391-B9C0-3C44D594E28E}" srcOrd="1" destOrd="0" parTransId="{CC47CEE3-4336-4E25-BD86-86F9519FC105}" sibTransId="{9E2CEEC3-EEE1-4BC2-9DB5-A680A0A1B47A}"/>
    <dgm:cxn modelId="{41DE4200-FB7D-4AE0-82D3-5C8CB86D297D}" srcId="{744AF90A-8E48-4A89-8E9B-48A12A9AA429}" destId="{99B53830-DB16-47AD-9C36-DC074954F69F}" srcOrd="2" destOrd="0" parTransId="{C73FBA46-F75C-4D1F-AB54-896DD39B3EBE}" sibTransId="{87FB8428-D37D-4D33-8FB7-C4C9D49BFC47}"/>
    <dgm:cxn modelId="{114216E9-6EFF-4138-B2E1-4AA93CD73D9F}" srcId="{3F456159-1E00-4C5F-B0C6-10EDA9E4A7B4}" destId="{62375550-5666-4A8E-8B03-0DDEAA6945ED}" srcOrd="0" destOrd="0" parTransId="{EE283462-77BE-4A6E-B251-2154FB661440}" sibTransId="{637D0739-D1D2-4B36-A597-335C826585E6}"/>
    <dgm:cxn modelId="{9D595C95-959F-4049-BEDB-7D1A074769AF}" type="presOf" srcId="{1C0DBE60-88B0-4391-B9C0-3C44D594E28E}" destId="{850E64A8-7A7B-4A3C-9D60-A9896CEA2983}" srcOrd="0" destOrd="0" presId="urn:microsoft.com/office/officeart/2005/8/layout/target2"/>
    <dgm:cxn modelId="{CCBBDE0C-CC8D-4C43-BE93-CDFEE163A2C6}" type="presOf" srcId="{E82E6686-7CC6-434F-9312-63563A70C8D7}" destId="{BF8FC827-63B2-4061-BF2B-344723208998}" srcOrd="0" destOrd="0" presId="urn:microsoft.com/office/officeart/2005/8/layout/target2"/>
    <dgm:cxn modelId="{F0689746-6A2B-4159-9AE3-356F87E51FC4}" type="presOf" srcId="{1982A7EB-6FF2-4BA9-96A2-FB8CD9EB5334}" destId="{888C0C60-33F5-4E5F-889E-F27FCE9D441F}" srcOrd="0" destOrd="0" presId="urn:microsoft.com/office/officeart/2005/8/layout/target2"/>
    <dgm:cxn modelId="{4E85B486-5E43-4009-A2C1-32A18B2B3B7D}" srcId="{3F456159-1E00-4C5F-B0C6-10EDA9E4A7B4}" destId="{ACF90F8F-46F7-4F6F-B277-BD7F8C636688}" srcOrd="6" destOrd="0" parTransId="{141083FC-1449-4417-B925-45BC1D6497B4}" sibTransId="{647F31DF-AFFA-4C32-96C8-FB348B4D336A}"/>
    <dgm:cxn modelId="{D49AE6C4-2B89-42CB-A391-BA38AFF3E6C9}" type="presOf" srcId="{22D2D114-AF01-41E4-AA65-DB914ABB80DB}" destId="{D779A992-CBCA-476C-AB76-271497CC2F13}" srcOrd="0" destOrd="0" presId="urn:microsoft.com/office/officeart/2005/8/layout/target2"/>
    <dgm:cxn modelId="{B310E613-0652-4801-8A35-3AFCB3AF66A8}" srcId="{3F456159-1E00-4C5F-B0C6-10EDA9E4A7B4}" destId="{21819EB4-CB46-4D26-A557-C3E01AE313E0}" srcOrd="3" destOrd="0" parTransId="{043A2978-9BDF-4A46-948D-5B1CA878961B}" sibTransId="{0B0147E0-0920-4A57-BA6D-1C2914E72B4F}"/>
    <dgm:cxn modelId="{D10A4401-AE9A-40F5-AE38-5B2B7B9478B6}" type="presParOf" srcId="{6C34F2E6-2945-4C19-8A84-FE9FB2E8FC80}" destId="{C6CF3F7C-FCC0-46BF-B716-DF4A380B8719}" srcOrd="0" destOrd="0" presId="urn:microsoft.com/office/officeart/2005/8/layout/target2"/>
    <dgm:cxn modelId="{F33343E0-9EAB-44F0-B016-D02B03E03A97}" type="presParOf" srcId="{C6CF3F7C-FCC0-46BF-B716-DF4A380B8719}" destId="{83FA75F7-85B8-41DF-BB12-6E2BB670126F}" srcOrd="0" destOrd="0" presId="urn:microsoft.com/office/officeart/2005/8/layout/target2"/>
    <dgm:cxn modelId="{30815602-E132-409B-AECE-DBCE93651158}" type="presParOf" srcId="{C6CF3F7C-FCC0-46BF-B716-DF4A380B8719}" destId="{87B49B2A-7E84-451B-97AE-877DAAEB0723}" srcOrd="1" destOrd="0" presId="urn:microsoft.com/office/officeart/2005/8/layout/target2"/>
    <dgm:cxn modelId="{55F2C0CC-73AB-448A-A1E6-E411C7325FC4}" type="presParOf" srcId="{87B49B2A-7E84-451B-97AE-877DAAEB0723}" destId="{63755837-355C-432A-8C9B-909F422EA9A6}" srcOrd="0" destOrd="0" presId="urn:microsoft.com/office/officeart/2005/8/layout/target2"/>
    <dgm:cxn modelId="{D60B28F1-6725-4257-90E2-F3AB40E90E4B}" type="presParOf" srcId="{87B49B2A-7E84-451B-97AE-877DAAEB0723}" destId="{57C2DBAE-8344-476E-8FC8-A12B16439ACC}" srcOrd="1" destOrd="0" presId="urn:microsoft.com/office/officeart/2005/8/layout/target2"/>
    <dgm:cxn modelId="{AE8FDF51-9F1A-4D91-B580-43312B623175}" type="presParOf" srcId="{87B49B2A-7E84-451B-97AE-877DAAEB0723}" destId="{850E64A8-7A7B-4A3C-9D60-A9896CEA2983}" srcOrd="2" destOrd="0" presId="urn:microsoft.com/office/officeart/2005/8/layout/target2"/>
    <dgm:cxn modelId="{A7225706-0287-48F6-BA49-5A3A6B87804E}" type="presParOf" srcId="{87B49B2A-7E84-451B-97AE-877DAAEB0723}" destId="{D00BE314-4655-4F34-87C4-7A8AE53439DD}" srcOrd="3" destOrd="0" presId="urn:microsoft.com/office/officeart/2005/8/layout/target2"/>
    <dgm:cxn modelId="{2F7FC392-E32E-4223-9F11-217B180D4C8C}" type="presParOf" srcId="{87B49B2A-7E84-451B-97AE-877DAAEB0723}" destId="{CA1D7BB3-0157-416A-9FD8-11D9C5233C7E}" srcOrd="4" destOrd="0" presId="urn:microsoft.com/office/officeart/2005/8/layout/target2"/>
    <dgm:cxn modelId="{E466C856-703F-4A29-950F-6DAC40A25416}" type="presParOf" srcId="{87B49B2A-7E84-451B-97AE-877DAAEB0723}" destId="{417E09A6-0E25-4E72-837C-C1F624BEC852}" srcOrd="5" destOrd="0" presId="urn:microsoft.com/office/officeart/2005/8/layout/target2"/>
    <dgm:cxn modelId="{65C85391-87B7-41C3-B7CB-C209F7B715F7}" type="presParOf" srcId="{87B49B2A-7E84-451B-97AE-877DAAEB0723}" destId="{49CD9532-3D1A-40A1-9C67-BB16074880C2}" srcOrd="6" destOrd="0" presId="urn:microsoft.com/office/officeart/2005/8/layout/target2"/>
    <dgm:cxn modelId="{3630843E-8A7E-4CC3-94C6-17D9BBD32A53}" type="presParOf" srcId="{87B49B2A-7E84-451B-97AE-877DAAEB0723}" destId="{8F6C4978-26AD-4FB1-B0E3-631C1AC9C062}" srcOrd="7" destOrd="0" presId="urn:microsoft.com/office/officeart/2005/8/layout/target2"/>
    <dgm:cxn modelId="{3AFF1D66-037D-4902-A1E0-FDE232BF1C00}" type="presParOf" srcId="{87B49B2A-7E84-451B-97AE-877DAAEB0723}" destId="{888C0C60-33F5-4E5F-889E-F27FCE9D441F}" srcOrd="8" destOrd="0" presId="urn:microsoft.com/office/officeart/2005/8/layout/target2"/>
    <dgm:cxn modelId="{6997E163-B056-4204-A195-FDCE8F997594}" type="presParOf" srcId="{87B49B2A-7E84-451B-97AE-877DAAEB0723}" destId="{623DAE6F-C853-4C98-A13A-029F420D7C6F}" srcOrd="9" destOrd="0" presId="urn:microsoft.com/office/officeart/2005/8/layout/target2"/>
    <dgm:cxn modelId="{6D5366B3-C207-4CA9-A7EB-16A1BB8E3D1E}" type="presParOf" srcId="{87B49B2A-7E84-451B-97AE-877DAAEB0723}" destId="{0A82067B-FF6F-4902-A3A6-6D7917A8BDDE}" srcOrd="10" destOrd="0" presId="urn:microsoft.com/office/officeart/2005/8/layout/target2"/>
    <dgm:cxn modelId="{F6B78367-E253-4910-A000-592748229708}" type="presParOf" srcId="{87B49B2A-7E84-451B-97AE-877DAAEB0723}" destId="{54FF324F-E928-409F-9CCB-2BB4CB48D840}" srcOrd="11" destOrd="0" presId="urn:microsoft.com/office/officeart/2005/8/layout/target2"/>
    <dgm:cxn modelId="{F22F0E0C-232D-47B1-82B9-0150A749A462}" type="presParOf" srcId="{87B49B2A-7E84-451B-97AE-877DAAEB0723}" destId="{1532381B-9DC8-40CC-8A86-5F750E6D663C}" srcOrd="12" destOrd="0" presId="urn:microsoft.com/office/officeart/2005/8/layout/target2"/>
    <dgm:cxn modelId="{2B3D4244-D547-4931-9103-1104FB3930C0}" type="presParOf" srcId="{6C34F2E6-2945-4C19-8A84-FE9FB2E8FC80}" destId="{4849C79B-5043-443B-8F0D-848522A5D70E}" srcOrd="1" destOrd="0" presId="urn:microsoft.com/office/officeart/2005/8/layout/target2"/>
    <dgm:cxn modelId="{7417DFEC-C7E4-4BC4-A2B6-71F98D7ED3E3}" type="presParOf" srcId="{4849C79B-5043-443B-8F0D-848522A5D70E}" destId="{EA9D9412-D8AE-4913-BCD9-4CA49840C716}" srcOrd="0" destOrd="0" presId="urn:microsoft.com/office/officeart/2005/8/layout/target2"/>
    <dgm:cxn modelId="{D3E71E13-C3B9-4581-BE6C-F184DBC751C9}" type="presParOf" srcId="{4849C79B-5043-443B-8F0D-848522A5D70E}" destId="{542795A5-F6FF-45DB-8F8C-69008E423AF0}" srcOrd="1" destOrd="0" presId="urn:microsoft.com/office/officeart/2005/8/layout/target2"/>
    <dgm:cxn modelId="{1962A093-5CC3-4432-BFBA-9F9DB50A6AB5}" type="presParOf" srcId="{542795A5-F6FF-45DB-8F8C-69008E423AF0}" destId="{BAFB199B-C36A-43FA-A862-D4CA7D10861B}" srcOrd="0" destOrd="0" presId="urn:microsoft.com/office/officeart/2005/8/layout/target2"/>
    <dgm:cxn modelId="{99FAEF2D-D07F-408A-AEF5-8DD9D1883749}" type="presParOf" srcId="{542795A5-F6FF-45DB-8F8C-69008E423AF0}" destId="{E47416E4-A8EA-49DF-BD0F-A91259C75742}" srcOrd="1" destOrd="0" presId="urn:microsoft.com/office/officeart/2005/8/layout/target2"/>
    <dgm:cxn modelId="{20F6386C-D440-46F1-9328-3388A5040F9A}" type="presParOf" srcId="{542795A5-F6FF-45DB-8F8C-69008E423AF0}" destId="{D779A992-CBCA-476C-AB76-271497CC2F13}" srcOrd="2" destOrd="0" presId="urn:microsoft.com/office/officeart/2005/8/layout/target2"/>
    <dgm:cxn modelId="{50B5D9D8-F6B8-4D5E-B8F6-3B682CC31F9A}" type="presParOf" srcId="{542795A5-F6FF-45DB-8F8C-69008E423AF0}" destId="{6934D8E6-61A8-4203-869D-9C997F3EDC9D}" srcOrd="3" destOrd="0" presId="urn:microsoft.com/office/officeart/2005/8/layout/target2"/>
    <dgm:cxn modelId="{013788B5-9CAA-491C-991F-02ADAC287AC3}" type="presParOf" srcId="{542795A5-F6FF-45DB-8F8C-69008E423AF0}" destId="{4230074E-650D-472B-BD66-9067953135F9}" srcOrd="4" destOrd="0" presId="urn:microsoft.com/office/officeart/2005/8/layout/target2"/>
    <dgm:cxn modelId="{672DCFCB-4EEB-4B4F-9005-9C9F60D840FE}" type="presParOf" srcId="{542795A5-F6FF-45DB-8F8C-69008E423AF0}" destId="{180C1C52-672D-41F2-B04A-40DDBF2FAD46}" srcOrd="5" destOrd="0" presId="urn:microsoft.com/office/officeart/2005/8/layout/target2"/>
    <dgm:cxn modelId="{BFAC7FBA-C53C-4852-98D8-7E92162E00BB}" type="presParOf" srcId="{542795A5-F6FF-45DB-8F8C-69008E423AF0}" destId="{BF8FC827-63B2-4061-BF2B-344723208998}" srcOrd="6"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FA75F7-85B8-41DF-BB12-6E2BB670126F}">
      <dsp:nvSpPr>
        <dsp:cNvPr id="0" name=""/>
        <dsp:cNvSpPr/>
      </dsp:nvSpPr>
      <dsp:spPr>
        <a:xfrm>
          <a:off x="0" y="0"/>
          <a:ext cx="7975600" cy="5019667"/>
        </a:xfrm>
        <a:prstGeom prst="roundRect">
          <a:avLst>
            <a:gd name="adj" fmla="val 8500"/>
          </a:avLst>
        </a:prstGeom>
        <a:gradFill rotWithShape="0">
          <a:gsLst>
            <a:gs pos="0">
              <a:schemeClr val="accent1">
                <a:hueOff val="0"/>
                <a:satOff val="0"/>
                <a:lumOff val="0"/>
                <a:alphaOff val="0"/>
                <a:tint val="1000"/>
              </a:schemeClr>
            </a:gs>
            <a:gs pos="68000">
              <a:schemeClr val="accent1">
                <a:hueOff val="0"/>
                <a:satOff val="0"/>
                <a:lumOff val="0"/>
                <a:alphaOff val="0"/>
                <a:tint val="77000"/>
              </a:schemeClr>
            </a:gs>
            <a:gs pos="81000">
              <a:schemeClr val="accent1">
                <a:hueOff val="0"/>
                <a:satOff val="0"/>
                <a:lumOff val="0"/>
                <a:alphaOff val="0"/>
                <a:tint val="79000"/>
              </a:schemeClr>
            </a:gs>
            <a:gs pos="86000">
              <a:schemeClr val="accent1">
                <a:hueOff val="0"/>
                <a:satOff val="0"/>
                <a:lumOff val="0"/>
                <a:alphaOff val="0"/>
                <a:tint val="73000"/>
              </a:schemeClr>
            </a:gs>
            <a:gs pos="100000">
              <a:schemeClr val="accent1">
                <a:hueOff val="0"/>
                <a:satOff val="0"/>
                <a:lumOff val="0"/>
                <a:alphaOff val="0"/>
                <a:tint val="35000"/>
              </a:schemeClr>
            </a:gs>
          </a:gsLst>
          <a:lin ang="5400000" scaled="1"/>
        </a:gradFill>
        <a:ln>
          <a:no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310" tIns="194310" rIns="194310" bIns="3895819" numCol="1" spcCol="1270" anchor="t" anchorCtr="0">
          <a:noAutofit/>
        </a:bodyPr>
        <a:lstStyle/>
        <a:p>
          <a:pPr lvl="0" algn="l" defTabSz="2266950">
            <a:lnSpc>
              <a:spcPct val="90000"/>
            </a:lnSpc>
            <a:spcBef>
              <a:spcPct val="0"/>
            </a:spcBef>
            <a:spcAft>
              <a:spcPct val="35000"/>
            </a:spcAft>
          </a:pPr>
          <a:r>
            <a:rPr lang="en-US" sz="5100" kern="1200" dirty="0" smtClean="0"/>
            <a:t>VSC inputs</a:t>
          </a:r>
          <a:endParaRPr lang="en-US" sz="5100" kern="1200" dirty="0"/>
        </a:p>
      </dsp:txBody>
      <dsp:txXfrm>
        <a:off x="124968" y="124968"/>
        <a:ext cx="7725664" cy="4769731"/>
      </dsp:txXfrm>
    </dsp:sp>
    <dsp:sp modelId="{63755837-355C-432A-8C9B-909F422EA9A6}">
      <dsp:nvSpPr>
        <dsp:cNvPr id="0" name=""/>
        <dsp:cNvSpPr/>
      </dsp:nvSpPr>
      <dsp:spPr>
        <a:xfrm>
          <a:off x="199390" y="1254916"/>
          <a:ext cx="1196340" cy="487260"/>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Cabling</a:t>
          </a:r>
          <a:endParaRPr lang="en-US" sz="1600" kern="1200" dirty="0"/>
        </a:p>
      </dsp:txBody>
      <dsp:txXfrm>
        <a:off x="214375" y="1269901"/>
        <a:ext cx="1166370" cy="457290"/>
      </dsp:txXfrm>
    </dsp:sp>
    <dsp:sp modelId="{850E64A8-7A7B-4A3C-9D60-A9896CEA2983}">
      <dsp:nvSpPr>
        <dsp:cNvPr id="0" name=""/>
        <dsp:cNvSpPr/>
      </dsp:nvSpPr>
      <dsp:spPr>
        <a:xfrm>
          <a:off x="199390" y="1758767"/>
          <a:ext cx="1196340" cy="487260"/>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Mechanical work</a:t>
          </a:r>
          <a:endParaRPr lang="en-US" sz="1600" kern="1200" dirty="0"/>
        </a:p>
      </dsp:txBody>
      <dsp:txXfrm>
        <a:off x="214375" y="1773752"/>
        <a:ext cx="1166370" cy="457290"/>
      </dsp:txXfrm>
    </dsp:sp>
    <dsp:sp modelId="{CA1D7BB3-0157-416A-9FD8-11D9C5233C7E}">
      <dsp:nvSpPr>
        <dsp:cNvPr id="0" name=""/>
        <dsp:cNvSpPr/>
      </dsp:nvSpPr>
      <dsp:spPr>
        <a:xfrm>
          <a:off x="199390" y="2262617"/>
          <a:ext cx="1196340" cy="487260"/>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Survey</a:t>
          </a:r>
          <a:endParaRPr lang="en-US" sz="1600" kern="1200" dirty="0"/>
        </a:p>
      </dsp:txBody>
      <dsp:txXfrm>
        <a:off x="214375" y="2277602"/>
        <a:ext cx="1166370" cy="457290"/>
      </dsp:txXfrm>
    </dsp:sp>
    <dsp:sp modelId="{49CD9532-3D1A-40A1-9C67-BB16074880C2}">
      <dsp:nvSpPr>
        <dsp:cNvPr id="0" name=""/>
        <dsp:cNvSpPr/>
      </dsp:nvSpPr>
      <dsp:spPr>
        <a:xfrm>
          <a:off x="199390" y="2766468"/>
          <a:ext cx="1196340" cy="487260"/>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Transport</a:t>
          </a:r>
          <a:endParaRPr lang="en-US" sz="1600" kern="1200" dirty="0"/>
        </a:p>
      </dsp:txBody>
      <dsp:txXfrm>
        <a:off x="214375" y="2781453"/>
        <a:ext cx="1166370" cy="457290"/>
      </dsp:txXfrm>
    </dsp:sp>
    <dsp:sp modelId="{888C0C60-33F5-4E5F-889E-F27FCE9D441F}">
      <dsp:nvSpPr>
        <dsp:cNvPr id="0" name=""/>
        <dsp:cNvSpPr/>
      </dsp:nvSpPr>
      <dsp:spPr>
        <a:xfrm>
          <a:off x="199390" y="3270318"/>
          <a:ext cx="1196340" cy="487260"/>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Cryogenics</a:t>
          </a:r>
          <a:endParaRPr lang="en-US" sz="1600" kern="1200" dirty="0"/>
        </a:p>
      </dsp:txBody>
      <dsp:txXfrm>
        <a:off x="214375" y="3285303"/>
        <a:ext cx="1166370" cy="457290"/>
      </dsp:txXfrm>
    </dsp:sp>
    <dsp:sp modelId="{0A82067B-FF6F-4902-A3A6-6D7917A8BDDE}">
      <dsp:nvSpPr>
        <dsp:cNvPr id="0" name=""/>
        <dsp:cNvSpPr/>
      </dsp:nvSpPr>
      <dsp:spPr>
        <a:xfrm>
          <a:off x="199390" y="3774169"/>
          <a:ext cx="1196340" cy="487260"/>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RP</a:t>
          </a:r>
          <a:endParaRPr lang="en-US" sz="1600" kern="1200" dirty="0"/>
        </a:p>
      </dsp:txBody>
      <dsp:txXfrm>
        <a:off x="214375" y="3789154"/>
        <a:ext cx="1166370" cy="457290"/>
      </dsp:txXfrm>
    </dsp:sp>
    <dsp:sp modelId="{1532381B-9DC8-40CC-8A86-5F750E6D663C}">
      <dsp:nvSpPr>
        <dsp:cNvPr id="0" name=""/>
        <dsp:cNvSpPr/>
      </dsp:nvSpPr>
      <dsp:spPr>
        <a:xfrm>
          <a:off x="97503" y="4278019"/>
          <a:ext cx="1400112" cy="487260"/>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smtClean="0"/>
            <a:t>Coordination</a:t>
          </a:r>
          <a:endParaRPr lang="en-GB" sz="1600" kern="1200" dirty="0"/>
        </a:p>
      </dsp:txBody>
      <dsp:txXfrm>
        <a:off x="112488" y="4293004"/>
        <a:ext cx="1370142" cy="457290"/>
      </dsp:txXfrm>
    </dsp:sp>
    <dsp:sp modelId="{EA9D9412-D8AE-4913-BCD9-4CA49840C716}">
      <dsp:nvSpPr>
        <dsp:cNvPr id="0" name=""/>
        <dsp:cNvSpPr/>
      </dsp:nvSpPr>
      <dsp:spPr>
        <a:xfrm>
          <a:off x="1595120" y="1254916"/>
          <a:ext cx="6181090" cy="3513766"/>
        </a:xfrm>
        <a:prstGeom prst="roundRect">
          <a:avLst>
            <a:gd name="adj" fmla="val 10500"/>
          </a:avLst>
        </a:prstGeom>
        <a:gradFill rotWithShape="0">
          <a:gsLst>
            <a:gs pos="0">
              <a:schemeClr val="accent1">
                <a:hueOff val="0"/>
                <a:satOff val="0"/>
                <a:lumOff val="0"/>
                <a:alphaOff val="0"/>
                <a:tint val="1000"/>
              </a:schemeClr>
            </a:gs>
            <a:gs pos="68000">
              <a:schemeClr val="accent1">
                <a:hueOff val="0"/>
                <a:satOff val="0"/>
                <a:lumOff val="0"/>
                <a:alphaOff val="0"/>
                <a:tint val="77000"/>
              </a:schemeClr>
            </a:gs>
            <a:gs pos="81000">
              <a:schemeClr val="accent1">
                <a:hueOff val="0"/>
                <a:satOff val="0"/>
                <a:lumOff val="0"/>
                <a:alphaOff val="0"/>
                <a:tint val="79000"/>
              </a:schemeClr>
            </a:gs>
            <a:gs pos="86000">
              <a:schemeClr val="accent1">
                <a:hueOff val="0"/>
                <a:satOff val="0"/>
                <a:lumOff val="0"/>
                <a:alphaOff val="0"/>
                <a:tint val="73000"/>
              </a:schemeClr>
            </a:gs>
            <a:gs pos="100000">
              <a:schemeClr val="accent1">
                <a:hueOff val="0"/>
                <a:satOff val="0"/>
                <a:lumOff val="0"/>
                <a:alphaOff val="0"/>
                <a:tint val="35000"/>
              </a:schemeClr>
            </a:gs>
          </a:gsLst>
          <a:lin ang="5400000" scaled="1"/>
        </a:gradFill>
        <a:ln>
          <a:no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310" tIns="194310" rIns="194310" bIns="2231242" numCol="1" spcCol="1270" anchor="t" anchorCtr="0">
          <a:noAutofit/>
        </a:bodyPr>
        <a:lstStyle/>
        <a:p>
          <a:pPr lvl="0" algn="l" defTabSz="2266950">
            <a:lnSpc>
              <a:spcPct val="90000"/>
            </a:lnSpc>
            <a:spcBef>
              <a:spcPct val="0"/>
            </a:spcBef>
            <a:spcAft>
              <a:spcPct val="35000"/>
            </a:spcAft>
          </a:pPr>
          <a:r>
            <a:rPr lang="en-US" sz="5100" kern="1200" dirty="0" smtClean="0"/>
            <a:t>VSC outputs</a:t>
          </a:r>
          <a:endParaRPr lang="en-US" sz="5100" kern="1200" dirty="0"/>
        </a:p>
      </dsp:txBody>
      <dsp:txXfrm>
        <a:off x="1703180" y="1362976"/>
        <a:ext cx="5964970" cy="3297646"/>
      </dsp:txXfrm>
    </dsp:sp>
    <dsp:sp modelId="{BAFB199B-C36A-43FA-A862-D4CA7D10861B}">
      <dsp:nvSpPr>
        <dsp:cNvPr id="0" name=""/>
        <dsp:cNvSpPr/>
      </dsp:nvSpPr>
      <dsp:spPr>
        <a:xfrm>
          <a:off x="1749647" y="2836111"/>
          <a:ext cx="1445071" cy="1581195"/>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Surface Treatments</a:t>
          </a:r>
          <a:endParaRPr lang="en-US" sz="1800" kern="1200" dirty="0"/>
        </a:p>
      </dsp:txBody>
      <dsp:txXfrm>
        <a:off x="1794088" y="2880552"/>
        <a:ext cx="1356189" cy="1492313"/>
      </dsp:txXfrm>
    </dsp:sp>
    <dsp:sp modelId="{D779A992-CBCA-476C-AB76-271497CC2F13}">
      <dsp:nvSpPr>
        <dsp:cNvPr id="0" name=""/>
        <dsp:cNvSpPr/>
      </dsp:nvSpPr>
      <dsp:spPr>
        <a:xfrm>
          <a:off x="3224159" y="2836111"/>
          <a:ext cx="1445071" cy="1581195"/>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Coatings (NEG, carbon, etc.)</a:t>
          </a:r>
          <a:endParaRPr lang="en-US" sz="1800" kern="1200" dirty="0"/>
        </a:p>
      </dsp:txBody>
      <dsp:txXfrm>
        <a:off x="3268600" y="2880552"/>
        <a:ext cx="1356189" cy="1492313"/>
      </dsp:txXfrm>
    </dsp:sp>
    <dsp:sp modelId="{4230074E-650D-472B-BD66-9067953135F9}">
      <dsp:nvSpPr>
        <dsp:cNvPr id="0" name=""/>
        <dsp:cNvSpPr/>
      </dsp:nvSpPr>
      <dsp:spPr>
        <a:xfrm>
          <a:off x="4698672" y="2836111"/>
          <a:ext cx="1445071" cy="1581195"/>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Mechanical installation</a:t>
          </a:r>
          <a:endParaRPr lang="en-US" sz="1800" kern="1200" dirty="0"/>
        </a:p>
      </dsp:txBody>
      <dsp:txXfrm>
        <a:off x="4743113" y="2880552"/>
        <a:ext cx="1356189" cy="1492313"/>
      </dsp:txXfrm>
    </dsp:sp>
    <dsp:sp modelId="{BF8FC827-63B2-4061-BF2B-344723208998}">
      <dsp:nvSpPr>
        <dsp:cNvPr id="0" name=""/>
        <dsp:cNvSpPr/>
      </dsp:nvSpPr>
      <dsp:spPr>
        <a:xfrm>
          <a:off x="6173184" y="2836111"/>
          <a:ext cx="1445071" cy="1581195"/>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Vacuum acceptance tests</a:t>
          </a:r>
          <a:endParaRPr lang="en-US" sz="1800" kern="1200" dirty="0"/>
        </a:p>
      </dsp:txBody>
      <dsp:txXfrm>
        <a:off x="6217625" y="2880552"/>
        <a:ext cx="1356189" cy="1492313"/>
      </dsp:txXfrm>
    </dsp:sp>
  </dsp:spTree>
</dsp:drawing>
</file>

<file path=ppt/diagrams/layout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0.63188</cdr:x>
      <cdr:y>0.56713</cdr:y>
    </cdr:from>
    <cdr:to>
      <cdr:x>0.75128</cdr:x>
      <cdr:y>0.64697</cdr:y>
    </cdr:to>
    <cdr:sp macro="" textlink="">
      <cdr:nvSpPr>
        <cdr:cNvPr id="2" name="TextBox 1"/>
        <cdr:cNvSpPr txBox="1"/>
      </cdr:nvSpPr>
      <cdr:spPr>
        <a:xfrm xmlns:a="http://schemas.openxmlformats.org/drawingml/2006/main">
          <a:off x="3226006" y="2844094"/>
          <a:ext cx="609600" cy="40038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2000" b="1" dirty="0" smtClean="0">
              <a:ln>
                <a:solidFill>
                  <a:schemeClr val="tx1"/>
                </a:solidFill>
              </a:ln>
              <a:solidFill>
                <a:srgbClr val="FF9900"/>
              </a:solidFill>
              <a:effectLst>
                <a:outerShdw blurRad="38100" dist="38100" dir="2700000" algn="tl">
                  <a:srgbClr val="000000">
                    <a:alpha val="43137"/>
                  </a:srgbClr>
                </a:outerShdw>
              </a:effectLst>
            </a:rPr>
            <a:t>LS1</a:t>
          </a:r>
          <a:endParaRPr lang="en-GB" sz="2000" b="1" dirty="0">
            <a:ln>
              <a:solidFill>
                <a:schemeClr val="tx1"/>
              </a:solidFill>
            </a:ln>
            <a:solidFill>
              <a:srgbClr val="FF9900"/>
            </a:solidFill>
            <a:effectLst>
              <a:outerShdw blurRad="38100" dist="38100" dir="2700000" algn="tl">
                <a:srgbClr val="000000">
                  <a:alpha val="43137"/>
                </a:srgbClr>
              </a:outerShdw>
            </a:effectLs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D2FAC70-F179-194B-9BAC-2E429596CD40}" type="datetimeFigureOut">
              <a:rPr lang="en-US" smtClean="0"/>
              <a:t>3/16/2015</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8E2C4154-7735-D342-82C6-591FC3C651C8}" type="slidenum">
              <a:rPr lang="en-GB" smtClean="0"/>
              <a:t>‹#›</a:t>
            </a:fld>
            <a:endParaRPr lang="en-GB"/>
          </a:p>
        </p:txBody>
      </p:sp>
    </p:spTree>
    <p:extLst>
      <p:ext uri="{BB962C8B-B14F-4D97-AF65-F5344CB8AC3E}">
        <p14:creationId xmlns:p14="http://schemas.microsoft.com/office/powerpoint/2010/main" val="4162654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930F758-DFBF-5B42-97CC-F2A9407354EB}" type="datetimeFigureOut">
              <a:rPr lang="en-US" smtClean="0"/>
              <a:t>3/16/2015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7DE29D72-7882-1E48-BB17-3EA96D8F7ADE}" type="slidenum">
              <a:rPr lang="en-GB" smtClean="0"/>
              <a:t>‹#›</a:t>
            </a:fld>
            <a:endParaRPr lang="en-GB"/>
          </a:p>
        </p:txBody>
      </p:sp>
    </p:spTree>
    <p:extLst>
      <p:ext uri="{BB962C8B-B14F-4D97-AF65-F5344CB8AC3E}">
        <p14:creationId xmlns:p14="http://schemas.microsoft.com/office/powerpoint/2010/main" val="327813346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E29D72-7882-1E48-BB17-3EA96D8F7ADE}" type="slidenum">
              <a:rPr lang="en-GB" smtClean="0"/>
              <a:t>16</a:t>
            </a:fld>
            <a:endParaRPr lang="en-GB"/>
          </a:p>
        </p:txBody>
      </p:sp>
    </p:spTree>
    <p:extLst>
      <p:ext uri="{BB962C8B-B14F-4D97-AF65-F5344CB8AC3E}">
        <p14:creationId xmlns:p14="http://schemas.microsoft.com/office/powerpoint/2010/main" val="4163750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F910EFC-3EE3-4663-9DF9-12732E88D659}" type="slidenum">
              <a:rPr lang="fr-CH" smtClean="0"/>
              <a:t>21</a:t>
            </a:fld>
            <a:endParaRPr lang="fr-CH"/>
          </a:p>
        </p:txBody>
      </p:sp>
    </p:spTree>
    <p:extLst>
      <p:ext uri="{BB962C8B-B14F-4D97-AF65-F5344CB8AC3E}">
        <p14:creationId xmlns:p14="http://schemas.microsoft.com/office/powerpoint/2010/main" val="39059244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pic>
        <p:nvPicPr>
          <p:cNvPr id="8" name="Picture 7" descr="2015-02-19_CERN_LS1Day.pdf"/>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38191" y="5414276"/>
            <a:ext cx="4068766" cy="1336816"/>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dirty="0" smtClean="0"/>
              <a:t>J.A. Ferreira TE-VSC</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dirty="0" smtClean="0"/>
              <a:t>J.A. Ferreira TE-VSC</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4800"/>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dirty="0" smtClean="0"/>
              <a:t>J.A. Ferreira TE-VSC</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J.A. Ferreira TE-VSC</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x-none" smtClean="0"/>
              <a:t>Click to edit Master text styles</a:t>
            </a:r>
          </a:p>
        </p:txBody>
      </p:sp>
      <p:pic>
        <p:nvPicPr>
          <p:cNvPr id="5" name="Picture 4" descr="2015-02-19_CERN_LS1Day.pdf"/>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535236" y="2774885"/>
            <a:ext cx="4068766" cy="1336816"/>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4" name="Date Placeholder 1"/>
          <p:cNvSpPr>
            <a:spLocks noGrp="1"/>
          </p:cNvSpPr>
          <p:nvPr>
            <p:ph type="dt" sz="half" idx="2"/>
          </p:nvPr>
        </p:nvSpPr>
        <p:spPr>
          <a:xfrm>
            <a:off x="3840481" y="6526097"/>
            <a:ext cx="1719654" cy="331903"/>
          </a:xfrm>
          <a:prstGeom prst="rect">
            <a:avLst/>
          </a:prstGeom>
        </p:spPr>
        <p:txBody>
          <a:bodyPr vert="horz" lIns="91440" tIns="45720" rIns="91440" bIns="45720" rtlCol="0" anchor="ctr"/>
          <a:lstStyle>
            <a:lvl1pPr algn="l">
              <a:defRPr sz="900" baseline="0">
                <a:solidFill>
                  <a:schemeClr val="bg1"/>
                </a:solidFill>
              </a:defRPr>
            </a:lvl1pPr>
          </a:lstStyle>
          <a:p>
            <a:fld id="{AC9FC52E-F1E6-421F-B831-1CFFB1E1E989}" type="datetime3">
              <a:rPr lang="en-US" smtClean="0"/>
              <a:t>16 March 2015</a:t>
            </a:fld>
            <a:endParaRPr lang="en-US" dirty="0"/>
          </a:p>
        </p:txBody>
      </p:sp>
      <p:sp>
        <p:nvSpPr>
          <p:cNvPr id="5" name="Footer Placeholder 2"/>
          <p:cNvSpPr>
            <a:spLocks noGrp="1"/>
          </p:cNvSpPr>
          <p:nvPr>
            <p:ph type="ftr" sz="quarter" idx="3"/>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US" dirty="0" smtClean="0"/>
              <a:t>author(s)</a:t>
            </a:r>
            <a:endParaRPr lang="en-US" dirty="0"/>
          </a:p>
        </p:txBody>
      </p:sp>
      <p:sp>
        <p:nvSpPr>
          <p:cNvPr id="6" name="Slide Number Placeholder 3"/>
          <p:cNvSpPr>
            <a:spLocks noGrp="1"/>
          </p:cNvSpPr>
          <p:nvPr>
            <p:ph type="sldNum" sz="quarter" idx="4"/>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7762520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B1B8158-6B16-4B5E-83BF-B76BEA9DDDBC}" type="datetimeFigureOut">
              <a:rPr lang="en-GB" smtClean="0"/>
              <a:t>16/03/2015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FB9061-76AA-4244-8989-0C892D15B5B5}" type="slidenum">
              <a:rPr lang="en-GB" smtClean="0"/>
              <a:t>‹#›</a:t>
            </a:fld>
            <a:endParaRPr lang="en-GB"/>
          </a:p>
        </p:txBody>
      </p:sp>
    </p:spTree>
    <p:extLst>
      <p:ext uri="{BB962C8B-B14F-4D97-AF65-F5344CB8AC3E}">
        <p14:creationId xmlns:p14="http://schemas.microsoft.com/office/powerpoint/2010/main" val="1857801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1901378" y="6356350"/>
            <a:ext cx="6055545"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dirty="0" smtClean="0"/>
              <a:t>J.A. Ferreira TE-VSC</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pic>
        <p:nvPicPr>
          <p:cNvPr id="10" name="Picture 9" descr="2015-02-19_CERN_LS1Day.pdf"/>
          <p:cNvPicPr>
            <a:picLocks noChangeAspect="1"/>
          </p:cNvPicPr>
          <p:nvPr userDrawn="1"/>
        </p:nvPicPr>
        <p:blipFill>
          <a:blip r:embed="rId11" cstate="email">
            <a:extLst>
              <a:ext uri="{28A0092B-C50C-407E-A947-70E740481C1C}">
                <a14:useLocalDpi xmlns:a14="http://schemas.microsoft.com/office/drawing/2010/main" val="0"/>
              </a:ext>
            </a:extLst>
          </a:blip>
          <a:stretch>
            <a:fillRect/>
          </a:stretch>
        </p:blipFill>
        <p:spPr>
          <a:xfrm>
            <a:off x="362017" y="6274206"/>
            <a:ext cx="1631884" cy="536165"/>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 id="2147483687" r:id="rId9"/>
  </p:sldLayoutIdLst>
  <p:timing>
    <p:tnLst>
      <p:par>
        <p:cTn id="1" dur="indefinite" restart="never" nodeType="tmRoot"/>
      </p:par>
    </p:tnLst>
  </p:timing>
  <p:hf hdr="0" dt="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chart" Target="../charts/char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chart" Target="../charts/chart6.xml"/></Relationships>
</file>

<file path=ppt/slides/_rels/slide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chart" Target="../charts/chart9.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TE-VSC activities during LS1</a:t>
            </a:r>
          </a:p>
        </p:txBody>
      </p:sp>
      <p:sp>
        <p:nvSpPr>
          <p:cNvPr id="7" name="Text Placeholder 6"/>
          <p:cNvSpPr>
            <a:spLocks noGrp="1"/>
          </p:cNvSpPr>
          <p:nvPr>
            <p:ph type="body" idx="1"/>
          </p:nvPr>
        </p:nvSpPr>
        <p:spPr/>
        <p:txBody>
          <a:bodyPr/>
          <a:lstStyle/>
          <a:p>
            <a:r>
              <a:rPr lang="en-GB" dirty="0" smtClean="0"/>
              <a:t>Jose A. Ferreira on behalf of TE-VSC</a:t>
            </a:r>
            <a:endParaRPr lang="en-GB" dirty="0"/>
          </a:p>
        </p:txBody>
      </p:sp>
      <p:sp>
        <p:nvSpPr>
          <p:cNvPr id="3" name="Footer Placeholder 2"/>
          <p:cNvSpPr>
            <a:spLocks noGrp="1"/>
          </p:cNvSpPr>
          <p:nvPr>
            <p:ph type="ftr" sz="quarter" idx="4294967295"/>
          </p:nvPr>
        </p:nvSpPr>
        <p:spPr>
          <a:xfrm>
            <a:off x="3089275" y="6356350"/>
            <a:ext cx="6054725" cy="365125"/>
          </a:xfrm>
        </p:spPr>
        <p:txBody>
          <a:bodyPr/>
          <a:lstStyle/>
          <a:p>
            <a:r>
              <a:rPr lang="en-US" dirty="0" smtClean="0"/>
              <a:t>Jose A. Ferreira TE-VSC</a:t>
            </a:r>
            <a:endParaRPr lang="en-US" dirty="0"/>
          </a:p>
        </p:txBody>
      </p:sp>
      <p:sp>
        <p:nvSpPr>
          <p:cNvPr id="4" name="Slide Number Placeholder 3"/>
          <p:cNvSpPr>
            <a:spLocks noGrp="1"/>
          </p:cNvSpPr>
          <p:nvPr>
            <p:ph type="sldNum" sz="quarter" idx="4294967295"/>
          </p:nvPr>
        </p:nvSpPr>
        <p:spPr>
          <a:xfrm>
            <a:off x="8413750" y="6356350"/>
            <a:ext cx="730250" cy="365125"/>
          </a:xfrm>
        </p:spPr>
        <p:txBody>
          <a:bodyPr/>
          <a:lstStyle/>
          <a:p>
            <a:fld id="{8D6C380F-326D-3C40-9EE7-7FBAB0953422}" type="slidenum">
              <a:rPr lang="en-US" smtClean="0"/>
              <a:pPr/>
              <a:t>1</a:t>
            </a:fld>
            <a:endParaRPr lang="en-US" dirty="0"/>
          </a:p>
        </p:txBody>
      </p:sp>
    </p:spTree>
    <p:extLst>
      <p:ext uri="{BB962C8B-B14F-4D97-AF65-F5344CB8AC3E}">
        <p14:creationId xmlns:p14="http://schemas.microsoft.com/office/powerpoint/2010/main" val="12198584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(PLAN tool)</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a:p>
        </p:txBody>
      </p:sp>
      <p:sp>
        <p:nvSpPr>
          <p:cNvPr id="8" name="Content Placeholder 7"/>
          <p:cNvSpPr>
            <a:spLocks noGrp="1"/>
          </p:cNvSpPr>
          <p:nvPr>
            <p:ph sz="quarter" idx="13"/>
          </p:nvPr>
        </p:nvSpPr>
        <p:spPr>
          <a:xfrm>
            <a:off x="457201" y="1260000"/>
            <a:ext cx="4381500" cy="5014800"/>
          </a:xfrm>
        </p:spPr>
        <p:txBody>
          <a:bodyPr>
            <a:normAutofit fontScale="92500" lnSpcReduction="20000"/>
          </a:bodyPr>
          <a:lstStyle/>
          <a:p>
            <a:r>
              <a:rPr lang="en-US" dirty="0" smtClean="0"/>
              <a:t>Plan tool (plan.cern.ch)</a:t>
            </a:r>
          </a:p>
          <a:p>
            <a:pPr marL="0" indent="0">
              <a:buNone/>
            </a:pPr>
            <a:r>
              <a:rPr lang="en-US" dirty="0" smtClean="0"/>
              <a:t>	List of activities (vacuum support required)</a:t>
            </a:r>
          </a:p>
          <a:p>
            <a:pPr marL="0" indent="0">
              <a:buNone/>
            </a:pPr>
            <a:r>
              <a:rPr lang="en-US" dirty="0"/>
              <a:t>	</a:t>
            </a:r>
            <a:r>
              <a:rPr lang="en-US" dirty="0" smtClean="0"/>
              <a:t>Tentative period (planning)</a:t>
            </a:r>
          </a:p>
          <a:p>
            <a:pPr marL="0" indent="0">
              <a:buNone/>
            </a:pPr>
            <a:r>
              <a:rPr lang="en-US" dirty="0"/>
              <a:t>	</a:t>
            </a:r>
            <a:r>
              <a:rPr lang="en-US" dirty="0" smtClean="0"/>
              <a:t>No work oriented (missing info: functional position, etc.)</a:t>
            </a:r>
          </a:p>
          <a:p>
            <a:pPr marL="0" indent="0">
              <a:buNone/>
            </a:pPr>
            <a:r>
              <a:rPr lang="en-US" dirty="0"/>
              <a:t>	</a:t>
            </a:r>
            <a:r>
              <a:rPr lang="en-US" dirty="0" smtClean="0"/>
              <a:t>Not updated during LS1</a:t>
            </a:r>
          </a:p>
          <a:p>
            <a:pPr marL="0" indent="0">
              <a:buNone/>
            </a:pPr>
            <a:r>
              <a:rPr lang="en-US" dirty="0"/>
              <a:t>	</a:t>
            </a:r>
            <a:r>
              <a:rPr lang="en-US" dirty="0" smtClean="0"/>
              <a:t>Iterations? (i.e. works to be regrouped)</a:t>
            </a:r>
            <a:endParaRPr lang="en-US" dirty="0"/>
          </a:p>
        </p:txBody>
      </p:sp>
      <p:pic>
        <p:nvPicPr>
          <p:cNvPr id="1026" name="Picture 2" descr="Bad by pydubreucq - A Ba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78874" y="4300790"/>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ood by pydubreucq - A Goo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78873" y="1589434"/>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Good by pydubreucq - A Goo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78874" y="2462722"/>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Bad by pydubreucq - A Ba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78874" y="5174078"/>
            <a:ext cx="507937" cy="47873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Chart 15"/>
          <p:cNvGraphicFramePr>
            <a:graphicFrameLocks/>
          </p:cNvGraphicFramePr>
          <p:nvPr>
            <p:extLst>
              <p:ext uri="{D42A27DB-BD31-4B8C-83A1-F6EECF244321}">
                <p14:modId xmlns:p14="http://schemas.microsoft.com/office/powerpoint/2010/main" val="2933388274"/>
              </p:ext>
            </p:extLst>
          </p:nvPr>
        </p:nvGraphicFramePr>
        <p:xfrm>
          <a:off x="4572000" y="1142357"/>
          <a:ext cx="4572000" cy="4476750"/>
        </p:xfrm>
        <a:graphic>
          <a:graphicData uri="http://schemas.openxmlformats.org/drawingml/2006/chart">
            <c:chart xmlns:c="http://schemas.openxmlformats.org/drawingml/2006/chart" xmlns:r="http://schemas.openxmlformats.org/officeDocument/2006/relationships" r:id="rId4"/>
          </a:graphicData>
        </a:graphic>
      </p:graphicFrame>
      <p:pic>
        <p:nvPicPr>
          <p:cNvPr id="12" name="Picture 2" descr="Bad by pydubreucq - A Ba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78874" y="3241965"/>
            <a:ext cx="507937" cy="478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40107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Given</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a:p>
        </p:txBody>
      </p:sp>
      <p:sp>
        <p:nvSpPr>
          <p:cNvPr id="5" name="Content Placeholder 4"/>
          <p:cNvSpPr>
            <a:spLocks noGrp="1"/>
          </p:cNvSpPr>
          <p:nvPr>
            <p:ph sz="quarter" idx="13"/>
          </p:nvPr>
        </p:nvSpPr>
        <p:spPr/>
        <p:txBody>
          <a:bodyPr>
            <a:normAutofit fontScale="92500" lnSpcReduction="10000"/>
          </a:bodyPr>
          <a:lstStyle/>
          <a:p>
            <a:r>
              <a:rPr lang="en-US" dirty="0" smtClean="0"/>
              <a:t>Too many last minute requests and unforeseen works </a:t>
            </a:r>
            <a:r>
              <a:rPr lang="en-US" dirty="0" smtClean="0"/>
              <a:t>(surface treatment, installation, </a:t>
            </a:r>
            <a:r>
              <a:rPr lang="en-US" dirty="0" smtClean="0"/>
              <a:t>etc.)</a:t>
            </a:r>
          </a:p>
          <a:p>
            <a:r>
              <a:rPr lang="en-US" dirty="0" smtClean="0"/>
              <a:t>Dedicated meetings to solve specific issues</a:t>
            </a:r>
          </a:p>
          <a:p>
            <a:r>
              <a:rPr lang="en-US" dirty="0" smtClean="0"/>
              <a:t>Same </a:t>
            </a:r>
            <a:r>
              <a:rPr lang="en-US" dirty="0" smtClean="0"/>
              <a:t>VSC resources </a:t>
            </a:r>
            <a:r>
              <a:rPr lang="en-US" dirty="0" smtClean="0"/>
              <a:t>used in different machines (different methodologies and too many planning meetings) </a:t>
            </a:r>
            <a:r>
              <a:rPr lang="en-US" dirty="0" smtClean="0">
                <a:sym typeface="Wingdings" panose="05000000000000000000" pitchFamily="2" charset="2"/>
              </a:rPr>
              <a:t> difficult </a:t>
            </a:r>
            <a:r>
              <a:rPr lang="en-US" dirty="0" smtClean="0">
                <a:sym typeface="Wingdings" panose="05000000000000000000" pitchFamily="2" charset="2"/>
              </a:rPr>
              <a:t>VSC coordination</a:t>
            </a:r>
            <a:endParaRPr lang="en-US" dirty="0" smtClean="0">
              <a:sym typeface="Wingdings" panose="05000000000000000000" pitchFamily="2" charset="2"/>
            </a:endParaRPr>
          </a:p>
          <a:p>
            <a:r>
              <a:rPr lang="en-US" dirty="0" smtClean="0"/>
              <a:t>Implementation of </a:t>
            </a:r>
            <a:r>
              <a:rPr lang="en-US" dirty="0" smtClean="0"/>
              <a:t>vacuum acceptance </a:t>
            </a:r>
            <a:r>
              <a:rPr lang="en-US" dirty="0" smtClean="0"/>
              <a:t>tests in all the accelerator complex (validation that technical specifications are fulfilled)</a:t>
            </a:r>
          </a:p>
          <a:p>
            <a:r>
              <a:rPr lang="en-US" dirty="0" smtClean="0"/>
              <a:t>Some works requiring development not announced</a:t>
            </a:r>
          </a:p>
          <a:p>
            <a:endParaRPr lang="en-US" dirty="0"/>
          </a:p>
        </p:txBody>
      </p:sp>
      <p:pic>
        <p:nvPicPr>
          <p:cNvPr id="6" name="Picture 4" descr="Good by pydubreucq - A Goo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03230" y="2179941"/>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Bad by pydubreucq - A Ba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3229" y="1325272"/>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Bad by pydubreucq - A Ba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3231" y="2741577"/>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Good by pydubreucq - A Goo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03225" y="3872999"/>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Bad by pydubreucq - A Ba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3226" y="5206398"/>
            <a:ext cx="507937" cy="478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95203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Support requested by VSC (PLAN tool)</a:t>
            </a:r>
            <a:endParaRPr lang="en-GB"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a:p>
        </p:txBody>
      </p:sp>
      <p:graphicFrame>
        <p:nvGraphicFramePr>
          <p:cNvPr id="6" name="Content Placeholder 5"/>
          <p:cNvGraphicFramePr>
            <a:graphicFrameLocks noGrp="1"/>
          </p:cNvGraphicFramePr>
          <p:nvPr>
            <p:ph sz="quarter" idx="13"/>
            <p:extLst>
              <p:ext uri="{D42A27DB-BD31-4B8C-83A1-F6EECF244321}">
                <p14:modId xmlns:p14="http://schemas.microsoft.com/office/powerpoint/2010/main" val="2637294514"/>
              </p:ext>
            </p:extLst>
          </p:nvPr>
        </p:nvGraphicFramePr>
        <p:xfrm>
          <a:off x="887507" y="1194619"/>
          <a:ext cx="7799294" cy="462362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743472" y="1478343"/>
            <a:ext cx="2693137" cy="923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dirty="0" smtClean="0"/>
              <a:t>Only number of requests but some require a lot of resources</a:t>
            </a:r>
            <a:endParaRPr lang="en-GB" dirty="0"/>
          </a:p>
        </p:txBody>
      </p:sp>
    </p:spTree>
    <p:extLst>
      <p:ext uri="{BB962C8B-B14F-4D97-AF65-F5344CB8AC3E}">
        <p14:creationId xmlns:p14="http://schemas.microsoft.com/office/powerpoint/2010/main" val="24753451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received</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a:p>
        </p:txBody>
      </p:sp>
      <p:sp>
        <p:nvSpPr>
          <p:cNvPr id="5" name="Content Placeholder 4"/>
          <p:cNvSpPr>
            <a:spLocks noGrp="1"/>
          </p:cNvSpPr>
          <p:nvPr>
            <p:ph sz="quarter" idx="13"/>
          </p:nvPr>
        </p:nvSpPr>
        <p:spPr/>
        <p:txBody>
          <a:bodyPr>
            <a:normAutofit fontScale="85000" lnSpcReduction="20000"/>
          </a:bodyPr>
          <a:lstStyle/>
          <a:p>
            <a:r>
              <a:rPr lang="en-US" dirty="0"/>
              <a:t>A</a:t>
            </a:r>
            <a:r>
              <a:rPr lang="en-US" dirty="0" smtClean="0"/>
              <a:t>ll the teams shown flexibility</a:t>
            </a:r>
          </a:p>
          <a:p>
            <a:r>
              <a:rPr lang="en-US" dirty="0" smtClean="0"/>
              <a:t>EN/EL: Discussions after LS1</a:t>
            </a:r>
          </a:p>
          <a:p>
            <a:pPr lvl="1"/>
            <a:r>
              <a:rPr lang="en-US" dirty="0" smtClean="0"/>
              <a:t>Improve procedures</a:t>
            </a:r>
          </a:p>
          <a:p>
            <a:pPr lvl="1"/>
            <a:r>
              <a:rPr lang="en-US" dirty="0" smtClean="0"/>
              <a:t>Check cabling schema during renovation campaign (improvements)</a:t>
            </a:r>
          </a:p>
          <a:p>
            <a:pPr lvl="1"/>
            <a:r>
              <a:rPr lang="en-US" dirty="0" smtClean="0"/>
              <a:t>Reports should be available after cable test</a:t>
            </a:r>
            <a:endParaRPr lang="en-US" dirty="0"/>
          </a:p>
          <a:p>
            <a:r>
              <a:rPr lang="en-US" dirty="0" smtClean="0"/>
              <a:t>Layout DB should be updated </a:t>
            </a:r>
            <a:r>
              <a:rPr lang="en-US" dirty="0" smtClean="0"/>
              <a:t>ASAP (TE-VSC </a:t>
            </a:r>
            <a:r>
              <a:rPr lang="en-US" dirty="0" smtClean="0"/>
              <a:t>control system not updated). Problems during commissioning</a:t>
            </a:r>
            <a:r>
              <a:rPr lang="en-US" dirty="0" smtClean="0"/>
              <a:t>.</a:t>
            </a:r>
          </a:p>
          <a:p>
            <a:r>
              <a:rPr lang="en-US" dirty="0" smtClean="0"/>
              <a:t>ECRs not always approved in time</a:t>
            </a:r>
          </a:p>
          <a:p>
            <a:r>
              <a:rPr lang="en-US" dirty="0" smtClean="0"/>
              <a:t>Better coordination between machines and experiments (i.e. access, coactivity, resource smoothing and priority setting)</a:t>
            </a:r>
            <a:endParaRPr lang="en-US" dirty="0" smtClean="0"/>
          </a:p>
        </p:txBody>
      </p:sp>
      <p:pic>
        <p:nvPicPr>
          <p:cNvPr id="6" name="Picture 4" descr="Good by pydubreucq - A Goo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03229" y="1122896"/>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Bad by pydubreucq - A Ba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3230" y="3581149"/>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Good by pydubreucq - A Goo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03231" y="1672928"/>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Bad by pydubreucq - A Ba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3231" y="4357816"/>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Bad by pydubreucq - A Ba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3231" y="4907848"/>
            <a:ext cx="507937" cy="478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7396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received</a:t>
            </a:r>
            <a:endParaRPr lang="en-US" dirty="0"/>
          </a:p>
        </p:txBody>
      </p:sp>
      <p:sp>
        <p:nvSpPr>
          <p:cNvPr id="3" name="Footer Placeholder 2"/>
          <p:cNvSpPr>
            <a:spLocks noGrp="1"/>
          </p:cNvSpPr>
          <p:nvPr>
            <p:ph type="ftr" sz="quarter" idx="11"/>
          </p:nvPr>
        </p:nvSpPr>
        <p:spPr/>
        <p:txBody>
          <a:bodyPr/>
          <a:lstStyle/>
          <a:p>
            <a:r>
              <a:rPr lang="en-US"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61342" y="1260475"/>
            <a:ext cx="8018140" cy="5014913"/>
          </a:xfrm>
        </p:spPr>
      </p:pic>
      <p:sp>
        <p:nvSpPr>
          <p:cNvPr id="7" name="TextBox 6"/>
          <p:cNvSpPr txBox="1"/>
          <p:nvPr/>
        </p:nvSpPr>
        <p:spPr>
          <a:xfrm>
            <a:off x="561342" y="1020433"/>
            <a:ext cx="8369298" cy="1015663"/>
          </a:xfrm>
          <a:prstGeom prst="rect">
            <a:avLst/>
          </a:prstGeom>
          <a:noFill/>
        </p:spPr>
        <p:txBody>
          <a:bodyPr wrap="square" rtlCol="0">
            <a:spAutoFit/>
          </a:bodyPr>
          <a:lstStyle/>
          <a:p>
            <a:r>
              <a:rPr lang="en-US" sz="2000" dirty="0" smtClean="0">
                <a:latin typeface="Berlin Sans FB" panose="020E0602020502020306" pitchFamily="34" charset="0"/>
                <a:cs typeface="Aharoni" panose="02010803020104030203" pitchFamily="2" charset="-79"/>
              </a:rPr>
              <a:t>All teams were ready to implement practical solutions to tackle different issues found</a:t>
            </a:r>
          </a:p>
          <a:p>
            <a:r>
              <a:rPr lang="en-US" sz="2000" dirty="0" smtClean="0">
                <a:latin typeface="Berlin Sans FB" panose="020E0602020502020306" pitchFamily="34" charset="0"/>
                <a:cs typeface="Aharoni" panose="02010803020104030203" pitchFamily="2" charset="-79"/>
              </a:rPr>
              <a:t>EN-MME</a:t>
            </a:r>
            <a:r>
              <a:rPr lang="en-US" sz="2000" dirty="0" smtClean="0">
                <a:latin typeface="Berlin Sans FB" panose="020E0602020502020306" pitchFamily="34" charset="0"/>
                <a:cs typeface="Aharoni" panose="02010803020104030203" pitchFamily="2" charset="-79"/>
              </a:rPr>
              <a:t>, DGS-RP, EN-EL, BE-BI, etc…</a:t>
            </a:r>
            <a:endParaRPr lang="en-US" sz="2000" dirty="0">
              <a:latin typeface="Berlin Sans FB" panose="020E0602020502020306" pitchFamily="34" charset="0"/>
              <a:cs typeface="Aharoni" panose="02010803020104030203" pitchFamily="2" charset="-79"/>
            </a:endParaRPr>
          </a:p>
        </p:txBody>
      </p:sp>
      <p:pic>
        <p:nvPicPr>
          <p:cNvPr id="8" name="Picture 4" descr="Good by pydubreucq - A Goo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405" y="1020433"/>
            <a:ext cx="507937" cy="478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570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dirty="0"/>
          </a:p>
        </p:txBody>
      </p:sp>
      <p:sp>
        <p:nvSpPr>
          <p:cNvPr id="5" name="Content Placeholder 4"/>
          <p:cNvSpPr>
            <a:spLocks noGrp="1"/>
          </p:cNvSpPr>
          <p:nvPr>
            <p:ph sz="quarter" idx="13"/>
          </p:nvPr>
        </p:nvSpPr>
        <p:spPr/>
        <p:txBody>
          <a:bodyPr/>
          <a:lstStyle/>
          <a:p>
            <a:r>
              <a:rPr lang="en-US" dirty="0" smtClean="0"/>
              <a:t>IMPACT: Useful tool</a:t>
            </a:r>
          </a:p>
          <a:p>
            <a:pPr lvl="1"/>
            <a:r>
              <a:rPr lang="en-US" dirty="0" smtClean="0"/>
              <a:t>Availability at access point of approved IMPACTs very useful in </a:t>
            </a:r>
            <a:r>
              <a:rPr lang="en-US" dirty="0" err="1" smtClean="0"/>
              <a:t>cPS</a:t>
            </a:r>
            <a:r>
              <a:rPr lang="en-US" dirty="0" smtClean="0"/>
              <a:t> new access system</a:t>
            </a:r>
          </a:p>
          <a:p>
            <a:pPr lvl="1"/>
            <a:r>
              <a:rPr lang="en-US" dirty="0" smtClean="0"/>
              <a:t>Extension to other machines?</a:t>
            </a:r>
            <a:endParaRPr lang="en-US" dirty="0" smtClean="0"/>
          </a:p>
          <a:p>
            <a:r>
              <a:rPr lang="en-US" dirty="0" smtClean="0"/>
              <a:t>MAD </a:t>
            </a:r>
            <a:r>
              <a:rPr lang="en-US" dirty="0" smtClean="0"/>
              <a:t>access very often problematic</a:t>
            </a:r>
            <a:endParaRPr lang="en-US" dirty="0" smtClean="0"/>
          </a:p>
          <a:p>
            <a:endParaRPr lang="en-US" dirty="0"/>
          </a:p>
        </p:txBody>
      </p:sp>
      <p:pic>
        <p:nvPicPr>
          <p:cNvPr id="6" name="Picture 4" descr="Good by pydubreucq - A Goo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03231" y="1260000"/>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Good by pydubreucq - A Goo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7199" y="1810032"/>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Bad by pydubreucq - A Ba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3230" y="3174111"/>
            <a:ext cx="507937" cy="478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58843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634745925"/>
              </p:ext>
            </p:extLst>
          </p:nvPr>
        </p:nvGraphicFramePr>
        <p:xfrm>
          <a:off x="457200" y="949333"/>
          <a:ext cx="8229600" cy="4684148"/>
        </p:xfrm>
        <a:graphic>
          <a:graphicData uri="http://schemas.openxmlformats.org/drawingml/2006/table">
            <a:tbl>
              <a:tblPr firstRow="1" firstCol="1" bandRow="1">
                <a:tableStyleId>{00A15C55-8517-42AA-B614-E9B94910E393}</a:tableStyleId>
              </a:tblPr>
              <a:tblGrid>
                <a:gridCol w="2057400"/>
                <a:gridCol w="2057400"/>
                <a:gridCol w="2057400"/>
                <a:gridCol w="2057400"/>
              </a:tblGrid>
              <a:tr h="525473">
                <a:tc>
                  <a:txBody>
                    <a:bodyPr/>
                    <a:lstStyle/>
                    <a:p>
                      <a:pPr algn="ctr"/>
                      <a:r>
                        <a:rPr lang="en-US" sz="1400" dirty="0" smtClean="0"/>
                        <a:t>what</a:t>
                      </a:r>
                      <a:endParaRPr lang="en-GB" sz="1400" dirty="0"/>
                    </a:p>
                  </a:txBody>
                  <a:tcPr/>
                </a:tc>
                <a:tc>
                  <a:txBody>
                    <a:bodyPr/>
                    <a:lstStyle/>
                    <a:p>
                      <a:pPr algn="ctr"/>
                      <a:r>
                        <a:rPr lang="en-US" sz="1400" dirty="0" smtClean="0"/>
                        <a:t>I – keep</a:t>
                      </a:r>
                      <a:endParaRPr lang="en-GB" sz="1400" dirty="0"/>
                    </a:p>
                  </a:txBody>
                  <a:tcPr/>
                </a:tc>
                <a:tc>
                  <a:txBody>
                    <a:bodyPr/>
                    <a:lstStyle/>
                    <a:p>
                      <a:pPr algn="ctr"/>
                      <a:r>
                        <a:rPr lang="en-US" sz="1400" dirty="0" smtClean="0"/>
                        <a:t>II - improve</a:t>
                      </a:r>
                      <a:endParaRPr lang="en-GB" sz="1400" dirty="0"/>
                    </a:p>
                  </a:txBody>
                  <a:tcPr/>
                </a:tc>
                <a:tc>
                  <a:txBody>
                    <a:bodyPr/>
                    <a:lstStyle/>
                    <a:p>
                      <a:pPr algn="ctr"/>
                      <a:r>
                        <a:rPr lang="en-US" sz="1400" dirty="0" smtClean="0"/>
                        <a:t>III - change</a:t>
                      </a:r>
                      <a:endParaRPr lang="en-GB" sz="1400" dirty="0"/>
                    </a:p>
                  </a:txBody>
                  <a:tcPr/>
                </a:tc>
              </a:tr>
              <a:tr h="630567">
                <a:tc>
                  <a:txBody>
                    <a:bodyPr/>
                    <a:lstStyle/>
                    <a:p>
                      <a:pPr marL="0" algn="just" rtl="0" eaLnBrk="1" latinLnBrk="0" hangingPunct="1"/>
                      <a:r>
                        <a:rPr kumimoji="0" lang="en-US" sz="1000" b="0" kern="1200" dirty="0" smtClean="0">
                          <a:solidFill>
                            <a:srgbClr val="000000"/>
                          </a:solidFill>
                          <a:latin typeface="+mn-lt"/>
                          <a:ea typeface="+mn-ea"/>
                          <a:cs typeface="+mn-cs"/>
                        </a:rPr>
                        <a:t>Safety</a:t>
                      </a:r>
                      <a:endParaRPr kumimoji="0" lang="en-GB" sz="1000" b="0" kern="1200" dirty="0">
                        <a:solidFill>
                          <a:srgbClr val="000000"/>
                        </a:solidFill>
                        <a:latin typeface="+mn-lt"/>
                        <a:ea typeface="+mn-ea"/>
                        <a:cs typeface="+mn-cs"/>
                      </a:endParaRPr>
                    </a:p>
                  </a:txBody>
                  <a:tcPr/>
                </a:tc>
                <a:tc>
                  <a:txBody>
                    <a:bodyPr/>
                    <a:lstStyle/>
                    <a:p>
                      <a:pPr algn="just"/>
                      <a:r>
                        <a:rPr lang="en-US" sz="1000" dirty="0" smtClean="0">
                          <a:solidFill>
                            <a:schemeClr val="accent3"/>
                          </a:solidFill>
                        </a:rPr>
                        <a:t>Good awareness about the working environment</a:t>
                      </a:r>
                      <a:r>
                        <a:rPr lang="en-US" sz="1000" baseline="0" dirty="0" smtClean="0">
                          <a:solidFill>
                            <a:schemeClr val="accent3"/>
                          </a:solidFill>
                        </a:rPr>
                        <a:t> (personnel well trained)</a:t>
                      </a:r>
                      <a:endParaRPr lang="en-GB" sz="1000" dirty="0">
                        <a:solidFill>
                          <a:schemeClr val="accent3"/>
                        </a:solidFill>
                      </a:endParaRPr>
                    </a:p>
                  </a:txBody>
                  <a:tcPr/>
                </a:tc>
                <a:tc>
                  <a:txBody>
                    <a:bodyPr/>
                    <a:lstStyle/>
                    <a:p>
                      <a:pPr algn="just"/>
                      <a:r>
                        <a:rPr lang="en-US" sz="1000" dirty="0" smtClean="0">
                          <a:solidFill>
                            <a:srgbClr val="FF6600"/>
                          </a:solidFill>
                        </a:rPr>
                        <a:t>Presence of DGS in the </a:t>
                      </a:r>
                      <a:r>
                        <a:rPr lang="en-US" sz="1000" dirty="0" smtClean="0">
                          <a:solidFill>
                            <a:srgbClr val="FF6600"/>
                          </a:solidFill>
                        </a:rPr>
                        <a:t>tunnel when high level of coactivity</a:t>
                      </a:r>
                      <a:endParaRPr lang="en-GB" sz="1000" dirty="0">
                        <a:solidFill>
                          <a:srgbClr val="FF6600"/>
                        </a:solidFill>
                      </a:endParaRPr>
                    </a:p>
                  </a:txBody>
                  <a:tcPr/>
                </a:tc>
                <a:tc>
                  <a:txBody>
                    <a:bodyPr/>
                    <a:lstStyle/>
                    <a:p>
                      <a:pPr algn="just"/>
                      <a:endParaRPr lang="en-GB" sz="1000" dirty="0">
                        <a:solidFill>
                          <a:schemeClr val="accent2"/>
                        </a:solidFill>
                      </a:endParaRPr>
                    </a:p>
                  </a:txBody>
                  <a:tcPr/>
                </a:tc>
              </a:tr>
              <a:tr h="630567">
                <a:tc>
                  <a:txBody>
                    <a:bodyPr/>
                    <a:lstStyle/>
                    <a:p>
                      <a:pPr marL="0" algn="just" rtl="0" eaLnBrk="1" latinLnBrk="0" hangingPunct="1"/>
                      <a:r>
                        <a:rPr kumimoji="0" lang="en-GB" sz="1000" b="0" kern="1200" dirty="0" smtClean="0">
                          <a:solidFill>
                            <a:srgbClr val="000000"/>
                          </a:solidFill>
                          <a:latin typeface="+mn-lt"/>
                          <a:ea typeface="+mn-ea"/>
                          <a:cs typeface="+mn-cs"/>
                        </a:rPr>
                        <a:t>Radio protection</a:t>
                      </a:r>
                      <a:endParaRPr kumimoji="0" lang="en-GB" sz="1000" b="0" kern="1200" dirty="0">
                        <a:solidFill>
                          <a:srgbClr val="000000"/>
                        </a:solidFill>
                        <a:latin typeface="+mn-lt"/>
                        <a:ea typeface="+mn-ea"/>
                        <a:cs typeface="+mn-cs"/>
                      </a:endParaRPr>
                    </a:p>
                  </a:txBody>
                  <a:tcPr/>
                </a:tc>
                <a:tc>
                  <a:txBody>
                    <a:bodyPr/>
                    <a:lstStyle/>
                    <a:p>
                      <a:pPr marL="0" algn="just" rtl="0" eaLnBrk="1" latinLnBrk="0" hangingPunct="1"/>
                      <a:r>
                        <a:rPr kumimoji="0" lang="en-GB" sz="1000" kern="1200" dirty="0" smtClean="0">
                          <a:solidFill>
                            <a:schemeClr val="accent3"/>
                          </a:solidFill>
                          <a:latin typeface="+mn-lt"/>
                          <a:ea typeface="+mn-ea"/>
                          <a:cs typeface="+mn-cs"/>
                        </a:rPr>
                        <a:t>Excellent assistance from DGS/RP</a:t>
                      </a:r>
                      <a:endParaRPr kumimoji="0" lang="en-GB" sz="1000" kern="1200" dirty="0">
                        <a:solidFill>
                          <a:schemeClr val="accent3"/>
                        </a:solidFill>
                        <a:latin typeface="+mn-lt"/>
                        <a:ea typeface="+mn-ea"/>
                        <a:cs typeface="+mn-cs"/>
                      </a:endParaRPr>
                    </a:p>
                  </a:txBody>
                  <a:tcPr/>
                </a:tc>
                <a:tc>
                  <a:txBody>
                    <a:bodyPr/>
                    <a:lstStyle/>
                    <a:p>
                      <a:pPr marL="0" algn="just" rtl="0" eaLnBrk="1" latinLnBrk="0" hangingPunct="1"/>
                      <a:r>
                        <a:rPr kumimoji="0" lang="en-GB" sz="1000" kern="1200" dirty="0" smtClean="0">
                          <a:solidFill>
                            <a:srgbClr val="FF6600"/>
                          </a:solidFill>
                          <a:latin typeface="+mn-lt"/>
                          <a:ea typeface="+mn-ea"/>
                          <a:cs typeface="+mn-cs"/>
                        </a:rPr>
                        <a:t>Planning activities in hot areas well before the activity </a:t>
                      </a:r>
                      <a:r>
                        <a:rPr kumimoji="0" lang="en-GB" sz="1000" kern="1200" dirty="0" smtClean="0">
                          <a:solidFill>
                            <a:srgbClr val="FF6600"/>
                          </a:solidFill>
                          <a:latin typeface="+mn-lt"/>
                          <a:ea typeface="+mn-ea"/>
                          <a:cs typeface="+mn-cs"/>
                        </a:rPr>
                        <a:t>starts </a:t>
                      </a:r>
                      <a:r>
                        <a:rPr kumimoji="0" lang="en-GB" sz="1000" kern="1200" dirty="0" smtClean="0">
                          <a:solidFill>
                            <a:srgbClr val="FF6600"/>
                          </a:solidFill>
                          <a:latin typeface="+mn-lt"/>
                          <a:ea typeface="+mn-ea"/>
                          <a:cs typeface="+mn-cs"/>
                        </a:rPr>
                        <a:t>(before LS2)</a:t>
                      </a:r>
                    </a:p>
                    <a:p>
                      <a:pPr marL="0" algn="just" rtl="0" eaLnBrk="1" latinLnBrk="0" hangingPunct="1"/>
                      <a:r>
                        <a:rPr kumimoji="0" lang="en-GB" sz="1000" kern="1200" dirty="0" smtClean="0">
                          <a:solidFill>
                            <a:srgbClr val="FF6600"/>
                          </a:solidFill>
                          <a:latin typeface="+mn-lt"/>
                          <a:ea typeface="+mn-ea"/>
                          <a:cs typeface="+mn-cs"/>
                        </a:rPr>
                        <a:t>Follow-up</a:t>
                      </a:r>
                      <a:r>
                        <a:rPr kumimoji="0" lang="en-GB" sz="1000" kern="1200" baseline="0" dirty="0" smtClean="0">
                          <a:solidFill>
                            <a:srgbClr val="FF6600"/>
                          </a:solidFill>
                          <a:latin typeface="+mn-lt"/>
                          <a:ea typeface="+mn-ea"/>
                          <a:cs typeface="+mn-cs"/>
                        </a:rPr>
                        <a:t> accumulated dose during LS2 (reorganization of resources)</a:t>
                      </a:r>
                      <a:endParaRPr kumimoji="0" lang="en-GB" sz="1000" kern="1200" dirty="0">
                        <a:solidFill>
                          <a:srgbClr val="FF6600"/>
                        </a:solidFill>
                        <a:latin typeface="+mn-lt"/>
                        <a:ea typeface="+mn-ea"/>
                        <a:cs typeface="+mn-cs"/>
                      </a:endParaRPr>
                    </a:p>
                  </a:txBody>
                  <a:tcPr/>
                </a:tc>
                <a:tc>
                  <a:txBody>
                    <a:bodyPr/>
                    <a:lstStyle/>
                    <a:p>
                      <a:pPr marL="0" algn="just" rtl="0" eaLnBrk="1" latinLnBrk="0" hangingPunct="1"/>
                      <a:r>
                        <a:rPr kumimoji="0" lang="en-GB" sz="1000" kern="1200" dirty="0" smtClean="0">
                          <a:solidFill>
                            <a:schemeClr val="accent2"/>
                          </a:solidFill>
                          <a:latin typeface="+mn-lt"/>
                          <a:ea typeface="+mn-ea"/>
                          <a:cs typeface="+mn-cs"/>
                        </a:rPr>
                        <a:t>Add resources to deal with contingencies</a:t>
                      </a:r>
                    </a:p>
                    <a:p>
                      <a:pPr marL="0" algn="just" rtl="0" eaLnBrk="1" latinLnBrk="0" hangingPunct="1"/>
                      <a:r>
                        <a:rPr kumimoji="0" lang="en-GB" sz="1000" kern="1200" dirty="0" smtClean="0">
                          <a:solidFill>
                            <a:schemeClr val="accent2"/>
                          </a:solidFill>
                          <a:latin typeface="+mn-lt"/>
                          <a:ea typeface="+mn-ea"/>
                          <a:cs typeface="+mn-cs"/>
                        </a:rPr>
                        <a:t>Overall view across </a:t>
                      </a:r>
                      <a:r>
                        <a:rPr kumimoji="0" lang="en-GB" sz="1000" kern="1200" dirty="0" smtClean="0">
                          <a:solidFill>
                            <a:schemeClr val="accent2"/>
                          </a:solidFill>
                          <a:latin typeface="+mn-lt"/>
                          <a:ea typeface="+mn-ea"/>
                          <a:cs typeface="+mn-cs"/>
                        </a:rPr>
                        <a:t>machines (same guidelines)</a:t>
                      </a:r>
                      <a:endParaRPr kumimoji="0" lang="en-GB" sz="1000" kern="1200" dirty="0">
                        <a:solidFill>
                          <a:schemeClr val="accent2"/>
                        </a:solidFill>
                        <a:latin typeface="+mn-lt"/>
                        <a:ea typeface="+mn-ea"/>
                        <a:cs typeface="+mn-cs"/>
                      </a:endParaRPr>
                    </a:p>
                  </a:txBody>
                  <a:tcPr/>
                </a:tc>
              </a:tr>
              <a:tr h="630567">
                <a:tc>
                  <a:txBody>
                    <a:bodyPr/>
                    <a:lstStyle/>
                    <a:p>
                      <a:pPr marL="0" algn="just" rtl="0" eaLnBrk="1" latinLnBrk="0" hangingPunct="1"/>
                      <a:r>
                        <a:rPr kumimoji="0" lang="en-GB" sz="1000" b="0" kern="1200" dirty="0" smtClean="0">
                          <a:solidFill>
                            <a:srgbClr val="000000"/>
                          </a:solidFill>
                          <a:latin typeface="+mn-lt"/>
                          <a:ea typeface="+mn-ea"/>
                          <a:cs typeface="+mn-cs"/>
                        </a:rPr>
                        <a:t>Support</a:t>
                      </a:r>
                      <a:r>
                        <a:rPr kumimoji="0" lang="en-GB" sz="1000" b="0" kern="1200" baseline="0" dirty="0" smtClean="0">
                          <a:solidFill>
                            <a:srgbClr val="000000"/>
                          </a:solidFill>
                          <a:latin typeface="+mn-lt"/>
                          <a:ea typeface="+mn-ea"/>
                          <a:cs typeface="+mn-cs"/>
                        </a:rPr>
                        <a:t> Given</a:t>
                      </a:r>
                      <a:endParaRPr kumimoji="0" lang="en-GB" sz="1000" b="0" kern="1200" dirty="0">
                        <a:solidFill>
                          <a:srgbClr val="000000"/>
                        </a:solidFill>
                        <a:latin typeface="+mn-lt"/>
                        <a:ea typeface="+mn-ea"/>
                        <a:cs typeface="+mn-cs"/>
                      </a:endParaRPr>
                    </a:p>
                  </a:txBody>
                  <a:tcPr/>
                </a:tc>
                <a:tc>
                  <a:txBody>
                    <a:bodyPr/>
                    <a:lstStyle/>
                    <a:p>
                      <a:pPr marL="0" algn="just" rtl="0" eaLnBrk="1" latinLnBrk="0" hangingPunct="1"/>
                      <a:r>
                        <a:rPr kumimoji="0" lang="en-GB" sz="1000" kern="1200" dirty="0" smtClean="0">
                          <a:solidFill>
                            <a:schemeClr val="accent3"/>
                          </a:solidFill>
                          <a:latin typeface="+mn-lt"/>
                          <a:ea typeface="+mn-ea"/>
                          <a:cs typeface="+mn-cs"/>
                        </a:rPr>
                        <a:t>Tool to declare requested work</a:t>
                      </a:r>
                      <a:r>
                        <a:rPr kumimoji="0" lang="en-GB" sz="1000" kern="1200" baseline="0" dirty="0" smtClean="0">
                          <a:solidFill>
                            <a:schemeClr val="accent3"/>
                          </a:solidFill>
                          <a:latin typeface="+mn-lt"/>
                          <a:ea typeface="+mn-ea"/>
                          <a:cs typeface="+mn-cs"/>
                        </a:rPr>
                        <a:t> (PLAN)</a:t>
                      </a:r>
                      <a:endParaRPr kumimoji="0" lang="en-GB" sz="1000" kern="1200" dirty="0">
                        <a:solidFill>
                          <a:schemeClr val="accent3"/>
                        </a:solidFill>
                        <a:latin typeface="+mn-lt"/>
                        <a:ea typeface="+mn-ea"/>
                        <a:cs typeface="+mn-cs"/>
                      </a:endParaRPr>
                    </a:p>
                  </a:txBody>
                  <a:tcPr/>
                </a:tc>
                <a:tc>
                  <a:txBody>
                    <a:bodyPr/>
                    <a:lstStyle/>
                    <a:p>
                      <a:pPr marL="0" algn="just" rtl="0" eaLnBrk="1" latinLnBrk="0" hangingPunct="1"/>
                      <a:r>
                        <a:rPr kumimoji="0" lang="en-GB" sz="1000" kern="1200" dirty="0" smtClean="0">
                          <a:solidFill>
                            <a:srgbClr val="FF6600"/>
                          </a:solidFill>
                          <a:latin typeface="+mn-lt"/>
                          <a:ea typeface="+mn-ea"/>
                          <a:cs typeface="+mn-cs"/>
                        </a:rPr>
                        <a:t>Improve work description (positions,</a:t>
                      </a:r>
                      <a:r>
                        <a:rPr kumimoji="0" lang="en-GB" sz="1000" kern="1200" baseline="0" dirty="0" smtClean="0">
                          <a:solidFill>
                            <a:srgbClr val="FF6600"/>
                          </a:solidFill>
                          <a:latin typeface="+mn-lt"/>
                          <a:ea typeface="+mn-ea"/>
                          <a:cs typeface="+mn-cs"/>
                        </a:rPr>
                        <a:t> etc.) </a:t>
                      </a:r>
                      <a:r>
                        <a:rPr kumimoji="0" lang="en-GB" sz="1000" kern="1200" baseline="0" dirty="0" smtClean="0">
                          <a:solidFill>
                            <a:srgbClr val="FF6600"/>
                          </a:solidFill>
                          <a:latin typeface="+mn-lt"/>
                          <a:ea typeface="+mn-ea"/>
                          <a:cs typeface="+mn-cs"/>
                          <a:sym typeface="Wingdings" panose="05000000000000000000" pitchFamily="2" charset="2"/>
                        </a:rPr>
                        <a:t> </a:t>
                      </a:r>
                      <a:r>
                        <a:rPr kumimoji="0" lang="en-GB" sz="1000" kern="1200" baseline="0" dirty="0" smtClean="0">
                          <a:solidFill>
                            <a:srgbClr val="FF6600"/>
                          </a:solidFill>
                          <a:latin typeface="+mn-lt"/>
                          <a:ea typeface="+mn-ea"/>
                          <a:cs typeface="+mn-cs"/>
                          <a:sym typeface="Wingdings" panose="05000000000000000000" pitchFamily="2" charset="2"/>
                        </a:rPr>
                        <a:t>Better resource </a:t>
                      </a:r>
                      <a:r>
                        <a:rPr kumimoji="0" lang="en-GB" sz="1000" kern="1200" baseline="0" dirty="0" smtClean="0">
                          <a:solidFill>
                            <a:srgbClr val="FF6600"/>
                          </a:solidFill>
                          <a:latin typeface="+mn-lt"/>
                          <a:ea typeface="+mn-ea"/>
                          <a:cs typeface="+mn-cs"/>
                          <a:sym typeface="Wingdings" panose="05000000000000000000" pitchFamily="2" charset="2"/>
                        </a:rPr>
                        <a:t>estimations</a:t>
                      </a:r>
                      <a:endParaRPr kumimoji="0" lang="en-GB" sz="1000" kern="1200" dirty="0">
                        <a:solidFill>
                          <a:srgbClr val="FF6600"/>
                        </a:solidFill>
                        <a:latin typeface="+mn-lt"/>
                        <a:ea typeface="+mn-ea"/>
                        <a:cs typeface="+mn-cs"/>
                      </a:endParaRPr>
                    </a:p>
                  </a:txBody>
                  <a:tcPr/>
                </a:tc>
                <a:tc>
                  <a:txBody>
                    <a:bodyPr/>
                    <a:lstStyle/>
                    <a:p>
                      <a:pPr marL="0" algn="just" rtl="0" eaLnBrk="1" latinLnBrk="0" hangingPunct="1"/>
                      <a:r>
                        <a:rPr kumimoji="0" lang="en-GB" sz="1000" kern="1200" dirty="0" smtClean="0">
                          <a:solidFill>
                            <a:schemeClr val="accent2"/>
                          </a:solidFill>
                          <a:latin typeface="+mn-lt"/>
                          <a:ea typeface="+mn-ea"/>
                          <a:cs typeface="+mn-cs"/>
                        </a:rPr>
                        <a:t>Iterations to regroup activities and</a:t>
                      </a:r>
                      <a:r>
                        <a:rPr kumimoji="0" lang="en-GB" sz="1000" kern="1200" baseline="0" dirty="0" smtClean="0">
                          <a:solidFill>
                            <a:schemeClr val="accent2"/>
                          </a:solidFill>
                          <a:latin typeface="+mn-lt"/>
                          <a:ea typeface="+mn-ea"/>
                          <a:cs typeface="+mn-cs"/>
                        </a:rPr>
                        <a:t> optimize resources when possible</a:t>
                      </a:r>
                      <a:endParaRPr kumimoji="0" lang="en-GB" sz="1000" kern="1200" dirty="0">
                        <a:solidFill>
                          <a:schemeClr val="accent2"/>
                        </a:solidFill>
                        <a:latin typeface="+mn-lt"/>
                        <a:ea typeface="+mn-ea"/>
                        <a:cs typeface="+mn-cs"/>
                      </a:endParaRPr>
                    </a:p>
                  </a:txBody>
                  <a:tcPr/>
                </a:tc>
              </a:tr>
              <a:tr h="630567">
                <a:tc>
                  <a:txBody>
                    <a:bodyPr/>
                    <a:lstStyle/>
                    <a:p>
                      <a:pPr marL="0" algn="just" rtl="0" eaLnBrk="1" latinLnBrk="0" hangingPunct="1"/>
                      <a:r>
                        <a:rPr kumimoji="0" lang="en-GB" sz="1000" b="0" kern="1200" dirty="0" smtClean="0">
                          <a:solidFill>
                            <a:srgbClr val="000000"/>
                          </a:solidFill>
                          <a:latin typeface="+mn-lt"/>
                          <a:ea typeface="+mn-ea"/>
                          <a:cs typeface="+mn-cs"/>
                        </a:rPr>
                        <a:t>Support</a:t>
                      </a:r>
                      <a:r>
                        <a:rPr kumimoji="0" lang="en-GB" sz="1000" b="0" kern="1200" baseline="0" dirty="0" smtClean="0">
                          <a:solidFill>
                            <a:srgbClr val="000000"/>
                          </a:solidFill>
                          <a:latin typeface="+mn-lt"/>
                          <a:ea typeface="+mn-ea"/>
                          <a:cs typeface="+mn-cs"/>
                        </a:rPr>
                        <a:t> Obtained</a:t>
                      </a:r>
                      <a:endParaRPr kumimoji="0" lang="en-GB" sz="1000" b="0" kern="1200" dirty="0">
                        <a:solidFill>
                          <a:srgbClr val="000000"/>
                        </a:solidFill>
                        <a:latin typeface="+mn-lt"/>
                        <a:ea typeface="+mn-ea"/>
                        <a:cs typeface="+mn-cs"/>
                      </a:endParaRPr>
                    </a:p>
                  </a:txBody>
                  <a:tcPr/>
                </a:tc>
                <a:tc>
                  <a:txBody>
                    <a:bodyPr/>
                    <a:lstStyle/>
                    <a:p>
                      <a:pPr marL="0" algn="just" rtl="0" eaLnBrk="1" latinLnBrk="0" hangingPunct="1"/>
                      <a:r>
                        <a:rPr kumimoji="0" lang="en-GB" sz="1000" kern="1200" dirty="0" smtClean="0">
                          <a:solidFill>
                            <a:schemeClr val="accent3"/>
                          </a:solidFill>
                          <a:latin typeface="+mn-lt"/>
                          <a:ea typeface="+mn-ea"/>
                          <a:cs typeface="+mn-cs"/>
                        </a:rPr>
                        <a:t>Ensure flexibility (contingency resources or low priority</a:t>
                      </a:r>
                      <a:r>
                        <a:rPr kumimoji="0" lang="en-GB" sz="1000" kern="1200" baseline="0" dirty="0" smtClean="0">
                          <a:solidFill>
                            <a:schemeClr val="accent3"/>
                          </a:solidFill>
                          <a:latin typeface="+mn-lt"/>
                          <a:ea typeface="+mn-ea"/>
                          <a:cs typeface="+mn-cs"/>
                        </a:rPr>
                        <a:t> activities) </a:t>
                      </a:r>
                      <a:endParaRPr kumimoji="0" lang="en-GB" sz="1000" kern="1200" dirty="0">
                        <a:solidFill>
                          <a:schemeClr val="accent3"/>
                        </a:solidFill>
                        <a:latin typeface="+mn-lt"/>
                        <a:ea typeface="+mn-ea"/>
                        <a:cs typeface="+mn-cs"/>
                      </a:endParaRPr>
                    </a:p>
                  </a:txBody>
                  <a:tcPr/>
                </a:tc>
                <a:tc>
                  <a:txBody>
                    <a:bodyPr/>
                    <a:lstStyle/>
                    <a:p>
                      <a:pPr marL="0" algn="just" rtl="0" eaLnBrk="1" latinLnBrk="0" hangingPunct="1"/>
                      <a:r>
                        <a:rPr kumimoji="0" lang="en-GB" sz="1000" kern="1200" dirty="0" smtClean="0">
                          <a:solidFill>
                            <a:srgbClr val="FF6600"/>
                          </a:solidFill>
                          <a:latin typeface="+mn-lt"/>
                          <a:ea typeface="+mn-ea"/>
                          <a:cs typeface="+mn-cs"/>
                        </a:rPr>
                        <a:t>Improve flow of information between</a:t>
                      </a:r>
                      <a:r>
                        <a:rPr kumimoji="0" lang="en-GB" sz="1000" kern="1200" baseline="0" dirty="0" smtClean="0">
                          <a:solidFill>
                            <a:srgbClr val="FF6600"/>
                          </a:solidFill>
                          <a:latin typeface="+mn-lt"/>
                          <a:ea typeface="+mn-ea"/>
                          <a:cs typeface="+mn-cs"/>
                        </a:rPr>
                        <a:t> TE-VSC and other groups</a:t>
                      </a:r>
                      <a:endParaRPr kumimoji="0" lang="en-GB" sz="1000" kern="1200" dirty="0">
                        <a:solidFill>
                          <a:srgbClr val="FF6600"/>
                        </a:solidFill>
                        <a:latin typeface="+mn-lt"/>
                        <a:ea typeface="+mn-ea"/>
                        <a:cs typeface="+mn-cs"/>
                      </a:endParaRPr>
                    </a:p>
                  </a:txBody>
                  <a:tcPr/>
                </a:tc>
                <a:tc>
                  <a:txBody>
                    <a:bodyPr/>
                    <a:lstStyle/>
                    <a:p>
                      <a:pPr marL="0" algn="just" rtl="0" eaLnBrk="1" latinLnBrk="0" hangingPunct="1"/>
                      <a:endParaRPr kumimoji="0" lang="en-GB" sz="1000" kern="1200" dirty="0">
                        <a:solidFill>
                          <a:schemeClr val="accent2"/>
                        </a:solidFill>
                        <a:latin typeface="+mn-lt"/>
                        <a:ea typeface="+mn-ea"/>
                        <a:cs typeface="+mn-cs"/>
                      </a:endParaRPr>
                    </a:p>
                  </a:txBody>
                  <a:tcPr/>
                </a:tc>
              </a:tr>
              <a:tr h="630567">
                <a:tc>
                  <a:txBody>
                    <a:bodyPr/>
                    <a:lstStyle/>
                    <a:p>
                      <a:pPr marL="0" algn="just" rtl="0" eaLnBrk="1" latinLnBrk="0" hangingPunct="1"/>
                      <a:r>
                        <a:rPr kumimoji="0" lang="en-GB" sz="1000" b="0" kern="1200" dirty="0" smtClean="0">
                          <a:solidFill>
                            <a:srgbClr val="000000"/>
                          </a:solidFill>
                          <a:latin typeface="+mn-lt"/>
                          <a:ea typeface="+mn-ea"/>
                          <a:cs typeface="+mn-cs"/>
                        </a:rPr>
                        <a:t>Access conditions</a:t>
                      </a:r>
                      <a:endParaRPr kumimoji="0" lang="en-GB" sz="1000" b="0" kern="1200" dirty="0">
                        <a:solidFill>
                          <a:srgbClr val="000000"/>
                        </a:solidFill>
                        <a:latin typeface="+mn-lt"/>
                        <a:ea typeface="+mn-ea"/>
                        <a:cs typeface="+mn-cs"/>
                      </a:endParaRPr>
                    </a:p>
                  </a:txBody>
                  <a:tcPr/>
                </a:tc>
                <a:tc>
                  <a:txBody>
                    <a:bodyPr/>
                    <a:lstStyle/>
                    <a:p>
                      <a:pPr marL="0" algn="just" rtl="0" eaLnBrk="1" latinLnBrk="0" hangingPunct="1"/>
                      <a:r>
                        <a:rPr kumimoji="0" lang="en-GB" sz="1000" kern="1200" dirty="0" smtClean="0">
                          <a:solidFill>
                            <a:schemeClr val="accent3"/>
                          </a:solidFill>
                          <a:latin typeface="+mn-lt"/>
                          <a:ea typeface="+mn-ea"/>
                          <a:cs typeface="+mn-cs"/>
                        </a:rPr>
                        <a:t>IMPACT proved useful to declare</a:t>
                      </a:r>
                      <a:r>
                        <a:rPr kumimoji="0" lang="en-GB" sz="1000" kern="1200" baseline="0" dirty="0" smtClean="0">
                          <a:solidFill>
                            <a:schemeClr val="accent3"/>
                          </a:solidFill>
                          <a:latin typeface="+mn-lt"/>
                          <a:ea typeface="+mn-ea"/>
                          <a:cs typeface="+mn-cs"/>
                        </a:rPr>
                        <a:t> work</a:t>
                      </a:r>
                      <a:endParaRPr kumimoji="0" lang="en-GB" sz="1000" kern="1200" dirty="0">
                        <a:solidFill>
                          <a:schemeClr val="accent3"/>
                        </a:solidFill>
                        <a:latin typeface="+mn-lt"/>
                        <a:ea typeface="+mn-ea"/>
                        <a:cs typeface="+mn-cs"/>
                      </a:endParaRPr>
                    </a:p>
                  </a:txBody>
                  <a:tcPr/>
                </a:tc>
                <a:tc>
                  <a:txBody>
                    <a:bodyPr/>
                    <a:lstStyle/>
                    <a:p>
                      <a:pPr marL="0" algn="just" rtl="0" eaLnBrk="1" latinLnBrk="0" hangingPunct="1"/>
                      <a:r>
                        <a:rPr kumimoji="0" lang="en-GB" sz="1000" kern="1200" dirty="0" smtClean="0">
                          <a:solidFill>
                            <a:srgbClr val="FF6600"/>
                          </a:solidFill>
                          <a:latin typeface="+mn-lt"/>
                          <a:ea typeface="+mn-ea"/>
                          <a:cs typeface="+mn-cs"/>
                        </a:rPr>
                        <a:t>Access through</a:t>
                      </a:r>
                      <a:r>
                        <a:rPr kumimoji="0" lang="en-GB" sz="1000" kern="1200" baseline="0" dirty="0" smtClean="0">
                          <a:solidFill>
                            <a:srgbClr val="FF6600"/>
                          </a:solidFill>
                          <a:latin typeface="+mn-lt"/>
                          <a:ea typeface="+mn-ea"/>
                          <a:cs typeface="+mn-cs"/>
                        </a:rPr>
                        <a:t> MAD</a:t>
                      </a:r>
                    </a:p>
                    <a:p>
                      <a:pPr marL="0" algn="just" rtl="0" eaLnBrk="1" latinLnBrk="0" hangingPunct="1"/>
                      <a:r>
                        <a:rPr kumimoji="0" lang="en-GB" sz="1000" kern="1200" baseline="0" dirty="0" smtClean="0">
                          <a:solidFill>
                            <a:srgbClr val="FF6600"/>
                          </a:solidFill>
                          <a:latin typeface="+mn-lt"/>
                          <a:ea typeface="+mn-ea"/>
                          <a:cs typeface="+mn-cs"/>
                        </a:rPr>
                        <a:t>Availability of IMPACT numbers (as in PS complex)</a:t>
                      </a:r>
                      <a:endParaRPr kumimoji="0" lang="en-GB" sz="1000" kern="1200" dirty="0">
                        <a:solidFill>
                          <a:srgbClr val="FF6600"/>
                        </a:solidFill>
                        <a:latin typeface="+mn-lt"/>
                        <a:ea typeface="+mn-ea"/>
                        <a:cs typeface="+mn-cs"/>
                      </a:endParaRPr>
                    </a:p>
                  </a:txBody>
                  <a:tcPr/>
                </a:tc>
                <a:tc>
                  <a:txBody>
                    <a:bodyPr/>
                    <a:lstStyle/>
                    <a:p>
                      <a:pPr marL="0" algn="just" rtl="0" eaLnBrk="1" latinLnBrk="0" hangingPunct="1"/>
                      <a:endParaRPr kumimoji="0" lang="en-GB" sz="1000" kern="1200" dirty="0">
                        <a:solidFill>
                          <a:schemeClr val="accent2"/>
                        </a:solidFill>
                        <a:latin typeface="+mn-lt"/>
                        <a:ea typeface="+mn-ea"/>
                        <a:cs typeface="+mn-cs"/>
                      </a:endParaRPr>
                    </a:p>
                  </a:txBody>
                  <a:tcPr/>
                </a:tc>
              </a:tr>
              <a:tr h="630567">
                <a:tc>
                  <a:txBody>
                    <a:bodyPr/>
                    <a:lstStyle/>
                    <a:p>
                      <a:pPr marL="0" algn="just" rtl="0" eaLnBrk="1" latinLnBrk="0" hangingPunct="1"/>
                      <a:r>
                        <a:rPr kumimoji="0" lang="en-GB" sz="1000" b="0" kern="1200" dirty="0" smtClean="0">
                          <a:solidFill>
                            <a:srgbClr val="000000"/>
                          </a:solidFill>
                          <a:latin typeface="+mn-lt"/>
                          <a:ea typeface="+mn-ea"/>
                          <a:cs typeface="+mn-cs"/>
                        </a:rPr>
                        <a:t>Coordination</a:t>
                      </a:r>
                      <a:endParaRPr kumimoji="0" lang="en-GB" sz="1000" b="0" kern="1200" dirty="0">
                        <a:solidFill>
                          <a:srgbClr val="000000"/>
                        </a:solidFill>
                        <a:latin typeface="+mn-lt"/>
                        <a:ea typeface="+mn-ea"/>
                        <a:cs typeface="+mn-cs"/>
                      </a:endParaRPr>
                    </a:p>
                  </a:txBody>
                  <a:tcPr/>
                </a:tc>
                <a:tc>
                  <a:txBody>
                    <a:bodyPr/>
                    <a:lstStyle/>
                    <a:p>
                      <a:pPr marL="0" algn="just" rtl="0" eaLnBrk="1" latinLnBrk="0" hangingPunct="1"/>
                      <a:r>
                        <a:rPr kumimoji="0" lang="en-GB" sz="1000" kern="1200" dirty="0" smtClean="0">
                          <a:solidFill>
                            <a:schemeClr val="accent3"/>
                          </a:solidFill>
                          <a:latin typeface="+mn-lt"/>
                          <a:ea typeface="+mn-ea"/>
                          <a:cs typeface="+mn-cs"/>
                        </a:rPr>
                        <a:t>Specific meetings to address</a:t>
                      </a:r>
                      <a:r>
                        <a:rPr kumimoji="0" lang="en-GB" sz="1000" kern="1200" baseline="0" dirty="0" smtClean="0">
                          <a:solidFill>
                            <a:schemeClr val="accent3"/>
                          </a:solidFill>
                          <a:latin typeface="+mn-lt"/>
                          <a:ea typeface="+mn-ea"/>
                          <a:cs typeface="+mn-cs"/>
                        </a:rPr>
                        <a:t> big activities proved very useful</a:t>
                      </a:r>
                      <a:endParaRPr kumimoji="0" lang="en-GB" sz="1000" kern="1200" dirty="0">
                        <a:solidFill>
                          <a:schemeClr val="accent3"/>
                        </a:solidFill>
                        <a:latin typeface="+mn-lt"/>
                        <a:ea typeface="+mn-ea"/>
                        <a:cs typeface="+mn-cs"/>
                      </a:endParaRPr>
                    </a:p>
                  </a:txBody>
                  <a:tcPr/>
                </a:tc>
                <a:tc>
                  <a:txBody>
                    <a:bodyPr/>
                    <a:lstStyle/>
                    <a:p>
                      <a:pPr marL="0" algn="just" rtl="0" eaLnBrk="1" latinLnBrk="0" hangingPunct="1"/>
                      <a:r>
                        <a:rPr kumimoji="0" lang="en-GB" sz="1000" kern="1200" dirty="0" smtClean="0">
                          <a:solidFill>
                            <a:srgbClr val="FF6600"/>
                          </a:solidFill>
                          <a:latin typeface="+mn-lt"/>
                          <a:ea typeface="+mn-ea"/>
                          <a:cs typeface="+mn-cs"/>
                        </a:rPr>
                        <a:t>Better coordination between</a:t>
                      </a:r>
                      <a:r>
                        <a:rPr kumimoji="0" lang="en-GB" sz="1000" kern="1200" baseline="0" dirty="0" smtClean="0">
                          <a:solidFill>
                            <a:srgbClr val="FF6600"/>
                          </a:solidFill>
                          <a:latin typeface="+mn-lt"/>
                          <a:ea typeface="+mn-ea"/>
                          <a:cs typeface="+mn-cs"/>
                        </a:rPr>
                        <a:t> different machines (same resources)</a:t>
                      </a:r>
                      <a:endParaRPr kumimoji="0" lang="en-GB" sz="1000" kern="1200" dirty="0">
                        <a:solidFill>
                          <a:srgbClr val="FF6600"/>
                        </a:solidFill>
                        <a:latin typeface="+mn-lt"/>
                        <a:ea typeface="+mn-ea"/>
                        <a:cs typeface="+mn-cs"/>
                      </a:endParaRPr>
                    </a:p>
                  </a:txBody>
                  <a:tcPr/>
                </a:tc>
                <a:tc>
                  <a:txBody>
                    <a:bodyPr/>
                    <a:lstStyle/>
                    <a:p>
                      <a:pPr marL="0" algn="just" rtl="0" eaLnBrk="1" latinLnBrk="0" hangingPunct="1"/>
                      <a:r>
                        <a:rPr kumimoji="0" lang="en-GB" sz="1000" kern="1200" dirty="0" smtClean="0">
                          <a:solidFill>
                            <a:schemeClr val="accent2"/>
                          </a:solidFill>
                          <a:latin typeface="+mn-lt"/>
                          <a:ea typeface="+mn-ea"/>
                          <a:cs typeface="+mn-cs"/>
                        </a:rPr>
                        <a:t>Use same formats and tools</a:t>
                      </a:r>
                      <a:r>
                        <a:rPr kumimoji="0" lang="en-GB" sz="1000" kern="1200" baseline="0" dirty="0" smtClean="0">
                          <a:solidFill>
                            <a:schemeClr val="accent2"/>
                          </a:solidFill>
                          <a:latin typeface="+mn-lt"/>
                          <a:ea typeface="+mn-ea"/>
                          <a:cs typeface="+mn-cs"/>
                        </a:rPr>
                        <a:t> in different machines </a:t>
                      </a:r>
                      <a:r>
                        <a:rPr kumimoji="0" lang="en-GB" sz="1000" kern="1200" dirty="0" smtClean="0">
                          <a:solidFill>
                            <a:schemeClr val="accent2"/>
                          </a:solidFill>
                          <a:latin typeface="+mn-lt"/>
                          <a:ea typeface="+mn-ea"/>
                          <a:cs typeface="+mn-cs"/>
                        </a:rPr>
                        <a:t>(easier coordination inside TE-VSC)</a:t>
                      </a:r>
                      <a:endParaRPr kumimoji="0" lang="en-GB" sz="1000" kern="1200" dirty="0">
                        <a:solidFill>
                          <a:schemeClr val="accent2"/>
                        </a:solidFill>
                        <a:latin typeface="+mn-lt"/>
                        <a:ea typeface="+mn-ea"/>
                        <a:cs typeface="+mn-cs"/>
                      </a:endParaRPr>
                    </a:p>
                  </a:txBody>
                  <a:tcPr/>
                </a:tc>
              </a:tr>
            </a:tbl>
          </a:graphicData>
        </a:graphic>
      </p:graphicFrame>
      <p:sp>
        <p:nvSpPr>
          <p:cNvPr id="4" name="Footer Placeholder 2"/>
          <p:cNvSpPr>
            <a:spLocks noGrp="1"/>
          </p:cNvSpPr>
          <p:nvPr>
            <p:ph type="ftr" sz="quarter" idx="11"/>
          </p:nvPr>
        </p:nvSpPr>
        <p:spPr>
          <a:xfrm>
            <a:off x="1901378" y="6356350"/>
            <a:ext cx="6055545" cy="365125"/>
          </a:xfrm>
        </p:spPr>
        <p:txBody>
          <a:bodyPr/>
          <a:lstStyle/>
          <a:p>
            <a:r>
              <a:rPr lang="en-US" dirty="0" smtClean="0"/>
              <a:t>J.A. Ferreira TE-VSC</a:t>
            </a:r>
            <a:endParaRPr lang="en-US" dirty="0"/>
          </a:p>
        </p:txBody>
      </p:sp>
      <p:sp>
        <p:nvSpPr>
          <p:cNvPr id="6" name="Slide Number Placeholder 5"/>
          <p:cNvSpPr>
            <a:spLocks noGrp="1"/>
          </p:cNvSpPr>
          <p:nvPr>
            <p:ph type="sldNum" sz="quarter" idx="12"/>
          </p:nvPr>
        </p:nvSpPr>
        <p:spPr/>
        <p:txBody>
          <a:bodyPr/>
          <a:lstStyle/>
          <a:p>
            <a:fld id="{8D6C380F-326D-3C40-9EE7-7FBAB0953422}" type="slidenum">
              <a:rPr lang="en-US" smtClean="0"/>
              <a:pPr/>
              <a:t>16</a:t>
            </a:fld>
            <a:endParaRPr lang="en-US"/>
          </a:p>
        </p:txBody>
      </p:sp>
    </p:spTree>
    <p:extLst>
      <p:ext uri="{BB962C8B-B14F-4D97-AF65-F5344CB8AC3E}">
        <p14:creationId xmlns:p14="http://schemas.microsoft.com/office/powerpoint/2010/main" val="22149254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GB" dirty="0" smtClean="0"/>
              <a:t>Thank you for your attention</a:t>
            </a:r>
          </a:p>
          <a:p>
            <a:r>
              <a:rPr lang="en-GB" dirty="0" smtClean="0"/>
              <a:t>Special thanks to all people involved during LS1!</a:t>
            </a:r>
            <a:endParaRPr lang="en-GB" dirty="0"/>
          </a:p>
        </p:txBody>
      </p:sp>
      <p:sp>
        <p:nvSpPr>
          <p:cNvPr id="3" name="Footer Placeholder 2"/>
          <p:cNvSpPr>
            <a:spLocks noGrp="1"/>
          </p:cNvSpPr>
          <p:nvPr>
            <p:ph type="ftr" sz="quarter" idx="4294967295"/>
          </p:nvPr>
        </p:nvSpPr>
        <p:spPr>
          <a:xfrm>
            <a:off x="3089275" y="6356350"/>
            <a:ext cx="6054725" cy="365125"/>
          </a:xfrm>
        </p:spPr>
        <p:txBody>
          <a:bodyPr/>
          <a:lstStyle/>
          <a:p>
            <a:r>
              <a:rPr lang="en-US" dirty="0" smtClean="0"/>
              <a:t>J.A. Ferreira TE-VSC</a:t>
            </a:r>
            <a:endParaRPr lang="en-US" dirty="0"/>
          </a:p>
        </p:txBody>
      </p:sp>
      <p:sp>
        <p:nvSpPr>
          <p:cNvPr id="4" name="Slide Number Placeholder 3"/>
          <p:cNvSpPr>
            <a:spLocks noGrp="1"/>
          </p:cNvSpPr>
          <p:nvPr>
            <p:ph type="sldNum" sz="quarter" idx="4294967295"/>
          </p:nvPr>
        </p:nvSpPr>
        <p:spPr>
          <a:xfrm>
            <a:off x="8413750" y="6356350"/>
            <a:ext cx="730250" cy="365125"/>
          </a:xfrm>
        </p:spPr>
        <p:txBody>
          <a:bodyPr/>
          <a:lstStyle/>
          <a:p>
            <a:fld id="{8D6C380F-326D-3C40-9EE7-7FBAB0953422}" type="slidenum">
              <a:rPr lang="en-US" smtClean="0"/>
              <a:pPr/>
              <a:t>17</a:t>
            </a:fld>
            <a:endParaRPr lang="en-US"/>
          </a:p>
        </p:txBody>
      </p:sp>
      <p:pic>
        <p:nvPicPr>
          <p:cNvPr id="7" name="Content Placeholder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49949" y="99498"/>
            <a:ext cx="4318791" cy="2701170"/>
          </a:xfrm>
          <a:prstGeom prst="rect">
            <a:avLst/>
          </a:prstGeom>
        </p:spPr>
      </p:pic>
    </p:spTree>
    <p:extLst>
      <p:ext uri="{BB962C8B-B14F-4D97-AF65-F5344CB8AC3E}">
        <p14:creationId xmlns:p14="http://schemas.microsoft.com/office/powerpoint/2010/main" val="3380232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Insulation Vacuum</a:t>
            </a:r>
            <a:endParaRPr lang="en-GB" dirty="0"/>
          </a:p>
        </p:txBody>
      </p:sp>
      <p:sp>
        <p:nvSpPr>
          <p:cNvPr id="3" name="Text Placeholder 2"/>
          <p:cNvSpPr>
            <a:spLocks noGrp="1"/>
          </p:cNvSpPr>
          <p:nvPr>
            <p:ph type="body" idx="1"/>
          </p:nvPr>
        </p:nvSpPr>
        <p:spPr/>
        <p:txBody>
          <a:bodyPr/>
          <a:lstStyle/>
          <a:p>
            <a:r>
              <a:rPr lang="en-GB" dirty="0" smtClean="0"/>
              <a:t>LS1 Debriefing Day</a:t>
            </a:r>
            <a:endParaRPr lang="en-GB" dirty="0"/>
          </a:p>
        </p:txBody>
      </p:sp>
    </p:spTree>
    <p:extLst>
      <p:ext uri="{BB962C8B-B14F-4D97-AF65-F5344CB8AC3E}">
        <p14:creationId xmlns:p14="http://schemas.microsoft.com/office/powerpoint/2010/main" val="3103210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Insulation Vacuum</a:t>
            </a:r>
            <a:endParaRPr lang="en-GB" dirty="0"/>
          </a:p>
        </p:txBody>
      </p:sp>
      <p:sp>
        <p:nvSpPr>
          <p:cNvPr id="3" name="Content Placeholder 2"/>
          <p:cNvSpPr>
            <a:spLocks noGrp="1"/>
          </p:cNvSpPr>
          <p:nvPr>
            <p:ph idx="1"/>
          </p:nvPr>
        </p:nvSpPr>
        <p:spPr/>
        <p:txBody>
          <a:bodyPr>
            <a:normAutofit fontScale="47500" lnSpcReduction="20000"/>
          </a:bodyPr>
          <a:lstStyle/>
          <a:p>
            <a:r>
              <a:rPr lang="en-GB" dirty="0" smtClean="0"/>
              <a:t>Safety:</a:t>
            </a:r>
          </a:p>
          <a:p>
            <a:pPr lvl="1"/>
            <a:r>
              <a:rPr lang="en-GB" dirty="0" smtClean="0"/>
              <a:t>Accidents: 1 (industrial support). </a:t>
            </a:r>
            <a:r>
              <a:rPr lang="en-GB" dirty="0"/>
              <a:t>F</a:t>
            </a:r>
            <a:r>
              <a:rPr lang="en-GB" dirty="0" smtClean="0"/>
              <a:t>all from PEFRA; 2 days off.</a:t>
            </a:r>
          </a:p>
          <a:p>
            <a:pPr lvl="1"/>
            <a:r>
              <a:rPr lang="en-GB" dirty="0" smtClean="0"/>
              <a:t>Smoke in LHC tunnel due to roughing mobile pumping groups</a:t>
            </a:r>
            <a:r>
              <a:rPr lang="en-GB" dirty="0"/>
              <a:t>: 3 incidents </a:t>
            </a:r>
            <a:r>
              <a:rPr lang="en-GB" dirty="0" smtClean="0"/>
              <a:t>(2 including personnel evacuation); 0 incidents after action plan</a:t>
            </a:r>
          </a:p>
          <a:p>
            <a:pPr lvl="2"/>
            <a:r>
              <a:rPr lang="en-GB" dirty="0" smtClean="0"/>
              <a:t>LS1 action plan: revision of all pumps and change on maintenance plan; and, new operation procedure, including no start-up in evening, presence at early pumping and ‘</a:t>
            </a:r>
            <a:r>
              <a:rPr lang="en-GB" dirty="0" err="1" smtClean="0"/>
              <a:t>palier</a:t>
            </a:r>
            <a:r>
              <a:rPr lang="en-GB" dirty="0" smtClean="0"/>
              <a:t>’ to avoid pumping on big leaks</a:t>
            </a:r>
          </a:p>
          <a:p>
            <a:pPr lvl="2"/>
            <a:r>
              <a:rPr lang="en-GB" dirty="0" smtClean="0"/>
              <a:t>LS2 action plan: dry pumping groups to replace oil pumps</a:t>
            </a:r>
          </a:p>
          <a:p>
            <a:r>
              <a:rPr lang="en-GB" dirty="0" smtClean="0"/>
              <a:t>Access conditions:</a:t>
            </a:r>
          </a:p>
          <a:p>
            <a:pPr lvl="1"/>
            <a:r>
              <a:rPr lang="es-ES" dirty="0"/>
              <a:t>Material SAS </a:t>
            </a:r>
            <a:r>
              <a:rPr lang="es-ES" dirty="0" err="1" smtClean="0"/>
              <a:t>slow</a:t>
            </a:r>
            <a:r>
              <a:rPr lang="es-ES" dirty="0" smtClean="0"/>
              <a:t>: time </a:t>
            </a:r>
            <a:r>
              <a:rPr lang="es-ES" dirty="0" err="1" smtClean="0"/>
              <a:t>loss</a:t>
            </a:r>
            <a:r>
              <a:rPr lang="es-ES" dirty="0" smtClean="0"/>
              <a:t> </a:t>
            </a:r>
            <a:r>
              <a:rPr lang="es-ES" dirty="0" err="1" smtClean="0"/>
              <a:t>with</a:t>
            </a:r>
            <a:r>
              <a:rPr lang="es-ES" dirty="0" smtClean="0"/>
              <a:t> </a:t>
            </a:r>
            <a:r>
              <a:rPr lang="es-ES" dirty="0" err="1" smtClean="0"/>
              <a:t>impact</a:t>
            </a:r>
            <a:r>
              <a:rPr lang="es-ES" dirty="0" smtClean="0"/>
              <a:t> in </a:t>
            </a:r>
            <a:r>
              <a:rPr lang="es-ES" dirty="0" err="1" smtClean="0"/>
              <a:t>planning</a:t>
            </a:r>
            <a:r>
              <a:rPr lang="es-ES" dirty="0" smtClean="0"/>
              <a:t> </a:t>
            </a:r>
            <a:r>
              <a:rPr lang="es-ES" dirty="0" err="1" smtClean="0"/>
              <a:t>during</a:t>
            </a:r>
            <a:r>
              <a:rPr lang="es-ES" dirty="0" smtClean="0"/>
              <a:t> </a:t>
            </a:r>
            <a:r>
              <a:rPr lang="es-ES" dirty="0" err="1" smtClean="0"/>
              <a:t>first</a:t>
            </a:r>
            <a:r>
              <a:rPr lang="es-ES" dirty="0" smtClean="0"/>
              <a:t> </a:t>
            </a:r>
            <a:r>
              <a:rPr lang="es-ES" dirty="0" err="1" smtClean="0"/>
              <a:t>months</a:t>
            </a:r>
            <a:endParaRPr lang="es-ES" dirty="0" smtClean="0"/>
          </a:p>
          <a:p>
            <a:pPr lvl="1"/>
            <a:r>
              <a:rPr lang="es-ES" dirty="0" smtClean="0"/>
              <a:t>Access </a:t>
            </a:r>
            <a:r>
              <a:rPr lang="es-ES" dirty="0" err="1" smtClean="0"/>
              <a:t>flexibility</a:t>
            </a:r>
            <a:r>
              <a:rPr lang="es-ES" dirty="0" smtClean="0"/>
              <a:t> </a:t>
            </a:r>
            <a:r>
              <a:rPr lang="es-ES" dirty="0" err="1" smtClean="0"/>
              <a:t>enabled</a:t>
            </a:r>
            <a:r>
              <a:rPr lang="es-ES" dirty="0" smtClean="0"/>
              <a:t> to </a:t>
            </a:r>
            <a:r>
              <a:rPr lang="es-ES" dirty="0" err="1" smtClean="0"/>
              <a:t>avoid</a:t>
            </a:r>
            <a:r>
              <a:rPr lang="es-ES" dirty="0" smtClean="0"/>
              <a:t> </a:t>
            </a:r>
            <a:r>
              <a:rPr lang="es-ES" dirty="0" err="1" smtClean="0"/>
              <a:t>coactivity</a:t>
            </a:r>
            <a:r>
              <a:rPr lang="es-ES" dirty="0" smtClean="0"/>
              <a:t> and to </a:t>
            </a:r>
            <a:r>
              <a:rPr lang="es-ES" dirty="0" err="1" smtClean="0"/>
              <a:t>better</a:t>
            </a:r>
            <a:r>
              <a:rPr lang="es-ES" dirty="0" smtClean="0"/>
              <a:t> </a:t>
            </a:r>
            <a:r>
              <a:rPr lang="es-ES" dirty="0" err="1" smtClean="0"/>
              <a:t>adapt</a:t>
            </a:r>
            <a:r>
              <a:rPr lang="es-ES" dirty="0" smtClean="0"/>
              <a:t> </a:t>
            </a:r>
            <a:r>
              <a:rPr lang="es-ES" dirty="0" err="1" smtClean="0"/>
              <a:t>the</a:t>
            </a:r>
            <a:r>
              <a:rPr lang="es-ES" dirty="0" smtClean="0"/>
              <a:t> </a:t>
            </a:r>
            <a:r>
              <a:rPr lang="es-ES" dirty="0" err="1" smtClean="0"/>
              <a:t>own</a:t>
            </a:r>
            <a:r>
              <a:rPr lang="es-ES" dirty="0" smtClean="0"/>
              <a:t> </a:t>
            </a:r>
            <a:r>
              <a:rPr lang="es-ES" dirty="0" err="1" smtClean="0"/>
              <a:t>activities</a:t>
            </a:r>
            <a:r>
              <a:rPr lang="es-ES" dirty="0" smtClean="0"/>
              <a:t> </a:t>
            </a:r>
            <a:r>
              <a:rPr lang="es-ES" dirty="0" err="1" smtClean="0"/>
              <a:t>planning</a:t>
            </a:r>
            <a:r>
              <a:rPr lang="es-ES" dirty="0" smtClean="0"/>
              <a:t> to </a:t>
            </a:r>
            <a:r>
              <a:rPr lang="es-ES" dirty="0" err="1" smtClean="0"/>
              <a:t>the</a:t>
            </a:r>
            <a:r>
              <a:rPr lang="es-ES" dirty="0" smtClean="0"/>
              <a:t> general </a:t>
            </a:r>
            <a:r>
              <a:rPr lang="es-ES" dirty="0" err="1" smtClean="0"/>
              <a:t>one</a:t>
            </a:r>
            <a:r>
              <a:rPr lang="es-ES" dirty="0" smtClean="0"/>
              <a:t> (</a:t>
            </a:r>
            <a:r>
              <a:rPr lang="es-ES" dirty="0" err="1" smtClean="0"/>
              <a:t>see</a:t>
            </a:r>
            <a:r>
              <a:rPr lang="es-ES" dirty="0" smtClean="0"/>
              <a:t> </a:t>
            </a:r>
            <a:r>
              <a:rPr lang="es-ES" dirty="0" err="1" smtClean="0"/>
              <a:t>last</a:t>
            </a:r>
            <a:r>
              <a:rPr lang="es-ES" dirty="0" smtClean="0"/>
              <a:t> </a:t>
            </a:r>
            <a:r>
              <a:rPr lang="es-ES" dirty="0" err="1" smtClean="0"/>
              <a:t>slide</a:t>
            </a:r>
            <a:r>
              <a:rPr lang="es-ES" dirty="0" smtClean="0"/>
              <a:t>)</a:t>
            </a:r>
            <a:endParaRPr lang="en-GB" dirty="0" smtClean="0"/>
          </a:p>
          <a:p>
            <a:r>
              <a:rPr lang="en-GB" dirty="0" smtClean="0"/>
              <a:t>Support given:</a:t>
            </a:r>
          </a:p>
          <a:p>
            <a:pPr lvl="1"/>
            <a:r>
              <a:rPr lang="en-GB" dirty="0" smtClean="0"/>
              <a:t>Only one unplanned activity with high impact: QRL compensator issue (6-8% of LS1 workload)</a:t>
            </a:r>
          </a:p>
          <a:p>
            <a:pPr lvl="1"/>
            <a:r>
              <a:rPr lang="en-GB" dirty="0" smtClean="0"/>
              <a:t>QRL unplanned activity + SMACC delay between 07/13 and 12/13 were absorbed by tasks independent from train (~24% of total) with no further cost </a:t>
            </a:r>
            <a:r>
              <a:rPr lang="en-GB" dirty="0" smtClean="0">
                <a:sym typeface="Symbol" panose="05050102010706020507" pitchFamily="18" charset="2"/>
              </a:rPr>
              <a:t> highlights the importance of a percentage of activities to be used as a contingency (see last slide)</a:t>
            </a:r>
            <a:endParaRPr lang="en-GB" dirty="0" smtClean="0"/>
          </a:p>
        </p:txBody>
      </p:sp>
      <p:sp>
        <p:nvSpPr>
          <p:cNvPr id="4" name="Date Placeholder 3"/>
          <p:cNvSpPr>
            <a:spLocks noGrp="1"/>
          </p:cNvSpPr>
          <p:nvPr>
            <p:ph type="dt" sz="half" idx="2"/>
          </p:nvPr>
        </p:nvSpPr>
        <p:spPr/>
        <p:txBody>
          <a:bodyPr/>
          <a:lstStyle/>
          <a:p>
            <a:fld id="{AC9FC52E-F1E6-421F-B831-1CFFB1E1E989}" type="datetime3">
              <a:rPr lang="en-US" smtClean="0"/>
              <a:t>16 March 2015</a:t>
            </a:fld>
            <a:endParaRPr lang="en-US" dirty="0"/>
          </a:p>
        </p:txBody>
      </p:sp>
      <p:sp>
        <p:nvSpPr>
          <p:cNvPr id="5" name="Footer Placeholder 4"/>
          <p:cNvSpPr>
            <a:spLocks noGrp="1"/>
          </p:cNvSpPr>
          <p:nvPr>
            <p:ph type="ftr" sz="quarter" idx="3"/>
          </p:nvPr>
        </p:nvSpPr>
        <p:spPr/>
        <p:txBody>
          <a:bodyPr/>
          <a:lstStyle/>
          <a:p>
            <a:r>
              <a:rPr lang="en-US" dirty="0" smtClean="0"/>
              <a:t>J. Perez</a:t>
            </a:r>
            <a:r>
              <a:rPr lang="en-US" dirty="0"/>
              <a:t> </a:t>
            </a:r>
            <a:r>
              <a:rPr lang="en-US" dirty="0" err="1" smtClean="0"/>
              <a:t>Espinos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3487128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first</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2</a:t>
            </a:fld>
            <a:endParaRPr lang="en-US"/>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322456138"/>
              </p:ext>
            </p:extLst>
          </p:nvPr>
        </p:nvGraphicFramePr>
        <p:xfrm>
          <a:off x="3578654" y="739775"/>
          <a:ext cx="5105400" cy="5014913"/>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7"/>
          <p:cNvSpPr txBox="1">
            <a:spLocks/>
          </p:cNvSpPr>
          <p:nvPr/>
        </p:nvSpPr>
        <p:spPr>
          <a:xfrm>
            <a:off x="390078" y="1494983"/>
            <a:ext cx="3188576" cy="4397818"/>
          </a:xfrm>
          <a:prstGeom prst="rect">
            <a:avLst/>
          </a:prstGeom>
        </p:spPr>
        <p:txBody>
          <a:bodyPr vert="horz">
            <a:normAutofit fontScale="77500" lnSpcReduction="20000"/>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Wingdings" panose="05000000000000000000" pitchFamily="2" charset="2"/>
              <a:buChar char="§"/>
            </a:pPr>
            <a:r>
              <a:rPr lang="en-US" dirty="0" smtClean="0"/>
              <a:t>No significant impact of LS1</a:t>
            </a:r>
          </a:p>
          <a:p>
            <a:pPr>
              <a:buFont typeface="Wingdings" panose="05000000000000000000" pitchFamily="2" charset="2"/>
              <a:buChar char="§"/>
            </a:pPr>
            <a:r>
              <a:rPr lang="en-US" dirty="0" smtClean="0"/>
              <a:t>VIC useful but not always all the stakeholders involved</a:t>
            </a:r>
          </a:p>
          <a:p>
            <a:pPr>
              <a:buFont typeface="Wingdings" panose="05000000000000000000" pitchFamily="2" charset="2"/>
              <a:buChar char="§"/>
            </a:pPr>
            <a:r>
              <a:rPr lang="en-US" dirty="0" smtClean="0"/>
              <a:t>Presence </a:t>
            </a:r>
            <a:r>
              <a:rPr lang="en-US" dirty="0" smtClean="0"/>
              <a:t>of DGS in the tunnel when </a:t>
            </a:r>
            <a:r>
              <a:rPr lang="en-US" dirty="0" smtClean="0"/>
              <a:t>coactivity (arbitration). i.e. </a:t>
            </a:r>
            <a:r>
              <a:rPr lang="en-US" dirty="0" smtClean="0"/>
              <a:t>LSS1 cabling campaign, P7 LHC, etc.</a:t>
            </a:r>
            <a:endParaRPr lang="en-US" dirty="0"/>
          </a:p>
        </p:txBody>
      </p:sp>
      <p:pic>
        <p:nvPicPr>
          <p:cNvPr id="9" name="Picture 4" descr="Good by pydubreucq - A Goo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36106" y="1369747"/>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Bad by pydubreucq - A Bad sig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36105" y="2078589"/>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Bad by pydubreucq - A Bad sig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36107" y="3376782"/>
            <a:ext cx="507937" cy="47873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821214" y="2055070"/>
            <a:ext cx="1862840" cy="92333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dirty="0" smtClean="0"/>
              <a:t>Numbers for 40/30 to be added</a:t>
            </a:r>
            <a:endParaRPr lang="en-GB" dirty="0"/>
          </a:p>
        </p:txBody>
      </p:sp>
    </p:spTree>
    <p:extLst>
      <p:ext uri="{BB962C8B-B14F-4D97-AF65-F5344CB8AC3E}">
        <p14:creationId xmlns:p14="http://schemas.microsoft.com/office/powerpoint/2010/main" val="4757514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Insulation Vacuum</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Support obtained:</a:t>
            </a:r>
          </a:p>
          <a:p>
            <a:pPr lvl="1"/>
            <a:r>
              <a:rPr lang="en-GB" dirty="0" smtClean="0"/>
              <a:t>SMACC: excellent collaboration and structure of project team including coordination, planning and NC follow-up</a:t>
            </a:r>
          </a:p>
          <a:p>
            <a:pPr lvl="1"/>
            <a:r>
              <a:rPr lang="en-GB" dirty="0" smtClean="0"/>
              <a:t>TE-CRG</a:t>
            </a:r>
            <a:r>
              <a:rPr lang="en-GB" dirty="0"/>
              <a:t>: excellent support, flexibility and availability for evacuation and backfilling of He during leak test activities of different lines </a:t>
            </a:r>
            <a:r>
              <a:rPr lang="en-GB" dirty="0">
                <a:sym typeface="Symbol" panose="05050102010706020507" pitchFamily="18" charset="2"/>
              </a:rPr>
              <a:t> leak testing faster and more efficient; </a:t>
            </a:r>
            <a:r>
              <a:rPr lang="en-GB" u="sng" dirty="0">
                <a:sym typeface="Symbol" panose="05050102010706020507" pitchFamily="18" charset="2"/>
              </a:rPr>
              <a:t>asset to be maintained</a:t>
            </a:r>
          </a:p>
          <a:p>
            <a:pPr lvl="1"/>
            <a:r>
              <a:rPr lang="en-GB" dirty="0"/>
              <a:t>EN-MEF: very useful and efficient weekly meetings for main activities </a:t>
            </a:r>
            <a:r>
              <a:rPr lang="en-GB" dirty="0" smtClean="0"/>
              <a:t>progress</a:t>
            </a:r>
            <a:endParaRPr lang="en-GB" dirty="0"/>
          </a:p>
          <a:p>
            <a:pPr lvl="1"/>
            <a:r>
              <a:rPr lang="en-GB" dirty="0" smtClean="0"/>
              <a:t>Other acknowledgements: EN-MME, BE-OP, TE-MSC</a:t>
            </a:r>
          </a:p>
        </p:txBody>
      </p:sp>
      <p:sp>
        <p:nvSpPr>
          <p:cNvPr id="4" name="Date Placeholder 3"/>
          <p:cNvSpPr>
            <a:spLocks noGrp="1"/>
          </p:cNvSpPr>
          <p:nvPr>
            <p:ph type="dt" sz="half" idx="2"/>
          </p:nvPr>
        </p:nvSpPr>
        <p:spPr/>
        <p:txBody>
          <a:bodyPr/>
          <a:lstStyle/>
          <a:p>
            <a:fld id="{AC9FC52E-F1E6-421F-B831-1CFFB1E1E989}" type="datetime3">
              <a:rPr lang="en-US" smtClean="0"/>
              <a:t>16 March 2015</a:t>
            </a:fld>
            <a:endParaRPr lang="en-US" dirty="0"/>
          </a:p>
        </p:txBody>
      </p:sp>
      <p:sp>
        <p:nvSpPr>
          <p:cNvPr id="5" name="Footer Placeholder 4"/>
          <p:cNvSpPr>
            <a:spLocks noGrp="1"/>
          </p:cNvSpPr>
          <p:nvPr>
            <p:ph type="ftr" sz="quarter" idx="3"/>
          </p:nvPr>
        </p:nvSpPr>
        <p:spPr/>
        <p:txBody>
          <a:bodyPr/>
          <a:lstStyle/>
          <a:p>
            <a:r>
              <a:rPr lang="en-US" dirty="0" smtClean="0"/>
              <a:t>J. Perez</a:t>
            </a:r>
            <a:r>
              <a:rPr lang="en-US" dirty="0"/>
              <a:t> </a:t>
            </a:r>
            <a:r>
              <a:rPr lang="en-US" dirty="0" err="1" smtClean="0"/>
              <a:t>Espinos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38875729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1540" y="1124744"/>
            <a:ext cx="8231297" cy="5000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GB" dirty="0" smtClean="0"/>
              <a:t>Insulation Vacuum</a:t>
            </a:r>
            <a:endParaRPr lang="en-GB" dirty="0"/>
          </a:p>
        </p:txBody>
      </p:sp>
      <p:sp>
        <p:nvSpPr>
          <p:cNvPr id="3" name="Content Placeholder 2"/>
          <p:cNvSpPr>
            <a:spLocks noGrp="1"/>
          </p:cNvSpPr>
          <p:nvPr>
            <p:ph idx="1"/>
          </p:nvPr>
        </p:nvSpPr>
        <p:spPr/>
        <p:txBody>
          <a:bodyPr>
            <a:normAutofit/>
          </a:bodyPr>
          <a:lstStyle/>
          <a:p>
            <a:endParaRPr lang="en-GB" dirty="0" smtClean="0"/>
          </a:p>
        </p:txBody>
      </p:sp>
      <p:sp>
        <p:nvSpPr>
          <p:cNvPr id="4" name="Date Placeholder 3"/>
          <p:cNvSpPr>
            <a:spLocks noGrp="1"/>
          </p:cNvSpPr>
          <p:nvPr>
            <p:ph type="dt" sz="half" idx="2"/>
          </p:nvPr>
        </p:nvSpPr>
        <p:spPr/>
        <p:txBody>
          <a:bodyPr/>
          <a:lstStyle/>
          <a:p>
            <a:fld id="{AC9FC52E-F1E6-421F-B831-1CFFB1E1E989}" type="datetime3">
              <a:rPr lang="en-US" smtClean="0"/>
              <a:t>16 March 2015</a:t>
            </a:fld>
            <a:endParaRPr lang="en-US" dirty="0"/>
          </a:p>
        </p:txBody>
      </p:sp>
      <p:sp>
        <p:nvSpPr>
          <p:cNvPr id="5" name="Footer Placeholder 4"/>
          <p:cNvSpPr>
            <a:spLocks noGrp="1"/>
          </p:cNvSpPr>
          <p:nvPr>
            <p:ph type="ftr" sz="quarter" idx="3"/>
          </p:nvPr>
        </p:nvSpPr>
        <p:spPr/>
        <p:txBody>
          <a:bodyPr/>
          <a:lstStyle/>
          <a:p>
            <a:r>
              <a:rPr lang="en-US" dirty="0" smtClean="0"/>
              <a:t>J. Perez</a:t>
            </a:r>
            <a:r>
              <a:rPr lang="en-US" dirty="0"/>
              <a:t> </a:t>
            </a:r>
            <a:r>
              <a:rPr lang="en-US" dirty="0" err="1" smtClean="0"/>
              <a:t>Espinos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10" name="Oval 9"/>
          <p:cNvSpPr/>
          <p:nvPr/>
        </p:nvSpPr>
        <p:spPr>
          <a:xfrm>
            <a:off x="2225834" y="3715950"/>
            <a:ext cx="1368152" cy="1116124"/>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cxnSp>
        <p:nvCxnSpPr>
          <p:cNvPr id="12" name="Straight Arrow Connector 11"/>
          <p:cNvCxnSpPr/>
          <p:nvPr/>
        </p:nvCxnSpPr>
        <p:spPr>
          <a:xfrm flipH="1">
            <a:off x="4211963" y="3968148"/>
            <a:ext cx="144014" cy="252028"/>
          </a:xfrm>
          <a:prstGeom prst="straightConnector1">
            <a:avLst/>
          </a:prstGeom>
          <a:ln w="254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995937" y="3506483"/>
            <a:ext cx="1751662" cy="461665"/>
          </a:xfrm>
          <a:prstGeom prst="rect">
            <a:avLst/>
          </a:prstGeom>
          <a:noFill/>
          <a:ln>
            <a:solidFill>
              <a:srgbClr val="FF0000"/>
            </a:solidFill>
          </a:ln>
        </p:spPr>
        <p:txBody>
          <a:bodyPr wrap="square" rtlCol="0">
            <a:spAutoFit/>
          </a:bodyPr>
          <a:lstStyle/>
          <a:p>
            <a:r>
              <a:rPr lang="es-ES" sz="1200" b="1" dirty="0" smtClean="0"/>
              <a:t>No more </a:t>
            </a:r>
            <a:r>
              <a:rPr lang="es-ES" sz="1200" b="1" dirty="0" err="1" smtClean="0"/>
              <a:t>contingency</a:t>
            </a:r>
            <a:r>
              <a:rPr lang="es-ES" sz="1200" b="1" dirty="0" smtClean="0"/>
              <a:t> </a:t>
            </a:r>
            <a:r>
              <a:rPr lang="es-ES" sz="1200" b="1" dirty="0" err="1" smtClean="0"/>
              <a:t>margin</a:t>
            </a:r>
            <a:r>
              <a:rPr lang="es-ES" sz="1200" b="1" dirty="0" smtClean="0"/>
              <a:t>!!!</a:t>
            </a:r>
            <a:endParaRPr lang="es-ES" sz="1200" b="1" dirty="0"/>
          </a:p>
        </p:txBody>
      </p:sp>
    </p:spTree>
    <p:extLst>
      <p:ext uri="{BB962C8B-B14F-4D97-AF65-F5344CB8AC3E}">
        <p14:creationId xmlns:p14="http://schemas.microsoft.com/office/powerpoint/2010/main" val="1836552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528" y="764704"/>
            <a:ext cx="8568952" cy="5909310"/>
          </a:xfrm>
          <a:prstGeom prst="rect">
            <a:avLst/>
          </a:prstGeom>
          <a:noFill/>
        </p:spPr>
        <p:txBody>
          <a:bodyPr wrap="square" rtlCol="0">
            <a:spAutoFit/>
          </a:bodyPr>
          <a:lstStyle/>
          <a:p>
            <a:pPr marL="0" lvl="1"/>
            <a:r>
              <a:rPr lang="en-US" dirty="0" smtClean="0"/>
              <a:t>Problems which could have been prevented:</a:t>
            </a:r>
          </a:p>
          <a:p>
            <a:pPr marL="285750" lvl="2" indent="-285750">
              <a:buFontTx/>
              <a:buChar char="-"/>
            </a:pPr>
            <a:r>
              <a:rPr lang="en-US" dirty="0" smtClean="0"/>
              <a:t>Several  jobs requesting </a:t>
            </a:r>
            <a:r>
              <a:rPr lang="en-US" b="1" dirty="0" smtClean="0"/>
              <a:t>developments</a:t>
            </a:r>
            <a:r>
              <a:rPr lang="en-US" dirty="0" smtClean="0"/>
              <a:t> were not announced in time (no preliminary discussion of design, insufficient evaluation of the type of treatment, modified piece compared to prototype, too tight schedule…). This  is not compatible with working with high workload</a:t>
            </a:r>
            <a:r>
              <a:rPr lang="en-US" b="1" dirty="0" smtClean="0"/>
              <a:t> </a:t>
            </a:r>
          </a:p>
          <a:p>
            <a:pPr marL="742950" lvl="2" indent="-285750">
              <a:buFontTx/>
              <a:buChar char="-"/>
            </a:pPr>
            <a:r>
              <a:rPr lang="en-US" dirty="0" smtClean="0"/>
              <a:t>EFF: some coatings/treatments failed  </a:t>
            </a:r>
          </a:p>
          <a:p>
            <a:pPr marL="742950" lvl="2" indent="-285750">
              <a:buFontTx/>
              <a:buChar char="-"/>
            </a:pPr>
            <a:r>
              <a:rPr lang="en-US" dirty="0" smtClean="0"/>
              <a:t>EFF: delays and sometimes no technical solution  found</a:t>
            </a:r>
          </a:p>
          <a:p>
            <a:pPr marL="742950" lvl="2" indent="-285750">
              <a:buFontTx/>
              <a:buChar char="-"/>
            </a:pPr>
            <a:r>
              <a:rPr lang="en-US" dirty="0" smtClean="0"/>
              <a:t>SOL: anticipate problems by discussing design</a:t>
            </a:r>
          </a:p>
          <a:p>
            <a:pPr marL="285750" lvl="1" indent="-285750">
              <a:buFontTx/>
              <a:buChar char="-"/>
            </a:pPr>
            <a:endParaRPr lang="en-US" dirty="0" smtClean="0"/>
          </a:p>
          <a:p>
            <a:pPr marL="0" lvl="1"/>
            <a:r>
              <a:rPr lang="en-US" dirty="0" smtClean="0"/>
              <a:t>Underestimated issues (accepted non-relevant  prototype, underestimated resources, did not ask information..):</a:t>
            </a:r>
          </a:p>
          <a:p>
            <a:pPr marL="742950" lvl="2" indent="-285750">
              <a:buFontTx/>
              <a:buChar char="-"/>
            </a:pPr>
            <a:r>
              <a:rPr lang="en-US" dirty="0" smtClean="0"/>
              <a:t>EFF: delays</a:t>
            </a:r>
          </a:p>
          <a:p>
            <a:pPr marL="742950" lvl="2" indent="-285750">
              <a:buFontTx/>
              <a:buChar char="-"/>
            </a:pPr>
            <a:r>
              <a:rPr lang="en-US" dirty="0" smtClean="0"/>
              <a:t>SOL: …take the </a:t>
            </a:r>
            <a:r>
              <a:rPr lang="en-US" b="1" dirty="0" smtClean="0"/>
              <a:t>time</a:t>
            </a:r>
            <a:r>
              <a:rPr lang="en-US" dirty="0" smtClean="0"/>
              <a:t> to think,  technical solution is available</a:t>
            </a:r>
          </a:p>
          <a:p>
            <a:pPr marL="457200" lvl="2"/>
            <a:r>
              <a:rPr lang="en-US" dirty="0" smtClean="0"/>
              <a:t> </a:t>
            </a:r>
          </a:p>
          <a:p>
            <a:pPr marL="0" lvl="1"/>
            <a:r>
              <a:rPr lang="en-US" dirty="0" smtClean="0"/>
              <a:t>Problems difficult to foresee (even seeing the design we would not have spotted):</a:t>
            </a:r>
          </a:p>
          <a:p>
            <a:pPr marL="285750" lvl="1" indent="-285750">
              <a:buFontTx/>
              <a:buChar char="-"/>
            </a:pPr>
            <a:r>
              <a:rPr lang="en-US" dirty="0" smtClean="0"/>
              <a:t>“Surprises” (typical: unexpected  peel-off ….)</a:t>
            </a:r>
          </a:p>
          <a:p>
            <a:pPr marL="742950" lvl="2" indent="-285750">
              <a:buFontTx/>
              <a:buChar char="-"/>
            </a:pPr>
            <a:r>
              <a:rPr lang="en-US" dirty="0" smtClean="0"/>
              <a:t>EFF: Pointed to a “weak” point in a process </a:t>
            </a:r>
          </a:p>
          <a:p>
            <a:pPr marL="742950" lvl="2" indent="-285750">
              <a:buFontTx/>
              <a:buChar char="-"/>
            </a:pPr>
            <a:r>
              <a:rPr lang="en-US" dirty="0" smtClean="0"/>
              <a:t>EFF: delays</a:t>
            </a:r>
          </a:p>
          <a:p>
            <a:pPr marL="742950" lvl="2" indent="-285750">
              <a:buFontTx/>
              <a:buChar char="-"/>
            </a:pPr>
            <a:r>
              <a:rPr lang="en-US" dirty="0" smtClean="0"/>
              <a:t>SOL: have more </a:t>
            </a:r>
            <a:r>
              <a:rPr lang="en-US" b="1" dirty="0" smtClean="0"/>
              <a:t>time margin</a:t>
            </a:r>
            <a:r>
              <a:rPr lang="en-US" dirty="0" smtClean="0"/>
              <a:t>, the technical solution is in general available</a:t>
            </a:r>
          </a:p>
          <a:p>
            <a:pPr marL="742950" lvl="2" indent="-285750">
              <a:buFontTx/>
              <a:buChar char="-"/>
            </a:pPr>
            <a:endParaRPr lang="en-US" dirty="0"/>
          </a:p>
          <a:p>
            <a:pPr marL="0" lvl="2"/>
            <a:r>
              <a:rPr lang="en-US" dirty="0" smtClean="0"/>
              <a:t>NB: Time is difficult to be compensated by resources if one need highly trained personnel</a:t>
            </a:r>
            <a:endParaRPr lang="en-US" dirty="0"/>
          </a:p>
        </p:txBody>
      </p:sp>
      <p:sp>
        <p:nvSpPr>
          <p:cNvPr id="6" name="TextBox 5"/>
          <p:cNvSpPr txBox="1"/>
          <p:nvPr/>
        </p:nvSpPr>
        <p:spPr>
          <a:xfrm>
            <a:off x="2555776" y="316291"/>
            <a:ext cx="5278496" cy="369332"/>
          </a:xfrm>
          <a:prstGeom prst="rect">
            <a:avLst/>
          </a:prstGeom>
          <a:noFill/>
        </p:spPr>
        <p:txBody>
          <a:bodyPr wrap="none" rtlCol="0">
            <a:spAutoFit/>
          </a:bodyPr>
          <a:lstStyle/>
          <a:p>
            <a:r>
              <a:rPr lang="en-US" dirty="0" smtClean="0"/>
              <a:t>TE-VSC-SCC (surface coatings and chemistry) summary</a:t>
            </a:r>
            <a:endParaRPr lang="en-GB" dirty="0"/>
          </a:p>
        </p:txBody>
      </p:sp>
    </p:spTree>
    <p:extLst>
      <p:ext uri="{BB962C8B-B14F-4D97-AF65-F5344CB8AC3E}">
        <p14:creationId xmlns:p14="http://schemas.microsoft.com/office/powerpoint/2010/main" val="3268219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first</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3</a:t>
            </a:fld>
            <a:endParaRPr lang="en-US"/>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498101592"/>
              </p:ext>
            </p:extLst>
          </p:nvPr>
        </p:nvGraphicFramePr>
        <p:xfrm>
          <a:off x="3578654" y="739775"/>
          <a:ext cx="5105400" cy="5014913"/>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7"/>
          <p:cNvSpPr txBox="1">
            <a:spLocks/>
          </p:cNvSpPr>
          <p:nvPr/>
        </p:nvSpPr>
        <p:spPr>
          <a:xfrm>
            <a:off x="520701" y="2174141"/>
            <a:ext cx="3022599" cy="194065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None/>
            </a:pPr>
            <a:r>
              <a:rPr lang="en-US" dirty="0" smtClean="0"/>
              <a:t>No significant impact of LS1</a:t>
            </a:r>
            <a:endParaRPr lang="en-US" dirty="0"/>
          </a:p>
        </p:txBody>
      </p:sp>
      <p:pic>
        <p:nvPicPr>
          <p:cNvPr id="9" name="Picture 4" descr="Good by pydubreucq - A Goo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62" y="3330100"/>
            <a:ext cx="507937" cy="47873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57200" y="991429"/>
            <a:ext cx="6680200" cy="3046988"/>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nSpc>
                <a:spcPct val="150000"/>
              </a:lnSpc>
            </a:pPr>
            <a:r>
              <a:rPr lang="en-US" sz="2000" b="1" u="sng" dirty="0" smtClean="0"/>
              <a:t>Objective: Continuous improvement</a:t>
            </a:r>
          </a:p>
          <a:p>
            <a:pPr>
              <a:lnSpc>
                <a:spcPct val="150000"/>
              </a:lnSpc>
            </a:pPr>
            <a:r>
              <a:rPr lang="en-US" dirty="0" smtClean="0"/>
              <a:t>i.e. Improvement consignation of ion pumps</a:t>
            </a:r>
          </a:p>
          <a:p>
            <a:pPr marL="742950" lvl="1" indent="-285750">
              <a:lnSpc>
                <a:spcPct val="150000"/>
              </a:lnSpc>
              <a:buFont typeface="Arial" panose="020B0604020202020204" pitchFamily="34" charset="0"/>
              <a:buChar char="•"/>
            </a:pPr>
            <a:r>
              <a:rPr lang="en-US" dirty="0" smtClean="0"/>
              <a:t>Big number of ion pumps consigned during LS1, difficult to follow up.</a:t>
            </a:r>
          </a:p>
          <a:p>
            <a:pPr marL="742950" lvl="1" indent="-285750">
              <a:lnSpc>
                <a:spcPct val="150000"/>
              </a:lnSpc>
              <a:buFont typeface="Arial" panose="020B0604020202020204" pitchFamily="34" charset="0"/>
              <a:buChar char="•"/>
            </a:pPr>
            <a:r>
              <a:rPr lang="en-US" dirty="0" smtClean="0"/>
              <a:t>Procedure approved and available in EDMS</a:t>
            </a:r>
          </a:p>
          <a:p>
            <a:pPr marL="742950" lvl="1" indent="-285750">
              <a:lnSpc>
                <a:spcPct val="150000"/>
              </a:lnSpc>
              <a:buFont typeface="Arial" panose="020B0604020202020204" pitchFamily="34" charset="0"/>
              <a:buChar char="•"/>
            </a:pPr>
            <a:r>
              <a:rPr lang="en-US" dirty="0" smtClean="0"/>
              <a:t>First implementation during 2015 (test and validation)</a:t>
            </a:r>
          </a:p>
          <a:p>
            <a:pPr marL="742950" lvl="1" indent="-285750">
              <a:lnSpc>
                <a:spcPct val="150000"/>
              </a:lnSpc>
              <a:buFont typeface="Arial" panose="020B0604020202020204" pitchFamily="34" charset="0"/>
              <a:buChar char="•"/>
            </a:pPr>
            <a:r>
              <a:rPr lang="en-US" dirty="0" smtClean="0"/>
              <a:t>Fully implemented during LS2</a:t>
            </a:r>
            <a:endParaRPr lang="en-US" dirty="0"/>
          </a:p>
        </p:txBody>
      </p:sp>
      <p:pic>
        <p:nvPicPr>
          <p:cNvPr id="1029" name="Picture 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51773" y="2918012"/>
            <a:ext cx="3131679" cy="30352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06022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Radioprotection</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4</a:t>
            </a:fld>
            <a:endParaRPr lang="en-US"/>
          </a:p>
        </p:txBody>
      </p:sp>
      <p:sp>
        <p:nvSpPr>
          <p:cNvPr id="5" name="Content Placeholder 4"/>
          <p:cNvSpPr>
            <a:spLocks noGrp="1"/>
          </p:cNvSpPr>
          <p:nvPr>
            <p:ph sz="quarter" idx="13"/>
          </p:nvPr>
        </p:nvSpPr>
        <p:spPr>
          <a:xfrm>
            <a:off x="457201" y="1260000"/>
            <a:ext cx="4639234" cy="5016068"/>
          </a:xfrm>
        </p:spPr>
        <p:txBody>
          <a:bodyPr>
            <a:normAutofit/>
          </a:bodyPr>
          <a:lstStyle/>
          <a:p>
            <a:r>
              <a:rPr lang="en-US" dirty="0" smtClean="0"/>
              <a:t>Saved dose in almost 100% of activities</a:t>
            </a:r>
          </a:p>
          <a:p>
            <a:r>
              <a:rPr lang="en-US" dirty="0" smtClean="0"/>
              <a:t>6 VSC members allowed to exceed 3 </a:t>
            </a:r>
            <a:r>
              <a:rPr lang="en-US" dirty="0" err="1" smtClean="0"/>
              <a:t>mSv</a:t>
            </a:r>
            <a:r>
              <a:rPr lang="en-US" dirty="0"/>
              <a:t>/year objective (memo EDMS </a:t>
            </a:r>
            <a:r>
              <a:rPr lang="en-US" dirty="0" smtClean="0"/>
              <a:t>1389670)</a:t>
            </a:r>
          </a:p>
          <a:p>
            <a:r>
              <a:rPr lang="en-US" dirty="0"/>
              <a:t>O</a:t>
            </a:r>
            <a:r>
              <a:rPr lang="en-US" dirty="0" smtClean="0"/>
              <a:t>nly 3 have exceed 3 </a:t>
            </a:r>
            <a:r>
              <a:rPr lang="en-US" dirty="0" err="1" smtClean="0"/>
              <a:t>mSv</a:t>
            </a:r>
            <a:r>
              <a:rPr lang="en-US" dirty="0" smtClean="0"/>
              <a:t> (&lt;10%)</a:t>
            </a:r>
          </a:p>
          <a:p>
            <a:r>
              <a:rPr lang="en-US" dirty="0"/>
              <a:t>Flexibility </a:t>
            </a:r>
            <a:r>
              <a:rPr lang="en-US" dirty="0" smtClean="0"/>
              <a:t>allowed </a:t>
            </a:r>
            <a:r>
              <a:rPr lang="en-US" dirty="0"/>
              <a:t>to finish the </a:t>
            </a:r>
            <a:r>
              <a:rPr lang="en-US" dirty="0" smtClean="0"/>
              <a:t>work in time</a:t>
            </a:r>
            <a:endParaRPr lang="en-US" dirty="0"/>
          </a:p>
        </p:txBody>
      </p:sp>
      <p:graphicFrame>
        <p:nvGraphicFramePr>
          <p:cNvPr id="6" name="Chart 5"/>
          <p:cNvGraphicFramePr>
            <a:graphicFrameLocks/>
          </p:cNvGraphicFramePr>
          <p:nvPr>
            <p:extLst>
              <p:ext uri="{D42A27DB-BD31-4B8C-83A1-F6EECF244321}">
                <p14:modId xmlns:p14="http://schemas.microsoft.com/office/powerpoint/2010/main" val="2230234619"/>
              </p:ext>
            </p:extLst>
          </p:nvPr>
        </p:nvGraphicFramePr>
        <p:xfrm>
          <a:off x="4827494" y="1518906"/>
          <a:ext cx="4047565" cy="4173996"/>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4" descr="Good by pydubreucq - A Goo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44486" y="1754113"/>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Bad by pydubreucq - A Bad sig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476587" y="3768034"/>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Good by pydubreucq - A Goo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984524" y="4796168"/>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Good by pydubreucq - A Good sig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97289" y="5731859"/>
            <a:ext cx="507937" cy="478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8809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Radiological issues (i.e. SPS LSS1works)</a:t>
            </a:r>
            <a:endParaRPr lang="en-GB"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5</a:t>
            </a:fld>
            <a:endParaRPr lang="en-US"/>
          </a:p>
        </p:txBody>
      </p:sp>
      <p:graphicFrame>
        <p:nvGraphicFramePr>
          <p:cNvPr id="8" name="Chart 7"/>
          <p:cNvGraphicFramePr>
            <a:graphicFrameLocks/>
          </p:cNvGraphicFramePr>
          <p:nvPr>
            <p:extLst>
              <p:ext uri="{D42A27DB-BD31-4B8C-83A1-F6EECF244321}">
                <p14:modId xmlns:p14="http://schemas.microsoft.com/office/powerpoint/2010/main" val="4013483181"/>
              </p:ext>
            </p:extLst>
          </p:nvPr>
        </p:nvGraphicFramePr>
        <p:xfrm>
          <a:off x="877529" y="1098754"/>
          <a:ext cx="3119284" cy="24408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a:graphicFrameLocks/>
          </p:cNvGraphicFramePr>
          <p:nvPr>
            <p:extLst>
              <p:ext uri="{D42A27DB-BD31-4B8C-83A1-F6EECF244321}">
                <p14:modId xmlns:p14="http://schemas.microsoft.com/office/powerpoint/2010/main" val="2980280448"/>
              </p:ext>
            </p:extLst>
          </p:nvPr>
        </p:nvGraphicFramePr>
        <p:xfrm>
          <a:off x="4387645" y="93652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p:cNvGraphicFramePr>
            <a:graphicFrameLocks/>
          </p:cNvGraphicFramePr>
          <p:nvPr>
            <p:extLst>
              <p:ext uri="{D42A27DB-BD31-4B8C-83A1-F6EECF244321}">
                <p14:modId xmlns:p14="http://schemas.microsoft.com/office/powerpoint/2010/main" val="3187576625"/>
              </p:ext>
            </p:extLst>
          </p:nvPr>
        </p:nvGraphicFramePr>
        <p:xfrm>
          <a:off x="457200" y="3679721"/>
          <a:ext cx="3930445" cy="2418735"/>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4711700" y="3717821"/>
            <a:ext cx="4114800" cy="230832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Objectives achieved for collective dose</a:t>
            </a:r>
          </a:p>
          <a:p>
            <a:pPr marL="285750" indent="-285750">
              <a:buFont typeface="Arial" panose="020B0604020202020204" pitchFamily="34" charset="0"/>
              <a:buChar char="•"/>
            </a:pPr>
            <a:r>
              <a:rPr lang="en-US" dirty="0" smtClean="0"/>
              <a:t>Difficulties to get </a:t>
            </a:r>
            <a:r>
              <a:rPr lang="en-US" dirty="0" smtClean="0"/>
              <a:t>experienced resources </a:t>
            </a:r>
            <a:r>
              <a:rPr lang="en-US" dirty="0" smtClean="0"/>
              <a:t>to share dose</a:t>
            </a:r>
          </a:p>
          <a:p>
            <a:pPr marL="285750" indent="-285750">
              <a:buFont typeface="Arial" panose="020B0604020202020204" pitchFamily="34" charset="0"/>
              <a:buChar char="•"/>
            </a:pPr>
            <a:r>
              <a:rPr lang="en-US" dirty="0" smtClean="0"/>
              <a:t>Detailed planning during LS1 </a:t>
            </a:r>
            <a:r>
              <a:rPr lang="en-US" dirty="0" smtClean="0">
                <a:sym typeface="Wingdings" panose="05000000000000000000" pitchFamily="2" charset="2"/>
              </a:rPr>
              <a:t> No time to reallocate resources and lack of global view (work in several machines at the same time)</a:t>
            </a:r>
            <a:endParaRPr lang="en-US" dirty="0"/>
          </a:p>
        </p:txBody>
      </p:sp>
      <p:pic>
        <p:nvPicPr>
          <p:cNvPr id="9" name="Picture 4" descr="Good by pydubreucq - A Good sig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245456" y="1615482"/>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Bad by pydubreucq - A Bad sign"/>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457731" y="4332522"/>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Good by pydubreucq - A Good sig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457731" y="3746551"/>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Bad by pydubreucq - A Bad sign"/>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462407" y="4902092"/>
            <a:ext cx="507937" cy="478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955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Radiological issues (i.e. SPS LSS1works)</a:t>
            </a:r>
            <a:endParaRPr lang="en-GB"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6</a:t>
            </a:fld>
            <a:endParaRPr lang="en-US"/>
          </a:p>
        </p:txBody>
      </p:sp>
      <p:graphicFrame>
        <p:nvGraphicFramePr>
          <p:cNvPr id="8" name="Chart 7"/>
          <p:cNvGraphicFramePr>
            <a:graphicFrameLocks/>
          </p:cNvGraphicFramePr>
          <p:nvPr>
            <p:extLst>
              <p:ext uri="{D42A27DB-BD31-4B8C-83A1-F6EECF244321}">
                <p14:modId xmlns:p14="http://schemas.microsoft.com/office/powerpoint/2010/main" val="797660680"/>
              </p:ext>
            </p:extLst>
          </p:nvPr>
        </p:nvGraphicFramePr>
        <p:xfrm>
          <a:off x="877529" y="1098754"/>
          <a:ext cx="3119284" cy="24408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a:graphicFrameLocks/>
          </p:cNvGraphicFramePr>
          <p:nvPr>
            <p:extLst>
              <p:ext uri="{D42A27DB-BD31-4B8C-83A1-F6EECF244321}">
                <p14:modId xmlns:p14="http://schemas.microsoft.com/office/powerpoint/2010/main" val="2980280448"/>
              </p:ext>
            </p:extLst>
          </p:nvPr>
        </p:nvGraphicFramePr>
        <p:xfrm>
          <a:off x="4387645" y="93652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p:cNvGraphicFramePr>
            <a:graphicFrameLocks/>
          </p:cNvGraphicFramePr>
          <p:nvPr>
            <p:extLst>
              <p:ext uri="{D42A27DB-BD31-4B8C-83A1-F6EECF244321}">
                <p14:modId xmlns:p14="http://schemas.microsoft.com/office/powerpoint/2010/main" val="3187576625"/>
              </p:ext>
            </p:extLst>
          </p:nvPr>
        </p:nvGraphicFramePr>
        <p:xfrm>
          <a:off x="457200" y="3679721"/>
          <a:ext cx="3930445" cy="2418735"/>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4711700" y="3717821"/>
            <a:ext cx="4114800" cy="230832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Objectives achieved for collective dose</a:t>
            </a:r>
          </a:p>
          <a:p>
            <a:pPr marL="285750" indent="-285750">
              <a:buFont typeface="Arial" panose="020B0604020202020204" pitchFamily="34" charset="0"/>
              <a:buChar char="•"/>
            </a:pPr>
            <a:r>
              <a:rPr lang="en-US" dirty="0" smtClean="0"/>
              <a:t>Difficulties to get trained resources to share dose</a:t>
            </a:r>
          </a:p>
          <a:p>
            <a:pPr marL="285750" indent="-285750">
              <a:buFont typeface="Arial" panose="020B0604020202020204" pitchFamily="34" charset="0"/>
              <a:buChar char="•"/>
            </a:pPr>
            <a:r>
              <a:rPr lang="en-US" dirty="0" smtClean="0"/>
              <a:t>Detailed planning during LS1 </a:t>
            </a:r>
            <a:r>
              <a:rPr lang="en-US" dirty="0" smtClean="0">
                <a:sym typeface="Wingdings" panose="05000000000000000000" pitchFamily="2" charset="2"/>
              </a:rPr>
              <a:t> No time to reallocate resources and lack of global view (work in several machines at the same time)</a:t>
            </a:r>
            <a:endParaRPr lang="en-US" dirty="0"/>
          </a:p>
        </p:txBody>
      </p:sp>
      <p:pic>
        <p:nvPicPr>
          <p:cNvPr id="9" name="Picture 4" descr="Good by pydubreucq - A Good sig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245456" y="1615482"/>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Bad by pydubreucq - A Bad sign"/>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457731" y="4332522"/>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Good by pydubreucq - A Good sig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457731" y="3746551"/>
            <a:ext cx="507937" cy="47873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Bad by pydubreucq - A Bad sign"/>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462407" y="4902092"/>
            <a:ext cx="507937" cy="47873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1390275" y="1494790"/>
            <a:ext cx="6642847" cy="2308324"/>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dirty="0" smtClean="0"/>
              <a:t>Interventions in hot environments </a:t>
            </a:r>
            <a:r>
              <a:rPr lang="en-US" b="1" u="sng" dirty="0" smtClean="0"/>
              <a:t>should be planned well before the shutdown</a:t>
            </a:r>
          </a:p>
          <a:p>
            <a:pPr marL="285750" indent="-285750">
              <a:lnSpc>
                <a:spcPct val="150000"/>
              </a:lnSpc>
              <a:buFont typeface="Wingdings" panose="05000000000000000000" pitchFamily="2" charset="2"/>
              <a:buChar char="ü"/>
            </a:pPr>
            <a:r>
              <a:rPr lang="en-US" dirty="0" smtClean="0"/>
              <a:t>Time </a:t>
            </a:r>
            <a:r>
              <a:rPr lang="en-US" dirty="0" smtClean="0"/>
              <a:t>for </a:t>
            </a:r>
            <a:r>
              <a:rPr lang="en-US" dirty="0" smtClean="0"/>
              <a:t>Training and Tooling (TE-VSC)</a:t>
            </a:r>
            <a:endParaRPr lang="en-US" dirty="0" smtClean="0"/>
          </a:p>
          <a:p>
            <a:pPr marL="285750" indent="-285750">
              <a:lnSpc>
                <a:spcPct val="150000"/>
              </a:lnSpc>
              <a:buFont typeface="Wingdings" panose="05000000000000000000" pitchFamily="2" charset="2"/>
              <a:buChar char="ü"/>
            </a:pPr>
            <a:r>
              <a:rPr lang="en-US" dirty="0" smtClean="0"/>
              <a:t>Coordination of different activities </a:t>
            </a:r>
            <a:r>
              <a:rPr lang="en-US" dirty="0"/>
              <a:t>and </a:t>
            </a:r>
            <a:r>
              <a:rPr lang="en-US" dirty="0" smtClean="0"/>
              <a:t>resources</a:t>
            </a:r>
          </a:p>
          <a:p>
            <a:pPr marL="285750" indent="-285750">
              <a:lnSpc>
                <a:spcPct val="150000"/>
              </a:lnSpc>
              <a:buFont typeface="Wingdings" panose="05000000000000000000" pitchFamily="2" charset="2"/>
              <a:buChar char="ü"/>
            </a:pPr>
            <a:r>
              <a:rPr lang="en-US" dirty="0" smtClean="0"/>
              <a:t>Follow accumulated </a:t>
            </a:r>
            <a:r>
              <a:rPr lang="en-US" dirty="0" smtClean="0"/>
              <a:t>dose </a:t>
            </a:r>
            <a:r>
              <a:rPr lang="en-US" dirty="0" smtClean="0"/>
              <a:t>of team involved by VSC responsible</a:t>
            </a:r>
            <a:endParaRPr lang="en-US" dirty="0"/>
          </a:p>
        </p:txBody>
      </p:sp>
    </p:spTree>
    <p:extLst>
      <p:ext uri="{BB962C8B-B14F-4D97-AF65-F5344CB8AC3E}">
        <p14:creationId xmlns:p14="http://schemas.microsoft.com/office/powerpoint/2010/main" val="37111416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Radiological issues</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7</a:t>
            </a:fld>
            <a:endParaRPr lang="en-US"/>
          </a:p>
        </p:txBody>
      </p:sp>
      <p:sp>
        <p:nvSpPr>
          <p:cNvPr id="5" name="Content Placeholder 4"/>
          <p:cNvSpPr>
            <a:spLocks noGrp="1"/>
          </p:cNvSpPr>
          <p:nvPr>
            <p:ph sz="quarter" idx="13"/>
          </p:nvPr>
        </p:nvSpPr>
        <p:spPr>
          <a:xfrm>
            <a:off x="457200" y="1260001"/>
            <a:ext cx="8226425" cy="3917118"/>
          </a:xfrm>
        </p:spPr>
        <p:txBody>
          <a:bodyPr>
            <a:normAutofit fontScale="92500" lnSpcReduction="10000"/>
          </a:bodyPr>
          <a:lstStyle/>
          <a:p>
            <a:pPr marL="0" lvl="1" indent="0">
              <a:buClr>
                <a:schemeClr val="accent1"/>
              </a:buClr>
              <a:buNone/>
            </a:pPr>
            <a:r>
              <a:rPr lang="en-US" dirty="0" smtClean="0"/>
              <a:t>Example </a:t>
            </a:r>
            <a:r>
              <a:rPr lang="en-US" dirty="0"/>
              <a:t>after </a:t>
            </a:r>
            <a:r>
              <a:rPr lang="en-US" dirty="0" smtClean="0"/>
              <a:t>4 </a:t>
            </a:r>
            <a:r>
              <a:rPr lang="en-US" dirty="0"/>
              <a:t>months of cool down (survey </a:t>
            </a:r>
            <a:r>
              <a:rPr lang="en-US" dirty="0" smtClean="0"/>
              <a:t>18/04/2013) Dose rates at 40 cm</a:t>
            </a:r>
            <a:endParaRPr lang="en-US" dirty="0"/>
          </a:p>
          <a:p>
            <a:pPr lvl="1"/>
            <a:r>
              <a:rPr lang="en-US" dirty="0" smtClean="0"/>
              <a:t>PSB:</a:t>
            </a:r>
          </a:p>
          <a:p>
            <a:pPr lvl="2">
              <a:buFont typeface="Wingdings" panose="05000000000000000000" pitchFamily="2" charset="2"/>
              <a:buChar char="Ø"/>
            </a:pPr>
            <a:r>
              <a:rPr lang="en-US" dirty="0" smtClean="0"/>
              <a:t>Average: </a:t>
            </a:r>
            <a:r>
              <a:rPr lang="en-US" dirty="0" smtClean="0"/>
              <a:t>34 </a:t>
            </a:r>
            <a:r>
              <a:rPr lang="en-US" dirty="0" smtClean="0">
                <a:sym typeface="Symbol" panose="05050102010706020507" pitchFamily="18" charset="2"/>
              </a:rPr>
              <a:t></a:t>
            </a:r>
            <a:r>
              <a:rPr lang="en-US" dirty="0" err="1" smtClean="0">
                <a:sym typeface="Symbol" panose="05050102010706020507" pitchFamily="18" charset="2"/>
              </a:rPr>
              <a:t>Sv</a:t>
            </a:r>
            <a:r>
              <a:rPr lang="en-US" dirty="0" smtClean="0">
                <a:sym typeface="Symbol" panose="05050102010706020507" pitchFamily="18" charset="2"/>
              </a:rPr>
              <a:t>/h </a:t>
            </a:r>
            <a:r>
              <a:rPr lang="en-US" dirty="0" smtClean="0">
                <a:sym typeface="Symbol" panose="05050102010706020507" pitchFamily="18" charset="2"/>
              </a:rPr>
              <a:t>(</a:t>
            </a:r>
            <a:r>
              <a:rPr lang="en-US" dirty="0" smtClean="0">
                <a:sym typeface="Symbol" panose="05050102010706020507" pitchFamily="18" charset="2"/>
              </a:rPr>
              <a:t>88</a:t>
            </a:r>
            <a:r>
              <a:rPr lang="en-US" dirty="0" smtClean="0">
                <a:sym typeface="Symbol" panose="05050102010706020507" pitchFamily="18" charset="2"/>
              </a:rPr>
              <a:t> h to 3mSv)</a:t>
            </a:r>
            <a:endParaRPr lang="en-US" dirty="0" smtClean="0">
              <a:sym typeface="Symbol" panose="05050102010706020507" pitchFamily="18" charset="2"/>
            </a:endParaRPr>
          </a:p>
          <a:p>
            <a:pPr lvl="2">
              <a:buFont typeface="Wingdings" panose="05000000000000000000" pitchFamily="2" charset="2"/>
              <a:buChar char="Ø"/>
            </a:pPr>
            <a:r>
              <a:rPr lang="en-US" dirty="0" smtClean="0">
                <a:sym typeface="Symbol" panose="05050102010706020507" pitchFamily="18" charset="2"/>
              </a:rPr>
              <a:t>Median: </a:t>
            </a:r>
            <a:r>
              <a:rPr lang="en-US" dirty="0" smtClean="0">
                <a:sym typeface="Symbol" panose="05050102010706020507" pitchFamily="18" charset="2"/>
              </a:rPr>
              <a:t>11 </a:t>
            </a:r>
            <a:r>
              <a:rPr lang="en-US" dirty="0">
                <a:sym typeface="Symbol" panose="05050102010706020507" pitchFamily="18" charset="2"/>
              </a:rPr>
              <a:t></a:t>
            </a:r>
            <a:r>
              <a:rPr lang="en-US" dirty="0" err="1" smtClean="0">
                <a:sym typeface="Symbol" panose="05050102010706020507" pitchFamily="18" charset="2"/>
              </a:rPr>
              <a:t>Sv</a:t>
            </a:r>
            <a:r>
              <a:rPr lang="en-US" dirty="0" smtClean="0">
                <a:sym typeface="Symbol" panose="05050102010706020507" pitchFamily="18" charset="2"/>
              </a:rPr>
              <a:t>/h </a:t>
            </a:r>
            <a:r>
              <a:rPr lang="en-US" dirty="0" smtClean="0">
                <a:sym typeface="Symbol" panose="05050102010706020507" pitchFamily="18" charset="2"/>
              </a:rPr>
              <a:t>(34 </a:t>
            </a:r>
            <a:r>
              <a:rPr lang="en-US" dirty="0" smtClean="0">
                <a:sym typeface="Symbol" panose="05050102010706020507" pitchFamily="18" charset="2"/>
              </a:rPr>
              <a:t>working </a:t>
            </a:r>
            <a:r>
              <a:rPr lang="en-US" dirty="0">
                <a:sym typeface="Symbol" panose="05050102010706020507" pitchFamily="18" charset="2"/>
              </a:rPr>
              <a:t>days to 3mSv)</a:t>
            </a:r>
            <a:endParaRPr lang="en-US" dirty="0" smtClean="0">
              <a:sym typeface="Symbol" panose="05050102010706020507" pitchFamily="18" charset="2"/>
            </a:endParaRPr>
          </a:p>
          <a:p>
            <a:pPr lvl="1">
              <a:buFont typeface="Arial" panose="020B0604020202020204" pitchFamily="34" charset="0"/>
              <a:buChar char="•"/>
            </a:pPr>
            <a:r>
              <a:rPr lang="en-US" dirty="0" smtClean="0">
                <a:sym typeface="Symbol" panose="05050102010706020507" pitchFamily="18" charset="2"/>
              </a:rPr>
              <a:t>PS:</a:t>
            </a:r>
          </a:p>
          <a:p>
            <a:pPr lvl="2">
              <a:buFont typeface="Wingdings" panose="05000000000000000000" pitchFamily="2" charset="2"/>
              <a:buChar char="Ø"/>
            </a:pPr>
            <a:r>
              <a:rPr lang="en-US" dirty="0" smtClean="0">
                <a:sym typeface="Symbol" panose="05050102010706020507" pitchFamily="18" charset="2"/>
              </a:rPr>
              <a:t>Average: </a:t>
            </a:r>
            <a:r>
              <a:rPr lang="en-US" dirty="0" smtClean="0">
                <a:sym typeface="Symbol" panose="05050102010706020507" pitchFamily="18" charset="2"/>
              </a:rPr>
              <a:t>89 </a:t>
            </a:r>
            <a:r>
              <a:rPr lang="en-US" dirty="0" err="1">
                <a:sym typeface="Symbol" panose="05050102010706020507" pitchFamily="18" charset="2"/>
              </a:rPr>
              <a:t>Sv</a:t>
            </a:r>
            <a:r>
              <a:rPr lang="en-US" dirty="0">
                <a:sym typeface="Symbol" panose="05050102010706020507" pitchFamily="18" charset="2"/>
              </a:rPr>
              <a:t>/h </a:t>
            </a:r>
            <a:r>
              <a:rPr lang="en-US" dirty="0" smtClean="0">
                <a:sym typeface="Symbol" panose="05050102010706020507" pitchFamily="18" charset="2"/>
              </a:rPr>
              <a:t>(34 </a:t>
            </a:r>
            <a:r>
              <a:rPr lang="en-US" dirty="0">
                <a:sym typeface="Symbol" panose="05050102010706020507" pitchFamily="18" charset="2"/>
              </a:rPr>
              <a:t>h to 3mSv)</a:t>
            </a:r>
            <a:endParaRPr lang="en-US" dirty="0" smtClean="0">
              <a:sym typeface="Symbol" panose="05050102010706020507" pitchFamily="18" charset="2"/>
            </a:endParaRPr>
          </a:p>
          <a:p>
            <a:pPr lvl="2">
              <a:buFont typeface="Wingdings" panose="05000000000000000000" pitchFamily="2" charset="2"/>
              <a:buChar char="Ø"/>
            </a:pPr>
            <a:r>
              <a:rPr lang="en-US" dirty="0" smtClean="0">
                <a:sym typeface="Symbol" panose="05050102010706020507" pitchFamily="18" charset="2"/>
              </a:rPr>
              <a:t>Median: </a:t>
            </a:r>
            <a:r>
              <a:rPr lang="en-US" dirty="0" smtClean="0">
                <a:sym typeface="Symbol" panose="05050102010706020507" pitchFamily="18" charset="2"/>
              </a:rPr>
              <a:t>23 </a:t>
            </a:r>
            <a:r>
              <a:rPr lang="en-US" dirty="0" err="1">
                <a:sym typeface="Symbol" panose="05050102010706020507" pitchFamily="18" charset="2"/>
              </a:rPr>
              <a:t>Sv</a:t>
            </a:r>
            <a:r>
              <a:rPr lang="en-US" dirty="0">
                <a:sym typeface="Symbol" panose="05050102010706020507" pitchFamily="18" charset="2"/>
              </a:rPr>
              <a:t>/h </a:t>
            </a:r>
            <a:r>
              <a:rPr lang="en-US" dirty="0" smtClean="0">
                <a:sym typeface="Symbol" panose="05050102010706020507" pitchFamily="18" charset="2"/>
              </a:rPr>
              <a:t>(</a:t>
            </a:r>
            <a:r>
              <a:rPr lang="en-US" dirty="0" smtClean="0">
                <a:sym typeface="Symbol" panose="05050102010706020507" pitchFamily="18" charset="2"/>
              </a:rPr>
              <a:t>16 </a:t>
            </a:r>
            <a:r>
              <a:rPr lang="en-US" dirty="0" smtClean="0">
                <a:sym typeface="Symbol" panose="05050102010706020507" pitchFamily="18" charset="2"/>
              </a:rPr>
              <a:t>working </a:t>
            </a:r>
            <a:r>
              <a:rPr lang="en-US" dirty="0">
                <a:sym typeface="Symbol" panose="05050102010706020507" pitchFamily="18" charset="2"/>
              </a:rPr>
              <a:t>days to 3mSv)</a:t>
            </a:r>
            <a:endParaRPr lang="en-US" dirty="0" smtClean="0">
              <a:sym typeface="Symbol" panose="05050102010706020507" pitchFamily="18" charset="2"/>
            </a:endParaRPr>
          </a:p>
          <a:p>
            <a:pPr lvl="1">
              <a:buFont typeface="Wingdings" panose="05000000000000000000" pitchFamily="2" charset="2"/>
              <a:buChar char="Ø"/>
            </a:pPr>
            <a:endParaRPr lang="en-US" dirty="0"/>
          </a:p>
        </p:txBody>
      </p:sp>
      <p:sp>
        <p:nvSpPr>
          <p:cNvPr id="6" name="TextBox 5"/>
          <p:cNvSpPr txBox="1"/>
          <p:nvPr/>
        </p:nvSpPr>
        <p:spPr>
          <a:xfrm>
            <a:off x="692304" y="5303121"/>
            <a:ext cx="8088625"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dirty="0" smtClean="0"/>
              <a:t>TE-VSC technicians spend long periods in the machine. </a:t>
            </a:r>
            <a:r>
              <a:rPr lang="en-US" dirty="0" smtClean="0"/>
              <a:t>LIU works during LS2: Or increase limit or personnel</a:t>
            </a:r>
            <a:endParaRPr lang="en-US" dirty="0"/>
          </a:p>
        </p:txBody>
      </p:sp>
      <p:pic>
        <p:nvPicPr>
          <p:cNvPr id="7" name="Picture 2" descr="Bad by pydubreucq - A Bad sig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44026" y="5249809"/>
            <a:ext cx="507937" cy="47873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552224" y="550669"/>
            <a:ext cx="2210862" cy="369332"/>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en-GB" dirty="0" smtClean="0"/>
              <a:t>MSWG, 24/10/2014</a:t>
            </a:r>
            <a:endParaRPr lang="en-GB" dirty="0"/>
          </a:p>
        </p:txBody>
      </p:sp>
    </p:spTree>
    <p:extLst>
      <p:ext uri="{BB962C8B-B14F-4D97-AF65-F5344CB8AC3E}">
        <p14:creationId xmlns:p14="http://schemas.microsoft.com/office/powerpoint/2010/main" val="22905106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Vacuum Surface &amp; Coatings</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8</a:t>
            </a:fld>
            <a:endParaRPr lang="en-US"/>
          </a:p>
        </p:txBody>
      </p:sp>
      <p:graphicFrame>
        <p:nvGraphicFramePr>
          <p:cNvPr id="6" name="Diagram 5"/>
          <p:cNvGraphicFramePr/>
          <p:nvPr>
            <p:extLst>
              <p:ext uri="{D42A27DB-BD31-4B8C-83A1-F6EECF244321}">
                <p14:modId xmlns:p14="http://schemas.microsoft.com/office/powerpoint/2010/main" val="1489130434"/>
              </p:ext>
            </p:extLst>
          </p:nvPr>
        </p:nvGraphicFramePr>
        <p:xfrm>
          <a:off x="558800" y="949333"/>
          <a:ext cx="7975600" cy="5019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959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graphicEl>
                                              <a:dgm id="{83FA75F7-85B8-41DF-BB12-6E2BB670126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graphicEl>
                                              <a:dgm id="{63755837-355C-432A-8C9B-909F422EA9A6}"/>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graphicEl>
                                              <a:dgm id="{850E64A8-7A7B-4A3C-9D60-A9896CEA2983}"/>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graphicEl>
                                              <a:dgm id="{CA1D7BB3-0157-416A-9FD8-11D9C5233C7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graphicEl>
                                              <a:dgm id="{49CD9532-3D1A-40A1-9C67-BB16074880C2}"/>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graphicEl>
                                              <a:dgm id="{888C0C60-33F5-4E5F-889E-F27FCE9D441F}"/>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graphicEl>
                                              <a:dgm id="{0A82067B-FF6F-4902-A3A6-6D7917A8BDDE}"/>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graphicEl>
                                              <a:dgm id="{1532381B-9DC8-40CC-8A86-5F750E6D663C}"/>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graphicEl>
                                              <a:dgm id="{EA9D9412-D8AE-4913-BCD9-4CA49840C716}"/>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graphicEl>
                                              <a:dgm id="{BAFB199B-C36A-43FA-A862-D4CA7D10861B}"/>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graphicEl>
                                              <a:dgm id="{D779A992-CBCA-476C-AB76-271497CC2F13}"/>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graphicEl>
                                              <a:dgm id="{4230074E-650D-472B-BD66-9067953135F9}"/>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graphicEl>
                                              <a:dgm id="{BF8FC827-63B2-4061-BF2B-344723208998}"/>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VSC </a:t>
            </a:r>
            <a:r>
              <a:rPr lang="en-US" dirty="0" smtClean="0"/>
              <a:t>work during LS1</a:t>
            </a:r>
            <a:endParaRPr lang="en-US" dirty="0"/>
          </a:p>
        </p:txBody>
      </p:sp>
      <p:sp>
        <p:nvSpPr>
          <p:cNvPr id="3" name="Footer Placeholder 2"/>
          <p:cNvSpPr>
            <a:spLocks noGrp="1"/>
          </p:cNvSpPr>
          <p:nvPr>
            <p:ph type="ftr" sz="quarter" idx="11"/>
          </p:nvPr>
        </p:nvSpPr>
        <p:spPr/>
        <p:txBody>
          <a:bodyPr/>
          <a:lstStyle/>
          <a:p>
            <a:r>
              <a:rPr lang="en-US" dirty="0" smtClean="0"/>
              <a:t>J.A. Ferreira TE-VSC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a:p>
        </p:txBody>
      </p:sp>
      <p:sp>
        <p:nvSpPr>
          <p:cNvPr id="5" name="Content Placeholder 4"/>
          <p:cNvSpPr>
            <a:spLocks noGrp="1"/>
          </p:cNvSpPr>
          <p:nvPr>
            <p:ph sz="quarter" idx="13"/>
          </p:nvPr>
        </p:nvSpPr>
        <p:spPr>
          <a:xfrm>
            <a:off x="457200" y="1260000"/>
            <a:ext cx="8226425" cy="3794600"/>
          </a:xfrm>
        </p:spPr>
        <p:txBody>
          <a:bodyPr>
            <a:normAutofit fontScale="92500" lnSpcReduction="10000"/>
          </a:bodyPr>
          <a:lstStyle/>
          <a:p>
            <a:r>
              <a:rPr lang="en-US" dirty="0" smtClean="0"/>
              <a:t>Consolidation and maintenance of vacuum systems in the accelerator complex</a:t>
            </a:r>
          </a:p>
          <a:p>
            <a:r>
              <a:rPr lang="en-US" dirty="0" smtClean="0"/>
              <a:t>Implement </a:t>
            </a:r>
            <a:r>
              <a:rPr lang="en-US" dirty="0"/>
              <a:t>new installations (</a:t>
            </a:r>
            <a:r>
              <a:rPr lang="en-US" dirty="0" smtClean="0"/>
              <a:t>modification vacuum chambers, pumping, etc.) </a:t>
            </a:r>
            <a:r>
              <a:rPr lang="en-US" dirty="0" smtClean="0"/>
              <a:t>ECRs</a:t>
            </a:r>
            <a:endParaRPr lang="en-US" dirty="0" smtClean="0"/>
          </a:p>
          <a:p>
            <a:r>
              <a:rPr lang="en-US" dirty="0" smtClean="0"/>
              <a:t>Preparation </a:t>
            </a:r>
            <a:r>
              <a:rPr lang="en-US" dirty="0" smtClean="0"/>
              <a:t>(surface treatment, </a:t>
            </a:r>
            <a:r>
              <a:rPr lang="en-US" dirty="0" smtClean="0"/>
              <a:t>coatings, </a:t>
            </a:r>
            <a:r>
              <a:rPr lang="en-US" dirty="0" smtClean="0"/>
              <a:t>vacuum acceptance test)</a:t>
            </a:r>
            <a:endParaRPr lang="en-US" dirty="0" smtClean="0"/>
          </a:p>
          <a:p>
            <a:r>
              <a:rPr lang="en-US" dirty="0" smtClean="0"/>
              <a:t>Mechanical installation</a:t>
            </a:r>
          </a:p>
          <a:p>
            <a:r>
              <a:rPr lang="en-US" dirty="0" err="1" smtClean="0"/>
              <a:t>Pumpdown</a:t>
            </a:r>
            <a:r>
              <a:rPr lang="en-US" dirty="0" smtClean="0"/>
              <a:t>, leak detection, bake out</a:t>
            </a:r>
          </a:p>
          <a:p>
            <a:endParaRPr lang="en-US" dirty="0" smtClean="0"/>
          </a:p>
          <a:p>
            <a:endParaRPr lang="en-US" dirty="0"/>
          </a:p>
        </p:txBody>
      </p:sp>
      <p:sp>
        <p:nvSpPr>
          <p:cNvPr id="7" name="TextBox 6"/>
          <p:cNvSpPr txBox="1"/>
          <p:nvPr/>
        </p:nvSpPr>
        <p:spPr>
          <a:xfrm>
            <a:off x="961277" y="5068759"/>
            <a:ext cx="6995646" cy="923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285750" indent="-285750">
              <a:buFont typeface="Wingdings" panose="05000000000000000000" pitchFamily="2" charset="2"/>
              <a:buChar char="ü"/>
            </a:pPr>
            <a:r>
              <a:rPr lang="en-US" dirty="0" smtClean="0"/>
              <a:t>Last step before machine available (except LHC arcs)</a:t>
            </a:r>
          </a:p>
          <a:p>
            <a:pPr marL="285750" indent="-285750">
              <a:buFont typeface="Wingdings" panose="05000000000000000000" pitchFamily="2" charset="2"/>
              <a:buChar char="ü"/>
            </a:pPr>
            <a:r>
              <a:rPr lang="en-US" dirty="0" smtClean="0"/>
              <a:t>Coordination: </a:t>
            </a:r>
            <a:r>
              <a:rPr lang="en-US" dirty="0" smtClean="0"/>
              <a:t>to optimize resources all activities in same vacuum sector at the same time when possible</a:t>
            </a:r>
            <a:endParaRPr lang="en-US" dirty="0"/>
          </a:p>
        </p:txBody>
      </p:sp>
    </p:spTree>
    <p:extLst>
      <p:ext uri="{BB962C8B-B14F-4D97-AF65-F5344CB8AC3E}">
        <p14:creationId xmlns:p14="http://schemas.microsoft.com/office/powerpoint/2010/main" val="2361088947"/>
      </p:ext>
    </p:extLst>
  </p:cSld>
  <p:clrMapOvr>
    <a:masterClrMapping/>
  </p:clrMapOvr>
  <p:timing>
    <p:tnLst>
      <p:par>
        <p:cTn id="1" dur="indefinite" restart="never" nodeType="tmRoot"/>
      </p:par>
    </p:tnLst>
  </p:timing>
</p:sld>
</file>

<file path=ppt/theme/_rels/themeOverr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Overr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Overr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Overr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Overr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Overr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_LS1Day_Presentation_ArialFont_PDF [Read-Only]" id="{051B02DE-AE23-4CBB-95B8-6500ED18D259}" vid="{715F8B37-C983-4215-8BC1-BE7C8A570B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Fixed asset record with depreciation">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ClassRoster_fonts">
    <a:majorFont>
      <a:latin typeface="Bookman Old Style"/>
      <a:ea typeface=""/>
      <a:cs typeface=""/>
    </a:majorFont>
    <a:minorFont>
      <a:latin typeface="Century Gothic"/>
      <a:ea typeface=""/>
      <a:cs typeface=""/>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Override>
</file>

<file path=ppt/theme/themeOverride4.xml><?xml version="1.0" encoding="utf-8"?>
<a:themeOverride xmlns:a="http://schemas.openxmlformats.org/drawingml/2006/main">
  <a:clrScheme name="Fixed asset record with depreciation">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ClassRoster_fonts">
    <a:majorFont>
      <a:latin typeface="Bookman Old Style"/>
      <a:ea typeface=""/>
      <a:cs typeface=""/>
    </a:majorFont>
    <a:minorFont>
      <a:latin typeface="Century Gothic"/>
      <a:ea typeface=""/>
      <a:cs typeface=""/>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Override>
</file>

<file path=ppt/theme/themeOverride5.xml><?xml version="1.0" encoding="utf-8"?>
<a:themeOverride xmlns:a="http://schemas.openxmlformats.org/drawingml/2006/main">
  <a:clrScheme name="Fixed asset record with depreciation">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ClassRoster_fonts">
    <a:majorFont>
      <a:latin typeface="Bookman Old Style"/>
      <a:ea typeface=""/>
      <a:cs typeface=""/>
    </a:majorFont>
    <a:minorFont>
      <a:latin typeface="Century Gothic"/>
      <a:ea typeface=""/>
      <a:cs typeface=""/>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Override>
</file>

<file path=ppt/theme/themeOverride6.xml><?xml version="1.0" encoding="utf-8"?>
<a:themeOverride xmlns:a="http://schemas.openxmlformats.org/drawingml/2006/main">
  <a:clrScheme name="Fixed asset record with depreciation">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ClassRoster_fonts">
    <a:majorFont>
      <a:latin typeface="Bookman Old Style"/>
      <a:ea typeface=""/>
      <a:cs typeface=""/>
    </a:majorFont>
    <a:minorFont>
      <a:latin typeface="Century Gothic"/>
      <a:ea typeface=""/>
      <a:cs typeface=""/>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Override>
</file>

<file path=ppt/theme/themeOverride7.xml><?xml version="1.0" encoding="utf-8"?>
<a:themeOverride xmlns:a="http://schemas.openxmlformats.org/drawingml/2006/main">
  <a:clrScheme name="Fixed asset record with depreciation">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ClassRoster_fonts">
    <a:majorFont>
      <a:latin typeface="Bookman Old Style"/>
      <a:ea typeface=""/>
      <a:cs typeface=""/>
    </a:majorFont>
    <a:minorFont>
      <a:latin typeface="Century Gothic"/>
      <a:ea typeface=""/>
      <a:cs typeface=""/>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Override>
</file>

<file path=ppt/theme/themeOverride8.xml><?xml version="1.0" encoding="utf-8"?>
<a:themeOverride xmlns:a="http://schemas.openxmlformats.org/drawingml/2006/main">
  <a:clrScheme name="Fixed asset record with depreciation">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ClassRoster_fonts">
    <a:majorFont>
      <a:latin typeface="Bookman Old Style"/>
      <a:ea typeface=""/>
      <a:cs typeface=""/>
    </a:majorFont>
    <a:minorFont>
      <a:latin typeface="Century Gothic"/>
      <a:ea typeface=""/>
      <a:cs typeface=""/>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
  <TotalTime>1307</TotalTime>
  <Words>1509</Words>
  <Application>Microsoft Office PowerPoint</Application>
  <PresentationFormat>On-screen Show (4:3)</PresentationFormat>
  <Paragraphs>234</Paragraphs>
  <Slides>22</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Aharoni</vt:lpstr>
      <vt:lpstr>Arial</vt:lpstr>
      <vt:lpstr>Berlin Sans FB</vt:lpstr>
      <vt:lpstr>Calibri</vt:lpstr>
      <vt:lpstr>Symbol</vt:lpstr>
      <vt:lpstr>Ubuntu</vt:lpstr>
      <vt:lpstr>Ubuntu Light</vt:lpstr>
      <vt:lpstr>Verdana</vt:lpstr>
      <vt:lpstr>Wingdings</vt:lpstr>
      <vt:lpstr>CERN_ENdept_Presentation_ArialFont copy</vt:lpstr>
      <vt:lpstr>TE-VSC activities during LS1</vt:lpstr>
      <vt:lpstr>Safety first</vt:lpstr>
      <vt:lpstr>Safety first</vt:lpstr>
      <vt:lpstr>Radioprotection</vt:lpstr>
      <vt:lpstr>Radiological issues (i.e. SPS LSS1works)</vt:lpstr>
      <vt:lpstr>Radiological issues (i.e. SPS LSS1works)</vt:lpstr>
      <vt:lpstr>Radiological issues</vt:lpstr>
      <vt:lpstr>Vacuum Surface &amp; Coatings</vt:lpstr>
      <vt:lpstr>Characteristics of VSC work during LS1</vt:lpstr>
      <vt:lpstr>Planning (PLAN tool)</vt:lpstr>
      <vt:lpstr>Support Given</vt:lpstr>
      <vt:lpstr>Support requested by VSC (PLAN tool)</vt:lpstr>
      <vt:lpstr>Support received</vt:lpstr>
      <vt:lpstr>Support received</vt:lpstr>
      <vt:lpstr>Access</vt:lpstr>
      <vt:lpstr>Summary</vt:lpstr>
      <vt:lpstr>PowerPoint Presentation</vt:lpstr>
      <vt:lpstr>Insulation Vacuum</vt:lpstr>
      <vt:lpstr>Insulation Vacuum</vt:lpstr>
      <vt:lpstr>Insulation Vacuum</vt:lpstr>
      <vt:lpstr>Insulation Vacuum</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LS1_debriefing_day -20150331-PowerPoint Presentation</dc:title>
  <dc:creator>Pierre Bonnal;Sonia Bartolome Jimenez</dc:creator>
  <cp:lastModifiedBy>Jose Antonio Ferreira Somoza</cp:lastModifiedBy>
  <cp:revision>80</cp:revision>
  <cp:lastPrinted>2015-03-16T15:39:41Z</cp:lastPrinted>
  <dcterms:created xsi:type="dcterms:W3CDTF">2014-04-09T15:49:20Z</dcterms:created>
  <dcterms:modified xsi:type="dcterms:W3CDTF">2015-03-16T17:59:05Z</dcterms:modified>
</cp:coreProperties>
</file>